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54"/>
      </p:cViewPr>
      <p:guideLst>
        <p:guide orient="horz" pos="2203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910981" y="81211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UGUI Update</a:t>
            </a:r>
            <a:r>
              <a:rPr lang="zh-CN" altLang="en-US" sz="2400" b="1" dirty="0">
                <a:solidFill>
                  <a:schemeClr val="tx1"/>
                </a:solidFill>
              </a:rPr>
              <a:t>流程</a:t>
            </a: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-173565" y="1041758"/>
            <a:ext cx="383921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ym typeface="+mn-ea"/>
              </a:rPr>
              <a:t>WillRenderCanvases</a:t>
            </a:r>
            <a:endParaRPr lang="en-US" altLang="zh-CN" b="1" dirty="0"/>
          </a:p>
          <a:p>
            <a:pPr algn="ctr"/>
            <a:r>
              <a:rPr lang="zh-CN" altLang="en-US" sz="1600" b="1" dirty="0"/>
              <a:t>核心更新事件</a:t>
            </a:r>
          </a:p>
          <a:p>
            <a:pPr algn="ctr"/>
            <a:r>
              <a:rPr lang="zh-CN" altLang="en-US" sz="1600" b="1" dirty="0"/>
              <a:t>处理Layout和Graphic 两个Rebuild队列</a:t>
            </a:r>
          </a:p>
        </p:txBody>
      </p:sp>
      <p:sp>
        <p:nvSpPr>
          <p:cNvPr id="40" name="虚尾箭头 39"/>
          <p:cNvSpPr/>
          <p:nvPr/>
        </p:nvSpPr>
        <p:spPr>
          <a:xfrm rot="10440000">
            <a:off x="2935605" y="730250"/>
            <a:ext cx="2532380" cy="297815"/>
          </a:xfrm>
          <a:prstGeom prst="strip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12"/>
          <p:cNvSpPr/>
          <p:nvPr>
            <p:custDataLst>
              <p:tags r:id="rId4"/>
            </p:custDataLst>
          </p:nvPr>
        </p:nvSpPr>
        <p:spPr>
          <a:xfrm rot="5400000">
            <a:off x="1343025" y="2152650"/>
            <a:ext cx="454660" cy="1295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>
            <p:custDataLst>
              <p:tags r:id="rId5"/>
            </p:custDataLst>
          </p:nvPr>
        </p:nvSpPr>
        <p:spPr>
          <a:xfrm>
            <a:off x="-402800" y="3710663"/>
            <a:ext cx="1833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PerformUpdate</a:t>
            </a:r>
          </a:p>
        </p:txBody>
      </p:sp>
      <p:sp>
        <p:nvSpPr>
          <p:cNvPr id="43" name="左大括号 42"/>
          <p:cNvSpPr/>
          <p:nvPr>
            <p:custDataLst>
              <p:tags r:id="rId6"/>
            </p:custDataLst>
          </p:nvPr>
        </p:nvSpPr>
        <p:spPr>
          <a:xfrm>
            <a:off x="1431290" y="2595245"/>
            <a:ext cx="245745" cy="2662555"/>
          </a:xfrm>
          <a:prstGeom prst="leftBrace">
            <a:avLst>
              <a:gd name="adj1" fmla="val 8333"/>
              <a:gd name="adj2" fmla="val 508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16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1677035" y="2599690"/>
            <a:ext cx="32092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1. </a:t>
            </a:r>
            <a:r>
              <a:rPr lang="zh-CN" altLang="en-US" sz="1600" b="1" dirty="0">
                <a:sym typeface="+mn-ea"/>
              </a:rPr>
              <a:t>清除过时</a:t>
            </a:r>
            <a:r>
              <a:rPr lang="en-US" altLang="zh-CN" sz="1600" b="1" dirty="0">
                <a:sym typeface="+mn-ea"/>
              </a:rPr>
              <a:t>UI</a:t>
            </a:r>
            <a:r>
              <a:rPr lang="zh-CN" altLang="en-US" sz="1600" b="1" dirty="0">
                <a:sym typeface="+mn-ea"/>
              </a:rPr>
              <a:t>，如IsDestroyed</a:t>
            </a:r>
          </a:p>
          <a:p>
            <a:endParaRPr lang="zh-CN" altLang="en-US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2. LayoutRebuild</a:t>
            </a:r>
            <a:r>
              <a:rPr lang="zh-CN" altLang="en-US" sz="1600" b="1" dirty="0">
                <a:sym typeface="+mn-ea"/>
              </a:rPr>
              <a:t>队列排序</a:t>
            </a:r>
          </a:p>
          <a:p>
            <a:r>
              <a:rPr lang="en-US" altLang="zh-CN" sz="1600" b="1" dirty="0">
                <a:sym typeface="+mn-ea"/>
              </a:rPr>
              <a:t>   </a:t>
            </a:r>
            <a:r>
              <a:rPr lang="zh-CN" altLang="en-US" sz="1600" b="1" dirty="0">
                <a:sym typeface="+mn-ea"/>
              </a:rPr>
              <a:t>（</a:t>
            </a:r>
            <a:r>
              <a:rPr lang="en-US" altLang="zh-CN" sz="1600" b="1" dirty="0">
                <a:sym typeface="+mn-ea"/>
              </a:rPr>
              <a:t>Hierarchy</a:t>
            </a:r>
            <a:r>
              <a:rPr lang="zh-CN" altLang="en-US" sz="1600" b="1" dirty="0">
                <a:sym typeface="+mn-ea"/>
              </a:rPr>
              <a:t>从外到内</a:t>
            </a:r>
            <a:r>
              <a:rPr lang="en-US" altLang="zh-CN" sz="1600" b="1" dirty="0">
                <a:sym typeface="+mn-ea"/>
              </a:rPr>
              <a:t>)</a:t>
            </a:r>
          </a:p>
          <a:p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3. Layout Rebuild</a:t>
            </a:r>
            <a:endParaRPr lang="zh-CN" altLang="en-US" sz="1600" b="1" dirty="0">
              <a:sym typeface="+mn-ea"/>
            </a:endParaRPr>
          </a:p>
          <a:p>
            <a:endParaRPr lang="zh-CN" altLang="en-US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4. Clipper/RectMask2D</a:t>
            </a:r>
            <a:r>
              <a:rPr lang="zh-CN" altLang="en-US" sz="1600" b="1" dirty="0">
                <a:sym typeface="+mn-ea"/>
              </a:rPr>
              <a:t>对象裁剪</a:t>
            </a:r>
          </a:p>
          <a:p>
            <a:r>
              <a:rPr lang="en-US" altLang="zh-CN" sz="1600" b="1" dirty="0">
                <a:sym typeface="+mn-ea"/>
              </a:rPr>
              <a:t>(RectMask2D OnEnable</a:t>
            </a:r>
            <a:r>
              <a:rPr lang="zh-CN" altLang="en-US" sz="1600" b="1" dirty="0">
                <a:sym typeface="+mn-ea"/>
              </a:rPr>
              <a:t>时注册）</a:t>
            </a:r>
          </a:p>
          <a:p>
            <a:endParaRPr lang="zh-CN" altLang="en-US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5. Graphic Rebuild</a:t>
            </a:r>
          </a:p>
          <a:p>
            <a:endParaRPr lang="zh-CN" altLang="en-US" sz="1600" b="1" dirty="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603625" y="598805"/>
            <a:ext cx="11245850" cy="5384165"/>
            <a:chOff x="5064" y="943"/>
            <a:chExt cx="17710" cy="8479"/>
          </a:xfrm>
        </p:grpSpPr>
        <p:sp>
          <p:nvSpPr>
            <p:cNvPr id="23" name="右箭头 12"/>
            <p:cNvSpPr/>
            <p:nvPr>
              <p:custDataLst>
                <p:tags r:id="rId10"/>
              </p:custDataLst>
            </p:nvPr>
          </p:nvSpPr>
          <p:spPr>
            <a:xfrm rot="5400000">
              <a:off x="12811" y="3808"/>
              <a:ext cx="1774" cy="135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624" y="943"/>
              <a:ext cx="2278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Canvas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147" y="4245"/>
              <a:ext cx="7031" cy="3310"/>
              <a:chOff x="7498" y="4395"/>
              <a:chExt cx="7031" cy="218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513" y="4395"/>
                <a:ext cx="7017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Layout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498" y="5070"/>
                <a:ext cx="7017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SzTx/>
                  <a:buFontTx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Material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498" y="5761"/>
                <a:ext cx="7017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SzTx/>
                  <a:buFontTx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Verts</a:t>
                </a:r>
              </a:p>
            </p:txBody>
          </p:sp>
          <p:sp>
            <p:nvSpPr>
              <p:cNvPr id="29" name="左大括号 28"/>
              <p:cNvSpPr/>
              <p:nvPr/>
            </p:nvSpPr>
            <p:spPr>
              <a:xfrm>
                <a:off x="9967" y="4629"/>
                <a:ext cx="387" cy="1727"/>
              </a:xfrm>
              <a:prstGeom prst="leftBrace">
                <a:avLst>
                  <a:gd name="adj1" fmla="val 8333"/>
                  <a:gd name="adj2" fmla="val 5089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b="1" dirty="0"/>
              </a:p>
            </p:txBody>
          </p:sp>
        </p:grpSp>
        <p:sp>
          <p:nvSpPr>
            <p:cNvPr id="4" name="矩形 3"/>
            <p:cNvSpPr/>
            <p:nvPr>
              <p:custDataLst>
                <p:tags r:id="rId11"/>
              </p:custDataLst>
            </p:nvPr>
          </p:nvSpPr>
          <p:spPr>
            <a:xfrm>
              <a:off x="8229" y="2029"/>
              <a:ext cx="306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ICanvasElement</a:t>
              </a:r>
            </a:p>
          </p:txBody>
        </p:sp>
        <p:sp>
          <p:nvSpPr>
            <p:cNvPr id="7" name="右箭头 12"/>
            <p:cNvSpPr/>
            <p:nvPr>
              <p:custDataLst>
                <p:tags r:id="rId12"/>
              </p:custDataLst>
            </p:nvPr>
          </p:nvSpPr>
          <p:spPr>
            <a:xfrm rot="5400000">
              <a:off x="9511" y="1680"/>
              <a:ext cx="504" cy="410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3"/>
              </p:custDataLst>
            </p:nvPr>
          </p:nvSpPr>
          <p:spPr>
            <a:xfrm>
              <a:off x="8939" y="3093"/>
              <a:ext cx="164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Grahpic</a:t>
              </a:r>
            </a:p>
          </p:txBody>
        </p:sp>
        <p:cxnSp>
          <p:nvCxnSpPr>
            <p:cNvPr id="10" name="直接箭头连接符 9"/>
            <p:cNvCxnSpPr>
              <a:stCxn id="9" idx="0"/>
              <a:endCxn id="4" idx="2"/>
            </p:cNvCxnSpPr>
            <p:nvPr/>
          </p:nvCxnSpPr>
          <p:spPr>
            <a:xfrm flipV="1">
              <a:off x="9763" y="2609"/>
              <a:ext cx="0" cy="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>
              <p:custDataLst>
                <p:tags r:id="rId14"/>
              </p:custDataLst>
            </p:nvPr>
          </p:nvSpPr>
          <p:spPr>
            <a:xfrm>
              <a:off x="12081" y="1826"/>
              <a:ext cx="3228" cy="1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LayoutRebuilder </a:t>
              </a:r>
            </a:p>
            <a:p>
              <a:pPr algn="ctr"/>
              <a:r>
                <a:rPr lang="zh-CN" altLang="en-US" b="1" dirty="0"/>
                <a:t>辅助类</a:t>
              </a:r>
            </a:p>
          </p:txBody>
        </p:sp>
        <p:cxnSp>
          <p:nvCxnSpPr>
            <p:cNvPr id="12" name="直接箭头连接符 11"/>
            <p:cNvCxnSpPr>
              <a:stCxn id="11" idx="1"/>
              <a:endCxn id="4" idx="3"/>
            </p:cNvCxnSpPr>
            <p:nvPr>
              <p:custDataLst>
                <p:tags r:id="rId15"/>
              </p:custDataLst>
            </p:nvPr>
          </p:nvCxnSpPr>
          <p:spPr>
            <a:xfrm flipH="1" flipV="1">
              <a:off x="11297" y="2319"/>
              <a:ext cx="784" cy="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>
              <a:off x="5064" y="5482"/>
              <a:ext cx="7017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SetDirty</a:t>
              </a:r>
            </a:p>
          </p:txBody>
        </p:sp>
        <p:sp>
          <p:nvSpPr>
            <p:cNvPr id="15" name="右箭头 12"/>
            <p:cNvSpPr/>
            <p:nvPr>
              <p:custDataLst>
                <p:tags r:id="rId17"/>
              </p:custDataLst>
            </p:nvPr>
          </p:nvSpPr>
          <p:spPr>
            <a:xfrm rot="5400000">
              <a:off x="9378" y="4083"/>
              <a:ext cx="716" cy="204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2"/>
            <p:cNvSpPr/>
            <p:nvPr>
              <p:custDataLst>
                <p:tags r:id="rId18"/>
              </p:custDataLst>
            </p:nvPr>
          </p:nvSpPr>
          <p:spPr>
            <a:xfrm>
              <a:off x="11749" y="4648"/>
              <a:ext cx="4347" cy="234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899" y="4951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sym typeface="+mn-ea"/>
                </a:rPr>
                <a:t>找到最外层注册</a:t>
              </a:r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Layout Rebuild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174" y="4519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MarkLayoutForRebuild</a:t>
              </a:r>
            </a:p>
          </p:txBody>
        </p:sp>
        <p:sp>
          <p:nvSpPr>
            <p:cNvPr id="34" name="左大括号 33"/>
            <p:cNvSpPr/>
            <p:nvPr>
              <p:custDataLst>
                <p:tags r:id="rId19"/>
              </p:custDataLst>
            </p:nvPr>
          </p:nvSpPr>
          <p:spPr>
            <a:xfrm rot="10800000">
              <a:off x="11362" y="5803"/>
              <a:ext cx="387" cy="1419"/>
            </a:xfrm>
            <a:prstGeom prst="leftBrace">
              <a:avLst>
                <a:gd name="adj1" fmla="val 8333"/>
                <a:gd name="adj2" fmla="val 508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/>
            </a:p>
          </p:txBody>
        </p:sp>
        <p:sp>
          <p:nvSpPr>
            <p:cNvPr id="35" name="文本框 34"/>
            <p:cNvSpPr txBox="1"/>
            <p:nvPr>
              <p:custDataLst>
                <p:tags r:id="rId20"/>
              </p:custDataLst>
            </p:nvPr>
          </p:nvSpPr>
          <p:spPr>
            <a:xfrm>
              <a:off x="11899" y="6234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sym typeface="+mn-ea"/>
                </a:rPr>
                <a:t>RegisterCanvasElementForGraphicRebuild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108" y="6727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sym typeface="+mn-ea"/>
                </a:rPr>
                <a:t>该元素注册</a:t>
              </a:r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Grahpic Rebuild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81" y="4156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Dirty</a:t>
              </a:r>
            </a:p>
          </p:txBody>
        </p:sp>
        <p:sp>
          <p:nvSpPr>
            <p:cNvPr id="45" name="矩形 44"/>
            <p:cNvSpPr/>
            <p:nvPr>
              <p:custDataLst>
                <p:tags r:id="rId21"/>
              </p:custDataLst>
            </p:nvPr>
          </p:nvSpPr>
          <p:spPr>
            <a:xfrm>
              <a:off x="6301" y="8608"/>
              <a:ext cx="7017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OnEnable</a:t>
              </a: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会SetAllDirty</a:t>
              </a:r>
            </a:p>
          </p:txBody>
        </p:sp>
        <p:sp>
          <p:nvSpPr>
            <p:cNvPr id="46" name="右箭头 12"/>
            <p:cNvSpPr/>
            <p:nvPr>
              <p:custDataLst>
                <p:tags r:id="rId22"/>
              </p:custDataLst>
            </p:nvPr>
          </p:nvSpPr>
          <p:spPr>
            <a:xfrm rot="16200000">
              <a:off x="9402" y="7819"/>
              <a:ext cx="716" cy="204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右箭头 12"/>
          <p:cNvSpPr/>
          <p:nvPr>
            <p:custDataLst>
              <p:tags r:id="rId7"/>
            </p:custDataLst>
          </p:nvPr>
        </p:nvSpPr>
        <p:spPr>
          <a:xfrm rot="5400000">
            <a:off x="2531255" y="5446885"/>
            <a:ext cx="288000" cy="1295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752600" y="578739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DoMeshGeneration</a:t>
            </a:r>
          </a:p>
        </p:txBody>
      </p:sp>
      <p:sp>
        <p:nvSpPr>
          <p:cNvPr id="50" name="右箭头 12"/>
          <p:cNvSpPr/>
          <p:nvPr>
            <p:custDataLst>
              <p:tags r:id="rId8"/>
            </p:custDataLst>
          </p:nvPr>
        </p:nvSpPr>
        <p:spPr>
          <a:xfrm rot="5400000">
            <a:off x="2531255" y="6230475"/>
            <a:ext cx="288000" cy="1295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9"/>
            </p:custDataLst>
          </p:nvPr>
        </p:nvSpPr>
        <p:spPr>
          <a:xfrm>
            <a:off x="-372745" y="647954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sym typeface="+mn-ea"/>
              </a:rPr>
              <a:t>OnPopulateMesh </a:t>
            </a:r>
          </a:p>
          <a:p>
            <a:pPr lvl="4" algn="l"/>
            <a:r>
              <a:rPr lang="en-US" altLang="zh-CN" sz="1600" b="1" dirty="0">
                <a:sym typeface="+mn-ea"/>
              </a:rPr>
              <a:t>1. </a:t>
            </a:r>
            <a:r>
              <a:rPr lang="zh-CN" altLang="en-US" sz="1600" b="1" dirty="0">
                <a:sym typeface="+mn-ea"/>
              </a:rPr>
              <a:t>初始化顶点</a:t>
            </a:r>
          </a:p>
          <a:p>
            <a:pPr lvl="4" algn="l"/>
            <a:r>
              <a:rPr lang="en-US" altLang="zh-CN" sz="1600" b="1" dirty="0">
                <a:sym typeface="+mn-ea"/>
              </a:rPr>
              <a:t>2. </a:t>
            </a:r>
            <a:r>
              <a:rPr lang="zh-CN" altLang="en-US" sz="1600" b="1" dirty="0">
                <a:sym typeface="+mn-ea"/>
              </a:rPr>
              <a:t>获取IMeshModifier组件修改顶点</a:t>
            </a:r>
          </a:p>
          <a:p>
            <a:pPr lvl="4" algn="l"/>
            <a:r>
              <a:rPr lang="en-US" altLang="zh-CN" sz="1600" b="1" dirty="0">
                <a:sym typeface="+mn-ea"/>
              </a:rPr>
              <a:t>3. </a:t>
            </a:r>
            <a:r>
              <a:rPr lang="zh-CN" altLang="en-US" sz="1600" b="1" dirty="0">
                <a:sym typeface="+mn-ea"/>
              </a:rPr>
              <a:t>顶点创建网格，提交给</a:t>
            </a:r>
            <a:r>
              <a:rPr lang="en-US" altLang="zh-CN" sz="1600" b="1" dirty="0">
                <a:sym typeface="+mn-ea"/>
              </a:rPr>
              <a:t>CanvasRenderer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-910981" y="81211"/>
            <a:ext cx="445599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UGUI </a:t>
            </a:r>
            <a:r>
              <a:rPr lang="zh-CN" altLang="en-US" sz="2400" b="1" dirty="0">
                <a:solidFill>
                  <a:schemeClr val="tx1"/>
                </a:solidFill>
              </a:rPr>
              <a:t>输入事件流程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2184400" y="1826260"/>
            <a:ext cx="6096000" cy="2493010"/>
            <a:chOff x="5543" y="3093"/>
            <a:chExt cx="9600" cy="3926"/>
          </a:xfrm>
        </p:grpSpPr>
        <p:grpSp>
          <p:nvGrpSpPr>
            <p:cNvPr id="47" name="组合 46"/>
            <p:cNvGrpSpPr/>
            <p:nvPr/>
          </p:nvGrpSpPr>
          <p:grpSpPr>
            <a:xfrm>
              <a:off x="5543" y="3093"/>
              <a:ext cx="9600" cy="3926"/>
              <a:chOff x="4932" y="3093"/>
              <a:chExt cx="9600" cy="392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227" y="4292"/>
                <a:ext cx="7017" cy="1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SzTx/>
                  <a:buFontTx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raycastTarget_set</a:t>
                </a:r>
              </a:p>
            </p:txBody>
          </p:sp>
          <p:sp>
            <p:nvSpPr>
              <p:cNvPr id="9" name="矩形 8"/>
              <p:cNvSpPr/>
              <p:nvPr>
                <p:custDataLst>
                  <p:tags r:id="rId11"/>
                </p:custDataLst>
              </p:nvPr>
            </p:nvSpPr>
            <p:spPr>
              <a:xfrm>
                <a:off x="8939" y="3093"/>
                <a:ext cx="1648" cy="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Grahpic</a:t>
                </a:r>
              </a:p>
            </p:txBody>
          </p:sp>
          <p:sp>
            <p:nvSpPr>
              <p:cNvPr id="15" name="右箭头 12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9378" y="4083"/>
                <a:ext cx="716" cy="204"/>
              </a:xfrm>
              <a:prstGeom prst="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932" y="6148"/>
                <a:ext cx="960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sz="1600" b="1" dirty="0">
                    <a:solidFill>
                      <a:schemeClr val="tx1"/>
                    </a:solidFill>
                    <a:sym typeface="+mn-ea"/>
                  </a:rPr>
                  <a:t>RegisterRaycastGraphicForCanvas</a:t>
                </a:r>
              </a:p>
              <a:p>
                <a:pPr algn="ctr">
                  <a:buClrTx/>
                  <a:buSzTx/>
                  <a:buFontTx/>
                </a:pPr>
                <a:r>
                  <a:rPr lang="zh-CN" altLang="en-US" sz="1400" b="1" dirty="0">
                    <a:solidFill>
                      <a:schemeClr val="tx1"/>
                    </a:solidFill>
                    <a:sym typeface="+mn-ea"/>
                  </a:rPr>
                  <a:t>注册到所属canvas的输入事件接收对象中</a:t>
                </a:r>
              </a:p>
            </p:txBody>
          </p:sp>
        </p:grpSp>
        <p:sp>
          <p:nvSpPr>
            <p:cNvPr id="3" name="右箭头 12"/>
            <p:cNvSpPr/>
            <p:nvPr>
              <p:custDataLst>
                <p:tags r:id="rId10"/>
              </p:custDataLst>
            </p:nvPr>
          </p:nvSpPr>
          <p:spPr>
            <a:xfrm rot="5400000">
              <a:off x="9985" y="5523"/>
              <a:ext cx="716" cy="204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71190" y="1894840"/>
            <a:ext cx="6096000" cy="3006725"/>
            <a:chOff x="91" y="2387"/>
            <a:chExt cx="9600" cy="4735"/>
          </a:xfrm>
        </p:grpSpPr>
        <p:sp>
          <p:nvSpPr>
            <p:cNvPr id="38" name="矩形 37"/>
            <p:cNvSpPr/>
            <p:nvPr>
              <p:custDataLst>
                <p:tags r:id="rId6"/>
              </p:custDataLst>
            </p:nvPr>
          </p:nvSpPr>
          <p:spPr>
            <a:xfrm>
              <a:off x="2480" y="4017"/>
              <a:ext cx="4828" cy="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b="1" dirty="0">
                  <a:solidFill>
                    <a:schemeClr val="accent1"/>
                  </a:solidFill>
                  <a:sym typeface="+mn-ea"/>
                </a:rPr>
                <a:t>GraphicRaycaster.Raycast</a:t>
              </a:r>
            </a:p>
            <a:p>
              <a:pPr algn="ctr">
                <a:buClrTx/>
                <a:buSzTx/>
                <a:buFontTx/>
              </a:pPr>
              <a:r>
                <a:rPr lang="zh-CN" altLang="en-US" sz="1400" b="1" dirty="0">
                  <a:sym typeface="+mn-ea"/>
                </a:rPr>
                <a:t>获取Canvas下所有响应Graphic</a:t>
              </a:r>
            </a:p>
            <a:p>
              <a:pPr algn="ctr">
                <a:buClrTx/>
                <a:buSzTx/>
                <a:buFontTx/>
              </a:pPr>
              <a:r>
                <a:rPr lang="zh-CN" altLang="en-US" sz="1400" b="1" dirty="0">
                  <a:sym typeface="+mn-ea"/>
                </a:rPr>
                <a:t>（按Hierachy从下到上排序</a:t>
              </a:r>
              <a:r>
                <a:rPr lang="zh-CN" altLang="en-US" sz="1600" b="1" dirty="0">
                  <a:sym typeface="+mn-ea"/>
                </a:rPr>
                <a:t>）</a:t>
              </a:r>
              <a:endParaRPr lang="zh-CN" altLang="en-US" sz="1600" b="1" dirty="0"/>
            </a:p>
            <a:p>
              <a:pPr algn="ctr"/>
              <a:endParaRPr lang="zh-CN" altLang="en-US" sz="1600" b="1" dirty="0"/>
            </a:p>
          </p:txBody>
        </p:sp>
        <p:sp>
          <p:nvSpPr>
            <p:cNvPr id="41" name="右箭头 12"/>
            <p:cNvSpPr/>
            <p:nvPr>
              <p:custDataLst>
                <p:tags r:id="rId7"/>
              </p:custDataLst>
            </p:nvPr>
          </p:nvSpPr>
          <p:spPr>
            <a:xfrm rot="5400000">
              <a:off x="4380" y="5743"/>
              <a:ext cx="716" cy="204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8"/>
              </p:custDataLst>
            </p:nvPr>
          </p:nvSpPr>
          <p:spPr>
            <a:xfrm>
              <a:off x="2245" y="6203"/>
              <a:ext cx="4987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b="1" dirty="0">
                  <a:solidFill>
                    <a:schemeClr val="accent1"/>
                  </a:solidFill>
                  <a:sym typeface="+mn-ea"/>
                </a:rPr>
                <a:t>Graphic.Raycast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buClrTx/>
                <a:buSzTx/>
                <a:buFontTx/>
              </a:pPr>
              <a:r>
                <a:rPr lang="zh-CN" altLang="en-US" sz="1400" b="1" dirty="0"/>
                <a:t>判断该注册Graphic是否响应本次输入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1" y="2387"/>
              <a:ext cx="9600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b="1" dirty="0">
                  <a:solidFill>
                    <a:schemeClr val="accent1"/>
                  </a:solidFill>
                </a:rPr>
                <a:t>EventSystem.RaycastAll</a:t>
              </a:r>
            </a:p>
            <a:p>
              <a:pPr algn="ctr">
                <a:buClrTx/>
                <a:buSzTx/>
                <a:buFontTx/>
              </a:pPr>
              <a:r>
                <a:rPr lang="zh-CN" altLang="en-US" sz="1400" b="1" dirty="0">
                  <a:sym typeface="+mn-ea"/>
                </a:rPr>
                <a:t>遍历每个</a:t>
              </a:r>
              <a:r>
                <a:rPr lang="en-US" altLang="zh-CN" sz="1400" b="1" dirty="0">
                  <a:sym typeface="+mn-ea"/>
                </a:rPr>
                <a:t>Canvas</a:t>
              </a:r>
              <a:r>
                <a:rPr lang="zh-CN" altLang="en-US" sz="1400" b="1" dirty="0">
                  <a:sym typeface="+mn-ea"/>
                </a:rPr>
                <a:t>获取所有响应对象</a:t>
              </a:r>
              <a:endParaRPr lang="zh-CN" altLang="en-US" sz="1600" b="1" dirty="0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1600" b="1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8" name="右箭头 12"/>
            <p:cNvSpPr/>
            <p:nvPr>
              <p:custDataLst>
                <p:tags r:id="rId9"/>
              </p:custDataLst>
            </p:nvPr>
          </p:nvSpPr>
          <p:spPr>
            <a:xfrm rot="5400000">
              <a:off x="4380" y="3557"/>
              <a:ext cx="716" cy="204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虚尾箭头 20"/>
          <p:cNvSpPr/>
          <p:nvPr>
            <p:custDataLst>
              <p:tags r:id="rId3"/>
            </p:custDataLst>
          </p:nvPr>
        </p:nvSpPr>
        <p:spPr>
          <a:xfrm>
            <a:off x="3023235" y="3922395"/>
            <a:ext cx="2139950" cy="297815"/>
          </a:xfrm>
          <a:prstGeom prst="strip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虚尾箭头 21"/>
          <p:cNvSpPr/>
          <p:nvPr>
            <p:custDataLst>
              <p:tags r:id="rId4"/>
            </p:custDataLst>
          </p:nvPr>
        </p:nvSpPr>
        <p:spPr>
          <a:xfrm>
            <a:off x="7705725" y="1994535"/>
            <a:ext cx="1219200" cy="297815"/>
          </a:xfrm>
          <a:prstGeom prst="strip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046845" y="195516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/>
              <a:t>raycastResults</a:t>
            </a:r>
          </a:p>
        </p:txBody>
      </p:sp>
      <p:sp>
        <p:nvSpPr>
          <p:cNvPr id="25" name="右箭头 12"/>
          <p:cNvSpPr/>
          <p:nvPr>
            <p:custDataLst>
              <p:tags r:id="rId5"/>
            </p:custDataLst>
          </p:nvPr>
        </p:nvSpPr>
        <p:spPr>
          <a:xfrm rot="5400000">
            <a:off x="9617710" y="2541905"/>
            <a:ext cx="454660" cy="1295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97240" y="2921000"/>
            <a:ext cx="609600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400" b="1" dirty="0">
                <a:sym typeface="+mn-ea"/>
              </a:rPr>
              <a:t>对所有对象排序，最终选择第一个正式触发</a:t>
            </a:r>
          </a:p>
          <a:p>
            <a:endParaRPr lang="zh-CN" sz="1400" b="1" dirty="0">
              <a:sym typeface="+mn-ea"/>
            </a:endParaRPr>
          </a:p>
          <a:p>
            <a:r>
              <a:rPr lang="en-US" altLang="zh-CN" sz="1400" b="1" dirty="0">
                <a:sym typeface="+mn-ea"/>
              </a:rPr>
              <a:t>1. Canera.depth/Priority   </a:t>
            </a:r>
            <a:r>
              <a:rPr lang="zh-CN" altLang="en-US" sz="1400" b="1" dirty="0">
                <a:sym typeface="+mn-ea"/>
              </a:rPr>
              <a:t>（从大到小）</a:t>
            </a:r>
            <a:endParaRPr lang="en-US" altLang="zh-CN" sz="1400" b="1" dirty="0">
              <a:sym typeface="+mn-ea"/>
            </a:endParaRPr>
          </a:p>
          <a:p>
            <a:r>
              <a:rPr lang="en-US" altLang="zh-CN" sz="1400" b="1" dirty="0">
                <a:sym typeface="+mn-ea"/>
              </a:rPr>
              <a:t>2. Canvas.sortOrder 	       </a:t>
            </a:r>
            <a:r>
              <a:rPr lang="zh-CN" altLang="en-US" sz="1400" b="1" dirty="0">
                <a:sym typeface="+mn-ea"/>
              </a:rPr>
              <a:t>（从大到小，仅</a:t>
            </a:r>
            <a:r>
              <a:rPr lang="en-US" altLang="zh-CN" sz="1400" b="1" dirty="0">
                <a:sym typeface="+mn-ea"/>
              </a:rPr>
              <a:t>Overlay</a:t>
            </a:r>
            <a:r>
              <a:rPr lang="zh-CN" altLang="en-US" sz="1400" b="1" dirty="0">
                <a:sym typeface="+mn-ea"/>
              </a:rPr>
              <a:t>）</a:t>
            </a:r>
          </a:p>
          <a:p>
            <a:r>
              <a:rPr lang="en-US" altLang="zh-CN" sz="1400" b="1" dirty="0">
                <a:sym typeface="+mn-ea"/>
              </a:rPr>
              <a:t>3. Canvas.RenderOrder      (</a:t>
            </a:r>
            <a:r>
              <a:rPr lang="zh-CN" altLang="en-US" sz="1400" b="1" dirty="0">
                <a:sym typeface="+mn-ea"/>
              </a:rPr>
              <a:t>从大到小，仅</a:t>
            </a:r>
            <a:r>
              <a:rPr lang="en-US" altLang="zh-CN" sz="1400" b="1" dirty="0">
                <a:sym typeface="+mn-ea"/>
              </a:rPr>
              <a:t>Overlay</a:t>
            </a:r>
            <a:r>
              <a:rPr lang="zh-CN" altLang="en-US" sz="1400" b="1" dirty="0">
                <a:sym typeface="+mn-ea"/>
              </a:rPr>
              <a:t>）</a:t>
            </a:r>
          </a:p>
          <a:p>
            <a:r>
              <a:rPr lang="en-US" altLang="zh-CN" sz="1400" b="1" dirty="0">
                <a:sym typeface="+mn-ea"/>
              </a:rPr>
              <a:t>4. Canvas.sortingLayer      (</a:t>
            </a:r>
            <a:r>
              <a:rPr lang="zh-CN" altLang="en-US" sz="1400" b="1" dirty="0">
                <a:sym typeface="+mn-ea"/>
              </a:rPr>
              <a:t>从大到小）</a:t>
            </a:r>
          </a:p>
          <a:p>
            <a:r>
              <a:rPr lang="en-US" altLang="zh-CN" sz="1400" b="1" dirty="0">
                <a:sym typeface="+mn-ea"/>
              </a:rPr>
              <a:t>5. Canvas.sortOrder 	         (</a:t>
            </a:r>
            <a:r>
              <a:rPr lang="zh-CN" altLang="en-US" sz="1400" b="1" dirty="0">
                <a:sym typeface="+mn-ea"/>
              </a:rPr>
              <a:t>从大到小）</a:t>
            </a:r>
          </a:p>
          <a:p>
            <a:r>
              <a:rPr lang="en-US" altLang="zh-CN" sz="1400" b="1" dirty="0">
                <a:sym typeface="+mn-ea"/>
              </a:rPr>
              <a:t>6. Hierachy depth 	       </a:t>
            </a:r>
            <a:r>
              <a:rPr lang="zh-CN" altLang="en-US" sz="1400" b="1" dirty="0">
                <a:sym typeface="+mn-ea"/>
              </a:rPr>
              <a:t>（从大到小，即从下到上）</a:t>
            </a:r>
          </a:p>
          <a:p>
            <a:r>
              <a:rPr lang="en-US" altLang="zh-CN" sz="1400" b="1" dirty="0">
                <a:sym typeface="+mn-ea"/>
              </a:rPr>
              <a:t>7. </a:t>
            </a:r>
            <a:r>
              <a:rPr lang="zh-CN" altLang="en-US" sz="1400" b="1" dirty="0">
                <a:sym typeface="+mn-ea"/>
              </a:rPr>
              <a:t>距</a:t>
            </a:r>
            <a:r>
              <a:rPr lang="en-US" altLang="zh-CN" sz="1400" b="1" dirty="0">
                <a:sym typeface="+mn-ea"/>
              </a:rPr>
              <a:t>ray</a:t>
            </a:r>
            <a:r>
              <a:rPr lang="zh-CN" altLang="en-US" sz="1400" b="1" dirty="0">
                <a:sym typeface="+mn-ea"/>
              </a:rPr>
              <a:t>起始点的距离</a:t>
            </a:r>
            <a:r>
              <a:rPr lang="en-US" altLang="zh-CN" sz="1400" b="1" dirty="0">
                <a:sym typeface="+mn-ea"/>
              </a:rPr>
              <a:t>	       </a:t>
            </a:r>
            <a:r>
              <a:rPr lang="zh-CN" altLang="en-US" sz="1400" b="1" dirty="0">
                <a:sym typeface="+mn-ea"/>
              </a:rPr>
              <a:t>（从小到大）</a:t>
            </a:r>
          </a:p>
          <a:p>
            <a:endParaRPr lang="zh-CN" altLang="en-US" sz="1400" b="1" dirty="0">
              <a:sym typeface="+mn-ea"/>
            </a:endParaRPr>
          </a:p>
          <a:p>
            <a:endParaRPr lang="zh-CN" altLang="en-US" sz="1400" b="1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RiNWM4ZTRkMzMxZWMzM2IxMDc5NzU0Njk3ODNlNz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Sitch Zou</dc:creator>
  <cp:lastModifiedBy>Sitch</cp:lastModifiedBy>
  <cp:revision>277</cp:revision>
  <dcterms:created xsi:type="dcterms:W3CDTF">2019-06-19T02:08:00Z</dcterms:created>
  <dcterms:modified xsi:type="dcterms:W3CDTF">2024-01-17T11:32:45Z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40CD8FED0C054B62B26D25B7681728CE_12</vt:lpwstr>
  </property>
</Properties>
</file>