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65" r:id="rId3"/>
    <p:sldId id="896" r:id="rId5"/>
    <p:sldId id="862" r:id="rId6"/>
    <p:sldId id="897" r:id="rId7"/>
    <p:sldId id="907" r:id="rId8"/>
    <p:sldId id="919" r:id="rId9"/>
    <p:sldId id="940" r:id="rId10"/>
    <p:sldId id="898" r:id="rId11"/>
    <p:sldId id="900" r:id="rId12"/>
    <p:sldId id="905" r:id="rId13"/>
    <p:sldId id="908" r:id="rId14"/>
    <p:sldId id="911" r:id="rId15"/>
    <p:sldId id="910" r:id="rId16"/>
    <p:sldId id="912" r:id="rId17"/>
    <p:sldId id="963" r:id="rId18"/>
    <p:sldId id="913" r:id="rId19"/>
    <p:sldId id="915" r:id="rId20"/>
    <p:sldId id="916" r:id="rId21"/>
    <p:sldId id="917" r:id="rId22"/>
    <p:sldId id="918" r:id="rId23"/>
    <p:sldId id="934" r:id="rId24"/>
    <p:sldId id="935" r:id="rId25"/>
    <p:sldId id="936" r:id="rId26"/>
    <p:sldId id="938" r:id="rId27"/>
    <p:sldId id="939" r:id="rId28"/>
    <p:sldId id="941" r:id="rId29"/>
    <p:sldId id="964" r:id="rId30"/>
    <p:sldId id="866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3300"/>
    <a:srgbClr val="990000"/>
    <a:srgbClr val="660033"/>
    <a:srgbClr val="E6E6E6"/>
    <a:srgbClr val="F1F3F2"/>
    <a:srgbClr val="B2B2B2"/>
    <a:srgbClr val="ACC34B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1462" autoAdjust="0"/>
  </p:normalViewPr>
  <p:slideViewPr>
    <p:cSldViewPr>
      <p:cViewPr>
        <p:scale>
          <a:sx n="63" d="100"/>
          <a:sy n="63" d="100"/>
        </p:scale>
        <p:origin x="-1962" y="-1278"/>
      </p:cViewPr>
      <p:guideLst>
        <p:guide orient="horz" pos="1640"/>
        <p:guide pos="2807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96D07-341D-4D88-BBFE-B431BFA041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老师们，同学们大家上午好，很荣幸能够站到这里同大家一起交流，接下来由我介绍我们组的实现方案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正常轨迹凸一些，机器轨迹要凹一些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当然还有其他的比如尖角的个数，直观上最后</a:t>
            </a:r>
            <a:r>
              <a:rPr lang="en-US" altLang="zh-CN" dirty="0"/>
              <a:t>100</a:t>
            </a:r>
            <a:r>
              <a:rPr lang="zh-CN" altLang="en-US" dirty="0"/>
              <a:t>条尖角个数是比较多的一一列举了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如果强行加个名字的话这应该是叫做密度，除此之外其他特征最大值比最小值，第一个点的速度，还查阅了很多相关文献，但是里边介绍的特征效果一般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其他特征，特征筛选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大概有</a:t>
            </a:r>
            <a:r>
              <a:rPr lang="en-US" altLang="zh-CN" dirty="0">
                <a:sym typeface="+mn-ea"/>
              </a:rPr>
              <a:t>19000+</a:t>
            </a:r>
            <a:endParaRPr lang="en-US" altLang="zh-CN" dirty="0"/>
          </a:p>
          <a:p>
            <a:r>
              <a:rPr lang="zh-CN" altLang="en-US" dirty="0"/>
              <a:t>事实上</a:t>
            </a:r>
            <a:r>
              <a:rPr lang="en-US" altLang="zh-CN" dirty="0"/>
              <a:t>x</a:t>
            </a:r>
            <a:r>
              <a:rPr lang="zh-CN" altLang="en-US" dirty="0"/>
              <a:t>有回退的样本中有</a:t>
            </a:r>
            <a:r>
              <a:rPr lang="en-US" altLang="zh-CN" dirty="0"/>
              <a:t>200+</a:t>
            </a:r>
            <a:r>
              <a:rPr lang="zh-CN" altLang="en-US" dirty="0"/>
              <a:t>机器轨迹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这三条是后面模型融合设计的依据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概率是指为正常样本的概率，我们提交的是机器样本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我将从数据分析、特征介绍、以及模型融合几个方面详细说明，还会涉及几个到目前还没解决的问题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最后还有一步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轨迹前面有很多点处于同一直线上不一定满足本规则，这个是验证过的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就是一直都没有解决的问题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只能通过提交来调参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初赛没有考虑过扩充数据集不到</a:t>
            </a:r>
            <a:r>
              <a:rPr lang="en-US" altLang="zh-CN" dirty="0"/>
              <a:t>97</a:t>
            </a:r>
            <a:r>
              <a:rPr lang="zh-CN" altLang="en-US" dirty="0"/>
              <a:t>分，复赛也没敢考虑把</a:t>
            </a:r>
            <a:r>
              <a:rPr lang="en-US" altLang="zh-CN" dirty="0"/>
              <a:t>10w</a:t>
            </a:r>
            <a:r>
              <a:rPr lang="zh-CN" altLang="en-US" dirty="0"/>
              <a:t>全部丢进去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理论知识匮乏，没有系统的方案，很多是靠拍脑袋想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除了找特征，除了各种模型交交并并，非常幸运能够和大家当面交流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最后感谢这次竞赛举办方的所有成员，然我们有这么好的一次学习机会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数据分析主要针对</a:t>
            </a:r>
            <a:r>
              <a:rPr lang="en-US" altLang="zh-CN" dirty="0">
                <a:sym typeface="+mn-ea"/>
              </a:rPr>
              <a:t>3000</a:t>
            </a:r>
            <a:r>
              <a:rPr lang="zh-CN" altLang="en-US" dirty="0">
                <a:sym typeface="+mn-ea"/>
              </a:rPr>
              <a:t>条训练样本，尤其是最后</a:t>
            </a:r>
            <a:r>
              <a:rPr lang="en-US" altLang="zh-CN" dirty="0">
                <a:sym typeface="+mn-ea"/>
              </a:rPr>
              <a:t>400</a:t>
            </a:r>
            <a:r>
              <a:rPr lang="zh-CN" altLang="en-US" dirty="0">
                <a:sym typeface="+mn-ea"/>
              </a:rPr>
              <a:t>条的机器轨迹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</a:t>
            </a:r>
            <a:r>
              <a:rPr lang="en-US" altLang="zh-CN" dirty="0"/>
              <a:t>3000</a:t>
            </a:r>
            <a:r>
              <a:rPr lang="zh-CN" altLang="en-US" dirty="0"/>
              <a:t>条中可以得出结论，只要样本的</a:t>
            </a:r>
            <a:r>
              <a:rPr lang="en-US" altLang="zh-CN" dirty="0"/>
              <a:t>deltax</a:t>
            </a:r>
            <a:r>
              <a:rPr lang="zh-CN" altLang="en-US" dirty="0"/>
              <a:t>存在小于</a:t>
            </a:r>
            <a:r>
              <a:rPr lang="en-US" altLang="zh-CN" dirty="0"/>
              <a:t>0</a:t>
            </a:r>
            <a:r>
              <a:rPr lang="zh-CN" altLang="en-US" dirty="0"/>
              <a:t>的值，那它就是正常轨迹。相信这个规则大家都发现了。但是初赛</a:t>
            </a:r>
            <a:r>
              <a:rPr lang="en-US" altLang="zh-CN" dirty="0"/>
              <a:t>10w</a:t>
            </a:r>
            <a:r>
              <a:rPr lang="zh-CN" altLang="en-US" dirty="0"/>
              <a:t>条</a:t>
            </a:r>
            <a:r>
              <a:rPr lang="en-US" altLang="zh-CN" dirty="0"/>
              <a:t>a</a:t>
            </a:r>
            <a:r>
              <a:rPr lang="zh-CN" altLang="en-US" dirty="0"/>
              <a:t>测试集中有</a:t>
            </a:r>
            <a:r>
              <a:rPr lang="en-US" altLang="zh-CN" dirty="0"/>
              <a:t>200</a:t>
            </a:r>
            <a:r>
              <a:rPr lang="zh-CN" altLang="en-US" dirty="0"/>
              <a:t>多机器样本存在</a:t>
            </a:r>
            <a:r>
              <a:rPr lang="en-US" altLang="zh-CN" dirty="0"/>
              <a:t>deltax</a:t>
            </a:r>
            <a:r>
              <a:rPr lang="zh-CN" altLang="en-US" dirty="0"/>
              <a:t>小于</a:t>
            </a:r>
            <a:r>
              <a:rPr lang="en-US" altLang="zh-CN" dirty="0"/>
              <a:t>0</a:t>
            </a:r>
            <a:r>
              <a:rPr lang="zh-CN" altLang="en-US" dirty="0"/>
              <a:t>。复赛</a:t>
            </a:r>
            <a:r>
              <a:rPr lang="en-US" altLang="zh-CN" dirty="0"/>
              <a:t>200w</a:t>
            </a:r>
            <a:r>
              <a:rPr lang="zh-CN" altLang="en-US" dirty="0"/>
              <a:t>测试集中我估计这个数量在</a:t>
            </a:r>
            <a:r>
              <a:rPr lang="en-US" altLang="zh-CN" dirty="0"/>
              <a:t>1w-3w</a:t>
            </a:r>
            <a:r>
              <a:rPr lang="zh-CN" altLang="en-US" dirty="0"/>
              <a:t>之间，当然不一定准确，只是个人估计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我们发现</a:t>
            </a:r>
            <a:r>
              <a:rPr lang="en-US" altLang="zh-CN" dirty="0"/>
              <a:t>400</a:t>
            </a:r>
            <a:r>
              <a:rPr lang="zh-CN" altLang="en-US" dirty="0"/>
              <a:t>条机器轨迹中的前</a:t>
            </a:r>
            <a:r>
              <a:rPr lang="en-US" altLang="zh-CN" dirty="0"/>
              <a:t>200</a:t>
            </a:r>
            <a:r>
              <a:rPr lang="zh-CN" altLang="en-US" dirty="0"/>
              <a:t>，也就是</a:t>
            </a:r>
            <a:r>
              <a:rPr lang="en-US" altLang="zh-CN" dirty="0"/>
              <a:t>id</a:t>
            </a:r>
            <a:r>
              <a:rPr lang="zh-CN" altLang="en-US" dirty="0"/>
              <a:t>从</a:t>
            </a:r>
            <a:r>
              <a:rPr lang="en-US" altLang="zh-CN" dirty="0"/>
              <a:t>2601</a:t>
            </a:r>
            <a:r>
              <a:rPr lang="zh-CN" altLang="en-US" dirty="0"/>
              <a:t>到</a:t>
            </a:r>
            <a:r>
              <a:rPr lang="en-US" altLang="zh-CN" dirty="0"/>
              <a:t>2800</a:t>
            </a:r>
            <a:r>
              <a:rPr lang="zh-CN" altLang="en-US" dirty="0"/>
              <a:t>，有这样一个规律，每</a:t>
            </a:r>
            <a:r>
              <a:rPr lang="en-US" altLang="zh-CN" dirty="0"/>
              <a:t>50</a:t>
            </a:r>
            <a:r>
              <a:rPr lang="zh-CN" altLang="en-US" dirty="0"/>
              <a:t>个点一组，样本中前面的点横坐标完全一样，两个样本纵坐标差值一样。也就是说一组里边都是由一个基础样本</a:t>
            </a:r>
            <a:r>
              <a:rPr lang="en-US" altLang="zh-CN" dirty="0"/>
              <a:t>x</a:t>
            </a:r>
            <a:r>
              <a:rPr lang="zh-CN" altLang="en-US" dirty="0"/>
              <a:t>方向延伸，</a:t>
            </a:r>
            <a:r>
              <a:rPr lang="en-US" altLang="zh-CN" dirty="0"/>
              <a:t>y</a:t>
            </a:r>
            <a:r>
              <a:rPr lang="zh-CN" altLang="en-US" dirty="0"/>
              <a:t>方向平移得出来的。这是我们在复赛中发现的，不知道大家看到这个规律有什么感受，我不相信只有我们一组发现了这个规律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左边的图横坐标是</a:t>
            </a:r>
            <a:r>
              <a:rPr lang="en-US" altLang="zh-CN" dirty="0"/>
              <a:t>id</a:t>
            </a:r>
            <a:r>
              <a:rPr lang="zh-CN" altLang="en-US" dirty="0"/>
              <a:t>纵坐标是样本</a:t>
            </a:r>
            <a:r>
              <a:rPr lang="en-US" altLang="zh-CN" dirty="0"/>
              <a:t>deltax</a:t>
            </a:r>
            <a:r>
              <a:rPr lang="zh-CN" altLang="en-US" dirty="0"/>
              <a:t>的标准差，红色段</a:t>
            </a:r>
            <a:r>
              <a:rPr lang="en-US" altLang="zh-CN" dirty="0"/>
              <a:t>id</a:t>
            </a:r>
            <a:r>
              <a:rPr lang="zh-CN" altLang="en-US" dirty="0"/>
              <a:t>是从</a:t>
            </a:r>
            <a:r>
              <a:rPr lang="en-US" altLang="zh-CN" dirty="0"/>
              <a:t>2801</a:t>
            </a:r>
            <a:r>
              <a:rPr lang="zh-CN" altLang="en-US" dirty="0"/>
              <a:t>到</a:t>
            </a:r>
            <a:r>
              <a:rPr lang="en-US" altLang="zh-CN" dirty="0"/>
              <a:t>2900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</a:t>
            </a:r>
            <a:r>
              <a:rPr lang="zh-CN" altLang="en-US" dirty="0"/>
              <a:t>从</a:t>
            </a:r>
            <a:r>
              <a:rPr lang="en-US" altLang="zh-CN" dirty="0"/>
              <a:t>2901</a:t>
            </a:r>
            <a:r>
              <a:rPr lang="zh-CN" altLang="en-US" dirty="0"/>
              <a:t>到</a:t>
            </a:r>
            <a:r>
              <a:rPr lang="en-US" altLang="zh-CN" dirty="0"/>
              <a:t>3000</a:t>
            </a:r>
            <a:r>
              <a:rPr lang="zh-CN" altLang="en-US" dirty="0"/>
              <a:t>，不太清楚为什么会出现这种情况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microsoft.com/office/2007/relationships/hdphoto" Target="../media/hdphoto1.wdp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043608" y="1182287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107504" y="2162382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94692" y="843558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4123682" y="3939902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6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062686" y="1977572"/>
            <a:ext cx="623903" cy="62390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483768" y="314781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88203" y="4012022"/>
            <a:ext cx="287919" cy="28792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椭圆 73"/>
          <p:cNvSpPr/>
          <p:nvPr/>
        </p:nvSpPr>
        <p:spPr>
          <a:xfrm>
            <a:off x="3552500" y="139069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2916604" y="3941644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本框 21"/>
          <p:cNvSpPr txBox="1"/>
          <p:nvPr/>
        </p:nvSpPr>
        <p:spPr>
          <a:xfrm>
            <a:off x="3851920" y="1350650"/>
            <a:ext cx="5112568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7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中国高校计算机大赛</a:t>
            </a:r>
            <a:endParaRPr lang="zh-CN" altLang="en-US" sz="4000" spc="7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spc="7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大数据挑战赛</a:t>
            </a:r>
            <a:endParaRPr lang="zh-CN" altLang="en-US" sz="2800" spc="7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4007557" y="2720114"/>
            <a:ext cx="4896544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3899607" y="1118369"/>
            <a:ext cx="4896544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78400" y="2974975"/>
            <a:ext cx="369570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团队：华中科技大学</a:t>
            </a:r>
            <a:r>
              <a:rPr lang="en-US" altLang="zh-CN"/>
              <a:t>-</a:t>
            </a:r>
            <a:r>
              <a:rPr lang="zh-CN" altLang="en-US"/>
              <a:t>小赵的名义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指导老师：葛俊锋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/>
              <a:t>答辩人：刘玉盼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13775"/>
    </mc:Choice>
    <mc:Fallback>
      <p:transition advTm="13775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14087" y="1113588"/>
            <a:ext cx="2851591" cy="28512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r>
                <a:rPr lang="zh-CN" altLang="en-US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800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统计信息</a:t>
              </a:r>
              <a:endPara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01187" y="1356786"/>
            <a:ext cx="282427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1434691" y="855321"/>
            <a:ext cx="576141" cy="491765"/>
            <a:chOff x="3440113" y="1050925"/>
            <a:chExt cx="390525" cy="333376"/>
          </a:xfrm>
          <a:solidFill>
            <a:srgbClr val="FF0000"/>
          </a:solidFill>
        </p:grpSpPr>
        <p:sp>
          <p:nvSpPr>
            <p:cNvPr id="30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</p:grpSp>
      <p:sp>
        <p:nvSpPr>
          <p:cNvPr id="38" name="TextBox 22"/>
          <p:cNvSpPr txBox="1"/>
          <p:nvPr/>
        </p:nvSpPr>
        <p:spPr>
          <a:xfrm>
            <a:off x="5842635" y="1558925"/>
            <a:ext cx="3005455" cy="3077845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sz="1800" dirty="0">
                <a:sym typeface="+mn-ea"/>
              </a:rPr>
              <a:t>通过基本的数学运算得到的特征，例如：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     X</a:t>
            </a:r>
            <a:r>
              <a:rPr lang="zh-CN" altLang="en-US" dirty="0">
                <a:sym typeface="+mn-ea"/>
              </a:rPr>
              <a:t>最小值</a:t>
            </a:r>
            <a:endParaRPr lang="zh-CN" altLang="en-US" dirty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     X</a:t>
            </a:r>
            <a:r>
              <a:rPr lang="zh-CN" altLang="en-US" dirty="0">
                <a:sym typeface="+mn-ea"/>
              </a:rPr>
              <a:t>差分的最大值、最小值</a:t>
            </a:r>
            <a:endParaRPr lang="zh-CN" altLang="en-US" dirty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     Y</a:t>
            </a:r>
            <a:r>
              <a:rPr lang="zh-CN" altLang="en-US" dirty="0">
                <a:sym typeface="+mn-ea"/>
              </a:rPr>
              <a:t>差分的平均值、方差</a:t>
            </a:r>
            <a:endParaRPr lang="zh-CN" altLang="en-US" dirty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     X</a:t>
            </a:r>
            <a:r>
              <a:rPr lang="zh-CN" altLang="en-US" dirty="0">
                <a:sym typeface="+mn-ea"/>
              </a:rPr>
              <a:t>方向速度差分的平均值、方差</a:t>
            </a:r>
            <a:endParaRPr lang="zh-CN" altLang="en-US" dirty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     轨迹到目标点距离差分最大值</a:t>
            </a:r>
            <a:endParaRPr lang="zh-CN" altLang="en-US" dirty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     </a:t>
            </a:r>
            <a:r>
              <a:rPr lang="en-US" altLang="zh-CN" dirty="0">
                <a:sym typeface="+mn-ea"/>
              </a:rPr>
              <a:t>......</a:t>
            </a:r>
            <a:endParaRPr lang="en-US" altLang="zh-CN" dirty="0"/>
          </a:p>
          <a:p>
            <a:pPr marL="0" indent="0">
              <a:buNone/>
            </a:pPr>
            <a:endParaRPr lang="en-US" altLang="zh-CN" kern="0" noProof="1">
              <a:solidFill>
                <a:srgbClr val="080808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2138" y="1569506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0" name="椭圆 39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61441" y="1762016"/>
            <a:ext cx="441999" cy="4419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9267" y="2332787"/>
            <a:ext cx="141214" cy="1411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37277" y="783657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9" name="椭圆 48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0710" y="193632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特征工程</a:t>
            </a:r>
            <a:endParaRPr lang="zh-CN" altLang="en-US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 184"/>
          <p:cNvSpPr/>
          <p:nvPr/>
        </p:nvSpPr>
        <p:spPr>
          <a:xfrm>
            <a:off x="5962650" y="2524125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 184"/>
          <p:cNvSpPr/>
          <p:nvPr/>
        </p:nvSpPr>
        <p:spPr>
          <a:xfrm>
            <a:off x="5962650" y="2871470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84"/>
          <p:cNvSpPr/>
          <p:nvPr/>
        </p:nvSpPr>
        <p:spPr>
          <a:xfrm>
            <a:off x="5962650" y="3193415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5962650" y="3515995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184"/>
          <p:cNvSpPr/>
          <p:nvPr/>
        </p:nvSpPr>
        <p:spPr>
          <a:xfrm>
            <a:off x="5962650" y="3878580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84"/>
          <p:cNvSpPr/>
          <p:nvPr/>
        </p:nvSpPr>
        <p:spPr>
          <a:xfrm>
            <a:off x="5962650" y="4189095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13588">
        <p14:prism/>
      </p:transition>
    </mc:Choice>
    <mc:Fallback>
      <p:transition advTm="135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022350" y="1273810"/>
            <a:ext cx="2503170" cy="22599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r>
                <a:rPr lang="zh-CN" altLang="en-US" sz="2800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图形分析</a:t>
              </a:r>
              <a:endPara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482247" y="2332787"/>
            <a:ext cx="141214" cy="1411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0710" y="193632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特征工程</a:t>
            </a:r>
            <a:endParaRPr lang="zh-CN" altLang="en-US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 rot="0">
            <a:off x="4354830" y="919480"/>
            <a:ext cx="4652645" cy="3720465"/>
            <a:chOff x="612809" y="2073096"/>
            <a:chExt cx="2717800" cy="2527300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 rot="10800000" flipV="1">
              <a:off x="839806" y="2073096"/>
              <a:ext cx="2217737" cy="2197100"/>
            </a:xfrm>
            <a:prstGeom prst="rect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dirty="0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 rot="10800000">
              <a:off x="612809" y="4270196"/>
              <a:ext cx="2717800" cy="330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p>
              <a:pPr defTabSz="685165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2526-label=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450" y="919480"/>
            <a:ext cx="3813810" cy="1629410"/>
          </a:xfrm>
          <a:prstGeom prst="rect">
            <a:avLst/>
          </a:prstGeom>
        </p:spPr>
      </p:pic>
      <p:pic>
        <p:nvPicPr>
          <p:cNvPr id="4" name="图片 3" descr="2739-label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2572385"/>
            <a:ext cx="3796665" cy="155765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868522" y="686502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7" name="椭圆 6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0463" y="1970826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12" name="椭圆 11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50312" y="1439336"/>
            <a:ext cx="282427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68656" y="2684036"/>
            <a:ext cx="441999" cy="4419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1459456" y="848971"/>
            <a:ext cx="576141" cy="491765"/>
            <a:chOff x="3440113" y="1050925"/>
            <a:chExt cx="390525" cy="333376"/>
          </a:xfrm>
          <a:solidFill>
            <a:srgbClr val="FF0000"/>
          </a:solidFill>
        </p:grpSpPr>
        <p:sp>
          <p:nvSpPr>
            <p:cNvPr id="21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</p:grpSp>
      <p:sp>
        <p:nvSpPr>
          <p:cNvPr id="57" name="TextBox 22"/>
          <p:cNvSpPr txBox="1"/>
          <p:nvPr/>
        </p:nvSpPr>
        <p:spPr>
          <a:xfrm>
            <a:off x="811355" y="3757476"/>
            <a:ext cx="2802893" cy="1097915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sym typeface="+mn-ea"/>
              </a:rPr>
              <a:t>由</a:t>
            </a:r>
            <a:r>
              <a:rPr lang="en-US" altLang="zh-CN" dirty="0">
                <a:sym typeface="+mn-ea"/>
              </a:rPr>
              <a:t>t-x</a:t>
            </a:r>
            <a:r>
              <a:rPr lang="zh-CN" altLang="en-US" dirty="0">
                <a:sym typeface="+mn-ea"/>
              </a:rPr>
              <a:t>图可看出，正常轨迹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路程走到一半所用时间比上总时间</a:t>
            </a:r>
            <a:r>
              <a:rPr lang="en-US" altLang="zh-CN" dirty="0">
                <a:sym typeface="+mn-ea"/>
              </a:rPr>
              <a:t>(time_ratio=t</a:t>
            </a:r>
            <a:r>
              <a:rPr lang="en-US" altLang="zh-CN" sz="1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/t)</a:t>
            </a:r>
            <a:r>
              <a:rPr lang="zh-CN" altLang="en-US" dirty="0">
                <a:sym typeface="+mn-ea"/>
              </a:rPr>
              <a:t>的值明显小于机器轨迹</a:t>
            </a:r>
            <a:endParaRPr lang="zh-CN" altLang="en-US" dirty="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90970" y="415671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t-x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7" name="肘形连接符 26"/>
          <p:cNvCxnSpPr/>
          <p:nvPr/>
        </p:nvCxnSpPr>
        <p:spPr>
          <a:xfrm rot="5400000" flipV="1">
            <a:off x="5092065" y="1763395"/>
            <a:ext cx="744855" cy="488315"/>
          </a:xfrm>
          <a:prstGeom prst="bentConnector3">
            <a:avLst>
              <a:gd name="adj1" fmla="val 400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>
            <a:off x="5220335" y="3376295"/>
            <a:ext cx="1511935" cy="588645"/>
          </a:xfrm>
          <a:prstGeom prst="bentConnector3">
            <a:avLst>
              <a:gd name="adj1" fmla="val 9874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5"/>
          <p:cNvSpPr/>
          <p:nvPr/>
        </p:nvSpPr>
        <p:spPr bwMode="auto">
          <a:xfrm rot="16200000">
            <a:off x="5463540" y="2276475"/>
            <a:ext cx="141605" cy="34798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5400000">
            <a:off x="6560185" y="951865"/>
            <a:ext cx="229235" cy="262763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7185" y="2411730"/>
          <a:ext cx="23495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127000" imgH="215900" progId="Equation.KSEE3">
                  <p:embed/>
                </p:oleObj>
              </mc:Choice>
              <mc:Fallback>
                <p:oleObj name="" r:id="rId3" imgW="127000" imgH="215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7185" y="2411730"/>
                        <a:ext cx="23495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12890" y="1904365"/>
          <a:ext cx="137160" cy="23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88265" imgH="152400" progId="Equation.KSEE3">
                  <p:embed/>
                </p:oleObj>
              </mc:Choice>
              <mc:Fallback>
                <p:oleObj name="" r:id="rId5" imgW="88265" imgH="1524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2890" y="1904365"/>
                        <a:ext cx="137160" cy="23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36379">
        <p14:prism/>
      </p:transition>
    </mc:Choice>
    <mc:Fallback>
      <p:transition advTm="363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022350" y="1273810"/>
            <a:ext cx="2503170" cy="22599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r>
                <a:rPr lang="zh-CN" altLang="en-US" sz="2800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图形分析</a:t>
              </a:r>
              <a:endPara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482247" y="2835072"/>
            <a:ext cx="141214" cy="1411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0710" y="193632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特征工程</a:t>
            </a:r>
            <a:endParaRPr lang="zh-CN" altLang="en-US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 rot="0">
            <a:off x="4354830" y="1428750"/>
            <a:ext cx="4652645" cy="2877185"/>
            <a:chOff x="612809" y="2073096"/>
            <a:chExt cx="2717800" cy="2527300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 rot="10800000" flipV="1">
              <a:off x="839806" y="2073096"/>
              <a:ext cx="2217737" cy="2197100"/>
            </a:xfrm>
            <a:prstGeom prst="rect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dirty="0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 rot="10800000">
              <a:off x="612809" y="4270196"/>
              <a:ext cx="2717800" cy="330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p>
              <a:pPr defTabSz="685165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68522" y="686502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7" name="椭圆 6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0463" y="1970826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12" name="椭圆 11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50312" y="1439336"/>
            <a:ext cx="282427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68656" y="2684036"/>
            <a:ext cx="441999" cy="4419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1459456" y="848971"/>
            <a:ext cx="576141" cy="491765"/>
            <a:chOff x="3440113" y="1050925"/>
            <a:chExt cx="390525" cy="333376"/>
          </a:xfrm>
          <a:solidFill>
            <a:srgbClr val="FF0000"/>
          </a:solidFill>
        </p:grpSpPr>
        <p:sp>
          <p:nvSpPr>
            <p:cNvPr id="21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</p:grpSp>
      <p:sp>
        <p:nvSpPr>
          <p:cNvPr id="57" name="TextBox 22"/>
          <p:cNvSpPr txBox="1"/>
          <p:nvPr/>
        </p:nvSpPr>
        <p:spPr>
          <a:xfrm>
            <a:off x="811355" y="3829231"/>
            <a:ext cx="2802893" cy="322580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sym typeface="+mn-ea"/>
              </a:rPr>
              <a:t>绿色为正常轨迹，红色为机器轨迹</a:t>
            </a:r>
            <a:endParaRPr lang="zh-CN" altLang="en-US" dirty="0">
              <a:sym typeface="+mn-ea"/>
            </a:endParaRPr>
          </a:p>
        </p:txBody>
      </p:sp>
      <p:pic>
        <p:nvPicPr>
          <p:cNvPr id="26" name="图片 25" descr="0_time_ratio"/>
          <p:cNvPicPr>
            <a:picLocks noChangeAspect="1"/>
          </p:cNvPicPr>
          <p:nvPr/>
        </p:nvPicPr>
        <p:blipFill>
          <a:blip r:embed="rId1"/>
          <a:srcRect l="6548" r="6574"/>
          <a:stretch>
            <a:fillRect/>
          </a:stretch>
        </p:blipFill>
        <p:spPr>
          <a:xfrm>
            <a:off x="4743450" y="1428750"/>
            <a:ext cx="3796665" cy="2489200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5752465" y="3917950"/>
            <a:ext cx="2004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time_ratio</a:t>
            </a:r>
            <a:r>
              <a:rPr lang="zh-CN" altLang="en-US" sz="1600">
                <a:solidFill>
                  <a:schemeClr val="tx1"/>
                </a:solidFill>
              </a:rPr>
              <a:t>数量</a:t>
            </a:r>
            <a:r>
              <a:rPr lang="zh-CN" altLang="en-US" sz="1600">
                <a:solidFill>
                  <a:schemeClr val="tx1"/>
                </a:solidFill>
              </a:rPr>
              <a:t>分布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4515" y="4311015"/>
            <a:ext cx="648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+2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29609">
        <p14:prism/>
      </p:transition>
    </mc:Choice>
    <mc:Fallback>
      <p:transition advTm="296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022350" y="1273810"/>
            <a:ext cx="2503170" cy="22599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r>
                <a:rPr lang="zh-CN" altLang="en-US" sz="2800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图形分析</a:t>
              </a:r>
              <a:endPara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482247" y="2332787"/>
            <a:ext cx="141214" cy="1411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0710" y="193632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特征工程</a:t>
            </a:r>
            <a:endParaRPr lang="zh-CN" altLang="en-US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 rot="0">
            <a:off x="4354830" y="919480"/>
            <a:ext cx="4652645" cy="3720465"/>
            <a:chOff x="612809" y="2073096"/>
            <a:chExt cx="2717800" cy="2527300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 rot="10800000" flipV="1">
              <a:off x="839806" y="2073096"/>
              <a:ext cx="2217737" cy="2197100"/>
            </a:xfrm>
            <a:prstGeom prst="rect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dirty="0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 rot="10800000">
              <a:off x="612809" y="4270196"/>
              <a:ext cx="2717800" cy="330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p>
              <a:pPr defTabSz="685165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68522" y="686502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7" name="椭圆 6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0463" y="1970826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12" name="椭圆 11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50312" y="1439336"/>
            <a:ext cx="282427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68656" y="2684036"/>
            <a:ext cx="441999" cy="4419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1459456" y="848971"/>
            <a:ext cx="576141" cy="491765"/>
            <a:chOff x="3440113" y="1050925"/>
            <a:chExt cx="390525" cy="333376"/>
          </a:xfrm>
          <a:solidFill>
            <a:srgbClr val="FF0000"/>
          </a:solidFill>
        </p:grpSpPr>
        <p:sp>
          <p:nvSpPr>
            <p:cNvPr id="21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52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53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en-US">
                <a:solidFill>
                  <a:srgbClr val="080808"/>
                </a:solidFill>
              </a:endParaRPr>
            </a:p>
          </p:txBody>
        </p:sp>
      </p:grpSp>
      <p:sp>
        <p:nvSpPr>
          <p:cNvPr id="57" name="TextBox 22"/>
          <p:cNvSpPr txBox="1"/>
          <p:nvPr/>
        </p:nvSpPr>
        <p:spPr>
          <a:xfrm>
            <a:off x="811355" y="3900986"/>
            <a:ext cx="2802893" cy="839470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zh-CN" dirty="0">
                <a:sym typeface="+mn-ea"/>
              </a:rPr>
              <a:t>正常轨迹不太可能出现斜直线，由此得出特征：处于斜线上的点数比上总点数</a:t>
            </a:r>
            <a:endParaRPr lang="en-US" altLang="zh-CN" dirty="0">
              <a:sym typeface="+mn-ea"/>
            </a:endParaRPr>
          </a:p>
        </p:txBody>
      </p:sp>
      <p:pic>
        <p:nvPicPr>
          <p:cNvPr id="26" name="图片 25" descr="2801-label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450" y="883920"/>
            <a:ext cx="3796665" cy="1688465"/>
          </a:xfrm>
          <a:prstGeom prst="rect">
            <a:avLst/>
          </a:prstGeom>
        </p:spPr>
      </p:pic>
      <p:pic>
        <p:nvPicPr>
          <p:cNvPr id="27" name="图片 26" descr="2825-label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2527935"/>
            <a:ext cx="3796030" cy="162623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493510" y="415671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x-y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24835">
        <p14:prism/>
      </p:transition>
    </mc:Choice>
    <mc:Fallback>
      <p:transition advTm="248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14087" y="1113588"/>
            <a:ext cx="2851591" cy="28512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r>
                <a:rPr lang="zh-CN" altLang="en-US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800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特征修饰</a:t>
              </a:r>
              <a:endPara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01187" y="1356786"/>
            <a:ext cx="282427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1434691" y="855321"/>
            <a:ext cx="576141" cy="491765"/>
            <a:chOff x="3440113" y="1050925"/>
            <a:chExt cx="390525" cy="333376"/>
          </a:xfrm>
          <a:solidFill>
            <a:srgbClr val="FF0000"/>
          </a:solidFill>
        </p:grpSpPr>
        <p:sp>
          <p:nvSpPr>
            <p:cNvPr id="30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</p:grpSp>
      <p:sp>
        <p:nvSpPr>
          <p:cNvPr id="38" name="TextBox 22"/>
          <p:cNvSpPr txBox="1"/>
          <p:nvPr/>
        </p:nvSpPr>
        <p:spPr>
          <a:xfrm>
            <a:off x="5857240" y="1628775"/>
            <a:ext cx="2632075" cy="2205990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sym typeface="+mn-ea"/>
              </a:rPr>
              <a:t>有些特征本身重要性排名较低，例如样本点数、轨迹总长度等，但是通过除以总时间或点数修饰之后排名明显上升。</a:t>
            </a:r>
            <a:endParaRPr lang="zh-CN" altLang="en-US" sz="1600" dirty="0"/>
          </a:p>
          <a:p>
            <a:pPr marL="0" indent="0">
              <a:buNone/>
            </a:pPr>
            <a:endParaRPr lang="en-US" altLang="zh-CN" sz="1600" kern="0" noProof="1">
              <a:solidFill>
                <a:srgbClr val="080808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2138" y="1569506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0" name="椭圆 39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61441" y="1762016"/>
            <a:ext cx="441999" cy="4419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9267" y="2332787"/>
            <a:ext cx="141214" cy="1411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37277" y="783657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9" name="椭圆 48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0710" y="193632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特征工程</a:t>
            </a:r>
            <a:endParaRPr lang="zh-CN" altLang="en-US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30264">
        <p14:prism/>
      </p:transition>
    </mc:Choice>
    <mc:Fallback>
      <p:transition advTm="302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14087" y="1113588"/>
            <a:ext cx="2851591" cy="28512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r>
                <a:rPr lang="zh-CN" altLang="en-US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800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特征筛选</a:t>
              </a:r>
              <a:endPara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01187" y="1356786"/>
            <a:ext cx="282427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1434691" y="855321"/>
            <a:ext cx="576141" cy="491765"/>
            <a:chOff x="3440113" y="1050925"/>
            <a:chExt cx="390525" cy="333376"/>
          </a:xfrm>
          <a:solidFill>
            <a:srgbClr val="FF0000"/>
          </a:solidFill>
        </p:grpSpPr>
        <p:sp>
          <p:nvSpPr>
            <p:cNvPr id="30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</p:grpSp>
      <p:sp>
        <p:nvSpPr>
          <p:cNvPr id="38" name="TextBox 22"/>
          <p:cNvSpPr txBox="1"/>
          <p:nvPr/>
        </p:nvSpPr>
        <p:spPr>
          <a:xfrm>
            <a:off x="5842635" y="1845945"/>
            <a:ext cx="2737485" cy="1172210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kern="0" noProof="1">
                <a:solidFill>
                  <a:schemeClr val="bg1">
                    <a:lumMod val="25000"/>
                  </a:schemeClr>
                </a:solidFill>
              </a:rPr>
              <a:t>初期参考了训练的</a:t>
            </a:r>
            <a:r>
              <a:rPr lang="en-US" altLang="zh-CN" sz="1600" kern="0" noProof="1">
                <a:solidFill>
                  <a:schemeClr val="bg1">
                    <a:lumMod val="25000"/>
                  </a:schemeClr>
                </a:solidFill>
              </a:rPr>
              <a:t>logloss</a:t>
            </a:r>
            <a:r>
              <a:rPr lang="zh-CN" altLang="en-US" sz="1600" kern="0" noProof="1">
                <a:solidFill>
                  <a:schemeClr val="bg1">
                    <a:lumMod val="25000"/>
                  </a:schemeClr>
                </a:solidFill>
              </a:rPr>
              <a:t>，后期主要依据特征重要性排名和线上分数。</a:t>
            </a:r>
            <a:endParaRPr lang="zh-CN" altLang="en-US" sz="1600" kern="0" noProof="1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2138" y="1569506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0" name="椭圆 39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61441" y="1762016"/>
            <a:ext cx="441999" cy="4419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9267" y="2332787"/>
            <a:ext cx="141214" cy="1411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37277" y="783657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9" name="椭圆 48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0710" y="193632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特征工程</a:t>
            </a:r>
            <a:endParaRPr lang="zh-CN" altLang="en-US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1060">
        <p14:prism/>
      </p:transition>
    </mc:Choice>
    <mc:Fallback>
      <p:transition spd="slow" advTm="310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103939" y="1188603"/>
            <a:ext cx="2951360" cy="295136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/>
        </p:nvSpPr>
        <p:spPr>
          <a:xfrm>
            <a:off x="3141170" y="1218214"/>
            <a:ext cx="2861658" cy="28616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3186112" y="1263155"/>
            <a:ext cx="2771775" cy="27717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5092618" y="1131590"/>
            <a:ext cx="759542" cy="75954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文本框 26"/>
          <p:cNvSpPr txBox="1"/>
          <p:nvPr/>
        </p:nvSpPr>
        <p:spPr>
          <a:xfrm>
            <a:off x="3519904" y="2395897"/>
            <a:ext cx="2132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9989" y="1281621"/>
            <a:ext cx="56896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 smtClean="0"/>
              <a:t>03</a:t>
            </a:r>
            <a:endParaRPr lang="zh-CN" altLang="en-US" sz="3000" b="1" dirty="0"/>
          </a:p>
        </p:txBody>
      </p:sp>
      <p:sp>
        <p:nvSpPr>
          <p:cNvPr id="12" name="圆角矩形 11"/>
          <p:cNvSpPr/>
          <p:nvPr/>
        </p:nvSpPr>
        <p:spPr>
          <a:xfrm>
            <a:off x="4448779" y="3260145"/>
            <a:ext cx="261680" cy="457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接连接符 12"/>
          <p:cNvCxnSpPr/>
          <p:nvPr/>
        </p:nvCxnSpPr>
        <p:spPr>
          <a:xfrm>
            <a:off x="4579619" y="3392108"/>
            <a:ext cx="0" cy="58674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150619" y="2508073"/>
            <a:ext cx="281940" cy="281940"/>
            <a:chOff x="1534158" y="3352646"/>
            <a:chExt cx="375920" cy="375920"/>
          </a:xfrm>
        </p:grpSpPr>
        <p:sp>
          <p:nvSpPr>
            <p:cNvPr id="15" name="椭圆 1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26680" y="2508073"/>
            <a:ext cx="281940" cy="281940"/>
            <a:chOff x="10302240" y="3352646"/>
            <a:chExt cx="375920" cy="375920"/>
          </a:xfrm>
        </p:grpSpPr>
        <p:sp>
          <p:nvSpPr>
            <p:cNvPr id="18" name="椭圆 1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997">
        <p14:doors dir="vert"/>
      </p:transition>
    </mc:Choice>
    <mc:Fallback>
      <p:transition spd="slow" advTm="19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14087" y="1113588"/>
            <a:ext cx="2851591" cy="28512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r>
                <a:rPr lang="zh-CN" altLang="en-US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800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初赛阶段</a:t>
              </a:r>
              <a:endPara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01187" y="1356786"/>
            <a:ext cx="282427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1434691" y="855321"/>
            <a:ext cx="576141" cy="491765"/>
            <a:chOff x="3440113" y="1050925"/>
            <a:chExt cx="390525" cy="333376"/>
          </a:xfrm>
          <a:solidFill>
            <a:srgbClr val="FF0000"/>
          </a:solidFill>
        </p:grpSpPr>
        <p:sp>
          <p:nvSpPr>
            <p:cNvPr id="30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</p:grpSp>
      <p:sp>
        <p:nvSpPr>
          <p:cNvPr id="38" name="TextBox 22"/>
          <p:cNvSpPr txBox="1"/>
          <p:nvPr/>
        </p:nvSpPr>
        <p:spPr>
          <a:xfrm>
            <a:off x="5770705" y="1774371"/>
            <a:ext cx="2802893" cy="1837055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sym typeface="+mn-ea"/>
              </a:rPr>
              <a:t>将</a:t>
            </a:r>
            <a:r>
              <a:rPr lang="en-US" altLang="zh-CN" sz="1600" dirty="0">
                <a:sym typeface="+mn-ea"/>
              </a:rPr>
              <a:t>x</a:t>
            </a:r>
            <a:r>
              <a:rPr lang="zh-CN" altLang="en-US" sz="1600" dirty="0">
                <a:sym typeface="+mn-ea"/>
              </a:rPr>
              <a:t>有回退的样本全部丢掉，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 dirty="0">
                <a:sym typeface="+mn-ea"/>
              </a:rPr>
              <a:t>使用</a:t>
            </a:r>
            <a:r>
              <a:rPr lang="en-US" altLang="zh-CN" sz="1600" dirty="0">
                <a:latin typeface="Times New Roman" panose="02020603050405020304" charset="0"/>
                <a:sym typeface="+mn-ea"/>
              </a:rPr>
              <a:t>LightGBM</a:t>
            </a:r>
            <a:r>
              <a:rPr lang="zh-CN" altLang="en-US" sz="1600" dirty="0">
                <a:sym typeface="+mn-ea"/>
              </a:rPr>
              <a:t>和</a:t>
            </a:r>
            <a:r>
              <a:rPr lang="en-US" altLang="zh-CN" sz="1600" dirty="0">
                <a:latin typeface="Times New Roman" panose="02020603050405020304" charset="0"/>
                <a:sym typeface="+mn-ea"/>
              </a:rPr>
              <a:t>XGBoost</a:t>
            </a:r>
            <a:r>
              <a:rPr lang="zh-CN" altLang="en-US" sz="1600" dirty="0">
                <a:sym typeface="+mn-ea"/>
              </a:rPr>
              <a:t>两种模型，各取其前</a:t>
            </a:r>
            <a:r>
              <a:rPr lang="en-US" altLang="zh-CN" sz="1600" dirty="0">
                <a:latin typeface="Times New Roman" panose="02020603050405020304" charset="0"/>
                <a:sym typeface="+mn-ea"/>
              </a:rPr>
              <a:t>20000</a:t>
            </a:r>
            <a:r>
              <a:rPr lang="zh-CN" altLang="en-US" sz="1600" dirty="0">
                <a:sym typeface="+mn-ea"/>
              </a:rPr>
              <a:t>条求交集。</a:t>
            </a:r>
            <a:endParaRPr lang="en-US" altLang="zh-CN" sz="1600" dirty="0">
              <a:sym typeface="+mn-ea"/>
            </a:endParaRPr>
          </a:p>
          <a:p>
            <a:pPr marL="0" indent="0">
              <a:buNone/>
            </a:pPr>
            <a:endParaRPr lang="en-US" altLang="zh-CN" sz="1600" kern="0" noProof="1">
              <a:solidFill>
                <a:srgbClr val="080808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2138" y="1569506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0" name="椭圆 39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61441" y="1762016"/>
            <a:ext cx="441999" cy="4419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9267" y="2332787"/>
            <a:ext cx="141214" cy="1411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37277" y="783657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9" name="椭圆 48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0710" y="193632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模型融合</a:t>
            </a:r>
            <a:endParaRPr lang="zh-CN" altLang="en-US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1917">
        <p14:prism/>
      </p:transition>
    </mc:Choice>
    <mc:Fallback>
      <p:transition spd="slow" advTm="41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14087" y="1113588"/>
            <a:ext cx="2851591" cy="28512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r>
                <a:rPr lang="zh-CN" altLang="en-US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800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复赛阶段</a:t>
              </a:r>
              <a:endPara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01187" y="1356786"/>
            <a:ext cx="282427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1434691" y="855321"/>
            <a:ext cx="576141" cy="491765"/>
            <a:chOff x="3440113" y="1050925"/>
            <a:chExt cx="390525" cy="333376"/>
          </a:xfrm>
          <a:solidFill>
            <a:srgbClr val="FF0000"/>
          </a:solidFill>
        </p:grpSpPr>
        <p:sp>
          <p:nvSpPr>
            <p:cNvPr id="30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</p:grpSp>
      <p:sp>
        <p:nvSpPr>
          <p:cNvPr id="38" name="TextBox 22"/>
          <p:cNvSpPr txBox="1"/>
          <p:nvPr/>
        </p:nvSpPr>
        <p:spPr>
          <a:xfrm>
            <a:off x="5648325" y="1487170"/>
            <a:ext cx="3150870" cy="2973070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采用</a:t>
            </a:r>
            <a:r>
              <a:rPr lang="en-US" altLang="zh-CN" dirty="0">
                <a:latin typeface="Times New Roman" panose="02020603050405020304" charset="0"/>
                <a:sym typeface="+mn-ea"/>
              </a:rPr>
              <a:t>XGBoost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kern="0" dirty="0">
                <a:latin typeface="Times New Roman" panose="02020603050405020304" charset="0"/>
                <a:sym typeface="+mn-ea"/>
              </a:rPr>
              <a:t>RandomForests</a:t>
            </a:r>
            <a:r>
              <a:rPr lang="zh-CN" altLang="en-US" kern="0" dirty="0">
                <a:sym typeface="+mn-ea"/>
              </a:rPr>
              <a:t>模型。</a:t>
            </a:r>
            <a:r>
              <a:rPr lang="zh-CN" altLang="en-US" dirty="0">
                <a:sym typeface="+mn-ea"/>
              </a:rPr>
              <a:t>经提交验证，得出如下结论：       </a:t>
            </a:r>
            <a:endParaRPr lang="zh-CN" altLang="en-US" dirty="0">
              <a:sym typeface="+mn-ea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dirty="0">
              <a:sym typeface="+mn-ea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     </a:t>
            </a:r>
            <a:r>
              <a:rPr lang="en-US" altLang="zh-CN" dirty="0">
                <a:latin typeface="Times New Roman" panose="02020603050405020304" charset="0"/>
                <a:sym typeface="+mn-ea"/>
              </a:rPr>
              <a:t>200W</a:t>
            </a:r>
            <a:r>
              <a:rPr lang="zh-CN" altLang="en-US" dirty="0">
                <a:sym typeface="+mn-ea"/>
              </a:rPr>
              <a:t>正式样本中存在一定数量的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有回退的机器轨迹；</a:t>
            </a:r>
            <a:endParaRPr lang="zh-CN" altLang="en-US" dirty="0">
              <a:sym typeface="+mn-ea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     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有回退的机器轨迹数量远小于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无回退的数量；</a:t>
            </a:r>
            <a:endParaRPr lang="zh-CN" altLang="en-US" dirty="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kern="0" dirty="0">
                <a:sym typeface="+mn-ea"/>
              </a:rPr>
              <a:t>     </a:t>
            </a:r>
            <a:r>
              <a:rPr lang="en-US" altLang="zh-CN" kern="0" dirty="0">
                <a:latin typeface="Times New Roman" panose="02020603050405020304" charset="0"/>
                <a:sym typeface="+mn-ea"/>
              </a:rPr>
              <a:t>XGBoost</a:t>
            </a:r>
            <a:r>
              <a:rPr lang="zh-CN" altLang="en-US" kern="0" dirty="0">
                <a:sym typeface="+mn-ea"/>
              </a:rPr>
              <a:t>模型所得分数高于</a:t>
            </a:r>
            <a:r>
              <a:rPr lang="en-US" altLang="zh-CN" kern="0" dirty="0">
                <a:latin typeface="Times New Roman" panose="02020603050405020304" charset="0"/>
                <a:sym typeface="+mn-ea"/>
              </a:rPr>
              <a:t>RandomForests</a:t>
            </a:r>
            <a:r>
              <a:rPr lang="zh-CN" altLang="en-US" kern="0" dirty="0">
                <a:sym typeface="+mn-ea"/>
              </a:rPr>
              <a:t>模型</a:t>
            </a:r>
            <a:endParaRPr lang="zh-CN" altLang="en-US" kern="0" noProof="1">
              <a:solidFill>
                <a:srgbClr val="080808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2138" y="1569506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0" name="椭圆 39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61441" y="1762016"/>
            <a:ext cx="441999" cy="4419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9267" y="2332787"/>
            <a:ext cx="141214" cy="1411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37277" y="783657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9" name="椭圆 48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0710" y="193632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模型融合</a:t>
            </a:r>
            <a:endParaRPr lang="zh-CN" altLang="en-US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 184"/>
          <p:cNvSpPr/>
          <p:nvPr/>
        </p:nvSpPr>
        <p:spPr>
          <a:xfrm>
            <a:off x="5747385" y="2614930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84"/>
          <p:cNvSpPr/>
          <p:nvPr/>
        </p:nvSpPr>
        <p:spPr>
          <a:xfrm>
            <a:off x="5747385" y="3260725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5730875" y="3890010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53680">
        <p14:prism/>
      </p:transition>
    </mc:Choice>
    <mc:Fallback>
      <p:transition advTm="536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8"/>
          <p:cNvSpPr txBox="1">
            <a:spLocks noChangeArrowheads="1"/>
          </p:cNvSpPr>
          <p:nvPr/>
        </p:nvSpPr>
        <p:spPr bwMode="gray">
          <a:xfrm>
            <a:off x="971600" y="155416"/>
            <a:ext cx="340328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spc="75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模型融合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9"/>
          <p:cNvSpPr txBox="1"/>
          <p:nvPr/>
        </p:nvSpPr>
        <p:spPr>
          <a:xfrm>
            <a:off x="2601595" y="1311275"/>
            <a:ext cx="4891405" cy="579755"/>
          </a:xfrm>
          <a:prstGeom prst="rect">
            <a:avLst/>
          </a:prstGeom>
          <a:noFill/>
        </p:spPr>
        <p:txBody>
          <a:bodyPr wrap="square" lIns="68560" tIns="34279" rIns="68560" bIns="34279" rtlCol="0">
            <a:spAutoFit/>
          </a:bodyPr>
          <a:lstStyle/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j-ea"/>
                <a:ea typeface="+mj-ea"/>
              </a:rPr>
              <a:t>利用3000训练样例提取特征，分别用</a:t>
            </a:r>
            <a:r>
              <a:rPr lang="zh-CN" altLang="en-US" sz="1400" dirty="0">
                <a:latin typeface="Times New Roman" panose="02020603050405020304" charset="0"/>
                <a:ea typeface="+mj-ea"/>
              </a:rPr>
              <a:t>xgboost</a:t>
            </a:r>
            <a:r>
              <a:rPr lang="zh-CN" altLang="en-US" sz="1400" dirty="0">
                <a:latin typeface="+mj-ea"/>
                <a:ea typeface="+mj-ea"/>
              </a:rPr>
              <a:t>和</a:t>
            </a:r>
            <a:r>
              <a:rPr lang="zh-CN" altLang="en-US" sz="1400" dirty="0">
                <a:latin typeface="Times New Roman" panose="02020603050405020304" charset="0"/>
                <a:ea typeface="+mj-ea"/>
              </a:rPr>
              <a:t>randomforest</a:t>
            </a:r>
            <a:r>
              <a:rPr lang="zh-CN" altLang="en-US" sz="1400" dirty="0">
                <a:latin typeface="+mj-ea"/>
                <a:ea typeface="+mj-ea"/>
              </a:rPr>
              <a:t>训练；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72" name="直接连接符 71"/>
          <p:cNvCxnSpPr/>
          <p:nvPr/>
        </p:nvCxnSpPr>
        <p:spPr bwMode="auto">
          <a:xfrm flipV="1">
            <a:off x="1781175" y="1924050"/>
            <a:ext cx="5527040" cy="1079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直接连接符 76"/>
          <p:cNvCxnSpPr/>
          <p:nvPr/>
        </p:nvCxnSpPr>
        <p:spPr bwMode="auto">
          <a:xfrm flipV="1">
            <a:off x="1781175" y="2931795"/>
            <a:ext cx="5527040" cy="2794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9" name="组合 78"/>
          <p:cNvGrpSpPr/>
          <p:nvPr/>
        </p:nvGrpSpPr>
        <p:grpSpPr>
          <a:xfrm>
            <a:off x="1586865" y="1116965"/>
            <a:ext cx="680720" cy="6807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0" name="同心圆 7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2" name="TextBox 4"/>
          <p:cNvSpPr txBox="1"/>
          <p:nvPr/>
        </p:nvSpPr>
        <p:spPr>
          <a:xfrm>
            <a:off x="1626515" y="1303467"/>
            <a:ext cx="6337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+mn-ea"/>
              </a:rPr>
              <a:t>Step1</a:t>
            </a:r>
            <a:endParaRPr lang="en-US" altLang="zh-CN" sz="1400" b="1" dirty="0">
              <a:latin typeface="+mn-ea"/>
            </a:endParaRPr>
          </a:p>
        </p:txBody>
      </p:sp>
      <p:cxnSp>
        <p:nvCxnSpPr>
          <p:cNvPr id="9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71625" y="2105025"/>
            <a:ext cx="680720" cy="6807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sz="18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10005" y="2291527"/>
            <a:ext cx="6337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 b="1" dirty="0">
                <a:latin typeface="+mn-ea"/>
              </a:rPr>
              <a:t>Step2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2585085" y="2012315"/>
            <a:ext cx="4907915" cy="836295"/>
          </a:xfrm>
          <a:prstGeom prst="rect">
            <a:avLst/>
          </a:prstGeom>
          <a:noFill/>
        </p:spPr>
        <p:txBody>
          <a:bodyPr wrap="square" lIns="68560" tIns="34279" rIns="68560" bIns="34279" rtlCol="0">
            <a:spAutoFit/>
          </a:bodyPr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+mj-ea"/>
                <a:ea typeface="+mj-ea"/>
              </a:rPr>
              <a:t>将200w测试样本提取出的特征分为</a:t>
            </a:r>
            <a:r>
              <a:rPr lang="en-US" altLang="zh-CN" sz="1400" dirty="0">
                <a:latin typeface="+mj-ea"/>
                <a:ea typeface="+mj-ea"/>
              </a:rPr>
              <a:t>x</a:t>
            </a:r>
            <a:r>
              <a:rPr lang="zh-CN" altLang="en-US" sz="1400" dirty="0">
                <a:latin typeface="+mj-ea"/>
                <a:ea typeface="+mj-ea"/>
              </a:rPr>
              <a:t>无回退和有回退两部分，分别通过</a:t>
            </a:r>
            <a:r>
              <a:rPr lang="en-US" altLang="zh-CN" sz="1400" dirty="0">
                <a:latin typeface="+mj-ea"/>
                <a:ea typeface="+mj-ea"/>
              </a:rPr>
              <a:t>Step1</a:t>
            </a:r>
            <a:r>
              <a:rPr lang="zh-CN" altLang="en-US" sz="1400" dirty="0">
                <a:latin typeface="+mj-ea"/>
                <a:ea typeface="+mj-ea"/>
              </a:rPr>
              <a:t>中的两个模型，得到</a:t>
            </a:r>
            <a:r>
              <a:rPr lang="en-US" altLang="zh-CN" sz="1400" dirty="0">
                <a:latin typeface="Times New Roman" panose="02020603050405020304" charset="0"/>
                <a:ea typeface="+mj-ea"/>
              </a:rPr>
              <a:t>SX</a:t>
            </a:r>
            <a:r>
              <a:rPr lang="zh-CN" altLang="en-US" sz="1400" dirty="0">
                <a:latin typeface="Times New Roman" panose="02020603050405020304" charset="0"/>
                <a:ea typeface="+mj-ea"/>
              </a:rPr>
              <a:t>gb0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Times New Roman" panose="02020603050405020304" charset="0"/>
                <a:ea typeface="+mj-ea"/>
              </a:rPr>
              <a:t>SX</a:t>
            </a:r>
            <a:r>
              <a:rPr lang="zh-CN" altLang="en-US" sz="1400" dirty="0">
                <a:latin typeface="Times New Roman" panose="02020603050405020304" charset="0"/>
                <a:ea typeface="+mj-ea"/>
              </a:rPr>
              <a:t>gb1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Times New Roman" panose="02020603050405020304" charset="0"/>
                <a:ea typeface="+mj-ea"/>
              </a:rPr>
              <a:t>SR</a:t>
            </a:r>
            <a:r>
              <a:rPr lang="zh-CN" altLang="en-US" sz="1400" dirty="0">
                <a:latin typeface="Times New Roman" panose="02020603050405020304" charset="0"/>
                <a:ea typeface="+mj-ea"/>
              </a:rPr>
              <a:t>f0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Times New Roman" panose="02020603050405020304" charset="0"/>
                <a:ea typeface="+mj-ea"/>
              </a:rPr>
              <a:t>SR</a:t>
            </a:r>
            <a:r>
              <a:rPr lang="zh-CN" altLang="en-US" sz="1400" dirty="0">
                <a:latin typeface="Times New Roman" panose="02020603050405020304" charset="0"/>
                <a:ea typeface="+mj-ea"/>
              </a:rPr>
              <a:t>f1</a:t>
            </a:r>
            <a:r>
              <a:rPr lang="zh-CN" altLang="en-US" sz="1400" dirty="0">
                <a:latin typeface="+mj-ea"/>
                <a:ea typeface="+mj-ea"/>
              </a:rPr>
              <a:t>四个结果文件；</a:t>
            </a:r>
            <a:endParaRPr lang="en-US" altLang="zh-CN" sz="1400" dirty="0"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55115" y="3308350"/>
            <a:ext cx="680720" cy="6807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sz="18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TextBox 4"/>
          <p:cNvSpPr txBox="1"/>
          <p:nvPr/>
        </p:nvSpPr>
        <p:spPr>
          <a:xfrm>
            <a:off x="1593495" y="3494852"/>
            <a:ext cx="6337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 b="1" dirty="0">
                <a:latin typeface="+mn-ea"/>
              </a:rPr>
              <a:t>Step3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2568575" y="3215640"/>
            <a:ext cx="4924425" cy="1092835"/>
          </a:xfrm>
          <a:prstGeom prst="rect">
            <a:avLst/>
          </a:prstGeom>
          <a:noFill/>
        </p:spPr>
        <p:txBody>
          <a:bodyPr wrap="square" lIns="68560" tIns="34279" rIns="68560" bIns="34279" rtlCol="0">
            <a:spAutoFit/>
          </a:bodyPr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+mj-ea"/>
                <a:ea typeface="+mj-ea"/>
              </a:rPr>
              <a:t>取不同的阈值对</a:t>
            </a:r>
            <a:r>
              <a:rPr lang="en-US" altLang="zh-CN" sz="1200" dirty="0">
                <a:latin typeface="Times New Roman" panose="02020603050405020304" charset="0"/>
                <a:ea typeface="+mj-ea"/>
              </a:rPr>
              <a:t>Step2</a:t>
            </a:r>
            <a:r>
              <a:rPr lang="zh-CN" altLang="en-US" sz="1200" dirty="0">
                <a:latin typeface="+mj-ea"/>
                <a:ea typeface="+mj-ea"/>
              </a:rPr>
              <a:t>中的四个文件进行筛选，要求：</a:t>
            </a:r>
            <a:endParaRPr lang="zh-CN" altLang="en-US" sz="1200" dirty="0">
              <a:latin typeface="+mj-ea"/>
              <a:ea typeface="+mj-ea"/>
            </a:endParaRPr>
          </a:p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+mj-ea"/>
                <a:ea typeface="+mj-ea"/>
              </a:rPr>
              <a:t>   对</a:t>
            </a:r>
            <a:r>
              <a:rPr lang="en-US" altLang="zh-CN" sz="1200" dirty="0">
                <a:latin typeface="Times New Roman" panose="02020603050405020304" charset="0"/>
                <a:ea typeface="+mj-ea"/>
              </a:rPr>
              <a:t>SR</a:t>
            </a:r>
            <a:r>
              <a:rPr lang="zh-CN" altLang="en-US" sz="1200" dirty="0">
                <a:latin typeface="Times New Roman" panose="02020603050405020304" charset="0"/>
                <a:ea typeface="+mj-ea"/>
              </a:rPr>
              <a:t>f0</a:t>
            </a:r>
            <a:r>
              <a:rPr lang="en-US" altLang="zh-CN" sz="1200" dirty="0">
                <a:latin typeface="Times New Roman" panose="02020603050405020304" charset="0"/>
                <a:ea typeface="+mj-ea"/>
              </a:rPr>
              <a:t>/SRf1</a:t>
            </a:r>
            <a:r>
              <a:rPr lang="zh-CN" altLang="en-US" sz="1200" dirty="0">
                <a:latin typeface="+mj-ea"/>
                <a:ea typeface="+mj-ea"/>
              </a:rPr>
              <a:t>筛选出的数量多于对</a:t>
            </a:r>
            <a:r>
              <a:rPr lang="en-US" altLang="zh-CN" sz="1200" dirty="0">
                <a:latin typeface="Times New Roman" panose="02020603050405020304" charset="0"/>
                <a:ea typeface="+mj-ea"/>
              </a:rPr>
              <a:t>SX</a:t>
            </a:r>
            <a:r>
              <a:rPr lang="zh-CN" altLang="en-US" sz="1200" dirty="0">
                <a:latin typeface="Times New Roman" panose="02020603050405020304" charset="0"/>
                <a:ea typeface="+mj-ea"/>
              </a:rPr>
              <a:t>gb0</a:t>
            </a:r>
            <a:r>
              <a:rPr lang="en-US" altLang="zh-CN" sz="1200" dirty="0">
                <a:latin typeface="Times New Roman" panose="02020603050405020304" charset="0"/>
                <a:ea typeface="+mj-ea"/>
              </a:rPr>
              <a:t>/SXgb1</a:t>
            </a:r>
            <a:r>
              <a:rPr lang="zh-CN" altLang="en-US" sz="1200" dirty="0">
                <a:latin typeface="+mj-ea"/>
                <a:ea typeface="+mj-ea"/>
              </a:rPr>
              <a:t>的筛选数量 </a:t>
            </a:r>
            <a:endParaRPr lang="zh-CN" altLang="en-US" sz="1200" dirty="0">
              <a:latin typeface="+mj-ea"/>
              <a:ea typeface="+mj-ea"/>
            </a:endParaRPr>
          </a:p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+mj-ea"/>
                <a:ea typeface="+mj-ea"/>
              </a:rPr>
              <a:t>   对</a:t>
            </a:r>
            <a:r>
              <a:rPr lang="en-US" altLang="zh-CN" sz="1200" dirty="0">
                <a:latin typeface="Times New Roman" panose="02020603050405020304" charset="0"/>
                <a:ea typeface="+mj-ea"/>
              </a:rPr>
              <a:t>SX</a:t>
            </a:r>
            <a:r>
              <a:rPr lang="zh-CN" altLang="en-US" sz="1200" dirty="0">
                <a:latin typeface="Times New Roman" panose="02020603050405020304" charset="0"/>
                <a:ea typeface="+mj-ea"/>
              </a:rPr>
              <a:t>gb0</a:t>
            </a:r>
            <a:r>
              <a:rPr lang="en-US" altLang="zh-CN" sz="1200" dirty="0">
                <a:latin typeface="Times New Roman" panose="02020603050405020304" charset="0"/>
                <a:ea typeface="+mj-ea"/>
              </a:rPr>
              <a:t>/SRf0</a:t>
            </a:r>
            <a:r>
              <a:rPr lang="zh-CN" altLang="en-US" sz="1200" dirty="0">
                <a:latin typeface="+mj-ea"/>
                <a:ea typeface="+mj-ea"/>
              </a:rPr>
              <a:t>筛选的阈值大于对</a:t>
            </a:r>
            <a:r>
              <a:rPr lang="en-US" altLang="zh-CN" sz="1200" dirty="0">
                <a:latin typeface="Times New Roman" panose="02020603050405020304" charset="0"/>
                <a:ea typeface="+mj-ea"/>
              </a:rPr>
              <a:t>SX</a:t>
            </a:r>
            <a:r>
              <a:rPr lang="zh-CN" altLang="en-US" sz="1200" dirty="0">
                <a:latin typeface="Times New Roman" panose="02020603050405020304" charset="0"/>
                <a:ea typeface="+mj-ea"/>
              </a:rPr>
              <a:t>gb1</a:t>
            </a:r>
            <a:r>
              <a:rPr lang="en-US" altLang="zh-CN" sz="1200" dirty="0">
                <a:latin typeface="Times New Roman" panose="02020603050405020304" charset="0"/>
                <a:ea typeface="+mj-ea"/>
              </a:rPr>
              <a:t>/SRf1</a:t>
            </a:r>
            <a:r>
              <a:rPr lang="zh-CN" altLang="en-US" sz="1200" dirty="0">
                <a:latin typeface="+mj-ea"/>
                <a:ea typeface="+mj-ea"/>
              </a:rPr>
              <a:t>的筛选阈值 </a:t>
            </a:r>
            <a:endParaRPr lang="zh-CN" altLang="en-US" sz="1200" dirty="0">
              <a:latin typeface="+mj-ea"/>
              <a:ea typeface="+mj-ea"/>
            </a:endParaRPr>
          </a:p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+mj-ea"/>
                <a:ea typeface="+mj-ea"/>
              </a:rPr>
              <a:t>由此得到四个筛选结果文件</a:t>
            </a:r>
            <a:r>
              <a:rPr lang="zh-CN" altLang="en-US" sz="1200" dirty="0">
                <a:latin typeface="Times New Roman" panose="02020603050405020304" charset="0"/>
                <a:ea typeface="+mj-ea"/>
              </a:rPr>
              <a:t>xgb0、xgb1、rf0、rf1</a:t>
            </a:r>
            <a:r>
              <a:rPr lang="zh-CN" altLang="en-US" sz="1200" dirty="0">
                <a:latin typeface="+mj-ea"/>
                <a:ea typeface="+mj-ea"/>
              </a:rPr>
              <a:t>；</a:t>
            </a: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13" name=" 184"/>
          <p:cNvSpPr/>
          <p:nvPr/>
        </p:nvSpPr>
        <p:spPr>
          <a:xfrm>
            <a:off x="2661920" y="3619500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184"/>
          <p:cNvSpPr/>
          <p:nvPr/>
        </p:nvSpPr>
        <p:spPr>
          <a:xfrm>
            <a:off x="2661920" y="3877945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109419">
        <p14:prism/>
      </p:transition>
    </mc:Choice>
    <mc:Fallback>
      <p:transition advTm="1094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2" grpId="0"/>
      <p:bldP spid="6" grpId="0"/>
      <p:bldP spid="5" grpId="0"/>
      <p:bldP spid="12" grpId="0"/>
      <p:bldP spid="11" grpId="0"/>
      <p:bldP spid="13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/>
          <p:cNvSpPr>
            <a:spLocks noChangeArrowheads="1"/>
          </p:cNvSpPr>
          <p:nvPr/>
        </p:nvSpPr>
        <p:spPr bwMode="auto">
          <a:xfrm>
            <a:off x="3117214" y="2463391"/>
            <a:ext cx="1563927" cy="1062039"/>
          </a:xfrm>
          <a:custGeom>
            <a:avLst/>
            <a:gdLst>
              <a:gd name="T0" fmla="*/ 688975 w 441"/>
              <a:gd name="T1" fmla="*/ 915988 h 577"/>
              <a:gd name="T2" fmla="*/ 0 w 441"/>
              <a:gd name="T3" fmla="*/ 7938 h 577"/>
              <a:gd name="T4" fmla="*/ 11113 w 441"/>
              <a:gd name="T5" fmla="*/ 0 h 577"/>
              <a:gd name="T6" fmla="*/ 700088 w 441"/>
              <a:gd name="T7" fmla="*/ 908050 h 577"/>
              <a:gd name="T8" fmla="*/ 688975 w 441"/>
              <a:gd name="T9" fmla="*/ 915988 h 5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1"/>
              <a:gd name="T16" fmla="*/ 0 h 577"/>
              <a:gd name="T17" fmla="*/ 441 w 441"/>
              <a:gd name="T18" fmla="*/ 577 h 5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1" h="577">
                <a:moveTo>
                  <a:pt x="434" y="577"/>
                </a:moveTo>
                <a:lnTo>
                  <a:pt x="0" y="5"/>
                </a:lnTo>
                <a:lnTo>
                  <a:pt x="7" y="0"/>
                </a:lnTo>
                <a:lnTo>
                  <a:pt x="441" y="572"/>
                </a:lnTo>
                <a:lnTo>
                  <a:pt x="434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0"/>
          <p:cNvSpPr>
            <a:spLocks noChangeArrowheads="1"/>
          </p:cNvSpPr>
          <p:nvPr/>
        </p:nvSpPr>
        <p:spPr bwMode="auto">
          <a:xfrm>
            <a:off x="4681141" y="1826805"/>
            <a:ext cx="1015762" cy="1698625"/>
          </a:xfrm>
          <a:custGeom>
            <a:avLst/>
            <a:gdLst>
              <a:gd name="T0" fmla="*/ 15875 w 388"/>
              <a:gd name="T1" fmla="*/ 1916112 h 1207"/>
              <a:gd name="T2" fmla="*/ 0 w 388"/>
              <a:gd name="T3" fmla="*/ 1911350 h 1207"/>
              <a:gd name="T4" fmla="*/ 600075 w 388"/>
              <a:gd name="T5" fmla="*/ 0 h 1207"/>
              <a:gd name="T6" fmla="*/ 615950 w 388"/>
              <a:gd name="T7" fmla="*/ 3175 h 1207"/>
              <a:gd name="T8" fmla="*/ 15875 w 388"/>
              <a:gd name="T9" fmla="*/ 1916112 h 1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8"/>
              <a:gd name="T16" fmla="*/ 0 h 1207"/>
              <a:gd name="T17" fmla="*/ 388 w 388"/>
              <a:gd name="T18" fmla="*/ 1207 h 12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8" h="1207">
                <a:moveTo>
                  <a:pt x="10" y="1207"/>
                </a:moveTo>
                <a:lnTo>
                  <a:pt x="0" y="1204"/>
                </a:lnTo>
                <a:lnTo>
                  <a:pt x="378" y="0"/>
                </a:lnTo>
                <a:lnTo>
                  <a:pt x="388" y="2"/>
                </a:lnTo>
                <a:lnTo>
                  <a:pt x="10" y="12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47"/>
          <p:cNvSpPr>
            <a:spLocks noChangeArrowheads="1"/>
          </p:cNvSpPr>
          <p:nvPr/>
        </p:nvSpPr>
        <p:spPr bwMode="auto">
          <a:xfrm>
            <a:off x="1080453" y="2650717"/>
            <a:ext cx="495300" cy="495300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2" name="Oval 54"/>
          <p:cNvSpPr>
            <a:spLocks noChangeArrowheads="1"/>
          </p:cNvSpPr>
          <p:nvPr/>
        </p:nvSpPr>
        <p:spPr bwMode="auto">
          <a:xfrm>
            <a:off x="3347105" y="3219822"/>
            <a:ext cx="60325" cy="60325"/>
          </a:xfrm>
          <a:prstGeom prst="ellipse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TextBox 682"/>
          <p:cNvSpPr>
            <a:spLocks noChangeArrowheads="1"/>
          </p:cNvSpPr>
          <p:nvPr/>
        </p:nvSpPr>
        <p:spPr bwMode="auto">
          <a:xfrm>
            <a:off x="1169953" y="2693580"/>
            <a:ext cx="335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812415" y="2157005"/>
            <a:ext cx="619125" cy="617537"/>
            <a:chOff x="2597150" y="2157005"/>
            <a:chExt cx="619125" cy="617537"/>
          </a:xfrm>
        </p:grpSpPr>
        <p:sp>
          <p:nvSpPr>
            <p:cNvPr id="19" name="Oval 45"/>
            <p:cNvSpPr>
              <a:spLocks noChangeArrowheads="1"/>
            </p:cNvSpPr>
            <p:nvPr/>
          </p:nvSpPr>
          <p:spPr bwMode="auto">
            <a:xfrm>
              <a:off x="2597150" y="2157005"/>
              <a:ext cx="619125" cy="617537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682"/>
            <p:cNvSpPr>
              <a:spLocks noChangeArrowheads="1"/>
            </p:cNvSpPr>
            <p:nvPr/>
          </p:nvSpPr>
          <p:spPr bwMode="auto">
            <a:xfrm>
              <a:off x="2738175" y="2247492"/>
              <a:ext cx="34977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434543" y="3400797"/>
            <a:ext cx="434975" cy="434975"/>
            <a:chOff x="4656138" y="3525430"/>
            <a:chExt cx="434975" cy="434975"/>
          </a:xfrm>
        </p:grpSpPr>
        <p:sp>
          <p:nvSpPr>
            <p:cNvPr id="26" name="Oval 48"/>
            <p:cNvSpPr>
              <a:spLocks noChangeArrowheads="1"/>
            </p:cNvSpPr>
            <p:nvPr/>
          </p:nvSpPr>
          <p:spPr bwMode="auto">
            <a:xfrm>
              <a:off x="4656138" y="3525430"/>
              <a:ext cx="434975" cy="434975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TextBox 682"/>
            <p:cNvSpPr>
              <a:spLocks noChangeArrowheads="1"/>
            </p:cNvSpPr>
            <p:nvPr/>
          </p:nvSpPr>
          <p:spPr bwMode="auto">
            <a:xfrm>
              <a:off x="4730558" y="3542892"/>
              <a:ext cx="3353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49490" y="2157005"/>
            <a:ext cx="371475" cy="369887"/>
            <a:chOff x="7134225" y="2157005"/>
            <a:chExt cx="371475" cy="369887"/>
          </a:xfrm>
        </p:grpSpPr>
        <p:sp>
          <p:nvSpPr>
            <p:cNvPr id="27" name="Oval 49"/>
            <p:cNvSpPr>
              <a:spLocks noChangeArrowheads="1"/>
            </p:cNvSpPr>
            <p:nvPr/>
          </p:nvSpPr>
          <p:spPr bwMode="auto">
            <a:xfrm>
              <a:off x="7134225" y="2157005"/>
              <a:ext cx="371475" cy="369887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TextBox 682"/>
            <p:cNvSpPr>
              <a:spLocks noChangeArrowheads="1"/>
            </p:cNvSpPr>
            <p:nvPr/>
          </p:nvSpPr>
          <p:spPr bwMode="auto">
            <a:xfrm>
              <a:off x="7189018" y="2171292"/>
              <a:ext cx="2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493351" y="1563638"/>
            <a:ext cx="356818" cy="380633"/>
            <a:chOff x="5380038" y="1720639"/>
            <a:chExt cx="187325" cy="199828"/>
          </a:xfrm>
        </p:grpSpPr>
        <p:sp>
          <p:nvSpPr>
            <p:cNvPr id="30" name="Oval 52"/>
            <p:cNvSpPr>
              <a:spLocks noChangeArrowheads="1"/>
            </p:cNvSpPr>
            <p:nvPr/>
          </p:nvSpPr>
          <p:spPr bwMode="auto">
            <a:xfrm>
              <a:off x="5380038" y="1736317"/>
              <a:ext cx="187325" cy="184150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TextBox 682"/>
            <p:cNvSpPr>
              <a:spLocks noChangeArrowheads="1"/>
            </p:cNvSpPr>
            <p:nvPr/>
          </p:nvSpPr>
          <p:spPr bwMode="auto">
            <a:xfrm>
              <a:off x="5387386" y="1720639"/>
              <a:ext cx="167638" cy="193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直接连接符 96"/>
          <p:cNvSpPr>
            <a:spLocks noChangeShapeType="1"/>
          </p:cNvSpPr>
          <p:nvPr/>
        </p:nvSpPr>
        <p:spPr bwMode="auto">
          <a:xfrm>
            <a:off x="805180" y="2458085"/>
            <a:ext cx="1183005" cy="4445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1"/>
          <p:cNvSpPr>
            <a:spLocks noChangeArrowheads="1"/>
          </p:cNvSpPr>
          <p:nvPr/>
        </p:nvSpPr>
        <p:spPr bwMode="auto">
          <a:xfrm>
            <a:off x="695960" y="2004695"/>
            <a:ext cx="17818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方正兰亭黑_GBK" panose="02000000000000000000" pitchFamily="2" charset="-122"/>
              </a:rPr>
              <a:t>数据分析</a:t>
            </a:r>
            <a:endParaRPr lang="zh-CN" altLang="en-US" sz="24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方正兰亭黑_GBK" panose="02000000000000000000" pitchFamily="2" charset="-122"/>
            </a:endParaRPr>
          </a:p>
        </p:txBody>
      </p: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2478076" y="1528822"/>
            <a:ext cx="164690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方正兰亭黑_GBK" panose="02000000000000000000" pitchFamily="2" charset="-122"/>
              </a:rPr>
              <a:t>特征介绍</a:t>
            </a:r>
            <a:endParaRPr lang="zh-CN" altLang="en-US" sz="24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方正兰亭黑_GBK" panose="02000000000000000000" pitchFamily="2" charset="-122"/>
            </a:endParaRPr>
          </a:p>
        </p:txBody>
      </p:sp>
      <p:sp>
        <p:nvSpPr>
          <p:cNvPr id="48" name="TextBox 101"/>
          <p:cNvSpPr>
            <a:spLocks noChangeArrowheads="1"/>
          </p:cNvSpPr>
          <p:nvPr/>
        </p:nvSpPr>
        <p:spPr bwMode="auto">
          <a:xfrm>
            <a:off x="3994647" y="3835772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模型融合</a:t>
            </a:r>
            <a:endParaRPr lang="zh-CN" altLang="en-US" sz="24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" name="矩形 1"/>
          <p:cNvSpPr>
            <a:spLocks noChangeArrowheads="1"/>
          </p:cNvSpPr>
          <p:nvPr/>
        </p:nvSpPr>
        <p:spPr bwMode="auto">
          <a:xfrm>
            <a:off x="6818630" y="1553632"/>
            <a:ext cx="141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方正兰亭黑_GBK" panose="02000000000000000000" pitchFamily="2" charset="-122"/>
              </a:rPr>
              <a:t> </a:t>
            </a:r>
            <a:r>
              <a:rPr lang="zh-CN" altLang="en-US" sz="2400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方正兰亭黑_GBK" panose="02000000000000000000" pitchFamily="2" charset="-122"/>
              </a:rPr>
              <a:t>总  结</a:t>
            </a:r>
            <a:endParaRPr lang="zh-CN" altLang="en-US" sz="24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方正兰亭黑_GBK" panose="02000000000000000000" pitchFamily="2" charset="-122"/>
            </a:endParaRPr>
          </a:p>
        </p:txBody>
      </p:sp>
      <p:sp>
        <p:nvSpPr>
          <p:cNvPr id="67" name="矩形 1"/>
          <p:cNvSpPr>
            <a:spLocks noChangeArrowheads="1"/>
          </p:cNvSpPr>
          <p:nvPr/>
        </p:nvSpPr>
        <p:spPr bwMode="auto">
          <a:xfrm>
            <a:off x="5026293" y="998762"/>
            <a:ext cx="157353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方正兰亭黑_GBK" panose="02000000000000000000" pitchFamily="2" charset="-122"/>
              </a:rPr>
              <a:t>遗留问题</a:t>
            </a:r>
            <a:endParaRPr lang="zh-CN" altLang="en-US" sz="2400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方正兰亭黑_GBK" panose="02000000000000000000" pitchFamily="2" charset="-122"/>
            </a:endParaRPr>
          </a:p>
        </p:txBody>
      </p:sp>
      <p:cxnSp>
        <p:nvCxnSpPr>
          <p:cNvPr id="62" name="直接连接符​​ 14"/>
          <p:cNvCxnSpPr/>
          <p:nvPr/>
        </p:nvCxnSpPr>
        <p:spPr>
          <a:xfrm>
            <a:off x="1230826" y="555526"/>
            <a:ext cx="7913174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25" idx="6"/>
            <a:endCxn id="19" idx="2"/>
          </p:cNvCxnSpPr>
          <p:nvPr/>
        </p:nvCxnSpPr>
        <p:spPr>
          <a:xfrm flipV="1">
            <a:off x="1647508" y="2465932"/>
            <a:ext cx="1236345" cy="4324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850169" y="1768887"/>
            <a:ext cx="1499321" cy="57306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18"/>
          <p:cNvSpPr txBox="1">
            <a:spLocks noChangeArrowheads="1"/>
          </p:cNvSpPr>
          <p:nvPr/>
        </p:nvSpPr>
        <p:spPr bwMode="gray">
          <a:xfrm>
            <a:off x="1224137" y="83661"/>
            <a:ext cx="547765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pc="75" dirty="0">
                <a:latin typeface="Times New Roman" panose="02020603050405020304" charset="0"/>
                <a:ea typeface="华文新魏" panose="02010800040101010101" pitchFamily="2" charset="-122"/>
              </a:rPr>
              <a:t>Content</a:t>
            </a:r>
            <a:endParaRPr lang="en-US" altLang="zh-CN" sz="2800" b="1" spc="75" dirty="0">
              <a:latin typeface="Times New Roman" panose="02020603050405020304" charset="0"/>
              <a:ea typeface="华文新魏" panose="02010800040101010101" pitchFamily="2" charset="-122"/>
            </a:endParaRPr>
          </a:p>
          <a:p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直接连接符 96"/>
          <p:cNvSpPr>
            <a:spLocks noChangeShapeType="1"/>
          </p:cNvSpPr>
          <p:nvPr/>
        </p:nvSpPr>
        <p:spPr bwMode="auto">
          <a:xfrm>
            <a:off x="2582545" y="2011045"/>
            <a:ext cx="1183005" cy="4445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直接连接符 96"/>
          <p:cNvSpPr>
            <a:spLocks noChangeShapeType="1"/>
          </p:cNvSpPr>
          <p:nvPr/>
        </p:nvSpPr>
        <p:spPr bwMode="auto">
          <a:xfrm>
            <a:off x="4089400" y="4307205"/>
            <a:ext cx="1183005" cy="4445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接连接符 96"/>
          <p:cNvSpPr>
            <a:spLocks noChangeShapeType="1"/>
          </p:cNvSpPr>
          <p:nvPr/>
        </p:nvSpPr>
        <p:spPr bwMode="auto">
          <a:xfrm>
            <a:off x="5165725" y="1437005"/>
            <a:ext cx="1183005" cy="4445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直接连接符 96"/>
          <p:cNvSpPr>
            <a:spLocks noChangeShapeType="1"/>
          </p:cNvSpPr>
          <p:nvPr/>
        </p:nvSpPr>
        <p:spPr bwMode="auto">
          <a:xfrm>
            <a:off x="6943090" y="1994535"/>
            <a:ext cx="1183005" cy="4445"/>
          </a:xfrm>
          <a:prstGeom prst="line">
            <a:avLst/>
          </a:prstGeom>
          <a:noFill/>
          <a:ln w="5080">
            <a:solidFill>
              <a:schemeClr val="accent3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28673">
        <p14:gallery dir="l"/>
      </p:transition>
    </mc:Choice>
    <mc:Fallback>
      <p:transition advTm="2867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8"/>
          <p:cNvSpPr txBox="1">
            <a:spLocks noChangeArrowheads="1"/>
          </p:cNvSpPr>
          <p:nvPr/>
        </p:nvSpPr>
        <p:spPr bwMode="gray">
          <a:xfrm>
            <a:off x="971600" y="155416"/>
            <a:ext cx="340328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spc="75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模型融合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55115" y="1155700"/>
            <a:ext cx="680720" cy="6807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sz="18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9" name="TextBox 4"/>
          <p:cNvSpPr txBox="1"/>
          <p:nvPr/>
        </p:nvSpPr>
        <p:spPr>
          <a:xfrm>
            <a:off x="1593495" y="1342202"/>
            <a:ext cx="6337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 b="1" dirty="0">
                <a:latin typeface="+mn-ea"/>
              </a:rPr>
              <a:t>Step4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240" y="1035050"/>
            <a:ext cx="4907915" cy="1605915"/>
          </a:xfrm>
          <a:prstGeom prst="rect">
            <a:avLst/>
          </a:prstGeom>
          <a:noFill/>
        </p:spPr>
        <p:txBody>
          <a:bodyPr wrap="square" lIns="68560" tIns="34279" rIns="68560" bIns="34279" rtlCol="0">
            <a:spAutoFit/>
          </a:bodyPr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sz="1200" dirty="0">
                <a:latin typeface="Times New Roman" panose="02020603050405020304" charset="0"/>
                <a:ea typeface="宋体" panose="02010600030101010101" pitchFamily="2" charset="-122"/>
              </a:rPr>
              <a:t>xgb0</a:t>
            </a: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使用阈值m将其分为</a:t>
            </a:r>
            <a:r>
              <a:rPr sz="1200" dirty="0">
                <a:latin typeface="Times New Roman" panose="02020603050405020304" charset="0"/>
                <a:ea typeface="宋体" panose="02010600030101010101" pitchFamily="2" charset="-122"/>
              </a:rPr>
              <a:t>xgb0X</a:t>
            </a: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sz="1200" dirty="0">
                <a:latin typeface="Times New Roman" panose="02020603050405020304" charset="0"/>
                <a:ea typeface="宋体" panose="02010600030101010101" pitchFamily="2" charset="-122"/>
              </a:rPr>
              <a:t>xgb0Y</a:t>
            </a: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两部分，使用阈值n将</a:t>
            </a:r>
            <a:r>
              <a:rPr sz="1200" dirty="0">
                <a:latin typeface="Times New Roman" panose="02020603050405020304" charset="0"/>
                <a:ea typeface="宋体" panose="02010600030101010101" pitchFamily="2" charset="-122"/>
              </a:rPr>
              <a:t>rf0</a:t>
            </a: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分为</a:t>
            </a:r>
            <a:r>
              <a:rPr sz="1200" dirty="0">
                <a:latin typeface="Times New Roman" panose="02020603050405020304" charset="0"/>
                <a:ea typeface="宋体" panose="02010600030101010101" pitchFamily="2" charset="-122"/>
              </a:rPr>
              <a:t>rf0X</a:t>
            </a: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sz="1200" dirty="0">
                <a:latin typeface="Times New Roman" panose="02020603050405020304" charset="0"/>
                <a:ea typeface="宋体" panose="02010600030101010101" pitchFamily="2" charset="-122"/>
              </a:rPr>
              <a:t>rf0Y</a:t>
            </a: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两部分，再将</a:t>
            </a:r>
            <a:r>
              <a:rPr sz="1200" dirty="0">
                <a:latin typeface="Times New Roman" panose="02020603050405020304" charset="0"/>
                <a:ea typeface="宋体" panose="02010600030101010101" pitchFamily="2" charset="-122"/>
              </a:rPr>
              <a:t>xgb0X</a:t>
            </a: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sz="1200" dirty="0">
                <a:latin typeface="Times New Roman" panose="02020603050405020304" charset="0"/>
                <a:ea typeface="宋体" panose="02010600030101010101" pitchFamily="2" charset="-122"/>
              </a:rPr>
              <a:t>rf0</a:t>
            </a: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的交集并上</a:t>
            </a:r>
            <a:r>
              <a:rPr sz="1200" dirty="0">
                <a:latin typeface="Times New Roman" panose="02020603050405020304" charset="0"/>
                <a:ea typeface="宋体" panose="02010600030101010101" pitchFamily="2" charset="-122"/>
              </a:rPr>
              <a:t>xgb0Y</a:t>
            </a: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sz="1200" dirty="0">
                <a:latin typeface="Times New Roman" panose="02020603050405020304" charset="0"/>
                <a:ea typeface="宋体" panose="02010600030101010101" pitchFamily="2" charset="-122"/>
              </a:rPr>
              <a:t>rf0X</a:t>
            </a: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的交集得到</a:t>
            </a:r>
            <a:r>
              <a:rPr sz="1200" dirty="0">
                <a:latin typeface="Times New Roman" panose="02020603050405020304" charset="0"/>
                <a:ea typeface="宋体" panose="02010600030101010101" pitchFamily="2" charset="-122"/>
              </a:rPr>
              <a:t>label0</a:t>
            </a:r>
            <a:r>
              <a:rPr sz="1200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endParaRPr 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endParaRPr 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endParaRPr 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15920" y="2429510"/>
            <a:ext cx="648335" cy="111252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15920" y="3494405"/>
            <a:ext cx="648335" cy="3549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10835" y="2258060"/>
            <a:ext cx="648335" cy="1227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410835" y="3249295"/>
            <a:ext cx="648335" cy="7270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 25"/>
          <p:cNvSpPr/>
          <p:nvPr/>
        </p:nvSpPr>
        <p:spPr>
          <a:xfrm rot="5400000">
            <a:off x="3557270" y="2856865"/>
            <a:ext cx="1823085" cy="55880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8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" name="Freeform 5"/>
          <p:cNvSpPr/>
          <p:nvPr/>
        </p:nvSpPr>
        <p:spPr bwMode="auto">
          <a:xfrm>
            <a:off x="2448560" y="2428875"/>
            <a:ext cx="177800" cy="1419860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Freeform 5"/>
          <p:cNvSpPr/>
          <p:nvPr/>
        </p:nvSpPr>
        <p:spPr bwMode="auto">
          <a:xfrm flipH="1">
            <a:off x="6501765" y="2258060"/>
            <a:ext cx="177800" cy="171894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9750" y="295338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xgb0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941320" y="2793365"/>
            <a:ext cx="74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xgb0X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2924810" y="3494405"/>
            <a:ext cx="74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xgb0Y</a:t>
            </a:r>
            <a:endParaRPr lang="en-US" altLang="zh-CN" sz="1400"/>
          </a:p>
        </p:txBody>
      </p:sp>
      <p:sp>
        <p:nvSpPr>
          <p:cNvPr id="5" name="文本框 4"/>
          <p:cNvSpPr txBox="1"/>
          <p:nvPr/>
        </p:nvSpPr>
        <p:spPr>
          <a:xfrm>
            <a:off x="5507990" y="2561590"/>
            <a:ext cx="74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rf0X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5491480" y="3549650"/>
            <a:ext cx="745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rf0Y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6672580" y="293687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rf0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281805" y="249999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低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1805" y="3432810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80945" y="4107180"/>
            <a:ext cx="4865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/>
              <a:t>将</a:t>
            </a:r>
            <a:r>
              <a:rPr lang="en-US" altLang="zh-CN" sz="1200" dirty="0">
                <a:latin typeface="Times New Roman" panose="02020603050405020304" charset="0"/>
                <a:ea typeface="+mj-ea"/>
                <a:sym typeface="+mn-ea"/>
              </a:rPr>
              <a:t>SX</a:t>
            </a:r>
            <a:r>
              <a:rPr lang="zh-CN" altLang="en-US" sz="1200" dirty="0">
                <a:latin typeface="Times New Roman" panose="02020603050405020304" charset="0"/>
                <a:ea typeface="+mj-ea"/>
                <a:sym typeface="+mn-ea"/>
              </a:rPr>
              <a:t>gb1</a:t>
            </a:r>
            <a:r>
              <a:rPr lang="zh-CN" altLang="en-US" sz="1200"/>
              <a:t>和</a:t>
            </a:r>
            <a:r>
              <a:rPr lang="en-US" altLang="zh-CN" sz="1200" dirty="0">
                <a:latin typeface="Times New Roman" panose="02020603050405020304" charset="0"/>
                <a:ea typeface="+mj-ea"/>
                <a:sym typeface="+mn-ea"/>
              </a:rPr>
              <a:t>SRf1</a:t>
            </a:r>
            <a:r>
              <a:rPr lang="zh-CN" altLang="en-US" sz="1200"/>
              <a:t>中的</a:t>
            </a:r>
            <a:r>
              <a:rPr lang="zh-CN" altLang="en-US" sz="1200">
                <a:latin typeface="Times New Roman" panose="02020603050405020304" charset="0"/>
              </a:rPr>
              <a:t>id</a:t>
            </a:r>
            <a:r>
              <a:rPr lang="zh-CN" altLang="en-US" sz="1200"/>
              <a:t>求交集得到</a:t>
            </a:r>
            <a:r>
              <a:rPr lang="en-US" altLang="zh-CN" sz="1200">
                <a:latin typeface="Times New Roman" panose="02020603050405020304" charset="0"/>
              </a:rPr>
              <a:t>label1</a:t>
            </a:r>
            <a:r>
              <a:rPr lang="zh-CN" altLang="en-US" sz="1200"/>
              <a:t>文件。最后将</a:t>
            </a:r>
            <a:r>
              <a:rPr lang="en-US" altLang="zh-CN" sz="1200">
                <a:latin typeface="Times New Roman" panose="02020603050405020304" charset="0"/>
              </a:rPr>
              <a:t>label0</a:t>
            </a:r>
            <a:r>
              <a:rPr lang="zh-CN" altLang="en-US" sz="1200"/>
              <a:t>和</a:t>
            </a:r>
            <a:r>
              <a:rPr lang="zh-CN" altLang="en-US" sz="1200">
                <a:latin typeface="Times New Roman" panose="02020603050405020304" charset="0"/>
              </a:rPr>
              <a:t>label1</a:t>
            </a:r>
            <a:r>
              <a:rPr lang="zh-CN" altLang="en-US" sz="1200"/>
              <a:t>求并集得到</a:t>
            </a:r>
            <a:r>
              <a:rPr lang="zh-CN" altLang="en-US" sz="1200">
                <a:latin typeface="Times New Roman" panose="02020603050405020304" charset="0"/>
              </a:rPr>
              <a:t>final</a:t>
            </a:r>
            <a:r>
              <a:rPr lang="zh-CN" altLang="en-US" sz="1200"/>
              <a:t>文件。</a:t>
            </a:r>
            <a:endParaRPr lang="zh-CN" altLang="en-US" sz="12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2785" y="1908175"/>
          <a:ext cx="24733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2108200" imgH="203200" progId="Equation.KSEE3">
                  <p:embed/>
                </p:oleObj>
              </mc:Choice>
              <mc:Fallback>
                <p:oleObj name="" r:id="rId1" imgW="21082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2785" y="1908175"/>
                        <a:ext cx="24733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109388">
        <p14:prism/>
      </p:transition>
    </mc:Choice>
    <mc:Fallback>
      <p:transition advTm="1093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8"/>
          <p:cNvSpPr txBox="1">
            <a:spLocks noChangeArrowheads="1"/>
          </p:cNvSpPr>
          <p:nvPr/>
        </p:nvSpPr>
        <p:spPr bwMode="gray">
          <a:xfrm>
            <a:off x="1141363" y="139382"/>
            <a:ext cx="50405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模型融合</a:t>
            </a:r>
            <a:endParaRPr lang="zh-CN" altLang="en-US" sz="2000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 rot="0">
            <a:off x="223520" y="1149350"/>
            <a:ext cx="4417695" cy="3801110"/>
            <a:chOff x="612809" y="2073096"/>
            <a:chExt cx="2717800" cy="2527300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 rot="10800000" flipV="1">
              <a:off x="839806" y="2073096"/>
              <a:ext cx="2217737" cy="2197100"/>
            </a:xfrm>
            <a:prstGeom prst="rect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 rot="10800000">
              <a:off x="612809" y="4270196"/>
              <a:ext cx="2717800" cy="330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685165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1" name="图片 10" descr="id=2601-2650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1149350"/>
            <a:ext cx="3604260" cy="1624965"/>
          </a:xfrm>
          <a:prstGeom prst="rect">
            <a:avLst/>
          </a:prstGeom>
        </p:spPr>
      </p:pic>
      <p:pic>
        <p:nvPicPr>
          <p:cNvPr id="12" name="图片 11" descr="id=2651-27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2774315"/>
            <a:ext cx="3609340" cy="167957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rot="0">
            <a:off x="4537075" y="1149350"/>
            <a:ext cx="4417695" cy="3801110"/>
            <a:chOff x="612809" y="2073096"/>
            <a:chExt cx="2717800" cy="2527300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 rot="10800000" flipV="1">
              <a:off x="862855" y="2073096"/>
              <a:ext cx="2217737" cy="2197100"/>
            </a:xfrm>
            <a:prstGeom prst="rect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 rot="10800000">
              <a:off x="612809" y="4270196"/>
              <a:ext cx="2717800" cy="330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p>
              <a:pPr defTabSz="685165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 descr="id=2701-2750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149350"/>
            <a:ext cx="3604895" cy="1624965"/>
          </a:xfrm>
          <a:prstGeom prst="rect">
            <a:avLst/>
          </a:prstGeom>
        </p:spPr>
      </p:pic>
      <p:pic>
        <p:nvPicPr>
          <p:cNvPr id="17" name="图片 16" descr="id=2751-2800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40" y="2774315"/>
            <a:ext cx="3605530" cy="16802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256790" y="4495165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x-y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83680" y="446151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x-y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36570" y="575310"/>
            <a:ext cx="3117850" cy="552450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bg1">
                <a:lumMod val="95000"/>
              </a:schemeClr>
            </a:solidFill>
          </a:ln>
          <a:effectLst>
            <a:innerShdw blurRad="317500" dist="762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38220" y="667385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可以通过聚类筛选</a:t>
            </a:r>
            <a:r>
              <a:rPr lang="en-US" altLang="zh-CN"/>
              <a:t>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49031">
        <p14:gallery dir="l"/>
      </p:transition>
    </mc:Choice>
    <mc:Fallback>
      <p:transition advTm="490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14087" y="1113588"/>
            <a:ext cx="2851591" cy="28512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r>
                <a:rPr lang="zh-CN" altLang="en-US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</a:t>
              </a:r>
              <a:r>
                <a:rPr lang="zh-CN" altLang="en-US" sz="3200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规 则</a:t>
              </a:r>
              <a:endParaRPr lang="zh-CN" altLang="en-US" sz="3200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01187" y="1356786"/>
            <a:ext cx="282427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1434691" y="855321"/>
            <a:ext cx="576141" cy="491765"/>
            <a:chOff x="3440113" y="1050925"/>
            <a:chExt cx="390525" cy="333376"/>
          </a:xfrm>
          <a:solidFill>
            <a:srgbClr val="FF0000"/>
          </a:solidFill>
        </p:grpSpPr>
        <p:sp>
          <p:nvSpPr>
            <p:cNvPr id="30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</p:grpSp>
      <p:sp>
        <p:nvSpPr>
          <p:cNvPr id="38" name="TextBox 22"/>
          <p:cNvSpPr txBox="1"/>
          <p:nvPr/>
        </p:nvSpPr>
        <p:spPr>
          <a:xfrm>
            <a:off x="5648325" y="1343660"/>
            <a:ext cx="3329305" cy="2003425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dirty="0">
                <a:sym typeface="+mn-ea"/>
              </a:rPr>
              <a:t>本方案采用聚类，聚类规则描述如下：</a:t>
            </a:r>
            <a:endParaRPr dirty="0">
              <a:sym typeface="+mn-ea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dirty="0">
                <a:sym typeface="+mn-ea"/>
              </a:rPr>
              <a:t>     样本中前15个点x坐标</a:t>
            </a:r>
            <a:endParaRPr dirty="0">
              <a:sym typeface="+mn-ea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dirty="0">
                <a:sym typeface="+mn-ea"/>
              </a:rPr>
              <a:t>     样本中前15个点相对于第一个点的y坐标</a:t>
            </a:r>
            <a:endParaRPr dirty="0">
              <a:sym typeface="+mn-ea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dirty="0">
                <a:sym typeface="+mn-ea"/>
              </a:rPr>
              <a:t>     样本中前15个点y坐标是否全部相同</a:t>
            </a:r>
            <a:endParaRPr dirty="0">
              <a:sym typeface="+mn-ea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dirty="0"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2138" y="1569506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0" name="椭圆 39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61441" y="1762016"/>
            <a:ext cx="441999" cy="4419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9267" y="2332787"/>
            <a:ext cx="141214" cy="1411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37277" y="783657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9" name="椭圆 48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0710" y="193632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模型融合</a:t>
            </a:r>
            <a:endParaRPr lang="zh-CN" altLang="en-US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 184"/>
          <p:cNvSpPr/>
          <p:nvPr/>
        </p:nvSpPr>
        <p:spPr>
          <a:xfrm>
            <a:off x="5747385" y="1825625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84"/>
          <p:cNvSpPr/>
          <p:nvPr/>
        </p:nvSpPr>
        <p:spPr>
          <a:xfrm>
            <a:off x="5747385" y="2139950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5730875" y="2813685"/>
            <a:ext cx="102235" cy="95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1660" y="3188335"/>
            <a:ext cx="3210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 dirty="0">
                <a:sym typeface="+mn-ea"/>
              </a:rPr>
              <a:t>本方案认为前15个点y坐标不全相同并且该类别样本数为2或2以上则该类别中都为黑样本</a:t>
            </a:r>
            <a:r>
              <a:rPr lang="zh-CN" sz="1600" dirty="0">
                <a:sym typeface="+mn-ea"/>
              </a:rPr>
              <a:t>。</a:t>
            </a:r>
            <a:endParaRPr lang="zh-CN" sz="1600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19313">
        <p14:prism/>
      </p:transition>
    </mc:Choice>
    <mc:Fallback>
      <p:transition advTm="193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 bldLvl="0" animBg="1"/>
      <p:bldP spid="5" grpId="0" bldLvl="0" animBg="1"/>
      <p:bldP spid="6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103939" y="1188603"/>
            <a:ext cx="2951360" cy="295136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/>
        </p:nvSpPr>
        <p:spPr>
          <a:xfrm>
            <a:off x="3141170" y="1218214"/>
            <a:ext cx="2861658" cy="28616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3186112" y="1263155"/>
            <a:ext cx="2771775" cy="27717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5092618" y="1131590"/>
            <a:ext cx="759542" cy="75954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文本框 26"/>
          <p:cNvSpPr txBox="1"/>
          <p:nvPr/>
        </p:nvSpPr>
        <p:spPr>
          <a:xfrm>
            <a:off x="3519904" y="2395897"/>
            <a:ext cx="2132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遗留问题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9989" y="1281621"/>
            <a:ext cx="56896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 smtClean="0"/>
              <a:t>04</a:t>
            </a:r>
            <a:endParaRPr lang="zh-CN" altLang="en-US" sz="3000" b="1" dirty="0"/>
          </a:p>
        </p:txBody>
      </p:sp>
      <p:sp>
        <p:nvSpPr>
          <p:cNvPr id="12" name="圆角矩形 11"/>
          <p:cNvSpPr/>
          <p:nvPr/>
        </p:nvSpPr>
        <p:spPr>
          <a:xfrm>
            <a:off x="4448779" y="3260145"/>
            <a:ext cx="261680" cy="457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接连接符 12"/>
          <p:cNvCxnSpPr/>
          <p:nvPr/>
        </p:nvCxnSpPr>
        <p:spPr>
          <a:xfrm>
            <a:off x="4579619" y="3392108"/>
            <a:ext cx="0" cy="58674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150619" y="2508073"/>
            <a:ext cx="281940" cy="281940"/>
            <a:chOff x="1534158" y="3352646"/>
            <a:chExt cx="375920" cy="375920"/>
          </a:xfrm>
        </p:grpSpPr>
        <p:sp>
          <p:nvSpPr>
            <p:cNvPr id="15" name="椭圆 1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26680" y="2508073"/>
            <a:ext cx="281940" cy="281940"/>
            <a:chOff x="10302240" y="3352646"/>
            <a:chExt cx="375920" cy="375920"/>
          </a:xfrm>
        </p:grpSpPr>
        <p:sp>
          <p:nvSpPr>
            <p:cNvPr id="18" name="椭圆 1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6630">
        <p14:doors dir="vert"/>
      </p:transition>
    </mc:Choice>
    <mc:Fallback>
      <p:transition advTm="663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14087" y="1113588"/>
            <a:ext cx="2851591" cy="28512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r>
                <a:rPr lang="zh-CN" altLang="en-US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800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线下测评</a:t>
              </a:r>
              <a:endPara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01187" y="1356786"/>
            <a:ext cx="282427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1434691" y="855321"/>
            <a:ext cx="576141" cy="491765"/>
            <a:chOff x="3440113" y="1050925"/>
            <a:chExt cx="390525" cy="333376"/>
          </a:xfrm>
          <a:solidFill>
            <a:srgbClr val="FF0000"/>
          </a:solidFill>
        </p:grpSpPr>
        <p:sp>
          <p:nvSpPr>
            <p:cNvPr id="30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</p:grpSp>
      <p:sp>
        <p:nvSpPr>
          <p:cNvPr id="38" name="TextBox 22"/>
          <p:cNvSpPr txBox="1"/>
          <p:nvPr/>
        </p:nvSpPr>
        <p:spPr>
          <a:xfrm>
            <a:off x="5842460" y="1846126"/>
            <a:ext cx="2802893" cy="1680210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kern="0" noProof="1">
                <a:solidFill>
                  <a:schemeClr val="tx1"/>
                </a:solidFill>
              </a:rPr>
              <a:t>没找到一个与线上分数相关性较高的参数，</a:t>
            </a:r>
            <a:r>
              <a:rPr lang="zh-CN" altLang="en-US" kern="0">
                <a:solidFill>
                  <a:schemeClr val="tx1"/>
                </a:solidFill>
                <a:sym typeface="+mn-ea"/>
              </a:rPr>
              <a:t>特征的增删改可以依据特征重要性排名，但是参数的好坏只能通过分数反映。</a:t>
            </a:r>
            <a:endParaRPr lang="zh-CN" altLang="en-US" kern="0" noProof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kern="0" noProof="1">
              <a:solidFill>
                <a:srgbClr val="080808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2138" y="1569506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0" name="椭圆 39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61441" y="1762016"/>
            <a:ext cx="441999" cy="4419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9267" y="2332787"/>
            <a:ext cx="141214" cy="1411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37277" y="783657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9" name="椭圆 48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0710" y="193632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遗留问题</a:t>
            </a:r>
            <a:endParaRPr lang="zh-CN" altLang="en-US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31279">
        <p14:prism/>
      </p:transition>
    </mc:Choice>
    <mc:Fallback>
      <p:transition advTm="31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14087" y="1113588"/>
            <a:ext cx="2851591" cy="28512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endParaRPr lang="zh-CN" altLang="en-US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defTabSz="913765">
                <a:defRPr/>
              </a:pPr>
              <a:r>
                <a:rPr lang="zh-CN" altLang="en-US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400" kern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扩充训练集</a:t>
              </a:r>
              <a:endParaRPr lang="zh-CN" altLang="en-US" sz="2400" kern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01187" y="1356786"/>
            <a:ext cx="282427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1434691" y="855321"/>
            <a:ext cx="576141" cy="491765"/>
            <a:chOff x="3440113" y="1050925"/>
            <a:chExt cx="390525" cy="333376"/>
          </a:xfrm>
          <a:solidFill>
            <a:srgbClr val="FF0000"/>
          </a:solidFill>
        </p:grpSpPr>
        <p:sp>
          <p:nvSpPr>
            <p:cNvPr id="30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>
                <a:solidFill>
                  <a:srgbClr val="080808"/>
                </a:solidFill>
              </a:endParaRPr>
            </a:p>
          </p:txBody>
        </p:sp>
      </p:grpSp>
      <p:sp>
        <p:nvSpPr>
          <p:cNvPr id="38" name="TextBox 22"/>
          <p:cNvSpPr txBox="1"/>
          <p:nvPr/>
        </p:nvSpPr>
        <p:spPr>
          <a:xfrm>
            <a:off x="5861510" y="1625781"/>
            <a:ext cx="2802893" cy="2003425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kern="0" noProof="1">
                <a:solidFill>
                  <a:schemeClr val="tx1"/>
                </a:solidFill>
              </a:rPr>
              <a:t>主要扩展</a:t>
            </a:r>
            <a:r>
              <a:rPr lang="en-US" altLang="zh-CN" kern="0" noProof="1">
                <a:solidFill>
                  <a:schemeClr val="tx1"/>
                </a:solidFill>
              </a:rPr>
              <a:t>10w</a:t>
            </a:r>
            <a:r>
              <a:rPr lang="zh-CN" altLang="en-US" kern="0" noProof="1">
                <a:solidFill>
                  <a:schemeClr val="tx1"/>
                </a:solidFill>
              </a:rPr>
              <a:t>测试样本，按概率排序选取其中</a:t>
            </a:r>
            <a:r>
              <a:rPr lang="zh-CN" altLang="en-US" kern="0">
                <a:solidFill>
                  <a:schemeClr val="tx1"/>
                </a:solidFill>
                <a:sym typeface="+mn-ea"/>
              </a:rPr>
              <a:t>各种数量的正样本、负样本、正负样本，筛选方式包括：</a:t>
            </a:r>
            <a:endParaRPr lang="zh-CN" altLang="en-US" kern="0" noProof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kern="0" noProof="1">
                <a:solidFill>
                  <a:schemeClr val="tx1"/>
                </a:solidFill>
              </a:rPr>
              <a:t>选取某一段、等间隔选取、随机选取。</a:t>
            </a:r>
            <a:endParaRPr lang="zh-CN" altLang="en-US" kern="0" noProof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kern="0" noProof="1">
              <a:solidFill>
                <a:schemeClr val="tx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2138" y="1569506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0" name="椭圆 39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61441" y="1762016"/>
            <a:ext cx="441999" cy="44194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9267" y="2332787"/>
            <a:ext cx="141214" cy="1411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337277" y="783657"/>
            <a:ext cx="1146408" cy="1146259"/>
            <a:chOff x="5252030" y="2016075"/>
            <a:chExt cx="809336" cy="809336"/>
          </a:xfrm>
          <a:solidFill>
            <a:srgbClr val="FF0000"/>
          </a:solidFill>
        </p:grpSpPr>
        <p:sp>
          <p:nvSpPr>
            <p:cNvPr id="49" name="椭圆 48"/>
            <p:cNvSpPr/>
            <p:nvPr/>
          </p:nvSpPr>
          <p:spPr>
            <a:xfrm>
              <a:off x="5252030" y="2016075"/>
              <a:ext cx="809336" cy="8093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269273" y="2055831"/>
              <a:ext cx="769580" cy="7695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</a:endParaRPr>
            </a:p>
          </p:txBody>
        </p:sp>
      </p:grp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10710" y="193632"/>
            <a:ext cx="63367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遗留问题</a:t>
            </a:r>
            <a:endParaRPr lang="zh-CN" altLang="en-US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42292">
        <p14:prism/>
      </p:transition>
    </mc:Choice>
    <mc:Fallback>
      <p:transition advTm="422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103939" y="1188603"/>
            <a:ext cx="2951360" cy="295136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/>
        </p:nvSpPr>
        <p:spPr>
          <a:xfrm>
            <a:off x="3141170" y="1218214"/>
            <a:ext cx="2861658" cy="28616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3186112" y="1263155"/>
            <a:ext cx="2771775" cy="27717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5092618" y="1131590"/>
            <a:ext cx="759542" cy="75954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文本框 26"/>
          <p:cNvSpPr txBox="1"/>
          <p:nvPr/>
        </p:nvSpPr>
        <p:spPr>
          <a:xfrm>
            <a:off x="3519904" y="2395897"/>
            <a:ext cx="21322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   结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9989" y="1281621"/>
            <a:ext cx="56896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 smtClean="0"/>
              <a:t>05</a:t>
            </a:r>
            <a:endParaRPr lang="zh-CN" altLang="en-US" sz="3000" b="1" dirty="0"/>
          </a:p>
        </p:txBody>
      </p:sp>
      <p:sp>
        <p:nvSpPr>
          <p:cNvPr id="12" name="圆角矩形 11"/>
          <p:cNvSpPr/>
          <p:nvPr/>
        </p:nvSpPr>
        <p:spPr>
          <a:xfrm>
            <a:off x="4448779" y="3260145"/>
            <a:ext cx="261680" cy="457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接连接符 12"/>
          <p:cNvCxnSpPr/>
          <p:nvPr/>
        </p:nvCxnSpPr>
        <p:spPr>
          <a:xfrm>
            <a:off x="4579619" y="3392108"/>
            <a:ext cx="0" cy="58674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150619" y="2508073"/>
            <a:ext cx="281940" cy="281940"/>
            <a:chOff x="1534158" y="3352646"/>
            <a:chExt cx="375920" cy="375920"/>
          </a:xfrm>
        </p:grpSpPr>
        <p:sp>
          <p:nvSpPr>
            <p:cNvPr id="15" name="椭圆 1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26680" y="2508073"/>
            <a:ext cx="281940" cy="281940"/>
            <a:chOff x="10302240" y="3352646"/>
            <a:chExt cx="375920" cy="375920"/>
          </a:xfrm>
        </p:grpSpPr>
        <p:sp>
          <p:nvSpPr>
            <p:cNvPr id="18" name="椭圆 1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952">
        <p14:doors dir="vert"/>
      </p:transition>
    </mc:Choice>
    <mc:Fallback>
      <p:transition advTm="9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8"/>
          <p:cNvSpPr txBox="1">
            <a:spLocks noChangeArrowheads="1"/>
          </p:cNvSpPr>
          <p:nvPr/>
        </p:nvSpPr>
        <p:spPr bwMode="gray">
          <a:xfrm>
            <a:off x="971600" y="155416"/>
            <a:ext cx="340328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结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9"/>
          <p:cNvSpPr txBox="1"/>
          <p:nvPr/>
        </p:nvSpPr>
        <p:spPr>
          <a:xfrm>
            <a:off x="3185795" y="1311275"/>
            <a:ext cx="4891405" cy="323215"/>
          </a:xfrm>
          <a:prstGeom prst="rect">
            <a:avLst/>
          </a:prstGeom>
          <a:noFill/>
        </p:spPr>
        <p:txBody>
          <a:bodyPr wrap="square" lIns="68560" tIns="34279" rIns="68560" bIns="34279" rtlCol="0">
            <a:spAutoFit/>
          </a:bodyPr>
          <a:lstStyle/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+mj-ea"/>
                <a:ea typeface="+mj-ea"/>
              </a:rPr>
              <a:t>耐心分析训练数据；</a:t>
            </a:r>
            <a:endParaRPr lang="zh-CN" altLang="en-US" sz="2000" dirty="0">
              <a:latin typeface="+mj-ea"/>
              <a:ea typeface="+mj-ea"/>
            </a:endParaRPr>
          </a:p>
        </p:txBody>
      </p:sp>
      <p:cxnSp>
        <p:nvCxnSpPr>
          <p:cNvPr id="72" name="直接连接符 71"/>
          <p:cNvCxnSpPr/>
          <p:nvPr/>
        </p:nvCxnSpPr>
        <p:spPr bwMode="auto">
          <a:xfrm flipV="1">
            <a:off x="2283460" y="1995170"/>
            <a:ext cx="4591050" cy="1143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9" name="组合 78"/>
          <p:cNvGrpSpPr/>
          <p:nvPr/>
        </p:nvGrpSpPr>
        <p:grpSpPr>
          <a:xfrm>
            <a:off x="2089150" y="1188720"/>
            <a:ext cx="680720" cy="6807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0" name="同心圆 7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2" name="TextBox 4"/>
          <p:cNvSpPr txBox="1"/>
          <p:nvPr/>
        </p:nvSpPr>
        <p:spPr>
          <a:xfrm>
            <a:off x="2283740" y="1337757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1</a:t>
            </a:r>
            <a:endParaRPr lang="en-US" altLang="zh-CN" b="1" dirty="0">
              <a:latin typeface="+mn-ea"/>
            </a:endParaRPr>
          </a:p>
        </p:txBody>
      </p:sp>
      <p:cxnSp>
        <p:nvCxnSpPr>
          <p:cNvPr id="9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73910" y="2176780"/>
            <a:ext cx="680720" cy="6807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sz="18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19"/>
          <p:cNvSpPr txBox="1"/>
          <p:nvPr/>
        </p:nvSpPr>
        <p:spPr>
          <a:xfrm>
            <a:off x="3159125" y="2371090"/>
            <a:ext cx="4907915" cy="323215"/>
          </a:xfrm>
          <a:prstGeom prst="rect">
            <a:avLst/>
          </a:prstGeom>
          <a:noFill/>
        </p:spPr>
        <p:txBody>
          <a:bodyPr wrap="square" lIns="68560" tIns="34279" rIns="68560" bIns="34279" rtlCol="0">
            <a:spAutoFit/>
          </a:bodyPr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+mj-ea"/>
                <a:ea typeface="+mj-ea"/>
              </a:rPr>
              <a:t>特征模型交替进行；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267230" y="2325817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latin typeface="+mn-ea"/>
              </a:rPr>
              <a:t>2</a:t>
            </a:r>
            <a:endParaRPr lang="en-US" altLang="zh-CN" b="1" dirty="0">
              <a:latin typeface="+mn-ea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2266950" y="3054985"/>
            <a:ext cx="4591050" cy="1143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" name="组合 11"/>
          <p:cNvGrpSpPr/>
          <p:nvPr/>
        </p:nvGrpSpPr>
        <p:grpSpPr>
          <a:xfrm>
            <a:off x="2057400" y="3308350"/>
            <a:ext cx="680720" cy="68072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913765">
                <a:defRPr/>
              </a:pPr>
              <a:endParaRPr lang="zh-CN" altLang="en-US" sz="18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6" name="TextBox 4"/>
          <p:cNvSpPr txBox="1"/>
          <p:nvPr/>
        </p:nvSpPr>
        <p:spPr>
          <a:xfrm>
            <a:off x="2250720" y="3457387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 dirty="0">
                <a:latin typeface="+mn-ea"/>
              </a:rPr>
              <a:t>3</a:t>
            </a:r>
            <a:endParaRPr lang="en-US" altLang="zh-CN" b="1" dirty="0">
              <a:latin typeface="+mn-ea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 flipV="1">
            <a:off x="2250440" y="4186555"/>
            <a:ext cx="4591050" cy="1143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9"/>
          <p:cNvSpPr txBox="1"/>
          <p:nvPr/>
        </p:nvSpPr>
        <p:spPr>
          <a:xfrm>
            <a:off x="3142615" y="3502660"/>
            <a:ext cx="4907915" cy="323215"/>
          </a:xfrm>
          <a:prstGeom prst="rect">
            <a:avLst/>
          </a:prstGeom>
          <a:noFill/>
        </p:spPr>
        <p:txBody>
          <a:bodyPr wrap="square" lIns="68560" tIns="34279" rIns="68560" bIns="34279" rtlCol="0">
            <a:spAutoFit/>
          </a:bodyPr>
          <a:p>
            <a:pPr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+mj-ea"/>
                <a:ea typeface="+mj-ea"/>
              </a:rPr>
              <a:t>坚持做下去！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77751">
        <p14:prism/>
      </p:transition>
    </mc:Choice>
    <mc:Fallback>
      <p:transition advTm="777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2" grpId="0"/>
      <p:bldP spid="6" grpId="0"/>
      <p:bldP spid="7" grpId="0"/>
      <p:bldP spid="18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043608" y="1182287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107504" y="2162382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94692" y="843558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4123682" y="3939902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6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062686" y="1977572"/>
            <a:ext cx="623903" cy="62390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483768" y="314781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88203" y="4012022"/>
            <a:ext cx="287919" cy="28792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椭圆 73"/>
          <p:cNvSpPr/>
          <p:nvPr/>
        </p:nvSpPr>
        <p:spPr>
          <a:xfrm>
            <a:off x="3552500" y="139069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2916604" y="3941644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本框 21"/>
          <p:cNvSpPr txBox="1"/>
          <p:nvPr/>
        </p:nvSpPr>
        <p:spPr>
          <a:xfrm>
            <a:off x="4283968" y="2211710"/>
            <a:ext cx="511256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1" spc="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4800" i="1" spc="75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！</a:t>
            </a:r>
            <a:endParaRPr lang="zh-CN" altLang="en-US" sz="4800" i="1" spc="75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3959932" y="3200809"/>
            <a:ext cx="4896544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3959932" y="2067694"/>
            <a:ext cx="4896544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2246">
        <p14:doors dir="vert"/>
      </p:transition>
    </mc:Choice>
    <mc:Fallback>
      <p:transition advTm="22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103939" y="1188603"/>
            <a:ext cx="2951360" cy="295136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/>
        </p:nvSpPr>
        <p:spPr>
          <a:xfrm>
            <a:off x="3141170" y="1218214"/>
            <a:ext cx="2861658" cy="28616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3186112" y="1263155"/>
            <a:ext cx="2771775" cy="27717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5092618" y="1131590"/>
            <a:ext cx="759542" cy="75954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文本框 26"/>
          <p:cNvSpPr txBox="1"/>
          <p:nvPr/>
        </p:nvSpPr>
        <p:spPr>
          <a:xfrm>
            <a:off x="3519904" y="2395897"/>
            <a:ext cx="2132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6569" y="1281621"/>
            <a:ext cx="5757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 smtClean="0"/>
              <a:t>01</a:t>
            </a:r>
            <a:endParaRPr lang="zh-CN" altLang="en-US" sz="3000" b="1" dirty="0"/>
          </a:p>
        </p:txBody>
      </p:sp>
      <p:sp>
        <p:nvSpPr>
          <p:cNvPr id="12" name="圆角矩形 11"/>
          <p:cNvSpPr/>
          <p:nvPr/>
        </p:nvSpPr>
        <p:spPr>
          <a:xfrm>
            <a:off x="4448779" y="3260145"/>
            <a:ext cx="261680" cy="457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接连接符 12"/>
          <p:cNvCxnSpPr/>
          <p:nvPr/>
        </p:nvCxnSpPr>
        <p:spPr>
          <a:xfrm>
            <a:off x="4579619" y="3392108"/>
            <a:ext cx="0" cy="58674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150619" y="2508073"/>
            <a:ext cx="281940" cy="281940"/>
            <a:chOff x="1534158" y="3352646"/>
            <a:chExt cx="375920" cy="375920"/>
          </a:xfrm>
        </p:grpSpPr>
        <p:sp>
          <p:nvSpPr>
            <p:cNvPr id="15" name="椭圆 1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26680" y="2508073"/>
            <a:ext cx="281940" cy="281940"/>
            <a:chOff x="10302240" y="3352646"/>
            <a:chExt cx="375920" cy="375920"/>
          </a:xfrm>
        </p:grpSpPr>
        <p:sp>
          <p:nvSpPr>
            <p:cNvPr id="18" name="椭圆 1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2356">
        <p14:doors dir="vert"/>
      </p:transition>
    </mc:Choice>
    <mc:Fallback>
      <p:transition advTm="23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8"/>
          <p:cNvSpPr txBox="1">
            <a:spLocks noChangeArrowheads="1"/>
          </p:cNvSpPr>
          <p:nvPr/>
        </p:nvSpPr>
        <p:spPr bwMode="gray">
          <a:xfrm>
            <a:off x="1141363" y="139382"/>
            <a:ext cx="50405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数据分析</a:t>
            </a:r>
            <a:endParaRPr lang="zh-CN" altLang="en-US" sz="2000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2290" y="2079625"/>
            <a:ext cx="3308350" cy="1827530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bg1">
                <a:lumMod val="95000"/>
              </a:schemeClr>
            </a:solidFill>
          </a:ln>
          <a:effectLst>
            <a:innerShdw blurRad="317500" dist="762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rot="0">
            <a:off x="4248785" y="1132840"/>
            <a:ext cx="4417695" cy="3801110"/>
            <a:chOff x="612809" y="2073096"/>
            <a:chExt cx="2717800" cy="2527300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 rot="10800000" flipV="1">
              <a:off x="839806" y="2073096"/>
              <a:ext cx="2217737" cy="2197100"/>
            </a:xfrm>
            <a:prstGeom prst="rect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 rot="10800000">
              <a:off x="612809" y="4270196"/>
              <a:ext cx="2717800" cy="330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685165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" name="图片 3" descr="1410-label=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7560" y="2770505"/>
            <a:ext cx="3615690" cy="1676400"/>
          </a:xfrm>
          <a:prstGeom prst="rect">
            <a:avLst/>
          </a:prstGeom>
        </p:spPr>
      </p:pic>
      <p:pic>
        <p:nvPicPr>
          <p:cNvPr id="7" name="图片 6" descr="1-label=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60" y="1132840"/>
            <a:ext cx="3595370" cy="1709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8665" y="2252345"/>
            <a:ext cx="289560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对于正常轨迹来说，部分样本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方向存在回退，而机器轨迹都满足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5070" y="4495165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x-y</a:t>
            </a:r>
            <a:endParaRPr lang="en-US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3605" y="3218815"/>
          <a:ext cx="775970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82600" imgH="177165" progId="Equation.KSEE3">
                  <p:embed/>
                </p:oleObj>
              </mc:Choice>
              <mc:Fallback>
                <p:oleObj name="" r:id="rId3" imgW="482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3605" y="3218815"/>
                        <a:ext cx="775970" cy="31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59280">
        <p:fade/>
      </p:transition>
    </mc:Choice>
    <mc:Fallback>
      <p:transition advTm="592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8"/>
          <p:cNvSpPr txBox="1">
            <a:spLocks noChangeArrowheads="1"/>
          </p:cNvSpPr>
          <p:nvPr/>
        </p:nvSpPr>
        <p:spPr bwMode="gray">
          <a:xfrm>
            <a:off x="1141363" y="139382"/>
            <a:ext cx="50405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数据分析</a:t>
            </a:r>
            <a:endParaRPr lang="zh-CN" altLang="en-US" sz="2000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93060" y="575310"/>
            <a:ext cx="3812540" cy="552450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bg1">
                <a:lumMod val="95000"/>
              </a:schemeClr>
            </a:solidFill>
          </a:ln>
          <a:effectLst>
            <a:innerShdw blurRad="317500" dist="762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rot="0">
            <a:off x="223520" y="1149350"/>
            <a:ext cx="4417695" cy="3801110"/>
            <a:chOff x="612809" y="2073096"/>
            <a:chExt cx="2717800" cy="2527300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 rot="10800000" flipV="1">
              <a:off x="839806" y="2073096"/>
              <a:ext cx="2217737" cy="2197100"/>
            </a:xfrm>
            <a:prstGeom prst="rect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 rot="10800000">
              <a:off x="612809" y="4270196"/>
              <a:ext cx="2717800" cy="330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685165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394710" y="667385"/>
            <a:ext cx="289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轨迹前半部分惊人的一致</a:t>
            </a:r>
            <a:r>
              <a:rPr lang="en-US" altLang="zh-CN"/>
              <a:t>!!!      </a:t>
            </a:r>
            <a:endParaRPr lang="zh-CN" altLang="en-US"/>
          </a:p>
        </p:txBody>
      </p:sp>
      <p:pic>
        <p:nvPicPr>
          <p:cNvPr id="11" name="图片 10" descr="id=2601-2650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1149350"/>
            <a:ext cx="3604260" cy="1624965"/>
          </a:xfrm>
          <a:prstGeom prst="rect">
            <a:avLst/>
          </a:prstGeom>
        </p:spPr>
      </p:pic>
      <p:pic>
        <p:nvPicPr>
          <p:cNvPr id="12" name="图片 11" descr="id=2651-27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2774315"/>
            <a:ext cx="3609340" cy="167957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rot="0">
            <a:off x="4537075" y="1149350"/>
            <a:ext cx="4417695" cy="3801110"/>
            <a:chOff x="612809" y="2073096"/>
            <a:chExt cx="2717800" cy="2527300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 rot="10800000" flipV="1">
              <a:off x="862855" y="2073096"/>
              <a:ext cx="2217737" cy="2197100"/>
            </a:xfrm>
            <a:prstGeom prst="rect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dirty="0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 rot="10800000">
              <a:off x="612809" y="4270196"/>
              <a:ext cx="2717800" cy="330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p>
              <a:pPr defTabSz="685165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 descr="id=2701-2750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149350"/>
            <a:ext cx="3604895" cy="1624965"/>
          </a:xfrm>
          <a:prstGeom prst="rect">
            <a:avLst/>
          </a:prstGeom>
        </p:spPr>
      </p:pic>
      <p:pic>
        <p:nvPicPr>
          <p:cNvPr id="17" name="图片 16" descr="id=2751-2800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40" y="2774315"/>
            <a:ext cx="3605530" cy="16802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256790" y="4495165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x-y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74790" y="4495165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x-y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57205">
        <p14:gallery dir="l"/>
      </p:transition>
    </mc:Choice>
    <mc:Fallback>
      <p:transition advTm="572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8"/>
          <p:cNvSpPr txBox="1">
            <a:spLocks noChangeArrowheads="1"/>
          </p:cNvSpPr>
          <p:nvPr/>
        </p:nvSpPr>
        <p:spPr bwMode="gray">
          <a:xfrm>
            <a:off x="1141363" y="139382"/>
            <a:ext cx="50405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数据分析</a:t>
            </a:r>
            <a:endParaRPr lang="zh-CN" altLang="en-US" sz="2000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0">
            <a:off x="69850" y="1179830"/>
            <a:ext cx="4776470" cy="3735070"/>
            <a:chOff x="612809" y="2073096"/>
            <a:chExt cx="2717800" cy="2527300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 rot="10800000" flipV="1">
              <a:off x="839806" y="2073096"/>
              <a:ext cx="2217737" cy="2197100"/>
            </a:xfrm>
            <a:prstGeom prst="rect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dirty="0"/>
            </a:p>
          </p:txBody>
        </p:sp>
        <p:sp>
          <p:nvSpPr>
            <p:cNvPr id="4" name="AutoShape 11"/>
            <p:cNvSpPr>
              <a:spLocks noChangeArrowheads="1"/>
            </p:cNvSpPr>
            <p:nvPr/>
          </p:nvSpPr>
          <p:spPr bwMode="auto">
            <a:xfrm rot="10800000">
              <a:off x="612809" y="4270196"/>
              <a:ext cx="2717800" cy="330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p>
              <a:pPr defTabSz="685165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 descr="x_diff_st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1179830"/>
            <a:ext cx="3886200" cy="324675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36115" y="440436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id-std(   )</a:t>
            </a:r>
            <a:endParaRPr lang="en-US" altLang="zh-CN" sz="160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 rot="0">
            <a:off x="4530090" y="1180465"/>
            <a:ext cx="4601210" cy="3734435"/>
            <a:chOff x="612809" y="2073096"/>
            <a:chExt cx="2717800" cy="25273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 flipV="1">
              <a:off x="839806" y="2073096"/>
              <a:ext cx="2217737" cy="2197100"/>
            </a:xfrm>
            <a:prstGeom prst="rect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dirty="0"/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auto">
            <a:xfrm rot="10800000">
              <a:off x="612809" y="4270196"/>
              <a:ext cx="2717800" cy="330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p>
              <a:pPr defTabSz="685165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368415" y="4459605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x-y(id=2820)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5" name="图片 4" descr="2833-label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265" y="1180465"/>
            <a:ext cx="3754120" cy="1662430"/>
          </a:xfrm>
          <a:prstGeom prst="rect">
            <a:avLst/>
          </a:prstGeom>
        </p:spPr>
      </p:pic>
      <p:pic>
        <p:nvPicPr>
          <p:cNvPr id="6" name="图片 5" descr="2833-label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65" y="2842895"/>
            <a:ext cx="3754755" cy="158369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08325" y="575310"/>
            <a:ext cx="3308350" cy="552450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bg1">
                <a:lumMod val="95000"/>
              </a:schemeClr>
            </a:solidFill>
          </a:ln>
          <a:effectLst>
            <a:innerShdw blurRad="317500" dist="762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1175" y="675005"/>
          <a:ext cx="88265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508000" imgH="203200" progId="Equation.KSEE3">
                  <p:embed/>
                </p:oleObj>
              </mc:Choice>
              <mc:Fallback>
                <p:oleObj name="" r:id="rId4" imgW="5080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1175" y="675005"/>
                        <a:ext cx="882650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9360" y="4472940"/>
          <a:ext cx="24384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6" imgW="215900" imgH="177165" progId="Equation.KSEE3">
                  <p:embed/>
                </p:oleObj>
              </mc:Choice>
              <mc:Fallback>
                <p:oleObj name="" r:id="rId6" imgW="2159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9360" y="4472940"/>
                        <a:ext cx="24384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50232">
        <p14:gallery dir="l"/>
      </p:transition>
    </mc:Choice>
    <mc:Fallback>
      <p:transition advTm="502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8"/>
          <p:cNvSpPr txBox="1">
            <a:spLocks noChangeArrowheads="1"/>
          </p:cNvSpPr>
          <p:nvPr/>
        </p:nvSpPr>
        <p:spPr bwMode="gray">
          <a:xfrm>
            <a:off x="1141363" y="139382"/>
            <a:ext cx="50405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数据分析</a:t>
            </a:r>
            <a:endParaRPr lang="zh-CN" altLang="en-US" sz="2000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4380" y="1861185"/>
            <a:ext cx="3308350" cy="1827530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bg1">
                <a:lumMod val="95000"/>
              </a:schemeClr>
            </a:solidFill>
          </a:ln>
          <a:effectLst>
            <a:innerShdw blurRad="317500" dist="762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rot="0">
            <a:off x="4457065" y="1005840"/>
            <a:ext cx="4417695" cy="3801110"/>
            <a:chOff x="612809" y="2073096"/>
            <a:chExt cx="2717800" cy="2527300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 rot="10800000" flipV="1">
              <a:off x="839806" y="2073096"/>
              <a:ext cx="2217737" cy="2197100"/>
            </a:xfrm>
            <a:prstGeom prst="rect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 rot="10800000">
              <a:off x="612809" y="4270196"/>
              <a:ext cx="2717800" cy="330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5 w 21600"/>
                <a:gd name="T13" fmla="*/ 2665 h 21600"/>
                <a:gd name="T14" fmla="*/ 18935 w 21600"/>
                <a:gd name="T15" fmla="*/ 18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0" y="21600"/>
                  </a:lnTo>
                  <a:lnTo>
                    <a:pt x="1987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pPr defTabSz="685165"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52500" y="2174240"/>
            <a:ext cx="2895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2901-3000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最后一个点总是位于点数最多的横线上。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2090" y="442341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x-y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2" name="图片 1" descr="2955-label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2825" y="1005840"/>
            <a:ext cx="3595370" cy="1621155"/>
          </a:xfrm>
          <a:prstGeom prst="rect">
            <a:avLst/>
          </a:prstGeom>
        </p:spPr>
      </p:pic>
      <p:pic>
        <p:nvPicPr>
          <p:cNvPr id="3" name="图片 2" descr="2969-label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25" y="2626995"/>
            <a:ext cx="3608070" cy="1683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42230">
        <p14:gallery dir="l"/>
      </p:transition>
    </mc:Choice>
    <mc:Fallback>
      <p:transition advTm="422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103939" y="1188603"/>
            <a:ext cx="2951360" cy="295136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椭圆 6"/>
          <p:cNvSpPr/>
          <p:nvPr/>
        </p:nvSpPr>
        <p:spPr>
          <a:xfrm>
            <a:off x="3141170" y="1218214"/>
            <a:ext cx="2861658" cy="28616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3186112" y="1263155"/>
            <a:ext cx="2771775" cy="27717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  <a:effectLst>
            <a:outerShdw blurRad="419100" dist="8382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5092618" y="1131590"/>
            <a:ext cx="759542" cy="75954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rgbClr val="C7C7C7"/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文本框 26"/>
          <p:cNvSpPr txBox="1"/>
          <p:nvPr/>
        </p:nvSpPr>
        <p:spPr>
          <a:xfrm>
            <a:off x="3519904" y="2395897"/>
            <a:ext cx="2132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9989" y="1281621"/>
            <a:ext cx="56896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 smtClean="0"/>
              <a:t>02</a:t>
            </a:r>
            <a:endParaRPr lang="zh-CN" altLang="en-US" sz="3000" b="1" dirty="0"/>
          </a:p>
        </p:txBody>
      </p:sp>
      <p:sp>
        <p:nvSpPr>
          <p:cNvPr id="12" name="圆角矩形 11"/>
          <p:cNvSpPr/>
          <p:nvPr/>
        </p:nvSpPr>
        <p:spPr>
          <a:xfrm>
            <a:off x="4448779" y="3260145"/>
            <a:ext cx="261680" cy="457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接连接符 12"/>
          <p:cNvCxnSpPr/>
          <p:nvPr/>
        </p:nvCxnSpPr>
        <p:spPr>
          <a:xfrm>
            <a:off x="4579619" y="3392108"/>
            <a:ext cx="0" cy="58674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150619" y="2508073"/>
            <a:ext cx="281940" cy="281940"/>
            <a:chOff x="1534158" y="3352646"/>
            <a:chExt cx="375920" cy="375920"/>
          </a:xfrm>
        </p:grpSpPr>
        <p:sp>
          <p:nvSpPr>
            <p:cNvPr id="15" name="椭圆 14"/>
            <p:cNvSpPr/>
            <p:nvPr/>
          </p:nvSpPr>
          <p:spPr>
            <a:xfrm>
              <a:off x="1534158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等腰三角形 15"/>
            <p:cNvSpPr/>
            <p:nvPr/>
          </p:nvSpPr>
          <p:spPr>
            <a:xfrm rot="16200000">
              <a:off x="1633052" y="3472583"/>
              <a:ext cx="157811" cy="1360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26680" y="2508073"/>
            <a:ext cx="281940" cy="281940"/>
            <a:chOff x="10302240" y="3352646"/>
            <a:chExt cx="375920" cy="375920"/>
          </a:xfrm>
        </p:grpSpPr>
        <p:sp>
          <p:nvSpPr>
            <p:cNvPr id="18" name="椭圆 17"/>
            <p:cNvSpPr/>
            <p:nvPr/>
          </p:nvSpPr>
          <p:spPr>
            <a:xfrm>
              <a:off x="10302240" y="3352646"/>
              <a:ext cx="375920" cy="3759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36000">
                  <a:schemeClr val="bg1"/>
                </a:gs>
                <a:gs pos="100000">
                  <a:srgbClr val="C7C7C7"/>
                </a:gs>
              </a:gsLst>
              <a:lin ang="135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419100" dist="3810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9" name="等腰三角形 18"/>
            <p:cNvSpPr/>
            <p:nvPr/>
          </p:nvSpPr>
          <p:spPr>
            <a:xfrm rot="5400000" flipH="1">
              <a:off x="10441775" y="3472584"/>
              <a:ext cx="157811" cy="1360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4384">
        <p14:doors dir="vert"/>
      </p:transition>
    </mc:Choice>
    <mc:Fallback>
      <p:transition advTm="43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8"/>
          <p:cNvSpPr txBox="1">
            <a:spLocks noChangeArrowheads="1"/>
          </p:cNvSpPr>
          <p:nvPr/>
        </p:nvSpPr>
        <p:spPr bwMode="gray">
          <a:xfrm>
            <a:off x="1206867" y="155416"/>
            <a:ext cx="4727029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pc="75" dirty="0">
                <a:latin typeface="华文新魏" panose="02010800040101010101" pitchFamily="2" charset="-122"/>
                <a:ea typeface="华文新魏" panose="02010800040101010101" pitchFamily="2" charset="-122"/>
              </a:rPr>
              <a:t>特征工程</a:t>
            </a:r>
            <a:endParaRPr lang="zh-CN" altLang="en-US" sz="2000" spc="75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51" name="直接连接符​​ 14"/>
          <p:cNvCxnSpPr/>
          <p:nvPr/>
        </p:nvCxnSpPr>
        <p:spPr>
          <a:xfrm>
            <a:off x="971600" y="555526"/>
            <a:ext cx="8172400" cy="0"/>
          </a:xfrm>
          <a:prstGeom prst="line">
            <a:avLst/>
          </a:prstGeom>
          <a:ln w="9525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162957" y="1276277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72690" y="1276277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82423" y="1276277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92157" y="1276277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19925" y="1995433"/>
            <a:ext cx="1000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统计信息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7907" y="1995433"/>
            <a:ext cx="1000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图形分析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93034" y="1995433"/>
            <a:ext cx="1000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特征修饰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34796" y="1995433"/>
            <a:ext cx="1000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特征筛选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575050" y="2928956"/>
            <a:ext cx="500908" cy="50090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717380" y="315326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552263" y="3153626"/>
            <a:ext cx="274777" cy="274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255929" y="3271965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175518" y="3158286"/>
            <a:ext cx="274777" cy="274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062244" y="3150781"/>
            <a:ext cx="137389" cy="1373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553278" y="3282188"/>
            <a:ext cx="137389" cy="1373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50333" y="3185392"/>
            <a:ext cx="250454" cy="2504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726981" y="315198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151556" y="316004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359742" y="3209176"/>
            <a:ext cx="137389" cy="1373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900741" y="2969482"/>
            <a:ext cx="274777" cy="274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070359" y="3282472"/>
            <a:ext cx="137389" cy="1373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06355" y="3005579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206031" y="3097426"/>
            <a:ext cx="322151" cy="32215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075958" y="3150163"/>
            <a:ext cx="274777" cy="274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206867" y="3153496"/>
            <a:ext cx="274777" cy="274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21657" y="3284728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772349" y="297022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690644" y="3206559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193490" y="3012774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730460" y="314420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323584" y="3976774"/>
            <a:ext cx="4487644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黑体" panose="02010609060101010101" charset="-122"/>
                <a:sym typeface="黑体" panose="02010609060101010101" charset="-122"/>
              </a:rPr>
              <a:t>本方案总共设计了</a:t>
            </a:r>
            <a:r>
              <a:rPr lang="en-US" altLang="zh-CN" sz="1200" dirty="0" smtClean="0">
                <a:solidFill>
                  <a:srgbClr val="000000"/>
                </a:solidFill>
                <a:latin typeface="黑体" panose="02010609060101010101" charset="-122"/>
                <a:sym typeface="黑体" panose="02010609060101010101" charset="-122"/>
              </a:rPr>
              <a:t>38</a:t>
            </a:r>
            <a:r>
              <a:rPr lang="zh-CN" altLang="en-US" sz="1200" dirty="0" smtClean="0">
                <a:solidFill>
                  <a:srgbClr val="000000"/>
                </a:solidFill>
                <a:latin typeface="黑体" panose="02010609060101010101" charset="-122"/>
                <a:sym typeface="黑体" panose="02010609060101010101" charset="-122"/>
              </a:rPr>
              <a:t>个特征，特征工程主要围绕基本统计信息和图形分析展开。另外还通过对一些效用低下的特征进行改进，使其起到更为重要的作用。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" name="Freeform 5"/>
          <p:cNvSpPr/>
          <p:nvPr/>
        </p:nvSpPr>
        <p:spPr bwMode="auto">
          <a:xfrm>
            <a:off x="2018030" y="3981450"/>
            <a:ext cx="177800" cy="53149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2" name="Freeform 5"/>
          <p:cNvSpPr/>
          <p:nvPr/>
        </p:nvSpPr>
        <p:spPr bwMode="auto">
          <a:xfrm flipH="1">
            <a:off x="6948805" y="3988435"/>
            <a:ext cx="177800" cy="541655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13162" y="71342"/>
            <a:ext cx="985388" cy="98526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Tm="13166">
        <p14:prism/>
      </p:transition>
    </mc:Choice>
    <mc:Fallback>
      <p:transition advTm="131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bldLvl="0" animBg="1"/>
      <p:bldP spid="72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3314">
      <a:dk1>
        <a:srgbClr val="080808"/>
      </a:dk1>
      <a:lt1>
        <a:srgbClr val="F8F8F8"/>
      </a:lt1>
      <a:dk2>
        <a:srgbClr val="080808"/>
      </a:dk2>
      <a:lt2>
        <a:srgbClr val="080808"/>
      </a:lt2>
      <a:accent1>
        <a:srgbClr val="080808"/>
      </a:accent1>
      <a:accent2>
        <a:srgbClr val="FFFFFF"/>
      </a:accent2>
      <a:accent3>
        <a:srgbClr val="080808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</Words>
  <Application>WPS 演示</Application>
  <PresentationFormat>全屏显示(16:9)</PresentationFormat>
  <Paragraphs>281</Paragraphs>
  <Slides>28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华文楷体</vt:lpstr>
      <vt:lpstr>Calibri</vt:lpstr>
      <vt:lpstr>华文新魏</vt:lpstr>
      <vt:lpstr>方正兰亭黑_GBK</vt:lpstr>
      <vt:lpstr>Times New Roman</vt:lpstr>
      <vt:lpstr>Impact</vt:lpstr>
      <vt:lpstr>黑体</vt:lpstr>
      <vt:lpstr>Arial Unicode MS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ddd</dc:creator>
  <cp:lastModifiedBy>jeremy</cp:lastModifiedBy>
  <cp:revision>2225</cp:revision>
  <dcterms:created xsi:type="dcterms:W3CDTF">2014-06-06T07:22:00Z</dcterms:created>
  <dcterms:modified xsi:type="dcterms:W3CDTF">2017-08-19T16:06:10Z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