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2" r:id="rId3"/>
    <p:sldId id="263" r:id="rId4"/>
    <p:sldId id="258" r:id="rId5"/>
    <p:sldId id="264" r:id="rId6"/>
    <p:sldId id="265" r:id="rId8"/>
    <p:sldId id="266" r:id="rId9"/>
    <p:sldId id="267" r:id="rId10"/>
    <p:sldId id="268" r:id="rId11"/>
    <p:sldId id="269" r:id="rId12"/>
    <p:sldId id="275" r:id="rId13"/>
    <p:sldId id="270" r:id="rId14"/>
    <p:sldId id="259" r:id="rId15"/>
    <p:sldId id="271" r:id="rId16"/>
    <p:sldId id="260" r:id="rId17"/>
    <p:sldId id="274" r:id="rId18"/>
    <p:sldId id="276" r:id="rId19"/>
    <p:sldId id="277" r:id="rId20"/>
    <p:sldId id="279" r:id="rId21"/>
    <p:sldId id="280" r:id="rId22"/>
    <p:sldId id="282" r:id="rId23"/>
    <p:sldId id="281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xiao" initials="y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7T01:23:33.882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找不出来什么特征能够明显表征未来销量走势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找不出来什么特征能够明显表征未来销量走势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找不出来什么特征能够明显表征未来销量走势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找不出来什么特征能够明显表征未来销量走势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找不出来什么特征能够明显表征未来销量走势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找不出来什么特征能够明显表征未来销量走势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C0DC-BC31-7940-BA2A-AC20724FC0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D143-30F2-A142-BB98-97934E5529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811545" y="2923803"/>
            <a:ext cx="5001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spc="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此处替换</a:t>
            </a:r>
            <a:r>
              <a:rPr lang="en-US" altLang="zh-CN" sz="5400" spc="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logo</a:t>
            </a:r>
            <a:endParaRPr lang="zh-CN" altLang="en-US" sz="5400" spc="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841" y="2957392"/>
            <a:ext cx="113638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6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算法组</a:t>
            </a:r>
            <a:r>
              <a:rPr kumimoji="1" lang="en-US" altLang="zh-CN" sz="46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46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店铺销量预测</a:t>
            </a:r>
            <a:r>
              <a:rPr kumimoji="1" lang="en-US" altLang="zh-CN" sz="46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46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小麻猫</a:t>
            </a:r>
            <a:endParaRPr lang="zh-CN" altLang="en-US" sz="46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39" y="711878"/>
            <a:ext cx="1878148" cy="6076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3595" y="2675890"/>
            <a:ext cx="5837555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 </a:t>
            </a:r>
            <a:r>
              <a:rPr kumimoji="1" lang="zh-CN" altLang="en-US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kumimoji="1" lang="zh-CN" altLang="en-US" sz="65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6887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、数据预处理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501" y="1528725"/>
            <a:ext cx="3790766" cy="248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234" y="1468635"/>
            <a:ext cx="7010400" cy="39719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169275" y="2372360"/>
            <a:ext cx="3592830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附近销量明显提升。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0255" y="3034030"/>
            <a:ext cx="3592830" cy="1938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11.08——11.09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11.08——11.10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11.13——11.11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11.13——11.12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6895" y="365125"/>
            <a:ext cx="4343400" cy="2964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95" y="3640455"/>
            <a:ext cx="4343400" cy="2846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75" y="836930"/>
            <a:ext cx="5157470" cy="43053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634490" y="5617210"/>
            <a:ext cx="3876040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优惠金额     销售金额×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2105" y="5725160"/>
          <a:ext cx="42100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2105" y="5725160"/>
                        <a:ext cx="421005" cy="4089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2061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训练集和测试集构造</a:t>
            </a:r>
            <a:endParaRPr lang="zh-CN" altLang="en-US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52830" y="3781425"/>
          <a:ext cx="9361805" cy="28460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5410"/>
                <a:gridCol w="4215130"/>
                <a:gridCol w="3771542"/>
              </a:tblGrid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5/6/7</a:t>
                      </a:r>
                      <a:endParaRPr lang="zh-CN" altLang="en-US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提取特征</a:t>
                      </a:r>
                      <a:endParaRPr lang="zh-CN" altLang="en-US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t_sale_sum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中提取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label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训练集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2016.08+2016.09+2016.10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2016.10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月末后三个月销量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训练集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2016.09+2016.10+2016.11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.11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月末后三个月销量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训练集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2016.10+2016.11+2016.12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.12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月末后三个月销量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训练集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2016.11+2016.12+2017.01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7.01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月末后三个月销量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测试集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2017.02+2017.03+2017.04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052830" y="712470"/>
          <a:ext cx="9361805" cy="28460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5410"/>
                <a:gridCol w="4215130"/>
                <a:gridCol w="3771542"/>
              </a:tblGrid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4/5/6</a:t>
                      </a:r>
                      <a:endParaRPr lang="zh-CN" altLang="en-US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提取特征</a:t>
                      </a:r>
                      <a:endParaRPr lang="zh-CN" altLang="en-US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t_order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中统计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label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474345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训练集</a:t>
                      </a:r>
                      <a:endParaRPr lang="en-US" altLang="zh-CN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2016.08+2016.09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2016.09+2016.10+2016.11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47434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2016.09+2016.10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2016.10+2016.11+2016.12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7434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2016.10+2016.11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2016.11+2016.12+2017.01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74345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2016.11+2016.12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2016.12+2017.01+2017.02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测试集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2017.03+2017.04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0605135" y="712470"/>
            <a:ext cx="14636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计算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2017.01.01-2017.01.15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2017.02.02-2017.02.10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的平均销售额，代替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2017.01.16-2017.02.01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每天的销量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35089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、特征工程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711700" y="2635638"/>
            <a:ext cx="2387600" cy="238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  <a:buClr>
                <a:schemeClr val="bg1"/>
              </a:buClr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 要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  <a:buClr>
                <a:schemeClr val="bg1"/>
              </a:buClr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 征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483100" y="2407038"/>
            <a:ext cx="2844800" cy="284480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864100" y="2610238"/>
            <a:ext cx="279400" cy="27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692900" y="2610238"/>
            <a:ext cx="279400" cy="27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864100" y="4769238"/>
            <a:ext cx="279400" cy="27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692900" y="4769238"/>
            <a:ext cx="279400" cy="27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703027" y="1963420"/>
            <a:ext cx="4201713" cy="675640"/>
            <a:chOff x="703027" y="1840046"/>
            <a:chExt cx="4201713" cy="831372"/>
          </a:xfrm>
        </p:grpSpPr>
        <p:cxnSp>
          <p:nvCxnSpPr>
            <p:cNvPr id="64" name="直接连接符 63"/>
            <p:cNvCxnSpPr>
              <a:stCxn id="59" idx="1"/>
            </p:cNvCxnSpPr>
            <p:nvPr/>
          </p:nvCxnSpPr>
          <p:spPr>
            <a:xfrm flipH="1" flipV="1">
              <a:off x="3782060" y="1840046"/>
              <a:ext cx="1122680" cy="83137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03027" y="1854588"/>
              <a:ext cx="316724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 flipV="1">
            <a:off x="692150" y="4996180"/>
            <a:ext cx="4212590" cy="566420"/>
            <a:chOff x="692150" y="2070579"/>
            <a:chExt cx="4212590" cy="465816"/>
          </a:xfrm>
        </p:grpSpPr>
        <p:cxnSp>
          <p:nvCxnSpPr>
            <p:cNvPr id="67" name="直接连接符 66"/>
            <p:cNvCxnSpPr>
              <a:stCxn id="61" idx="3"/>
            </p:cNvCxnSpPr>
            <p:nvPr/>
          </p:nvCxnSpPr>
          <p:spPr>
            <a:xfrm flipH="1" flipV="1">
              <a:off x="3793490" y="2070579"/>
              <a:ext cx="1111250" cy="46581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92150" y="2080420"/>
              <a:ext cx="316724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 flipH="1">
            <a:off x="6934201" y="1975238"/>
            <a:ext cx="4289066" cy="675917"/>
            <a:chOff x="692150" y="1981200"/>
            <a:chExt cx="4212867" cy="675917"/>
          </a:xfrm>
        </p:grpSpPr>
        <p:cxnSp>
          <p:nvCxnSpPr>
            <p:cNvPr id="70" name="直接连接符 69"/>
            <p:cNvCxnSpPr/>
            <p:nvPr/>
          </p:nvCxnSpPr>
          <p:spPr>
            <a:xfrm flipH="1" flipV="1">
              <a:off x="3860800" y="1981200"/>
              <a:ext cx="1044217" cy="6759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92150" y="1981200"/>
              <a:ext cx="316724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 flipH="1" flipV="1">
            <a:off x="6931660" y="4996180"/>
            <a:ext cx="4482321" cy="469999"/>
            <a:chOff x="692150" y="2139952"/>
            <a:chExt cx="4170330" cy="386520"/>
          </a:xfrm>
        </p:grpSpPr>
        <p:cxnSp>
          <p:nvCxnSpPr>
            <p:cNvPr id="73" name="直接连接符 72"/>
            <p:cNvCxnSpPr>
              <a:stCxn id="62" idx="5"/>
            </p:cNvCxnSpPr>
            <p:nvPr/>
          </p:nvCxnSpPr>
          <p:spPr>
            <a:xfrm flipH="1" flipV="1">
              <a:off x="3818535" y="2140033"/>
              <a:ext cx="1043945" cy="38643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92150" y="2139952"/>
              <a:ext cx="316724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/>
          <p:cNvSpPr txBox="1"/>
          <p:nvPr/>
        </p:nvSpPr>
        <p:spPr>
          <a:xfrm>
            <a:off x="942484" y="2153673"/>
            <a:ext cx="30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订单特征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45652" y="4479795"/>
            <a:ext cx="30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其他特征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845652" y="2128531"/>
            <a:ext cx="30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广告特征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55361" y="2573771"/>
            <a:ext cx="3616589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销售额减退货额，订单量减退单量， 退货比，人均退货比，人均退货金额，人均订单数，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shop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单月销售额占所以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shop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当月销售额的比例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45652" y="2342766"/>
            <a:ext cx="361658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广告充值费用，广告消费费用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5808" y="4887299"/>
            <a:ext cx="3616589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差评率，中评率，好评率，晒单率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903540" y="4765814"/>
            <a:ext cx="3616589" cy="419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对所有的销售额特征做对数平滑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42484" y="4632728"/>
            <a:ext cx="302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评论特征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795" y="1303655"/>
            <a:ext cx="3876040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5/6/7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（均为按月统计）：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595" y="5704205"/>
            <a:ext cx="1089215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4/5/6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5/6/7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时间划分不同：统计最近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5/10/20/30/60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天数据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5625" y="6137910"/>
            <a:ext cx="1089215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新加最近上架商品销售额及其与总销售额比值特征（上架时间用第一次卖出代替）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495" y="750570"/>
            <a:ext cx="1089215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特征决定分数的上限，模型决定逼近上限的程度。            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无名氏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145792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、训练（</a:t>
            </a:r>
            <a:r>
              <a:rPr kumimoji="1" lang="en-US" altLang="zh-CN" sz="2200" kern="2000" spc="56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xgboost+randomforest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0371" y="694335"/>
            <a:ext cx="3790766" cy="248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1"/>
          <p:cNvSpPr/>
          <p:nvPr/>
        </p:nvSpPr>
        <p:spPr>
          <a:xfrm>
            <a:off x="893096" y="957256"/>
            <a:ext cx="2830286" cy="8345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使用</a:t>
            </a:r>
            <a:r>
              <a:rPr lang="en-US" altLang="zh-CN" dirty="0">
                <a:latin typeface="Times New Roman" panose="02020603050405020304" charset="0"/>
              </a:rPr>
              <a:t>2016</a:t>
            </a:r>
            <a:r>
              <a:rPr lang="zh-CN" altLang="en-US" dirty="0">
                <a:latin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</a:rPr>
              <a:t>8</a:t>
            </a:r>
            <a:r>
              <a:rPr lang="zh-CN" altLang="en-US" dirty="0">
                <a:latin typeface="Times New Roman" panose="02020603050405020304" charset="0"/>
              </a:rPr>
              <a:t>月到</a:t>
            </a:r>
            <a:r>
              <a:rPr lang="en-US" altLang="zh-CN" dirty="0">
                <a:latin typeface="Times New Roman" panose="02020603050405020304" charset="0"/>
              </a:rPr>
              <a:t>2016</a:t>
            </a:r>
            <a:r>
              <a:rPr lang="zh-CN" altLang="en-US" dirty="0">
                <a:latin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</a:rPr>
              <a:t>10</a:t>
            </a:r>
            <a:r>
              <a:rPr lang="zh-CN" altLang="en-US" dirty="0">
                <a:latin typeface="Times New Roman" panose="02020603050405020304" charset="0"/>
              </a:rPr>
              <a:t>月的数据训练并预测后三个月销量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893096" y="2360239"/>
            <a:ext cx="2830286" cy="8345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使用2016年9月到2016年11月的数据训练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并预测后三个月销量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893096" y="3749165"/>
            <a:ext cx="2830286" cy="8345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使用</a:t>
            </a:r>
            <a:r>
              <a:rPr lang="en-US" altLang="zh-CN" dirty="0">
                <a:latin typeface="Times New Roman" panose="02020603050405020304" charset="0"/>
              </a:rPr>
              <a:t>2016</a:t>
            </a:r>
            <a:r>
              <a:rPr lang="zh-CN" altLang="en-US" dirty="0">
                <a:latin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</a:rPr>
              <a:t>10</a:t>
            </a:r>
            <a:r>
              <a:rPr lang="zh-CN" altLang="en-US" dirty="0">
                <a:latin typeface="Times New Roman" panose="02020603050405020304" charset="0"/>
              </a:rPr>
              <a:t>月到</a:t>
            </a:r>
            <a:r>
              <a:rPr lang="en-US" altLang="zh-CN" dirty="0">
                <a:latin typeface="Times New Roman" panose="02020603050405020304" charset="0"/>
              </a:rPr>
              <a:t>2016</a:t>
            </a:r>
            <a:r>
              <a:rPr lang="zh-CN" altLang="en-US" dirty="0">
                <a:latin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</a:rPr>
              <a:t>12</a:t>
            </a:r>
            <a:r>
              <a:rPr lang="zh-CN" altLang="en-US" dirty="0">
                <a:latin typeface="Times New Roman" panose="02020603050405020304" charset="0"/>
              </a:rPr>
              <a:t>月的数据训练</a:t>
            </a:r>
            <a:r>
              <a:rPr lang="zh-CN" altLang="en-US" dirty="0">
                <a:latin typeface="Times New Roman" panose="02020603050405020304" charset="0"/>
                <a:sym typeface="+mn-ea"/>
              </a:rPr>
              <a:t>并预测后三个月销量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893096" y="5138091"/>
            <a:ext cx="2830286" cy="8345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</a:rPr>
              <a:t>使用</a:t>
            </a:r>
            <a:r>
              <a:rPr lang="en-US" altLang="zh-CN" dirty="0">
                <a:latin typeface="Times New Roman" panose="02020603050405020304" charset="0"/>
              </a:rPr>
              <a:t>2016</a:t>
            </a:r>
            <a:r>
              <a:rPr lang="zh-CN" altLang="en-US" dirty="0">
                <a:latin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</a:rPr>
              <a:t>11</a:t>
            </a:r>
            <a:r>
              <a:rPr lang="zh-CN" altLang="en-US" dirty="0">
                <a:latin typeface="Times New Roman" panose="02020603050405020304" charset="0"/>
              </a:rPr>
              <a:t>月到</a:t>
            </a:r>
            <a:r>
              <a:rPr lang="en-US" altLang="zh-CN" dirty="0">
                <a:latin typeface="Times New Roman" panose="02020603050405020304" charset="0"/>
              </a:rPr>
              <a:t>2017</a:t>
            </a:r>
            <a:r>
              <a:rPr lang="zh-CN" altLang="en-US" dirty="0">
                <a:latin typeface="Times New Roman" panose="02020603050405020304" charset="0"/>
              </a:rPr>
              <a:t>年</a:t>
            </a:r>
            <a:r>
              <a:rPr lang="en-US" altLang="zh-CN" dirty="0">
                <a:latin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</a:rPr>
              <a:t>月的数据训练、</a:t>
            </a:r>
            <a:r>
              <a:rPr lang="zh-CN" altLang="en-US" dirty="0">
                <a:latin typeface="Times New Roman" panose="02020603050405020304" charset="0"/>
                <a:sym typeface="+mn-ea"/>
              </a:rPr>
              <a:t>并预测后三个月销量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6" name="矩形: 圆角 1"/>
          <p:cNvSpPr/>
          <p:nvPr/>
        </p:nvSpPr>
        <p:spPr>
          <a:xfrm>
            <a:off x="4157980" y="956945"/>
            <a:ext cx="2592705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根据预测值和实际值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之间的差异剔除异常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shop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并重新训练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矩形: 圆角 1"/>
          <p:cNvSpPr/>
          <p:nvPr/>
        </p:nvSpPr>
        <p:spPr>
          <a:xfrm>
            <a:off x="4201160" y="2360295"/>
            <a:ext cx="2549525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根据预测值和实际值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之间的差异剔除异常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shop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并重新训练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矩形: 圆角 1"/>
          <p:cNvSpPr/>
          <p:nvPr/>
        </p:nvSpPr>
        <p:spPr>
          <a:xfrm>
            <a:off x="4157980" y="3749040"/>
            <a:ext cx="2592705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根据预测值和实际值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之间的差异剔除异常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shop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并重新训练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矩形: 圆角 1"/>
          <p:cNvSpPr/>
          <p:nvPr/>
        </p:nvSpPr>
        <p:spPr>
          <a:xfrm>
            <a:off x="4201160" y="5137785"/>
            <a:ext cx="2550160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根据预测值和实际值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之间的差异剔除异常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shop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并重新训练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" name="矩形: 圆角 1"/>
          <p:cNvSpPr/>
          <p:nvPr/>
        </p:nvSpPr>
        <p:spPr>
          <a:xfrm>
            <a:off x="7200265" y="956945"/>
            <a:ext cx="2010410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预测2017年5,6,7月销量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>
            <a:off x="7188200" y="2360295"/>
            <a:ext cx="2010410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预测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2017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5,6,7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月销量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" name="矩形: 圆角 1"/>
          <p:cNvSpPr/>
          <p:nvPr/>
        </p:nvSpPr>
        <p:spPr>
          <a:xfrm>
            <a:off x="7185660" y="3749040"/>
            <a:ext cx="2010410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预测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2017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5,6,7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月销量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7188200" y="5137785"/>
            <a:ext cx="2010410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预测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2017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5,6,7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月销量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" name="矩形: 圆角 1"/>
          <p:cNvSpPr/>
          <p:nvPr/>
        </p:nvSpPr>
        <p:spPr>
          <a:xfrm>
            <a:off x="9895205" y="3067050"/>
            <a:ext cx="2010410" cy="83439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ea typeface="宋体" panose="02010600030101010101" pitchFamily="2" charset="-122"/>
              </a:rPr>
              <a:t>求平均得到模型最终结果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3723005" y="1362075"/>
            <a:ext cx="43497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>
            <a:off x="3723005" y="2765425"/>
            <a:ext cx="47815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2" idx="3"/>
          </p:cNvCxnSpPr>
          <p:nvPr/>
        </p:nvCxnSpPr>
        <p:spPr>
          <a:xfrm>
            <a:off x="3723005" y="4154170"/>
            <a:ext cx="43497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12" idx="1"/>
          </p:cNvCxnSpPr>
          <p:nvPr/>
        </p:nvCxnSpPr>
        <p:spPr>
          <a:xfrm>
            <a:off x="3723005" y="5542915"/>
            <a:ext cx="47815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750685" y="1374140"/>
            <a:ext cx="43497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751320" y="2777490"/>
            <a:ext cx="43497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751320" y="4166235"/>
            <a:ext cx="43497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751320" y="5554980"/>
            <a:ext cx="434975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3"/>
            <a:endCxn id="17" idx="1"/>
          </p:cNvCxnSpPr>
          <p:nvPr/>
        </p:nvCxnSpPr>
        <p:spPr>
          <a:xfrm>
            <a:off x="9210675" y="1362075"/>
            <a:ext cx="684530" cy="211010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198610" y="2777490"/>
            <a:ext cx="696595" cy="70675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3"/>
          </p:cNvCxnSpPr>
          <p:nvPr/>
        </p:nvCxnSpPr>
        <p:spPr>
          <a:xfrm flipV="1">
            <a:off x="9196070" y="3484245"/>
            <a:ext cx="696595" cy="68199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3"/>
            <a:endCxn id="17" idx="1"/>
          </p:cNvCxnSpPr>
          <p:nvPr/>
        </p:nvCxnSpPr>
        <p:spPr>
          <a:xfrm flipV="1">
            <a:off x="9198610" y="3472180"/>
            <a:ext cx="696595" cy="207073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3530" y="3194685"/>
            <a:ext cx="398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567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62680" y="6240145"/>
            <a:ext cx="584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4/5/6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直接训练求平均，然后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4/5/6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5/6/7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求平均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3595" y="2675890"/>
            <a:ext cx="5837555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 </a:t>
            </a:r>
            <a:r>
              <a:rPr kumimoji="1" lang="zh-CN" altLang="en-US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</a:t>
            </a:r>
            <a:endParaRPr kumimoji="1" lang="zh-CN" altLang="en-US" sz="65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6887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、规则依据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8505" y="1370965"/>
            <a:ext cx="1024001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规则又称为专家系统，不依赖于数据，主观性强。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449195" y="3247390"/>
            <a:ext cx="2392680" cy="23348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Times New Roman" panose="02020603050405020304" charset="0"/>
              </a:rPr>
              <a:t>使用各店铺</a:t>
            </a:r>
            <a:r>
              <a:rPr lang="en-US" altLang="zh-CN" sz="2000" dirty="0">
                <a:latin typeface="Times New Roman" panose="02020603050405020304" charset="0"/>
              </a:rPr>
              <a:t>4</a:t>
            </a:r>
            <a:r>
              <a:rPr lang="zh-CN" altLang="en-US" sz="2000" dirty="0">
                <a:latin typeface="Times New Roman" panose="02020603050405020304" charset="0"/>
              </a:rPr>
              <a:t>月销量乘</a:t>
            </a:r>
            <a:r>
              <a:rPr lang="en-US" altLang="zh-CN" sz="2000" dirty="0">
                <a:latin typeface="Times New Roman" panose="02020603050405020304" charset="0"/>
              </a:rPr>
              <a:t>3</a:t>
            </a:r>
            <a:r>
              <a:rPr lang="zh-CN" altLang="en-US" sz="2000" dirty="0">
                <a:latin typeface="Times New Roman" panose="02020603050405020304" charset="0"/>
              </a:rPr>
              <a:t>作为</a:t>
            </a:r>
            <a:r>
              <a:rPr lang="en-US" altLang="zh-CN" sz="2000" dirty="0">
                <a:latin typeface="Times New Roman" panose="02020603050405020304" charset="0"/>
              </a:rPr>
              <a:t>5-7</a:t>
            </a:r>
            <a:r>
              <a:rPr lang="zh-CN" altLang="en-US" sz="2000" dirty="0">
                <a:latin typeface="Times New Roman" panose="02020603050405020304" charset="0"/>
              </a:rPr>
              <a:t>月的销量</a:t>
            </a:r>
            <a:endParaRPr lang="zh-CN" altLang="en-US" sz="2000" dirty="0">
              <a:latin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982460" y="3247390"/>
            <a:ext cx="2233295" cy="23348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Times New Roman" panose="02020603050405020304" charset="0"/>
              </a:rPr>
              <a:t>使用各店铺</a:t>
            </a:r>
            <a:r>
              <a:rPr lang="en-US" altLang="zh-CN" sz="2000" dirty="0">
                <a:latin typeface="Times New Roman" panose="02020603050405020304" charset="0"/>
              </a:rPr>
              <a:t>2-4</a:t>
            </a:r>
            <a:r>
              <a:rPr lang="zh-CN" altLang="en-US" sz="2000" dirty="0">
                <a:latin typeface="Times New Roman" panose="02020603050405020304" charset="0"/>
              </a:rPr>
              <a:t>月的销量作为</a:t>
            </a:r>
            <a:r>
              <a:rPr lang="en-US" altLang="zh-CN" sz="2000" dirty="0">
                <a:latin typeface="Times New Roman" panose="02020603050405020304" charset="0"/>
              </a:rPr>
              <a:t>5-7</a:t>
            </a:r>
            <a:r>
              <a:rPr lang="zh-CN" altLang="en-US" sz="2000" dirty="0">
                <a:latin typeface="Times New Roman" panose="02020603050405020304" charset="0"/>
              </a:rPr>
              <a:t>月的销量</a:t>
            </a:r>
            <a:endParaRPr lang="zh-CN" altLang="en-US" sz="2000" dirty="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4390" y="2116455"/>
            <a:ext cx="1024001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根据官方提供的测评函数，将前几个月每个店铺的销量等效为其未来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个月销量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4043" y="629247"/>
            <a:ext cx="1036347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规则一：前一个月销量的</a:t>
            </a:r>
            <a:r>
              <a:rPr lang="en-US" altLang="zh-CN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倍等效为未来三个月销量</a:t>
            </a:r>
            <a:endParaRPr lang="zh-CN" altLang="en-US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46555" y="1289685"/>
          <a:ext cx="8724900" cy="28460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92750"/>
                <a:gridCol w="3232150"/>
              </a:tblGrid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2016.08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——  2016.09+2016.10+2016.11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0.3051</a:t>
                      </a:r>
                      <a:endParaRPr lang="en-US" altLang="zh-CN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2016.09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3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2016.10+2016.11+2016.12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0.3065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3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2016.11+2016.12+2017.01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0.2970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2016.11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3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2016.12+2017.01+2017.02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0.3870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（双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11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）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2016.12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3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2017.01+2017.02+2017.03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0.3175</a:t>
                      </a:r>
                      <a:endParaRPr lang="zh-CN" altLang="en-US"/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2017.01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×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3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2017.02+2017.03+2017.04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0.3629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（春节）</a:t>
                      </a:r>
                      <a:endParaRPr lang="zh-CN" altLang="en-US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46833" y="4397086"/>
            <a:ext cx="10363470" cy="36830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Arial" panose="020B0604020202020204"/>
              <a:buNone/>
            </a:pP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上表误差是从</a:t>
            </a:r>
            <a:r>
              <a:rPr lang="en-US" altLang="zh-CN" kern="2000" spc="560" dirty="0">
                <a:solidFill>
                  <a:schemeClr val="bg1"/>
                </a:solidFill>
                <a:latin typeface="Times New Roman" panose="02020603050405020304" charset="0"/>
                <a:ea typeface="Microsoft YaHei Light" charset="-122"/>
                <a:cs typeface="Microsoft YaHei Light" charset="-122"/>
              </a:rPr>
              <a:t>t_order.csv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中统计得到，</a:t>
            </a:r>
            <a:r>
              <a:rPr lang="en-US" altLang="zh-CN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6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7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月销量预测值为：</a:t>
            </a:r>
            <a:endParaRPr lang="zh-CN" altLang="en-US" kern="2000" spc="56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2140" y="4933950"/>
          <a:ext cx="5589270" cy="165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97200" imgH="889000" progId="Equation.KSEE3">
                  <p:embed/>
                </p:oleObj>
              </mc:Choice>
              <mc:Fallback>
                <p:oleObj name="" r:id="rId1" imgW="29972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2140" y="4933950"/>
                        <a:ext cx="5589270" cy="16579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4043" y="1039457"/>
            <a:ext cx="1036347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规则二：前三个月销量的等效为未来三个月销量</a:t>
            </a:r>
            <a:endParaRPr lang="zh-CN" altLang="en-US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32915" y="1929130"/>
          <a:ext cx="8724900" cy="28460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92750"/>
                <a:gridCol w="3232150"/>
              </a:tblGrid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2016.07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月末后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90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——  2016.10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月末后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90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天</a:t>
                      </a:r>
                      <a:endParaRPr lang="zh-CN" altLang="en-US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0.3424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2016.08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月末后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90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天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2016.11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月末后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90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天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0.3283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2016.09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月末后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90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天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2016.12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月末后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90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天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Times New Roman" panose="02020603050405020304" charset="0"/>
                        </a:rPr>
                        <a:t>0.3260</a:t>
                      </a:r>
                      <a:endParaRPr lang="en-US" altLang="zh-CN" b="1">
                        <a:solidFill>
                          <a:schemeClr val="bg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2016.10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月末后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90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天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——  2017.01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月末后</a:t>
                      </a:r>
                      <a:r>
                        <a:rPr lang="en-US" altLang="zh-CN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90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天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sym typeface="+mn-ea"/>
                        </a:rPr>
                        <a:t>0.3245</a:t>
                      </a:r>
                      <a:endParaRPr lang="en-US" sz="1800" b="1">
                        <a:solidFill>
                          <a:schemeClr val="bg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5815" y="4904105"/>
          <a:ext cx="5499100" cy="60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55800" imgH="215900" progId="Equation.KSEE3">
                  <p:embed/>
                </p:oleObj>
              </mc:Choice>
              <mc:Fallback>
                <p:oleObj name="" r:id="rId1" imgW="19558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5815" y="4904105"/>
                        <a:ext cx="5499100" cy="6070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00835" y="4100830"/>
            <a:ext cx="97193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上表误差是从</a:t>
            </a:r>
            <a:r>
              <a:rPr lang="en-US" altLang="zh-CN" kern="2000" spc="560" dirty="0">
                <a:solidFill>
                  <a:schemeClr val="bg1"/>
                </a:solidFill>
                <a:latin typeface="Times New Roman" panose="02020603050405020304" charset="0"/>
                <a:ea typeface="Microsoft YaHei Light" charset="-122"/>
                <a:cs typeface="Microsoft YaHei Light" charset="-122"/>
                <a:sym typeface="+mn-ea"/>
              </a:rPr>
              <a:t>t_sale_sum.csv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中统计得到，</a:t>
            </a:r>
            <a:r>
              <a:rPr lang="en-US" altLang="zh-CN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5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、</a:t>
            </a:r>
            <a:r>
              <a:rPr lang="en-US" altLang="zh-CN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6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、</a:t>
            </a:r>
            <a:r>
              <a:rPr lang="en-US" altLang="zh-CN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7</a:t>
            </a:r>
            <a:r>
              <a:rPr lang="zh-CN" altLang="en-US" kern="2000" spc="56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月销量预测值为：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6388" y="739526"/>
            <a:ext cx="103634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3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043" y="1987261"/>
            <a:ext cx="103634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01. </a:t>
            </a:r>
            <a:r>
              <a:rPr lang="zh-CN" altLang="en-US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问题描述</a:t>
            </a:r>
            <a:endParaRPr lang="zh-CN" altLang="en-US" sz="24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043" y="2636811"/>
            <a:ext cx="103634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02. </a:t>
            </a:r>
            <a:r>
              <a:rPr lang="zh-CN" altLang="en-US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框架设计</a:t>
            </a:r>
            <a:endParaRPr lang="zh-CN" altLang="en-US" sz="24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043" y="3282500"/>
            <a:ext cx="103634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03. </a:t>
            </a:r>
            <a:r>
              <a:rPr lang="zh-CN" altLang="en-US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模型</a:t>
            </a:r>
            <a:endParaRPr lang="zh-CN" altLang="en-US" sz="24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043" y="3928189"/>
            <a:ext cx="103634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04. </a:t>
            </a:r>
            <a:r>
              <a:rPr lang="zh-CN" altLang="en-US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规则</a:t>
            </a:r>
            <a:endParaRPr lang="zh-CN" altLang="en-US" sz="24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043" y="4583010"/>
            <a:ext cx="103634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05.</a:t>
            </a:r>
            <a:r>
              <a:rPr lang="zh-CN" altLang="en-US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 模型</a:t>
            </a:r>
            <a:r>
              <a:rPr lang="en-US" altLang="zh-CN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+</a:t>
            </a:r>
            <a:r>
              <a:rPr lang="zh-CN" altLang="en-US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规则融合</a:t>
            </a:r>
            <a:endParaRPr lang="zh-CN" altLang="en-US" sz="24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043" y="5247569"/>
            <a:ext cx="103634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06.</a:t>
            </a:r>
            <a:r>
              <a:rPr lang="zh-CN" altLang="en-US" sz="24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 总结</a:t>
            </a:r>
            <a:endParaRPr lang="zh-CN" altLang="en-US" sz="24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6635" y="2724785"/>
            <a:ext cx="7857490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 </a:t>
            </a:r>
            <a:r>
              <a:rPr lang="zh-CN" altLang="en-US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</a:t>
            </a:r>
            <a:r>
              <a:rPr lang="en-US" altLang="zh-CN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规则融合</a:t>
            </a:r>
            <a:endParaRPr kumimoji="1" lang="zh-CN" altLang="en-US" sz="65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4043" y="89467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规则融合</a:t>
            </a:r>
            <a:endParaRPr lang="zh-CN" altLang="en-US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043" y="2155536"/>
            <a:ext cx="103634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/>
              <a:buNone/>
            </a:pP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模型：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5/6/7 4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个训练集，两种训练方法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(xgb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、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rf)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共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8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个模型求平均</a:t>
            </a:r>
            <a:endParaRPr lang="zh-CN" altLang="en-US" sz="20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043" y="3259801"/>
            <a:ext cx="10363470" cy="70675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Arial" panose="020B0604020202020204"/>
              <a:buNone/>
            </a:pP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规则：</a:t>
            </a:r>
            <a:r>
              <a:rPr 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4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月总体销量呈下降趋势，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2016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年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8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月总体销量比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2017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年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4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月多，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	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又存在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618	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购物节。由此规则一和规则二权重设为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4:6</a:t>
            </a:r>
            <a:endParaRPr lang="zh-CN" altLang="en-US" sz="20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2148" y="4513291"/>
            <a:ext cx="10363470" cy="36830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Arial" panose="020B0604020202020204"/>
              <a:buNone/>
            </a:pPr>
            <a:r>
              <a:rPr lang="zh-CN" altLang="en-US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最后，模型和规则求平均</a:t>
            </a:r>
            <a:endParaRPr lang="zh-CN" altLang="en-US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678" y="2554316"/>
            <a:ext cx="10363470" cy="70675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Arial" panose="020B0604020202020204"/>
              <a:buNone/>
            </a:pP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     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4/5/6 1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个训练集，两种训练方法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(xgb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、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rf)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共</a:t>
            </a: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2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个模型求平均</a:t>
            </a:r>
            <a:endParaRPr lang="zh-CN" altLang="en-US" sz="20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  <a:p>
            <a:pPr indent="0">
              <a:buFont typeface="Arial" panose="020B0604020202020204"/>
              <a:buNone/>
            </a:pPr>
            <a:r>
              <a:rPr lang="en-US" altLang="zh-CN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     </a:t>
            </a:r>
            <a:r>
              <a:rPr lang="zh-CN" altLang="en-US" sz="2000" kern="2000" spc="56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YaHei Light" charset="-122"/>
              </a:rPr>
              <a:t>模型求平均</a:t>
            </a:r>
            <a:endParaRPr lang="zh-CN" altLang="en-US" sz="2000" kern="2000" spc="56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Microsoft YaHei Light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811545" y="2923803"/>
            <a:ext cx="5001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spc="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此处替换</a:t>
            </a:r>
            <a:r>
              <a:rPr lang="en-US" altLang="zh-CN" sz="5400" spc="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logo</a:t>
            </a:r>
            <a:endParaRPr lang="zh-CN" altLang="en-US" sz="5400" spc="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841" y="2957392"/>
            <a:ext cx="11363873" cy="80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600" kern="2000" spc="56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altLang="en-US" sz="46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39" y="711878"/>
            <a:ext cx="1878148" cy="607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3595" y="2675890"/>
            <a:ext cx="5837555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</a:t>
            </a:r>
            <a:r>
              <a:rPr kumimoji="1" lang="zh-CN" altLang="en-US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问题描述</a:t>
            </a:r>
            <a:endParaRPr kumimoji="1" lang="zh-CN" altLang="en-US" sz="65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6887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、赛题背景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501" y="1345845"/>
            <a:ext cx="3790766" cy="248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8505" y="1310640"/>
            <a:ext cx="102400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大赛由京东金融主办，京东金融供应链金融目前服务的企业已累计超过10万家，并提供了2500亿元贷款，这些企业中，绝大多数为中小微企业。供应链金融是以产业供应链为基础的金融活动，其目的是通过产业供应链为金融活动提供支持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892" y="31271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、赛题内容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4390" y="3756025"/>
            <a:ext cx="10034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店铺开展贷款业务需要定期测量和跟踪经营状况，对店铺销量进行预测是其中的关键环节之一，只有准确的预估店铺未来的销量，才能准确的评估其资金需求并设定合理的贷款额度。本题目希望参赛者通过竞赛数据中店铺过往的销售记录，商品信息，商品评价，以及广告费用等信息来建立预测模型，预测店铺未来90天内的销售额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6887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、数据说明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501" y="1345845"/>
            <a:ext cx="3790766" cy="248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8505" y="1310640"/>
            <a:ext cx="102400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训练数据：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训练数据包含2017-04-30日之前270天之内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干店铺的每日订单量、销售额、顾客数、评价数、广告费用等数据，下架时间在2017-04-30之后或者未下架的商品数据，以及这些店铺2016年6月-2017年1月每月末后90天内的销售额。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8505" y="3000375"/>
            <a:ext cx="9707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）评测数据：参赛者需要对每个店铺在2017-04-30之后90天内的总销售额进行预测。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505892" y="368972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、文件信息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175" y="4180205"/>
            <a:ext cx="4801235" cy="2484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705862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、数据字典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501" y="1399185"/>
            <a:ext cx="3790766" cy="248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508760"/>
            <a:ext cx="3860165" cy="3791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80" y="1508760"/>
            <a:ext cx="3875405" cy="2221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225" y="1508760"/>
            <a:ext cx="3874770" cy="2504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615" y="3856990"/>
            <a:ext cx="3874770" cy="14433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225" y="4155440"/>
            <a:ext cx="3874770" cy="1144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6887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1.6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、评分标准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905" y="1331595"/>
            <a:ext cx="102400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对于每个店铺，计算其真实销量和预测销量之间的差异，按如下公式计算分数，其中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为真实值，  为预测值，m为待测店铺数量：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90860" y="1411605"/>
          <a:ext cx="38354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90860" y="1411605"/>
                        <a:ext cx="383540" cy="417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7360" y="346329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7360" y="346329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5330" y="1879600"/>
          <a:ext cx="38354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5330" y="1879600"/>
                        <a:ext cx="383540" cy="417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00" y="1955800"/>
            <a:ext cx="2753360" cy="10617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365" y="3017520"/>
            <a:ext cx="8803640" cy="2966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3595" y="2675890"/>
            <a:ext cx="5837555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 </a:t>
            </a:r>
            <a:r>
              <a:rPr kumimoji="1" lang="zh-CN" altLang="en-US" sz="65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框架设计</a:t>
            </a:r>
            <a:endParaRPr kumimoji="1" lang="zh-CN" altLang="en-US" sz="65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5892" y="688717"/>
            <a:ext cx="1036347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kumimoji="1" lang="zh-CN" altLang="en-US" sz="2200" kern="2000" spc="56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、总体架构</a:t>
            </a:r>
            <a:endParaRPr kumimoji="1" lang="en-US" altLang="zh-CN" sz="2200" kern="2000" spc="56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501" y="1345845"/>
            <a:ext cx="3790766" cy="2485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216025" y="2139315"/>
            <a:ext cx="3409315" cy="31959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65944" y="1473678"/>
            <a:ext cx="169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914445" y="2290882"/>
            <a:ext cx="1695635" cy="30441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使用各店铺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月销量乘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5-7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月的销量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9173727" y="2291143"/>
            <a:ext cx="1695635" cy="29287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使用各店铺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2-4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月的销量作为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5-7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月的销量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25340" y="1473678"/>
            <a:ext cx="169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99129" y="1501806"/>
            <a:ext cx="169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1812488" y="2314242"/>
            <a:ext cx="2031508" cy="5489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数据预处理</a:t>
            </a:r>
            <a:endParaRPr lang="zh-CN" altLang="en-US" dirty="0"/>
          </a:p>
        </p:txBody>
      </p:sp>
      <p:sp>
        <p:nvSpPr>
          <p:cNvPr id="25" name="矩形: 圆角 24"/>
          <p:cNvSpPr/>
          <p:nvPr/>
        </p:nvSpPr>
        <p:spPr>
          <a:xfrm>
            <a:off x="1812290" y="3093085"/>
            <a:ext cx="2058035" cy="5181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特征工程</a:t>
            </a:r>
            <a:endParaRPr lang="zh-CN" altLang="en-US" dirty="0"/>
          </a:p>
        </p:txBody>
      </p:sp>
      <p:sp>
        <p:nvSpPr>
          <p:cNvPr id="26" name="矩形: 圆角 25"/>
          <p:cNvSpPr/>
          <p:nvPr/>
        </p:nvSpPr>
        <p:spPr>
          <a:xfrm>
            <a:off x="1785620" y="3831590"/>
            <a:ext cx="2111375" cy="5181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charset="0"/>
              </a:rPr>
              <a:t>4/5/6</a:t>
            </a:r>
            <a:r>
              <a:rPr lang="zh-CN" altLang="en-US" dirty="0" err="1">
                <a:ea typeface="宋体" panose="02010600030101010101" pitchFamily="2" charset="-122"/>
              </a:rPr>
              <a:t>月模型预测</a:t>
            </a:r>
            <a:endParaRPr lang="zh-CN" altLang="en-US" dirty="0" err="1"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63191" y="3444478"/>
            <a:ext cx="612559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矩形: 圆角 25"/>
          <p:cNvSpPr/>
          <p:nvPr/>
        </p:nvSpPr>
        <p:spPr>
          <a:xfrm>
            <a:off x="1785620" y="4574540"/>
            <a:ext cx="2111375" cy="5505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err="1">
                <a:latin typeface="Times New Roman" panose="02020603050405020304" charset="0"/>
              </a:rPr>
              <a:t>5/6/7</a:t>
            </a:r>
            <a:r>
              <a:rPr lang="zh-CN" altLang="en-US" dirty="0" err="1">
                <a:ea typeface="宋体" panose="02010600030101010101" pitchFamily="2" charset="-122"/>
              </a:rPr>
              <a:t>月模型预测</a:t>
            </a:r>
            <a:endParaRPr lang="zh-CN" altLang="en-US" dirty="0" err="1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85486" y="3443843"/>
            <a:ext cx="612559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4800" dirty="0">
                <a:solidFill>
                  <a:schemeClr val="bg1"/>
                </a:solidFill>
              </a:rPr>
              <a:t>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WPS 演示</Application>
  <PresentationFormat>宽屏</PresentationFormat>
  <Paragraphs>300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Arial</vt:lpstr>
      <vt:lpstr>微软雅黑</vt:lpstr>
      <vt:lpstr>Microsoft YaHei Light</vt:lpstr>
      <vt:lpstr>Arial Unicode MS</vt:lpstr>
      <vt:lpstr>DengXian Light</vt:lpstr>
      <vt:lpstr>Segoe Print</vt:lpstr>
      <vt:lpstr>DengXian</vt:lpstr>
      <vt:lpstr>Calibri</vt:lpstr>
      <vt:lpstr>Times New Roman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Silence</cp:lastModifiedBy>
  <cp:revision>16</cp:revision>
  <dcterms:created xsi:type="dcterms:W3CDTF">2017-12-05T02:39:00Z</dcterms:created>
  <dcterms:modified xsi:type="dcterms:W3CDTF">2017-12-18T09:38:41Z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