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60" r:id="rId7"/>
    <p:sldId id="261" r:id="rId8"/>
    <p:sldId id="262" r:id="rId9"/>
    <p:sldId id="263" r:id="rId10"/>
    <p:sldId id="275" r:id="rId11"/>
    <p:sldId id="276" r:id="rId12"/>
    <p:sldId id="277" r:id="rId13"/>
    <p:sldId id="278" r:id="rId14"/>
    <p:sldId id="264" r:id="rId15"/>
    <p:sldId id="274" r:id="rId16"/>
  </p:sldIdLst>
  <p:sldSz cx="12192000" cy="6858000"/>
  <p:notesSz cx="6858000" cy="9144000"/>
  <p:embeddedFontLst>
    <p:embeddedFont>
      <p:font typeface="Open Sans" panose="020B0606030504020204" pitchFamily="34" charset="0"/>
      <p:regular r:id="rId17"/>
      <p:bold r:id="rId18"/>
      <p:italic r:id="rId19"/>
      <p:boldItalic r:id="rId20"/>
    </p:embeddedFont>
    <p:embeddedFont>
      <p:font typeface="Proxima Nova Black" panose="020B0604020202020204" charset="0"/>
      <p:bold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5" d="100"/>
          <a:sy n="85" d="100"/>
        </p:scale>
        <p:origin x="590"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et_(programming)" TargetMode="External"/><Relationship Id="rId2" Type="http://schemas.openxmlformats.org/officeDocument/2006/relationships/hyperlink" Target="https://en.wikipedia.org/wiki/Ajax_(program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265"/>
            <a:ext cx="12390783" cy="6683071"/>
          </a:xfrm>
        </p:spPr>
        <p:txBody>
          <a:bodyPr/>
          <a:lstStyle/>
          <a:p>
            <a:r>
              <a:rPr lang="en-US" dirty="0" smtClean="0">
                <a:latin typeface="Proxima Nova Black" panose="02000506030000020004" pitchFamily="2" charset="0"/>
              </a:rPr>
              <a:t>INTRODUTION                :)</a:t>
            </a:r>
            <a:br>
              <a:rPr lang="en-US" dirty="0" smtClean="0">
                <a:latin typeface="Proxima Nova Black" panose="02000506030000020004" pitchFamily="2" charset="0"/>
              </a:rPr>
            </a:br>
            <a:r>
              <a:rPr lang="en-US" dirty="0" smtClean="0">
                <a:latin typeface="Proxima Nova Black" panose="02000506030000020004" pitchFamily="2" charset="0"/>
              </a:rPr>
              <a:t>INTO</a:t>
            </a:r>
            <a:br>
              <a:rPr lang="en-US" dirty="0" smtClean="0">
                <a:latin typeface="Proxima Nova Black" panose="02000506030000020004" pitchFamily="2" charset="0"/>
              </a:rPr>
            </a:br>
            <a:r>
              <a:rPr lang="en-US" dirty="0" smtClean="0">
                <a:latin typeface="Proxima Nova Black" panose="02000506030000020004" pitchFamily="2" charset="0"/>
              </a:rPr>
              <a:t>JS</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TELYACHY VADYM</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519952" y="1262306"/>
            <a:ext cx="1773875" cy="928513"/>
          </a:xfrm>
          <a:prstGeom prst="rect">
            <a:avLst/>
          </a:prstGeom>
        </p:spPr>
      </p:pic>
      <p:sp>
        <p:nvSpPr>
          <p:cNvPr id="2" name="Заголовок 1"/>
          <p:cNvSpPr>
            <a:spLocks noGrp="1"/>
          </p:cNvSpPr>
          <p:nvPr>
            <p:ph type="title"/>
          </p:nvPr>
        </p:nvSpPr>
        <p:spPr>
          <a:xfrm>
            <a:off x="635925" y="0"/>
            <a:ext cx="10820400" cy="6749143"/>
          </a:xfrm>
        </p:spPr>
        <p:txBody>
          <a:bodyPr/>
          <a:lstStyle/>
          <a:p>
            <a:pPr>
              <a:lnSpc>
                <a:spcPct val="100000"/>
              </a:lnSpc>
            </a:pPr>
            <a:r>
              <a:rPr lang="en-US" sz="6600" dirty="0" smtClean="0"/>
              <a:t>Frameworks</a:t>
            </a:r>
            <a:r>
              <a:rPr lang="en-US" sz="2600" dirty="0" smtClean="0"/>
              <a:t/>
            </a:r>
            <a:br>
              <a:rPr lang="en-US" sz="2600" dirty="0" smtClean="0"/>
            </a:br>
            <a:r>
              <a:rPr lang="en-US" sz="2600" dirty="0" smtClean="0"/>
              <a:t>TOP 6 BEST JS FRAMEWORKS TO LEARN</a:t>
            </a:r>
            <a:br>
              <a:rPr lang="en-US" sz="2600" dirty="0" smtClean="0"/>
            </a:br>
            <a:r>
              <a:rPr lang="en-US" sz="2600" dirty="0"/>
              <a:t/>
            </a:r>
            <a:br>
              <a:rPr lang="en-US" sz="2600" dirty="0"/>
            </a:br>
            <a:r>
              <a:rPr lang="en-US" sz="2600" dirty="0" smtClean="0"/>
              <a:t>1. React – for SPA, using virtual DOM.</a:t>
            </a:r>
            <a:br>
              <a:rPr lang="en-US" sz="2600" dirty="0" smtClean="0"/>
            </a:br>
            <a:r>
              <a:rPr lang="en-US" sz="2600" dirty="0" smtClean="0"/>
              <a:t>2. Angular – developed by Google, used for SPA</a:t>
            </a:r>
            <a:r>
              <a:rPr lang="en-US" sz="2600" dirty="0"/>
              <a:t/>
            </a:r>
            <a:br>
              <a:rPr lang="en-US" sz="2600" dirty="0"/>
            </a:br>
            <a:r>
              <a:rPr lang="en-US" sz="2600" dirty="0" smtClean="0"/>
              <a:t>3. </a:t>
            </a:r>
            <a:r>
              <a:rPr lang="en-US" sz="2600" dirty="0" err="1" smtClean="0"/>
              <a:t>Vue</a:t>
            </a:r>
            <a:r>
              <a:rPr lang="en-US" sz="2600" dirty="0" smtClean="0"/>
              <a:t> – using for high-end SPAs etc. Its good for cross-platforming. Developed in 2016</a:t>
            </a:r>
            <a:br>
              <a:rPr lang="en-US" sz="2600" dirty="0" smtClean="0"/>
            </a:br>
            <a:r>
              <a:rPr lang="en-US" sz="2600" dirty="0" smtClean="0"/>
              <a:t>4. Ember - </a:t>
            </a:r>
            <a:r>
              <a:rPr lang="en-US" sz="2600" dirty="0"/>
              <a:t>support two-way data binding and hence, establish a reliable platform for handling the complicated User </a:t>
            </a:r>
            <a:r>
              <a:rPr lang="en-US" sz="2600" dirty="0" smtClean="0"/>
              <a:t>Interfaces</a:t>
            </a:r>
            <a:br>
              <a:rPr lang="en-US" sz="2600" dirty="0" smtClean="0"/>
            </a:br>
            <a:r>
              <a:rPr lang="en-US" sz="2600" dirty="0" smtClean="0"/>
              <a:t>5. Meteor - </a:t>
            </a:r>
            <a:r>
              <a:rPr lang="en-US" sz="2600" dirty="0"/>
              <a:t>Uses of this framework include significant areas like back-end development, management of the database, business logic, and rendering of the front-end</a:t>
            </a:r>
            <a:r>
              <a:rPr lang="en-US" sz="2600" dirty="0" smtClean="0"/>
              <a:t>.</a:t>
            </a:r>
            <a:br>
              <a:rPr lang="en-US" sz="2600" dirty="0" smtClean="0"/>
            </a:br>
            <a:r>
              <a:rPr lang="en-US" sz="2600" dirty="0" smtClean="0"/>
              <a:t>6. Node - </a:t>
            </a:r>
            <a:r>
              <a:rPr lang="en-US" sz="2600" dirty="0"/>
              <a:t> server-side JavaScript run-time </a:t>
            </a:r>
            <a:r>
              <a:rPr lang="en-US" sz="2600" dirty="0" smtClean="0"/>
              <a:t>environment. Very fast because of </a:t>
            </a:r>
            <a:r>
              <a:rPr lang="en-US" sz="2600" dirty="0" err="1" smtClean="0"/>
              <a:t>async</a:t>
            </a:r>
            <a:r>
              <a:rPr lang="en-US" sz="2600" dirty="0"/>
              <a:t>.</a:t>
            </a:r>
          </a:p>
        </p:txBody>
      </p:sp>
    </p:spTree>
    <p:extLst>
      <p:ext uri="{BB962C8B-B14F-4D97-AF65-F5344CB8AC3E}">
        <p14:creationId xmlns:p14="http://schemas.microsoft.com/office/powerpoint/2010/main" val="869270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ru-RU" dirty="0" smtClean="0"/>
              <a:t>(</a:t>
            </a:r>
            <a:r>
              <a:rPr lang="ru-RU" dirty="0" err="1" smtClean="0"/>
              <a:t>наканецта</a:t>
            </a:r>
            <a:r>
              <a:rPr lang="ru-RU" dirty="0" smtClean="0"/>
              <a:t>)</a:t>
            </a:r>
            <a:endParaRPr lang="en-US" dirty="0"/>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t="12287"/>
          <a:stretch/>
        </p:blipFill>
        <p:spPr>
          <a:xfrm>
            <a:off x="-19099" y="124776"/>
            <a:ext cx="12211099" cy="6733224"/>
          </a:xfrm>
          <a:prstGeom prst="rect">
            <a:avLst/>
          </a:prstGeom>
        </p:spPr>
      </p:pic>
    </p:spTree>
    <p:extLst>
      <p:ext uri="{BB962C8B-B14F-4D97-AF65-F5344CB8AC3E}">
        <p14:creationId xmlns:p14="http://schemas.microsoft.com/office/powerpoint/2010/main" val="3092139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1353" y="0"/>
            <a:ext cx="10820400" cy="4800601"/>
          </a:xfrm>
        </p:spPr>
        <p:txBody>
          <a:bodyPr/>
          <a:lstStyle/>
          <a:p>
            <a:pPr>
              <a:lnSpc>
                <a:spcPct val="100000"/>
              </a:lnSpc>
            </a:pPr>
            <a:r>
              <a:rPr lang="en-US" sz="3200" dirty="0" smtClean="0"/>
              <a:t>What </a:t>
            </a:r>
            <a:r>
              <a:rPr lang="en-US" sz="3200" dirty="0"/>
              <a:t>is </a:t>
            </a:r>
            <a:r>
              <a:rPr lang="ru-RU" sz="3200" dirty="0" smtClean="0"/>
              <a:t>Жаба </a:t>
            </a:r>
            <a:r>
              <a:rPr lang="ru-RU" sz="3200" dirty="0" err="1" smtClean="0"/>
              <a:t>скріпт</a:t>
            </a:r>
            <a:r>
              <a:rPr lang="en-US" sz="3200" dirty="0" smtClean="0"/>
              <a:t>?</a:t>
            </a:r>
            <a:br>
              <a:rPr lang="en-US" sz="3200" dirty="0" smtClean="0"/>
            </a:br>
            <a:r>
              <a:rPr lang="en-US" sz="3200" dirty="0"/>
              <a:t/>
            </a:r>
            <a:br>
              <a:rPr lang="en-US" sz="3200" dirty="0"/>
            </a:br>
            <a:r>
              <a:rPr lang="en-US" sz="3200" dirty="0"/>
              <a:t>JavaScript is the programming language of HTML and the Web</a:t>
            </a:r>
            <a:r>
              <a:rPr lang="en-US" sz="3200" dirty="0" smtClean="0"/>
              <a:t>.</a:t>
            </a:r>
            <a:r>
              <a:rPr lang="ru-RU" sz="3200" dirty="0" smtClean="0"/>
              <a:t> </a:t>
            </a:r>
            <a:r>
              <a:rPr lang="en-US" sz="3200" dirty="0" smtClean="0"/>
              <a:t>It’s really easy to learn, hard to master. </a:t>
            </a:r>
            <a:br>
              <a:rPr lang="en-US" sz="3200" dirty="0" smtClean="0"/>
            </a:br>
            <a:r>
              <a:rPr lang="en-US" sz="3200" dirty="0"/>
              <a:t>JavaScript was invented by Brendan </a:t>
            </a:r>
            <a:r>
              <a:rPr lang="en-US" sz="3200" dirty="0" err="1"/>
              <a:t>Eich</a:t>
            </a:r>
            <a:r>
              <a:rPr lang="en-US" sz="3200" dirty="0"/>
              <a:t> in 1995, and became an ECMA standard in 1997.</a:t>
            </a:r>
            <a:br>
              <a:rPr lang="en-US" sz="3200" dirty="0"/>
            </a:br>
            <a:r>
              <a:rPr lang="en-US" sz="3200" dirty="0"/>
              <a:t>ECMA-262 is the official name of the standard. ECMAScript is the official name of the language</a:t>
            </a:r>
            <a:r>
              <a:rPr lang="en-US" sz="3200" dirty="0" smtClean="0"/>
              <a:t>. </a:t>
            </a:r>
            <a:r>
              <a:rPr lang="en-US" sz="3200" dirty="0"/>
              <a:t>Today, JavaScript can execute not only in the browser, but also on the server, or actually on any device that has a special program </a:t>
            </a:r>
            <a:r>
              <a:rPr lang="en-US" sz="3200" dirty="0" smtClean="0"/>
              <a:t>called</a:t>
            </a:r>
            <a:r>
              <a:rPr lang="en-US" sz="3200" dirty="0"/>
              <a:t> </a:t>
            </a:r>
            <a:r>
              <a:rPr lang="en-US" sz="3200" dirty="0" smtClean="0"/>
              <a:t>the JS engine.</a:t>
            </a:r>
            <a:br>
              <a:rPr lang="en-US" sz="3200" dirty="0" smtClean="0"/>
            </a:br>
            <a:r>
              <a:rPr lang="en-US" sz="3200" dirty="0" smtClean="0"/>
              <a:t>V8 in Opera and Chrome</a:t>
            </a:r>
            <a:br>
              <a:rPr lang="en-US" sz="3200" dirty="0" smtClean="0"/>
            </a:br>
            <a:r>
              <a:rPr lang="en-US" sz="3200" dirty="0" err="1" smtClean="0"/>
              <a:t>SpiderMonkey</a:t>
            </a:r>
            <a:r>
              <a:rPr lang="en-US" sz="3200" dirty="0" smtClean="0"/>
              <a:t> in Firefox</a:t>
            </a:r>
            <a:br>
              <a:rPr lang="en-US" sz="3200" dirty="0" smtClean="0"/>
            </a:br>
            <a:r>
              <a:rPr lang="en-US" sz="3200" dirty="0" smtClean="0"/>
              <a:t>Nitro and </a:t>
            </a:r>
            <a:r>
              <a:rPr lang="en-US" sz="3200" dirty="0" err="1" smtClean="0"/>
              <a:t>SquirrelFish</a:t>
            </a:r>
            <a:r>
              <a:rPr lang="en-US" sz="3200" dirty="0" smtClean="0"/>
              <a:t> in Safari etc.</a:t>
            </a:r>
            <a:endParaRPr lang="en-US" sz="3200" dirty="0"/>
          </a:p>
        </p:txBody>
      </p:sp>
    </p:spTree>
    <p:extLst>
      <p:ext uri="{BB962C8B-B14F-4D97-AF65-F5344CB8AC3E}">
        <p14:creationId xmlns:p14="http://schemas.microsoft.com/office/powerpoint/2010/main" val="2460082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JS VERSIONS</a:t>
            </a:r>
            <a:r>
              <a:rPr lang="en-US" sz="3200" dirty="0"/>
              <a:t/>
            </a:r>
            <a:br>
              <a:rPr lang="en-US" sz="3200" dirty="0"/>
            </a:br>
            <a:r>
              <a:rPr lang="en-US" sz="3200" dirty="0"/>
              <a:t/>
            </a:r>
            <a:br>
              <a:rPr lang="en-US" sz="3200" dirty="0"/>
            </a:br>
            <a:r>
              <a:rPr lang="en-US" sz="3200" dirty="0" smtClean="0"/>
              <a:t/>
            </a:r>
            <a:br>
              <a:rPr lang="en-US" sz="3200" dirty="0" smtClean="0"/>
            </a:br>
            <a:endParaRPr lang="en-US" sz="1600" dirty="0"/>
          </a:p>
        </p:txBody>
      </p:sp>
      <p:graphicFrame>
        <p:nvGraphicFramePr>
          <p:cNvPr id="3" name="Таблица 2"/>
          <p:cNvGraphicFramePr>
            <a:graphicFrameLocks noGrp="1"/>
          </p:cNvGraphicFramePr>
          <p:nvPr>
            <p:extLst>
              <p:ext uri="{D42A27DB-BD31-4B8C-83A1-F6EECF244321}">
                <p14:modId xmlns:p14="http://schemas.microsoft.com/office/powerpoint/2010/main" val="2438631061"/>
              </p:ext>
            </p:extLst>
          </p:nvPr>
        </p:nvGraphicFramePr>
        <p:xfrm>
          <a:off x="685800" y="1051360"/>
          <a:ext cx="9022976" cy="5197045"/>
        </p:xfrm>
        <a:graphic>
          <a:graphicData uri="http://schemas.openxmlformats.org/drawingml/2006/table">
            <a:tbl>
              <a:tblPr firstRow="1" bandRow="1">
                <a:tableStyleId>{073A0DAA-6AF3-43AB-8588-CEC1D06C72B9}</a:tableStyleId>
              </a:tblPr>
              <a:tblGrid>
                <a:gridCol w="2124712">
                  <a:extLst>
                    <a:ext uri="{9D8B030D-6E8A-4147-A177-3AD203B41FA5}">
                      <a16:colId xmlns:a16="http://schemas.microsoft.com/office/drawing/2014/main" val="2035288396"/>
                    </a:ext>
                  </a:extLst>
                </a:gridCol>
                <a:gridCol w="6898264">
                  <a:extLst>
                    <a:ext uri="{9D8B030D-6E8A-4147-A177-3AD203B41FA5}">
                      <a16:colId xmlns:a16="http://schemas.microsoft.com/office/drawing/2014/main" val="2831686966"/>
                    </a:ext>
                  </a:extLst>
                </a:gridCol>
              </a:tblGrid>
              <a:tr h="443206">
                <a:tc>
                  <a:txBody>
                    <a:bodyPr/>
                    <a:lstStyle/>
                    <a:p>
                      <a:r>
                        <a:rPr lang="en-US" dirty="0" smtClean="0"/>
                        <a:t>Versions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152783064"/>
                  </a:ext>
                </a:extLst>
              </a:tr>
              <a:tr h="443206">
                <a:tc>
                  <a:txBody>
                    <a:bodyPr/>
                    <a:lstStyle/>
                    <a:p>
                      <a:r>
                        <a:rPr lang="en-US" dirty="0" smtClean="0"/>
                        <a:t>ES1(1997)</a:t>
                      </a:r>
                      <a:endParaRPr lang="en-US" dirty="0"/>
                    </a:p>
                  </a:txBody>
                  <a:tcPr/>
                </a:tc>
                <a:tc>
                  <a:txBody>
                    <a:bodyPr/>
                    <a:lstStyle/>
                    <a:p>
                      <a:r>
                        <a:rPr lang="en-US" dirty="0" smtClean="0"/>
                        <a:t>First </a:t>
                      </a:r>
                      <a:r>
                        <a:rPr lang="en-US" dirty="0" err="1" smtClean="0"/>
                        <a:t>js</a:t>
                      </a:r>
                      <a:r>
                        <a:rPr lang="en-US" dirty="0" smtClean="0"/>
                        <a:t> edition</a:t>
                      </a:r>
                      <a:endParaRPr lang="en-US" dirty="0"/>
                    </a:p>
                  </a:txBody>
                  <a:tcPr/>
                </a:tc>
                <a:extLst>
                  <a:ext uri="{0D108BD9-81ED-4DB2-BD59-A6C34878D82A}">
                    <a16:rowId xmlns:a16="http://schemas.microsoft.com/office/drawing/2014/main" val="2846328229"/>
                  </a:ext>
                </a:extLst>
              </a:tr>
              <a:tr h="443206">
                <a:tc>
                  <a:txBody>
                    <a:bodyPr/>
                    <a:lstStyle/>
                    <a:p>
                      <a:r>
                        <a:rPr lang="en-US" dirty="0" smtClean="0"/>
                        <a:t>ES2(1998)</a:t>
                      </a:r>
                      <a:endParaRPr lang="en-US" dirty="0"/>
                    </a:p>
                  </a:txBody>
                  <a:tcPr/>
                </a:tc>
                <a:tc>
                  <a:txBody>
                    <a:bodyPr/>
                    <a:lstStyle/>
                    <a:p>
                      <a:r>
                        <a:rPr lang="en-US" dirty="0" smtClean="0"/>
                        <a:t>Only some edits, nothing really cool wasn’t added</a:t>
                      </a:r>
                      <a:endParaRPr lang="en-US" dirty="0"/>
                    </a:p>
                  </a:txBody>
                  <a:tcPr/>
                </a:tc>
                <a:extLst>
                  <a:ext uri="{0D108BD9-81ED-4DB2-BD59-A6C34878D82A}">
                    <a16:rowId xmlns:a16="http://schemas.microsoft.com/office/drawing/2014/main" val="512499975"/>
                  </a:ext>
                </a:extLst>
              </a:tr>
              <a:tr h="443206">
                <a:tc>
                  <a:txBody>
                    <a:bodyPr/>
                    <a:lstStyle/>
                    <a:p>
                      <a:r>
                        <a:rPr lang="en-US" dirty="0" smtClean="0"/>
                        <a:t>ES3(1999)</a:t>
                      </a:r>
                      <a:endParaRPr lang="en-US" dirty="0"/>
                    </a:p>
                  </a:txBody>
                  <a:tcPr/>
                </a:tc>
                <a:tc>
                  <a:txBody>
                    <a:bodyPr/>
                    <a:lstStyle/>
                    <a:p>
                      <a:r>
                        <a:rPr lang="en-US" dirty="0" smtClean="0"/>
                        <a:t>Added </a:t>
                      </a:r>
                      <a:r>
                        <a:rPr lang="en-US" dirty="0" err="1" smtClean="0"/>
                        <a:t>RegExp</a:t>
                      </a:r>
                      <a:r>
                        <a:rPr lang="en-US" baseline="0" dirty="0" smtClean="0"/>
                        <a:t> and try/catch</a:t>
                      </a:r>
                      <a:endParaRPr lang="en-US" dirty="0"/>
                    </a:p>
                  </a:txBody>
                  <a:tcPr/>
                </a:tc>
                <a:extLst>
                  <a:ext uri="{0D108BD9-81ED-4DB2-BD59-A6C34878D82A}">
                    <a16:rowId xmlns:a16="http://schemas.microsoft.com/office/drawing/2014/main" val="4216361914"/>
                  </a:ext>
                </a:extLst>
              </a:tr>
              <a:tr h="443206">
                <a:tc>
                  <a:txBody>
                    <a:bodyPr/>
                    <a:lstStyle/>
                    <a:p>
                      <a:r>
                        <a:rPr lang="en-US" dirty="0" smtClean="0"/>
                        <a:t>ES4</a:t>
                      </a:r>
                      <a:endParaRPr lang="en-US" dirty="0"/>
                    </a:p>
                  </a:txBody>
                  <a:tcPr/>
                </a:tc>
                <a:tc>
                  <a:txBody>
                    <a:bodyPr/>
                    <a:lstStyle/>
                    <a:p>
                      <a:r>
                        <a:rPr lang="en-US" dirty="0" smtClean="0"/>
                        <a:t>Wasn’t even released</a:t>
                      </a:r>
                      <a:endParaRPr lang="en-US" dirty="0"/>
                    </a:p>
                  </a:txBody>
                  <a:tcPr/>
                </a:tc>
                <a:extLst>
                  <a:ext uri="{0D108BD9-81ED-4DB2-BD59-A6C34878D82A}">
                    <a16:rowId xmlns:a16="http://schemas.microsoft.com/office/drawing/2014/main" val="2108459422"/>
                  </a:ext>
                </a:extLst>
              </a:tr>
              <a:tr h="443206">
                <a:tc>
                  <a:txBody>
                    <a:bodyPr/>
                    <a:lstStyle/>
                    <a:p>
                      <a:r>
                        <a:rPr lang="en-US" dirty="0" smtClean="0"/>
                        <a:t>ES5(2009)</a:t>
                      </a:r>
                      <a:endParaRPr lang="en-US" dirty="0"/>
                    </a:p>
                  </a:txBody>
                  <a:tcPr/>
                </a:tc>
                <a:tc>
                  <a:txBody>
                    <a:bodyPr/>
                    <a:lstStyle/>
                    <a:p>
                      <a:r>
                        <a:rPr lang="en-US" dirty="0" smtClean="0"/>
                        <a:t>Strict</a:t>
                      </a:r>
                      <a:r>
                        <a:rPr lang="en-US" baseline="0" dirty="0" smtClean="0"/>
                        <a:t> </a:t>
                      </a:r>
                      <a:r>
                        <a:rPr lang="en-US" baseline="0" dirty="0" err="1" smtClean="0"/>
                        <a:t>mode,JSON,iteration,Array.isArray</a:t>
                      </a:r>
                      <a:r>
                        <a:rPr lang="en-US" baseline="0" dirty="0" smtClean="0"/>
                        <a:t>(), etc.</a:t>
                      </a:r>
                      <a:endParaRPr lang="en-US" dirty="0"/>
                    </a:p>
                  </a:txBody>
                  <a:tcPr/>
                </a:tc>
                <a:extLst>
                  <a:ext uri="{0D108BD9-81ED-4DB2-BD59-A6C34878D82A}">
                    <a16:rowId xmlns:a16="http://schemas.microsoft.com/office/drawing/2014/main" val="5279315"/>
                  </a:ext>
                </a:extLst>
              </a:tr>
              <a:tr h="443206">
                <a:tc>
                  <a:txBody>
                    <a:bodyPr/>
                    <a:lstStyle/>
                    <a:p>
                      <a:r>
                        <a:rPr lang="en-US" dirty="0" smtClean="0"/>
                        <a:t>ES</a:t>
                      </a:r>
                      <a:r>
                        <a:rPr lang="ru-RU" dirty="0" smtClean="0"/>
                        <a:t>5.1</a:t>
                      </a:r>
                      <a:r>
                        <a:rPr lang="en-US" dirty="0" smtClean="0"/>
                        <a:t>(2011)</a:t>
                      </a:r>
                      <a:endParaRPr lang="en-US" dirty="0"/>
                    </a:p>
                  </a:txBody>
                  <a:tcPr/>
                </a:tc>
                <a:tc>
                  <a:txBody>
                    <a:bodyPr/>
                    <a:lstStyle/>
                    <a:p>
                      <a:r>
                        <a:rPr lang="en-US" dirty="0" smtClean="0"/>
                        <a:t>Edits</a:t>
                      </a:r>
                      <a:endParaRPr lang="en-US" dirty="0"/>
                    </a:p>
                  </a:txBody>
                  <a:tcPr/>
                </a:tc>
                <a:extLst>
                  <a:ext uri="{0D108BD9-81ED-4DB2-BD59-A6C34878D82A}">
                    <a16:rowId xmlns:a16="http://schemas.microsoft.com/office/drawing/2014/main" val="2012813599"/>
                  </a:ext>
                </a:extLst>
              </a:tr>
              <a:tr h="764985">
                <a:tc>
                  <a:txBody>
                    <a:bodyPr/>
                    <a:lstStyle/>
                    <a:p>
                      <a:r>
                        <a:rPr lang="en-US" dirty="0" smtClean="0"/>
                        <a:t>ES</a:t>
                      </a:r>
                      <a:r>
                        <a:rPr lang="ru-RU" dirty="0" smtClean="0"/>
                        <a:t>6(2015)</a:t>
                      </a:r>
                      <a:endParaRPr lang="en-US" dirty="0"/>
                    </a:p>
                  </a:txBody>
                  <a:tcPr/>
                </a:tc>
                <a:tc>
                  <a:txBody>
                    <a:bodyPr/>
                    <a:lstStyle/>
                    <a:p>
                      <a:r>
                        <a:rPr lang="en-US" dirty="0" smtClean="0"/>
                        <a:t>Massive update,</a:t>
                      </a:r>
                      <a:r>
                        <a:rPr lang="en-US" baseline="0" dirty="0" smtClean="0"/>
                        <a:t> let/</a:t>
                      </a:r>
                      <a:r>
                        <a:rPr lang="en-US" baseline="0" dirty="0" err="1" smtClean="0"/>
                        <a:t>const,default</a:t>
                      </a:r>
                      <a:r>
                        <a:rPr lang="en-US" baseline="0" dirty="0" smtClean="0"/>
                        <a:t> </a:t>
                      </a:r>
                      <a:r>
                        <a:rPr lang="en-US" baseline="0" dirty="0" err="1" smtClean="0"/>
                        <a:t>params,some</a:t>
                      </a:r>
                      <a:r>
                        <a:rPr lang="en-US" baseline="0" dirty="0" smtClean="0"/>
                        <a:t> Array methods</a:t>
                      </a:r>
                      <a:endParaRPr lang="en-US" dirty="0"/>
                    </a:p>
                  </a:txBody>
                  <a:tcPr/>
                </a:tc>
                <a:extLst>
                  <a:ext uri="{0D108BD9-81ED-4DB2-BD59-A6C34878D82A}">
                    <a16:rowId xmlns:a16="http://schemas.microsoft.com/office/drawing/2014/main" val="2203947954"/>
                  </a:ext>
                </a:extLst>
              </a:tr>
              <a:tr h="443206">
                <a:tc>
                  <a:txBody>
                    <a:bodyPr/>
                    <a:lstStyle/>
                    <a:p>
                      <a:r>
                        <a:rPr lang="en-US" dirty="0" smtClean="0"/>
                        <a:t>ES 2016</a:t>
                      </a:r>
                      <a:endParaRPr lang="en-US" dirty="0"/>
                    </a:p>
                  </a:txBody>
                  <a:tcPr/>
                </a:tc>
                <a:tc>
                  <a:txBody>
                    <a:bodyPr/>
                    <a:lstStyle/>
                    <a:p>
                      <a:r>
                        <a:rPr lang="en-US" dirty="0" smtClean="0"/>
                        <a:t>Array prototype,</a:t>
                      </a:r>
                      <a:r>
                        <a:rPr lang="en-US" baseline="0" dirty="0" smtClean="0"/>
                        <a:t> ** operator</a:t>
                      </a:r>
                      <a:endParaRPr lang="en-US" dirty="0"/>
                    </a:p>
                  </a:txBody>
                  <a:tcPr/>
                </a:tc>
                <a:extLst>
                  <a:ext uri="{0D108BD9-81ED-4DB2-BD59-A6C34878D82A}">
                    <a16:rowId xmlns:a16="http://schemas.microsoft.com/office/drawing/2014/main" val="1546691207"/>
                  </a:ext>
                </a:extLst>
              </a:tr>
              <a:tr h="443206">
                <a:tc>
                  <a:txBody>
                    <a:bodyPr/>
                    <a:lstStyle/>
                    <a:p>
                      <a:r>
                        <a:rPr lang="en-US" dirty="0" smtClean="0"/>
                        <a:t>ES</a:t>
                      </a:r>
                      <a:r>
                        <a:rPr lang="en-US" baseline="0" dirty="0" smtClean="0"/>
                        <a:t> </a:t>
                      </a:r>
                      <a:r>
                        <a:rPr lang="en-US" dirty="0" smtClean="0"/>
                        <a:t>2017</a:t>
                      </a:r>
                      <a:endParaRPr lang="en-US" dirty="0"/>
                    </a:p>
                  </a:txBody>
                  <a:tcPr/>
                </a:tc>
                <a:tc>
                  <a:txBody>
                    <a:bodyPr/>
                    <a:lstStyle/>
                    <a:p>
                      <a:r>
                        <a:rPr lang="en-US" dirty="0" smtClean="0"/>
                        <a:t>Shared</a:t>
                      </a:r>
                      <a:r>
                        <a:rPr lang="en-US" baseline="0" dirty="0" smtClean="0"/>
                        <a:t> memory, </a:t>
                      </a:r>
                      <a:r>
                        <a:rPr lang="en-US" baseline="0" dirty="0" err="1" smtClean="0"/>
                        <a:t>async</a:t>
                      </a:r>
                      <a:r>
                        <a:rPr lang="en-US" baseline="0" dirty="0" smtClean="0"/>
                        <a:t> functions, Object props</a:t>
                      </a:r>
                      <a:endParaRPr lang="en-US" dirty="0"/>
                    </a:p>
                  </a:txBody>
                  <a:tcPr/>
                </a:tc>
                <a:extLst>
                  <a:ext uri="{0D108BD9-81ED-4DB2-BD59-A6C34878D82A}">
                    <a16:rowId xmlns:a16="http://schemas.microsoft.com/office/drawing/2014/main" val="1269051380"/>
                  </a:ext>
                </a:extLst>
              </a:tr>
              <a:tr h="443206">
                <a:tc>
                  <a:txBody>
                    <a:bodyPr/>
                    <a:lstStyle/>
                    <a:p>
                      <a:r>
                        <a:rPr lang="en-US" dirty="0" smtClean="0"/>
                        <a:t>ES</a:t>
                      </a:r>
                      <a:r>
                        <a:rPr lang="en-US" baseline="0" dirty="0" smtClean="0"/>
                        <a:t> </a:t>
                      </a:r>
                      <a:r>
                        <a:rPr lang="en-US" dirty="0" smtClean="0"/>
                        <a:t>2018</a:t>
                      </a:r>
                      <a:endParaRPr lang="en-US" dirty="0"/>
                    </a:p>
                  </a:txBody>
                  <a:tcPr/>
                </a:tc>
                <a:tc>
                  <a:txBody>
                    <a:bodyPr/>
                    <a:lstStyle/>
                    <a:p>
                      <a:r>
                        <a:rPr lang="en-US" dirty="0" smtClean="0"/>
                        <a:t>New </a:t>
                      </a:r>
                      <a:r>
                        <a:rPr lang="en-US" dirty="0" err="1" smtClean="0"/>
                        <a:t>RegExps,Promise.finally</a:t>
                      </a:r>
                      <a:r>
                        <a:rPr lang="en-US" dirty="0" smtClean="0"/>
                        <a:t>(),</a:t>
                      </a:r>
                      <a:r>
                        <a:rPr lang="en-US" baseline="0" dirty="0" smtClean="0"/>
                        <a:t> </a:t>
                      </a:r>
                      <a:r>
                        <a:rPr lang="en-US" baseline="0" dirty="0" err="1" smtClean="0"/>
                        <a:t>etc</a:t>
                      </a:r>
                      <a:endParaRPr lang="en-US" dirty="0"/>
                    </a:p>
                  </a:txBody>
                  <a:tcPr/>
                </a:tc>
                <a:extLst>
                  <a:ext uri="{0D108BD9-81ED-4DB2-BD59-A6C34878D82A}">
                    <a16:rowId xmlns:a16="http://schemas.microsoft.com/office/drawing/2014/main" val="464842036"/>
                  </a:ext>
                </a:extLst>
              </a:tr>
            </a:tbl>
          </a:graphicData>
        </a:graphic>
      </p:graphicFrame>
    </p:spTree>
    <p:extLst>
      <p:ext uri="{BB962C8B-B14F-4D97-AF65-F5344CB8AC3E}">
        <p14:creationId xmlns:p14="http://schemas.microsoft.com/office/powerpoint/2010/main" val="240159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685800" y="0"/>
            <a:ext cx="10820400" cy="6748463"/>
          </a:xfrm>
        </p:spPr>
        <p:txBody>
          <a:bodyPr/>
          <a:lstStyle/>
          <a:p>
            <a:pPr>
              <a:lnSpc>
                <a:spcPct val="100000"/>
              </a:lnSpc>
            </a:pPr>
            <a:r>
              <a:rPr lang="en-US" sz="3200" dirty="0" smtClean="0"/>
              <a:t>What can it do?</a:t>
            </a:r>
            <a:br>
              <a:rPr lang="en-US" sz="3200" dirty="0" smtClean="0"/>
            </a:br>
            <a:r>
              <a:rPr lang="en-US" sz="3200" dirty="0" smtClean="0"/>
              <a:t/>
            </a:r>
            <a:br>
              <a:rPr lang="en-US" sz="3200" dirty="0" smtClean="0"/>
            </a:br>
            <a:r>
              <a:rPr lang="en-US" sz="3200" dirty="0" smtClean="0"/>
              <a:t>-</a:t>
            </a:r>
            <a:r>
              <a:rPr lang="en-US" sz="3200" dirty="0"/>
              <a:t>Add new HTML to the page, change the existing content, modify styles</a:t>
            </a:r>
            <a:r>
              <a:rPr lang="en-US" sz="3200" dirty="0" smtClean="0"/>
              <a:t>.</a:t>
            </a:r>
            <a:br>
              <a:rPr lang="en-US" sz="3200" dirty="0" smtClean="0"/>
            </a:br>
            <a:r>
              <a:rPr lang="en-US" sz="3200" dirty="0" smtClean="0"/>
              <a:t>-</a:t>
            </a:r>
            <a:r>
              <a:rPr lang="en-US" sz="3200" dirty="0"/>
              <a:t>React to user actions, run on mouse clicks, pointer movements, key presses</a:t>
            </a:r>
            <a:r>
              <a:rPr lang="en-US" sz="3200" dirty="0" smtClean="0"/>
              <a:t>.</a:t>
            </a:r>
            <a:br>
              <a:rPr lang="en-US" sz="3200" dirty="0" smtClean="0"/>
            </a:br>
            <a:r>
              <a:rPr lang="en-US" sz="3200" dirty="0" smtClean="0"/>
              <a:t>-</a:t>
            </a:r>
            <a:r>
              <a:rPr lang="en-US" sz="3200" dirty="0"/>
              <a:t>Send requests over the network to remote servers, download and upload files (so-called </a:t>
            </a:r>
            <a:r>
              <a:rPr lang="en-US" sz="3200" dirty="0">
                <a:hlinkClick r:id="rId2"/>
              </a:rPr>
              <a:t>AJAX</a:t>
            </a:r>
            <a:r>
              <a:rPr lang="en-US" sz="3200" dirty="0"/>
              <a:t> and </a:t>
            </a:r>
            <a:r>
              <a:rPr lang="en-US" sz="3200" dirty="0">
                <a:hlinkClick r:id="rId3"/>
              </a:rPr>
              <a:t>COMET</a:t>
            </a:r>
            <a:r>
              <a:rPr lang="en-US" sz="3200" dirty="0"/>
              <a:t> technologies</a:t>
            </a:r>
            <a:r>
              <a:rPr lang="en-US" sz="3200" dirty="0" smtClean="0"/>
              <a:t>).</a:t>
            </a:r>
            <a:br>
              <a:rPr lang="en-US" sz="3200" dirty="0" smtClean="0"/>
            </a:br>
            <a:r>
              <a:rPr lang="en-US" sz="3200" dirty="0" smtClean="0"/>
              <a:t>-</a:t>
            </a:r>
            <a:r>
              <a:rPr lang="en-US" sz="3200" dirty="0"/>
              <a:t>Get and set cookies, ask questions to the visitor, show messages</a:t>
            </a:r>
            <a:r>
              <a:rPr lang="en-US" sz="3200" dirty="0" smtClean="0"/>
              <a:t>.</a:t>
            </a:r>
            <a:br>
              <a:rPr lang="en-US" sz="3200" dirty="0" smtClean="0"/>
            </a:br>
            <a:r>
              <a:rPr lang="en-US" sz="3200" dirty="0" smtClean="0"/>
              <a:t>-</a:t>
            </a:r>
            <a:r>
              <a:rPr lang="en-US" sz="3200" dirty="0"/>
              <a:t>Remember the data on the client-side (“local storage”).</a:t>
            </a:r>
          </a:p>
        </p:txBody>
      </p:sp>
    </p:spTree>
    <p:extLst>
      <p:ext uri="{BB962C8B-B14F-4D97-AF65-F5344CB8AC3E}">
        <p14:creationId xmlns:p14="http://schemas.microsoft.com/office/powerpoint/2010/main" val="425422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85800" y="1251858"/>
            <a:ext cx="3467100" cy="1913709"/>
          </a:xfrm>
        </p:spPr>
        <p:txBody>
          <a:bodyPr/>
          <a:lstStyle/>
          <a:p>
            <a:r>
              <a:rPr lang="en-US" dirty="0" smtClean="0"/>
              <a:t>Where you can use it?</a:t>
            </a:r>
            <a:endParaRPr lang="en-US" dirty="0"/>
          </a:p>
        </p:txBody>
      </p:sp>
      <p:sp>
        <p:nvSpPr>
          <p:cNvPr id="4" name="Текст 3"/>
          <p:cNvSpPr>
            <a:spLocks noGrp="1"/>
          </p:cNvSpPr>
          <p:nvPr>
            <p:ph type="body" sz="quarter" idx="13"/>
          </p:nvPr>
        </p:nvSpPr>
        <p:spPr>
          <a:xfrm>
            <a:off x="685800" y="2339340"/>
            <a:ext cx="3467100" cy="2057400"/>
          </a:xfrm>
        </p:spPr>
        <p:txBody>
          <a:bodyPr/>
          <a:lstStyle/>
          <a:p>
            <a:r>
              <a:rPr lang="en-US" sz="2000" dirty="0" smtClean="0"/>
              <a:t>You can use it everywhere, where you can install JS engine, but almost all time you will be on browser page. Tabs don’t know anything about each other, its made for safety. You cant use it to maintain you PC sources.</a:t>
            </a:r>
            <a:endParaRPr lang="en-US" sz="2000" dirty="0"/>
          </a:p>
        </p:txBody>
      </p:sp>
      <p:sp>
        <p:nvSpPr>
          <p:cNvPr id="10" name="Заголовок 2"/>
          <p:cNvSpPr txBox="1">
            <a:spLocks/>
          </p:cNvSpPr>
          <p:nvPr/>
        </p:nvSpPr>
        <p:spPr>
          <a:xfrm>
            <a:off x="5687240" y="1171303"/>
            <a:ext cx="3467100" cy="1913709"/>
          </a:xfrm>
          <a:prstGeom prst="rect">
            <a:avLst/>
          </a:prstGeom>
        </p:spPr>
        <p:txBody>
          <a:bodyPr lIns="0"/>
          <a:lstStyle>
            <a:lvl1pPr algn="l" defTabSz="914400" rtl="0" eaLnBrk="1" latinLnBrk="0" hangingPunct="1">
              <a:lnSpc>
                <a:spcPct val="80000"/>
              </a:lnSpc>
              <a:spcBef>
                <a:spcPct val="0"/>
              </a:spcBef>
              <a:buNone/>
              <a:defRPr sz="4400" kern="1200" baseline="0">
                <a:solidFill>
                  <a:schemeClr val="tx1"/>
                </a:solidFill>
                <a:latin typeface="Proxima Nova Black" panose="02000506030000020004" pitchFamily="50" charset="0"/>
                <a:ea typeface="+mj-ea"/>
                <a:cs typeface="+mj-cs"/>
              </a:defRPr>
            </a:lvl1pPr>
          </a:lstStyle>
          <a:p>
            <a:r>
              <a:rPr lang="en-US" dirty="0" smtClean="0"/>
              <a:t>Languages over JS</a:t>
            </a:r>
            <a:endParaRPr lang="en-US" dirty="0"/>
          </a:p>
        </p:txBody>
      </p:sp>
      <p:sp>
        <p:nvSpPr>
          <p:cNvPr id="11" name="Текст 3"/>
          <p:cNvSpPr>
            <a:spLocks noGrp="1"/>
          </p:cNvSpPr>
          <p:nvPr>
            <p:ph type="body" sz="quarter" idx="13"/>
          </p:nvPr>
        </p:nvSpPr>
        <p:spPr>
          <a:xfrm>
            <a:off x="4443548" y="2339340"/>
            <a:ext cx="5954485" cy="2057400"/>
          </a:xfrm>
        </p:spPr>
        <p:txBody>
          <a:bodyPr/>
          <a:lstStyle/>
          <a:p>
            <a:r>
              <a:rPr lang="en-US" sz="2000" dirty="0" smtClean="0"/>
              <a:t>There are a lot of languages over </a:t>
            </a:r>
            <a:r>
              <a:rPr lang="en-US" sz="2000" dirty="0" err="1" smtClean="0"/>
              <a:t>js</a:t>
            </a:r>
            <a:r>
              <a:rPr lang="en-US" sz="2000" dirty="0" smtClean="0"/>
              <a:t>, plugins, libraries, frameworks etc. Most common of them:</a:t>
            </a:r>
          </a:p>
          <a:p>
            <a:r>
              <a:rPr lang="en-US" sz="2000" dirty="0" err="1" smtClean="0"/>
              <a:t>CoffeScript</a:t>
            </a:r>
            <a:r>
              <a:rPr lang="en-US" sz="2000" dirty="0" smtClean="0"/>
              <a:t> </a:t>
            </a:r>
            <a:r>
              <a:rPr lang="en-US" sz="2000" dirty="0"/>
              <a:t>- “syntactic sugar” for JavaScript. It introduces shorter syntax, allowing us to write clearer and more precise code</a:t>
            </a:r>
            <a:r>
              <a:rPr lang="en-US" sz="2000" dirty="0" smtClean="0"/>
              <a:t>.</a:t>
            </a:r>
          </a:p>
          <a:p>
            <a:r>
              <a:rPr lang="en-US" sz="2000" dirty="0" err="1" smtClean="0"/>
              <a:t>TypeScript</a:t>
            </a:r>
            <a:r>
              <a:rPr lang="en-US" sz="2000" dirty="0" smtClean="0"/>
              <a:t> - it </a:t>
            </a:r>
            <a:r>
              <a:rPr lang="en-US" sz="2000" dirty="0"/>
              <a:t>is concentrated on adding “strict data typing” to simplify the development and support of complex systems. It is developed by Microsoft</a:t>
            </a:r>
            <a:r>
              <a:rPr lang="en-US" sz="2000" dirty="0" smtClean="0"/>
              <a:t>.</a:t>
            </a:r>
          </a:p>
          <a:p>
            <a:r>
              <a:rPr lang="en-US" sz="2000" dirty="0" smtClean="0"/>
              <a:t>Flow, Dart etc.</a:t>
            </a:r>
            <a:endParaRPr lang="en-US" sz="2000" dirty="0"/>
          </a:p>
        </p:txBody>
      </p:sp>
    </p:spTree>
    <p:extLst>
      <p:ext uri="{BB962C8B-B14F-4D97-AF65-F5344CB8AC3E}">
        <p14:creationId xmlns:p14="http://schemas.microsoft.com/office/powerpoint/2010/main" val="226222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85800" y="1251858"/>
            <a:ext cx="3467100" cy="1913709"/>
          </a:xfrm>
        </p:spPr>
        <p:txBody>
          <a:bodyPr/>
          <a:lstStyle/>
          <a:p>
            <a:r>
              <a:rPr lang="en-US" dirty="0" err="1"/>
              <a:t>Transpilers</a:t>
            </a:r>
            <a:endParaRPr lang="en-US" dirty="0"/>
          </a:p>
        </p:txBody>
      </p:sp>
      <p:sp>
        <p:nvSpPr>
          <p:cNvPr id="4" name="Текст 3"/>
          <p:cNvSpPr>
            <a:spLocks noGrp="1"/>
          </p:cNvSpPr>
          <p:nvPr>
            <p:ph type="body" sz="quarter" idx="13"/>
          </p:nvPr>
        </p:nvSpPr>
        <p:spPr>
          <a:xfrm>
            <a:off x="685800" y="2056312"/>
            <a:ext cx="4870269" cy="2057400"/>
          </a:xfrm>
        </p:spPr>
        <p:txBody>
          <a:bodyPr/>
          <a:lstStyle/>
          <a:p>
            <a:r>
              <a:rPr lang="en-US" sz="2000" dirty="0" smtClean="0"/>
              <a:t>What is </a:t>
            </a:r>
            <a:r>
              <a:rPr lang="en-US" sz="2000" dirty="0" err="1" smtClean="0"/>
              <a:t>transpilers</a:t>
            </a:r>
            <a:r>
              <a:rPr lang="en-US" sz="2000" dirty="0" smtClean="0"/>
              <a:t>?</a:t>
            </a:r>
          </a:p>
          <a:p>
            <a:r>
              <a:rPr lang="en-US" sz="2000" dirty="0" err="1"/>
              <a:t>Transpilers</a:t>
            </a:r>
            <a:r>
              <a:rPr lang="en-US" sz="2000" dirty="0"/>
              <a:t>, or source-to-source compilers, are tools that read source code written in one programming language, and produce the equivalent code in another language. Languages you write that </a:t>
            </a:r>
            <a:r>
              <a:rPr lang="en-US" sz="2000" dirty="0" err="1"/>
              <a:t>transpile</a:t>
            </a:r>
            <a:r>
              <a:rPr lang="en-US" sz="2000" dirty="0"/>
              <a:t> to JavaScript are often called compile-to-JS languages, and are said to target JavaScript</a:t>
            </a:r>
            <a:r>
              <a:rPr lang="en-US" sz="2000" dirty="0" smtClean="0"/>
              <a:t>.</a:t>
            </a:r>
          </a:p>
          <a:p>
            <a:r>
              <a:rPr lang="en-US" sz="2000" dirty="0" smtClean="0"/>
              <a:t>There </a:t>
            </a:r>
            <a:r>
              <a:rPr lang="en-US" sz="2000" dirty="0"/>
              <a:t>are a number of ES2015-to-ES5 </a:t>
            </a:r>
            <a:r>
              <a:rPr lang="en-US" sz="2000" dirty="0" err="1"/>
              <a:t>transpilers</a:t>
            </a:r>
            <a:r>
              <a:rPr lang="en-US" sz="2000" dirty="0"/>
              <a:t> out there, but I'll be focusing on Babel.</a:t>
            </a:r>
          </a:p>
        </p:txBody>
      </p:sp>
      <p:sp>
        <p:nvSpPr>
          <p:cNvPr id="7" name="Текст 1"/>
          <p:cNvSpPr>
            <a:spLocks noGrp="1"/>
          </p:cNvSpPr>
          <p:nvPr>
            <p:ph type="body" sz="quarter" idx="12"/>
          </p:nvPr>
        </p:nvSpPr>
        <p:spPr>
          <a:xfrm>
            <a:off x="5827123" y="433252"/>
            <a:ext cx="7124700" cy="4103914"/>
          </a:xfrm>
        </p:spPr>
        <p:txBody>
          <a:bodyPr/>
          <a:lstStyle/>
          <a:p>
            <a:r>
              <a:rPr lang="en-US" dirty="0"/>
              <a:t>"use strict";</a:t>
            </a:r>
          </a:p>
          <a:p>
            <a:endParaRPr lang="en-US" dirty="0"/>
          </a:p>
          <a:p>
            <a:r>
              <a:rPr lang="en-US" dirty="0"/>
              <a:t>// ES2015</a:t>
            </a:r>
          </a:p>
          <a:p>
            <a:r>
              <a:rPr lang="en-US" dirty="0"/>
              <a:t>{</a:t>
            </a:r>
          </a:p>
          <a:p>
            <a:r>
              <a:rPr lang="en-US" dirty="0"/>
              <a:t>    let name = "Never </a:t>
            </a:r>
            <a:r>
              <a:rPr lang="en-US" dirty="0" err="1"/>
              <a:t>woulda</a:t>
            </a:r>
            <a:r>
              <a:rPr lang="en-US" dirty="0"/>
              <a:t> </a:t>
            </a:r>
            <a:r>
              <a:rPr lang="en-US" dirty="0" err="1"/>
              <a:t>thunk</a:t>
            </a:r>
            <a:r>
              <a:rPr lang="en-US" dirty="0"/>
              <a:t>.";</a:t>
            </a:r>
          </a:p>
          <a:p>
            <a:r>
              <a:rPr lang="en-US" dirty="0"/>
              <a:t>}</a:t>
            </a:r>
          </a:p>
          <a:p>
            <a:endParaRPr lang="en-US" dirty="0"/>
          </a:p>
          <a:p>
            <a:r>
              <a:rPr lang="en-US" dirty="0"/>
              <a:t>// ES3/5 output</a:t>
            </a:r>
          </a:p>
          <a:p>
            <a:r>
              <a:rPr lang="en-US" dirty="0"/>
              <a:t>try { throw void 0; } catch(name) {</a:t>
            </a:r>
          </a:p>
          <a:p>
            <a:r>
              <a:rPr lang="en-US" dirty="0"/>
              <a:t>    name = "Never </a:t>
            </a:r>
            <a:r>
              <a:rPr lang="en-US" dirty="0" err="1"/>
              <a:t>woulda</a:t>
            </a:r>
            <a:r>
              <a:rPr lang="en-US" dirty="0"/>
              <a:t> </a:t>
            </a:r>
            <a:r>
              <a:rPr lang="en-US" dirty="0" err="1"/>
              <a:t>thunk</a:t>
            </a:r>
            <a:r>
              <a:rPr lang="en-US" dirty="0"/>
              <a:t>.";</a:t>
            </a:r>
          </a:p>
          <a:p>
            <a:r>
              <a:rPr lang="en-US" dirty="0"/>
              <a:t>    console.log(name);</a:t>
            </a:r>
          </a:p>
          <a:p>
            <a:r>
              <a:rPr lang="en-US" dirty="0"/>
              <a:t>}</a:t>
            </a:r>
            <a:endParaRPr lang="ru-RU" dirty="0" smtClean="0"/>
          </a:p>
        </p:txBody>
      </p:sp>
    </p:spTree>
    <p:extLst>
      <p:ext uri="{BB962C8B-B14F-4D97-AF65-F5344CB8AC3E}">
        <p14:creationId xmlns:p14="http://schemas.microsoft.com/office/powerpoint/2010/main" val="342138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1"/>
          <p:cNvSpPr>
            <a:spLocks noGrp="1"/>
          </p:cNvSpPr>
          <p:nvPr>
            <p:ph type="body" sz="quarter" idx="12"/>
          </p:nvPr>
        </p:nvSpPr>
        <p:spPr>
          <a:xfrm>
            <a:off x="5452654" y="137161"/>
            <a:ext cx="7124700" cy="4103914"/>
          </a:xfrm>
        </p:spPr>
        <p:txBody>
          <a:bodyPr/>
          <a:lstStyle/>
          <a:p>
            <a:r>
              <a:rPr lang="en-US" sz="1800" dirty="0"/>
              <a:t>'use strict</a:t>
            </a:r>
            <a:r>
              <a:rPr lang="en-US" sz="1800" dirty="0" smtClean="0"/>
              <a:t>';</a:t>
            </a:r>
            <a:endParaRPr lang="en-US" sz="1800" dirty="0"/>
          </a:p>
          <a:p>
            <a:r>
              <a:rPr lang="en-US" sz="1800" dirty="0" err="1"/>
              <a:t>var</a:t>
            </a:r>
            <a:r>
              <a:rPr lang="en-US" sz="1800" dirty="0"/>
              <a:t> _</a:t>
            </a:r>
            <a:r>
              <a:rPr lang="en-US" sz="1800" dirty="0" err="1"/>
              <a:t>createClass</a:t>
            </a:r>
            <a:r>
              <a:rPr lang="en-US" sz="1800" dirty="0"/>
              <a:t> = function () { function </a:t>
            </a:r>
            <a:r>
              <a:rPr lang="en-US" sz="1800" dirty="0" err="1"/>
              <a:t>defineProperties</a:t>
            </a:r>
            <a:r>
              <a:rPr lang="en-US" sz="1800" dirty="0"/>
              <a:t>(target, </a:t>
            </a:r>
            <a:r>
              <a:rPr lang="en-US" sz="1800" dirty="0" smtClean="0"/>
              <a:t>props){</a:t>
            </a:r>
            <a:r>
              <a:rPr lang="en-US" sz="1800" dirty="0" err="1" smtClean="0"/>
              <a:t>bluh</a:t>
            </a:r>
            <a:r>
              <a:rPr lang="en-US" sz="1800" dirty="0" smtClean="0"/>
              <a:t>…</a:t>
            </a:r>
            <a:r>
              <a:rPr lang="en-US" sz="1800" dirty="0" err="1" smtClean="0"/>
              <a:t>bluh</a:t>
            </a:r>
            <a:r>
              <a:rPr lang="en-US" sz="1800" dirty="0" smtClean="0"/>
              <a:t>…</a:t>
            </a:r>
            <a:r>
              <a:rPr lang="en-US" sz="1800" dirty="0" err="1" smtClean="0"/>
              <a:t>bluh</a:t>
            </a:r>
            <a:r>
              <a:rPr lang="en-US" sz="1800" dirty="0" smtClean="0"/>
              <a:t>…}();</a:t>
            </a:r>
            <a:endParaRPr lang="en-US" sz="1800" dirty="0"/>
          </a:p>
          <a:p>
            <a:r>
              <a:rPr lang="en-US" sz="1800" dirty="0"/>
              <a:t>function _</a:t>
            </a:r>
            <a:r>
              <a:rPr lang="en-US" sz="1800" dirty="0" err="1"/>
              <a:t>classCallCheck</a:t>
            </a:r>
            <a:r>
              <a:rPr lang="en-US" sz="1800" dirty="0"/>
              <a:t>(instance, Constructor) { if (!(instance </a:t>
            </a:r>
            <a:r>
              <a:rPr lang="en-US" sz="1800" dirty="0" err="1"/>
              <a:t>instanceof</a:t>
            </a:r>
            <a:r>
              <a:rPr lang="en-US" sz="1800" dirty="0"/>
              <a:t> Constructor)) { throw new </a:t>
            </a:r>
            <a:r>
              <a:rPr lang="en-US" sz="1800" dirty="0" err="1"/>
              <a:t>TypeError</a:t>
            </a:r>
            <a:r>
              <a:rPr lang="en-US" sz="1800" dirty="0"/>
              <a:t>("Cannot call a class as a function"); } </a:t>
            </a:r>
            <a:r>
              <a:rPr lang="en-US" sz="1800" dirty="0" smtClean="0"/>
              <a:t>}</a:t>
            </a:r>
            <a:endParaRPr lang="en-US" sz="1800" dirty="0"/>
          </a:p>
          <a:p>
            <a:r>
              <a:rPr lang="en-US" sz="1800" dirty="0" err="1"/>
              <a:t>var</a:t>
            </a:r>
            <a:r>
              <a:rPr lang="en-US" sz="1800" dirty="0"/>
              <a:t> Planet = function () {</a:t>
            </a:r>
          </a:p>
          <a:p>
            <a:r>
              <a:rPr lang="en-US" sz="1800" dirty="0"/>
              <a:t>  function Planet(mass, moons) {</a:t>
            </a:r>
          </a:p>
          <a:p>
            <a:r>
              <a:rPr lang="en-US" sz="1800" dirty="0"/>
              <a:t>    _</a:t>
            </a:r>
            <a:r>
              <a:rPr lang="en-US" sz="1800" dirty="0" err="1"/>
              <a:t>classCallCheck</a:t>
            </a:r>
            <a:r>
              <a:rPr lang="en-US" sz="1800" dirty="0"/>
              <a:t>(this, Planet</a:t>
            </a:r>
            <a:r>
              <a:rPr lang="en-US" sz="1800" dirty="0" smtClean="0"/>
              <a:t>);</a:t>
            </a:r>
            <a:endParaRPr lang="en-US" sz="1800" dirty="0"/>
          </a:p>
          <a:p>
            <a:r>
              <a:rPr lang="en-US" sz="1800" dirty="0"/>
              <a:t>    </a:t>
            </a:r>
            <a:r>
              <a:rPr lang="en-US" sz="1800" dirty="0" err="1"/>
              <a:t>this.mass</a:t>
            </a:r>
            <a:r>
              <a:rPr lang="en-US" sz="1800" dirty="0"/>
              <a:t> = mass;</a:t>
            </a:r>
          </a:p>
          <a:p>
            <a:r>
              <a:rPr lang="en-US" sz="1800" dirty="0"/>
              <a:t>    </a:t>
            </a:r>
            <a:r>
              <a:rPr lang="en-US" sz="1800" dirty="0" err="1"/>
              <a:t>this.moons</a:t>
            </a:r>
            <a:r>
              <a:rPr lang="en-US" sz="1800" dirty="0"/>
              <a:t> = moons || 0</a:t>
            </a:r>
            <a:r>
              <a:rPr lang="en-US" sz="1800" dirty="0" smtClean="0"/>
              <a:t>;  }</a:t>
            </a:r>
            <a:endParaRPr lang="en-US" sz="1800" dirty="0"/>
          </a:p>
          <a:p>
            <a:r>
              <a:rPr lang="en-US" sz="1800" dirty="0"/>
              <a:t>  _</a:t>
            </a:r>
            <a:r>
              <a:rPr lang="en-US" sz="1800" dirty="0" err="1"/>
              <a:t>createClass</a:t>
            </a:r>
            <a:r>
              <a:rPr lang="en-US" sz="1800" dirty="0"/>
              <a:t>(Planet, [{</a:t>
            </a:r>
          </a:p>
          <a:p>
            <a:r>
              <a:rPr lang="en-US" sz="1800" dirty="0"/>
              <a:t>    key: '</a:t>
            </a:r>
            <a:r>
              <a:rPr lang="en-US" sz="1800" dirty="0" err="1"/>
              <a:t>reportMoons</a:t>
            </a:r>
            <a:r>
              <a:rPr lang="en-US" sz="1800" dirty="0"/>
              <a:t>',</a:t>
            </a:r>
          </a:p>
          <a:p>
            <a:r>
              <a:rPr lang="en-US" sz="1800" dirty="0"/>
              <a:t>    value: function </a:t>
            </a:r>
            <a:r>
              <a:rPr lang="en-US" sz="1800" dirty="0" err="1"/>
              <a:t>reportMoons</a:t>
            </a:r>
            <a:r>
              <a:rPr lang="en-US" sz="1800" dirty="0"/>
              <a:t>() {</a:t>
            </a:r>
          </a:p>
          <a:p>
            <a:r>
              <a:rPr lang="en-US" sz="1800" dirty="0"/>
              <a:t>      console.log('I have ' + </a:t>
            </a:r>
            <a:r>
              <a:rPr lang="en-US" sz="1800" dirty="0" err="1"/>
              <a:t>this.moons</a:t>
            </a:r>
            <a:r>
              <a:rPr lang="en-US" sz="1800" dirty="0"/>
              <a:t> + ' moons.');</a:t>
            </a:r>
          </a:p>
          <a:p>
            <a:r>
              <a:rPr lang="en-US" sz="1800" dirty="0"/>
              <a:t>    </a:t>
            </a:r>
            <a:r>
              <a:rPr lang="en-US" sz="1800" dirty="0" smtClean="0"/>
              <a:t>}  }]);</a:t>
            </a:r>
            <a:endParaRPr lang="en-US" sz="1800" dirty="0"/>
          </a:p>
          <a:p>
            <a:r>
              <a:rPr lang="en-US" sz="1800" dirty="0"/>
              <a:t>  return Planet</a:t>
            </a:r>
            <a:r>
              <a:rPr lang="en-US" sz="1800" dirty="0" smtClean="0"/>
              <a:t>;}();</a:t>
            </a:r>
            <a:endParaRPr lang="ru-RU" sz="1800" dirty="0" smtClean="0"/>
          </a:p>
        </p:txBody>
      </p:sp>
      <p:sp>
        <p:nvSpPr>
          <p:cNvPr id="2" name="Заголовок 1"/>
          <p:cNvSpPr>
            <a:spLocks noGrp="1"/>
          </p:cNvSpPr>
          <p:nvPr>
            <p:ph type="title"/>
          </p:nvPr>
        </p:nvSpPr>
        <p:spPr>
          <a:xfrm>
            <a:off x="772887" y="1382486"/>
            <a:ext cx="3467100" cy="1913709"/>
          </a:xfrm>
        </p:spPr>
        <p:txBody>
          <a:bodyPr/>
          <a:lstStyle/>
          <a:p>
            <a:endParaRPr lang="en-US" dirty="0"/>
          </a:p>
        </p:txBody>
      </p:sp>
      <p:sp>
        <p:nvSpPr>
          <p:cNvPr id="5" name="Текст 4"/>
          <p:cNvSpPr>
            <a:spLocks noGrp="1"/>
          </p:cNvSpPr>
          <p:nvPr>
            <p:ph type="body" sz="quarter" idx="13"/>
          </p:nvPr>
        </p:nvSpPr>
        <p:spPr>
          <a:xfrm>
            <a:off x="4733111" y="137161"/>
            <a:ext cx="3467100" cy="2057400"/>
          </a:xfrm>
        </p:spPr>
        <p:txBody>
          <a:bodyPr/>
          <a:lstStyle/>
          <a:p>
            <a:r>
              <a:rPr lang="en-US" dirty="0" smtClean="0"/>
              <a:t>Babel:</a:t>
            </a:r>
            <a:endParaRPr lang="en-US" dirty="0"/>
          </a:p>
        </p:txBody>
      </p:sp>
      <p:sp>
        <p:nvSpPr>
          <p:cNvPr id="11" name="Текст 1"/>
          <p:cNvSpPr txBox="1">
            <a:spLocks/>
          </p:cNvSpPr>
          <p:nvPr/>
        </p:nvSpPr>
        <p:spPr>
          <a:xfrm>
            <a:off x="279763" y="137161"/>
            <a:ext cx="7124700" cy="410391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"use strict";		</a:t>
            </a:r>
          </a:p>
          <a:p>
            <a:r>
              <a:rPr lang="en-US" dirty="0" smtClean="0"/>
              <a:t>class Planet {</a:t>
            </a:r>
          </a:p>
          <a:p>
            <a:r>
              <a:rPr lang="en-US" dirty="0" smtClean="0"/>
              <a:t>  constructor (mass, moons) {</a:t>
            </a:r>
          </a:p>
          <a:p>
            <a:r>
              <a:rPr lang="en-US" dirty="0" smtClean="0"/>
              <a:t>    </a:t>
            </a:r>
            <a:r>
              <a:rPr lang="en-US" dirty="0" err="1" smtClean="0"/>
              <a:t>this.mass</a:t>
            </a:r>
            <a:r>
              <a:rPr lang="en-US" dirty="0" smtClean="0"/>
              <a:t>  = mass;</a:t>
            </a:r>
          </a:p>
          <a:p>
            <a:r>
              <a:rPr lang="en-US" dirty="0" smtClean="0"/>
              <a:t>    </a:t>
            </a:r>
            <a:r>
              <a:rPr lang="en-US" dirty="0" err="1" smtClean="0"/>
              <a:t>this.moons</a:t>
            </a:r>
            <a:r>
              <a:rPr lang="en-US" dirty="0" smtClean="0"/>
              <a:t> = moons || 0;</a:t>
            </a:r>
          </a:p>
          <a:p>
            <a:r>
              <a:rPr lang="en-US" dirty="0" smtClean="0"/>
              <a:t>  }</a:t>
            </a:r>
          </a:p>
          <a:p>
            <a:r>
              <a:rPr lang="en-US" dirty="0" smtClean="0"/>
              <a:t>  </a:t>
            </a:r>
            <a:r>
              <a:rPr lang="en-US" dirty="0" err="1" smtClean="0"/>
              <a:t>reportMoons</a:t>
            </a:r>
            <a:r>
              <a:rPr lang="en-US" dirty="0" smtClean="0"/>
              <a:t> () {</a:t>
            </a:r>
          </a:p>
          <a:p>
            <a:r>
              <a:rPr lang="en-US" dirty="0" smtClean="0"/>
              <a:t>    console.log(`I have ${</a:t>
            </a:r>
            <a:r>
              <a:rPr lang="en-US" dirty="0" err="1" smtClean="0"/>
              <a:t>this.moons</a:t>
            </a:r>
            <a:r>
              <a:rPr lang="en-US" dirty="0" smtClean="0"/>
              <a:t>} moons.`)</a:t>
            </a:r>
          </a:p>
          <a:p>
            <a:r>
              <a:rPr lang="en-US" dirty="0" smtClean="0"/>
              <a:t>  }</a:t>
            </a:r>
          </a:p>
          <a:p>
            <a:r>
              <a:rPr lang="en-US" dirty="0" smtClean="0"/>
              <a:t>}</a:t>
            </a:r>
          </a:p>
          <a:p>
            <a:r>
              <a:rPr lang="en-US" dirty="0" smtClean="0"/>
              <a:t>// Yeah, Jupiter really does have 67 moons.</a:t>
            </a:r>
          </a:p>
          <a:p>
            <a:r>
              <a:rPr lang="en-US" dirty="0" err="1" smtClean="0"/>
              <a:t>const</a:t>
            </a:r>
            <a:r>
              <a:rPr lang="en-US" dirty="0" smtClean="0"/>
              <a:t> </a:t>
            </a:r>
            <a:r>
              <a:rPr lang="en-US" dirty="0" err="1" smtClean="0"/>
              <a:t>jupiter</a:t>
            </a:r>
            <a:r>
              <a:rPr lang="en-US" dirty="0" smtClean="0"/>
              <a:t> = new Planet('Pretty Big', 67);</a:t>
            </a:r>
          </a:p>
          <a:p>
            <a:r>
              <a:rPr lang="en-US" dirty="0" err="1" smtClean="0"/>
              <a:t>jupiter.reportMoons</a:t>
            </a:r>
            <a:r>
              <a:rPr lang="en-US" dirty="0" smtClean="0"/>
              <a:t>();</a:t>
            </a:r>
            <a:endParaRPr lang="ru-RU" dirty="0" smtClean="0"/>
          </a:p>
        </p:txBody>
      </p:sp>
      <p:sp>
        <p:nvSpPr>
          <p:cNvPr id="12" name="Текст 4"/>
          <p:cNvSpPr txBox="1">
            <a:spLocks/>
          </p:cNvSpPr>
          <p:nvPr/>
        </p:nvSpPr>
        <p:spPr>
          <a:xfrm>
            <a:off x="2904311" y="137161"/>
            <a:ext cx="3467100" cy="205740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:JS</a:t>
            </a:r>
            <a:endParaRPr lang="en-US" dirty="0"/>
          </a:p>
        </p:txBody>
      </p:sp>
    </p:spTree>
    <p:extLst>
      <p:ext uri="{BB962C8B-B14F-4D97-AF65-F5344CB8AC3E}">
        <p14:creationId xmlns:p14="http://schemas.microsoft.com/office/powerpoint/2010/main" val="69249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85800" y="1251858"/>
            <a:ext cx="3467100" cy="1913709"/>
          </a:xfrm>
        </p:spPr>
        <p:txBody>
          <a:bodyPr/>
          <a:lstStyle/>
          <a:p>
            <a:r>
              <a:rPr lang="en-US" dirty="0" smtClean="0"/>
              <a:t>Conclusion</a:t>
            </a:r>
            <a:endParaRPr lang="en-US" dirty="0"/>
          </a:p>
        </p:txBody>
      </p:sp>
      <p:sp>
        <p:nvSpPr>
          <p:cNvPr id="4" name="Текст 3"/>
          <p:cNvSpPr>
            <a:spLocks noGrp="1"/>
          </p:cNvSpPr>
          <p:nvPr>
            <p:ph type="body" sz="quarter" idx="13"/>
          </p:nvPr>
        </p:nvSpPr>
        <p:spPr>
          <a:xfrm>
            <a:off x="685800" y="2056312"/>
            <a:ext cx="4870269" cy="2057400"/>
          </a:xfrm>
        </p:spPr>
        <p:txBody>
          <a:bodyPr/>
          <a:lstStyle/>
          <a:p>
            <a:r>
              <a:rPr lang="en-US" sz="2000" dirty="0"/>
              <a:t>It's hard to get away from </a:t>
            </a:r>
            <a:r>
              <a:rPr lang="en-US" sz="2000" dirty="0" err="1"/>
              <a:t>Transpilers</a:t>
            </a:r>
            <a:r>
              <a:rPr lang="en-US" sz="2000" dirty="0"/>
              <a:t>: You need them whether you plan to write a language that compiles to JavaScript, or simply use ES015 reliably. We saw that feedback from people in that latter group is an important source of guidance for the TC39 committee in its decisions about the future direction of JavaScript, as well.</a:t>
            </a:r>
          </a:p>
        </p:txBody>
      </p:sp>
      <p:sp>
        <p:nvSpPr>
          <p:cNvPr id="7" name="Текст 1"/>
          <p:cNvSpPr>
            <a:spLocks noGrp="1"/>
          </p:cNvSpPr>
          <p:nvPr>
            <p:ph type="body" sz="quarter" idx="12"/>
          </p:nvPr>
        </p:nvSpPr>
        <p:spPr>
          <a:xfrm>
            <a:off x="5556069" y="973184"/>
            <a:ext cx="6635931" cy="4103914"/>
          </a:xfrm>
        </p:spPr>
        <p:txBody>
          <a:bodyPr/>
          <a:lstStyle/>
          <a:p>
            <a:r>
              <a:rPr lang="en-US" dirty="0" smtClean="0"/>
              <a:t>How to install?</a:t>
            </a:r>
            <a:endParaRPr lang="ru-RU" dirty="0" smtClean="0"/>
          </a:p>
          <a:p>
            <a:r>
              <a:rPr lang="ru-RU" dirty="0" smtClean="0"/>
              <a:t>1.</a:t>
            </a:r>
            <a:r>
              <a:rPr lang="en-US" dirty="0" smtClean="0"/>
              <a:t>Create </a:t>
            </a:r>
            <a:r>
              <a:rPr lang="en-US" dirty="0"/>
              <a:t>a directory somewhere;</a:t>
            </a:r>
          </a:p>
          <a:p>
            <a:r>
              <a:rPr lang="ru-RU" dirty="0" smtClean="0"/>
              <a:t>2.</a:t>
            </a:r>
            <a:r>
              <a:rPr lang="en-US" dirty="0" smtClean="0"/>
              <a:t>Initialize </a:t>
            </a:r>
            <a:r>
              <a:rPr lang="en-US" dirty="0"/>
              <a:t>it as an NPM project;</a:t>
            </a:r>
          </a:p>
          <a:p>
            <a:r>
              <a:rPr lang="ru-RU" dirty="0" smtClean="0"/>
              <a:t>3.</a:t>
            </a:r>
            <a:r>
              <a:rPr lang="en-US" dirty="0" smtClean="0"/>
              <a:t>Install </a:t>
            </a:r>
            <a:r>
              <a:rPr lang="en-US" dirty="0"/>
              <a:t>the Babel tool, along with the presets and plugins we'll be using; and</a:t>
            </a:r>
          </a:p>
          <a:p>
            <a:r>
              <a:rPr lang="ru-RU" dirty="0" smtClean="0"/>
              <a:t>4.</a:t>
            </a:r>
            <a:r>
              <a:rPr lang="en-US" dirty="0" smtClean="0"/>
              <a:t>Configure </a:t>
            </a:r>
            <a:r>
              <a:rPr lang="en-US" dirty="0"/>
              <a:t>Babel to use those presets and plugins</a:t>
            </a:r>
            <a:r>
              <a:rPr lang="en-US" dirty="0" smtClean="0"/>
              <a:t>.</a:t>
            </a:r>
            <a:endParaRPr lang="ru-RU" dirty="0" smtClean="0"/>
          </a:p>
          <a:p>
            <a:r>
              <a:rPr lang="en-US" dirty="0"/>
              <a:t>Now, copy the snippet from above with the Planet class into an index.js, and run babel index.js --out-file index.transpiled.js --source-maps. This will create a </a:t>
            </a:r>
            <a:r>
              <a:rPr lang="en-US" dirty="0" err="1"/>
              <a:t>transpiled</a:t>
            </a:r>
            <a:r>
              <a:rPr lang="en-US" dirty="0"/>
              <a:t> version of index.js, in index.transpiled.js, and a separate </a:t>
            </a:r>
            <a:r>
              <a:rPr lang="en-US" dirty="0" err="1"/>
              <a:t>sourcemap</a:t>
            </a:r>
            <a:r>
              <a:rPr lang="en-US" dirty="0"/>
              <a:t> file, </a:t>
            </a:r>
            <a:r>
              <a:rPr lang="en-US" dirty="0" err="1"/>
              <a:t>index.transpiled.js.map</a:t>
            </a:r>
            <a:r>
              <a:rPr lang="en-US" dirty="0"/>
              <a:t>. A source map is a file that tells the browser which lines of your </a:t>
            </a:r>
            <a:r>
              <a:rPr lang="en-US" dirty="0" err="1"/>
              <a:t>transpiled</a:t>
            </a:r>
            <a:r>
              <a:rPr lang="en-US" dirty="0"/>
              <a:t> code correspond to which lines of your original source, so you can debug index.js directly.</a:t>
            </a:r>
          </a:p>
          <a:p>
            <a:endParaRPr lang="ru-RU" dirty="0" smtClean="0"/>
          </a:p>
        </p:txBody>
      </p:sp>
    </p:spTree>
    <p:extLst>
      <p:ext uri="{BB962C8B-B14F-4D97-AF65-F5344CB8AC3E}">
        <p14:creationId xmlns:p14="http://schemas.microsoft.com/office/powerpoint/2010/main" val="644741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85800" y="571500"/>
            <a:ext cx="3467100" cy="1913709"/>
          </a:xfrm>
        </p:spPr>
        <p:txBody>
          <a:bodyPr/>
          <a:lstStyle/>
          <a:p>
            <a:r>
              <a:rPr lang="en-US" dirty="0" err="1" smtClean="0"/>
              <a:t>Linting</a:t>
            </a:r>
            <a:endParaRPr lang="en-US" dirty="0"/>
          </a:p>
        </p:txBody>
      </p:sp>
      <p:sp>
        <p:nvSpPr>
          <p:cNvPr id="4" name="Текст 3"/>
          <p:cNvSpPr>
            <a:spLocks noGrp="1"/>
          </p:cNvSpPr>
          <p:nvPr>
            <p:ph type="body" sz="quarter" idx="13"/>
          </p:nvPr>
        </p:nvSpPr>
        <p:spPr>
          <a:xfrm>
            <a:off x="685800" y="1456509"/>
            <a:ext cx="4870269" cy="2057400"/>
          </a:xfrm>
        </p:spPr>
        <p:txBody>
          <a:bodyPr/>
          <a:lstStyle/>
          <a:p>
            <a:r>
              <a:rPr lang="en-US" sz="2000" dirty="0" err="1"/>
              <a:t>Linting</a:t>
            </a:r>
            <a:r>
              <a:rPr lang="en-US" sz="2000" dirty="0"/>
              <a:t> is the process of running a program that analyzes your code for programmatic and stylistic errors. A </a:t>
            </a:r>
            <a:r>
              <a:rPr lang="en-US" sz="2000" dirty="0" err="1"/>
              <a:t>linting</a:t>
            </a:r>
            <a:r>
              <a:rPr lang="en-US" sz="2000" dirty="0"/>
              <a:t> tool, or a linter, marks or flags any potential errors in your code such as syntax errors or incorrectly spelled variable names. This can save time and help you write better code</a:t>
            </a:r>
            <a:r>
              <a:rPr lang="en-US" sz="2000" dirty="0" smtClean="0"/>
              <a:t>.</a:t>
            </a:r>
          </a:p>
          <a:p>
            <a:endParaRPr lang="en-US" sz="2000" dirty="0"/>
          </a:p>
          <a:p>
            <a:r>
              <a:rPr lang="en-US" sz="2000" dirty="0"/>
              <a:t>Linters can be installed using </a:t>
            </a:r>
            <a:r>
              <a:rPr lang="en-US" sz="2000" dirty="0" err="1"/>
              <a:t>npm</a:t>
            </a:r>
            <a:r>
              <a:rPr lang="en-US" sz="2000" dirty="0"/>
              <a:t> or another package manager. Linters can be used from the command line by passing in files. Linters are also available as plugins for tools and sometimes they are directly integrated into editors.</a:t>
            </a:r>
          </a:p>
        </p:txBody>
      </p:sp>
      <p:sp>
        <p:nvSpPr>
          <p:cNvPr id="7" name="Текст 1"/>
          <p:cNvSpPr>
            <a:spLocks noGrp="1"/>
          </p:cNvSpPr>
          <p:nvPr>
            <p:ph type="body" sz="quarter" idx="12"/>
          </p:nvPr>
        </p:nvSpPr>
        <p:spPr>
          <a:xfrm>
            <a:off x="5827123" y="433252"/>
            <a:ext cx="7124700" cy="4103914"/>
          </a:xfrm>
        </p:spPr>
        <p:txBody>
          <a:bodyPr/>
          <a:lstStyle/>
          <a:p>
            <a:r>
              <a:rPr lang="en-US" dirty="0" smtClean="0"/>
              <a:t>JS linters:</a:t>
            </a:r>
          </a:p>
          <a:p>
            <a:r>
              <a:rPr lang="en-US" dirty="0" smtClean="0"/>
              <a:t>-</a:t>
            </a:r>
            <a:r>
              <a:rPr lang="en-US" dirty="0" err="1" smtClean="0"/>
              <a:t>JSLint</a:t>
            </a:r>
            <a:endParaRPr lang="en-US" dirty="0" smtClean="0"/>
          </a:p>
          <a:p>
            <a:r>
              <a:rPr lang="en-US" dirty="0" smtClean="0"/>
              <a:t>-</a:t>
            </a:r>
            <a:r>
              <a:rPr lang="en-US" dirty="0" err="1" smtClean="0"/>
              <a:t>JSHint</a:t>
            </a:r>
            <a:endParaRPr lang="en-US" dirty="0" smtClean="0"/>
          </a:p>
          <a:p>
            <a:r>
              <a:rPr lang="en-US" dirty="0" smtClean="0"/>
              <a:t>-JSCS</a:t>
            </a:r>
          </a:p>
          <a:p>
            <a:r>
              <a:rPr lang="en-US" dirty="0" smtClean="0"/>
              <a:t>-</a:t>
            </a:r>
            <a:r>
              <a:rPr lang="en-US" dirty="0" err="1" smtClean="0"/>
              <a:t>ESLint</a:t>
            </a:r>
            <a:endParaRPr lang="en-US" dirty="0" smtClean="0"/>
          </a:p>
          <a:p>
            <a:r>
              <a:rPr lang="en-US" dirty="0" smtClean="0"/>
              <a:t>We are using </a:t>
            </a:r>
            <a:r>
              <a:rPr lang="en-US" dirty="0" err="1" smtClean="0"/>
              <a:t>ESLint</a:t>
            </a:r>
            <a:endParaRPr lang="ru-RU" dirty="0" smtClean="0"/>
          </a:p>
        </p:txBody>
      </p:sp>
    </p:spTree>
    <p:extLst>
      <p:ext uri="{BB962C8B-B14F-4D97-AF65-F5344CB8AC3E}">
        <p14:creationId xmlns:p14="http://schemas.microsoft.com/office/powerpoint/2010/main" val="2932550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341e6018-ac0a-4dfb-8409-db9e0d25502e"/>
    <ds:schemaRef ds:uri="http://purl.org/dc/terms/"/>
    <ds:schemaRef ds:uri="835f28f2-30f1-4728-84d2-86d96e143488"/>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678</TotalTime>
  <Words>1153</Words>
  <Application>Microsoft Office PowerPoint</Application>
  <PresentationFormat>Широкоэкранный</PresentationFormat>
  <Paragraphs>99</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11</vt:i4>
      </vt:variant>
    </vt:vector>
  </HeadingPairs>
  <TitlesOfParts>
    <vt:vector size="17" baseType="lpstr">
      <vt:lpstr>Open Sans</vt:lpstr>
      <vt:lpstr>Proxima Nova Black</vt:lpstr>
      <vt:lpstr>Calibri</vt:lpstr>
      <vt:lpstr>Arial</vt:lpstr>
      <vt:lpstr>DARK THEME</vt:lpstr>
      <vt:lpstr>LIGHT-THEME</vt:lpstr>
      <vt:lpstr>INTRODUTION                :) INTO JS</vt:lpstr>
      <vt:lpstr>What is Жаба скріпт?  JavaScript is the programming language of HTML and the Web. It’s really easy to learn, hard to master.  JavaScript was invented by Brendan Eich in 1995, and became an ECMA standard in 1997. ECMA-262 is the official name of the standard. ECMAScript is the official name of the language. Today, JavaScript can execute not only in the browser, but also on the server, or actually on any device that has a special program called the JS engine. V8 in Opera and Chrome SpiderMonkey in Firefox Nitro and SquirrelFish in Safari etc.</vt:lpstr>
      <vt:lpstr>JS VERSIONS   </vt:lpstr>
      <vt:lpstr>What can it do?  -Add new HTML to the page, change the existing content, modify styles. -React to user actions, run on mouse clicks, pointer movements, key presses. -Send requests over the network to remote servers, download and upload files (so-called AJAX and COMET technologies). -Get and set cookies, ask questions to the visitor, show messages. -Remember the data on the client-side (“local storage”).</vt:lpstr>
      <vt:lpstr>Where you can use it?</vt:lpstr>
      <vt:lpstr>Transpilers</vt:lpstr>
      <vt:lpstr>Презентация PowerPoint</vt:lpstr>
      <vt:lpstr>Conclusion</vt:lpstr>
      <vt:lpstr>Linting</vt:lpstr>
      <vt:lpstr>Frameworks TOP 6 BEST JS FRAMEWORKS TO LEARN  1. React – for SPA, using virtual DOM. 2. Angular – developed by Google, used for SPA 3. Vue – using for high-end SPAs etc. Its good for cross-platforming. Developed in 2016 4. Ember - support two-way data binding and hence, establish a reliable platform for handling the complicated User Interfaces 5. Meteor - Uses of this framework include significant areas like back-end development, management of the database, business logic, and rendering of the front-end. 6. Node -  server-side JavaScript run-time environment. Very fast because of async.</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телячий вадим</cp:lastModifiedBy>
  <cp:revision>43</cp:revision>
  <dcterms:created xsi:type="dcterms:W3CDTF">2018-12-11T16:43:22Z</dcterms:created>
  <dcterms:modified xsi:type="dcterms:W3CDTF">2020-01-27T22:30:01Z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