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60" r:id="rId7"/>
    <p:sldId id="261" r:id="rId8"/>
    <p:sldId id="262" r:id="rId9"/>
    <p:sldId id="263" r:id="rId10"/>
    <p:sldId id="275" r:id="rId11"/>
    <p:sldId id="276" r:id="rId12"/>
    <p:sldId id="277" r:id="rId13"/>
    <p:sldId id="278" r:id="rId14"/>
    <p:sldId id="279" r:id="rId15"/>
    <p:sldId id="280" r:id="rId16"/>
    <p:sldId id="274" r:id="rId17"/>
  </p:sldIdLst>
  <p:sldSz cx="12192000" cy="6858000"/>
  <p:notesSz cx="6858000" cy="9144000"/>
  <p:embeddedFontLst>
    <p:embeddedFont>
      <p:font typeface="Proxima Nova Black" panose="020B0604020202020204" charset="0"/>
      <p:bold r:id="rId18"/>
    </p:embeddedFont>
    <p:embeddedFont>
      <p:font typeface="Calibri" panose="020F0502020204030204" pitchFamily="3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57" autoAdjust="0"/>
  </p:normalViewPr>
  <p:slideViewPr>
    <p:cSldViewPr snapToGrid="0">
      <p:cViewPr varScale="1">
        <p:scale>
          <a:sx n="88" d="100"/>
          <a:sy n="88" d="100"/>
        </p:scale>
        <p:origin x="494" y="6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26423"/>
            <a:ext cx="12192000" cy="6770913"/>
          </a:xfrm>
        </p:spPr>
        <p:txBody>
          <a:bodyPr/>
          <a:lstStyle/>
          <a:p>
            <a:r>
              <a:rPr lang="en-US" sz="9600" dirty="0"/>
              <a:t>Intro. Function component, </a:t>
            </a:r>
            <a:r>
              <a:rPr lang="en-US" sz="9600" dirty="0" err="1"/>
              <a:t>Destructuring</a:t>
            </a:r>
            <a:r>
              <a:rPr lang="en-US" sz="9600" dirty="0"/>
              <a:t> props</a:t>
            </a:r>
            <a:endParaRPr lang="en-US" sz="9600"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BY TELYACHY VADYM</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a:xfrm>
            <a:off x="4250872" y="149407"/>
            <a:ext cx="7124700" cy="4103914"/>
          </a:xfrm>
        </p:spPr>
        <p:txBody>
          <a:bodyPr/>
          <a:lstStyle/>
          <a:p>
            <a:r>
              <a:rPr lang="en-US" sz="1600" dirty="0" smtClean="0"/>
              <a:t>--Sending props</a:t>
            </a:r>
            <a:endParaRPr lang="ru-RU" sz="1600" dirty="0" smtClean="0"/>
          </a:p>
          <a:p>
            <a:r>
              <a:rPr lang="en-US" sz="1600" dirty="0" smtClean="0"/>
              <a:t>&lt;</a:t>
            </a:r>
            <a:r>
              <a:rPr lang="en-US" sz="1600" dirty="0"/>
              <a:t>Table </a:t>
            </a:r>
            <a:r>
              <a:rPr lang="en-US" sz="1600" dirty="0" err="1"/>
              <a:t>characterData</a:t>
            </a:r>
            <a:r>
              <a:rPr lang="en-US" sz="1600" dirty="0"/>
              <a:t>={characters} </a:t>
            </a:r>
            <a:r>
              <a:rPr lang="en-US" sz="1600" dirty="0" smtClean="0"/>
              <a:t>/&gt;</a:t>
            </a:r>
          </a:p>
          <a:p>
            <a:r>
              <a:rPr lang="en-US" sz="1600" dirty="0" smtClean="0"/>
              <a:t>--Catching props at Table.js</a:t>
            </a:r>
          </a:p>
          <a:p>
            <a:r>
              <a:rPr lang="en-US" sz="1600" dirty="0" smtClean="0"/>
              <a:t> </a:t>
            </a:r>
            <a:r>
              <a:rPr lang="en-US" sz="1600" dirty="0"/>
              <a:t>&lt;table&gt;</a:t>
            </a:r>
          </a:p>
          <a:p>
            <a:r>
              <a:rPr lang="en-US" sz="1600" dirty="0"/>
              <a:t>        &lt;</a:t>
            </a:r>
            <a:r>
              <a:rPr lang="en-US" sz="1600" dirty="0" err="1"/>
              <a:t>TableHeader</a:t>
            </a:r>
            <a:r>
              <a:rPr lang="en-US" sz="1600" dirty="0"/>
              <a:t> /&gt;</a:t>
            </a:r>
          </a:p>
          <a:p>
            <a:r>
              <a:rPr lang="en-US" sz="1600" dirty="0"/>
              <a:t>        &lt;</a:t>
            </a:r>
            <a:r>
              <a:rPr lang="en-US" sz="1600" dirty="0" err="1"/>
              <a:t>TableBody</a:t>
            </a:r>
            <a:r>
              <a:rPr lang="en-US" sz="1600" dirty="0"/>
              <a:t> </a:t>
            </a:r>
            <a:r>
              <a:rPr lang="en-US" sz="1600" dirty="0" err="1"/>
              <a:t>characterData</a:t>
            </a:r>
            <a:r>
              <a:rPr lang="en-US" sz="1600" dirty="0"/>
              <a:t>={</a:t>
            </a:r>
            <a:r>
              <a:rPr lang="en-US" sz="1600" dirty="0" err="1"/>
              <a:t>characterData</a:t>
            </a:r>
            <a:r>
              <a:rPr lang="en-US" sz="1600" dirty="0"/>
              <a:t>} /&gt;</a:t>
            </a:r>
          </a:p>
          <a:p>
            <a:r>
              <a:rPr lang="en-US" sz="1600" dirty="0"/>
              <a:t>      &lt;/table</a:t>
            </a:r>
            <a:r>
              <a:rPr lang="en-US" sz="1600" dirty="0" smtClean="0"/>
              <a:t>&gt;</a:t>
            </a:r>
          </a:p>
          <a:p>
            <a:r>
              <a:rPr lang="en-US" sz="1600" dirty="0" smtClean="0"/>
              <a:t>--Initializing props</a:t>
            </a:r>
          </a:p>
          <a:p>
            <a:r>
              <a:rPr lang="en-US" sz="1600" dirty="0" err="1"/>
              <a:t>const</a:t>
            </a:r>
            <a:r>
              <a:rPr lang="en-US" sz="1600" dirty="0"/>
              <a:t> </a:t>
            </a:r>
            <a:r>
              <a:rPr lang="en-US" sz="1600" dirty="0" err="1"/>
              <a:t>TableBody</a:t>
            </a:r>
            <a:r>
              <a:rPr lang="en-US" sz="1600" dirty="0"/>
              <a:t> = props =&gt; {</a:t>
            </a:r>
          </a:p>
          <a:p>
            <a:r>
              <a:rPr lang="en-US" sz="1600" dirty="0"/>
              <a:t>  </a:t>
            </a:r>
            <a:r>
              <a:rPr lang="en-US" sz="1600" dirty="0" err="1"/>
              <a:t>const</a:t>
            </a:r>
            <a:r>
              <a:rPr lang="en-US" sz="1600" dirty="0"/>
              <a:t> rows = </a:t>
            </a:r>
            <a:r>
              <a:rPr lang="en-US" sz="1600" dirty="0" err="1"/>
              <a:t>props.characterData.map</a:t>
            </a:r>
            <a:r>
              <a:rPr lang="en-US" sz="1600" dirty="0"/>
              <a:t>((row, index) =&gt; {</a:t>
            </a:r>
          </a:p>
          <a:p>
            <a:r>
              <a:rPr lang="en-US" sz="1600" dirty="0"/>
              <a:t>    return (</a:t>
            </a:r>
          </a:p>
          <a:p>
            <a:r>
              <a:rPr lang="en-US" sz="1600" dirty="0"/>
              <a:t>      &lt;</a:t>
            </a:r>
            <a:r>
              <a:rPr lang="en-US" sz="1600" dirty="0" err="1"/>
              <a:t>tr</a:t>
            </a:r>
            <a:r>
              <a:rPr lang="en-US" sz="1600" dirty="0"/>
              <a:t> key={index}&gt;</a:t>
            </a:r>
          </a:p>
          <a:p>
            <a:r>
              <a:rPr lang="en-US" sz="1600" dirty="0"/>
              <a:t>        &lt;td&gt;{row.name}&lt;/td&gt;</a:t>
            </a:r>
          </a:p>
          <a:p>
            <a:r>
              <a:rPr lang="en-US" sz="1600" dirty="0"/>
              <a:t>        &lt;td&gt;{</a:t>
            </a:r>
            <a:r>
              <a:rPr lang="en-US" sz="1600" dirty="0" err="1"/>
              <a:t>row.job</a:t>
            </a:r>
            <a:r>
              <a:rPr lang="en-US" sz="1600" dirty="0"/>
              <a:t>}&lt;/td&gt;</a:t>
            </a:r>
          </a:p>
          <a:p>
            <a:r>
              <a:rPr lang="en-US" sz="1600" dirty="0"/>
              <a:t>      &lt;/</a:t>
            </a:r>
            <a:r>
              <a:rPr lang="en-US" sz="1600" dirty="0" err="1"/>
              <a:t>tr</a:t>
            </a:r>
            <a:r>
              <a:rPr lang="en-US" sz="1600" dirty="0"/>
              <a:t>&gt;</a:t>
            </a:r>
          </a:p>
          <a:p>
            <a:r>
              <a:rPr lang="en-US" sz="1600" dirty="0"/>
              <a:t>    )</a:t>
            </a:r>
          </a:p>
          <a:p>
            <a:r>
              <a:rPr lang="en-US" sz="1600" dirty="0"/>
              <a:t>  })</a:t>
            </a:r>
          </a:p>
          <a:p>
            <a:r>
              <a:rPr lang="en-US" sz="1600" dirty="0" smtClean="0"/>
              <a:t>  </a:t>
            </a:r>
            <a:r>
              <a:rPr lang="en-US" sz="1600" dirty="0"/>
              <a:t>return &lt;</a:t>
            </a:r>
            <a:r>
              <a:rPr lang="en-US" sz="1600" dirty="0" err="1"/>
              <a:t>tbody</a:t>
            </a:r>
            <a:r>
              <a:rPr lang="en-US" sz="1600" dirty="0"/>
              <a:t>&gt;{rows}&lt;/</a:t>
            </a:r>
            <a:r>
              <a:rPr lang="en-US" sz="1600" dirty="0" err="1"/>
              <a:t>tbody</a:t>
            </a:r>
            <a:r>
              <a:rPr lang="en-US" sz="1600" dirty="0" smtClean="0"/>
              <a:t>&gt;}</a:t>
            </a:r>
            <a:endParaRPr lang="en-US" sz="1600" dirty="0"/>
          </a:p>
        </p:txBody>
      </p:sp>
      <p:sp>
        <p:nvSpPr>
          <p:cNvPr id="3" name="Заголовок 2"/>
          <p:cNvSpPr>
            <a:spLocks noGrp="1"/>
          </p:cNvSpPr>
          <p:nvPr>
            <p:ph type="title"/>
          </p:nvPr>
        </p:nvSpPr>
        <p:spPr>
          <a:xfrm>
            <a:off x="685800" y="953316"/>
            <a:ext cx="3467100" cy="1913709"/>
          </a:xfrm>
        </p:spPr>
        <p:txBody>
          <a:bodyPr/>
          <a:lstStyle/>
          <a:p>
            <a:r>
              <a:rPr lang="en-US" dirty="0" smtClean="0"/>
              <a:t>Props</a:t>
            </a:r>
            <a:endParaRPr lang="en-US" dirty="0"/>
          </a:p>
        </p:txBody>
      </p:sp>
      <p:sp>
        <p:nvSpPr>
          <p:cNvPr id="4" name="Текст 3"/>
          <p:cNvSpPr>
            <a:spLocks noGrp="1"/>
          </p:cNvSpPr>
          <p:nvPr>
            <p:ph type="body" sz="quarter" idx="13"/>
          </p:nvPr>
        </p:nvSpPr>
        <p:spPr>
          <a:xfrm>
            <a:off x="685800" y="1757211"/>
            <a:ext cx="3467100" cy="2057400"/>
          </a:xfrm>
        </p:spPr>
        <p:txBody>
          <a:bodyPr/>
          <a:lstStyle/>
          <a:p>
            <a:r>
              <a:rPr lang="en-US" dirty="0"/>
              <a:t>Right now, we have a cool Table component, but the data is being hard-coded. One of the big deals about React is how it handles data, and it does so with properties, referred to as props, and with state. Now, we'll focus on handling data with props.</a:t>
            </a:r>
            <a:endParaRPr lang="ru-RU" dirty="0" smtClean="0"/>
          </a:p>
        </p:txBody>
      </p:sp>
      <p:sp>
        <p:nvSpPr>
          <p:cNvPr id="8" name="Rectangle 3"/>
          <p:cNvSpPr>
            <a:spLocks noChangeArrowheads="1"/>
          </p:cNvSpPr>
          <p:nvPr/>
        </p:nvSpPr>
        <p:spPr bwMode="auto">
          <a:xfrm>
            <a:off x="0" y="43934"/>
            <a:ext cx="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Текст 1"/>
          <p:cNvSpPr txBox="1">
            <a:spLocks/>
          </p:cNvSpPr>
          <p:nvPr/>
        </p:nvSpPr>
        <p:spPr>
          <a:xfrm>
            <a:off x="8748336" y="1615576"/>
            <a:ext cx="7124700" cy="410391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729203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a:xfrm>
            <a:off x="4250872" y="149407"/>
            <a:ext cx="2425977" cy="4103914"/>
          </a:xfrm>
        </p:spPr>
        <p:txBody>
          <a:bodyPr/>
          <a:lstStyle/>
          <a:p>
            <a:r>
              <a:rPr lang="en-US" sz="1600" dirty="0"/>
              <a:t> props = {  </a:t>
            </a:r>
          </a:p>
          <a:p>
            <a:r>
              <a:rPr lang="en-US" sz="1600" dirty="0"/>
              <a:t>    attraction: </a:t>
            </a:r>
            <a:r>
              <a:rPr lang="en-US" sz="1600" dirty="0" smtClean="0"/>
              <a:t>{			</a:t>
            </a:r>
            <a:endParaRPr lang="en-US" sz="1600" dirty="0"/>
          </a:p>
          <a:p>
            <a:r>
              <a:rPr lang="en-US" sz="1600" dirty="0"/>
              <a:t>      address1: "350 5th Ave",</a:t>
            </a:r>
          </a:p>
          <a:p>
            <a:r>
              <a:rPr lang="en-US" sz="1600" dirty="0"/>
              <a:t>      address2: </a:t>
            </a:r>
            <a:r>
              <a:rPr lang="en-US" sz="1600" dirty="0" smtClean="0"/>
              <a:t>"",</a:t>
            </a:r>
            <a:endParaRPr lang="en-US" sz="1600" dirty="0"/>
          </a:p>
          <a:p>
            <a:r>
              <a:rPr lang="en-US" sz="1600" dirty="0"/>
              <a:t>      </a:t>
            </a:r>
            <a:r>
              <a:rPr lang="en-US" sz="1600" dirty="0" err="1"/>
              <a:t>average_rating</a:t>
            </a:r>
            <a:r>
              <a:rPr lang="en-US" sz="1600" dirty="0"/>
              <a:t>: 4,</a:t>
            </a:r>
          </a:p>
          <a:p>
            <a:r>
              <a:rPr lang="en-US" sz="1600" dirty="0"/>
              <a:t>      city: "New York",</a:t>
            </a:r>
          </a:p>
          <a:p>
            <a:r>
              <a:rPr lang="en-US" sz="1600" dirty="0"/>
              <a:t>      country: "US",</a:t>
            </a:r>
          </a:p>
          <a:p>
            <a:r>
              <a:rPr lang="en-US" sz="1600" dirty="0"/>
              <a:t>      </a:t>
            </a:r>
            <a:r>
              <a:rPr lang="en-US" sz="1600" dirty="0" err="1"/>
              <a:t>display_address</a:t>
            </a:r>
            <a:r>
              <a:rPr lang="en-US" sz="1600" dirty="0"/>
              <a:t>: ["350 5th Ave", "New York, NY 10118"],</a:t>
            </a:r>
          </a:p>
          <a:p>
            <a:r>
              <a:rPr lang="en-US" sz="1600" dirty="0"/>
              <a:t>      id: 9,</a:t>
            </a:r>
          </a:p>
          <a:p>
            <a:r>
              <a:rPr lang="en-US" sz="1600" dirty="0" smtClean="0"/>
              <a:t>location</a:t>
            </a:r>
            <a:r>
              <a:rPr lang="en-US" sz="1600" dirty="0"/>
              <a:t>: {</a:t>
            </a:r>
          </a:p>
          <a:p>
            <a:r>
              <a:rPr lang="en-US" sz="1600" dirty="0"/>
              <a:t>        </a:t>
            </a:r>
            <a:r>
              <a:rPr lang="en-US" sz="1600" dirty="0" err="1"/>
              <a:t>created_at</a:t>
            </a:r>
            <a:r>
              <a:rPr lang="en-US" sz="1600" dirty="0"/>
              <a:t>: "2018–03–07T03:56:20.717Z",</a:t>
            </a:r>
          </a:p>
          <a:p>
            <a:r>
              <a:rPr lang="en-US" sz="1600" dirty="0"/>
              <a:t>        id: 1,</a:t>
            </a:r>
          </a:p>
          <a:p>
            <a:r>
              <a:rPr lang="en-US" sz="1600" dirty="0" err="1" smtClean="0"/>
              <a:t>longitude_coordinate</a:t>
            </a:r>
            <a:r>
              <a:rPr lang="en-US" sz="1600" dirty="0"/>
              <a:t>: -74.005973,</a:t>
            </a:r>
          </a:p>
          <a:p>
            <a:r>
              <a:rPr lang="en-US" sz="1600" dirty="0"/>
              <a:t>        </a:t>
            </a:r>
            <a:r>
              <a:rPr lang="en-US" sz="1600" dirty="0" smtClean="0"/>
              <a:t>...}</a:t>
            </a:r>
            <a:endParaRPr lang="en-US" sz="1600" dirty="0"/>
          </a:p>
        </p:txBody>
      </p:sp>
      <p:sp>
        <p:nvSpPr>
          <p:cNvPr id="3" name="Заголовок 2"/>
          <p:cNvSpPr>
            <a:spLocks noGrp="1"/>
          </p:cNvSpPr>
          <p:nvPr>
            <p:ph type="title"/>
          </p:nvPr>
        </p:nvSpPr>
        <p:spPr>
          <a:xfrm>
            <a:off x="337777" y="228600"/>
            <a:ext cx="3913095" cy="1913709"/>
          </a:xfrm>
        </p:spPr>
        <p:txBody>
          <a:bodyPr/>
          <a:lstStyle/>
          <a:p>
            <a:r>
              <a:rPr lang="en-US" dirty="0" err="1"/>
              <a:t>Destructuring</a:t>
            </a:r>
            <a:r>
              <a:rPr lang="en-US" dirty="0"/>
              <a:t> Props in React</a:t>
            </a:r>
            <a:endParaRPr lang="en-US" dirty="0"/>
          </a:p>
        </p:txBody>
      </p:sp>
      <p:sp>
        <p:nvSpPr>
          <p:cNvPr id="4" name="Текст 3"/>
          <p:cNvSpPr>
            <a:spLocks noGrp="1"/>
          </p:cNvSpPr>
          <p:nvPr>
            <p:ph type="body" sz="quarter" idx="13"/>
          </p:nvPr>
        </p:nvSpPr>
        <p:spPr>
          <a:xfrm>
            <a:off x="685800" y="1757211"/>
            <a:ext cx="3467100" cy="2057400"/>
          </a:xfrm>
        </p:spPr>
        <p:txBody>
          <a:bodyPr/>
          <a:lstStyle/>
          <a:p>
            <a:r>
              <a:rPr lang="en-US" dirty="0" err="1"/>
              <a:t>Destructuring</a:t>
            </a:r>
            <a:r>
              <a:rPr lang="en-US" dirty="0"/>
              <a:t> really shines in React apps, where it can greatly simplify how you write props. Take for example an &lt;Attraction /&gt;component from a travel </a:t>
            </a:r>
            <a:r>
              <a:rPr lang="en-US" dirty="0" smtClean="0"/>
              <a:t>app. It’s </a:t>
            </a:r>
            <a:r>
              <a:rPr lang="en-US" dirty="0" err="1"/>
              <a:t>auth</a:t>
            </a:r>
            <a:r>
              <a:rPr lang="en-US" dirty="0"/>
              <a:t> and attraction props that look like this:</a:t>
            </a:r>
            <a:endParaRPr lang="ru-RU" dirty="0" smtClean="0"/>
          </a:p>
        </p:txBody>
      </p:sp>
      <p:sp>
        <p:nvSpPr>
          <p:cNvPr id="8" name="Rectangle 3"/>
          <p:cNvSpPr>
            <a:spLocks noChangeArrowheads="1"/>
          </p:cNvSpPr>
          <p:nvPr/>
        </p:nvSpPr>
        <p:spPr bwMode="auto">
          <a:xfrm>
            <a:off x="0" y="43934"/>
            <a:ext cx="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Текст 1"/>
          <p:cNvSpPr txBox="1">
            <a:spLocks/>
          </p:cNvSpPr>
          <p:nvPr/>
        </p:nvSpPr>
        <p:spPr>
          <a:xfrm>
            <a:off x="6534053" y="413266"/>
            <a:ext cx="7124700" cy="410391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t>const</a:t>
            </a:r>
            <a:r>
              <a:rPr lang="en-US" sz="1600" dirty="0"/>
              <a:t> Attraction = ({ </a:t>
            </a:r>
            <a:r>
              <a:rPr lang="en-US" sz="1600" dirty="0" err="1"/>
              <a:t>auth</a:t>
            </a:r>
            <a:r>
              <a:rPr lang="en-US" sz="1600" dirty="0"/>
              <a:t>, attraction }) =&gt; {</a:t>
            </a:r>
          </a:p>
          <a:p>
            <a:r>
              <a:rPr lang="en-US" sz="1600" dirty="0"/>
              <a:t>  return (</a:t>
            </a:r>
          </a:p>
          <a:p>
            <a:r>
              <a:rPr lang="en-US" sz="1600" dirty="0"/>
              <a:t>    &lt;div </a:t>
            </a:r>
            <a:r>
              <a:rPr lang="en-US" sz="1600" dirty="0" err="1"/>
              <a:t>auth</a:t>
            </a:r>
            <a:r>
              <a:rPr lang="en-US" sz="1600" dirty="0"/>
              <a:t>={</a:t>
            </a:r>
            <a:r>
              <a:rPr lang="en-US" sz="1600" dirty="0" err="1"/>
              <a:t>auth</a:t>
            </a:r>
            <a:r>
              <a:rPr lang="en-US" sz="1600" dirty="0"/>
              <a:t>} key={attraction.id}&gt;</a:t>
            </a:r>
          </a:p>
          <a:p>
            <a:r>
              <a:rPr lang="en-US" sz="1600" dirty="0"/>
              <a:t>      &lt;Link</a:t>
            </a:r>
          </a:p>
          <a:p>
            <a:r>
              <a:rPr lang="en-US" sz="1600" dirty="0"/>
              <a:t>        token={</a:t>
            </a:r>
            <a:r>
              <a:rPr lang="en-US" sz="1600" dirty="0" err="1"/>
              <a:t>auth.token</a:t>
            </a:r>
            <a:r>
              <a:rPr lang="en-US" sz="1600" dirty="0"/>
              <a:t>}</a:t>
            </a:r>
          </a:p>
          <a:p>
            <a:r>
              <a:rPr lang="en-US" sz="1600" dirty="0"/>
              <a:t>        to={`/attractions/${</a:t>
            </a:r>
            <a:r>
              <a:rPr lang="en-US" sz="1600" dirty="0" err="1"/>
              <a:t>attraction.url_name</a:t>
            </a:r>
            <a:r>
              <a:rPr lang="en-US" sz="1600" dirty="0"/>
              <a:t>}`}</a:t>
            </a:r>
          </a:p>
          <a:p>
            <a:r>
              <a:rPr lang="en-US" sz="1600" dirty="0"/>
              <a:t>        key={attraction.id}</a:t>
            </a:r>
          </a:p>
          <a:p>
            <a:r>
              <a:rPr lang="en-US" sz="1600" dirty="0"/>
              <a:t>      &gt;</a:t>
            </a:r>
          </a:p>
          <a:p>
            <a:r>
              <a:rPr lang="en-US" sz="1600" dirty="0"/>
              <a:t>        &lt;</a:t>
            </a:r>
            <a:r>
              <a:rPr lang="en-US" sz="1600" dirty="0" err="1"/>
              <a:t>img</a:t>
            </a:r>
            <a:r>
              <a:rPr lang="en-US" sz="1600" dirty="0"/>
              <a:t> alt={attraction.name} </a:t>
            </a:r>
            <a:r>
              <a:rPr lang="en-US" sz="1600" dirty="0" err="1"/>
              <a:t>src</a:t>
            </a:r>
            <a:r>
              <a:rPr lang="en-US" sz="1600" dirty="0"/>
              <a:t>={</a:t>
            </a:r>
            <a:r>
              <a:rPr lang="en-US" sz="1600" dirty="0" err="1"/>
              <a:t>attraction.image_url</a:t>
            </a:r>
            <a:r>
              <a:rPr lang="en-US" sz="1600" dirty="0"/>
              <a:t>} /&gt;</a:t>
            </a:r>
          </a:p>
          <a:p>
            <a:r>
              <a:rPr lang="en-US" sz="1600" dirty="0"/>
              <a:t>        &lt;h1&gt;{attraction.name}&lt;/h1&gt;</a:t>
            </a:r>
          </a:p>
          <a:p>
            <a:r>
              <a:rPr lang="en-US" sz="1600" dirty="0"/>
              <a:t>      &lt;/Link&gt;</a:t>
            </a:r>
          </a:p>
          <a:p>
            <a:r>
              <a:rPr lang="en-US" sz="1600" dirty="0"/>
              <a:t>      &lt;</a:t>
            </a:r>
            <a:r>
              <a:rPr lang="en-US" sz="1600" dirty="0" err="1"/>
              <a:t>StarRatings</a:t>
            </a:r>
            <a:r>
              <a:rPr lang="en-US" sz="1600" dirty="0"/>
              <a:t> rating={</a:t>
            </a:r>
            <a:r>
              <a:rPr lang="en-US" sz="1600" dirty="0" err="1"/>
              <a:t>attraction.average_rating</a:t>
            </a:r>
            <a:r>
              <a:rPr lang="en-US" sz="1600" dirty="0"/>
              <a:t>} /&gt;</a:t>
            </a:r>
          </a:p>
          <a:p>
            <a:r>
              <a:rPr lang="en-US" sz="1600" dirty="0"/>
              <a:t>    &lt;/div&gt;</a:t>
            </a:r>
          </a:p>
          <a:p>
            <a:r>
              <a:rPr lang="en-US" sz="1600" dirty="0"/>
              <a:t>  );</a:t>
            </a:r>
          </a:p>
          <a:p>
            <a:r>
              <a:rPr lang="en-US" sz="1600" dirty="0"/>
              <a:t>};</a:t>
            </a:r>
          </a:p>
        </p:txBody>
      </p:sp>
      <p:sp>
        <p:nvSpPr>
          <p:cNvPr id="9" name="Текст 1"/>
          <p:cNvSpPr txBox="1">
            <a:spLocks/>
          </p:cNvSpPr>
          <p:nvPr/>
        </p:nvSpPr>
        <p:spPr>
          <a:xfrm>
            <a:off x="7761579" y="228600"/>
            <a:ext cx="7124700" cy="410391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961753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18768"/>
            <a:ext cx="12390783" cy="6683071"/>
          </a:xfrm>
        </p:spPr>
        <p:txBody>
          <a:bodyPr/>
          <a:lstStyle/>
          <a:p>
            <a:r>
              <a:rPr lang="en-US" dirty="0" smtClean="0"/>
              <a:t>THAT’S ALL,</a:t>
            </a:r>
            <a:br>
              <a:rPr lang="en-US" dirty="0" smtClean="0"/>
            </a:br>
            <a:r>
              <a:rPr lang="en-US" dirty="0" smtClean="0"/>
              <a:t>FOLKS</a:t>
            </a:r>
            <a:endParaRPr lang="en-US" dirty="0"/>
          </a:p>
        </p:txBody>
      </p:sp>
      <p:sp>
        <p:nvSpPr>
          <p:cNvPr id="3" name="Текст 2"/>
          <p:cNvSpPr>
            <a:spLocks noGrp="1"/>
          </p:cNvSpPr>
          <p:nvPr>
            <p:ph type="body" sz="quarter" idx="10"/>
          </p:nvPr>
        </p:nvSpPr>
        <p:spPr/>
        <p:txBody>
          <a:bodyPr/>
          <a:lstStyle/>
          <a:p>
            <a:r>
              <a:rPr lang="ru-RU" dirty="0" smtClean="0"/>
              <a:t>(</a:t>
            </a:r>
            <a:r>
              <a:rPr lang="ru-RU" dirty="0" err="1" smtClean="0"/>
              <a:t>наканецта</a:t>
            </a:r>
            <a:r>
              <a:rPr lang="ru-RU" dirty="0" smtClean="0"/>
              <a:t>)</a:t>
            </a:r>
            <a:endParaRPr lang="en-US" dirty="0"/>
          </a:p>
        </p:txBody>
      </p:sp>
    </p:spTree>
    <p:extLst>
      <p:ext uri="{BB962C8B-B14F-4D97-AF65-F5344CB8AC3E}">
        <p14:creationId xmlns:p14="http://schemas.microsoft.com/office/powerpoint/2010/main" val="3092139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0040" y="286010"/>
            <a:ext cx="10820400" cy="4800601"/>
          </a:xfrm>
        </p:spPr>
        <p:txBody>
          <a:bodyPr/>
          <a:lstStyle/>
          <a:p>
            <a:pPr>
              <a:lnSpc>
                <a:spcPct val="100000"/>
              </a:lnSpc>
            </a:pPr>
            <a:r>
              <a:rPr lang="en-US" sz="3200" dirty="0"/>
              <a:t/>
            </a:r>
            <a:br>
              <a:rPr lang="en-US" sz="3200" dirty="0"/>
            </a:br>
            <a:r>
              <a:rPr lang="en-US" sz="3200" dirty="0"/>
              <a:t>What is React?</a:t>
            </a:r>
            <a:br>
              <a:rPr lang="en-US" sz="3200" dirty="0"/>
            </a:br>
            <a:r>
              <a:rPr lang="en-US" sz="3200" dirty="0"/>
              <a:t/>
            </a:r>
            <a:br>
              <a:rPr lang="en-US" sz="3200" dirty="0"/>
            </a:br>
            <a:r>
              <a:rPr lang="en-US" sz="3200" dirty="0"/>
              <a:t>-</a:t>
            </a:r>
            <a:r>
              <a:rPr lang="en-US" sz="3200" dirty="0" smtClean="0"/>
              <a:t>React </a:t>
            </a:r>
            <a:r>
              <a:rPr lang="en-US" sz="3200" dirty="0"/>
              <a:t>is a JavaScript library - one of the most popular ones, with over 100,000 stars on GitHub.</a:t>
            </a:r>
            <a:br>
              <a:rPr lang="en-US" sz="3200" dirty="0"/>
            </a:br>
            <a:r>
              <a:rPr lang="en-US" sz="3200" dirty="0" smtClean="0"/>
              <a:t>-React </a:t>
            </a:r>
            <a:r>
              <a:rPr lang="en-US" sz="3200" dirty="0"/>
              <a:t>is not a framework (unlike Angular, which is more opinionated).</a:t>
            </a:r>
            <a:br>
              <a:rPr lang="en-US" sz="3200" dirty="0"/>
            </a:br>
            <a:r>
              <a:rPr lang="en-US" sz="3200" dirty="0" smtClean="0"/>
              <a:t>-React </a:t>
            </a:r>
            <a:r>
              <a:rPr lang="en-US" sz="3200" dirty="0"/>
              <a:t>is an open-source project created by Facebook.</a:t>
            </a:r>
            <a:br>
              <a:rPr lang="en-US" sz="3200" dirty="0"/>
            </a:br>
            <a:r>
              <a:rPr lang="en-US" sz="3200" dirty="0" smtClean="0"/>
              <a:t>-React </a:t>
            </a:r>
            <a:r>
              <a:rPr lang="en-US" sz="3200" dirty="0"/>
              <a:t>is used to build user interfaces (UI) on the front end.</a:t>
            </a:r>
            <a:br>
              <a:rPr lang="en-US" sz="3200" dirty="0"/>
            </a:br>
            <a:r>
              <a:rPr lang="en-US" sz="3200" dirty="0" smtClean="0"/>
              <a:t>-React </a:t>
            </a:r>
            <a:r>
              <a:rPr lang="en-US" sz="3200" dirty="0"/>
              <a:t>is the view layer of an MVC application (Model View Controller)</a:t>
            </a:r>
          </a:p>
        </p:txBody>
      </p:sp>
    </p:spTree>
    <p:extLst>
      <p:ext uri="{BB962C8B-B14F-4D97-AF65-F5344CB8AC3E}">
        <p14:creationId xmlns:p14="http://schemas.microsoft.com/office/powerpoint/2010/main" val="2460082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0"/>
            <a:ext cx="10820400" cy="6749143"/>
          </a:xfrm>
        </p:spPr>
        <p:txBody>
          <a:bodyPr/>
          <a:lstStyle/>
          <a:p>
            <a:pPr>
              <a:lnSpc>
                <a:spcPct val="100000"/>
              </a:lnSpc>
            </a:pPr>
            <a:r>
              <a:rPr lang="en-US" sz="6000" dirty="0" smtClean="0"/>
              <a:t>React</a:t>
            </a:r>
            <a:br>
              <a:rPr lang="en-US" sz="6000" dirty="0" smtClean="0"/>
            </a:br>
            <a:r>
              <a:rPr lang="en-US" sz="3200" dirty="0" smtClean="0"/>
              <a:t>Get started</a:t>
            </a:r>
            <a:r>
              <a:rPr lang="en-US" sz="3200" dirty="0" smtClean="0"/>
              <a:t/>
            </a:r>
            <a:br>
              <a:rPr lang="en-US" sz="3200" dirty="0" smtClean="0"/>
            </a:br>
            <a:r>
              <a:rPr lang="en-US" sz="3200" dirty="0" smtClean="0"/>
              <a:t/>
            </a:r>
            <a:br>
              <a:rPr lang="en-US" sz="3200" dirty="0" smtClean="0"/>
            </a:br>
            <a:r>
              <a:rPr lang="en-US" sz="3200" dirty="0" smtClean="0"/>
              <a:t>Static HTML :</a:t>
            </a:r>
            <a:r>
              <a:rPr lang="en-US" sz="3200" dirty="0"/>
              <a:t/>
            </a:r>
            <a:br>
              <a:rPr lang="en-US" sz="3200" dirty="0"/>
            </a:br>
            <a:r>
              <a:rPr lang="en-US" sz="1600" dirty="0"/>
              <a:t>&lt;script </a:t>
            </a:r>
            <a:r>
              <a:rPr lang="en-US" sz="1600" dirty="0" err="1"/>
              <a:t>src</a:t>
            </a:r>
            <a:r>
              <a:rPr lang="en-US" sz="1600" dirty="0"/>
              <a:t>="https://unpkg.com/react@16/</a:t>
            </a:r>
            <a:r>
              <a:rPr lang="en-US" sz="1600" dirty="0" err="1"/>
              <a:t>umd</a:t>
            </a:r>
            <a:r>
              <a:rPr lang="en-US" sz="1600" dirty="0"/>
              <a:t>/react.development.js"&gt;&lt;/script&gt;</a:t>
            </a:r>
            <a:br>
              <a:rPr lang="en-US" sz="1600" dirty="0"/>
            </a:br>
            <a:r>
              <a:rPr lang="en-US" sz="1600" dirty="0"/>
              <a:t>    &lt;script </a:t>
            </a:r>
            <a:r>
              <a:rPr lang="en-US" sz="1600" dirty="0" err="1"/>
              <a:t>src</a:t>
            </a:r>
            <a:r>
              <a:rPr lang="en-US" sz="1600" dirty="0"/>
              <a:t>="https://unpkg.com/react-dom@16/</a:t>
            </a:r>
            <a:r>
              <a:rPr lang="en-US" sz="1600" dirty="0" err="1"/>
              <a:t>umd</a:t>
            </a:r>
            <a:r>
              <a:rPr lang="en-US" sz="1600" dirty="0"/>
              <a:t>/react-dom.development.js"&gt;&lt;/script&gt;</a:t>
            </a:r>
            <a:br>
              <a:rPr lang="en-US" sz="1600" dirty="0"/>
            </a:br>
            <a:r>
              <a:rPr lang="en-US" sz="1600" dirty="0"/>
              <a:t>    &lt;script </a:t>
            </a:r>
            <a:r>
              <a:rPr lang="en-US" sz="1600" dirty="0" err="1"/>
              <a:t>src</a:t>
            </a:r>
            <a:r>
              <a:rPr lang="en-US" sz="1600" dirty="0"/>
              <a:t>="https://unpkg.com/babel-standalone@6.26.0/babel.js"&gt;&lt;/script&gt;</a:t>
            </a:r>
            <a:br>
              <a:rPr lang="en-US" sz="1600" dirty="0"/>
            </a:br>
            <a:r>
              <a:rPr lang="en-US" sz="1600" dirty="0"/>
              <a:t>  &lt;/head&gt;</a:t>
            </a:r>
            <a:br>
              <a:rPr lang="en-US" sz="1600" dirty="0"/>
            </a:br>
            <a:r>
              <a:rPr lang="en-US" sz="1600" dirty="0"/>
              <a:t/>
            </a:r>
            <a:br>
              <a:rPr lang="en-US" sz="1600" dirty="0"/>
            </a:br>
            <a:r>
              <a:rPr lang="en-US" sz="1600" dirty="0"/>
              <a:t>  &lt;body&gt;</a:t>
            </a:r>
            <a:br>
              <a:rPr lang="en-US" sz="1600" dirty="0"/>
            </a:br>
            <a:r>
              <a:rPr lang="en-US" sz="1600" dirty="0"/>
              <a:t>    &lt;div id="root"&gt;&lt;/div&gt;</a:t>
            </a:r>
            <a:br>
              <a:rPr lang="en-US" sz="1600" dirty="0"/>
            </a:br>
            <a:r>
              <a:rPr lang="en-US" sz="1600" dirty="0"/>
              <a:t/>
            </a:r>
            <a:br>
              <a:rPr lang="en-US" sz="1600" dirty="0"/>
            </a:br>
            <a:r>
              <a:rPr lang="en-US" sz="1600" dirty="0"/>
              <a:t>    &lt;script type="text/babel"&gt;</a:t>
            </a:r>
            <a:br>
              <a:rPr lang="en-US" sz="1600" dirty="0"/>
            </a:br>
            <a:r>
              <a:rPr lang="en-US" sz="1600" dirty="0"/>
              <a:t>      // React code will go here</a:t>
            </a:r>
            <a:br>
              <a:rPr lang="en-US" sz="1600" dirty="0"/>
            </a:br>
            <a:r>
              <a:rPr lang="en-US" sz="1600" dirty="0"/>
              <a:t>    &lt;/script&gt;</a:t>
            </a:r>
            <a:br>
              <a:rPr lang="en-US" sz="1600" dirty="0"/>
            </a:br>
            <a:r>
              <a:rPr lang="en-US" sz="1600" dirty="0"/>
              <a:t>  &lt;/body&gt;</a:t>
            </a:r>
            <a:r>
              <a:rPr lang="en-US" sz="1600" dirty="0" smtClean="0"/>
              <a:t/>
            </a:r>
            <a:br>
              <a:rPr lang="en-US" sz="1600" dirty="0" smtClean="0"/>
            </a:br>
            <a:endParaRPr lang="en-US" sz="1600" dirty="0"/>
          </a:p>
        </p:txBody>
      </p:sp>
    </p:spTree>
    <p:extLst>
      <p:ext uri="{BB962C8B-B14F-4D97-AF65-F5344CB8AC3E}">
        <p14:creationId xmlns:p14="http://schemas.microsoft.com/office/powerpoint/2010/main" val="2401593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0"/>
            <a:ext cx="10820400" cy="6749143"/>
          </a:xfrm>
        </p:spPr>
        <p:txBody>
          <a:bodyPr/>
          <a:lstStyle/>
          <a:p>
            <a:pPr>
              <a:lnSpc>
                <a:spcPct val="100000"/>
              </a:lnSpc>
            </a:pPr>
            <a:r>
              <a:rPr lang="en-US" sz="6000" dirty="0" smtClean="0"/>
              <a:t>React</a:t>
            </a:r>
            <a:r>
              <a:rPr lang="en-US" sz="3200" dirty="0" smtClean="0"/>
              <a:t/>
            </a:r>
            <a:br>
              <a:rPr lang="en-US" sz="3200" dirty="0" smtClean="0"/>
            </a:br>
            <a:r>
              <a:rPr lang="en-US" sz="3200" dirty="0" smtClean="0"/>
              <a:t>Creating React App</a:t>
            </a:r>
            <a:br>
              <a:rPr lang="en-US" sz="3200" dirty="0" smtClean="0"/>
            </a:br>
            <a:r>
              <a:rPr lang="en-US" sz="3200" dirty="0" smtClean="0"/>
              <a:t/>
            </a:r>
            <a:br>
              <a:rPr lang="en-US" sz="3200" dirty="0" smtClean="0"/>
            </a:br>
            <a:r>
              <a:rPr lang="en-US" sz="1600" dirty="0"/>
              <a:t>1. Install </a:t>
            </a:r>
            <a:r>
              <a:rPr lang="en-US" sz="1600" dirty="0" err="1"/>
              <a:t>Node.Js</a:t>
            </a:r>
            <a:r>
              <a:rPr lang="en-US" sz="1600" dirty="0"/>
              <a:t/>
            </a:r>
            <a:br>
              <a:rPr lang="en-US" sz="1600" dirty="0"/>
            </a:br>
            <a:r>
              <a:rPr lang="en-US" sz="1600" dirty="0"/>
              <a:t>2. Open </a:t>
            </a:r>
            <a:r>
              <a:rPr lang="en-US" sz="1600" dirty="0" err="1"/>
              <a:t>cmd</a:t>
            </a:r>
            <a:r>
              <a:rPr lang="en-US" sz="1600" dirty="0"/>
              <a:t>, go to your folder and enter </a:t>
            </a:r>
            <a:br>
              <a:rPr lang="en-US" sz="1600" dirty="0"/>
            </a:br>
            <a:r>
              <a:rPr lang="en-US" sz="1600" dirty="0" err="1"/>
              <a:t>npx</a:t>
            </a:r>
            <a:r>
              <a:rPr lang="en-US" sz="1600" dirty="0"/>
              <a:t> create-react-app app-name</a:t>
            </a:r>
            <a:br>
              <a:rPr lang="en-US" sz="1600" dirty="0"/>
            </a:br>
            <a:r>
              <a:rPr lang="en-US" sz="1600" dirty="0"/>
              <a:t>3. Open folder(cd app-name) and enter</a:t>
            </a:r>
            <a:br>
              <a:rPr lang="en-US" sz="1600" dirty="0"/>
            </a:br>
            <a:r>
              <a:rPr lang="en-US" sz="1600" dirty="0" err="1"/>
              <a:t>npm</a:t>
            </a:r>
            <a:r>
              <a:rPr lang="en-US" sz="1600" dirty="0"/>
              <a:t> start</a:t>
            </a:r>
            <a:br>
              <a:rPr lang="en-US" sz="1600" dirty="0"/>
            </a:br>
            <a:r>
              <a:rPr lang="en-US" sz="1600" dirty="0"/>
              <a:t>It will install all components etc.</a:t>
            </a:r>
            <a:br>
              <a:rPr lang="en-US" sz="1600" dirty="0"/>
            </a:br>
            <a:r>
              <a:rPr lang="en-US" sz="1600" dirty="0"/>
              <a:t>4. If you made all right, you will see starting react </a:t>
            </a:r>
            <a:r>
              <a:rPr lang="en-US" sz="1600" dirty="0" smtClean="0"/>
              <a:t>page</a:t>
            </a:r>
            <a:br>
              <a:rPr lang="en-US" sz="1600" dirty="0" smtClean="0"/>
            </a:br>
            <a:r>
              <a:rPr lang="en-US" sz="1600" dirty="0"/>
              <a:t/>
            </a:r>
            <a:br>
              <a:rPr lang="en-US" sz="1600" dirty="0"/>
            </a:br>
            <a:r>
              <a:rPr lang="en-US" sz="1600" dirty="0"/>
              <a:t>If you look into the project structure, you'll see a /public and /</a:t>
            </a:r>
            <a:r>
              <a:rPr lang="en-US" sz="1600" dirty="0" err="1"/>
              <a:t>src</a:t>
            </a:r>
            <a:r>
              <a:rPr lang="en-US" sz="1600" dirty="0"/>
              <a:t> directory, along with the regular </a:t>
            </a:r>
            <a:r>
              <a:rPr lang="en-US" sz="1600" dirty="0" err="1"/>
              <a:t>node_modules</a:t>
            </a:r>
            <a:r>
              <a:rPr lang="en-US" sz="1600" dirty="0"/>
              <a:t>, .</a:t>
            </a:r>
            <a:r>
              <a:rPr lang="en-US" sz="1600" dirty="0" err="1"/>
              <a:t>gitignore</a:t>
            </a:r>
            <a:r>
              <a:rPr lang="en-US" sz="1600" dirty="0"/>
              <a:t>, README.md, and </a:t>
            </a:r>
            <a:r>
              <a:rPr lang="en-US" sz="1600" dirty="0" err="1"/>
              <a:t>package.json</a:t>
            </a:r>
            <a:r>
              <a:rPr lang="en-US" sz="1600" dirty="0" smtClean="0"/>
              <a:t>.</a:t>
            </a:r>
            <a:br>
              <a:rPr lang="en-US" sz="1600" dirty="0" smtClean="0"/>
            </a:br>
            <a:r>
              <a:rPr lang="en-US" sz="1600" dirty="0"/>
              <a:t/>
            </a:r>
            <a:br>
              <a:rPr lang="en-US" sz="1600" dirty="0"/>
            </a:br>
            <a:r>
              <a:rPr lang="en-US" sz="1600" dirty="0"/>
              <a:t>In /public, our important file is index.html, which is very similar to the static index.html file </a:t>
            </a:r>
            <a:r>
              <a:rPr lang="en-US" sz="1600" dirty="0" smtClean="0"/>
              <a:t> - </a:t>
            </a:r>
            <a:r>
              <a:rPr lang="en-US" sz="1600" dirty="0"/>
              <a:t>just a root div. This time, no libraries or scripts are being loaded in. The /</a:t>
            </a:r>
            <a:r>
              <a:rPr lang="en-US" sz="1600" dirty="0" err="1"/>
              <a:t>src</a:t>
            </a:r>
            <a:r>
              <a:rPr lang="en-US" sz="1600" dirty="0"/>
              <a:t> directory will contain all our React code.</a:t>
            </a:r>
            <a:br>
              <a:rPr lang="en-US" sz="1600" dirty="0"/>
            </a:br>
            <a:r>
              <a:rPr lang="en-US" sz="1600" dirty="0"/>
              <a:t>To see how the environment automatically compiles and updates your React code, find the line that looks like this in /</a:t>
            </a:r>
            <a:r>
              <a:rPr lang="en-US" sz="1600" dirty="0" err="1"/>
              <a:t>src</a:t>
            </a:r>
            <a:r>
              <a:rPr lang="en-US" sz="1600" dirty="0"/>
              <a:t>/App.js</a:t>
            </a:r>
            <a:br>
              <a:rPr lang="en-US" sz="1600" dirty="0"/>
            </a:br>
            <a:r>
              <a:rPr lang="en-US" sz="1600" dirty="0"/>
              <a:t/>
            </a:r>
            <a:br>
              <a:rPr lang="en-US" sz="1600" dirty="0"/>
            </a:br>
            <a:r>
              <a:rPr lang="en-US" sz="1600" dirty="0"/>
              <a:t/>
            </a:r>
            <a:br>
              <a:rPr lang="en-US" sz="1600" dirty="0"/>
            </a:br>
            <a:endParaRPr lang="en-US" sz="1600" dirty="0"/>
          </a:p>
        </p:txBody>
      </p:sp>
    </p:spTree>
    <p:extLst>
      <p:ext uri="{BB962C8B-B14F-4D97-AF65-F5344CB8AC3E}">
        <p14:creationId xmlns:p14="http://schemas.microsoft.com/office/powerpoint/2010/main" val="4254220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r>
              <a:rPr lang="en-US" sz="1800" dirty="0"/>
              <a:t>class App extends Component {</a:t>
            </a:r>
          </a:p>
          <a:p>
            <a:r>
              <a:rPr lang="en-US" sz="1800" dirty="0"/>
              <a:t>  render() {</a:t>
            </a:r>
          </a:p>
          <a:p>
            <a:r>
              <a:rPr lang="en-US" sz="1800" dirty="0"/>
              <a:t>    return (</a:t>
            </a:r>
          </a:p>
          <a:p>
            <a:r>
              <a:rPr lang="en-US" sz="1800" dirty="0"/>
              <a:t>      &lt;div </a:t>
            </a:r>
            <a:r>
              <a:rPr lang="en-US" sz="1800" dirty="0" err="1"/>
              <a:t>className</a:t>
            </a:r>
            <a:r>
              <a:rPr lang="en-US" sz="1800" dirty="0"/>
              <a:t>="App"&gt;</a:t>
            </a:r>
          </a:p>
          <a:p>
            <a:r>
              <a:rPr lang="en-US" sz="1800" dirty="0"/>
              <a:t>        &lt;h1&gt;Hello, React!&lt;/h1&gt;</a:t>
            </a:r>
          </a:p>
          <a:p>
            <a:r>
              <a:rPr lang="en-US" sz="1800" dirty="0"/>
              <a:t>      &lt;/div&gt;</a:t>
            </a:r>
          </a:p>
          <a:p>
            <a:r>
              <a:rPr lang="en-US" sz="1800" dirty="0"/>
              <a:t>    </a:t>
            </a:r>
            <a:r>
              <a:rPr lang="en-US" sz="1800" dirty="0" smtClean="0"/>
              <a:t>)}}</a:t>
            </a:r>
          </a:p>
          <a:p>
            <a:r>
              <a:rPr lang="en-US" dirty="0" smtClean="0"/>
              <a:t>   export</a:t>
            </a:r>
            <a:r>
              <a:rPr lang="en-US" dirty="0"/>
              <a:t> default App;</a:t>
            </a:r>
          </a:p>
          <a:p>
            <a:endParaRPr lang="en-US" sz="1800" dirty="0" smtClean="0"/>
          </a:p>
        </p:txBody>
      </p:sp>
      <p:sp>
        <p:nvSpPr>
          <p:cNvPr id="3" name="Заголовок 2"/>
          <p:cNvSpPr>
            <a:spLocks noGrp="1"/>
          </p:cNvSpPr>
          <p:nvPr>
            <p:ph type="title"/>
          </p:nvPr>
        </p:nvSpPr>
        <p:spPr/>
        <p:txBody>
          <a:bodyPr/>
          <a:lstStyle/>
          <a:p>
            <a:r>
              <a:rPr lang="en-US" dirty="0" smtClean="0"/>
              <a:t>First page</a:t>
            </a:r>
            <a:endParaRPr lang="en-US" dirty="0"/>
          </a:p>
        </p:txBody>
      </p:sp>
      <p:sp>
        <p:nvSpPr>
          <p:cNvPr id="4" name="Текст 3"/>
          <p:cNvSpPr>
            <a:spLocks noGrp="1"/>
          </p:cNvSpPr>
          <p:nvPr>
            <p:ph type="body" sz="quarter" idx="13"/>
          </p:nvPr>
        </p:nvSpPr>
        <p:spPr>
          <a:xfrm>
            <a:off x="685800" y="2053046"/>
            <a:ext cx="3467100" cy="2057400"/>
          </a:xfrm>
        </p:spPr>
        <p:txBody>
          <a:bodyPr/>
          <a:lstStyle/>
          <a:p>
            <a:r>
              <a:rPr lang="en-US" dirty="0" smtClean="0"/>
              <a:t>We creating App component, that extends React. Here we render some block and export it to index.html</a:t>
            </a:r>
            <a:endParaRPr lang="en-US" dirty="0"/>
          </a:p>
        </p:txBody>
      </p:sp>
      <p:pic>
        <p:nvPicPr>
          <p:cNvPr id="5" name="Рисунок 4"/>
          <p:cNvPicPr>
            <a:picLocks noChangeAspect="1"/>
          </p:cNvPicPr>
          <p:nvPr/>
        </p:nvPicPr>
        <p:blipFill>
          <a:blip r:embed="rId2"/>
          <a:stretch>
            <a:fillRect/>
          </a:stretch>
        </p:blipFill>
        <p:spPr>
          <a:xfrm>
            <a:off x="7879897" y="1737633"/>
            <a:ext cx="4095750" cy="1466850"/>
          </a:xfrm>
          <a:prstGeom prst="rect">
            <a:avLst/>
          </a:prstGeom>
        </p:spPr>
      </p:pic>
    </p:spTree>
    <p:extLst>
      <p:ext uri="{BB962C8B-B14F-4D97-AF65-F5344CB8AC3E}">
        <p14:creationId xmlns:p14="http://schemas.microsoft.com/office/powerpoint/2010/main" val="2262222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r>
              <a:rPr lang="en-US" sz="1800" dirty="0"/>
              <a:t>class App extends Component {</a:t>
            </a:r>
          </a:p>
          <a:p>
            <a:r>
              <a:rPr lang="en-US" sz="1800" dirty="0"/>
              <a:t>  render() {</a:t>
            </a:r>
          </a:p>
          <a:p>
            <a:r>
              <a:rPr lang="en-US" sz="1800" dirty="0"/>
              <a:t>    return (</a:t>
            </a:r>
          </a:p>
          <a:p>
            <a:r>
              <a:rPr lang="en-US" sz="1800" dirty="0"/>
              <a:t>      &lt;div </a:t>
            </a:r>
            <a:r>
              <a:rPr lang="en-US" sz="1800" dirty="0" err="1"/>
              <a:t>className</a:t>
            </a:r>
            <a:r>
              <a:rPr lang="en-US" sz="1800" dirty="0"/>
              <a:t>="App"&gt;</a:t>
            </a:r>
          </a:p>
          <a:p>
            <a:r>
              <a:rPr lang="en-US" sz="1800" dirty="0"/>
              <a:t>        &lt;h1&gt;Hello, React!&lt;/h1&gt;</a:t>
            </a:r>
          </a:p>
          <a:p>
            <a:r>
              <a:rPr lang="en-US" sz="1800" dirty="0"/>
              <a:t>      &lt;/div&gt;</a:t>
            </a:r>
          </a:p>
          <a:p>
            <a:r>
              <a:rPr lang="en-US" sz="1800" dirty="0"/>
              <a:t>    </a:t>
            </a:r>
            <a:r>
              <a:rPr lang="en-US" sz="1800" dirty="0" smtClean="0"/>
              <a:t>)}}</a:t>
            </a:r>
          </a:p>
          <a:p>
            <a:r>
              <a:rPr lang="en-US" dirty="0" smtClean="0"/>
              <a:t>   export</a:t>
            </a:r>
            <a:r>
              <a:rPr lang="en-US" dirty="0"/>
              <a:t> default App</a:t>
            </a:r>
            <a:r>
              <a:rPr lang="en-US" dirty="0" smtClean="0"/>
              <a:t>;</a:t>
            </a:r>
            <a:endParaRPr lang="ru-RU" dirty="0" smtClean="0"/>
          </a:p>
          <a:p>
            <a:endParaRPr lang="en-US" dirty="0" smtClean="0"/>
          </a:p>
          <a:p>
            <a:r>
              <a:rPr lang="ru-RU" dirty="0" smtClean="0"/>
              <a:t>==</a:t>
            </a:r>
          </a:p>
          <a:p>
            <a:r>
              <a:rPr lang="en-US" dirty="0" err="1"/>
              <a:t>const</a:t>
            </a:r>
            <a:r>
              <a:rPr lang="en-US" dirty="0"/>
              <a:t> heading = &lt;h1 </a:t>
            </a:r>
            <a:r>
              <a:rPr lang="en-US" dirty="0" err="1"/>
              <a:t>className</a:t>
            </a:r>
            <a:r>
              <a:rPr lang="en-US" dirty="0"/>
              <a:t>="site-heading"&gt;Hello, React&lt;/h1&gt;</a:t>
            </a:r>
          </a:p>
          <a:p>
            <a:r>
              <a:rPr lang="en-US" dirty="0"/>
              <a:t/>
            </a:r>
            <a:br>
              <a:rPr lang="en-US" dirty="0"/>
            </a:br>
            <a:endParaRPr lang="en-US" dirty="0"/>
          </a:p>
          <a:p>
            <a:endParaRPr lang="ru-RU" dirty="0" smtClean="0"/>
          </a:p>
          <a:p>
            <a:endParaRPr lang="en-US" dirty="0"/>
          </a:p>
          <a:p>
            <a:endParaRPr lang="en-US" sz="1800" dirty="0" smtClean="0"/>
          </a:p>
        </p:txBody>
      </p:sp>
      <p:sp>
        <p:nvSpPr>
          <p:cNvPr id="3" name="Заголовок 2"/>
          <p:cNvSpPr>
            <a:spLocks noGrp="1"/>
          </p:cNvSpPr>
          <p:nvPr>
            <p:ph type="title"/>
          </p:nvPr>
        </p:nvSpPr>
        <p:spPr>
          <a:xfrm>
            <a:off x="685800" y="557349"/>
            <a:ext cx="3467100" cy="1913709"/>
          </a:xfrm>
        </p:spPr>
        <p:txBody>
          <a:bodyPr/>
          <a:lstStyle/>
          <a:p>
            <a:r>
              <a:rPr lang="en-US" dirty="0" smtClean="0"/>
              <a:t>JSX</a:t>
            </a:r>
            <a:endParaRPr lang="en-US" dirty="0"/>
          </a:p>
        </p:txBody>
      </p:sp>
      <p:sp>
        <p:nvSpPr>
          <p:cNvPr id="4" name="Текст 3"/>
          <p:cNvSpPr>
            <a:spLocks noGrp="1"/>
          </p:cNvSpPr>
          <p:nvPr>
            <p:ph type="body" sz="quarter" idx="13"/>
          </p:nvPr>
        </p:nvSpPr>
        <p:spPr>
          <a:xfrm>
            <a:off x="685800" y="1269274"/>
            <a:ext cx="3467100" cy="2057400"/>
          </a:xfrm>
        </p:spPr>
        <p:txBody>
          <a:bodyPr/>
          <a:lstStyle/>
          <a:p>
            <a:r>
              <a:rPr lang="en-US" dirty="0" smtClean="0"/>
              <a:t>How we can write html in .</a:t>
            </a:r>
            <a:r>
              <a:rPr lang="en-US" dirty="0" err="1" smtClean="0"/>
              <a:t>js</a:t>
            </a:r>
            <a:r>
              <a:rPr lang="en-US" dirty="0" smtClean="0"/>
              <a:t> file?</a:t>
            </a:r>
          </a:p>
          <a:p>
            <a:r>
              <a:rPr lang="en-US" dirty="0" smtClean="0"/>
              <a:t>Its not pure html, its some kind of </a:t>
            </a:r>
            <a:r>
              <a:rPr lang="en-US" dirty="0" err="1" smtClean="0"/>
              <a:t>html+xml</a:t>
            </a:r>
            <a:endParaRPr lang="ru-RU" dirty="0"/>
          </a:p>
          <a:p>
            <a:r>
              <a:rPr lang="en-US" dirty="0"/>
              <a:t>JSX is actually closer to JavaScript, not HTML, so there are a few key differences to note when writing it.</a:t>
            </a:r>
          </a:p>
          <a:p>
            <a:r>
              <a:rPr lang="en-US" dirty="0" err="1"/>
              <a:t>className</a:t>
            </a:r>
            <a:r>
              <a:rPr lang="en-US" dirty="0"/>
              <a:t> is used instead of class for adding CSS classes, as class is a reserved keyword in JavaScript.</a:t>
            </a:r>
          </a:p>
          <a:p>
            <a:r>
              <a:rPr lang="en-US" dirty="0"/>
              <a:t>Properties and methods in JSX are </a:t>
            </a:r>
            <a:r>
              <a:rPr lang="en-US" dirty="0" err="1"/>
              <a:t>camelCase</a:t>
            </a:r>
            <a:r>
              <a:rPr lang="en-US" dirty="0"/>
              <a:t> - </a:t>
            </a:r>
            <a:r>
              <a:rPr lang="en-US" dirty="0" err="1"/>
              <a:t>onclick</a:t>
            </a:r>
            <a:r>
              <a:rPr lang="en-US" dirty="0"/>
              <a:t> will become </a:t>
            </a:r>
            <a:r>
              <a:rPr lang="en-US" dirty="0" err="1"/>
              <a:t>onClick</a:t>
            </a:r>
            <a:r>
              <a:rPr lang="en-US" dirty="0"/>
              <a:t>.</a:t>
            </a:r>
          </a:p>
          <a:p>
            <a:r>
              <a:rPr lang="en-US" dirty="0"/>
              <a:t>Self-closing tags must end in a slash - e.g. &lt;</a:t>
            </a:r>
            <a:r>
              <a:rPr lang="en-US" dirty="0" err="1"/>
              <a:t>img</a:t>
            </a:r>
            <a:r>
              <a:rPr lang="en-US" dirty="0"/>
              <a:t> </a:t>
            </a:r>
            <a:r>
              <a:rPr lang="en-US" dirty="0" smtClean="0"/>
              <a:t>/&gt;</a:t>
            </a:r>
            <a:endParaRPr lang="ru-RU" dirty="0" smtClean="0"/>
          </a:p>
          <a:p>
            <a:r>
              <a:rPr lang="en-US" dirty="0" smtClean="0"/>
              <a:t>You can use react without JSX:</a:t>
            </a:r>
            <a:endParaRPr lang="en-US" dirty="0"/>
          </a:p>
          <a:p>
            <a:endParaRPr lang="en-US" dirty="0"/>
          </a:p>
          <a:p>
            <a:endParaRPr lang="ru-RU" dirty="0" smtClean="0"/>
          </a:p>
        </p:txBody>
      </p:sp>
      <p:pic>
        <p:nvPicPr>
          <p:cNvPr id="5" name="Рисунок 4"/>
          <p:cNvPicPr>
            <a:picLocks noChangeAspect="1"/>
          </p:cNvPicPr>
          <p:nvPr/>
        </p:nvPicPr>
        <p:blipFill>
          <a:blip r:embed="rId2"/>
          <a:stretch>
            <a:fillRect/>
          </a:stretch>
        </p:blipFill>
        <p:spPr>
          <a:xfrm>
            <a:off x="7879897" y="1737633"/>
            <a:ext cx="4095750" cy="1466850"/>
          </a:xfrm>
          <a:prstGeom prst="rect">
            <a:avLst/>
          </a:prstGeom>
        </p:spPr>
      </p:pic>
    </p:spTree>
    <p:extLst>
      <p:ext uri="{BB962C8B-B14F-4D97-AF65-F5344CB8AC3E}">
        <p14:creationId xmlns:p14="http://schemas.microsoft.com/office/powerpoint/2010/main" val="1644893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r>
              <a:rPr lang="en-US" sz="1800" dirty="0" smtClean="0"/>
              <a:t>import</a:t>
            </a:r>
            <a:r>
              <a:rPr lang="en-US" sz="1800" dirty="0"/>
              <a:t> React from 'react';</a:t>
            </a:r>
          </a:p>
          <a:p>
            <a:r>
              <a:rPr lang="en-US" sz="1800" dirty="0"/>
              <a:t>import </a:t>
            </a:r>
            <a:r>
              <a:rPr lang="en-US" sz="1800" dirty="0" err="1"/>
              <a:t>ReactDOM</a:t>
            </a:r>
            <a:r>
              <a:rPr lang="en-US" sz="1800" dirty="0"/>
              <a:t> from 'react-</a:t>
            </a:r>
            <a:r>
              <a:rPr lang="en-US" sz="1800" dirty="0" err="1"/>
              <a:t>dom</a:t>
            </a:r>
            <a:r>
              <a:rPr lang="en-US" sz="1800" dirty="0"/>
              <a:t>';</a:t>
            </a:r>
          </a:p>
          <a:p>
            <a:r>
              <a:rPr lang="en-US" sz="1800" dirty="0"/>
              <a:t>import './index.css';</a:t>
            </a:r>
          </a:p>
          <a:p>
            <a:r>
              <a:rPr lang="en-US" sz="1800" dirty="0"/>
              <a:t>import App from './App';</a:t>
            </a:r>
          </a:p>
          <a:p>
            <a:r>
              <a:rPr lang="en-US" sz="1800" dirty="0"/>
              <a:t>import * as </a:t>
            </a:r>
            <a:r>
              <a:rPr lang="en-US" sz="1800" dirty="0" err="1"/>
              <a:t>serviceWorker</a:t>
            </a:r>
            <a:r>
              <a:rPr lang="en-US" sz="1800" dirty="0"/>
              <a:t> from './</a:t>
            </a:r>
            <a:r>
              <a:rPr lang="en-US" sz="1800" dirty="0" err="1"/>
              <a:t>serviceWorker</a:t>
            </a:r>
            <a:r>
              <a:rPr lang="en-US" sz="1800" dirty="0" smtClean="0"/>
              <a:t>';</a:t>
            </a:r>
          </a:p>
          <a:p>
            <a:r>
              <a:rPr lang="en-US" sz="1800" dirty="0" smtClean="0"/>
              <a:t/>
            </a:r>
            <a:br>
              <a:rPr lang="en-US" sz="1800" dirty="0" smtClean="0"/>
            </a:br>
            <a:r>
              <a:rPr lang="en-US" sz="1800" dirty="0" err="1" smtClean="0"/>
              <a:t>ReactDOM.render</a:t>
            </a:r>
            <a:r>
              <a:rPr lang="en-US" sz="1800" dirty="0" smtClean="0"/>
              <a:t>(&lt;App /&gt;, </a:t>
            </a:r>
            <a:r>
              <a:rPr lang="en-US" sz="1800" dirty="0" err="1" smtClean="0"/>
              <a:t>document.getElementById</a:t>
            </a:r>
            <a:r>
              <a:rPr lang="en-US" sz="1800" dirty="0" smtClean="0"/>
              <a:t>('root'));</a:t>
            </a:r>
          </a:p>
          <a:p>
            <a:r>
              <a:rPr lang="en-US" sz="1800" dirty="0" err="1" smtClean="0"/>
              <a:t>serviceWorker.unregister</a:t>
            </a:r>
            <a:r>
              <a:rPr lang="en-US" sz="1800" dirty="0"/>
              <a:t>();</a:t>
            </a:r>
          </a:p>
          <a:p>
            <a:endParaRPr lang="en-US" sz="1600" dirty="0" smtClean="0"/>
          </a:p>
        </p:txBody>
      </p:sp>
      <p:sp>
        <p:nvSpPr>
          <p:cNvPr id="3" name="Заголовок 2"/>
          <p:cNvSpPr>
            <a:spLocks noGrp="1"/>
          </p:cNvSpPr>
          <p:nvPr>
            <p:ph type="title"/>
          </p:nvPr>
        </p:nvSpPr>
        <p:spPr/>
        <p:txBody>
          <a:bodyPr/>
          <a:lstStyle/>
          <a:p>
            <a:r>
              <a:rPr lang="en-US" dirty="0"/>
              <a:t>Components</a:t>
            </a:r>
            <a:endParaRPr lang="en-US" dirty="0"/>
          </a:p>
        </p:txBody>
      </p:sp>
      <p:sp>
        <p:nvSpPr>
          <p:cNvPr id="4" name="Текст 3"/>
          <p:cNvSpPr>
            <a:spLocks noGrp="1"/>
          </p:cNvSpPr>
          <p:nvPr>
            <p:ph type="body" sz="quarter" idx="13"/>
          </p:nvPr>
        </p:nvSpPr>
        <p:spPr>
          <a:xfrm>
            <a:off x="685800" y="2053046"/>
            <a:ext cx="3467100" cy="2057400"/>
          </a:xfrm>
        </p:spPr>
        <p:txBody>
          <a:bodyPr/>
          <a:lstStyle/>
          <a:p>
            <a:r>
              <a:rPr lang="en-US" dirty="0"/>
              <a:t>So far, we've created one component - the App component. Almost everything in React consists of components, which can be class components or simple components. </a:t>
            </a:r>
            <a:endParaRPr lang="ru-RU" dirty="0" smtClean="0"/>
          </a:p>
          <a:p>
            <a:r>
              <a:rPr lang="en-US" dirty="0" smtClean="0"/>
              <a:t>Our App is class component, </a:t>
            </a:r>
            <a:r>
              <a:rPr lang="en-US" dirty="0" err="1" smtClean="0"/>
              <a:t>wich</a:t>
            </a:r>
            <a:r>
              <a:rPr lang="en-US" dirty="0" smtClean="0"/>
              <a:t> we export to index.js</a:t>
            </a:r>
            <a:endParaRPr lang="ru-RU" dirty="0" smtClean="0"/>
          </a:p>
          <a:p>
            <a:r>
              <a:rPr lang="en-US" dirty="0"/>
              <a:t>We export the component as App and load it in index.js. It's not mandatory to separate components into files, but an application will start to get unwieldy and out-of-hand if you don't.</a:t>
            </a:r>
            <a:endParaRPr lang="ru-RU" dirty="0" smtClean="0"/>
          </a:p>
        </p:txBody>
      </p:sp>
      <p:sp>
        <p:nvSpPr>
          <p:cNvPr id="8" name="Rectangle 3"/>
          <p:cNvSpPr>
            <a:spLocks noChangeArrowheads="1"/>
          </p:cNvSpPr>
          <p:nvPr/>
        </p:nvSpPr>
        <p:spPr bwMode="auto">
          <a:xfrm>
            <a:off x="0" y="43934"/>
            <a:ext cx="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5702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a:xfrm>
            <a:off x="4250872" y="228600"/>
            <a:ext cx="7124700" cy="4103914"/>
          </a:xfrm>
        </p:spPr>
        <p:txBody>
          <a:bodyPr/>
          <a:lstStyle/>
          <a:p>
            <a:r>
              <a:rPr lang="en-US" sz="1600" dirty="0"/>
              <a:t>class Table extends Component </a:t>
            </a:r>
            <a:r>
              <a:rPr lang="en-US" sz="1600" dirty="0" smtClean="0"/>
              <a:t>{</a:t>
            </a:r>
          </a:p>
          <a:p>
            <a:r>
              <a:rPr lang="en-US" sz="1600" dirty="0" smtClean="0"/>
              <a:t>  render() {</a:t>
            </a:r>
          </a:p>
          <a:p>
            <a:r>
              <a:rPr lang="en-US" sz="1600" dirty="0"/>
              <a:t>    return (</a:t>
            </a:r>
          </a:p>
          <a:p>
            <a:r>
              <a:rPr lang="en-US" sz="1600" dirty="0"/>
              <a:t>      &lt;table&gt;</a:t>
            </a:r>
          </a:p>
          <a:p>
            <a:r>
              <a:rPr lang="en-US" sz="1600" dirty="0"/>
              <a:t>        &lt;</a:t>
            </a:r>
            <a:r>
              <a:rPr lang="en-US" sz="1600" dirty="0" err="1"/>
              <a:t>thead</a:t>
            </a:r>
            <a:r>
              <a:rPr lang="en-US" sz="1600" dirty="0"/>
              <a:t>&gt;</a:t>
            </a:r>
          </a:p>
          <a:p>
            <a:r>
              <a:rPr lang="en-US" sz="1600" dirty="0"/>
              <a:t>          &lt;</a:t>
            </a:r>
            <a:r>
              <a:rPr lang="en-US" sz="1600" dirty="0" err="1"/>
              <a:t>tr</a:t>
            </a:r>
            <a:r>
              <a:rPr lang="en-US" sz="1600" dirty="0"/>
              <a:t>&gt;</a:t>
            </a:r>
          </a:p>
          <a:p>
            <a:r>
              <a:rPr lang="en-US" sz="1600" dirty="0"/>
              <a:t>            &lt;</a:t>
            </a:r>
            <a:r>
              <a:rPr lang="en-US" sz="1600" dirty="0" err="1"/>
              <a:t>th</a:t>
            </a:r>
            <a:r>
              <a:rPr lang="en-US" sz="1600" dirty="0"/>
              <a:t>&gt;Name&lt;/</a:t>
            </a:r>
            <a:r>
              <a:rPr lang="en-US" sz="1600" dirty="0" err="1"/>
              <a:t>th</a:t>
            </a:r>
            <a:r>
              <a:rPr lang="en-US" sz="1600" dirty="0"/>
              <a:t>&gt;</a:t>
            </a:r>
          </a:p>
          <a:p>
            <a:r>
              <a:rPr lang="en-US" sz="1600" dirty="0"/>
              <a:t>            &lt;</a:t>
            </a:r>
            <a:r>
              <a:rPr lang="en-US" sz="1600" dirty="0" err="1"/>
              <a:t>th</a:t>
            </a:r>
            <a:r>
              <a:rPr lang="en-US" sz="1600" dirty="0"/>
              <a:t>&gt;Job&lt;/</a:t>
            </a:r>
            <a:r>
              <a:rPr lang="en-US" sz="1600" dirty="0" err="1"/>
              <a:t>th</a:t>
            </a:r>
            <a:r>
              <a:rPr lang="en-US" sz="1600" dirty="0" smtClean="0"/>
              <a:t>&gt;                                           </a:t>
            </a:r>
            <a:endParaRPr lang="en-US" sz="1600" dirty="0"/>
          </a:p>
          <a:p>
            <a:r>
              <a:rPr lang="en-US" sz="1600" dirty="0"/>
              <a:t>          &lt;/</a:t>
            </a:r>
            <a:r>
              <a:rPr lang="en-US" sz="1600" dirty="0" err="1"/>
              <a:t>tr</a:t>
            </a:r>
            <a:r>
              <a:rPr lang="en-US" sz="1600" dirty="0"/>
              <a:t>&gt;</a:t>
            </a:r>
          </a:p>
          <a:p>
            <a:r>
              <a:rPr lang="en-US" sz="1600" dirty="0"/>
              <a:t>        &lt;/</a:t>
            </a:r>
            <a:r>
              <a:rPr lang="en-US" sz="1600" dirty="0" err="1"/>
              <a:t>thead</a:t>
            </a:r>
            <a:r>
              <a:rPr lang="en-US" sz="1600" dirty="0"/>
              <a:t>&gt;</a:t>
            </a:r>
          </a:p>
          <a:p>
            <a:r>
              <a:rPr lang="en-US" sz="1600" dirty="0"/>
              <a:t>        &lt;</a:t>
            </a:r>
            <a:r>
              <a:rPr lang="en-US" sz="1600" dirty="0" err="1"/>
              <a:t>tbody</a:t>
            </a:r>
            <a:r>
              <a:rPr lang="en-US" sz="1600" dirty="0"/>
              <a:t>&gt;</a:t>
            </a:r>
          </a:p>
          <a:p>
            <a:r>
              <a:rPr lang="en-US" sz="1600" dirty="0"/>
              <a:t>          &lt;</a:t>
            </a:r>
            <a:r>
              <a:rPr lang="en-US" sz="1600" dirty="0" err="1"/>
              <a:t>tr</a:t>
            </a:r>
            <a:r>
              <a:rPr lang="en-US" sz="1600" dirty="0"/>
              <a:t>&gt;</a:t>
            </a:r>
          </a:p>
          <a:p>
            <a:r>
              <a:rPr lang="en-US" sz="1600" dirty="0"/>
              <a:t>            &lt;td&gt;Charlie&lt;/td&gt;</a:t>
            </a:r>
          </a:p>
          <a:p>
            <a:r>
              <a:rPr lang="en-US" sz="1600" dirty="0"/>
              <a:t>            &lt;td&gt;Janitor&lt;/td&gt;</a:t>
            </a:r>
          </a:p>
          <a:p>
            <a:r>
              <a:rPr lang="en-US" sz="1600" dirty="0"/>
              <a:t>          &lt;/</a:t>
            </a:r>
            <a:r>
              <a:rPr lang="en-US" sz="1600" dirty="0" err="1"/>
              <a:t>tr</a:t>
            </a:r>
            <a:r>
              <a:rPr lang="en-US" sz="1600" dirty="0"/>
              <a:t>&gt;</a:t>
            </a:r>
          </a:p>
          <a:p>
            <a:r>
              <a:rPr lang="en-US" sz="1600" dirty="0"/>
              <a:t>        &lt;/</a:t>
            </a:r>
            <a:r>
              <a:rPr lang="en-US" sz="1600" dirty="0" err="1"/>
              <a:t>tbody</a:t>
            </a:r>
            <a:r>
              <a:rPr lang="en-US" sz="1600" dirty="0"/>
              <a:t>&gt;</a:t>
            </a:r>
          </a:p>
          <a:p>
            <a:r>
              <a:rPr lang="en-US" sz="1600" dirty="0"/>
              <a:t>      &lt;/table&gt;    )  }} export default </a:t>
            </a:r>
            <a:r>
              <a:rPr lang="en-US" sz="1600" dirty="0" smtClean="0"/>
              <a:t>Table;</a:t>
            </a:r>
            <a:endParaRPr lang="en-US" sz="1600" dirty="0"/>
          </a:p>
        </p:txBody>
      </p:sp>
      <p:sp>
        <p:nvSpPr>
          <p:cNvPr id="3" name="Заголовок 2"/>
          <p:cNvSpPr>
            <a:spLocks noGrp="1"/>
          </p:cNvSpPr>
          <p:nvPr>
            <p:ph type="title"/>
          </p:nvPr>
        </p:nvSpPr>
        <p:spPr>
          <a:xfrm>
            <a:off x="685800" y="953316"/>
            <a:ext cx="3467100" cy="1913709"/>
          </a:xfrm>
        </p:spPr>
        <p:txBody>
          <a:bodyPr/>
          <a:lstStyle/>
          <a:p>
            <a:r>
              <a:rPr lang="en-US" dirty="0" smtClean="0"/>
              <a:t>Class components</a:t>
            </a:r>
            <a:endParaRPr lang="en-US" dirty="0"/>
          </a:p>
        </p:txBody>
      </p:sp>
      <p:sp>
        <p:nvSpPr>
          <p:cNvPr id="4" name="Текст 3"/>
          <p:cNvSpPr>
            <a:spLocks noGrp="1"/>
          </p:cNvSpPr>
          <p:nvPr>
            <p:ph type="body" sz="quarter" idx="13"/>
          </p:nvPr>
        </p:nvSpPr>
        <p:spPr>
          <a:xfrm>
            <a:off x="685800" y="2053046"/>
            <a:ext cx="3467100" cy="2057400"/>
          </a:xfrm>
        </p:spPr>
        <p:txBody>
          <a:bodyPr/>
          <a:lstStyle/>
          <a:p>
            <a:r>
              <a:rPr lang="en-US" dirty="0" smtClean="0"/>
              <a:t>Lets create on more component</a:t>
            </a:r>
          </a:p>
          <a:p>
            <a:r>
              <a:rPr lang="en-US" dirty="0" smtClean="0"/>
              <a:t>Importing it to App.js and adding </a:t>
            </a:r>
            <a:r>
              <a:rPr lang="en-US" dirty="0"/>
              <a:t>&lt;Table</a:t>
            </a:r>
            <a:r>
              <a:rPr lang="en-US" dirty="0" smtClean="0"/>
              <a:t>/&gt; to our div</a:t>
            </a:r>
            <a:endParaRPr lang="en-US" dirty="0"/>
          </a:p>
          <a:p>
            <a:endParaRPr lang="ru-RU" dirty="0" smtClean="0"/>
          </a:p>
        </p:txBody>
      </p:sp>
      <p:sp>
        <p:nvSpPr>
          <p:cNvPr id="8" name="Rectangle 3"/>
          <p:cNvSpPr>
            <a:spLocks noChangeArrowheads="1"/>
          </p:cNvSpPr>
          <p:nvPr/>
        </p:nvSpPr>
        <p:spPr bwMode="auto">
          <a:xfrm>
            <a:off x="0" y="43934"/>
            <a:ext cx="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685800" y="3081746"/>
            <a:ext cx="2752725" cy="1171575"/>
          </a:xfrm>
          <a:prstGeom prst="rect">
            <a:avLst/>
          </a:prstGeom>
        </p:spPr>
      </p:pic>
    </p:spTree>
    <p:extLst>
      <p:ext uri="{BB962C8B-B14F-4D97-AF65-F5344CB8AC3E}">
        <p14:creationId xmlns:p14="http://schemas.microsoft.com/office/powerpoint/2010/main" val="2612317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a:xfrm>
            <a:off x="4250872" y="149407"/>
            <a:ext cx="7124700" cy="4103914"/>
          </a:xfrm>
        </p:spPr>
        <p:txBody>
          <a:bodyPr/>
          <a:lstStyle/>
          <a:p>
            <a:r>
              <a:rPr lang="en-US" sz="1600" dirty="0" err="1"/>
              <a:t>const</a:t>
            </a:r>
            <a:r>
              <a:rPr lang="en-US" sz="1600" dirty="0"/>
              <a:t> </a:t>
            </a:r>
            <a:r>
              <a:rPr lang="en-US" sz="1600" dirty="0" err="1"/>
              <a:t>TableHeader</a:t>
            </a:r>
            <a:r>
              <a:rPr lang="en-US" sz="1600" dirty="0"/>
              <a:t> = () =&gt; {</a:t>
            </a:r>
          </a:p>
          <a:p>
            <a:r>
              <a:rPr lang="en-US" sz="1600" dirty="0"/>
              <a:t>  return (</a:t>
            </a:r>
          </a:p>
          <a:p>
            <a:r>
              <a:rPr lang="en-US" sz="1600" dirty="0"/>
              <a:t>    &lt;</a:t>
            </a:r>
            <a:r>
              <a:rPr lang="en-US" sz="1600" dirty="0" err="1"/>
              <a:t>thead</a:t>
            </a:r>
            <a:r>
              <a:rPr lang="en-US" sz="1600" dirty="0"/>
              <a:t>&gt;</a:t>
            </a:r>
          </a:p>
          <a:p>
            <a:r>
              <a:rPr lang="en-US" sz="1600" dirty="0"/>
              <a:t>      &lt;</a:t>
            </a:r>
            <a:r>
              <a:rPr lang="en-US" sz="1600" dirty="0" err="1"/>
              <a:t>tr</a:t>
            </a:r>
            <a:r>
              <a:rPr lang="en-US" sz="1600" dirty="0"/>
              <a:t>&gt;</a:t>
            </a:r>
          </a:p>
          <a:p>
            <a:r>
              <a:rPr lang="en-US" sz="1600" dirty="0"/>
              <a:t>        &lt;</a:t>
            </a:r>
            <a:r>
              <a:rPr lang="en-US" sz="1600" dirty="0" err="1"/>
              <a:t>th</a:t>
            </a:r>
            <a:r>
              <a:rPr lang="en-US" sz="1600" dirty="0"/>
              <a:t>&gt;Name&lt;/</a:t>
            </a:r>
            <a:r>
              <a:rPr lang="en-US" sz="1600" dirty="0" err="1"/>
              <a:t>th</a:t>
            </a:r>
            <a:r>
              <a:rPr lang="en-US" sz="1600" dirty="0"/>
              <a:t>&gt;</a:t>
            </a:r>
          </a:p>
          <a:p>
            <a:r>
              <a:rPr lang="en-US" sz="1600" dirty="0"/>
              <a:t>        &lt;</a:t>
            </a:r>
            <a:r>
              <a:rPr lang="en-US" sz="1600" dirty="0" err="1"/>
              <a:t>th</a:t>
            </a:r>
            <a:r>
              <a:rPr lang="en-US" sz="1600" dirty="0"/>
              <a:t>&gt;Job&lt;/</a:t>
            </a:r>
            <a:r>
              <a:rPr lang="en-US" sz="1600" dirty="0" err="1"/>
              <a:t>th</a:t>
            </a:r>
            <a:r>
              <a:rPr lang="en-US" sz="1600" dirty="0"/>
              <a:t>&gt;</a:t>
            </a:r>
          </a:p>
          <a:p>
            <a:r>
              <a:rPr lang="en-US" sz="1600" dirty="0"/>
              <a:t>      &lt;/</a:t>
            </a:r>
            <a:r>
              <a:rPr lang="en-US" sz="1600" dirty="0" err="1"/>
              <a:t>tr</a:t>
            </a:r>
            <a:r>
              <a:rPr lang="en-US" sz="1600" dirty="0"/>
              <a:t>&gt;</a:t>
            </a:r>
          </a:p>
          <a:p>
            <a:r>
              <a:rPr lang="en-US" sz="1600" dirty="0"/>
              <a:t>    &lt;/</a:t>
            </a:r>
            <a:r>
              <a:rPr lang="en-US" sz="1600" dirty="0" err="1"/>
              <a:t>thead</a:t>
            </a:r>
            <a:r>
              <a:rPr lang="en-US" sz="1600" dirty="0"/>
              <a:t>&gt;</a:t>
            </a:r>
          </a:p>
          <a:p>
            <a:r>
              <a:rPr lang="en-US" sz="1600" dirty="0"/>
              <a:t>  )</a:t>
            </a:r>
          </a:p>
          <a:p>
            <a:r>
              <a:rPr lang="en-US" sz="1600" dirty="0"/>
              <a:t>} </a:t>
            </a:r>
            <a:endParaRPr lang="en-US" sz="1600" dirty="0" smtClean="0"/>
          </a:p>
          <a:p>
            <a:r>
              <a:rPr lang="en-US" sz="1600" dirty="0" err="1" smtClean="0"/>
              <a:t>const</a:t>
            </a:r>
            <a:r>
              <a:rPr lang="en-US" sz="1600" dirty="0" smtClean="0"/>
              <a:t> </a:t>
            </a:r>
            <a:r>
              <a:rPr lang="en-US" sz="1600" dirty="0" err="1"/>
              <a:t>TableBody</a:t>
            </a:r>
            <a:r>
              <a:rPr lang="en-US" sz="1600" dirty="0"/>
              <a:t> = () =&gt; {</a:t>
            </a:r>
          </a:p>
          <a:p>
            <a:r>
              <a:rPr lang="en-US" sz="1600" dirty="0"/>
              <a:t>  return (</a:t>
            </a:r>
          </a:p>
          <a:p>
            <a:r>
              <a:rPr lang="en-US" sz="1600" dirty="0"/>
              <a:t>    &lt;</a:t>
            </a:r>
            <a:r>
              <a:rPr lang="en-US" sz="1600" dirty="0" err="1"/>
              <a:t>tbody</a:t>
            </a:r>
            <a:r>
              <a:rPr lang="en-US" sz="1600" dirty="0"/>
              <a:t>&gt;</a:t>
            </a:r>
          </a:p>
          <a:p>
            <a:r>
              <a:rPr lang="en-US" sz="1600" dirty="0"/>
              <a:t>      &lt;</a:t>
            </a:r>
            <a:r>
              <a:rPr lang="en-US" sz="1600" dirty="0" err="1"/>
              <a:t>tr</a:t>
            </a:r>
            <a:r>
              <a:rPr lang="en-US" sz="1600" dirty="0"/>
              <a:t>&gt;</a:t>
            </a:r>
          </a:p>
          <a:p>
            <a:r>
              <a:rPr lang="en-US" sz="1600" dirty="0"/>
              <a:t>        &lt;td&gt;Charlie&lt;/td&gt;</a:t>
            </a:r>
          </a:p>
          <a:p>
            <a:r>
              <a:rPr lang="en-US" sz="1600" dirty="0"/>
              <a:t>        &lt;td&gt;Janitor&lt;/td&gt;</a:t>
            </a:r>
          </a:p>
          <a:p>
            <a:r>
              <a:rPr lang="en-US" sz="1600" dirty="0"/>
              <a:t>      &lt;/</a:t>
            </a:r>
            <a:r>
              <a:rPr lang="en-US" sz="1600" dirty="0" err="1"/>
              <a:t>tr</a:t>
            </a:r>
            <a:r>
              <a:rPr lang="en-US" sz="1600" dirty="0" smtClean="0"/>
              <a:t>&gt;</a:t>
            </a:r>
          </a:p>
          <a:p>
            <a:r>
              <a:rPr lang="en-US" sz="1600" dirty="0"/>
              <a:t>&lt;</a:t>
            </a:r>
            <a:r>
              <a:rPr lang="en-US" sz="1600" dirty="0" err="1"/>
              <a:t>tbody</a:t>
            </a:r>
            <a:r>
              <a:rPr lang="en-US" sz="1600" dirty="0" smtClean="0"/>
              <a:t>&gt;)}</a:t>
            </a:r>
            <a:endParaRPr lang="en-US" sz="1600" dirty="0"/>
          </a:p>
          <a:p>
            <a:endParaRPr lang="en-US" sz="1600" dirty="0"/>
          </a:p>
        </p:txBody>
      </p:sp>
      <p:sp>
        <p:nvSpPr>
          <p:cNvPr id="3" name="Заголовок 2"/>
          <p:cNvSpPr>
            <a:spLocks noGrp="1"/>
          </p:cNvSpPr>
          <p:nvPr>
            <p:ph type="title"/>
          </p:nvPr>
        </p:nvSpPr>
        <p:spPr>
          <a:xfrm>
            <a:off x="685800" y="953316"/>
            <a:ext cx="3467100" cy="1913709"/>
          </a:xfrm>
        </p:spPr>
        <p:txBody>
          <a:bodyPr/>
          <a:lstStyle/>
          <a:p>
            <a:r>
              <a:rPr lang="en-US" dirty="0" smtClean="0"/>
              <a:t>Simple components</a:t>
            </a:r>
            <a:endParaRPr lang="en-US" dirty="0"/>
          </a:p>
        </p:txBody>
      </p:sp>
      <p:sp>
        <p:nvSpPr>
          <p:cNvPr id="4" name="Текст 3"/>
          <p:cNvSpPr>
            <a:spLocks noGrp="1"/>
          </p:cNvSpPr>
          <p:nvPr>
            <p:ph type="body" sz="quarter" idx="13"/>
          </p:nvPr>
        </p:nvSpPr>
        <p:spPr>
          <a:xfrm>
            <a:off x="685800" y="2053046"/>
            <a:ext cx="3467100" cy="2057400"/>
          </a:xfrm>
        </p:spPr>
        <p:txBody>
          <a:bodyPr/>
          <a:lstStyle/>
          <a:p>
            <a:r>
              <a:rPr lang="en-US" dirty="0"/>
              <a:t>A class component must include render(), and the return can only return one parent element.</a:t>
            </a:r>
            <a:endParaRPr lang="ru-RU" dirty="0" smtClean="0"/>
          </a:p>
        </p:txBody>
      </p:sp>
      <p:sp>
        <p:nvSpPr>
          <p:cNvPr id="8" name="Rectangle 3"/>
          <p:cNvSpPr>
            <a:spLocks noChangeArrowheads="1"/>
          </p:cNvSpPr>
          <p:nvPr/>
        </p:nvSpPr>
        <p:spPr bwMode="auto">
          <a:xfrm>
            <a:off x="0" y="43934"/>
            <a:ext cx="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685800" y="3081746"/>
            <a:ext cx="2752725" cy="1171575"/>
          </a:xfrm>
          <a:prstGeom prst="rect">
            <a:avLst/>
          </a:prstGeom>
        </p:spPr>
      </p:pic>
      <p:sp>
        <p:nvSpPr>
          <p:cNvPr id="7" name="Текст 1"/>
          <p:cNvSpPr txBox="1">
            <a:spLocks/>
          </p:cNvSpPr>
          <p:nvPr/>
        </p:nvSpPr>
        <p:spPr>
          <a:xfrm>
            <a:off x="8748336" y="1615576"/>
            <a:ext cx="7124700" cy="410391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class Table extends Component {</a:t>
            </a:r>
          </a:p>
          <a:p>
            <a:r>
              <a:rPr lang="en-US" sz="1600" dirty="0"/>
              <a:t>  render() {</a:t>
            </a:r>
          </a:p>
          <a:p>
            <a:r>
              <a:rPr lang="en-US" sz="1600" dirty="0"/>
              <a:t>    return (</a:t>
            </a:r>
          </a:p>
          <a:p>
            <a:r>
              <a:rPr lang="en-US" sz="1600" dirty="0"/>
              <a:t>      &lt;table&gt;</a:t>
            </a:r>
          </a:p>
          <a:p>
            <a:r>
              <a:rPr lang="en-US" sz="1600" dirty="0"/>
              <a:t>        &lt;</a:t>
            </a:r>
            <a:r>
              <a:rPr lang="en-US" sz="1600" dirty="0" err="1"/>
              <a:t>TableHeader</a:t>
            </a:r>
            <a:r>
              <a:rPr lang="en-US" sz="1600" dirty="0"/>
              <a:t> /&gt;</a:t>
            </a:r>
          </a:p>
          <a:p>
            <a:r>
              <a:rPr lang="en-US" sz="1600" dirty="0"/>
              <a:t>        &lt;</a:t>
            </a:r>
            <a:r>
              <a:rPr lang="en-US" sz="1600" dirty="0" err="1"/>
              <a:t>TableBody</a:t>
            </a:r>
            <a:r>
              <a:rPr lang="en-US" sz="1600" dirty="0"/>
              <a:t> /&gt;</a:t>
            </a:r>
          </a:p>
          <a:p>
            <a:r>
              <a:rPr lang="en-US" sz="1600" dirty="0"/>
              <a:t>      &lt;/table&gt;</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645148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760</TotalTime>
  <Words>606</Words>
  <Application>Microsoft Office PowerPoint</Application>
  <PresentationFormat>Широкоэкранный</PresentationFormat>
  <Paragraphs>150</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12</vt:i4>
      </vt:variant>
    </vt:vector>
  </HeadingPairs>
  <TitlesOfParts>
    <vt:vector size="18" baseType="lpstr">
      <vt:lpstr>Arial</vt:lpstr>
      <vt:lpstr>Proxima Nova Black</vt:lpstr>
      <vt:lpstr>Calibri</vt:lpstr>
      <vt:lpstr>Open Sans</vt:lpstr>
      <vt:lpstr>DARK THEME</vt:lpstr>
      <vt:lpstr>LIGHT-THEME</vt:lpstr>
      <vt:lpstr>Intro. Function component, Destructuring props</vt:lpstr>
      <vt:lpstr> What is React?  -React is a JavaScript library - one of the most popular ones, with over 100,000 stars on GitHub. -React is not a framework (unlike Angular, which is more opinionated). -React is an open-source project created by Facebook. -React is used to build user interfaces (UI) on the front end. -React is the view layer of an MVC application (Model View Controller)</vt:lpstr>
      <vt:lpstr>React Get started  Static HTML : &lt;script src="https://unpkg.com/react@16/umd/react.development.js"&gt;&lt;/script&gt;     &lt;script src="https://unpkg.com/react-dom@16/umd/react-dom.development.js"&gt;&lt;/script&gt;     &lt;script src="https://unpkg.com/babel-standalone@6.26.0/babel.js"&gt;&lt;/script&gt;   &lt;/head&gt;    &lt;body&gt;     &lt;div id="root"&gt;&lt;/div&gt;      &lt;script type="text/babel"&gt;       // React code will go here     &lt;/script&gt;   &lt;/body&gt; </vt:lpstr>
      <vt:lpstr>React Creating React App  1. Install Node.Js 2. Open cmd, go to your folder and enter  npx create-react-app app-name 3. Open folder(cd app-name) and enter npm start It will install all components etc. 4. If you made all right, you will see starting react page  If you look into the project structure, you'll see a /public and /src directory, along with the regular node_modules, .gitignore, README.md, and package.json.  In /public, our important file is index.html, which is very similar to the static index.html file  - just a root div. This time, no libraries or scripts are being loaded in. The /src directory will contain all our React code. To see how the environment automatically compiles and updates your React code, find the line that looks like this in /src/App.js   </vt:lpstr>
      <vt:lpstr>First page</vt:lpstr>
      <vt:lpstr>JSX</vt:lpstr>
      <vt:lpstr>Components</vt:lpstr>
      <vt:lpstr>Class components</vt:lpstr>
      <vt:lpstr>Simple components</vt:lpstr>
      <vt:lpstr>Props</vt:lpstr>
      <vt:lpstr>Destructuring Props in React</vt:lpstr>
      <vt:lpstr>THAT’S ALL, FOLKS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телячий вадим</cp:lastModifiedBy>
  <cp:revision>40</cp:revision>
  <dcterms:created xsi:type="dcterms:W3CDTF">2018-12-11T16:43:22Z</dcterms:created>
  <dcterms:modified xsi:type="dcterms:W3CDTF">2020-01-12T23:27:33Z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