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Lst>
  <p:sldSz cx="12192000" cy="6858000"/>
  <p:notesSz cx="6858000" cy="9144000"/>
  <p:embeddedFontLst>
    <p:embeddedFont>
      <p:font typeface="Proxima Nova Black" panose="020B0604020202020204" charset="0"/>
      <p:bold r:id="rId21"/>
    </p:embeddedFont>
    <p:embeddedFont>
      <p:font typeface="Calibri" panose="020F050202020403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88" d="100"/>
          <a:sy n="88" d="100"/>
        </p:scale>
        <p:origin x="590"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4265"/>
            <a:ext cx="12390783" cy="6683071"/>
          </a:xfrm>
        </p:spPr>
        <p:txBody>
          <a:bodyPr/>
          <a:lstStyle/>
          <a:p>
            <a:r>
              <a:rPr lang="en-US" dirty="0" smtClean="0">
                <a:latin typeface="Proxima Nova Black" panose="02000506030000020004" pitchFamily="2" charset="0"/>
              </a:rPr>
              <a:t>TWITEER</a:t>
            </a:r>
            <a:br>
              <a:rPr lang="en-US" dirty="0" smtClean="0">
                <a:latin typeface="Proxima Nova Black" panose="02000506030000020004" pitchFamily="2" charset="0"/>
              </a:rPr>
            </a:br>
            <a:r>
              <a:rPr lang="en-US" dirty="0" smtClean="0">
                <a:latin typeface="Proxima Nova Black" panose="02000506030000020004" pitchFamily="2" charset="0"/>
              </a:rPr>
              <a:t>BOOTSTRAP</a:t>
            </a:r>
            <a:br>
              <a:rPr lang="en-US" dirty="0" smtClean="0">
                <a:latin typeface="Proxima Nova Black" panose="02000506030000020004" pitchFamily="2" charset="0"/>
              </a:rPr>
            </a:br>
            <a:r>
              <a:rPr lang="en-US" dirty="0">
                <a:latin typeface="Proxima Nova Black" panose="02000506030000020004" pitchFamily="2" charset="0"/>
              </a:rPr>
              <a:t>4</a:t>
            </a:r>
          </a:p>
        </p:txBody>
      </p:sp>
      <p:sp>
        <p:nvSpPr>
          <p:cNvPr id="3" name="Text Placeholder 2"/>
          <p:cNvSpPr>
            <a:spLocks noGrp="1"/>
          </p:cNvSpPr>
          <p:nvPr>
            <p:ph type="body" sz="quarter" idx="10"/>
          </p:nvPr>
        </p:nvSpPr>
        <p:spPr/>
        <p:txBody>
          <a:bodyPr/>
          <a:lstStyle/>
          <a:p>
            <a:r>
              <a:rPr lang="en-US" dirty="0" smtClean="0"/>
              <a:t>BY TELYACHY VADYM</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dirty="0" smtClean="0"/>
              <a:t>Additional classes for list groups:</a:t>
            </a:r>
            <a:endParaRPr lang="ru-RU" dirty="0" smtClean="0"/>
          </a:p>
          <a:p>
            <a:r>
              <a:rPr lang="ru-RU" dirty="0" smtClean="0"/>
              <a:t>.</a:t>
            </a:r>
            <a:r>
              <a:rPr lang="en-US" dirty="0" smtClean="0"/>
              <a:t>active – highlight item</a:t>
            </a:r>
          </a:p>
          <a:p>
            <a:r>
              <a:rPr lang="en-US" dirty="0" smtClean="0"/>
              <a:t>.disabled – lighter text and no hover</a:t>
            </a:r>
          </a:p>
          <a:p>
            <a:r>
              <a:rPr lang="en-US" dirty="0" smtClean="0"/>
              <a:t>.</a:t>
            </a:r>
            <a:r>
              <a:rPr lang="en-US" dirty="0"/>
              <a:t> </a:t>
            </a:r>
            <a:r>
              <a:rPr lang="en-US" dirty="0" smtClean="0"/>
              <a:t>list-group-flush – less borders and animation</a:t>
            </a:r>
          </a:p>
          <a:p>
            <a:r>
              <a:rPr lang="en-US" dirty="0" smtClean="0"/>
              <a:t>Also you can use .list-group-horizontal</a:t>
            </a:r>
          </a:p>
          <a:p>
            <a:r>
              <a:rPr lang="en-US" dirty="0" smtClean="0"/>
              <a:t>And you can use contextual classes, like to the buttons(</a:t>
            </a:r>
          </a:p>
          <a:p>
            <a:r>
              <a:rPr lang="en-US" dirty="0" smtClean="0"/>
              <a:t>. </a:t>
            </a:r>
            <a:r>
              <a:rPr lang="en-US" dirty="0"/>
              <a:t>list-group-item-</a:t>
            </a:r>
            <a:r>
              <a:rPr lang="en-US" dirty="0" smtClean="0"/>
              <a:t>danger, success </a:t>
            </a:r>
            <a:r>
              <a:rPr lang="en-US" dirty="0" err="1" smtClean="0"/>
              <a:t>etc</a:t>
            </a:r>
            <a:r>
              <a:rPr lang="en-US" dirty="0" smtClean="0"/>
              <a:t>), and combine with </a:t>
            </a:r>
            <a:r>
              <a:rPr lang="en-US" dirty="0" err="1" smtClean="0"/>
              <a:t>bages</a:t>
            </a:r>
            <a:endParaRPr lang="ru-RU" dirty="0" smtClean="0"/>
          </a:p>
        </p:txBody>
      </p:sp>
      <p:sp>
        <p:nvSpPr>
          <p:cNvPr id="3" name="Заголовок 2"/>
          <p:cNvSpPr>
            <a:spLocks noGrp="1"/>
          </p:cNvSpPr>
          <p:nvPr>
            <p:ph type="title"/>
          </p:nvPr>
        </p:nvSpPr>
        <p:spPr/>
        <p:txBody>
          <a:bodyPr/>
          <a:lstStyle/>
          <a:p>
            <a:r>
              <a:rPr lang="en-US" dirty="0" smtClean="0"/>
              <a:t>List groups</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a:t>To create a basic list group, use an &lt;</a:t>
            </a:r>
            <a:r>
              <a:rPr lang="en-US" dirty="0" err="1"/>
              <a:t>ul</a:t>
            </a:r>
            <a:r>
              <a:rPr lang="en-US" dirty="0"/>
              <a:t>&gt; element with class .list-group, and &lt;li&gt; elements with class .</a:t>
            </a:r>
            <a:r>
              <a:rPr lang="en-US" dirty="0" smtClean="0"/>
              <a:t>list-group-item:</a:t>
            </a:r>
            <a:endParaRPr lang="en-US" dirty="0"/>
          </a:p>
          <a:p>
            <a:r>
              <a:rPr lang="en-US" sz="1400" dirty="0"/>
              <a:t>&lt;</a:t>
            </a:r>
            <a:r>
              <a:rPr lang="en-US" sz="1400" dirty="0" err="1"/>
              <a:t>ul</a:t>
            </a:r>
            <a:r>
              <a:rPr lang="en-US" sz="1400" dirty="0"/>
              <a:t> class="list-group"&gt;</a:t>
            </a:r>
          </a:p>
          <a:p>
            <a:r>
              <a:rPr lang="en-US" sz="1400" dirty="0"/>
              <a:t>  &lt;li class="list-group-item"&gt;First item&lt;/li&gt;</a:t>
            </a:r>
          </a:p>
          <a:p>
            <a:r>
              <a:rPr lang="en-US" sz="1400" dirty="0"/>
              <a:t>  &lt;li class="list-group-item"&gt;Second item&lt;/li&gt;</a:t>
            </a:r>
          </a:p>
          <a:p>
            <a:r>
              <a:rPr lang="en-US" sz="1400" dirty="0"/>
              <a:t>  &lt;li class="list-group-item"&gt;Third item&lt;/li&gt;</a:t>
            </a:r>
          </a:p>
          <a:p>
            <a:r>
              <a:rPr lang="en-US" sz="1400" dirty="0"/>
              <a:t>&lt;/</a:t>
            </a:r>
            <a:r>
              <a:rPr lang="en-US" sz="1400" dirty="0" err="1"/>
              <a:t>ul</a:t>
            </a:r>
            <a:r>
              <a:rPr lang="en-US" sz="1400" dirty="0"/>
              <a:t>&gt;</a:t>
            </a:r>
            <a:r>
              <a:rPr lang="en-US" dirty="0"/>
              <a:t/>
            </a:r>
            <a:br>
              <a:rPr lang="en-US" dirty="0"/>
            </a:br>
            <a:endParaRPr lang="en-US" dirty="0"/>
          </a:p>
        </p:txBody>
      </p:sp>
      <p:pic>
        <p:nvPicPr>
          <p:cNvPr id="7" name="Рисунок 6"/>
          <p:cNvPicPr>
            <a:picLocks noChangeAspect="1"/>
          </p:cNvPicPr>
          <p:nvPr/>
        </p:nvPicPr>
        <p:blipFill>
          <a:blip r:embed="rId2"/>
          <a:stretch>
            <a:fillRect/>
          </a:stretch>
        </p:blipFill>
        <p:spPr>
          <a:xfrm>
            <a:off x="330926" y="5551217"/>
            <a:ext cx="3579223" cy="684616"/>
          </a:xfrm>
          <a:prstGeom prst="rect">
            <a:avLst/>
          </a:prstGeom>
        </p:spPr>
      </p:pic>
      <p:pic>
        <p:nvPicPr>
          <p:cNvPr id="8" name="Рисунок 7"/>
          <p:cNvPicPr>
            <a:picLocks noChangeAspect="1"/>
          </p:cNvPicPr>
          <p:nvPr/>
        </p:nvPicPr>
        <p:blipFill>
          <a:blip r:embed="rId3"/>
          <a:stretch>
            <a:fillRect/>
          </a:stretch>
        </p:blipFill>
        <p:spPr>
          <a:xfrm>
            <a:off x="9444037" y="1321094"/>
            <a:ext cx="2062163" cy="1018246"/>
          </a:xfrm>
          <a:prstGeom prst="rect">
            <a:avLst/>
          </a:prstGeom>
        </p:spPr>
      </p:pic>
      <p:pic>
        <p:nvPicPr>
          <p:cNvPr id="9" name="Рисунок 8"/>
          <p:cNvPicPr>
            <a:picLocks noChangeAspect="1"/>
          </p:cNvPicPr>
          <p:nvPr/>
        </p:nvPicPr>
        <p:blipFill>
          <a:blip r:embed="rId4"/>
          <a:stretch>
            <a:fillRect/>
          </a:stretch>
        </p:blipFill>
        <p:spPr>
          <a:xfrm>
            <a:off x="9897155" y="2400732"/>
            <a:ext cx="1155926" cy="690017"/>
          </a:xfrm>
          <a:prstGeom prst="rect">
            <a:avLst/>
          </a:prstGeom>
        </p:spPr>
      </p:pic>
      <p:pic>
        <p:nvPicPr>
          <p:cNvPr id="10" name="Рисунок 9"/>
          <p:cNvPicPr>
            <a:picLocks noChangeAspect="1"/>
          </p:cNvPicPr>
          <p:nvPr/>
        </p:nvPicPr>
        <p:blipFill>
          <a:blip r:embed="rId5"/>
          <a:stretch>
            <a:fillRect/>
          </a:stretch>
        </p:blipFill>
        <p:spPr>
          <a:xfrm>
            <a:off x="330926" y="6301329"/>
            <a:ext cx="3579223" cy="432982"/>
          </a:xfrm>
          <a:prstGeom prst="rect">
            <a:avLst/>
          </a:prstGeom>
        </p:spPr>
      </p:pic>
    </p:spTree>
    <p:extLst>
      <p:ext uri="{BB962C8B-B14F-4D97-AF65-F5344CB8AC3E}">
        <p14:creationId xmlns:p14="http://schemas.microsoft.com/office/powerpoint/2010/main" val="1845500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dirty="0" smtClean="0"/>
              <a:t>As in buttons alert can be .alert-</a:t>
            </a:r>
            <a:r>
              <a:rPr lang="en-US" dirty="0" err="1" smtClean="0"/>
              <a:t>info,light,warning,success</a:t>
            </a:r>
            <a:r>
              <a:rPr lang="en-US" dirty="0" smtClean="0"/>
              <a:t> etc.</a:t>
            </a:r>
          </a:p>
          <a:p>
            <a:r>
              <a:rPr lang="en-US" dirty="0" smtClean="0"/>
              <a:t>You can add buttons, to close alerts. For that add .alert-dismissible class to alert box. Insert a button and give it &lt;…class="close" data-dismiss="alert“&gt;</a:t>
            </a:r>
          </a:p>
          <a:p>
            <a:r>
              <a:rPr lang="en-US" dirty="0" smtClean="0"/>
              <a:t>Example:</a:t>
            </a:r>
          </a:p>
          <a:p>
            <a:r>
              <a:rPr lang="en-US" dirty="0" smtClean="0"/>
              <a:t>&lt;div class="alert alert-dark alert-dismissible"&gt;</a:t>
            </a:r>
          </a:p>
          <a:p>
            <a:r>
              <a:rPr lang="en-US" dirty="0" smtClean="0"/>
              <a:t>    &lt;strong&gt;Dark!&lt;/strong&gt; Dark grey alert.</a:t>
            </a:r>
          </a:p>
          <a:p>
            <a:r>
              <a:rPr lang="en-US" dirty="0" smtClean="0"/>
              <a:t>    &lt;button type="button" class="close" data-dismiss="alert"&gt;o&lt;/button&gt;</a:t>
            </a:r>
          </a:p>
          <a:p>
            <a:r>
              <a:rPr lang="en-US" dirty="0" smtClean="0"/>
              <a:t>  &lt;/div&gt;</a:t>
            </a:r>
          </a:p>
          <a:p>
            <a:r>
              <a:rPr lang="en-US" dirty="0" smtClean="0"/>
              <a:t>After tapping “o” alert will close</a:t>
            </a:r>
          </a:p>
          <a:p>
            <a:endParaRPr lang="ru-RU" dirty="0" smtClean="0"/>
          </a:p>
        </p:txBody>
      </p:sp>
      <p:sp>
        <p:nvSpPr>
          <p:cNvPr id="3" name="Заголовок 2"/>
          <p:cNvSpPr>
            <a:spLocks noGrp="1"/>
          </p:cNvSpPr>
          <p:nvPr>
            <p:ph type="title"/>
          </p:nvPr>
        </p:nvSpPr>
        <p:spPr/>
        <p:txBody>
          <a:bodyPr/>
          <a:lstStyle/>
          <a:p>
            <a:r>
              <a:rPr lang="en-US" dirty="0" smtClean="0"/>
              <a:t>Alerts</a:t>
            </a:r>
            <a:endParaRPr lang="en-US" dirty="0"/>
          </a:p>
        </p:txBody>
      </p:sp>
      <p:sp>
        <p:nvSpPr>
          <p:cNvPr id="4" name="Текст 3"/>
          <p:cNvSpPr>
            <a:spLocks noGrp="1"/>
          </p:cNvSpPr>
          <p:nvPr>
            <p:ph type="body" sz="quarter" idx="13"/>
          </p:nvPr>
        </p:nvSpPr>
        <p:spPr>
          <a:xfrm>
            <a:off x="685800" y="2053045"/>
            <a:ext cx="3467100" cy="4034245"/>
          </a:xfrm>
        </p:spPr>
        <p:txBody>
          <a:bodyPr/>
          <a:lstStyle/>
          <a:p>
            <a:r>
              <a:rPr lang="en-US" dirty="0" smtClean="0"/>
              <a:t>You can create alert messages using bootstrap</a:t>
            </a:r>
            <a:endParaRPr lang="en-US" dirty="0"/>
          </a:p>
          <a:p>
            <a:r>
              <a:rPr lang="en-US" dirty="0" smtClean="0"/>
              <a:t>For that you must add div with class .alert</a:t>
            </a:r>
          </a:p>
          <a:p>
            <a:endParaRPr lang="en-US" dirty="0" smtClean="0"/>
          </a:p>
          <a:p>
            <a:endParaRPr lang="en-US" dirty="0"/>
          </a:p>
          <a:p>
            <a:r>
              <a:rPr lang="en-US" dirty="0"/>
              <a:t>&lt;div class</a:t>
            </a:r>
            <a:r>
              <a:rPr lang="en-US" dirty="0" smtClean="0"/>
              <a:t>="alert alert-success"&gt;</a:t>
            </a:r>
            <a:endParaRPr lang="en-US" dirty="0"/>
          </a:p>
          <a:p>
            <a:r>
              <a:rPr lang="en-US" dirty="0" smtClean="0"/>
              <a:t>&lt;</a:t>
            </a:r>
            <a:r>
              <a:rPr lang="en-US" dirty="0"/>
              <a:t>strong&gt;Success!&lt;/strong&gt; </a:t>
            </a:r>
            <a:r>
              <a:rPr lang="en-US" dirty="0" smtClean="0"/>
              <a:t>This alert box could indicate a successful or positive action.</a:t>
            </a:r>
            <a:endParaRPr lang="en-US" dirty="0"/>
          </a:p>
          <a:p>
            <a:r>
              <a:rPr lang="en-US" dirty="0"/>
              <a:t>  &lt;/div&gt;</a:t>
            </a:r>
            <a:endParaRPr lang="en-US" dirty="0" smtClean="0"/>
          </a:p>
          <a:p>
            <a:r>
              <a:rPr lang="en-US" dirty="0"/>
              <a:t/>
            </a:r>
            <a:br>
              <a:rPr lang="en-US" dirty="0"/>
            </a:br>
            <a:endParaRPr lang="en-US" dirty="0"/>
          </a:p>
        </p:txBody>
      </p:sp>
      <p:pic>
        <p:nvPicPr>
          <p:cNvPr id="5" name="Рисунок 4"/>
          <p:cNvPicPr>
            <a:picLocks noChangeAspect="1"/>
          </p:cNvPicPr>
          <p:nvPr/>
        </p:nvPicPr>
        <p:blipFill>
          <a:blip r:embed="rId2"/>
          <a:stretch>
            <a:fillRect/>
          </a:stretch>
        </p:blipFill>
        <p:spPr>
          <a:xfrm>
            <a:off x="66947" y="3434443"/>
            <a:ext cx="4200253" cy="407402"/>
          </a:xfrm>
          <a:prstGeom prst="rect">
            <a:avLst/>
          </a:prstGeom>
        </p:spPr>
      </p:pic>
      <p:pic>
        <p:nvPicPr>
          <p:cNvPr id="6" name="Рисунок 5"/>
          <p:cNvPicPr>
            <a:picLocks noChangeAspect="1"/>
          </p:cNvPicPr>
          <p:nvPr/>
        </p:nvPicPr>
        <p:blipFill>
          <a:blip r:embed="rId3"/>
          <a:stretch>
            <a:fillRect/>
          </a:stretch>
        </p:blipFill>
        <p:spPr>
          <a:xfrm>
            <a:off x="7875269" y="4925210"/>
            <a:ext cx="4151268" cy="634698"/>
          </a:xfrm>
          <a:prstGeom prst="rect">
            <a:avLst/>
          </a:prstGeom>
        </p:spPr>
      </p:pic>
    </p:spTree>
    <p:extLst>
      <p:ext uri="{BB962C8B-B14F-4D97-AF65-F5344CB8AC3E}">
        <p14:creationId xmlns:p14="http://schemas.microsoft.com/office/powerpoint/2010/main" val="4257652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dirty="0" smtClean="0"/>
              <a:t>Classes:</a:t>
            </a:r>
          </a:p>
          <a:p>
            <a:r>
              <a:rPr lang="en-US" dirty="0" smtClean="0"/>
              <a:t>carousel-indicators – indicator(can contain .item1,2…)</a:t>
            </a:r>
          </a:p>
          <a:p>
            <a:r>
              <a:rPr lang="en-US" dirty="0" smtClean="0"/>
              <a:t>carousel-inner – main wrapping class</a:t>
            </a:r>
          </a:p>
          <a:p>
            <a:r>
              <a:rPr lang="en-US" dirty="0" smtClean="0"/>
              <a:t>carousel-item – container of each slide</a:t>
            </a:r>
          </a:p>
          <a:p>
            <a:r>
              <a:rPr lang="en-US" dirty="0"/>
              <a:t>.</a:t>
            </a:r>
            <a:r>
              <a:rPr lang="en-US" dirty="0" smtClean="0"/>
              <a:t>carousel-control-</a:t>
            </a:r>
            <a:r>
              <a:rPr lang="en-US" dirty="0" err="1" smtClean="0"/>
              <a:t>prev</a:t>
            </a:r>
            <a:r>
              <a:rPr lang="en-US" dirty="0" smtClean="0"/>
              <a:t>/next – navigation dots</a:t>
            </a:r>
          </a:p>
          <a:p>
            <a:r>
              <a:rPr lang="en-US" dirty="0" smtClean="0"/>
              <a:t>carousel-caption – adding caption</a:t>
            </a:r>
          </a:p>
          <a:p>
            <a:endParaRPr lang="en-US" dirty="0" smtClean="0"/>
          </a:p>
          <a:p>
            <a:r>
              <a:rPr lang="en-US" dirty="0" smtClean="0"/>
              <a:t>Carousel options: (data-*)</a:t>
            </a:r>
          </a:p>
          <a:p>
            <a:r>
              <a:rPr lang="en-US" dirty="0" smtClean="0"/>
              <a:t>Interval - </a:t>
            </a:r>
            <a:r>
              <a:rPr lang="en-US" dirty="0"/>
              <a:t>s</a:t>
            </a:r>
            <a:r>
              <a:rPr lang="en-US" dirty="0" smtClean="0"/>
              <a:t>pecifies </a:t>
            </a:r>
            <a:r>
              <a:rPr lang="en-US" dirty="0"/>
              <a:t>the delay </a:t>
            </a:r>
            <a:r>
              <a:rPr lang="en-US" dirty="0" smtClean="0"/>
              <a:t>between </a:t>
            </a:r>
            <a:r>
              <a:rPr lang="en-US" dirty="0"/>
              <a:t>each </a:t>
            </a:r>
            <a:r>
              <a:rPr lang="en-US" dirty="0" smtClean="0"/>
              <a:t>slide</a:t>
            </a:r>
          </a:p>
          <a:p>
            <a:r>
              <a:rPr lang="en-US" dirty="0"/>
              <a:t>k</a:t>
            </a:r>
            <a:r>
              <a:rPr lang="en-US" dirty="0" smtClean="0"/>
              <a:t>eyboard – can you interact with keys</a:t>
            </a:r>
          </a:p>
          <a:p>
            <a:r>
              <a:rPr lang="en-US" dirty="0" smtClean="0"/>
              <a:t>pause – pauses slides on mouse hover</a:t>
            </a:r>
          </a:p>
          <a:p>
            <a:r>
              <a:rPr lang="en-US" dirty="0" smtClean="0"/>
              <a:t>wrap – cycle or stop at the end</a:t>
            </a:r>
          </a:p>
          <a:p>
            <a:r>
              <a:rPr lang="en-US" dirty="0"/>
              <a:t/>
            </a:r>
            <a:br>
              <a:rPr lang="en-US" dirty="0"/>
            </a:br>
            <a:endParaRPr lang="ru-RU" dirty="0" smtClean="0"/>
          </a:p>
        </p:txBody>
      </p:sp>
      <p:sp>
        <p:nvSpPr>
          <p:cNvPr id="3" name="Заголовок 2"/>
          <p:cNvSpPr>
            <a:spLocks noGrp="1"/>
          </p:cNvSpPr>
          <p:nvPr>
            <p:ph type="title"/>
          </p:nvPr>
        </p:nvSpPr>
        <p:spPr/>
        <p:txBody>
          <a:bodyPr/>
          <a:lstStyle/>
          <a:p>
            <a:r>
              <a:rPr lang="en-US" dirty="0"/>
              <a:t>Carousel</a:t>
            </a:r>
            <a:br>
              <a:rPr lang="en-US" dirty="0"/>
            </a:br>
            <a:endParaRPr lang="en-US" dirty="0"/>
          </a:p>
        </p:txBody>
      </p:sp>
      <p:sp>
        <p:nvSpPr>
          <p:cNvPr id="4" name="Текст 3"/>
          <p:cNvSpPr>
            <a:spLocks noGrp="1"/>
          </p:cNvSpPr>
          <p:nvPr>
            <p:ph type="body" sz="quarter" idx="13"/>
          </p:nvPr>
        </p:nvSpPr>
        <p:spPr>
          <a:xfrm>
            <a:off x="685800" y="2053045"/>
            <a:ext cx="3467100" cy="4034245"/>
          </a:xfrm>
        </p:spPr>
        <p:txBody>
          <a:bodyPr/>
          <a:lstStyle/>
          <a:p>
            <a:r>
              <a:rPr lang="en-US" dirty="0" smtClean="0"/>
              <a:t>Bootstrap allows you to create sliders.</a:t>
            </a:r>
            <a:endParaRPr lang="en-US" dirty="0"/>
          </a:p>
          <a:p>
            <a:r>
              <a:rPr lang="en-US" dirty="0"/>
              <a:t>&lt;div id="</a:t>
            </a:r>
            <a:r>
              <a:rPr lang="en-US" dirty="0" err="1"/>
              <a:t>myCarousel</a:t>
            </a:r>
            <a:r>
              <a:rPr lang="en-US" dirty="0"/>
              <a:t>" class="carousel </a:t>
            </a:r>
            <a:r>
              <a:rPr lang="en-US" dirty="0" smtClean="0"/>
              <a:t>?slide?" </a:t>
            </a:r>
            <a:r>
              <a:rPr lang="en-US" dirty="0"/>
              <a:t>data-ride="carousel" data-interval</a:t>
            </a:r>
            <a:r>
              <a:rPr lang="en-US" dirty="0" smtClean="0"/>
              <a:t>=“?x" </a:t>
            </a:r>
            <a:r>
              <a:rPr lang="en-US" dirty="0"/>
              <a:t>data-pause</a:t>
            </a:r>
            <a:r>
              <a:rPr lang="en-US" dirty="0" smtClean="0"/>
              <a:t>=“?hover</a:t>
            </a:r>
            <a:r>
              <a:rPr lang="en-US" dirty="0"/>
              <a:t>" data-keyboard</a:t>
            </a:r>
            <a:r>
              <a:rPr lang="en-US" dirty="0" smtClean="0"/>
              <a:t>=“?bool“ data-wrap=“?bool”&gt;</a:t>
            </a:r>
            <a:r>
              <a:rPr lang="en-US" dirty="0"/>
              <a:t/>
            </a:r>
            <a:br>
              <a:rPr lang="en-US" dirty="0"/>
            </a:br>
            <a:endParaRPr lang="en-US" dirty="0"/>
          </a:p>
        </p:txBody>
      </p:sp>
      <p:pic>
        <p:nvPicPr>
          <p:cNvPr id="7" name="Рисунок 6"/>
          <p:cNvPicPr>
            <a:picLocks noChangeAspect="1"/>
          </p:cNvPicPr>
          <p:nvPr/>
        </p:nvPicPr>
        <p:blipFill>
          <a:blip r:embed="rId2"/>
          <a:stretch>
            <a:fillRect/>
          </a:stretch>
        </p:blipFill>
        <p:spPr>
          <a:xfrm>
            <a:off x="399506" y="4356753"/>
            <a:ext cx="3753394" cy="1730537"/>
          </a:xfrm>
          <a:prstGeom prst="rect">
            <a:avLst/>
          </a:prstGeom>
        </p:spPr>
      </p:pic>
    </p:spTree>
    <p:extLst>
      <p:ext uri="{BB962C8B-B14F-4D97-AF65-F5344CB8AC3E}">
        <p14:creationId xmlns:p14="http://schemas.microsoft.com/office/powerpoint/2010/main" val="3908718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7029881" y="4405464"/>
            <a:ext cx="4912644" cy="2242729"/>
          </a:xfrm>
          <a:prstGeom prst="rect">
            <a:avLst/>
          </a:prstGeom>
        </p:spPr>
      </p:pic>
      <p:sp>
        <p:nvSpPr>
          <p:cNvPr id="8" name="Текст 1"/>
          <p:cNvSpPr>
            <a:spLocks noGrp="1"/>
          </p:cNvSpPr>
          <p:nvPr>
            <p:ph type="body" sz="quarter" idx="12"/>
          </p:nvPr>
        </p:nvSpPr>
        <p:spPr>
          <a:xfrm>
            <a:off x="195943" y="80682"/>
            <a:ext cx="5947954" cy="5141339"/>
          </a:xfrm>
        </p:spPr>
        <p:txBody>
          <a:bodyPr/>
          <a:lstStyle/>
          <a:p>
            <a:r>
              <a:rPr lang="en-US" sz="1600" dirty="0"/>
              <a:t>&lt;!-- The carousel --&gt;</a:t>
            </a:r>
          </a:p>
          <a:p>
            <a:r>
              <a:rPr lang="en-US" sz="1600" dirty="0"/>
              <a:t>  &lt;div id="</a:t>
            </a:r>
            <a:r>
              <a:rPr lang="en-US" sz="1600" dirty="0" err="1"/>
              <a:t>myCarousel</a:t>
            </a:r>
            <a:r>
              <a:rPr lang="en-US" sz="1600" dirty="0"/>
              <a:t>" class="carousel slide" data-interval = "false</a:t>
            </a:r>
            <a:r>
              <a:rPr lang="en-US" sz="1600" dirty="0" smtClean="0"/>
              <a:t>"&gt;</a:t>
            </a:r>
            <a:endParaRPr lang="en-US" sz="1600" dirty="0"/>
          </a:p>
          <a:p>
            <a:r>
              <a:rPr lang="en-US" sz="1600" dirty="0"/>
              <a:t>  &lt;!-- Indicators --&gt;</a:t>
            </a:r>
          </a:p>
          <a:p>
            <a:r>
              <a:rPr lang="en-US" sz="1600" dirty="0"/>
              <a:t>  &lt;</a:t>
            </a:r>
            <a:r>
              <a:rPr lang="en-US" sz="1600" dirty="0" err="1"/>
              <a:t>ul</a:t>
            </a:r>
            <a:r>
              <a:rPr lang="en-US" sz="1600" dirty="0"/>
              <a:t> class="carousel-indicators"&gt;</a:t>
            </a:r>
          </a:p>
          <a:p>
            <a:r>
              <a:rPr lang="en-US" sz="1600" dirty="0"/>
              <a:t>    &lt;li class="item1 active"&gt;&lt;/li&gt;</a:t>
            </a:r>
          </a:p>
          <a:p>
            <a:r>
              <a:rPr lang="en-US" sz="1600" dirty="0"/>
              <a:t>    &lt;li class="item2"&gt;&lt;/li&gt;</a:t>
            </a:r>
          </a:p>
          <a:p>
            <a:r>
              <a:rPr lang="en-US" sz="1600" dirty="0"/>
              <a:t>    &lt;li class="item3"&gt;&lt;/li&gt;</a:t>
            </a:r>
          </a:p>
          <a:p>
            <a:r>
              <a:rPr lang="en-US" sz="1600" dirty="0"/>
              <a:t>  &lt;/</a:t>
            </a:r>
            <a:r>
              <a:rPr lang="en-US" sz="1600" dirty="0" err="1"/>
              <a:t>ul</a:t>
            </a:r>
            <a:r>
              <a:rPr lang="en-US" sz="1600" dirty="0" smtClean="0"/>
              <a:t>&gt;</a:t>
            </a:r>
          </a:p>
          <a:p>
            <a:r>
              <a:rPr lang="en-US" sz="1600" dirty="0"/>
              <a:t>&lt;!-- The slideshow --&gt;</a:t>
            </a:r>
          </a:p>
          <a:p>
            <a:r>
              <a:rPr lang="en-US" sz="1600" dirty="0"/>
              <a:t>  &lt;div class="carousel-inner"&gt;</a:t>
            </a:r>
          </a:p>
          <a:p>
            <a:r>
              <a:rPr lang="en-US" sz="1600" dirty="0"/>
              <a:t>    &lt;div class="carousel-item active"&gt;</a:t>
            </a:r>
          </a:p>
          <a:p>
            <a:r>
              <a:rPr lang="en-US" sz="1600" dirty="0"/>
              <a:t>      &lt;</a:t>
            </a:r>
            <a:r>
              <a:rPr lang="en-US" sz="1600" dirty="0" err="1"/>
              <a:t>img</a:t>
            </a:r>
            <a:r>
              <a:rPr lang="en-US" sz="1600" dirty="0"/>
              <a:t> </a:t>
            </a:r>
            <a:r>
              <a:rPr lang="en-US" sz="1600" dirty="0" err="1"/>
              <a:t>src</a:t>
            </a:r>
            <a:r>
              <a:rPr lang="en-US" sz="1600" dirty="0"/>
              <a:t>="la.jpg" alt="Los Angeles" width="1100" height="500"&gt;</a:t>
            </a:r>
          </a:p>
          <a:p>
            <a:r>
              <a:rPr lang="en-US" sz="1600" dirty="0"/>
              <a:t>    &lt;/div&gt;</a:t>
            </a:r>
          </a:p>
          <a:p>
            <a:r>
              <a:rPr lang="en-US" sz="1600" dirty="0"/>
              <a:t>    &lt;div class="carousel-item"&gt;</a:t>
            </a:r>
          </a:p>
          <a:p>
            <a:r>
              <a:rPr lang="en-US" sz="1600" dirty="0"/>
              <a:t>      &lt;</a:t>
            </a:r>
            <a:r>
              <a:rPr lang="en-US" sz="1600" dirty="0" err="1"/>
              <a:t>img</a:t>
            </a:r>
            <a:r>
              <a:rPr lang="en-US" sz="1600" dirty="0"/>
              <a:t> </a:t>
            </a:r>
            <a:r>
              <a:rPr lang="en-US" sz="1600" dirty="0" err="1"/>
              <a:t>src</a:t>
            </a:r>
            <a:r>
              <a:rPr lang="en-US" sz="1600" dirty="0"/>
              <a:t>="chicago.jpg" alt="Chicago" width="1100" height="500"&gt;</a:t>
            </a:r>
          </a:p>
          <a:p>
            <a:r>
              <a:rPr lang="en-US" sz="1600" dirty="0"/>
              <a:t>    &lt;/div&gt;</a:t>
            </a:r>
          </a:p>
          <a:p>
            <a:endParaRPr lang="en-US" sz="1600" dirty="0"/>
          </a:p>
          <a:p>
            <a:r>
              <a:rPr lang="en-US" sz="1600" dirty="0"/>
              <a:t> </a:t>
            </a:r>
            <a:endParaRPr lang="ru-RU" sz="1600" dirty="0" smtClean="0"/>
          </a:p>
        </p:txBody>
      </p:sp>
      <p:sp>
        <p:nvSpPr>
          <p:cNvPr id="6" name="Заголовок 5"/>
          <p:cNvSpPr>
            <a:spLocks noGrp="1"/>
          </p:cNvSpPr>
          <p:nvPr>
            <p:ph type="title"/>
          </p:nvPr>
        </p:nvSpPr>
        <p:spPr/>
        <p:txBody>
          <a:bodyPr/>
          <a:lstStyle/>
          <a:p>
            <a:endParaRPr lang="en-US"/>
          </a:p>
        </p:txBody>
      </p:sp>
      <p:sp>
        <p:nvSpPr>
          <p:cNvPr id="2" name="Текст 1"/>
          <p:cNvSpPr>
            <a:spLocks noGrp="1"/>
          </p:cNvSpPr>
          <p:nvPr>
            <p:ph type="body" sz="quarter" idx="12"/>
          </p:nvPr>
        </p:nvSpPr>
        <p:spPr>
          <a:xfrm>
            <a:off x="6244046" y="80682"/>
            <a:ext cx="5947954" cy="5141339"/>
          </a:xfrm>
        </p:spPr>
        <p:txBody>
          <a:bodyPr/>
          <a:lstStyle/>
          <a:p>
            <a:r>
              <a:rPr lang="en-US" sz="1600" dirty="0" smtClean="0"/>
              <a:t>&lt;</a:t>
            </a:r>
            <a:r>
              <a:rPr lang="en-US" sz="1600" dirty="0"/>
              <a:t>div class="carousel-item"&gt;</a:t>
            </a:r>
          </a:p>
          <a:p>
            <a:r>
              <a:rPr lang="en-US" sz="1600" dirty="0"/>
              <a:t>      &lt;</a:t>
            </a:r>
            <a:r>
              <a:rPr lang="en-US" sz="1600" dirty="0" err="1"/>
              <a:t>img</a:t>
            </a:r>
            <a:r>
              <a:rPr lang="en-US" sz="1600" dirty="0"/>
              <a:t> </a:t>
            </a:r>
            <a:r>
              <a:rPr lang="en-US" sz="1600" dirty="0" err="1"/>
              <a:t>src</a:t>
            </a:r>
            <a:r>
              <a:rPr lang="en-US" sz="1600" dirty="0"/>
              <a:t>="ny.jpg" alt="New York" width="1100" height="500"&gt;</a:t>
            </a:r>
          </a:p>
          <a:p>
            <a:r>
              <a:rPr lang="en-US" sz="1600" dirty="0"/>
              <a:t>    &lt;/div&gt;</a:t>
            </a:r>
          </a:p>
          <a:p>
            <a:r>
              <a:rPr lang="en-US" sz="1600" dirty="0"/>
              <a:t>  &lt;/div&gt;</a:t>
            </a:r>
          </a:p>
          <a:p>
            <a:r>
              <a:rPr lang="en-US" sz="1600" dirty="0"/>
              <a:t>  </a:t>
            </a:r>
          </a:p>
          <a:p>
            <a:r>
              <a:rPr lang="en-US" sz="1600" dirty="0"/>
              <a:t>  &lt;!-- Left and right controls --&gt;</a:t>
            </a:r>
          </a:p>
          <a:p>
            <a:r>
              <a:rPr lang="en-US" sz="1600" dirty="0"/>
              <a:t>  &lt;a class="carousel-control-</a:t>
            </a:r>
            <a:r>
              <a:rPr lang="en-US" sz="1600" dirty="0" err="1"/>
              <a:t>prev</a:t>
            </a:r>
            <a:r>
              <a:rPr lang="en-US" sz="1600" dirty="0"/>
              <a:t>" </a:t>
            </a:r>
            <a:r>
              <a:rPr lang="en-US" sz="1600" dirty="0" err="1"/>
              <a:t>href</a:t>
            </a:r>
            <a:r>
              <a:rPr lang="en-US" sz="1600" dirty="0"/>
              <a:t>="#</a:t>
            </a:r>
            <a:r>
              <a:rPr lang="en-US" sz="1600" dirty="0" err="1"/>
              <a:t>myCarousel</a:t>
            </a:r>
            <a:r>
              <a:rPr lang="en-US" sz="1600" dirty="0"/>
              <a:t>"&gt;</a:t>
            </a:r>
          </a:p>
          <a:p>
            <a:r>
              <a:rPr lang="en-US" sz="1600" dirty="0"/>
              <a:t>    &lt;</a:t>
            </a:r>
          </a:p>
          <a:p>
            <a:r>
              <a:rPr lang="en-US" sz="1600" dirty="0"/>
              <a:t>  &lt;/a&gt;</a:t>
            </a:r>
          </a:p>
          <a:p>
            <a:r>
              <a:rPr lang="en-US" sz="1600" dirty="0"/>
              <a:t>  &lt;a class="carousel-control-next" </a:t>
            </a:r>
            <a:r>
              <a:rPr lang="en-US" sz="1600" dirty="0" err="1"/>
              <a:t>href</a:t>
            </a:r>
            <a:r>
              <a:rPr lang="en-US" sz="1600" dirty="0"/>
              <a:t>="#</a:t>
            </a:r>
            <a:r>
              <a:rPr lang="en-US" sz="1600" dirty="0" err="1"/>
              <a:t>myCarousel</a:t>
            </a:r>
            <a:r>
              <a:rPr lang="en-US" sz="1600" dirty="0"/>
              <a:t>"&gt;</a:t>
            </a:r>
          </a:p>
          <a:p>
            <a:r>
              <a:rPr lang="en-US" sz="1600" dirty="0"/>
              <a:t>    &gt;</a:t>
            </a:r>
          </a:p>
          <a:p>
            <a:r>
              <a:rPr lang="en-US" sz="1600" dirty="0"/>
              <a:t>  &lt;/a&gt;</a:t>
            </a:r>
          </a:p>
          <a:p>
            <a:r>
              <a:rPr lang="en-US" sz="1600" dirty="0"/>
              <a:t>  &lt;div class = "carousel-caption"&gt;</a:t>
            </a:r>
            <a:r>
              <a:rPr lang="en-US" sz="1600" dirty="0" err="1"/>
              <a:t>HollyMolly</a:t>
            </a:r>
            <a:r>
              <a:rPr lang="en-US" sz="1600" dirty="0"/>
              <a:t>&lt;/div&gt;</a:t>
            </a:r>
          </a:p>
          <a:p>
            <a:r>
              <a:rPr lang="en-US" sz="1600" dirty="0"/>
              <a:t>&lt;/div&gt;</a:t>
            </a:r>
          </a:p>
          <a:p>
            <a:r>
              <a:rPr lang="en-US" sz="1600" dirty="0"/>
              <a:t>&lt;/div&gt;</a:t>
            </a:r>
            <a:endParaRPr lang="ru-RU" sz="1600" dirty="0" smtClean="0"/>
          </a:p>
        </p:txBody>
      </p:sp>
    </p:spTree>
    <p:extLst>
      <p:ext uri="{BB962C8B-B14F-4D97-AF65-F5344CB8AC3E}">
        <p14:creationId xmlns:p14="http://schemas.microsoft.com/office/powerpoint/2010/main" val="1958515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a:xfrm>
            <a:off x="4067992" y="633549"/>
            <a:ext cx="7124700" cy="4103914"/>
          </a:xfrm>
        </p:spPr>
        <p:txBody>
          <a:bodyPr/>
          <a:lstStyle/>
          <a:p>
            <a:r>
              <a:rPr lang="en-US" dirty="0"/>
              <a:t>&lt;div class="dropdown"&gt;</a:t>
            </a:r>
          </a:p>
          <a:p>
            <a:r>
              <a:rPr lang="en-US" dirty="0"/>
              <a:t>    &lt;button type="button" class="</a:t>
            </a:r>
            <a:r>
              <a:rPr lang="en-US" dirty="0" err="1"/>
              <a:t>btn</a:t>
            </a:r>
            <a:r>
              <a:rPr lang="en-US" dirty="0"/>
              <a:t> </a:t>
            </a:r>
            <a:r>
              <a:rPr lang="en-US" dirty="0" err="1"/>
              <a:t>btn</a:t>
            </a:r>
            <a:r>
              <a:rPr lang="en-US" dirty="0"/>
              <a:t>-primary dropdown-toggle" data-toggle="dropdown"&gt;</a:t>
            </a:r>
          </a:p>
          <a:p>
            <a:r>
              <a:rPr lang="en-US" dirty="0"/>
              <a:t>      Dropdown button</a:t>
            </a:r>
          </a:p>
          <a:p>
            <a:r>
              <a:rPr lang="en-US" dirty="0"/>
              <a:t>    &lt;/button&gt;</a:t>
            </a:r>
          </a:p>
          <a:p>
            <a:r>
              <a:rPr lang="en-US" dirty="0"/>
              <a:t>    &lt;div class="dropdown-menu"&gt;</a:t>
            </a:r>
          </a:p>
          <a:p>
            <a:r>
              <a:rPr lang="en-US" dirty="0"/>
              <a:t>      &lt;a class="dropdown-item" </a:t>
            </a:r>
            <a:r>
              <a:rPr lang="en-US" dirty="0" err="1"/>
              <a:t>href</a:t>
            </a:r>
            <a:r>
              <a:rPr lang="en-US" dirty="0"/>
              <a:t>="#"&gt;Link 1&lt;/a&gt;</a:t>
            </a:r>
          </a:p>
          <a:p>
            <a:r>
              <a:rPr lang="en-US" dirty="0"/>
              <a:t>      &lt;a class="dropdown-item" </a:t>
            </a:r>
            <a:r>
              <a:rPr lang="en-US" dirty="0" err="1"/>
              <a:t>href</a:t>
            </a:r>
            <a:r>
              <a:rPr lang="en-US" dirty="0"/>
              <a:t>="#"&gt;Link 2&lt;/a&gt;</a:t>
            </a:r>
          </a:p>
          <a:p>
            <a:r>
              <a:rPr lang="en-US" dirty="0"/>
              <a:t>      &lt;a class="dropdown-item" </a:t>
            </a:r>
            <a:r>
              <a:rPr lang="en-US" dirty="0" err="1"/>
              <a:t>href</a:t>
            </a:r>
            <a:r>
              <a:rPr lang="en-US" dirty="0"/>
              <a:t>="#"&gt;Link 3&lt;/a&gt;</a:t>
            </a:r>
          </a:p>
          <a:p>
            <a:r>
              <a:rPr lang="en-US" dirty="0"/>
              <a:t>    &lt;/div&gt;</a:t>
            </a:r>
          </a:p>
          <a:p>
            <a:r>
              <a:rPr lang="en-US" dirty="0"/>
              <a:t>  &lt;/div&gt;</a:t>
            </a:r>
            <a:endParaRPr lang="ru-RU" dirty="0" smtClean="0"/>
          </a:p>
        </p:txBody>
      </p:sp>
      <p:sp>
        <p:nvSpPr>
          <p:cNvPr id="3" name="Заголовок 2"/>
          <p:cNvSpPr>
            <a:spLocks noGrp="1"/>
          </p:cNvSpPr>
          <p:nvPr>
            <p:ph type="title"/>
          </p:nvPr>
        </p:nvSpPr>
        <p:spPr>
          <a:xfrm>
            <a:off x="685800" y="425631"/>
            <a:ext cx="3467100" cy="1913709"/>
          </a:xfrm>
        </p:spPr>
        <p:txBody>
          <a:bodyPr/>
          <a:lstStyle/>
          <a:p>
            <a:r>
              <a:rPr lang="en-US" dirty="0" smtClean="0"/>
              <a:t>Dropdown menu</a:t>
            </a:r>
            <a:endParaRPr lang="en-US" dirty="0"/>
          </a:p>
        </p:txBody>
      </p:sp>
      <p:sp>
        <p:nvSpPr>
          <p:cNvPr id="4" name="Текст 3"/>
          <p:cNvSpPr>
            <a:spLocks noGrp="1"/>
          </p:cNvSpPr>
          <p:nvPr>
            <p:ph type="body" sz="quarter" idx="13"/>
          </p:nvPr>
        </p:nvSpPr>
        <p:spPr>
          <a:xfrm>
            <a:off x="685800" y="1824722"/>
            <a:ext cx="3467100" cy="4034245"/>
          </a:xfrm>
        </p:spPr>
        <p:txBody>
          <a:bodyPr/>
          <a:lstStyle/>
          <a:p>
            <a:r>
              <a:rPr lang="en-US" dirty="0"/>
              <a:t>You can create dropdown </a:t>
            </a:r>
            <a:r>
              <a:rPr lang="en-US" dirty="0" smtClean="0"/>
              <a:t>menus:</a:t>
            </a:r>
          </a:p>
          <a:p>
            <a:r>
              <a:rPr lang="en-US" dirty="0" smtClean="0"/>
              <a:t>Wrap all in div with class dropdown</a:t>
            </a:r>
          </a:p>
          <a:p>
            <a:r>
              <a:rPr lang="en-US" dirty="0" smtClean="0"/>
              <a:t>Giving </a:t>
            </a:r>
            <a:r>
              <a:rPr lang="en-US" dirty="0"/>
              <a:t>div class </a:t>
            </a:r>
            <a:r>
              <a:rPr lang="en-US" dirty="0" smtClean="0"/>
              <a:t>dropdown-menu</a:t>
            </a:r>
          </a:p>
          <a:p>
            <a:r>
              <a:rPr lang="en-US" dirty="0" smtClean="0"/>
              <a:t>Adding items with class dropdown-item </a:t>
            </a:r>
            <a:endParaRPr lang="ru-RU" dirty="0" smtClean="0"/>
          </a:p>
          <a:p>
            <a:r>
              <a:rPr lang="en-US" dirty="0" smtClean="0"/>
              <a:t>Create </a:t>
            </a:r>
          </a:p>
          <a:p>
            <a:r>
              <a:rPr lang="en-US" dirty="0" smtClean="0"/>
              <a:t>button </a:t>
            </a:r>
            <a:r>
              <a:rPr lang="en-US" dirty="0"/>
              <a:t>type="button" class</a:t>
            </a:r>
            <a:r>
              <a:rPr lang="en-US" dirty="0" smtClean="0"/>
              <a:t>="dropdown-toggle</a:t>
            </a:r>
            <a:r>
              <a:rPr lang="en-US" dirty="0"/>
              <a:t>" data-toggle="</a:t>
            </a:r>
            <a:r>
              <a:rPr lang="en-US" dirty="0" smtClean="0"/>
              <a:t>dropdown“</a:t>
            </a:r>
          </a:p>
          <a:p>
            <a:r>
              <a:rPr lang="en-US" dirty="0" smtClean="0"/>
              <a:t>That’s all</a:t>
            </a:r>
          </a:p>
        </p:txBody>
      </p:sp>
      <p:pic>
        <p:nvPicPr>
          <p:cNvPr id="7" name="Рисунок 6"/>
          <p:cNvPicPr>
            <a:picLocks noChangeAspect="1"/>
          </p:cNvPicPr>
          <p:nvPr/>
        </p:nvPicPr>
        <p:blipFill>
          <a:blip r:embed="rId2"/>
          <a:stretch>
            <a:fillRect/>
          </a:stretch>
        </p:blipFill>
        <p:spPr>
          <a:xfrm>
            <a:off x="9438050" y="4627517"/>
            <a:ext cx="2181225" cy="1905000"/>
          </a:xfrm>
          <a:prstGeom prst="rect">
            <a:avLst/>
          </a:prstGeom>
        </p:spPr>
      </p:pic>
    </p:spTree>
    <p:extLst>
      <p:ext uri="{BB962C8B-B14F-4D97-AF65-F5344CB8AC3E}">
        <p14:creationId xmlns:p14="http://schemas.microsoft.com/office/powerpoint/2010/main" val="1720720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18768"/>
            <a:ext cx="12390783" cy="6683071"/>
          </a:xfrm>
        </p:spPr>
        <p:txBody>
          <a:bodyPr/>
          <a:lstStyle/>
          <a:p>
            <a:r>
              <a:rPr lang="en-US" dirty="0" smtClean="0"/>
              <a:t>THAT’S ALL,</a:t>
            </a:r>
            <a:br>
              <a:rPr lang="en-US" dirty="0" smtClean="0"/>
            </a:br>
            <a:r>
              <a:rPr lang="en-US" dirty="0" smtClean="0"/>
              <a:t>FOLKS</a:t>
            </a:r>
            <a:endParaRPr lang="en-US" dirty="0"/>
          </a:p>
        </p:txBody>
      </p:sp>
      <p:sp>
        <p:nvSpPr>
          <p:cNvPr id="3" name="Текст 2"/>
          <p:cNvSpPr>
            <a:spLocks noGrp="1"/>
          </p:cNvSpPr>
          <p:nvPr>
            <p:ph type="body" sz="quarter" idx="10"/>
          </p:nvPr>
        </p:nvSpPr>
        <p:spPr/>
        <p:txBody>
          <a:bodyPr/>
          <a:lstStyle/>
          <a:p>
            <a:r>
              <a:rPr lang="ru-RU" dirty="0" smtClean="0"/>
              <a:t>(</a:t>
            </a:r>
            <a:r>
              <a:rPr lang="ru-RU" dirty="0" err="1" smtClean="0"/>
              <a:t>наканецта</a:t>
            </a:r>
            <a:r>
              <a:rPr lang="ru-RU" dirty="0" smtClean="0"/>
              <a:t>)</a:t>
            </a:r>
            <a:endParaRPr lang="en-US" dirty="0"/>
          </a:p>
        </p:txBody>
      </p:sp>
    </p:spTree>
    <p:extLst>
      <p:ext uri="{BB962C8B-B14F-4D97-AF65-F5344CB8AC3E}">
        <p14:creationId xmlns:p14="http://schemas.microsoft.com/office/powerpoint/2010/main" val="3092139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4800601"/>
          </a:xfrm>
        </p:spPr>
        <p:txBody>
          <a:bodyPr/>
          <a:lstStyle/>
          <a:p>
            <a:pPr>
              <a:lnSpc>
                <a:spcPct val="100000"/>
              </a:lnSpc>
            </a:pPr>
            <a:r>
              <a:rPr lang="en-US" sz="6000" dirty="0" smtClean="0"/>
              <a:t>Bootstrap</a:t>
            </a:r>
            <a:r>
              <a:rPr lang="en-US" sz="3200" dirty="0"/>
              <a:t/>
            </a:r>
            <a:br>
              <a:rPr lang="en-US" sz="3200" dirty="0"/>
            </a:br>
            <a:r>
              <a:rPr lang="en-US" sz="3200" dirty="0"/>
              <a:t/>
            </a:r>
            <a:br>
              <a:rPr lang="en-US" sz="3200" dirty="0"/>
            </a:br>
            <a:r>
              <a:rPr lang="en-US" sz="3200" dirty="0"/>
              <a:t>What is Bootstrap</a:t>
            </a:r>
            <a:r>
              <a:rPr lang="en-US" sz="3200" dirty="0" smtClean="0"/>
              <a:t>?</a:t>
            </a:r>
            <a:br>
              <a:rPr lang="en-US" sz="3200" dirty="0" smtClean="0"/>
            </a:br>
            <a:r>
              <a:rPr lang="en-US" sz="3200" dirty="0"/>
              <a:t/>
            </a:r>
            <a:br>
              <a:rPr lang="en-US" sz="3200" dirty="0"/>
            </a:br>
            <a:r>
              <a:rPr lang="en-US" sz="3200" dirty="0"/>
              <a:t>Bootstrap is a free front-end framework for faster and easier web development</a:t>
            </a:r>
            <a:br>
              <a:rPr lang="en-US" sz="3200" dirty="0"/>
            </a:br>
            <a:r>
              <a:rPr lang="en-US" sz="3200" dirty="0"/>
              <a:t>Bootstrap includes HTML and CSS based design templates for typography, forms, buttons, tables, navigation, modals, image carousels and many other, as well as optional JavaScript plugins</a:t>
            </a:r>
            <a:br>
              <a:rPr lang="en-US" sz="3200" dirty="0"/>
            </a:br>
            <a:r>
              <a:rPr lang="en-US" sz="3200" dirty="0"/>
              <a:t>Bootstrap also gives you the ability to easily create responsive designs</a:t>
            </a:r>
          </a:p>
        </p:txBody>
      </p:sp>
      <p:pic>
        <p:nvPicPr>
          <p:cNvPr id="1028" name="Picture 4" descr="Картинки по запросу bootstrap 4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19" y="176078"/>
            <a:ext cx="829465" cy="82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082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6749143"/>
          </a:xfrm>
        </p:spPr>
        <p:txBody>
          <a:bodyPr/>
          <a:lstStyle/>
          <a:p>
            <a:pPr>
              <a:lnSpc>
                <a:spcPct val="100000"/>
              </a:lnSpc>
            </a:pPr>
            <a:r>
              <a:rPr lang="en-US" sz="6000" dirty="0" smtClean="0"/>
              <a:t>Bootstrap</a:t>
            </a:r>
            <a:r>
              <a:rPr lang="en-US" sz="3200" dirty="0"/>
              <a:t/>
            </a:r>
            <a:br>
              <a:rPr lang="en-US" sz="3200" dirty="0"/>
            </a:br>
            <a:r>
              <a:rPr lang="en-US" sz="3200" dirty="0"/>
              <a:t/>
            </a:r>
            <a:br>
              <a:rPr lang="en-US" sz="3200" dirty="0"/>
            </a:br>
            <a:r>
              <a:rPr lang="en-US" sz="3200" dirty="0" smtClean="0"/>
              <a:t>Get started</a:t>
            </a:r>
            <a:br>
              <a:rPr lang="en-US" sz="3200" dirty="0" smtClean="0"/>
            </a:br>
            <a:r>
              <a:rPr lang="en-US" sz="3200" dirty="0" smtClean="0"/>
              <a:t/>
            </a:r>
            <a:br>
              <a:rPr lang="en-US" sz="3200" dirty="0" smtClean="0"/>
            </a:br>
            <a:r>
              <a:rPr lang="en-US" sz="3200" dirty="0" smtClean="0"/>
              <a:t>Add some bootstrap:</a:t>
            </a:r>
            <a:r>
              <a:rPr lang="en-US" sz="3200" dirty="0"/>
              <a:t/>
            </a:r>
            <a:br>
              <a:rPr lang="en-US" sz="3200" dirty="0"/>
            </a:br>
            <a:r>
              <a:rPr lang="en-US" sz="1600" dirty="0"/>
              <a:t>&lt;!-- Latest compiled and minified CSS --&gt;</a:t>
            </a:r>
            <a:br>
              <a:rPr lang="en-US" sz="1600" dirty="0"/>
            </a:br>
            <a:r>
              <a:rPr lang="en-US" sz="1600" dirty="0"/>
              <a:t>&lt;link </a:t>
            </a:r>
            <a:r>
              <a:rPr lang="en-US" sz="1600" dirty="0" err="1"/>
              <a:t>rel</a:t>
            </a:r>
            <a:r>
              <a:rPr lang="en-US" sz="1600" dirty="0"/>
              <a:t>="stylesheet" </a:t>
            </a:r>
            <a:r>
              <a:rPr lang="en-US" sz="1600" dirty="0" err="1"/>
              <a:t>href</a:t>
            </a:r>
            <a:r>
              <a:rPr lang="en-US" sz="1600" dirty="0"/>
              <a:t>="https://maxcdn.bootstrapcdn.com/bootstrap/4.4.1/</a:t>
            </a:r>
            <a:r>
              <a:rPr lang="en-US" sz="1600" dirty="0" err="1"/>
              <a:t>css</a:t>
            </a:r>
            <a:r>
              <a:rPr lang="en-US" sz="1600" dirty="0"/>
              <a:t>/bootstrap.min.css</a:t>
            </a:r>
            <a:r>
              <a:rPr lang="en-US" sz="1600" dirty="0" smtClean="0"/>
              <a:t>"&gt;</a:t>
            </a:r>
            <a:r>
              <a:rPr lang="en-US" sz="1600" dirty="0"/>
              <a:t/>
            </a:r>
            <a:br>
              <a:rPr lang="en-US" sz="1600" dirty="0"/>
            </a:br>
            <a:r>
              <a:rPr lang="en-US" sz="1600" dirty="0"/>
              <a:t>&lt;!-- jQuery library --&gt;</a:t>
            </a:r>
            <a:br>
              <a:rPr lang="en-US" sz="1600" dirty="0"/>
            </a:br>
            <a:r>
              <a:rPr lang="en-US" sz="1600" dirty="0"/>
              <a:t>&lt;script </a:t>
            </a:r>
            <a:r>
              <a:rPr lang="en-US" sz="1600" dirty="0" err="1"/>
              <a:t>src</a:t>
            </a:r>
            <a:r>
              <a:rPr lang="en-US" sz="1600" dirty="0"/>
              <a:t>="https://ajax.googleapis.com/ajax/libs/</a:t>
            </a:r>
            <a:r>
              <a:rPr lang="en-US" sz="1600" dirty="0" err="1"/>
              <a:t>jquery</a:t>
            </a:r>
            <a:r>
              <a:rPr lang="en-US" sz="1600" dirty="0"/>
              <a:t>/3.4.1/jquery.min.js"&gt;&lt;/script</a:t>
            </a:r>
            <a:r>
              <a:rPr lang="en-US" sz="1600" dirty="0" smtClean="0"/>
              <a:t>&gt;</a:t>
            </a:r>
            <a:r>
              <a:rPr lang="en-US" sz="1600" dirty="0"/>
              <a:t/>
            </a:r>
            <a:br>
              <a:rPr lang="en-US" sz="1600" dirty="0"/>
            </a:br>
            <a:r>
              <a:rPr lang="en-US" sz="1600" dirty="0"/>
              <a:t>&lt;!-- Popper JS --&gt;</a:t>
            </a:r>
            <a:br>
              <a:rPr lang="en-US" sz="1600" dirty="0"/>
            </a:br>
            <a:r>
              <a:rPr lang="en-US" sz="1600" dirty="0"/>
              <a:t>&lt;script </a:t>
            </a:r>
            <a:r>
              <a:rPr lang="en-US" sz="1600" dirty="0" err="1"/>
              <a:t>src</a:t>
            </a:r>
            <a:r>
              <a:rPr lang="en-US" sz="1600" dirty="0"/>
              <a:t>="https://cdnjs.cloudflare.com/ajax/libs/popper.js/1.16.0/</a:t>
            </a:r>
            <a:r>
              <a:rPr lang="en-US" sz="1600" dirty="0" err="1"/>
              <a:t>umd</a:t>
            </a:r>
            <a:r>
              <a:rPr lang="en-US" sz="1600" dirty="0"/>
              <a:t>/popper.min.js"&gt;&lt;/script</a:t>
            </a:r>
            <a:r>
              <a:rPr lang="en-US" sz="1600" dirty="0" smtClean="0"/>
              <a:t>&gt;</a:t>
            </a:r>
            <a:r>
              <a:rPr lang="en-US" sz="1600" dirty="0"/>
              <a:t/>
            </a:r>
            <a:br>
              <a:rPr lang="en-US" sz="1600" dirty="0"/>
            </a:br>
            <a:r>
              <a:rPr lang="en-US" sz="1600" dirty="0"/>
              <a:t>&lt;!-- Latest compiled JavaScript --&gt;</a:t>
            </a:r>
            <a:br>
              <a:rPr lang="en-US" sz="1600" dirty="0"/>
            </a:br>
            <a:r>
              <a:rPr lang="en-US" sz="1600" dirty="0"/>
              <a:t>&lt;script </a:t>
            </a:r>
            <a:r>
              <a:rPr lang="en-US" sz="1600" dirty="0" err="1"/>
              <a:t>src</a:t>
            </a:r>
            <a:r>
              <a:rPr lang="en-US" sz="1600" dirty="0"/>
              <a:t>="https://maxcdn.bootstrapcdn.com/bootstrap/4.4.1/</a:t>
            </a:r>
            <a:r>
              <a:rPr lang="en-US" sz="1600" dirty="0" err="1"/>
              <a:t>js</a:t>
            </a:r>
            <a:r>
              <a:rPr lang="en-US" sz="1600" dirty="0"/>
              <a:t>/bootstrap.min.js"&gt;&lt;/script</a:t>
            </a:r>
            <a:r>
              <a:rPr lang="en-US" sz="1600" dirty="0" smtClean="0"/>
              <a:t>&gt;</a:t>
            </a:r>
            <a:br>
              <a:rPr lang="en-US" sz="1600" dirty="0" smtClean="0"/>
            </a:br>
            <a:r>
              <a:rPr lang="en-US" sz="1600" dirty="0" smtClean="0"/>
              <a:t/>
            </a:r>
            <a:br>
              <a:rPr lang="en-US" sz="1600" dirty="0" smtClean="0"/>
            </a:br>
            <a:r>
              <a:rPr lang="en-US" sz="3200" dirty="0" smtClean="0"/>
              <a:t>Meta for mobile devices:</a:t>
            </a:r>
            <a:br>
              <a:rPr lang="en-US" sz="3200" dirty="0" smtClean="0"/>
            </a:br>
            <a:r>
              <a:rPr lang="en-US" sz="1600" dirty="0"/>
              <a:t>&lt;meta name="viewport" content="width=device-width, initial-scale=1"&gt;</a:t>
            </a:r>
          </a:p>
        </p:txBody>
      </p:sp>
      <p:pic>
        <p:nvPicPr>
          <p:cNvPr id="1028" name="Picture 4" descr="Картинки по запросу bootstrap 4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19" y="176078"/>
            <a:ext cx="829465" cy="82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93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6749143"/>
          </a:xfrm>
        </p:spPr>
        <p:txBody>
          <a:bodyPr/>
          <a:lstStyle/>
          <a:p>
            <a:pPr>
              <a:lnSpc>
                <a:spcPct val="100000"/>
              </a:lnSpc>
            </a:pPr>
            <a:r>
              <a:rPr lang="en-US" sz="6000" dirty="0" smtClean="0"/>
              <a:t>Bootstrap</a:t>
            </a:r>
            <a:r>
              <a:rPr lang="en-US" sz="3200" dirty="0"/>
              <a:t/>
            </a:r>
            <a:br>
              <a:rPr lang="en-US" sz="3200" dirty="0"/>
            </a:br>
            <a:r>
              <a:rPr lang="en-US" sz="3200" dirty="0" smtClean="0"/>
              <a:t>First </a:t>
            </a:r>
            <a:r>
              <a:rPr lang="en-US" sz="3200" dirty="0"/>
              <a:t>example</a:t>
            </a:r>
            <a:br>
              <a:rPr lang="en-US" sz="3200" dirty="0"/>
            </a:br>
            <a:r>
              <a:rPr lang="en-US" sz="3200" dirty="0" smtClean="0"/>
              <a:t/>
            </a:r>
            <a:br>
              <a:rPr lang="en-US" sz="3200" dirty="0" smtClean="0"/>
            </a:br>
            <a:r>
              <a:rPr lang="en-US" sz="1600" dirty="0" smtClean="0"/>
              <a:t>&lt;</a:t>
            </a:r>
            <a:r>
              <a:rPr lang="en-US" sz="1600" dirty="0"/>
              <a:t>div class="container</a:t>
            </a:r>
            <a:r>
              <a:rPr lang="en-US" sz="1600" dirty="0" smtClean="0"/>
              <a:t>"&gt;</a:t>
            </a:r>
            <a:r>
              <a:rPr lang="ru-RU" sz="3200" dirty="0" smtClean="0"/>
              <a:t/>
            </a:r>
            <a:br>
              <a:rPr lang="ru-RU" sz="3200" dirty="0" smtClean="0"/>
            </a:br>
            <a:r>
              <a:rPr lang="en-US" sz="3200" dirty="0" smtClean="0"/>
              <a:t>   </a:t>
            </a:r>
            <a:r>
              <a:rPr lang="en-US" sz="1600" dirty="0"/>
              <a:t>&lt;div class="row"&gt;</a:t>
            </a:r>
            <a:br>
              <a:rPr lang="en-US" sz="1600" dirty="0"/>
            </a:br>
            <a:r>
              <a:rPr lang="en-US" sz="1600" dirty="0"/>
              <a:t>          &lt;div class="col-sm-4"&gt;</a:t>
            </a:r>
            <a:br>
              <a:rPr lang="en-US" sz="1600" dirty="0"/>
            </a:br>
            <a:r>
              <a:rPr lang="en-US" sz="1600" dirty="0"/>
              <a:t>            &lt;h3&gt;Column 1&lt;/h3&gt;</a:t>
            </a:r>
            <a:br>
              <a:rPr lang="en-US" sz="1600" dirty="0"/>
            </a:br>
            <a:r>
              <a:rPr lang="en-US" sz="1600" dirty="0"/>
              <a:t>            &lt;p&gt;Lorem ipsum dolor..&lt;/p&gt;</a:t>
            </a:r>
            <a:br>
              <a:rPr lang="en-US" sz="1600" dirty="0"/>
            </a:br>
            <a:r>
              <a:rPr lang="en-US" sz="1600" dirty="0"/>
              <a:t>          &lt;/div&gt;</a:t>
            </a:r>
            <a:br>
              <a:rPr lang="en-US" sz="1600" dirty="0"/>
            </a:br>
            <a:r>
              <a:rPr lang="en-US" sz="1600" dirty="0"/>
              <a:t>          &lt;div class="col-sm-4"&gt;</a:t>
            </a:r>
            <a:br>
              <a:rPr lang="en-US" sz="1600" dirty="0"/>
            </a:br>
            <a:r>
              <a:rPr lang="en-US" sz="1600" dirty="0"/>
              <a:t>            &lt;h3&gt;Column 2&lt;/h3&gt;</a:t>
            </a:r>
            <a:br>
              <a:rPr lang="en-US" sz="1600" dirty="0"/>
            </a:br>
            <a:r>
              <a:rPr lang="en-US" sz="1600" dirty="0"/>
              <a:t>            &lt;p&gt;Lorem ipsum dolor..&lt;/p&gt;</a:t>
            </a:r>
            <a:br>
              <a:rPr lang="en-US" sz="1600" dirty="0"/>
            </a:br>
            <a:r>
              <a:rPr lang="en-US" sz="1600" dirty="0"/>
              <a:t>          &lt;/div&gt;</a:t>
            </a:r>
            <a:br>
              <a:rPr lang="en-US" sz="1600" dirty="0"/>
            </a:br>
            <a:r>
              <a:rPr lang="en-US" sz="1600" dirty="0"/>
              <a:t>          &lt;div class="col-sm-4"&gt;</a:t>
            </a:r>
            <a:br>
              <a:rPr lang="en-US" sz="1600" dirty="0"/>
            </a:br>
            <a:r>
              <a:rPr lang="en-US" sz="1600" dirty="0"/>
              <a:t>            &lt;h3&gt;Column 3&lt;/h3&gt;</a:t>
            </a:r>
            <a:br>
              <a:rPr lang="en-US" sz="1600" dirty="0"/>
            </a:br>
            <a:r>
              <a:rPr lang="en-US" sz="1600" dirty="0"/>
              <a:t>            &lt;p&gt;Lorem ipsum dolor..&lt;/p&gt;</a:t>
            </a:r>
            <a:br>
              <a:rPr lang="en-US" sz="1600" dirty="0"/>
            </a:br>
            <a:r>
              <a:rPr lang="en-US" sz="1600" dirty="0"/>
              <a:t>          &lt;/div&gt;</a:t>
            </a:r>
            <a:br>
              <a:rPr lang="en-US" sz="1600" dirty="0"/>
            </a:br>
            <a:r>
              <a:rPr lang="en-US" sz="1600" dirty="0"/>
              <a:t>        &lt;/div&gt;</a:t>
            </a:r>
            <a:br>
              <a:rPr lang="en-US" sz="1600" dirty="0"/>
            </a:br>
            <a:r>
              <a:rPr lang="en-US" sz="1600" dirty="0"/>
              <a:t>      &lt;/div</a:t>
            </a:r>
            <a:r>
              <a:rPr lang="en-US" sz="1600" dirty="0" smtClean="0"/>
              <a:t>&gt;</a:t>
            </a:r>
            <a:endParaRPr lang="en-US" sz="1600" dirty="0"/>
          </a:p>
        </p:txBody>
      </p:sp>
      <p:pic>
        <p:nvPicPr>
          <p:cNvPr id="1028" name="Picture 4" descr="Картинки по запросу bootstrap 4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19" y="176078"/>
            <a:ext cx="829465" cy="829465"/>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3"/>
          <a:stretch>
            <a:fillRect/>
          </a:stretch>
        </p:blipFill>
        <p:spPr>
          <a:xfrm>
            <a:off x="4568928" y="2405398"/>
            <a:ext cx="7225553" cy="1648329"/>
          </a:xfrm>
          <a:prstGeom prst="rect">
            <a:avLst/>
          </a:prstGeom>
        </p:spPr>
      </p:pic>
    </p:spTree>
    <p:extLst>
      <p:ext uri="{BB962C8B-B14F-4D97-AF65-F5344CB8AC3E}">
        <p14:creationId xmlns:p14="http://schemas.microsoft.com/office/powerpoint/2010/main" val="425422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dirty="0" smtClean="0"/>
              <a:t>BG and text color</a:t>
            </a:r>
            <a:r>
              <a:rPr lang="en-US" dirty="0"/>
              <a:t>:</a:t>
            </a:r>
            <a:endParaRPr lang="ru-RU" dirty="0" smtClean="0"/>
          </a:p>
          <a:p>
            <a:r>
              <a:rPr lang="en-US" dirty="0" smtClean="0"/>
              <a:t>&lt;</a:t>
            </a:r>
            <a:r>
              <a:rPr lang="en-US" dirty="0"/>
              <a:t>div class="container </a:t>
            </a:r>
            <a:r>
              <a:rPr lang="en-US" dirty="0" err="1" smtClean="0"/>
              <a:t>bg</a:t>
            </a:r>
            <a:r>
              <a:rPr lang="en-US" dirty="0" smtClean="0"/>
              <a:t>-dark </a:t>
            </a:r>
            <a:r>
              <a:rPr lang="en-US" dirty="0"/>
              <a:t>text-white"&gt;&lt;/div</a:t>
            </a:r>
            <a:r>
              <a:rPr lang="en-US" dirty="0" smtClean="0"/>
              <a:t>&gt;</a:t>
            </a:r>
            <a:endParaRPr lang="ru-RU" dirty="0" smtClean="0"/>
          </a:p>
        </p:txBody>
      </p:sp>
      <p:sp>
        <p:nvSpPr>
          <p:cNvPr id="3" name="Заголовок 2"/>
          <p:cNvSpPr>
            <a:spLocks noGrp="1"/>
          </p:cNvSpPr>
          <p:nvPr>
            <p:ph type="title"/>
          </p:nvPr>
        </p:nvSpPr>
        <p:spPr/>
        <p:txBody>
          <a:bodyPr/>
          <a:lstStyle/>
          <a:p>
            <a:r>
              <a:rPr lang="en-US" dirty="0" smtClean="0"/>
              <a:t>Containers</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a:t>Containers are used to pad the content inside of them, and there are two container classes available:</a:t>
            </a:r>
          </a:p>
          <a:p>
            <a:endParaRPr lang="en-US" dirty="0"/>
          </a:p>
          <a:p>
            <a:r>
              <a:rPr lang="en-US" dirty="0"/>
              <a:t>The .container class provides a responsive fixed width container</a:t>
            </a:r>
          </a:p>
          <a:p>
            <a:r>
              <a:rPr lang="en-US" dirty="0"/>
              <a:t>The .container-fluid class provides a full width container, spanning the entire width of the viewport</a:t>
            </a:r>
          </a:p>
        </p:txBody>
      </p:sp>
      <p:graphicFrame>
        <p:nvGraphicFramePr>
          <p:cNvPr id="6" name="Таблица 5"/>
          <p:cNvGraphicFramePr>
            <a:graphicFrameLocks noGrp="1"/>
          </p:cNvGraphicFramePr>
          <p:nvPr>
            <p:extLst>
              <p:ext uri="{D42A27DB-BD31-4B8C-83A1-F6EECF244321}">
                <p14:modId xmlns:p14="http://schemas.microsoft.com/office/powerpoint/2010/main" val="18946311"/>
              </p:ext>
            </p:extLst>
          </p:nvPr>
        </p:nvGraphicFramePr>
        <p:xfrm>
          <a:off x="3378200" y="305526"/>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698864521"/>
                    </a:ext>
                  </a:extLst>
                </a:gridCol>
                <a:gridCol w="1625600">
                  <a:extLst>
                    <a:ext uri="{9D8B030D-6E8A-4147-A177-3AD203B41FA5}">
                      <a16:colId xmlns:a16="http://schemas.microsoft.com/office/drawing/2014/main" val="220412622"/>
                    </a:ext>
                  </a:extLst>
                </a:gridCol>
                <a:gridCol w="1625600">
                  <a:extLst>
                    <a:ext uri="{9D8B030D-6E8A-4147-A177-3AD203B41FA5}">
                      <a16:colId xmlns:a16="http://schemas.microsoft.com/office/drawing/2014/main" val="2788832029"/>
                    </a:ext>
                  </a:extLst>
                </a:gridCol>
                <a:gridCol w="1625600">
                  <a:extLst>
                    <a:ext uri="{9D8B030D-6E8A-4147-A177-3AD203B41FA5}">
                      <a16:colId xmlns:a16="http://schemas.microsoft.com/office/drawing/2014/main" val="3716655067"/>
                    </a:ext>
                  </a:extLst>
                </a:gridCol>
                <a:gridCol w="1625600">
                  <a:extLst>
                    <a:ext uri="{9D8B030D-6E8A-4147-A177-3AD203B41FA5}">
                      <a16:colId xmlns:a16="http://schemas.microsoft.com/office/drawing/2014/main" val="4052634810"/>
                    </a:ext>
                  </a:extLst>
                </a:gridCol>
              </a:tblGrid>
              <a:tr h="370840">
                <a:tc>
                  <a:txBody>
                    <a:bodyPr/>
                    <a:lstStyle/>
                    <a:p>
                      <a:r>
                        <a:rPr lang="en-US" dirty="0" smtClean="0"/>
                        <a:t>XS</a:t>
                      </a:r>
                      <a:r>
                        <a:rPr lang="en-US" baseline="0" dirty="0" smtClean="0"/>
                        <a:t> &lt;576px</a:t>
                      </a:r>
                      <a:endParaRPr lang="en-US" dirty="0"/>
                    </a:p>
                  </a:txBody>
                  <a:tcPr/>
                </a:tc>
                <a:tc>
                  <a:txBody>
                    <a:bodyPr/>
                    <a:lstStyle/>
                    <a:p>
                      <a:r>
                        <a:rPr lang="en-US" dirty="0" smtClean="0"/>
                        <a:t>S &gt;=576px</a:t>
                      </a:r>
                      <a:endParaRPr lang="en-US" dirty="0"/>
                    </a:p>
                  </a:txBody>
                  <a:tcPr/>
                </a:tc>
                <a:tc>
                  <a:txBody>
                    <a:bodyPr/>
                    <a:lstStyle/>
                    <a:p>
                      <a:r>
                        <a:rPr lang="en-US" dirty="0" smtClean="0"/>
                        <a:t>M&gt;=768px</a:t>
                      </a:r>
                      <a:endParaRPr lang="en-US" dirty="0"/>
                    </a:p>
                  </a:txBody>
                  <a:tcPr/>
                </a:tc>
                <a:tc>
                  <a:txBody>
                    <a:bodyPr/>
                    <a:lstStyle/>
                    <a:p>
                      <a:r>
                        <a:rPr lang="en-US" dirty="0" smtClean="0"/>
                        <a:t>L &gt;=992px</a:t>
                      </a:r>
                      <a:endParaRPr lang="en-US" dirty="0"/>
                    </a:p>
                  </a:txBody>
                  <a:tcPr/>
                </a:tc>
                <a:tc>
                  <a:txBody>
                    <a:bodyPr/>
                    <a:lstStyle/>
                    <a:p>
                      <a:r>
                        <a:rPr lang="en-US" dirty="0" smtClean="0"/>
                        <a:t>XL&gt;=1200px</a:t>
                      </a:r>
                      <a:endParaRPr lang="en-US" dirty="0"/>
                    </a:p>
                  </a:txBody>
                  <a:tcPr/>
                </a:tc>
                <a:extLst>
                  <a:ext uri="{0D108BD9-81ED-4DB2-BD59-A6C34878D82A}">
                    <a16:rowId xmlns:a16="http://schemas.microsoft.com/office/drawing/2014/main" val="817766616"/>
                  </a:ext>
                </a:extLst>
              </a:tr>
              <a:tr h="370840">
                <a:tc>
                  <a:txBody>
                    <a:bodyPr/>
                    <a:lstStyle/>
                    <a:p>
                      <a:r>
                        <a:rPr lang="en-US" dirty="0" smtClean="0"/>
                        <a:t>100%</a:t>
                      </a:r>
                      <a:endParaRPr lang="en-US" dirty="0"/>
                    </a:p>
                  </a:txBody>
                  <a:tcPr/>
                </a:tc>
                <a:tc>
                  <a:txBody>
                    <a:bodyPr/>
                    <a:lstStyle/>
                    <a:p>
                      <a:r>
                        <a:rPr lang="en-US" dirty="0" smtClean="0"/>
                        <a:t>540px</a:t>
                      </a:r>
                      <a:endParaRPr lang="en-US" dirty="0"/>
                    </a:p>
                  </a:txBody>
                  <a:tcPr/>
                </a:tc>
                <a:tc>
                  <a:txBody>
                    <a:bodyPr/>
                    <a:lstStyle/>
                    <a:p>
                      <a:r>
                        <a:rPr lang="en-US" dirty="0" smtClean="0"/>
                        <a:t>720px</a:t>
                      </a:r>
                      <a:endParaRPr lang="en-US" dirty="0"/>
                    </a:p>
                  </a:txBody>
                  <a:tcPr/>
                </a:tc>
                <a:tc>
                  <a:txBody>
                    <a:bodyPr/>
                    <a:lstStyle/>
                    <a:p>
                      <a:r>
                        <a:rPr lang="en-US" dirty="0" smtClean="0"/>
                        <a:t>960px</a:t>
                      </a:r>
                      <a:endParaRPr lang="en-US" dirty="0"/>
                    </a:p>
                  </a:txBody>
                  <a:tcPr/>
                </a:tc>
                <a:tc>
                  <a:txBody>
                    <a:bodyPr/>
                    <a:lstStyle/>
                    <a:p>
                      <a:r>
                        <a:rPr lang="en-US" dirty="0" smtClean="0"/>
                        <a:t>1140px</a:t>
                      </a:r>
                      <a:endParaRPr lang="en-US" dirty="0"/>
                    </a:p>
                  </a:txBody>
                  <a:tcPr/>
                </a:tc>
                <a:extLst>
                  <a:ext uri="{0D108BD9-81ED-4DB2-BD59-A6C34878D82A}">
                    <a16:rowId xmlns:a16="http://schemas.microsoft.com/office/drawing/2014/main" val="3068476648"/>
                  </a:ext>
                </a:extLst>
              </a:tr>
            </a:tbl>
          </a:graphicData>
        </a:graphic>
      </p:graphicFrame>
      <p:sp>
        <p:nvSpPr>
          <p:cNvPr id="7" name="TextBox 6"/>
          <p:cNvSpPr txBox="1"/>
          <p:nvPr/>
        </p:nvSpPr>
        <p:spPr>
          <a:xfrm>
            <a:off x="2042578" y="677874"/>
            <a:ext cx="1335622" cy="369332"/>
          </a:xfrm>
          <a:prstGeom prst="rect">
            <a:avLst/>
          </a:prstGeom>
          <a:noFill/>
        </p:spPr>
        <p:txBody>
          <a:bodyPr wrap="none" rtlCol="0">
            <a:spAutoFit/>
          </a:bodyPr>
          <a:lstStyle/>
          <a:p>
            <a:r>
              <a:rPr lang="en-US" dirty="0" smtClean="0"/>
              <a:t>Max Width</a:t>
            </a:r>
            <a:endParaRPr lang="en-US" dirty="0"/>
          </a:p>
        </p:txBody>
      </p:sp>
      <p:pic>
        <p:nvPicPr>
          <p:cNvPr id="8" name="Рисунок 7"/>
          <p:cNvPicPr>
            <a:picLocks noChangeAspect="1"/>
          </p:cNvPicPr>
          <p:nvPr/>
        </p:nvPicPr>
        <p:blipFill>
          <a:blip r:embed="rId2"/>
          <a:stretch>
            <a:fillRect/>
          </a:stretch>
        </p:blipFill>
        <p:spPr>
          <a:xfrm>
            <a:off x="685800" y="4963886"/>
            <a:ext cx="4456943" cy="1396246"/>
          </a:xfrm>
          <a:prstGeom prst="rect">
            <a:avLst/>
          </a:prstGeom>
        </p:spPr>
      </p:pic>
    </p:spTree>
    <p:extLst>
      <p:ext uri="{BB962C8B-B14F-4D97-AF65-F5344CB8AC3E}">
        <p14:creationId xmlns:p14="http://schemas.microsoft.com/office/powerpoint/2010/main" val="2262222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0"/>
            <a:ext cx="10820400" cy="6749143"/>
          </a:xfrm>
        </p:spPr>
        <p:txBody>
          <a:bodyPr/>
          <a:lstStyle/>
          <a:p>
            <a:pPr>
              <a:lnSpc>
                <a:spcPct val="100000"/>
              </a:lnSpc>
            </a:pPr>
            <a:r>
              <a:rPr lang="en-US" sz="6000" dirty="0" smtClean="0"/>
              <a:t>Bootstrap</a:t>
            </a:r>
            <a:r>
              <a:rPr lang="en-US" sz="3200" dirty="0" smtClean="0"/>
              <a:t/>
            </a:r>
            <a:br>
              <a:rPr lang="en-US" sz="3200" dirty="0" smtClean="0"/>
            </a:br>
            <a:r>
              <a:rPr lang="en-US" sz="3200" dirty="0" smtClean="0"/>
              <a:t>Grid system</a:t>
            </a:r>
            <a:br>
              <a:rPr lang="en-US" sz="3200" dirty="0" smtClean="0"/>
            </a:br>
            <a:r>
              <a:rPr lang="en-US" sz="3200" dirty="0" smtClean="0"/>
              <a:t/>
            </a:r>
            <a:br>
              <a:rPr lang="en-US" sz="3200" dirty="0" smtClean="0"/>
            </a:br>
            <a:r>
              <a:rPr lang="en-US" sz="1600" dirty="0"/>
              <a:t>Bootstrap's grid system is built with flexbox and allows up to 12 columns across the page.</a:t>
            </a:r>
            <a:br>
              <a:rPr lang="en-US" sz="1600" dirty="0"/>
            </a:br>
            <a:r>
              <a:rPr lang="en-US" sz="1600" dirty="0"/>
              <a:t/>
            </a:r>
            <a:br>
              <a:rPr lang="en-US" sz="1600" dirty="0"/>
            </a:br>
            <a:r>
              <a:rPr lang="en-US" sz="1600" dirty="0"/>
              <a:t>If you do not want to use all 12 columns individually, you can group the columns together to create wider </a:t>
            </a:r>
            <a:r>
              <a:rPr lang="en-US" sz="1600" dirty="0" smtClean="0"/>
              <a:t>columns</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200" dirty="0"/>
              <a:t>&lt;div class="row"&gt;</a:t>
            </a:r>
            <a:r>
              <a:rPr lang="en-US" sz="1600" dirty="0"/>
              <a:t/>
            </a:r>
            <a:br>
              <a:rPr lang="en-US" sz="1600" dirty="0"/>
            </a:br>
            <a:r>
              <a:rPr lang="en-US" sz="1200" dirty="0"/>
              <a:t>  &lt;div class="col-sm-9 border </a:t>
            </a:r>
            <a:r>
              <a:rPr lang="en-US" sz="1200" dirty="0" err="1"/>
              <a:t>bg</a:t>
            </a:r>
            <a:r>
              <a:rPr lang="en-US" sz="1200" dirty="0"/>
              <a:t>-dark text-white"&gt;1&lt;/div&gt;</a:t>
            </a:r>
            <a:br>
              <a:rPr lang="en-US" sz="1200" dirty="0"/>
            </a:br>
            <a:r>
              <a:rPr lang="en-US" sz="1200" dirty="0"/>
              <a:t>  &lt;div class="col-sm-3 border </a:t>
            </a:r>
            <a:r>
              <a:rPr lang="en-US" sz="1200" dirty="0" err="1"/>
              <a:t>bg</a:t>
            </a:r>
            <a:r>
              <a:rPr lang="en-US" sz="1200" dirty="0"/>
              <a:t>-dark text-white"&gt;2&lt;/div&gt;</a:t>
            </a:r>
            <a:br>
              <a:rPr lang="en-US" sz="1200" dirty="0"/>
            </a:br>
            <a:r>
              <a:rPr lang="en-US" sz="1200" dirty="0"/>
              <a:t>&lt;/div&gt;</a:t>
            </a:r>
            <a:br>
              <a:rPr lang="en-US" sz="1200" dirty="0"/>
            </a:br>
            <a:r>
              <a:rPr lang="en-US" sz="1200" dirty="0"/>
              <a:t>&lt;div class="row"&gt;</a:t>
            </a:r>
            <a:br>
              <a:rPr lang="en-US" sz="1200" dirty="0"/>
            </a:br>
            <a:r>
              <a:rPr lang="en-US" sz="1200" dirty="0"/>
              <a:t>  &lt;div class="col-md-1 border </a:t>
            </a:r>
            <a:r>
              <a:rPr lang="en-US" sz="1200" dirty="0" err="1"/>
              <a:t>bg</a:t>
            </a:r>
            <a:r>
              <a:rPr lang="en-US" sz="1200" dirty="0"/>
              <a:t>-dark text-white"&gt;1&lt;/div&gt;</a:t>
            </a:r>
            <a:br>
              <a:rPr lang="en-US" sz="1200" dirty="0"/>
            </a:br>
            <a:r>
              <a:rPr lang="en-US" sz="1200" dirty="0"/>
              <a:t>  &lt;div class="col-md-3 border </a:t>
            </a:r>
            <a:r>
              <a:rPr lang="en-US" sz="1200" dirty="0" err="1"/>
              <a:t>bg</a:t>
            </a:r>
            <a:r>
              <a:rPr lang="en-US" sz="1200" dirty="0"/>
              <a:t>-dark text-white"&gt;2&lt;/div&gt;</a:t>
            </a:r>
            <a:br>
              <a:rPr lang="en-US" sz="1200" dirty="0"/>
            </a:br>
            <a:r>
              <a:rPr lang="en-US" sz="1200" dirty="0"/>
              <a:t>  &lt;div class="col-md-8 border </a:t>
            </a:r>
            <a:r>
              <a:rPr lang="en-US" sz="1200" dirty="0" err="1"/>
              <a:t>bg</a:t>
            </a:r>
            <a:r>
              <a:rPr lang="en-US" sz="1200" dirty="0"/>
              <a:t>-dark text-white"&gt;3&lt;/div&gt;</a:t>
            </a:r>
            <a:br>
              <a:rPr lang="en-US" sz="1200" dirty="0"/>
            </a:br>
            <a:r>
              <a:rPr lang="en-US" sz="1200" dirty="0"/>
              <a:t>&lt;/div&gt;</a:t>
            </a:r>
            <a:br>
              <a:rPr lang="en-US" sz="1200" dirty="0"/>
            </a:br>
            <a:r>
              <a:rPr lang="en-US" sz="1200" dirty="0"/>
              <a:t>&lt;div class="row"&gt;</a:t>
            </a:r>
            <a:br>
              <a:rPr lang="en-US" sz="1200" dirty="0"/>
            </a:br>
            <a:r>
              <a:rPr lang="en-US" sz="1200" dirty="0"/>
              <a:t>  &lt;div class="col border </a:t>
            </a:r>
            <a:r>
              <a:rPr lang="en-US" sz="1200" dirty="0" err="1"/>
              <a:t>bg</a:t>
            </a:r>
            <a:r>
              <a:rPr lang="en-US" sz="1200" dirty="0"/>
              <a:t>-dark text-white"&gt;1&lt;/div&gt;</a:t>
            </a:r>
            <a:br>
              <a:rPr lang="en-US" sz="1200" dirty="0"/>
            </a:br>
            <a:r>
              <a:rPr lang="en-US" sz="1200" dirty="0"/>
              <a:t>  &lt;div class="col border </a:t>
            </a:r>
            <a:r>
              <a:rPr lang="en-US" sz="1200" dirty="0" err="1"/>
              <a:t>bg</a:t>
            </a:r>
            <a:r>
              <a:rPr lang="en-US" sz="1200" dirty="0"/>
              <a:t>-dark text-white"&gt;2&lt;/div&gt;</a:t>
            </a:r>
            <a:br>
              <a:rPr lang="en-US" sz="1200" dirty="0"/>
            </a:br>
            <a:r>
              <a:rPr lang="en-US" sz="1200" dirty="0"/>
              <a:t>  &lt;div class="col border </a:t>
            </a:r>
            <a:r>
              <a:rPr lang="en-US" sz="1200" dirty="0" err="1"/>
              <a:t>bg</a:t>
            </a:r>
            <a:r>
              <a:rPr lang="en-US" sz="1200" dirty="0"/>
              <a:t>-dark text-white"&gt;3&lt;/div&gt;</a:t>
            </a:r>
            <a:br>
              <a:rPr lang="en-US" sz="1200" dirty="0"/>
            </a:br>
            <a:r>
              <a:rPr lang="en-US" sz="1200" dirty="0"/>
              <a:t>&lt;/div&gt;</a:t>
            </a:r>
            <a:r>
              <a:rPr lang="en-US" sz="1600" dirty="0"/>
              <a:t/>
            </a:r>
            <a:br>
              <a:rPr lang="en-US" sz="1600" dirty="0"/>
            </a:br>
            <a:r>
              <a:rPr lang="en-US" sz="1600" dirty="0"/>
              <a:t/>
            </a:r>
            <a:br>
              <a:rPr lang="en-US" sz="1600" dirty="0"/>
            </a:br>
            <a:endParaRPr lang="en-US" sz="1600" dirty="0"/>
          </a:p>
        </p:txBody>
      </p:sp>
      <p:pic>
        <p:nvPicPr>
          <p:cNvPr id="1028" name="Picture 4" descr="Картинки по запросу bootstrap 4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19" y="176078"/>
            <a:ext cx="829465" cy="829465"/>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3"/>
          <a:stretch>
            <a:fillRect/>
          </a:stretch>
        </p:blipFill>
        <p:spPr>
          <a:xfrm>
            <a:off x="8108579" y="420849"/>
            <a:ext cx="3685902" cy="744184"/>
          </a:xfrm>
          <a:prstGeom prst="rect">
            <a:avLst/>
          </a:prstGeom>
        </p:spPr>
      </p:pic>
      <p:pic>
        <p:nvPicPr>
          <p:cNvPr id="5" name="Рисунок 4"/>
          <p:cNvPicPr>
            <a:picLocks noChangeAspect="1"/>
          </p:cNvPicPr>
          <p:nvPr/>
        </p:nvPicPr>
        <p:blipFill>
          <a:blip r:embed="rId4"/>
          <a:stretch>
            <a:fillRect/>
          </a:stretch>
        </p:blipFill>
        <p:spPr>
          <a:xfrm>
            <a:off x="397519" y="3235983"/>
            <a:ext cx="7027690" cy="641359"/>
          </a:xfrm>
          <a:prstGeom prst="rect">
            <a:avLst/>
          </a:prstGeom>
        </p:spPr>
      </p:pic>
    </p:spTree>
    <p:extLst>
      <p:ext uri="{BB962C8B-B14F-4D97-AF65-F5344CB8AC3E}">
        <p14:creationId xmlns:p14="http://schemas.microsoft.com/office/powerpoint/2010/main" val="869270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dirty="0"/>
              <a:t>.text-(</a:t>
            </a:r>
            <a:r>
              <a:rPr lang="en-US" dirty="0" err="1"/>
              <a:t>muted,primary,success,info,light</a:t>
            </a:r>
            <a:r>
              <a:rPr lang="en-US" dirty="0"/>
              <a:t> </a:t>
            </a:r>
            <a:r>
              <a:rPr lang="en-US" dirty="0" err="1"/>
              <a:t>etc</a:t>
            </a:r>
            <a:r>
              <a:rPr lang="en-US" dirty="0"/>
              <a:t>)-(opacity)</a:t>
            </a:r>
          </a:p>
          <a:p>
            <a:r>
              <a:rPr lang="en-US" dirty="0"/>
              <a:t>.</a:t>
            </a:r>
            <a:r>
              <a:rPr lang="en-US" dirty="0" err="1"/>
              <a:t>bg</a:t>
            </a:r>
            <a:r>
              <a:rPr lang="en-US" dirty="0"/>
              <a:t>-(</a:t>
            </a:r>
            <a:r>
              <a:rPr lang="en-US" dirty="0" err="1"/>
              <a:t>muted,primary</a:t>
            </a:r>
            <a:r>
              <a:rPr lang="en-US" dirty="0"/>
              <a:t> </a:t>
            </a:r>
            <a:r>
              <a:rPr lang="en-US" dirty="0" err="1"/>
              <a:t>etc</a:t>
            </a:r>
            <a:r>
              <a:rPr lang="en-US" dirty="0" smtClean="0"/>
              <a:t>)</a:t>
            </a:r>
          </a:p>
          <a:p>
            <a:r>
              <a:rPr lang="en-US" dirty="0" smtClean="0"/>
              <a:t>&lt;small&gt; - lighter text in any p</a:t>
            </a:r>
          </a:p>
          <a:p>
            <a:r>
              <a:rPr lang="en-US" dirty="0" smtClean="0"/>
              <a:t>&lt;mark&gt; - highlight text</a:t>
            </a:r>
          </a:p>
          <a:p>
            <a:r>
              <a:rPr lang="en-US" dirty="0" smtClean="0"/>
              <a:t>&lt;</a:t>
            </a:r>
            <a:r>
              <a:rPr lang="en-US" dirty="0" err="1" smtClean="0"/>
              <a:t>abbr</a:t>
            </a:r>
            <a:r>
              <a:rPr lang="en-US" dirty="0" smtClean="0"/>
              <a:t>&gt; - dotted bottom</a:t>
            </a:r>
          </a:p>
          <a:p>
            <a:r>
              <a:rPr lang="en-US" dirty="0" smtClean="0"/>
              <a:t>&lt;</a:t>
            </a:r>
            <a:r>
              <a:rPr lang="en-US" dirty="0" err="1" smtClean="0"/>
              <a:t>blockquote</a:t>
            </a:r>
            <a:r>
              <a:rPr lang="en-US" dirty="0" smtClean="0"/>
              <a:t>&gt;  and .</a:t>
            </a:r>
            <a:r>
              <a:rPr lang="en-US" dirty="0" err="1" smtClean="0"/>
              <a:t>blockquote</a:t>
            </a:r>
            <a:r>
              <a:rPr lang="en-US" dirty="0" smtClean="0"/>
              <a:t>-footer – for </a:t>
            </a:r>
            <a:r>
              <a:rPr lang="en-US" dirty="0" err="1" smtClean="0"/>
              <a:t>blockquotes</a:t>
            </a:r>
            <a:endParaRPr lang="en-US" dirty="0" smtClean="0"/>
          </a:p>
          <a:p>
            <a:r>
              <a:rPr lang="en-US" dirty="0" smtClean="0"/>
              <a:t>&lt;dl&gt; - list (&lt;</a:t>
            </a:r>
            <a:r>
              <a:rPr lang="en-US" dirty="0" err="1" smtClean="0"/>
              <a:t>dt</a:t>
            </a:r>
            <a:r>
              <a:rPr lang="en-US" dirty="0" smtClean="0"/>
              <a:t>&gt;&lt;</a:t>
            </a:r>
            <a:r>
              <a:rPr lang="en-US" dirty="0" err="1" smtClean="0"/>
              <a:t>dd</a:t>
            </a:r>
            <a:r>
              <a:rPr lang="en-US" dirty="0" smtClean="0"/>
              <a:t>&gt;)</a:t>
            </a:r>
          </a:p>
          <a:p>
            <a:r>
              <a:rPr lang="en-US" dirty="0" smtClean="0"/>
              <a:t>&lt;code&gt; - for </a:t>
            </a:r>
            <a:r>
              <a:rPr lang="en-US" dirty="0" smtClean="0"/>
              <a:t>pasting </a:t>
            </a:r>
            <a:r>
              <a:rPr lang="en-US" dirty="0" smtClean="0"/>
              <a:t>code</a:t>
            </a:r>
          </a:p>
          <a:p>
            <a:r>
              <a:rPr lang="en-US" dirty="0" smtClean="0"/>
              <a:t>&lt;pre&gt; </a:t>
            </a:r>
          </a:p>
          <a:p>
            <a:r>
              <a:rPr lang="en-US" dirty="0" smtClean="0"/>
              <a:t>Etc.</a:t>
            </a:r>
          </a:p>
          <a:p>
            <a:endParaRPr lang="en-US" dirty="0" smtClean="0"/>
          </a:p>
          <a:p>
            <a:endParaRPr lang="en-US" dirty="0" smtClean="0"/>
          </a:p>
          <a:p>
            <a:endParaRPr lang="en-US" dirty="0" smtClean="0"/>
          </a:p>
          <a:p>
            <a:endParaRPr lang="ru-RU" dirty="0" smtClean="0"/>
          </a:p>
        </p:txBody>
      </p:sp>
      <p:sp>
        <p:nvSpPr>
          <p:cNvPr id="3" name="Заголовок 2"/>
          <p:cNvSpPr>
            <a:spLocks noGrp="1"/>
          </p:cNvSpPr>
          <p:nvPr>
            <p:ph type="title"/>
          </p:nvPr>
        </p:nvSpPr>
        <p:spPr>
          <a:xfrm>
            <a:off x="578224" y="2053046"/>
            <a:ext cx="3467100" cy="1913709"/>
          </a:xfrm>
        </p:spPr>
        <p:txBody>
          <a:bodyPr/>
          <a:lstStyle/>
          <a:p>
            <a:r>
              <a:rPr lang="en-US" dirty="0" smtClean="0"/>
              <a:t>Fonts</a:t>
            </a:r>
            <a:endParaRPr lang="en-US" dirty="0"/>
          </a:p>
        </p:txBody>
      </p:sp>
      <p:sp>
        <p:nvSpPr>
          <p:cNvPr id="4" name="Текст 3"/>
          <p:cNvSpPr>
            <a:spLocks noGrp="1"/>
          </p:cNvSpPr>
          <p:nvPr>
            <p:ph type="body" sz="quarter" idx="13"/>
          </p:nvPr>
        </p:nvSpPr>
        <p:spPr>
          <a:xfrm>
            <a:off x="578224" y="2626788"/>
            <a:ext cx="3715870" cy="2057400"/>
          </a:xfrm>
        </p:spPr>
        <p:txBody>
          <a:bodyPr/>
          <a:lstStyle/>
          <a:p>
            <a:r>
              <a:rPr lang="en-US" dirty="0"/>
              <a:t>Bootstrap 4 uses a default font-size of 16px, and its line-height is 1.5.</a:t>
            </a:r>
          </a:p>
          <a:p>
            <a:r>
              <a:rPr lang="en-US" dirty="0"/>
              <a:t>The default font-family is "Helvetica </a:t>
            </a:r>
            <a:r>
              <a:rPr lang="en-US" dirty="0" err="1"/>
              <a:t>Neue</a:t>
            </a:r>
            <a:r>
              <a:rPr lang="en-US" dirty="0"/>
              <a:t>", Helvetica, Arial, sans-serif.</a:t>
            </a:r>
          </a:p>
          <a:p>
            <a:r>
              <a:rPr lang="en-US" dirty="0"/>
              <a:t>In addition, all &lt;p&gt; elements have margin-top: 0 and margin-bottom: 1rem (16px by default</a:t>
            </a:r>
            <a:r>
              <a:rPr lang="en-US" dirty="0" smtClean="0"/>
              <a:t>).</a:t>
            </a:r>
          </a:p>
          <a:p>
            <a:r>
              <a:rPr lang="en-US" dirty="0"/>
              <a:t>Display headings are used to stand out more than normal headings (larger font-size and lighter font-weight), and there are four classes to choose from: .display-1, .display-2, .display-3, .display-4 </a:t>
            </a:r>
          </a:p>
          <a:p>
            <a:endParaRPr lang="en-US" dirty="0" smtClean="0"/>
          </a:p>
          <a:p>
            <a:endParaRPr lang="en-US" dirty="0"/>
          </a:p>
        </p:txBody>
      </p:sp>
      <p:sp>
        <p:nvSpPr>
          <p:cNvPr id="14" name="Заголовок 2"/>
          <p:cNvSpPr txBox="1">
            <a:spLocks/>
          </p:cNvSpPr>
          <p:nvPr/>
        </p:nvSpPr>
        <p:spPr>
          <a:xfrm>
            <a:off x="578224" y="139337"/>
            <a:ext cx="3467100" cy="1913709"/>
          </a:xfrm>
          <a:prstGeom prst="rect">
            <a:avLst/>
          </a:prstGeom>
        </p:spPr>
        <p:txBody>
          <a:bodyPr lIns="0"/>
          <a:lstStyle>
            <a:lvl1pPr algn="l" defTabSz="914400" rtl="0" eaLnBrk="1" latinLnBrk="0" hangingPunct="1">
              <a:lnSpc>
                <a:spcPct val="80000"/>
              </a:lnSpc>
              <a:spcBef>
                <a:spcPct val="0"/>
              </a:spcBef>
              <a:buNone/>
              <a:defRPr sz="4400" kern="1200" baseline="0">
                <a:solidFill>
                  <a:schemeClr val="tx1"/>
                </a:solidFill>
                <a:latin typeface="Proxima Nova Black" panose="02000506030000020004" pitchFamily="50" charset="0"/>
                <a:ea typeface="+mj-ea"/>
                <a:cs typeface="+mj-cs"/>
              </a:defRPr>
            </a:lvl1pPr>
          </a:lstStyle>
          <a:p>
            <a:r>
              <a:rPr lang="en-US" smtClean="0"/>
              <a:t>Colors</a:t>
            </a:r>
            <a:endParaRPr lang="en-US" dirty="0"/>
          </a:p>
        </p:txBody>
      </p:sp>
      <p:sp>
        <p:nvSpPr>
          <p:cNvPr id="16" name="Текст 3"/>
          <p:cNvSpPr txBox="1">
            <a:spLocks/>
          </p:cNvSpPr>
          <p:nvPr/>
        </p:nvSpPr>
        <p:spPr>
          <a:xfrm>
            <a:off x="578224" y="730879"/>
            <a:ext cx="3467100" cy="205740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Bootstrap 4 has some contextual classes that can be used to provide "meaning through colors".</a:t>
            </a:r>
          </a:p>
          <a:p>
            <a:endParaRPr lang="en-US" dirty="0"/>
          </a:p>
        </p:txBody>
      </p:sp>
    </p:spTree>
    <p:extLst>
      <p:ext uri="{BB962C8B-B14F-4D97-AF65-F5344CB8AC3E}">
        <p14:creationId xmlns:p14="http://schemas.microsoft.com/office/powerpoint/2010/main" val="4241334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dirty="0" smtClean="0"/>
              <a:t>Types of tables:</a:t>
            </a:r>
            <a:endParaRPr lang="ru-RU" dirty="0" smtClean="0"/>
          </a:p>
          <a:p>
            <a:r>
              <a:rPr lang="ru-RU" dirty="0" smtClean="0"/>
              <a:t>.</a:t>
            </a:r>
            <a:r>
              <a:rPr lang="en-US" dirty="0" smtClean="0"/>
              <a:t>table-stripped – stripped rows</a:t>
            </a:r>
          </a:p>
          <a:p>
            <a:r>
              <a:rPr lang="en-US" dirty="0" smtClean="0"/>
              <a:t>.table-bordered/borderless – adding borders</a:t>
            </a:r>
          </a:p>
          <a:p>
            <a:r>
              <a:rPr lang="en-US" dirty="0" smtClean="0"/>
              <a:t>.table-hover – adding hover to rows</a:t>
            </a:r>
            <a:endParaRPr lang="ru-RU" dirty="0" smtClean="0"/>
          </a:p>
          <a:p>
            <a:r>
              <a:rPr lang="en-US" dirty="0" smtClean="0"/>
              <a:t>.table-dark – dark theme, can combine with stripped/hover</a:t>
            </a:r>
          </a:p>
          <a:p>
            <a:r>
              <a:rPr lang="en-US" dirty="0" smtClean="0"/>
              <a:t>Etc.</a:t>
            </a:r>
          </a:p>
          <a:p>
            <a:endParaRPr lang="ru-RU" dirty="0" smtClean="0"/>
          </a:p>
        </p:txBody>
      </p:sp>
      <p:sp>
        <p:nvSpPr>
          <p:cNvPr id="3" name="Заголовок 2"/>
          <p:cNvSpPr>
            <a:spLocks noGrp="1"/>
          </p:cNvSpPr>
          <p:nvPr>
            <p:ph type="title"/>
          </p:nvPr>
        </p:nvSpPr>
        <p:spPr/>
        <p:txBody>
          <a:bodyPr/>
          <a:lstStyle/>
          <a:p>
            <a:r>
              <a:rPr lang="en-US" dirty="0" smtClean="0"/>
              <a:t>Tables</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a:t>A basic Bootstrap 4 table has a light padding and horizontal dividers</a:t>
            </a:r>
            <a:r>
              <a:rPr lang="en-US" dirty="0" smtClean="0"/>
              <a:t>. </a:t>
            </a:r>
          </a:p>
          <a:p>
            <a:r>
              <a:rPr lang="en-US" dirty="0" smtClean="0"/>
              <a:t>.table – </a:t>
            </a:r>
            <a:r>
              <a:rPr lang="en-US" dirty="0" err="1" smtClean="0"/>
              <a:t>standart</a:t>
            </a:r>
            <a:r>
              <a:rPr lang="en-US" dirty="0" smtClean="0"/>
              <a:t> class for bootstrap table</a:t>
            </a:r>
            <a:endParaRPr lang="en-US" dirty="0"/>
          </a:p>
          <a:p>
            <a:r>
              <a:rPr lang="en-US" dirty="0"/>
              <a:t/>
            </a:r>
            <a:br>
              <a:rPr lang="en-US" dirty="0"/>
            </a:br>
            <a:endParaRPr lang="en-US" dirty="0"/>
          </a:p>
        </p:txBody>
      </p:sp>
      <p:pic>
        <p:nvPicPr>
          <p:cNvPr id="5" name="Рисунок 4"/>
          <p:cNvPicPr>
            <a:picLocks noChangeAspect="1"/>
          </p:cNvPicPr>
          <p:nvPr/>
        </p:nvPicPr>
        <p:blipFill>
          <a:blip r:embed="rId2"/>
          <a:stretch>
            <a:fillRect/>
          </a:stretch>
        </p:blipFill>
        <p:spPr>
          <a:xfrm>
            <a:off x="323290" y="4740793"/>
            <a:ext cx="7014772" cy="1836082"/>
          </a:xfrm>
          <a:prstGeom prst="rect">
            <a:avLst/>
          </a:prstGeom>
        </p:spPr>
      </p:pic>
    </p:spTree>
    <p:extLst>
      <p:ext uri="{BB962C8B-B14F-4D97-AF65-F5344CB8AC3E}">
        <p14:creationId xmlns:p14="http://schemas.microsoft.com/office/powerpoint/2010/main" val="4051012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2"/>
          </p:nvPr>
        </p:nvSpPr>
        <p:spPr/>
        <p:txBody>
          <a:bodyPr/>
          <a:lstStyle/>
          <a:p>
            <a:r>
              <a:rPr lang="en-US" dirty="0" smtClean="0"/>
              <a:t>You can use outline style for buttons</a:t>
            </a:r>
          </a:p>
          <a:p>
            <a:r>
              <a:rPr lang="en-US" dirty="0"/>
              <a:t>&lt;button type="button" class="</a:t>
            </a:r>
            <a:r>
              <a:rPr lang="en-US" dirty="0" err="1"/>
              <a:t>btn</a:t>
            </a:r>
            <a:r>
              <a:rPr lang="en-US" dirty="0"/>
              <a:t> </a:t>
            </a:r>
            <a:r>
              <a:rPr lang="en-US" dirty="0" err="1"/>
              <a:t>btn</a:t>
            </a:r>
            <a:r>
              <a:rPr lang="en-US" dirty="0"/>
              <a:t>-outline-warning"&gt;Warning&lt;/button&gt;</a:t>
            </a:r>
          </a:p>
          <a:p>
            <a:r>
              <a:rPr lang="en-US" dirty="0"/>
              <a:t>Use the .</a:t>
            </a:r>
            <a:r>
              <a:rPr lang="en-US" dirty="0" err="1"/>
              <a:t>btn-lg</a:t>
            </a:r>
            <a:r>
              <a:rPr lang="en-US" dirty="0"/>
              <a:t> class for large buttons or .</a:t>
            </a:r>
            <a:r>
              <a:rPr lang="en-US" dirty="0" err="1"/>
              <a:t>btn-sm</a:t>
            </a:r>
            <a:r>
              <a:rPr lang="en-US" dirty="0"/>
              <a:t> class for small buttons:</a:t>
            </a:r>
          </a:p>
          <a:p>
            <a:r>
              <a:rPr lang="en-US" dirty="0"/>
              <a:t/>
            </a:r>
            <a:br>
              <a:rPr lang="en-US" dirty="0"/>
            </a:br>
            <a:r>
              <a:rPr lang="en-US" dirty="0" smtClean="0"/>
              <a:t>You can also use spinner buttons, added in BOOTSTRAP4</a:t>
            </a:r>
          </a:p>
          <a:p>
            <a:r>
              <a:rPr lang="en-US" dirty="0" smtClean="0"/>
              <a:t>You can </a:t>
            </a:r>
            <a:r>
              <a:rPr lang="en-US" dirty="0" err="1" smtClean="0"/>
              <a:t>creater</a:t>
            </a:r>
            <a:r>
              <a:rPr lang="en-US" dirty="0" smtClean="0"/>
              <a:t> button groups: &lt;div class = “</a:t>
            </a:r>
            <a:r>
              <a:rPr lang="en-US" dirty="0" err="1" smtClean="0"/>
              <a:t>btn</a:t>
            </a:r>
            <a:r>
              <a:rPr lang="en-US" dirty="0" smtClean="0"/>
              <a:t>-group”&gt;</a:t>
            </a:r>
          </a:p>
          <a:p>
            <a:r>
              <a:rPr lang="en-US" sz="1200" dirty="0"/>
              <a:t>&lt;div class="</a:t>
            </a:r>
            <a:r>
              <a:rPr lang="en-US" sz="1200" dirty="0" err="1"/>
              <a:t>btn</a:t>
            </a:r>
            <a:r>
              <a:rPr lang="en-US" sz="1200" dirty="0"/>
              <a:t>-group"&gt;</a:t>
            </a:r>
          </a:p>
          <a:p>
            <a:r>
              <a:rPr lang="en-US" sz="1200" dirty="0"/>
              <a:t>    &lt;button type="button" class="</a:t>
            </a:r>
            <a:r>
              <a:rPr lang="en-US" sz="1200" dirty="0" err="1"/>
              <a:t>btn</a:t>
            </a:r>
            <a:r>
              <a:rPr lang="en-US" sz="1200" dirty="0"/>
              <a:t> </a:t>
            </a:r>
            <a:r>
              <a:rPr lang="en-US" sz="1200" dirty="0" err="1"/>
              <a:t>btn</a:t>
            </a:r>
            <a:r>
              <a:rPr lang="en-US" sz="1200" dirty="0"/>
              <a:t>-primary dropdown-toggle" data-toggle="dropdown"&gt;</a:t>
            </a:r>
          </a:p>
          <a:p>
            <a:r>
              <a:rPr lang="en-US" sz="1200" dirty="0"/>
              <a:t>       Sony</a:t>
            </a:r>
          </a:p>
          <a:p>
            <a:r>
              <a:rPr lang="en-US" sz="1200" dirty="0"/>
              <a:t>    &lt;/button&gt;</a:t>
            </a:r>
          </a:p>
          <a:p>
            <a:r>
              <a:rPr lang="en-US" sz="1200" dirty="0"/>
              <a:t>    &lt;div class="dropdown-menu"&gt;</a:t>
            </a:r>
          </a:p>
          <a:p>
            <a:r>
              <a:rPr lang="en-US" sz="1200" dirty="0"/>
              <a:t>      &lt;a class="dropdown-item" </a:t>
            </a:r>
            <a:r>
              <a:rPr lang="en-US" sz="1200" dirty="0" err="1"/>
              <a:t>href</a:t>
            </a:r>
            <a:r>
              <a:rPr lang="en-US" sz="1200" dirty="0"/>
              <a:t>="#"&gt;Tablet&lt;/a&gt;</a:t>
            </a:r>
          </a:p>
          <a:p>
            <a:r>
              <a:rPr lang="en-US" sz="1200" dirty="0"/>
              <a:t>      &lt;a class="dropdown-item" </a:t>
            </a:r>
            <a:r>
              <a:rPr lang="en-US" sz="1200" dirty="0" err="1"/>
              <a:t>href</a:t>
            </a:r>
            <a:r>
              <a:rPr lang="en-US" sz="1200" dirty="0"/>
              <a:t>="#"&gt;Smartphone&lt;/a&gt;</a:t>
            </a:r>
            <a:endParaRPr lang="ru-RU" sz="1200" dirty="0" smtClean="0"/>
          </a:p>
        </p:txBody>
      </p:sp>
      <p:sp>
        <p:nvSpPr>
          <p:cNvPr id="3" name="Заголовок 2"/>
          <p:cNvSpPr>
            <a:spLocks noGrp="1"/>
          </p:cNvSpPr>
          <p:nvPr>
            <p:ph type="title"/>
          </p:nvPr>
        </p:nvSpPr>
        <p:spPr/>
        <p:txBody>
          <a:bodyPr/>
          <a:lstStyle/>
          <a:p>
            <a:r>
              <a:rPr lang="en-US" dirty="0" smtClean="0"/>
              <a:t>Buttons</a:t>
            </a:r>
            <a:endParaRPr lang="en-US" dirty="0"/>
          </a:p>
        </p:txBody>
      </p:sp>
      <p:sp>
        <p:nvSpPr>
          <p:cNvPr id="4" name="Текст 3"/>
          <p:cNvSpPr>
            <a:spLocks noGrp="1"/>
          </p:cNvSpPr>
          <p:nvPr>
            <p:ph type="body" sz="quarter" idx="13"/>
          </p:nvPr>
        </p:nvSpPr>
        <p:spPr>
          <a:xfrm>
            <a:off x="685800" y="2053046"/>
            <a:ext cx="3467100" cy="2057400"/>
          </a:xfrm>
        </p:spPr>
        <p:txBody>
          <a:bodyPr/>
          <a:lstStyle/>
          <a:p>
            <a:r>
              <a:rPr lang="en-US" dirty="0"/>
              <a:t>Bootstrap 4 provides different styles of buttons:</a:t>
            </a:r>
          </a:p>
          <a:p>
            <a:r>
              <a:rPr lang="en-US" dirty="0"/>
              <a:t>c</a:t>
            </a:r>
            <a:r>
              <a:rPr lang="en-US" dirty="0" smtClean="0"/>
              <a:t>lass = “</a:t>
            </a:r>
            <a:r>
              <a:rPr lang="en-US" dirty="0" err="1" smtClean="0"/>
              <a:t>btn</a:t>
            </a:r>
            <a:r>
              <a:rPr lang="en-US" dirty="0" smtClean="0"/>
              <a:t> </a:t>
            </a:r>
            <a:r>
              <a:rPr lang="en-US" dirty="0" err="1" smtClean="0"/>
              <a:t>btn</a:t>
            </a:r>
            <a:r>
              <a:rPr lang="en-US" dirty="0" smtClean="0"/>
              <a:t>-(type)”</a:t>
            </a:r>
            <a:r>
              <a:rPr lang="en-US" dirty="0"/>
              <a:t/>
            </a:r>
            <a:br>
              <a:rPr lang="en-US" dirty="0"/>
            </a:br>
            <a:endParaRPr lang="en-US" dirty="0" smtClean="0"/>
          </a:p>
          <a:p>
            <a:endParaRPr lang="en-US" dirty="0"/>
          </a:p>
          <a:p>
            <a:r>
              <a:rPr lang="en-US" dirty="0" smtClean="0"/>
              <a:t>Also you can use badges</a:t>
            </a:r>
          </a:p>
          <a:p>
            <a:r>
              <a:rPr lang="en-US" dirty="0" smtClean="0"/>
              <a:t>&lt;span class = badge-*&gt;</a:t>
            </a:r>
            <a:endParaRPr lang="ru-RU" dirty="0" smtClean="0"/>
          </a:p>
          <a:p>
            <a:endParaRPr lang="ru-RU" dirty="0"/>
          </a:p>
          <a:p>
            <a:r>
              <a:rPr lang="en-US" dirty="0"/>
              <a:t>You can use buttons to hide/unhide content</a:t>
            </a:r>
          </a:p>
          <a:p>
            <a:r>
              <a:rPr lang="en-US" dirty="0"/>
              <a:t>&lt;button …data-toggle=“collapse”</a:t>
            </a:r>
          </a:p>
          <a:p>
            <a:r>
              <a:rPr lang="en-US" dirty="0"/>
              <a:t>data-target =“#id”&gt;…</a:t>
            </a:r>
          </a:p>
          <a:p>
            <a:r>
              <a:rPr lang="en-US" dirty="0"/>
              <a:t>Give div id and class=“collapse”</a:t>
            </a:r>
          </a:p>
          <a:p>
            <a:endParaRPr lang="en-US" dirty="0"/>
          </a:p>
        </p:txBody>
      </p:sp>
      <p:sp>
        <p:nvSpPr>
          <p:cNvPr id="6"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Рисунок 6"/>
          <p:cNvPicPr>
            <a:picLocks noChangeAspect="1"/>
          </p:cNvPicPr>
          <p:nvPr/>
        </p:nvPicPr>
        <p:blipFill>
          <a:blip r:embed="rId2"/>
          <a:stretch>
            <a:fillRect/>
          </a:stretch>
        </p:blipFill>
        <p:spPr>
          <a:xfrm>
            <a:off x="104318" y="3170669"/>
            <a:ext cx="4162882" cy="251051"/>
          </a:xfrm>
          <a:prstGeom prst="rect">
            <a:avLst/>
          </a:prstGeom>
        </p:spPr>
      </p:pic>
      <p:pic>
        <p:nvPicPr>
          <p:cNvPr id="8" name="Рисунок 7"/>
          <p:cNvPicPr>
            <a:picLocks noChangeAspect="1"/>
          </p:cNvPicPr>
          <p:nvPr/>
        </p:nvPicPr>
        <p:blipFill>
          <a:blip r:embed="rId3"/>
          <a:stretch>
            <a:fillRect/>
          </a:stretch>
        </p:blipFill>
        <p:spPr>
          <a:xfrm>
            <a:off x="7945482" y="2122471"/>
            <a:ext cx="916577" cy="433737"/>
          </a:xfrm>
          <a:prstGeom prst="rect">
            <a:avLst/>
          </a:prstGeom>
        </p:spPr>
      </p:pic>
      <p:pic>
        <p:nvPicPr>
          <p:cNvPr id="9" name="Рисунок 8"/>
          <p:cNvPicPr>
            <a:picLocks noChangeAspect="1"/>
          </p:cNvPicPr>
          <p:nvPr/>
        </p:nvPicPr>
        <p:blipFill>
          <a:blip r:embed="rId4"/>
          <a:stretch>
            <a:fillRect/>
          </a:stretch>
        </p:blipFill>
        <p:spPr>
          <a:xfrm>
            <a:off x="6158609" y="2934568"/>
            <a:ext cx="2052501" cy="449863"/>
          </a:xfrm>
          <a:prstGeom prst="rect">
            <a:avLst/>
          </a:prstGeom>
        </p:spPr>
      </p:pic>
      <p:pic>
        <p:nvPicPr>
          <p:cNvPr id="11" name="Рисунок 10"/>
          <p:cNvPicPr>
            <a:picLocks noChangeAspect="1"/>
          </p:cNvPicPr>
          <p:nvPr/>
        </p:nvPicPr>
        <p:blipFill>
          <a:blip r:embed="rId5"/>
          <a:stretch>
            <a:fillRect/>
          </a:stretch>
        </p:blipFill>
        <p:spPr>
          <a:xfrm>
            <a:off x="8601756" y="5174388"/>
            <a:ext cx="1781175" cy="1438275"/>
          </a:xfrm>
          <a:prstGeom prst="rect">
            <a:avLst/>
          </a:prstGeom>
        </p:spPr>
      </p:pic>
      <p:pic>
        <p:nvPicPr>
          <p:cNvPr id="12" name="Рисунок 11"/>
          <p:cNvPicPr>
            <a:picLocks noChangeAspect="1"/>
          </p:cNvPicPr>
          <p:nvPr/>
        </p:nvPicPr>
        <p:blipFill>
          <a:blip r:embed="rId6"/>
          <a:stretch>
            <a:fillRect/>
          </a:stretch>
        </p:blipFill>
        <p:spPr>
          <a:xfrm>
            <a:off x="184731" y="4530635"/>
            <a:ext cx="3968169" cy="182522"/>
          </a:xfrm>
          <a:prstGeom prst="rect">
            <a:avLst/>
          </a:prstGeom>
        </p:spPr>
      </p:pic>
    </p:spTree>
    <p:extLst>
      <p:ext uri="{BB962C8B-B14F-4D97-AF65-F5344CB8AC3E}">
        <p14:creationId xmlns:p14="http://schemas.microsoft.com/office/powerpoint/2010/main" val="942860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414</TotalTime>
  <Words>876</Words>
  <Application>Microsoft Office PowerPoint</Application>
  <PresentationFormat>Широкоэкранный</PresentationFormat>
  <Paragraphs>177</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15</vt:i4>
      </vt:variant>
    </vt:vector>
  </HeadingPairs>
  <TitlesOfParts>
    <vt:vector size="21" baseType="lpstr">
      <vt:lpstr>Proxima Nova Black</vt:lpstr>
      <vt:lpstr>Calibri</vt:lpstr>
      <vt:lpstr>Arial</vt:lpstr>
      <vt:lpstr>Open Sans</vt:lpstr>
      <vt:lpstr>DARK THEME</vt:lpstr>
      <vt:lpstr>LIGHT-THEME</vt:lpstr>
      <vt:lpstr>TWITEER BOOTSTRAP 4</vt:lpstr>
      <vt:lpstr>Bootstrap  What is Bootstrap?  Bootstrap is a free front-end framework for faster and easier web development Bootstrap includes HTML and CSS based design templates for typography, forms, buttons, tables, navigation, modals, image carousels and many other, as well as optional JavaScript plugins Bootstrap also gives you the ability to easily create responsive designs</vt:lpstr>
      <vt:lpstr>Bootstrap  Get started  Add some bootstrap: &lt;!-- Latest compiled and minified CSS --&gt; &lt;link rel="stylesheet" href="https://maxcdn.bootstrapcdn.com/bootstrap/4.4.1/css/bootstrap.min.css"&gt; &lt;!-- jQuery library --&gt; &lt;script src="https://ajax.googleapis.com/ajax/libs/jquery/3.4.1/jquery.min.js"&gt;&lt;/script&gt; &lt;!-- Popper JS --&gt; &lt;script src="https://cdnjs.cloudflare.com/ajax/libs/popper.js/1.16.0/umd/popper.min.js"&gt;&lt;/script&gt; &lt;!-- Latest compiled JavaScript --&gt; &lt;script src="https://maxcdn.bootstrapcdn.com/bootstrap/4.4.1/js/bootstrap.min.js"&gt;&lt;/script&gt;  Meta for mobile devices: &lt;meta name="viewport" content="width=device-width, initial-scale=1"&gt;</vt:lpstr>
      <vt:lpstr>Bootstrap First example  &lt;div class="container"&gt;    &lt;div class="row"&gt;           &lt;div class="col-sm-4"&gt;             &lt;h3&gt;Column 1&lt;/h3&gt;             &lt;p&gt;Lorem ipsum dolor..&lt;/p&gt;           &lt;/div&gt;           &lt;div class="col-sm-4"&gt;             &lt;h3&gt;Column 2&lt;/h3&gt;             &lt;p&gt;Lorem ipsum dolor..&lt;/p&gt;           &lt;/div&gt;           &lt;div class="col-sm-4"&gt;             &lt;h3&gt;Column 3&lt;/h3&gt;             &lt;p&gt;Lorem ipsum dolor..&lt;/p&gt;           &lt;/div&gt;         &lt;/div&gt;       &lt;/div&gt;</vt:lpstr>
      <vt:lpstr>Containers</vt:lpstr>
      <vt:lpstr>Bootstrap Grid system  Bootstrap's grid system is built with flexbox and allows up to 12 columns across the page.  If you do not want to use all 12 columns individually, you can group the columns together to create wider columns      &lt;div class="row"&gt;   &lt;div class="col-sm-9 border bg-dark text-white"&gt;1&lt;/div&gt;   &lt;div class="col-sm-3 border bg-dark text-white"&gt;2&lt;/div&gt; &lt;/div&gt; &lt;div class="row"&gt;   &lt;div class="col-md-1 border bg-dark text-white"&gt;1&lt;/div&gt;   &lt;div class="col-md-3 border bg-dark text-white"&gt;2&lt;/div&gt;   &lt;div class="col-md-8 border bg-dark text-white"&gt;3&lt;/div&gt; &lt;/div&gt; &lt;div class="row"&gt;   &lt;div class="col border bg-dark text-white"&gt;1&lt;/div&gt;   &lt;div class="col border bg-dark text-white"&gt;2&lt;/div&gt;   &lt;div class="col border bg-dark text-white"&gt;3&lt;/div&gt; &lt;/div&gt;  </vt:lpstr>
      <vt:lpstr>Fonts</vt:lpstr>
      <vt:lpstr>Tables</vt:lpstr>
      <vt:lpstr>Buttons</vt:lpstr>
      <vt:lpstr>List groups</vt:lpstr>
      <vt:lpstr>Alerts</vt:lpstr>
      <vt:lpstr>Carousel </vt:lpstr>
      <vt:lpstr>Презентация PowerPoint</vt:lpstr>
      <vt:lpstr>Dropdown menu</vt:lpstr>
      <vt:lpstr>THAT’S ALL, FOLKS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телячий вадим</cp:lastModifiedBy>
  <cp:revision>28</cp:revision>
  <dcterms:created xsi:type="dcterms:W3CDTF">2018-12-11T16:43:22Z</dcterms:created>
  <dcterms:modified xsi:type="dcterms:W3CDTF">2020-01-10T10:37:22Z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