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</p:sldIdLst>
  <p:sldSz cy="5143500" cx="9144000"/>
  <p:notesSz cx="6858000" cy="9144000"/>
  <p:embeddedFontLst>
    <p:embeddedFont>
      <p:font typeface="Montserrat"/>
      <p:regular r:id="rId117"/>
      <p:bold r:id="rId118"/>
      <p:italic r:id="rId119"/>
      <p:boldItalic r:id="rId120"/>
    </p:embeddedFont>
    <p:embeddedFont>
      <p:font typeface="Lato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934711-BA68-40D2-9968-8C4514FB0094}">
  <a:tblStyle styleId="{05934711-BA68-40D2-9968-8C4514FB0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schemas.openxmlformats.org/officeDocument/2006/relationships/font" Target="fonts/Lato-regular.fntdata"/><Relationship Id="rId25" Type="http://schemas.openxmlformats.org/officeDocument/2006/relationships/slide" Target="slides/slide19.xml"/><Relationship Id="rId120" Type="http://schemas.openxmlformats.org/officeDocument/2006/relationships/font" Target="fonts/Montserra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24" Type="http://schemas.openxmlformats.org/officeDocument/2006/relationships/font" Target="fonts/Lato-boldItalic.fntdata"/><Relationship Id="rId123" Type="http://schemas.openxmlformats.org/officeDocument/2006/relationships/font" Target="fonts/Lato-italic.fntdata"/><Relationship Id="rId122" Type="http://schemas.openxmlformats.org/officeDocument/2006/relationships/font" Target="fonts/Lato-bold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Montserrat-bold.fntdata"/><Relationship Id="rId117" Type="http://schemas.openxmlformats.org/officeDocument/2006/relationships/font" Target="fonts/Montserrat-regular.fntdata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font" Target="fonts/Montserrat-italic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7a5e8f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7a5e8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dd264e03b_8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dd264e03b_8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dd264e03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dd264e03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6ea68a275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6ea68a275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6ea68a275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6ea68a275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ea68a275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6ea68a275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ea68a275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ea68a275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6ea68a275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6ea68a275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6ea68a275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6ea68a275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7dd264e03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7dd264e03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dd264e03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dd264e03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7a5e8f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37a5e8f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a3a3563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a3a3563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37a5e8f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37a5e8f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d85e8b0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d85e8b0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85e8b0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85e8b0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dd264e03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dd264e03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dd264e03b_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dd264e03b_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dd264e03b_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dd264e03b_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dd264e03b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dd264e03b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dd264e03b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dd264e03b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d264e03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d264e03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dd264e03b_9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dd264e03b_9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dd264e03b_9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dd264e03b_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dd264e03b_9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dd264e03b_9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dd264e03b_9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dd264e03b_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dd264e03b_9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dd264e03b_9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dd264e03b_9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dd264e03b_9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dd264e03b_9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dd264e03b_9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dd264e03b_9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dd264e03b_9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dd264e03b_9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dd264e03b_9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dd264e03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dd264e03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d264e03b_9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d264e03b_9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dd264e03b_9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dd264e03b_9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dd264e03b_9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dd264e03b_9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dd264e03b_9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dd264e03b_9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ea68a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ea68a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ea68a275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ea68a275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dd264e03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dd264e03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ea68a275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ea68a275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ea68a275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ea68a275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5d41be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5d41be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dd264e03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dd264e03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d264e03b_9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d264e03b_9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dd264e03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dd264e03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ea68a2759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ea68a275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ea68a275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ea68a275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ea68a2759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ea68a275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dd264e03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dd264e03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ea68a2759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ea68a275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ea68a275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ea68a275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ea68a2759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ea68a275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ea68a275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ea68a275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ea68a2759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ea68a2759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d264e03b_9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d264e03b_9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ea68a2759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ea68a2759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ea68a2759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ea68a2759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ea68a2759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ea68a2759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ea68a2759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ea68a2759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ea68a2759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ea68a2759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d83b3d0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d83b3d0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d83b3d0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d83b3d0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d83b3d0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d83b3d0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dd264e03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dd264e03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dd264e03b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dd264e03b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d264e03b_9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d264e03b_9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7dd264e03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7dd264e03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dd264e03b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dd264e03b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dd264e03b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7dd264e03b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7dd264e03b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7dd264e03b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dd264e03b_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7dd264e03b_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dd264e03b_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dd264e03b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ea68a275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ea68a27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ea68a27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ea68a27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ea68a27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ea68a27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ea68a27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ea68a27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dd264e03b_9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dd264e03b_9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ea68a27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6ea68a27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ea68a275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ea68a275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ea68a27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ea68a27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ea68a275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ea68a27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a68a27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a68a27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ea68a275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ea68a275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a68a275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a68a275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7dd264e03b_8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7dd264e03b_8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dd264e03b_8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dd264e03b_8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7dd264e03b_8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7dd264e03b_8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d264e03b_9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d264e03b_9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dd264e03b_8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dd264e03b_8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ea68a275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ea68a275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7dd264e03b_8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7dd264e03b_8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dd264e03b_8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7dd264e03b_8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dd264e03b_8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dd264e03b_8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dd264e03b_8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dd264e03b_8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7dd264e03b_8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7dd264e03b_8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dd264e03b_8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dd264e03b_8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7dd264e03b_8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7dd264e03b_8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dd264e03b_8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7dd264e03b_8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d264e03b_9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d264e03b_9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7dd264e03b_8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7dd264e03b_8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dd264e03b_8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dd264e03b_8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7dd264e03b_8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7dd264e03b_8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ea68a275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6ea68a275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dd264e03b_8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7dd264e03b_8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dd264e03b_8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dd264e03b_8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7dd264e03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7dd264e03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ea68a275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6ea68a27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7dd264e03b_8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7dd264e03b_8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7dd264e03b_8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7dd264e03b_8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Guido_van_Rossu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ocs.python.org/3/library/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pypi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9100" y="920975"/>
            <a:ext cx="5049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Basic Python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(Updated </a:t>
            </a:r>
            <a:r>
              <a:rPr b="1" lang="th"/>
              <a:t>2021</a:t>
            </a:r>
            <a:r>
              <a:rPr b="1" lang="th"/>
              <a:t>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" y="0"/>
            <a:ext cx="91364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11. การเขียน Unit Testing เบื้องต้น</a:t>
            </a:r>
            <a:endParaRPr/>
          </a:p>
        </p:txBody>
      </p:sp>
      <p:sp>
        <p:nvSpPr>
          <p:cNvPr id="855" name="Google Shape;855;p112"/>
          <p:cNvSpPr txBox="1"/>
          <p:nvPr>
            <p:ph idx="1" type="body"/>
          </p:nvPr>
        </p:nvSpPr>
        <p:spPr>
          <a:xfrm>
            <a:off x="1297500" y="1005425"/>
            <a:ext cx="70389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test_fullname.py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12"/>
          <p:cNvSpPr txBox="1"/>
          <p:nvPr>
            <p:ph idx="1" type="body"/>
          </p:nvPr>
        </p:nvSpPr>
        <p:spPr>
          <a:xfrm>
            <a:off x="337275" y="1662775"/>
            <a:ext cx="53121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</a:t>
            </a:r>
            <a:r>
              <a:rPr lang="th" sz="1800">
                <a:solidFill>
                  <a:srgbClr val="FFFFFF"/>
                </a:solidFill>
              </a:rPr>
              <a:t> unittest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fullname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get_fullname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class </a:t>
            </a:r>
            <a:r>
              <a:rPr lang="th" sz="1800">
                <a:solidFill>
                  <a:srgbClr val="00FF00"/>
                </a:solidFill>
              </a:rPr>
              <a:t>NamesTestCase</a:t>
            </a:r>
            <a:r>
              <a:rPr lang="th" sz="1800"/>
              <a:t>(</a:t>
            </a:r>
            <a:r>
              <a:rPr lang="th" sz="1800">
                <a:solidFill>
                  <a:srgbClr val="00FF00"/>
                </a:solidFill>
              </a:rPr>
              <a:t>unittest.TestCase</a:t>
            </a:r>
            <a:r>
              <a:rPr lang="th" sz="1800"/>
              <a:t>):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00FFFF"/>
                </a:solidFill>
              </a:rPr>
              <a:t>def </a:t>
            </a:r>
            <a:r>
              <a:rPr lang="th" sz="1800">
                <a:solidFill>
                  <a:srgbClr val="00FF00"/>
                </a:solidFill>
              </a:rPr>
              <a:t>test_first_last</a:t>
            </a:r>
            <a:r>
              <a:rPr lang="th" sz="1800"/>
              <a:t>(</a:t>
            </a:r>
            <a:r>
              <a:rPr lang="th" sz="1800">
                <a:solidFill>
                  <a:srgbClr val="F1C232"/>
                </a:solidFill>
              </a:rPr>
              <a:t>self</a:t>
            </a:r>
            <a:r>
              <a:rPr lang="th" sz="1800"/>
              <a:t>):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	</a:t>
            </a:r>
            <a:r>
              <a:rPr lang="th" sz="1800">
                <a:solidFill>
                  <a:srgbClr val="FFFFFF"/>
                </a:solidFill>
              </a:rPr>
              <a:t>person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get_fullname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"uncle"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"engineer"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	</a:t>
            </a:r>
            <a:r>
              <a:rPr lang="th" sz="1800">
                <a:solidFill>
                  <a:srgbClr val="F1C232"/>
                </a:solidFill>
              </a:rPr>
              <a:t>self</a:t>
            </a:r>
            <a:r>
              <a:rPr lang="th" sz="1800">
                <a:solidFill>
                  <a:srgbClr val="FFFFFF"/>
                </a:solidFill>
              </a:rPr>
              <a:t>.</a:t>
            </a:r>
            <a:r>
              <a:rPr lang="th" sz="1800">
                <a:solidFill>
                  <a:srgbClr val="00FFFF"/>
                </a:solidFill>
              </a:rPr>
              <a:t>assertEqual</a:t>
            </a:r>
            <a:r>
              <a:rPr lang="th" sz="1800"/>
              <a:t>(person, </a:t>
            </a:r>
            <a:r>
              <a:rPr lang="th" sz="1800">
                <a:solidFill>
                  <a:srgbClr val="FFFF00"/>
                </a:solidFill>
              </a:rPr>
              <a:t>"Uncle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Engineer"</a:t>
            </a:r>
            <a:r>
              <a:rPr lang="th" sz="1800"/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unittest.</a:t>
            </a:r>
            <a:r>
              <a:rPr lang="th" sz="1800">
                <a:solidFill>
                  <a:srgbClr val="00FFFF"/>
                </a:solidFill>
              </a:rPr>
              <a:t>main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7" name="Google Shape;857;p112"/>
          <p:cNvSpPr txBox="1"/>
          <p:nvPr>
            <p:ph idx="1" type="body"/>
          </p:nvPr>
        </p:nvSpPr>
        <p:spPr>
          <a:xfrm>
            <a:off x="5749475" y="1662775"/>
            <a:ext cx="32460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ไฟล์ที่ 3 ใช้ unittest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12. การจัดการข้อมูลด้วยภาษาโปรแกรม Python</a:t>
            </a:r>
            <a:endParaRPr/>
          </a:p>
        </p:txBody>
      </p:sp>
      <p:sp>
        <p:nvSpPr>
          <p:cNvPr id="863" name="Google Shape;863;p1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NumPy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Matplotlib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Pandas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12. การจัดการข้อมูลด้วยภาษาโปรแกรม Python</a:t>
            </a:r>
            <a:endParaRPr/>
          </a:p>
        </p:txBody>
      </p:sp>
      <p:sp>
        <p:nvSpPr>
          <p:cNvPr id="869" name="Google Shape;869;p114"/>
          <p:cNvSpPr txBox="1"/>
          <p:nvPr>
            <p:ph idx="1" type="body"/>
          </p:nvPr>
        </p:nvSpPr>
        <p:spPr>
          <a:xfrm>
            <a:off x="1199125" y="1145950"/>
            <a:ext cx="7038900" cy="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NumPy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14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pip install numpy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1" name="Google Shape;871;p114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เปิด cmd / terminal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ติดตั้ง package ชื่อ numpy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5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</a:t>
            </a:r>
            <a:r>
              <a:rPr lang="th"/>
              <a:t>NumPy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15"/>
          <p:cNvSpPr txBox="1"/>
          <p:nvPr>
            <p:ph idx="1" type="body"/>
          </p:nvPr>
        </p:nvSpPr>
        <p:spPr>
          <a:xfrm>
            <a:off x="252950" y="1567550"/>
            <a:ext cx="53124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</a:t>
            </a:r>
            <a:r>
              <a:rPr lang="th" sz="1800">
                <a:solidFill>
                  <a:srgbClr val="FFFFFF"/>
                </a:solidFill>
              </a:rPr>
              <a:t> numpy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np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my_list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np.random.</a:t>
            </a:r>
            <a:r>
              <a:rPr lang="th" sz="1800">
                <a:solidFill>
                  <a:srgbClr val="00FFFF"/>
                </a:solidFill>
              </a:rPr>
              <a:t>randint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10</a:t>
            </a:r>
            <a:r>
              <a:rPr lang="th" sz="1800">
                <a:solidFill>
                  <a:srgbClr val="9900FF"/>
                </a:solidFill>
              </a:rPr>
              <a:t>,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B4A7D6"/>
                </a:solidFill>
              </a:rPr>
              <a:t>10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my_array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np.</a:t>
            </a:r>
            <a:r>
              <a:rPr lang="th" sz="1800">
                <a:solidFill>
                  <a:srgbClr val="00FFFF"/>
                </a:solidFill>
              </a:rPr>
              <a:t>array</a:t>
            </a:r>
            <a:r>
              <a:rPr lang="th" sz="1800"/>
              <a:t>(my_list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(my_array)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(np.</a:t>
            </a:r>
            <a:r>
              <a:rPr lang="th" sz="1800">
                <a:solidFill>
                  <a:srgbClr val="00FFFF"/>
                </a:solidFill>
              </a:rPr>
              <a:t>sum</a:t>
            </a:r>
            <a:r>
              <a:rPr lang="th" sz="1800">
                <a:solidFill>
                  <a:srgbClr val="FFFFFF"/>
                </a:solidFill>
              </a:rPr>
              <a:t>(my_array))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(np.</a:t>
            </a:r>
            <a:r>
              <a:rPr lang="th" sz="1800">
                <a:solidFill>
                  <a:srgbClr val="00FFFF"/>
                </a:solidFill>
              </a:rPr>
              <a:t>mean</a:t>
            </a:r>
            <a:r>
              <a:rPr lang="th" sz="1800">
                <a:solidFill>
                  <a:srgbClr val="FFFFFF"/>
                </a:solidFill>
              </a:rPr>
              <a:t>(my_array))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(np.</a:t>
            </a:r>
            <a:r>
              <a:rPr lang="th" sz="1800">
                <a:solidFill>
                  <a:srgbClr val="00FFFF"/>
                </a:solidFill>
              </a:rPr>
              <a:t>median</a:t>
            </a:r>
            <a:r>
              <a:rPr lang="th" sz="1800">
                <a:solidFill>
                  <a:srgbClr val="FFFFFF"/>
                </a:solidFill>
              </a:rPr>
              <a:t>(my_array))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(np.</a:t>
            </a:r>
            <a:r>
              <a:rPr lang="th" sz="1800">
                <a:solidFill>
                  <a:srgbClr val="00FFFF"/>
                </a:solidFill>
              </a:rPr>
              <a:t>max</a:t>
            </a:r>
            <a:r>
              <a:rPr lang="th" sz="1800">
                <a:solidFill>
                  <a:srgbClr val="FFFFFF"/>
                </a:solidFill>
              </a:rPr>
              <a:t>(my_array))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(np.</a:t>
            </a:r>
            <a:r>
              <a:rPr lang="th" sz="1800">
                <a:solidFill>
                  <a:srgbClr val="00FFFF"/>
                </a:solidFill>
              </a:rPr>
              <a:t>min</a:t>
            </a:r>
            <a:r>
              <a:rPr lang="th" sz="1800">
                <a:solidFill>
                  <a:srgbClr val="FFFFFF"/>
                </a:solidFill>
              </a:rPr>
              <a:t>(my_array))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(np.</a:t>
            </a:r>
            <a:r>
              <a:rPr lang="th" sz="1800">
                <a:solidFill>
                  <a:srgbClr val="00FFFF"/>
                </a:solidFill>
              </a:rPr>
              <a:t>std</a:t>
            </a:r>
            <a:r>
              <a:rPr lang="th" sz="1800">
                <a:solidFill>
                  <a:srgbClr val="FFFFFF"/>
                </a:solidFill>
              </a:rPr>
              <a:t>(my_array))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(np.</a:t>
            </a:r>
            <a:r>
              <a:rPr lang="th" sz="1800">
                <a:solidFill>
                  <a:srgbClr val="00FFFF"/>
                </a:solidFill>
              </a:rPr>
              <a:t>var</a:t>
            </a:r>
            <a:r>
              <a:rPr lang="th" sz="1800">
                <a:solidFill>
                  <a:srgbClr val="FFFFFF"/>
                </a:solidFill>
              </a:rPr>
              <a:t>(my_array))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8" name="Google Shape;878;p115"/>
          <p:cNvSpPr txBox="1"/>
          <p:nvPr>
            <p:ph idx="1" type="body"/>
          </p:nvPr>
        </p:nvSpPr>
        <p:spPr>
          <a:xfrm>
            <a:off x="5565300" y="1567550"/>
            <a:ext cx="32460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 numpy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ด้านสถิติ (Statistics)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879" name="Google Shape;879;p115"/>
          <p:cNvSpPr txBox="1"/>
          <p:nvPr>
            <p:ph type="title"/>
          </p:nvPr>
        </p:nvSpPr>
        <p:spPr>
          <a:xfrm>
            <a:off x="1297500" y="393750"/>
            <a:ext cx="7038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12. การจัดการข้อมูลด้วยภาษาโปรแกรม Python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12. การจัดการข้อมูลด้วยภาษาโปรแกรม Python</a:t>
            </a:r>
            <a:endParaRPr/>
          </a:p>
        </p:txBody>
      </p:sp>
      <p:sp>
        <p:nvSpPr>
          <p:cNvPr id="885" name="Google Shape;885;p116"/>
          <p:cNvSpPr txBox="1"/>
          <p:nvPr>
            <p:ph idx="1" type="body"/>
          </p:nvPr>
        </p:nvSpPr>
        <p:spPr>
          <a:xfrm>
            <a:off x="1199125" y="1145950"/>
            <a:ext cx="7038900" cy="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</a:t>
            </a:r>
            <a:r>
              <a:rPr lang="th"/>
              <a:t>Matplotlib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16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pip install matplotlib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7" name="Google Shape;887;p116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เปิด cmd / terminal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ติดตั้ง package ชื่อ matplotlib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7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</a:t>
            </a:r>
            <a:r>
              <a:rPr lang="th"/>
              <a:t>Matplotlib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17"/>
          <p:cNvSpPr txBox="1"/>
          <p:nvPr>
            <p:ph idx="1" type="body"/>
          </p:nvPr>
        </p:nvSpPr>
        <p:spPr>
          <a:xfrm>
            <a:off x="252950" y="1567550"/>
            <a:ext cx="53124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FF"/>
                </a:solidFill>
              </a:rPr>
              <a:t>matplotlib.pyplot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plt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x_values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[</a:t>
            </a:r>
            <a:r>
              <a:rPr lang="th" sz="1800">
                <a:solidFill>
                  <a:srgbClr val="B4A7D6"/>
                </a:solidFill>
              </a:rPr>
              <a:t>0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2</a:t>
            </a:r>
            <a:r>
              <a:rPr lang="th" sz="1800"/>
              <a:t>, </a:t>
            </a:r>
            <a:r>
              <a:rPr lang="th" sz="1800">
                <a:solidFill>
                  <a:srgbClr val="B4A7D6"/>
                </a:solidFill>
              </a:rPr>
              <a:t>3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/>
              <a:t> </a:t>
            </a:r>
            <a:r>
              <a:rPr lang="th" sz="1800">
                <a:solidFill>
                  <a:srgbClr val="B4A7D6"/>
                </a:solidFill>
              </a:rPr>
              <a:t>4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/>
              <a:t> </a:t>
            </a:r>
            <a:r>
              <a:rPr lang="th" sz="1800">
                <a:solidFill>
                  <a:srgbClr val="B4A7D6"/>
                </a:solidFill>
              </a:rPr>
              <a:t>5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/>
              <a:t> </a:t>
            </a:r>
            <a:r>
              <a:rPr lang="th" sz="1800">
                <a:solidFill>
                  <a:srgbClr val="B4A7D6"/>
                </a:solidFill>
              </a:rPr>
              <a:t>6</a:t>
            </a:r>
            <a:r>
              <a:rPr lang="th" sz="1800">
                <a:solidFill>
                  <a:srgbClr val="FFFFFF"/>
                </a:solidFill>
              </a:rPr>
              <a:t>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y_squares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[</a:t>
            </a:r>
            <a:r>
              <a:rPr lang="th" sz="1800">
                <a:solidFill>
                  <a:srgbClr val="B4A7D6"/>
                </a:solidFill>
              </a:rPr>
              <a:t>0</a:t>
            </a:r>
            <a:r>
              <a:rPr lang="th" sz="1800"/>
              <a:t>, 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/>
              <a:t> </a:t>
            </a:r>
            <a:r>
              <a:rPr lang="th" sz="1800">
                <a:solidFill>
                  <a:srgbClr val="B4A7D6"/>
                </a:solidFill>
              </a:rPr>
              <a:t>4</a:t>
            </a:r>
            <a:r>
              <a:rPr lang="th" sz="1800"/>
              <a:t>, </a:t>
            </a:r>
            <a:r>
              <a:rPr lang="th" sz="1800">
                <a:solidFill>
                  <a:srgbClr val="B4A7D6"/>
                </a:solidFill>
              </a:rPr>
              <a:t>9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/>
              <a:t> </a:t>
            </a:r>
            <a:r>
              <a:rPr lang="th" sz="1800">
                <a:solidFill>
                  <a:srgbClr val="B4A7D6"/>
                </a:solidFill>
              </a:rPr>
              <a:t>16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/>
              <a:t> </a:t>
            </a:r>
            <a:r>
              <a:rPr lang="th" sz="1800">
                <a:solidFill>
                  <a:srgbClr val="B4A7D6"/>
                </a:solidFill>
              </a:rPr>
              <a:t>25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/>
              <a:t> </a:t>
            </a:r>
            <a:r>
              <a:rPr lang="th" sz="1800">
                <a:solidFill>
                  <a:srgbClr val="B4A7D6"/>
                </a:solidFill>
              </a:rPr>
              <a:t>36</a:t>
            </a:r>
            <a:r>
              <a:rPr lang="th" sz="1800"/>
              <a:t>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plt.</a:t>
            </a:r>
            <a:r>
              <a:rPr lang="th" sz="1800">
                <a:solidFill>
                  <a:srgbClr val="00FFFF"/>
                </a:solidFill>
              </a:rPr>
              <a:t>title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"Exponential Function"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9900"/>
                </a:solidFill>
              </a:rPr>
              <a:t>fontsize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20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plt.</a:t>
            </a:r>
            <a:r>
              <a:rPr lang="th" sz="1800">
                <a:solidFill>
                  <a:srgbClr val="00FFFF"/>
                </a:solidFill>
              </a:rPr>
              <a:t>xlabel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'Values'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plt.</a:t>
            </a:r>
            <a:r>
              <a:rPr lang="th" sz="1800">
                <a:solidFill>
                  <a:srgbClr val="00FFFF"/>
                </a:solidFill>
              </a:rPr>
              <a:t>ylabel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'Square Values'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plt.</a:t>
            </a:r>
            <a:r>
              <a:rPr lang="th" sz="1800">
                <a:solidFill>
                  <a:srgbClr val="00FFFF"/>
                </a:solidFill>
              </a:rPr>
              <a:t>axis</a:t>
            </a:r>
            <a:r>
              <a:rPr lang="th" sz="1800">
                <a:solidFill>
                  <a:srgbClr val="FFFFFF"/>
                </a:solidFill>
              </a:rPr>
              <a:t>([</a:t>
            </a:r>
            <a:r>
              <a:rPr lang="th" sz="1800">
                <a:solidFill>
                  <a:srgbClr val="B4A7D6"/>
                </a:solidFill>
              </a:rPr>
              <a:t>0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10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0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50</a:t>
            </a:r>
            <a:r>
              <a:rPr lang="th" sz="1800">
                <a:solidFill>
                  <a:srgbClr val="FFFFFF"/>
                </a:solidFill>
              </a:rPr>
              <a:t>])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plt.</a:t>
            </a:r>
            <a:r>
              <a:rPr lang="th" sz="1800">
                <a:solidFill>
                  <a:srgbClr val="00FFFF"/>
                </a:solidFill>
              </a:rPr>
              <a:t>plot</a:t>
            </a:r>
            <a:r>
              <a:rPr lang="th" sz="1800">
                <a:solidFill>
                  <a:srgbClr val="FFFFFF"/>
                </a:solidFill>
              </a:rPr>
              <a:t>(x_values, y_squares)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plt.</a:t>
            </a:r>
            <a:r>
              <a:rPr lang="th" sz="1800">
                <a:solidFill>
                  <a:srgbClr val="00FFFF"/>
                </a:solidFill>
              </a:rPr>
              <a:t>scatter</a:t>
            </a:r>
            <a:r>
              <a:rPr lang="th" sz="1800">
                <a:solidFill>
                  <a:srgbClr val="FFFFFF"/>
                </a:solidFill>
              </a:rPr>
              <a:t>(x_values, y_squares, </a:t>
            </a:r>
            <a:r>
              <a:rPr lang="th" sz="1800">
                <a:solidFill>
                  <a:srgbClr val="FF9900"/>
                </a:solidFill>
              </a:rPr>
              <a:t>s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10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plt.</a:t>
            </a:r>
            <a:r>
              <a:rPr lang="th" sz="1800">
                <a:solidFill>
                  <a:srgbClr val="00FFFF"/>
                </a:solidFill>
              </a:rPr>
              <a:t>show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94" name="Google Shape;894;p117"/>
          <p:cNvSpPr txBox="1"/>
          <p:nvPr>
            <p:ph idx="1" type="body"/>
          </p:nvPr>
        </p:nvSpPr>
        <p:spPr>
          <a:xfrm>
            <a:off x="5691800" y="1567550"/>
            <a:ext cx="32460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 matplotlib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สำหรับพล็อตกราฟ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895" name="Google Shape;895;p117"/>
          <p:cNvSpPr txBox="1"/>
          <p:nvPr>
            <p:ph type="title"/>
          </p:nvPr>
        </p:nvSpPr>
        <p:spPr>
          <a:xfrm>
            <a:off x="1297500" y="393750"/>
            <a:ext cx="7038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12. การจัดการข้อมูลด้วยภาษาโปรแกรม Python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12. การจัดการข้อมูลด้วยภาษาโปรแกรม Python</a:t>
            </a:r>
            <a:endParaRPr/>
          </a:p>
        </p:txBody>
      </p:sp>
      <p:sp>
        <p:nvSpPr>
          <p:cNvPr id="901" name="Google Shape;901;p118"/>
          <p:cNvSpPr txBox="1"/>
          <p:nvPr>
            <p:ph idx="1" type="body"/>
          </p:nvPr>
        </p:nvSpPr>
        <p:spPr>
          <a:xfrm>
            <a:off x="1199125" y="1145950"/>
            <a:ext cx="7038900" cy="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Pandas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18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pip install pandas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3" name="Google Shape;903;p118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เปิด cmd / terminal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ติดตั้ง package ชื่อ pandas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9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Pandas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19"/>
          <p:cNvSpPr txBox="1"/>
          <p:nvPr>
            <p:ph idx="1" type="body"/>
          </p:nvPr>
        </p:nvSpPr>
        <p:spPr>
          <a:xfrm>
            <a:off x="252950" y="1567550"/>
            <a:ext cx="53124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</a:t>
            </a:r>
            <a:r>
              <a:rPr lang="th" sz="1800">
                <a:solidFill>
                  <a:srgbClr val="FFFFFF"/>
                </a:solidFill>
              </a:rPr>
              <a:t> pandas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pd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dict_car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>
                <a:solidFill>
                  <a:srgbClr val="FFFF00"/>
                </a:solidFill>
              </a:rPr>
              <a:t>'Brand'</a:t>
            </a:r>
            <a:r>
              <a:rPr lang="th" sz="1800">
                <a:solidFill>
                  <a:srgbClr val="FFFFFF"/>
                </a:solidFill>
              </a:rPr>
              <a:t>: [</a:t>
            </a:r>
            <a:r>
              <a:rPr lang="th" sz="1800">
                <a:solidFill>
                  <a:srgbClr val="FFFF00"/>
                </a:solidFill>
              </a:rPr>
              <a:t>'Toyota'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'Honda'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'Suzuki'</a:t>
            </a:r>
            <a:r>
              <a:rPr lang="th" sz="1800">
                <a:solidFill>
                  <a:srgbClr val="FFFFFF"/>
                </a:solidFill>
              </a:rPr>
              <a:t>],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>
                <a:solidFill>
                  <a:srgbClr val="FFFF00"/>
                </a:solidFill>
              </a:rPr>
              <a:t>'Price'</a:t>
            </a:r>
            <a:r>
              <a:rPr lang="th" sz="1800">
                <a:solidFill>
                  <a:srgbClr val="FFFFFF"/>
                </a:solidFill>
              </a:rPr>
              <a:t> : [</a:t>
            </a:r>
            <a:r>
              <a:rPr lang="th" sz="1800">
                <a:solidFill>
                  <a:srgbClr val="B4A7D6"/>
                </a:solidFill>
              </a:rPr>
              <a:t>250000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500000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1000000</a:t>
            </a:r>
            <a:r>
              <a:rPr lang="th" sz="1800">
                <a:solidFill>
                  <a:srgbClr val="FFFFFF"/>
                </a:solidFill>
              </a:rPr>
              <a:t>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df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pd.</a:t>
            </a:r>
            <a:r>
              <a:rPr lang="th" sz="1800">
                <a:solidFill>
                  <a:srgbClr val="00FFFF"/>
                </a:solidFill>
              </a:rPr>
              <a:t>DataFrame</a:t>
            </a:r>
            <a:r>
              <a:rPr lang="th" sz="1800">
                <a:solidFill>
                  <a:srgbClr val="FFFFFF"/>
                </a:solidFill>
              </a:rPr>
              <a:t>(dict_car)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(df)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(df[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>
                <a:solidFill>
                  <a:srgbClr val="FFFFFF"/>
                </a:solidFill>
              </a:rPr>
              <a:t>:])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(df.iloc[[</a:t>
            </a:r>
            <a:r>
              <a:rPr lang="th" sz="1800">
                <a:solidFill>
                  <a:srgbClr val="B4A7D6"/>
                </a:solidFill>
              </a:rPr>
              <a:t>0</a:t>
            </a:r>
            <a:r>
              <a:rPr lang="th" sz="1800">
                <a:solidFill>
                  <a:srgbClr val="FFFFFF"/>
                </a:solidFill>
              </a:rPr>
              <a:t>],[</a:t>
            </a:r>
            <a:r>
              <a:rPr lang="th" sz="1800">
                <a:solidFill>
                  <a:srgbClr val="B4A7D6"/>
                </a:solidFill>
              </a:rPr>
              <a:t>0</a:t>
            </a:r>
            <a:r>
              <a:rPr lang="th" sz="1800">
                <a:solidFill>
                  <a:srgbClr val="FFFFFF"/>
                </a:solidFill>
              </a:rPr>
              <a:t>]])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(df.loc[[</a:t>
            </a:r>
            <a:r>
              <a:rPr lang="th" sz="1800">
                <a:solidFill>
                  <a:srgbClr val="B4A7D6"/>
                </a:solidFill>
              </a:rPr>
              <a:t>2</a:t>
            </a:r>
            <a:r>
              <a:rPr lang="th" sz="1800">
                <a:solidFill>
                  <a:srgbClr val="FFFFFF"/>
                </a:solidFill>
              </a:rPr>
              <a:t>], [</a:t>
            </a:r>
            <a:r>
              <a:rPr lang="th" sz="1800">
                <a:solidFill>
                  <a:srgbClr val="FFFF00"/>
                </a:solidFill>
              </a:rPr>
              <a:t>'Price'</a:t>
            </a:r>
            <a:r>
              <a:rPr lang="th" sz="1800">
                <a:solidFill>
                  <a:srgbClr val="FFFFFF"/>
                </a:solidFill>
              </a:rPr>
              <a:t>]])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df.</a:t>
            </a:r>
            <a:r>
              <a:rPr lang="th" sz="1800">
                <a:solidFill>
                  <a:srgbClr val="00FFFF"/>
                </a:solidFill>
              </a:rPr>
              <a:t>to_csv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'car_dataframe.csv'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10" name="Google Shape;910;p119"/>
          <p:cNvSpPr txBox="1"/>
          <p:nvPr>
            <p:ph idx="1" type="body"/>
          </p:nvPr>
        </p:nvSpPr>
        <p:spPr>
          <a:xfrm>
            <a:off x="5691800" y="1567550"/>
            <a:ext cx="32460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 pandas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911" name="Google Shape;911;p119"/>
          <p:cNvSpPr txBox="1"/>
          <p:nvPr>
            <p:ph type="title"/>
          </p:nvPr>
        </p:nvSpPr>
        <p:spPr>
          <a:xfrm>
            <a:off x="1297500" y="393750"/>
            <a:ext cx="7038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12. การจัดการข้อมูลด้วยภาษาโปรแกรม Python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13. การเขียนโปรแกรมเชื่อมต่อฐานข้อมูล</a:t>
            </a:r>
            <a:endParaRPr/>
          </a:p>
        </p:txBody>
      </p:sp>
      <p:sp>
        <p:nvSpPr>
          <p:cNvPr id="917" name="Google Shape;917;p1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SQLITE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14. ยกตัวอย่างการประยุกต์ใช้งาน / workshop / Assignment</a:t>
            </a:r>
            <a:endParaRPr/>
          </a:p>
        </p:txBody>
      </p:sp>
      <p:sp>
        <p:nvSpPr>
          <p:cNvPr id="923" name="Google Shape;923;p1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Workshop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" y="0"/>
            <a:ext cx="91364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900"/>
              <a:t>EUHrLZ88r2ljEaV0v38dFYjiwIApuIYYybbkRY5lYT8</a:t>
            </a:r>
            <a:endParaRPr sz="1900"/>
          </a:p>
        </p:txBody>
      </p:sp>
      <p:sp>
        <p:nvSpPr>
          <p:cNvPr id="929" name="Google Shape;929;p1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h"/>
              <a:t>Token for LINE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" y="0"/>
            <a:ext cx="91364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199250" y="76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แนะนำภาษาไพธอน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ภาษาไพธอนเป็นภาษาระดับสูง (high level) โดยคำว่าระดับสูงหมายถึง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เป็นภาษาที่เขียนได้ง่ายต่อความเข้าใจของมนุษย์ แล้วจึงแปลงเป็นภาษาระดับต่ำ (low level) หรือภาษาเครื่อง ให้คอมพิวเตอร์เข้าใจการทำงาน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โดยภาษาไพธอน ถูกสร้างขึ้นมาเมื่อปี พ.ศ. 2533 โดย </a:t>
            </a:r>
            <a:r>
              <a:rPr lang="th" sz="18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Guido van Rossum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โดย Guido ได้ให้ชื่อ ไพธอน ตามคณะตลกที่เขาชื่นชอบ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199250" y="76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แนะนำภาษาไพธอน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ไพธอน เป็นภาษาที่มี Syntax ที่ดูง่าย และสะดวกต่อผู้เริ่มเขียนโปรแกรม และสามารถนำไปใช้งาน เพื่อเขียนโปรแกรมให้กับ Hardware ได้ง่าย ดังนั้นจึงมีหลายบริษัท และหลายองค์กร ที่พัฒนางานด้วย ไพธอน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284125" y="3129912"/>
            <a:ext cx="916099" cy="1109025"/>
            <a:chOff x="1432300" y="3144037"/>
            <a:chExt cx="916099" cy="1109025"/>
          </a:xfrm>
        </p:grpSpPr>
        <p:pic>
          <p:nvPicPr>
            <p:cNvPr id="225" name="Google Shape;22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7863" y="3144037"/>
              <a:ext cx="764974" cy="819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32300" y="4070636"/>
              <a:ext cx="916099" cy="1824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1575" y="2933075"/>
            <a:ext cx="1865650" cy="6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6807" y="3766313"/>
            <a:ext cx="1115186" cy="11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1930" y="2693838"/>
            <a:ext cx="1324239" cy="11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2025" y="4174937"/>
            <a:ext cx="1504050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7525" y="3469825"/>
            <a:ext cx="1430625" cy="4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หลักภาษาและไวยกรณ์ทั่วของภาษา Python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Operators (Arithmetic Operators &amp; Orders)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Variables (Naming, Numeric (Integers &amp; floats))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Data types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Expressions (Boolean)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Statements (True False)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Operators (</a:t>
            </a:r>
            <a:r>
              <a:rPr lang="th" sz="1800"/>
              <a:t>Arithmetic</a:t>
            </a:r>
            <a:r>
              <a:rPr lang="th" sz="1800"/>
              <a:t> Operators &amp; Orders)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+</a:t>
            </a:r>
            <a:r>
              <a:rPr lang="th" sz="1800">
                <a:solidFill>
                  <a:srgbClr val="8E7CC3"/>
                </a:solidFill>
              </a:rPr>
              <a:t>2</a:t>
            </a:r>
            <a:r>
              <a:rPr lang="th" sz="1800"/>
              <a:t>				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12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-</a:t>
            </a:r>
            <a:r>
              <a:rPr lang="th" sz="1800">
                <a:solidFill>
                  <a:srgbClr val="8E7CC3"/>
                </a:solidFill>
              </a:rPr>
              <a:t>5</a:t>
            </a:r>
            <a:r>
              <a:rPr lang="th" sz="1800">
                <a:solidFill>
                  <a:srgbClr val="FFFFFF"/>
                </a:solidFill>
              </a:rPr>
              <a:t>			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5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8E7CC3"/>
                </a:solidFill>
              </a:rPr>
              <a:t>5</a:t>
            </a:r>
            <a:r>
              <a:rPr lang="th" sz="1800">
                <a:solidFill>
                  <a:srgbClr val="FF0000"/>
                </a:solidFill>
              </a:rPr>
              <a:t>*</a:t>
            </a:r>
            <a:r>
              <a:rPr lang="th" sz="1800">
                <a:solidFill>
                  <a:srgbClr val="8E7CC3"/>
                </a:solidFill>
              </a:rPr>
              <a:t>2</a:t>
            </a:r>
            <a:r>
              <a:rPr lang="th" sz="1800">
                <a:solidFill>
                  <a:srgbClr val="FFFFFF"/>
                </a:solidFill>
              </a:rPr>
              <a:t>			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10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529550" y="1395450"/>
            <a:ext cx="54672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การบวก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การลบ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การคูณ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Operators (Arithmetic Operators &amp; Orders)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/</a:t>
            </a:r>
            <a:r>
              <a:rPr lang="th" sz="1800">
                <a:solidFill>
                  <a:srgbClr val="8E7CC3"/>
                </a:solidFill>
              </a:rPr>
              <a:t>3</a:t>
            </a: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/>
              <a:t>			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3.3333333333333335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//</a:t>
            </a:r>
            <a:r>
              <a:rPr lang="th" sz="1800">
                <a:solidFill>
                  <a:srgbClr val="8E7CC3"/>
                </a:solidFill>
              </a:rPr>
              <a:t>3</a:t>
            </a:r>
            <a:r>
              <a:rPr lang="th" sz="1800">
                <a:solidFill>
                  <a:srgbClr val="FFFFFF"/>
                </a:solidFill>
              </a:rPr>
              <a:t>			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&gt;&gt;&gt;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8E7CC3"/>
                </a:solidFill>
              </a:rPr>
              <a:t>10</a:t>
            </a:r>
            <a:r>
              <a:rPr lang="th" sz="1800">
                <a:solidFill>
                  <a:srgbClr val="FF0000"/>
                </a:solidFill>
              </a:rPr>
              <a:t>%</a:t>
            </a:r>
            <a:r>
              <a:rPr lang="th" sz="1800">
                <a:solidFill>
                  <a:srgbClr val="8E7CC3"/>
                </a:solidFill>
              </a:rPr>
              <a:t>3</a:t>
            </a:r>
            <a:r>
              <a:rPr lang="th" sz="1800">
                <a:solidFill>
                  <a:srgbClr val="FFFFFF"/>
                </a:solidFill>
              </a:rPr>
              <a:t>			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3770650" y="1505950"/>
            <a:ext cx="54672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การหาร(หาค่าจำนวนจริง)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การหาร(หาค่าจำนวนเต็ม/ไม่เอาเศษ)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การหาร(หาค่าเศษ)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Operators (Arithmetic Operators &amp; Orders)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FF0000"/>
                </a:solidFill>
              </a:rPr>
              <a:t>&gt;&gt;&gt;</a:t>
            </a:r>
            <a:r>
              <a:rPr lang="th" sz="1400"/>
              <a:t> </a:t>
            </a:r>
            <a:r>
              <a:rPr lang="th" sz="1400">
                <a:solidFill>
                  <a:srgbClr val="8E7CC3"/>
                </a:solidFill>
              </a:rPr>
              <a:t>10</a:t>
            </a:r>
            <a:r>
              <a:rPr lang="th" sz="1400">
                <a:solidFill>
                  <a:srgbClr val="FF0000"/>
                </a:solidFill>
              </a:rPr>
              <a:t>**</a:t>
            </a:r>
            <a:r>
              <a:rPr lang="th" sz="1400">
                <a:solidFill>
                  <a:srgbClr val="8E7CC3"/>
                </a:solidFill>
              </a:rPr>
              <a:t>2</a:t>
            </a:r>
            <a:r>
              <a:rPr lang="th" sz="1400">
                <a:solidFill>
                  <a:srgbClr val="FFFFFF"/>
                </a:solidFill>
              </a:rPr>
              <a:t>	</a:t>
            </a:r>
            <a:r>
              <a:rPr lang="th" sz="1400"/>
              <a:t>				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400">
                <a:solidFill>
                  <a:srgbClr val="FFFFFF"/>
                </a:solidFill>
              </a:rPr>
              <a:t>100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400">
                <a:solidFill>
                  <a:srgbClr val="00FFFF"/>
                </a:solidFill>
              </a:rPr>
              <a:t>โดยการเขียนโปรแกรม หรือการคำนวณเชิงวิศวกรรม ควรมีการใส่ลำดับด้วยการวงเล็บให้กับสมการเสมอ เช่น </a:t>
            </a:r>
            <a:endParaRPr b="1"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400">
                <a:solidFill>
                  <a:srgbClr val="FFFFFF"/>
                </a:solidFill>
              </a:rPr>
              <a:t>(((</a:t>
            </a:r>
            <a:r>
              <a:rPr b="1" lang="th" sz="1400">
                <a:solidFill>
                  <a:srgbClr val="8E7CC3"/>
                </a:solidFill>
              </a:rPr>
              <a:t>20</a:t>
            </a:r>
            <a:r>
              <a:rPr b="1" lang="th" sz="1400">
                <a:solidFill>
                  <a:srgbClr val="FF0000"/>
                </a:solidFill>
              </a:rPr>
              <a:t>/</a:t>
            </a:r>
            <a:r>
              <a:rPr b="1" lang="th" sz="1400">
                <a:solidFill>
                  <a:srgbClr val="8E7CC3"/>
                </a:solidFill>
              </a:rPr>
              <a:t>2</a:t>
            </a:r>
            <a:r>
              <a:rPr b="1" lang="th" sz="1400">
                <a:solidFill>
                  <a:srgbClr val="FFFFFF"/>
                </a:solidFill>
              </a:rPr>
              <a:t>)</a:t>
            </a:r>
            <a:r>
              <a:rPr b="1" lang="th" sz="1400">
                <a:solidFill>
                  <a:srgbClr val="FF0000"/>
                </a:solidFill>
              </a:rPr>
              <a:t>**</a:t>
            </a:r>
            <a:r>
              <a:rPr b="1" lang="th" sz="1400">
                <a:solidFill>
                  <a:srgbClr val="8E7CC3"/>
                </a:solidFill>
              </a:rPr>
              <a:t>2</a:t>
            </a:r>
            <a:r>
              <a:rPr b="1" lang="th" sz="1400">
                <a:solidFill>
                  <a:srgbClr val="FFFFFF"/>
                </a:solidFill>
              </a:rPr>
              <a:t>)</a:t>
            </a:r>
            <a:r>
              <a:rPr b="1" lang="th" sz="1400">
                <a:solidFill>
                  <a:srgbClr val="FF0000"/>
                </a:solidFill>
              </a:rPr>
              <a:t>+</a:t>
            </a:r>
            <a:r>
              <a:rPr b="1" lang="th" sz="1400">
                <a:solidFill>
                  <a:srgbClr val="FFFFFF"/>
                </a:solidFill>
              </a:rPr>
              <a:t>(</a:t>
            </a:r>
            <a:r>
              <a:rPr b="1" lang="th" sz="1400">
                <a:solidFill>
                  <a:srgbClr val="8E7CC3"/>
                </a:solidFill>
              </a:rPr>
              <a:t>5</a:t>
            </a:r>
            <a:r>
              <a:rPr b="1" lang="th" sz="1400">
                <a:solidFill>
                  <a:srgbClr val="FF0000"/>
                </a:solidFill>
              </a:rPr>
              <a:t>+</a:t>
            </a:r>
            <a:r>
              <a:rPr b="1" lang="th" sz="1400">
                <a:solidFill>
                  <a:srgbClr val="FFFFFF"/>
                </a:solidFill>
              </a:rPr>
              <a:t>(</a:t>
            </a:r>
            <a:r>
              <a:rPr b="1" lang="th" sz="1400">
                <a:solidFill>
                  <a:srgbClr val="8E7CC3"/>
                </a:solidFill>
              </a:rPr>
              <a:t>8</a:t>
            </a:r>
            <a:r>
              <a:rPr b="1" lang="th" sz="1400">
                <a:solidFill>
                  <a:srgbClr val="FF0000"/>
                </a:solidFill>
              </a:rPr>
              <a:t>/</a:t>
            </a:r>
            <a:r>
              <a:rPr b="1" lang="th" sz="1400">
                <a:solidFill>
                  <a:srgbClr val="8E7CC3"/>
                </a:solidFill>
              </a:rPr>
              <a:t>2</a:t>
            </a:r>
            <a:r>
              <a:rPr b="1" lang="th" sz="1400">
                <a:solidFill>
                  <a:srgbClr val="FFFFFF"/>
                </a:solidFill>
              </a:rPr>
              <a:t>)))</a:t>
            </a:r>
            <a:r>
              <a:rPr b="1" lang="th" sz="1400">
                <a:solidFill>
                  <a:srgbClr val="FF0000"/>
                </a:solidFill>
              </a:rPr>
              <a:t>*</a:t>
            </a:r>
            <a:r>
              <a:rPr b="1" lang="th" sz="1400">
                <a:solidFill>
                  <a:srgbClr val="8E7CC3"/>
                </a:solidFill>
              </a:rPr>
              <a:t>2  </a:t>
            </a:r>
            <a:r>
              <a:rPr b="1" lang="th" sz="1400">
                <a:solidFill>
                  <a:srgbClr val="FFFFFF"/>
                </a:solidFill>
              </a:rPr>
              <a:t>จะเป็น </a:t>
            </a:r>
            <a:r>
              <a:rPr b="1" lang="th" sz="1400">
                <a:solidFill>
                  <a:srgbClr val="8E7CC3"/>
                </a:solidFill>
              </a:rPr>
              <a:t>218</a:t>
            </a:r>
            <a:endParaRPr b="1" sz="14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3529550" y="1395450"/>
            <a:ext cx="54672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FFFFFF"/>
                </a:solidFill>
              </a:rPr>
              <a:t>การยกกำลัง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Operators (Arithmetic Operators &amp; Orders)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400">
                <a:solidFill>
                  <a:srgbClr val="FFFFFF"/>
                </a:solidFill>
              </a:rPr>
              <a:t>ตารางลำดับการคำนวณ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เช่น จากโจทย์นี้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8E7CC3"/>
                </a:solidFill>
              </a:rPr>
              <a:t>2</a:t>
            </a:r>
            <a:r>
              <a:rPr b="1" lang="th" sz="1800">
                <a:solidFill>
                  <a:srgbClr val="FF0000"/>
                </a:solidFill>
              </a:rPr>
              <a:t>**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>
                <a:solidFill>
                  <a:srgbClr val="FF0000"/>
                </a:solidFill>
              </a:rPr>
              <a:t>*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6</a:t>
            </a:r>
            <a:r>
              <a:rPr b="1" lang="th" sz="1800">
                <a:solidFill>
                  <a:srgbClr val="FF0000"/>
                </a:solidFill>
              </a:rPr>
              <a:t>/</a:t>
            </a:r>
            <a:r>
              <a:rPr b="1" lang="th" sz="1800">
                <a:solidFill>
                  <a:srgbClr val="8E7CC3"/>
                </a:solidFill>
              </a:rPr>
              <a:t>2</a:t>
            </a:r>
            <a:r>
              <a:rPr b="1" lang="th" sz="1800">
                <a:solidFill>
                  <a:srgbClr val="FF0000"/>
                </a:solidFill>
              </a:rPr>
              <a:t>*</a:t>
            </a:r>
            <a:r>
              <a:rPr b="1" lang="th" sz="1800">
                <a:solidFill>
                  <a:srgbClr val="8E7CC3"/>
                </a:solidFill>
              </a:rPr>
              <a:t>1</a:t>
            </a:r>
            <a:r>
              <a:rPr b="1" lang="th" sz="1800">
                <a:solidFill>
                  <a:srgbClr val="FF0000"/>
                </a:solidFill>
              </a:rPr>
              <a:t>+</a:t>
            </a:r>
            <a:r>
              <a:rPr b="1" lang="th" sz="1800">
                <a:solidFill>
                  <a:srgbClr val="8E7CC3"/>
                </a:solidFill>
              </a:rPr>
              <a:t>1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2</a:t>
            </a:r>
            <a:r>
              <a:rPr b="1" lang="th" sz="1800">
                <a:solidFill>
                  <a:srgbClr val="FF0000"/>
                </a:solidFill>
              </a:rPr>
              <a:t>*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/>
              <a:t> ผลลัพท์ จะเป็น </a:t>
            </a:r>
            <a:r>
              <a:rPr b="1" lang="th" sz="1800">
                <a:solidFill>
                  <a:srgbClr val="8E7CC3"/>
                </a:solidFill>
              </a:rPr>
              <a:t>16.0</a:t>
            </a:r>
            <a:endParaRPr b="1" sz="18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graphicFrame>
        <p:nvGraphicFramePr>
          <p:cNvPr id="261" name="Google Shape;261;p31"/>
          <p:cNvGraphicFramePr/>
          <p:nvPr/>
        </p:nvGraphicFramePr>
        <p:xfrm>
          <a:off x="952500" y="184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{05934711-BA68-40D2-9968-8C4514FB0094}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ลำดับแรก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การคูณ(</a:t>
                      </a:r>
                      <a:r>
                        <a:rPr lang="th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*</a:t>
                      </a: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และการหาร(</a:t>
                      </a:r>
                      <a:r>
                        <a:rPr lang="th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</a:t>
                      </a: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จากซ้ายไปขวา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ลำดับสอง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การบวก(</a:t>
                      </a:r>
                      <a:r>
                        <a:rPr lang="th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</a:t>
                      </a: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และการลบ(</a:t>
                      </a:r>
                      <a:r>
                        <a:rPr lang="th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lang="th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จากซ้ายไปขวา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55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ความรู้เบื้องต้นเกี่ยวกับการเขียนโปรแกรม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การติดตั้งโปรแกรมสำหรับเขียน code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ความรู้เบื้องต้นเกี่ยวกับการเขียนโปรแกรม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แนะนำภาษา Python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Variables (Naming)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00"/>
                </a:solidFill>
              </a:rPr>
              <a:t>"Hello world!"</a:t>
            </a:r>
            <a:r>
              <a:rPr b="1" lang="th" sz="1800">
                <a:solidFill>
                  <a:srgbClr val="FFFFFF"/>
                </a:solidFill>
              </a:rPr>
              <a:t>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msg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00FF00"/>
                </a:solidFill>
              </a:rPr>
              <a:t>"Hello world!"</a:t>
            </a:r>
            <a:endParaRPr b="1"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(msg)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905400" y="1492700"/>
            <a:ext cx="4631400" cy="762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การแสดงข้อความ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3905400" y="2460975"/>
            <a:ext cx="3000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การประกาศตัวแปร (Variable)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3905400" y="3527775"/>
            <a:ext cx="3000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การแสดงค่าตัวแปร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Numeric </a:t>
            </a:r>
            <a:r>
              <a:rPr lang="th" sz="1800"/>
              <a:t>(Integers &amp; floats)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Integers -&gt; int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Ex. 	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11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8E7CC3"/>
                </a:solidFill>
              </a:rPr>
              <a:t>0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8E7CC3"/>
                </a:solidFill>
              </a:rPr>
              <a:t>800</a:t>
            </a:r>
            <a:endParaRPr b="1" sz="18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Floats      -&gt; float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    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Ex.	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8.25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8E7CC3"/>
                </a:solidFill>
              </a:rPr>
              <a:t>0.7542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8E7CC3"/>
                </a:solidFill>
              </a:rPr>
              <a:t>78.0</a:t>
            </a:r>
            <a:endParaRPr b="1" sz="1800">
              <a:solidFill>
                <a:srgbClr val="8E7CC3"/>
              </a:solidFill>
            </a:endParaRPr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3905400" y="1492700"/>
            <a:ext cx="4631400" cy="762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จำนวนเต็ม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3905400" y="2460975"/>
            <a:ext cx="3000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จำนวนทศนิยม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str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msg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00FF00"/>
                </a:solidFill>
              </a:rPr>
              <a:t>‘This is Basic’</a:t>
            </a:r>
            <a:endParaRPr b="1"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msg2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00FF00"/>
                </a:solidFill>
              </a:rPr>
              <a:t>“This is Python”</a:t>
            </a:r>
            <a:endParaRPr b="1"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(msg))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(msg2))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4062050" y="1962600"/>
            <a:ext cx="4631400" cy="762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ชนิดข้อมูลแบบ string คือ ข้อมูลที่เป็นตัวอักษร หรือข้อความ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โดย จะมีการใช้ เครื่องหมาย ‘’ หรือ “” เปิดไว้ก่อนข้อความ และปิดไว้ท้ายข้อความ เช่นตัวอย่างที่เป็นข้อความสีเหลือง 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1170225" y="1731275"/>
            <a:ext cx="2286900" cy="27825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int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point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8E7CC3"/>
                </a:solidFill>
              </a:rPr>
              <a:t>10</a:t>
            </a:r>
            <a:r>
              <a:rPr b="1" lang="th" sz="1800">
                <a:solidFill>
                  <a:srgbClr val="FFFFFF"/>
                </a:solidFill>
              </a:rPr>
              <a:t>	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(point))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ชนิดข้อมูลแบบ integer คือ 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ข้อมูลที่เป็นเลขจำนวนเต็ม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				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4844775" y="1792100"/>
            <a:ext cx="2380200" cy="26034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float</a:t>
            </a:r>
            <a:r>
              <a:rPr b="1" lang="th" sz="1800">
                <a:solidFill>
                  <a:srgbClr val="FFFFFF"/>
                </a:solidFill>
              </a:rPr>
              <a:t>()			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point </a:t>
            </a:r>
            <a:r>
              <a:rPr b="1" lang="th" sz="1800">
                <a:solidFill>
                  <a:srgbClr val="FF0000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</a:t>
            </a:r>
            <a:r>
              <a:rPr b="1" lang="th" sz="1800">
                <a:solidFill>
                  <a:srgbClr val="8E7CC3"/>
                </a:solidFill>
              </a:rPr>
              <a:t>2.5</a:t>
            </a:r>
            <a:endParaRPr b="1" sz="18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(point))				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ชนิดข้อมูลแบบ float คือ 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ข้อมูลที่เป็นเลขจำนวนทศนิยม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list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						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room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[</a:t>
            </a:r>
            <a:r>
              <a:rPr b="1" lang="th" sz="1800">
                <a:solidFill>
                  <a:srgbClr val="00FF00"/>
                </a:solidFill>
              </a:rPr>
              <a:t>‘dog’, ‘cat’, ‘bird’</a:t>
            </a:r>
            <a:r>
              <a:rPr b="1" lang="th" sz="1800">
                <a:solidFill>
                  <a:srgbClr val="FFFFFF"/>
                </a:solidFill>
              </a:rPr>
              <a:t>]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number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[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5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0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1.5</a:t>
            </a:r>
            <a:r>
              <a:rPr b="1" lang="th" sz="1800">
                <a:solidFill>
                  <a:srgbClr val="FFFFFF"/>
                </a:solidFill>
              </a:rPr>
              <a:t>]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(room))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(number))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4353275" y="1962600"/>
            <a:ext cx="4734900" cy="762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ชนิดข้อมูลแบบ list คือ การรวบรวมข้อมูลไว้ในตัวแปรเดียว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โดยมีตำแหน่งของข้อมูลแต่ละตัว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list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						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room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[</a:t>
            </a:r>
            <a:r>
              <a:rPr b="1" lang="th" sz="1800">
                <a:solidFill>
                  <a:srgbClr val="00FF00"/>
                </a:solidFill>
              </a:rPr>
              <a:t>‘dog’, ‘cat’, ‘bird’</a:t>
            </a:r>
            <a:r>
              <a:rPr b="1" lang="th" sz="1800">
                <a:solidFill>
                  <a:srgbClr val="FFFFFF"/>
                </a:solidFill>
              </a:rPr>
              <a:t>]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number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[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5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0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3</a:t>
            </a:r>
            <a:r>
              <a:rPr b="1" lang="th" sz="1800">
                <a:solidFill>
                  <a:srgbClr val="FFFFFF"/>
                </a:solidFill>
              </a:rPr>
              <a:t>,</a:t>
            </a:r>
            <a:r>
              <a:rPr b="1" lang="th" sz="1800">
                <a:solidFill>
                  <a:srgbClr val="8E7CC3"/>
                </a:solidFill>
              </a:rPr>
              <a:t>1.5</a:t>
            </a:r>
            <a:r>
              <a:rPr b="1" lang="th" sz="1800">
                <a:solidFill>
                  <a:srgbClr val="FFFFFF"/>
                </a:solidFill>
              </a:rPr>
              <a:t>]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(room[</a:t>
            </a:r>
            <a:r>
              <a:rPr b="1" lang="th" sz="1800">
                <a:solidFill>
                  <a:srgbClr val="8E7CC3"/>
                </a:solidFill>
              </a:rPr>
              <a:t>2</a:t>
            </a:r>
            <a:r>
              <a:rPr b="1" lang="th" sz="1800">
                <a:solidFill>
                  <a:srgbClr val="FFFFFF"/>
                </a:solidFill>
              </a:rPr>
              <a:t>])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(number[</a:t>
            </a:r>
            <a:r>
              <a:rPr b="1" lang="th" sz="1800">
                <a:solidFill>
                  <a:srgbClr val="FF0000"/>
                </a:solidFill>
              </a:rPr>
              <a:t>-</a:t>
            </a:r>
            <a:r>
              <a:rPr b="1" lang="th" sz="1800">
                <a:solidFill>
                  <a:srgbClr val="8E7CC3"/>
                </a:solidFill>
              </a:rPr>
              <a:t>1</a:t>
            </a:r>
            <a:r>
              <a:rPr b="1" lang="th" sz="1800">
                <a:solidFill>
                  <a:srgbClr val="FFFFFF"/>
                </a:solidFill>
              </a:rPr>
              <a:t>])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4062050" y="1934625"/>
            <a:ext cx="4631400" cy="7899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การเรียกข้อมูลใน ข้อมูลแบบ list สามารถเรียก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โดยการอ้างตำแหน่ง (index)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-&gt;	‘bird’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-</a:t>
            </a:r>
            <a:r>
              <a:rPr b="1" lang="th" sz="1800">
                <a:solidFill>
                  <a:srgbClr val="00FFFF"/>
                </a:solidFill>
              </a:rPr>
              <a:t>&gt;	1.5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dic</a:t>
            </a:r>
            <a:r>
              <a:rPr b="1" lang="th" sz="1800">
                <a:solidFill>
                  <a:srgbClr val="00FFFF"/>
                </a:solidFill>
              </a:rPr>
              <a:t>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						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box1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{</a:t>
            </a:r>
            <a:r>
              <a:rPr b="1" lang="th" sz="1800">
                <a:solidFill>
                  <a:srgbClr val="00FF00"/>
                </a:solidFill>
              </a:rPr>
              <a:t>'color'</a:t>
            </a:r>
            <a:r>
              <a:rPr b="1" lang="th" sz="1800">
                <a:solidFill>
                  <a:srgbClr val="FFFFFF"/>
                </a:solidFill>
              </a:rPr>
              <a:t>:</a:t>
            </a:r>
            <a:r>
              <a:rPr b="1" lang="th" sz="1800">
                <a:solidFill>
                  <a:srgbClr val="00FF00"/>
                </a:solidFill>
              </a:rPr>
              <a:t> 'green'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00FF00"/>
                </a:solidFill>
              </a:rPr>
              <a:t>'size'</a:t>
            </a:r>
            <a:r>
              <a:rPr b="1" lang="th" sz="1800">
                <a:solidFill>
                  <a:srgbClr val="FFFFFF"/>
                </a:solidFill>
              </a:rPr>
              <a:t>: </a:t>
            </a:r>
            <a:r>
              <a:rPr b="1" lang="th" sz="1800">
                <a:solidFill>
                  <a:srgbClr val="B4A7D6"/>
                </a:solidFill>
              </a:rPr>
              <a:t>5</a:t>
            </a:r>
            <a:r>
              <a:rPr b="1" lang="th" sz="1800">
                <a:solidFill>
                  <a:srgbClr val="FFFFFF"/>
                </a:solidFill>
              </a:rPr>
              <a:t>}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</a:t>
            </a:r>
            <a:r>
              <a:rPr b="1" lang="th" sz="1800">
                <a:solidFill>
                  <a:srgbClr val="00FFFF"/>
                </a:solidFill>
              </a:rPr>
              <a:t>type</a:t>
            </a:r>
            <a:r>
              <a:rPr b="1" lang="th" sz="1800">
                <a:solidFill>
                  <a:srgbClr val="FFFFFF"/>
                </a:solidFill>
              </a:rPr>
              <a:t>(box1))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4062050" y="1934625"/>
            <a:ext cx="4884300" cy="7899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ชนิดข้อมูลแบบ dictionary คือ การรวบรวมข้อมูลไว้ในตัวแปรเดียว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โดยมีการอ้างถึง keys ในการเข้าถึง values ต่าง ๆ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1170225" y="6886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Data types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dict</a:t>
            </a:r>
            <a:r>
              <a:rPr b="1" lang="th" sz="1800">
                <a:solidFill>
                  <a:srgbClr val="FFFFFF"/>
                </a:solidFill>
              </a:rPr>
              <a:t>()</a:t>
            </a:r>
            <a:r>
              <a:rPr b="1" lang="th" sz="1800">
                <a:solidFill>
                  <a:srgbClr val="00FFFF"/>
                </a:solidFill>
              </a:rPr>
              <a:t>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							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</a:rPr>
              <a:t>box </a:t>
            </a:r>
            <a:r>
              <a:rPr b="1" lang="th" sz="1800">
                <a:solidFill>
                  <a:srgbClr val="FF00FF"/>
                </a:solidFill>
              </a:rPr>
              <a:t>=</a:t>
            </a:r>
            <a:r>
              <a:rPr b="1" lang="th" sz="1800">
                <a:solidFill>
                  <a:srgbClr val="FFFFFF"/>
                </a:solidFill>
              </a:rPr>
              <a:t> {</a:t>
            </a:r>
            <a:r>
              <a:rPr b="1" lang="th" sz="1800">
                <a:solidFill>
                  <a:srgbClr val="00FF00"/>
                </a:solidFill>
              </a:rPr>
              <a:t>'color'</a:t>
            </a:r>
            <a:r>
              <a:rPr b="1" lang="th" sz="1800">
                <a:solidFill>
                  <a:srgbClr val="FFFFFF"/>
                </a:solidFill>
              </a:rPr>
              <a:t>:</a:t>
            </a:r>
            <a:r>
              <a:rPr b="1" lang="th" sz="1800">
                <a:solidFill>
                  <a:srgbClr val="00FF00"/>
                </a:solidFill>
              </a:rPr>
              <a:t> 'red'</a:t>
            </a:r>
            <a:r>
              <a:rPr b="1" lang="th" sz="1800">
                <a:solidFill>
                  <a:srgbClr val="FFFFFF"/>
                </a:solidFill>
              </a:rPr>
              <a:t>, </a:t>
            </a:r>
            <a:r>
              <a:rPr b="1" lang="th" sz="1800">
                <a:solidFill>
                  <a:srgbClr val="00FF00"/>
                </a:solidFill>
              </a:rPr>
              <a:t>'size'</a:t>
            </a:r>
            <a:r>
              <a:rPr b="1" lang="th" sz="1800">
                <a:solidFill>
                  <a:srgbClr val="FFFFFF"/>
                </a:solidFill>
              </a:rPr>
              <a:t>: </a:t>
            </a:r>
            <a:r>
              <a:rPr b="1" lang="th" sz="1800">
                <a:solidFill>
                  <a:srgbClr val="8E7CC3"/>
                </a:solidFill>
              </a:rPr>
              <a:t>5</a:t>
            </a:r>
            <a:r>
              <a:rPr b="1" lang="th" sz="1800">
                <a:solidFill>
                  <a:srgbClr val="FFFFFF"/>
                </a:solidFill>
              </a:rPr>
              <a:t>}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(box[</a:t>
            </a:r>
            <a:r>
              <a:rPr b="1" lang="th" sz="1800">
                <a:solidFill>
                  <a:srgbClr val="00FF00"/>
                </a:solidFill>
              </a:rPr>
              <a:t>‘color’</a:t>
            </a:r>
            <a:r>
              <a:rPr b="1" lang="th" sz="1800">
                <a:solidFill>
                  <a:srgbClr val="FFFFFF"/>
                </a:solidFill>
              </a:rPr>
              <a:t>])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1800">
                <a:solidFill>
                  <a:srgbClr val="00FFFF"/>
                </a:solidFill>
              </a:rPr>
              <a:t>print</a:t>
            </a:r>
            <a:r>
              <a:rPr b="1" lang="th" sz="1800">
                <a:solidFill>
                  <a:srgbClr val="FFFFFF"/>
                </a:solidFill>
              </a:rPr>
              <a:t>(box[</a:t>
            </a:r>
            <a:r>
              <a:rPr b="1" lang="th" sz="1800">
                <a:solidFill>
                  <a:srgbClr val="00FF00"/>
                </a:solidFill>
              </a:rPr>
              <a:t>‘size’</a:t>
            </a:r>
            <a:r>
              <a:rPr b="1" lang="th" sz="1800">
                <a:solidFill>
                  <a:srgbClr val="FFFFFF"/>
                </a:solidFill>
              </a:rPr>
              <a:t>])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4062050" y="1956950"/>
            <a:ext cx="4884300" cy="7674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การเรียกข้อมูลใน ข้อมูลแบบ dict สามารถเรียก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โดยการอ้างจาก keys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-&gt; ‘red’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-&gt; 5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/>
        </p:nvSpPr>
        <p:spPr>
          <a:xfrm>
            <a:off x="2255925" y="191750"/>
            <a:ext cx="47622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เครื่องหมาย ใช้ในการเทียบ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19" name="Google Shape;319;p40"/>
          <p:cNvGraphicFramePr/>
          <p:nvPr/>
        </p:nvGraphicFramePr>
        <p:xfrm>
          <a:off x="1117400" y="75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{05934711-BA68-40D2-9968-8C4514FB0094}</a:tableStyleId>
              </a:tblPr>
              <a:tblGrid>
                <a:gridCol w="3531800"/>
                <a:gridCol w="3531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==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เท่ากัน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!=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ไม่เท่ากัน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&gt;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มากกว่า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&gt;=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มากกว่าหรือเท่ากัน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&lt;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น้อยกว่า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FF0000"/>
                          </a:solidFill>
                        </a:rPr>
                        <a:t>&lt;=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น้อยกว่าหรือเท่ากัน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0" name="Google Shape;320;p40"/>
          <p:cNvGraphicFramePr/>
          <p:nvPr/>
        </p:nvGraphicFramePr>
        <p:xfrm>
          <a:off x="1117400" y="400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{05934711-BA68-40D2-9968-8C4514FB0094}</a:tableStyleId>
              </a:tblPr>
              <a:tblGrid>
                <a:gridCol w="3531800"/>
                <a:gridCol w="35318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8E7CC3"/>
                          </a:solidFill>
                        </a:rPr>
                        <a:t>True</a:t>
                      </a:r>
                      <a:endParaRPr b="1" sz="1600"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มีค่าเป็นจริง แทนด้วยตัวเลขเป็น 1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 sz="1600">
                          <a:solidFill>
                            <a:srgbClr val="8E7CC3"/>
                          </a:solidFill>
                        </a:rPr>
                        <a:t>False</a:t>
                      </a:r>
                      <a:endParaRPr b="1" sz="1600"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solidFill>
                            <a:srgbClr val="FFFFFF"/>
                          </a:solidFill>
                        </a:rPr>
                        <a:t>มีค่าเป็นเท็จ แทนด้วยตัวเลขเป็น 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p40"/>
          <p:cNvSpPr txBox="1"/>
          <p:nvPr/>
        </p:nvSpPr>
        <p:spPr>
          <a:xfrm>
            <a:off x="2225900" y="3342025"/>
            <a:ext cx="47622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ค่าจริง - เท็จ boolean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3. การสร้างและใช้งานตัวแปรข้อความ (String)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String Slice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len string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.format()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.lower()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.upper()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ขั้นตอนที่1: เข้าเว็บ python.org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500" y="1611239"/>
            <a:ext cx="7038900" cy="335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1318650" y="713850"/>
            <a:ext cx="69012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String Slice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fullname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‘Somchai Rukchard’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fullname[:</a:t>
            </a:r>
            <a:r>
              <a:rPr lang="th" sz="1800">
                <a:solidFill>
                  <a:srgbClr val="8E7CC3"/>
                </a:solidFill>
              </a:rPr>
              <a:t>7</a:t>
            </a:r>
            <a:r>
              <a:rPr lang="th" sz="1800"/>
              <a:t>]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lastname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fullname[</a:t>
            </a:r>
            <a:r>
              <a:rPr lang="th" sz="1800">
                <a:solidFill>
                  <a:srgbClr val="FF0000"/>
                </a:solidFill>
              </a:rPr>
              <a:t>-</a:t>
            </a:r>
            <a:r>
              <a:rPr lang="th" sz="1800">
                <a:solidFill>
                  <a:srgbClr val="8E7CC3"/>
                </a:solidFill>
              </a:rPr>
              <a:t>8</a:t>
            </a:r>
            <a:r>
              <a:rPr lang="th" sz="1800"/>
              <a:t>:]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(name)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(lastname)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4572000" y="1702975"/>
            <a:ext cx="4416600" cy="2004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การเรียกตำแหน่งของข้อมูลแบบ string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ใช้การใส่ index ได้ตามรูปแบบนี้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[_ตำแหน่งเริ่ม_:_ตำแหน่งที่จะหยุดแสดงค่า_]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1336100" y="748925"/>
            <a:ext cx="70389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L</a:t>
            </a:r>
            <a:r>
              <a:rPr lang="th" sz="1800"/>
              <a:t>en String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msg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00FF00"/>
                </a:solidFill>
              </a:rPr>
              <a:t> ‘This is my message’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FF"/>
                </a:solidFill>
              </a:rPr>
              <a:t>len</a:t>
            </a:r>
            <a:r>
              <a:rPr lang="th" sz="1800"/>
              <a:t>(msg))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4488300" y="1931575"/>
            <a:ext cx="4416600" cy="7674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len เป็นคำสั่ง ที่ใช้ในการบอกจำนวนอักขระ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ในข้อความนั้น ๆ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idx="1" type="body"/>
          </p:nvPr>
        </p:nvSpPr>
        <p:spPr>
          <a:xfrm>
            <a:off x="1297500" y="724325"/>
            <a:ext cx="70389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.format()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‘Somchai’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age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‘65’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00"/>
                </a:solidFill>
              </a:rPr>
              <a:t>‘My name is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{}</a:t>
            </a:r>
            <a:r>
              <a:rPr lang="th" sz="1800">
                <a:solidFill>
                  <a:srgbClr val="00FF00"/>
                </a:solidFill>
              </a:rPr>
              <a:t>, I am </a:t>
            </a:r>
            <a:r>
              <a:rPr lang="th" sz="1800">
                <a:solidFill>
                  <a:srgbClr val="8E7CC3"/>
                </a:solidFill>
              </a:rPr>
              <a:t>{}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yrs old’</a:t>
            </a:r>
            <a:r>
              <a:rPr lang="th" sz="1800"/>
              <a:t>.</a:t>
            </a:r>
            <a:r>
              <a:rPr lang="th" sz="1800">
                <a:solidFill>
                  <a:srgbClr val="00FFFF"/>
                </a:solidFill>
              </a:rPr>
              <a:t>format</a:t>
            </a:r>
            <a:r>
              <a:rPr lang="th" sz="1800"/>
              <a:t>(name,age))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00"/>
                </a:solidFill>
              </a:rPr>
              <a:t>‘My name is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{0}</a:t>
            </a:r>
            <a:r>
              <a:rPr lang="th" sz="1800">
                <a:solidFill>
                  <a:srgbClr val="00FF00"/>
                </a:solidFill>
              </a:rPr>
              <a:t>, I am</a:t>
            </a:r>
            <a:r>
              <a:rPr lang="th" sz="1800">
                <a:solidFill>
                  <a:srgbClr val="FFFF00"/>
                </a:solidFill>
              </a:rPr>
              <a:t> </a:t>
            </a:r>
            <a:r>
              <a:rPr lang="th" sz="1800">
                <a:solidFill>
                  <a:srgbClr val="8E7CC3"/>
                </a:solidFill>
              </a:rPr>
              <a:t>{1}</a:t>
            </a:r>
            <a:r>
              <a:rPr lang="th" sz="1800">
                <a:solidFill>
                  <a:srgbClr val="00FF00"/>
                </a:solidFill>
              </a:rPr>
              <a:t> </a:t>
            </a:r>
            <a:r>
              <a:rPr lang="th" sz="1800">
                <a:solidFill>
                  <a:srgbClr val="00FF00"/>
                </a:solidFill>
              </a:rPr>
              <a:t>yrs old’</a:t>
            </a:r>
            <a:r>
              <a:rPr lang="th" sz="1800"/>
              <a:t>.</a:t>
            </a:r>
            <a:r>
              <a:rPr lang="th" sz="1800">
                <a:solidFill>
                  <a:srgbClr val="00FFFF"/>
                </a:solidFill>
              </a:rPr>
              <a:t>format</a:t>
            </a:r>
            <a:r>
              <a:rPr lang="th" sz="1800"/>
              <a:t>(name,age))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00"/>
                </a:solidFill>
              </a:rPr>
              <a:t>‘My name is</a:t>
            </a:r>
            <a:r>
              <a:rPr lang="th" sz="1800"/>
              <a:t> </a:t>
            </a:r>
            <a:r>
              <a:rPr lang="th" sz="1800">
                <a:solidFill>
                  <a:srgbClr val="8E7CC3"/>
                </a:solidFill>
              </a:rPr>
              <a:t>{n}</a:t>
            </a:r>
            <a:r>
              <a:rPr lang="th" sz="1800">
                <a:solidFill>
                  <a:srgbClr val="00FF00"/>
                </a:solidFill>
              </a:rPr>
              <a:t>, I am</a:t>
            </a:r>
            <a:r>
              <a:rPr lang="th" sz="1800">
                <a:solidFill>
                  <a:srgbClr val="FFFF00"/>
                </a:solidFill>
              </a:rPr>
              <a:t> </a:t>
            </a:r>
            <a:r>
              <a:rPr lang="th" sz="1800">
                <a:solidFill>
                  <a:srgbClr val="8E7CC3"/>
                </a:solidFill>
              </a:rPr>
              <a:t>{a}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yrs old’</a:t>
            </a:r>
            <a:r>
              <a:rPr lang="th" sz="1800"/>
              <a:t>.</a:t>
            </a:r>
            <a:r>
              <a:rPr lang="th" sz="1800">
                <a:solidFill>
                  <a:srgbClr val="00FFFF"/>
                </a:solidFill>
              </a:rPr>
              <a:t>format</a:t>
            </a:r>
            <a:r>
              <a:rPr lang="th" sz="1800"/>
              <a:t>(n=name,a=age))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00FFFF"/>
                </a:solidFill>
              </a:rPr>
              <a:t>f</a:t>
            </a:r>
            <a:r>
              <a:rPr lang="th" sz="1800">
                <a:solidFill>
                  <a:srgbClr val="00FF00"/>
                </a:solidFill>
              </a:rPr>
              <a:t>‘My name is</a:t>
            </a:r>
            <a:r>
              <a:rPr lang="th" sz="1800"/>
              <a:t> </a:t>
            </a:r>
            <a:r>
              <a:rPr lang="th" sz="1800">
                <a:solidFill>
                  <a:srgbClr val="FFFFFF"/>
                </a:solidFill>
              </a:rPr>
              <a:t>{name}</a:t>
            </a:r>
            <a:r>
              <a:rPr lang="th" sz="1800">
                <a:solidFill>
                  <a:srgbClr val="00FF00"/>
                </a:solidFill>
              </a:rPr>
              <a:t>, I am</a:t>
            </a:r>
            <a:r>
              <a:rPr lang="th" sz="1800">
                <a:solidFill>
                  <a:srgbClr val="FFFF00"/>
                </a:solidFill>
              </a:rPr>
              <a:t> </a:t>
            </a:r>
            <a:r>
              <a:rPr lang="th" sz="1800">
                <a:solidFill>
                  <a:srgbClr val="FFFFFF"/>
                </a:solidFill>
              </a:rPr>
              <a:t>{age}</a:t>
            </a:r>
            <a:r>
              <a:rPr lang="th" sz="1800">
                <a:solidFill>
                  <a:srgbClr val="00FF00"/>
                </a:solidFill>
              </a:rPr>
              <a:t> yrs old’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1221300" y="729350"/>
            <a:ext cx="70389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.lower()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msg </a:t>
            </a:r>
            <a:r>
              <a:rPr lang="th" sz="1800">
                <a:solidFill>
                  <a:srgbClr val="FF0000"/>
                </a:solidFill>
              </a:rPr>
              <a:t>= </a:t>
            </a:r>
            <a:r>
              <a:rPr lang="th" sz="1800">
                <a:solidFill>
                  <a:srgbClr val="00FF00"/>
                </a:solidFill>
              </a:rPr>
              <a:t>‘HELLO MY NAME IS LINCOLN’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(msg.</a:t>
            </a:r>
            <a:r>
              <a:rPr lang="th" sz="1800">
                <a:solidFill>
                  <a:srgbClr val="00FFFF"/>
                </a:solidFill>
              </a:rPr>
              <a:t>lower</a:t>
            </a:r>
            <a:r>
              <a:rPr lang="th" sz="1800"/>
              <a:t>())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1221300" y="729350"/>
            <a:ext cx="70389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.upper()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msg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00FF00"/>
                </a:solidFill>
              </a:rPr>
              <a:t> ‘this is my letter’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(msg.</a:t>
            </a:r>
            <a:r>
              <a:rPr lang="th" sz="1800">
                <a:solidFill>
                  <a:srgbClr val="00FFFF"/>
                </a:solidFill>
              </a:rPr>
              <a:t>upp</a:t>
            </a:r>
            <a:r>
              <a:rPr lang="th" sz="1800">
                <a:solidFill>
                  <a:srgbClr val="00FFFF"/>
                </a:solidFill>
              </a:rPr>
              <a:t>er</a:t>
            </a:r>
            <a:r>
              <a:rPr lang="th" sz="1800"/>
              <a:t>())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4. การเขียนคำสั่งเกี่ยวกับทางเลือก</a:t>
            </a:r>
            <a:endParaRPr/>
          </a:p>
        </p:txBody>
      </p:sp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if … else และ if … elif … else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match-case (เริ่มใช้ใน Python 3.10)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/>
        </p:nvSpPr>
        <p:spPr>
          <a:xfrm>
            <a:off x="1150800" y="736800"/>
            <a:ext cx="781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… else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4405725" y="1934625"/>
            <a:ext cx="4722600" cy="12972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การสร้างทางเลือกด้วยเงื่อนไข โดยตามโปรแกรมนี้ คือ การเทียบ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ข้อมูลในตัวแปร name หากเข้าตามเงื่อนไข จะมีการทำงานตาม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ขั้นตอนต่อไป หากไม่ตรง จะทำตาม else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715850" y="1752275"/>
            <a:ext cx="386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‘Somsak’</a:t>
            </a:r>
            <a:endParaRPr b="1" sz="18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‘Somsak’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(‘Hello’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,name)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‘You are not Somsak’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/>
        </p:nvSpPr>
        <p:spPr>
          <a:xfrm>
            <a:off x="1171850" y="729775"/>
            <a:ext cx="781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… elif … else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4841525" y="1782225"/>
            <a:ext cx="4210800" cy="24180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การสร้างทางเลือกด้วยเงื่อนไข โดยตามโปรแกรมนี้ คือ 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การเทียบข้อมูลในตัวแปร name หากเข้าตามเงื่อนไข จะมี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การทำงานตามขั้นตอนต่อไป หรือหากตัวแปรไม่ตรงตาม if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จะมีการเช็คเงื่อนไข elif และทำตามเงื่อนไขต่อไป 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หากไม่ตรง จะทำตาม else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374" name="Google Shape;374;p49"/>
          <p:cNvSpPr txBox="1"/>
          <p:nvPr/>
        </p:nvSpPr>
        <p:spPr>
          <a:xfrm>
            <a:off x="294025" y="1491225"/>
            <a:ext cx="529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‘Please Enter Your Name: 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==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‘Prayut’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‘Sawatdee Krub Lungtu’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elif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==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‘Prawit’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‘Sawatdee Krub Lungpom’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‘Who are you?’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/>
        </p:nvSpPr>
        <p:spPr>
          <a:xfrm>
            <a:off x="1171850" y="729775"/>
            <a:ext cx="781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match-</a:t>
            </a:r>
            <a:r>
              <a:rPr b="1"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(เริ่มใช้ใน Python 3.10)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50"/>
          <p:cNvSpPr txBox="1"/>
          <p:nvPr>
            <p:ph idx="1" type="body"/>
          </p:nvPr>
        </p:nvSpPr>
        <p:spPr>
          <a:xfrm>
            <a:off x="4722100" y="1782225"/>
            <a:ext cx="4330200" cy="3138300"/>
          </a:xfrm>
          <a:prstGeom prst="rect">
            <a:avLst/>
          </a:prstGeom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match-case ฟีเจอร์ใหม่ใน Python เริ่มตั้งแต่เวอร์ชั่น 3.10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เป็นการสร้างทางเลือกด้วยเงื่อนไข เช่นเดียวกับ if-else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match-case ใน Python เทียบได้กับ switch-case ใน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ภาษา C, Java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นำตัวแปร name ไปเช็คว่า ตรงกับเงื่อนไขใด ก็จะทำ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คำสั่งหลัง case นั้น แต่ถ้าไม่ตรงกับเงื่อนไขใดเลย ก็จะทำ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FFFF"/>
                </a:solidFill>
              </a:rPr>
              <a:t>คำสั่งหลัง case _:</a:t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381" name="Google Shape;381;p50"/>
          <p:cNvSpPr txBox="1"/>
          <p:nvPr/>
        </p:nvSpPr>
        <p:spPr>
          <a:xfrm>
            <a:off x="294025" y="1491225"/>
            <a:ext cx="529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‘Please Enter Your Name: 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match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case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‘Prayut’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‘Sawatdee Krub Lungtu’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case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‘Prawit’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‘Sawatdee Krub Lungpom’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case _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‘Who are you?’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/>
          <p:nvPr>
            <p:ph type="title"/>
          </p:nvPr>
        </p:nvSpPr>
        <p:spPr>
          <a:xfrm>
            <a:off x="1297500" y="393750"/>
            <a:ext cx="70389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5. การเขียนคำสั่งวนลูป</a:t>
            </a:r>
            <a:endParaRPr/>
          </a:p>
        </p:txBody>
      </p:sp>
      <p:sp>
        <p:nvSpPr>
          <p:cNvPr id="387" name="Google Shape;387;p51"/>
          <p:cNvSpPr txBox="1"/>
          <p:nvPr>
            <p:ph idx="1" type="body"/>
          </p:nvPr>
        </p:nvSpPr>
        <p:spPr>
          <a:xfrm>
            <a:off x="1297500" y="1567550"/>
            <a:ext cx="70389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For loops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While loops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Enumerating iterators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· 	Continue break and else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ขั้นตอนที่2: ชี้ปุ่ม Downloads แล้วเลือก All releases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11436" l="0" r="941" t="4537"/>
          <a:stretch/>
        </p:blipFill>
        <p:spPr>
          <a:xfrm>
            <a:off x="1085825" y="1598800"/>
            <a:ext cx="6972351" cy="33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3392275" y="284057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273750" y="255552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type="title"/>
          </p:nvPr>
        </p:nvSpPr>
        <p:spPr>
          <a:xfrm>
            <a:off x="1297500" y="774750"/>
            <a:ext cx="7038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latin typeface="Lato"/>
                <a:ea typeface="Lato"/>
                <a:cs typeface="Lato"/>
                <a:sym typeface="Lato"/>
              </a:rPr>
              <a:t>For loops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52"/>
          <p:cNvSpPr txBox="1"/>
          <p:nvPr>
            <p:ph type="title"/>
          </p:nvPr>
        </p:nvSpPr>
        <p:spPr>
          <a:xfrm>
            <a:off x="713125" y="1706050"/>
            <a:ext cx="3805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number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range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):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(number)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number2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range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1,11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):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latin typeface="Lato"/>
                <a:ea typeface="Lato"/>
                <a:cs typeface="Lato"/>
                <a:sym typeface="Lato"/>
              </a:rPr>
              <a:t>(number2)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52"/>
          <p:cNvSpPr txBox="1"/>
          <p:nvPr>
            <p:ph type="title"/>
          </p:nvPr>
        </p:nvSpPr>
        <p:spPr>
          <a:xfrm>
            <a:off x="4185225" y="1706050"/>
            <a:ext cx="48207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การทำลูป for แบบแสดงค่าในช่วง range 10 ค่า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การทำลูป for แบบแสดงค่าในช่วง range 10 ค่า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โดยเริ่มจากค่า 1 - 10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1297500" y="774750"/>
            <a:ext cx="7038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latin typeface="Lato"/>
                <a:ea typeface="Lato"/>
                <a:cs typeface="Lato"/>
                <a:sym typeface="Lato"/>
              </a:rPr>
              <a:t>While</a:t>
            </a:r>
            <a:r>
              <a:rPr b="1" lang="th" sz="1800">
                <a:latin typeface="Lato"/>
                <a:ea typeface="Lato"/>
                <a:cs typeface="Lato"/>
                <a:sym typeface="Lato"/>
              </a:rPr>
              <a:t> loops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53"/>
          <p:cNvSpPr txBox="1"/>
          <p:nvPr>
            <p:ph type="title"/>
          </p:nvPr>
        </p:nvSpPr>
        <p:spPr>
          <a:xfrm>
            <a:off x="713125" y="1706050"/>
            <a:ext cx="3805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while </a:t>
            </a:r>
            <a:r>
              <a:rPr lang="th" sz="1800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‘this is WHILE’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‘Mr.A’</a:t>
            </a:r>
            <a:endParaRPr sz="18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while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==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‘Mr.A’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‘Hello’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,name)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53"/>
          <p:cNvSpPr txBox="1"/>
          <p:nvPr>
            <p:ph type="title"/>
          </p:nvPr>
        </p:nvSpPr>
        <p:spPr>
          <a:xfrm>
            <a:off x="4032825" y="1706050"/>
            <a:ext cx="48207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การทำ while loop คือการทำซ้ำตามเงื่อนไขที่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มีค่าเป็นจริง (True) แล้วเมื่อไรที่เงื่อนไขเป็นจริง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จะทำงานในลูปแปปไม่รู้จบ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/>
          <p:nvPr>
            <p:ph type="title"/>
          </p:nvPr>
        </p:nvSpPr>
        <p:spPr>
          <a:xfrm>
            <a:off x="1297500" y="774750"/>
            <a:ext cx="7038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latin typeface="Lato"/>
                <a:ea typeface="Lato"/>
                <a:cs typeface="Lato"/>
                <a:sym typeface="Lato"/>
              </a:rPr>
              <a:t>Enumerating iterators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54"/>
          <p:cNvSpPr txBox="1"/>
          <p:nvPr>
            <p:ph type="title"/>
          </p:nvPr>
        </p:nvSpPr>
        <p:spPr>
          <a:xfrm>
            <a:off x="308750" y="1706050"/>
            <a:ext cx="4504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names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‘Blue’, ‘Red’, ‘Pink’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number,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enumerate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(names):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{number}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{name}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number, name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enumerate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(names,</a:t>
            </a:r>
            <a:r>
              <a:rPr lang="th" sz="1800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{number}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{name}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54"/>
          <p:cNvSpPr txBox="1"/>
          <p:nvPr>
            <p:ph type="title"/>
          </p:nvPr>
        </p:nvSpPr>
        <p:spPr>
          <a:xfrm>
            <a:off x="4801750" y="1706050"/>
            <a:ext cx="4432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การลำดับค่า จะมีฟังก์ชัน enumerate()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ในการเพิ่มค่าการลำดับมาช่วย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โดยสามารถกำหนดค่าเริ่มต้นได้เป็น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พารามิเตอร์ ตัวที่ 2 หลังจากตัวแปร names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/>
          <p:nvPr>
            <p:ph idx="1" type="body"/>
          </p:nvPr>
        </p:nvSpPr>
        <p:spPr>
          <a:xfrm>
            <a:off x="238575" y="1958525"/>
            <a:ext cx="46101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while </a:t>
            </a:r>
            <a:r>
              <a:rPr lang="th" sz="1800">
                <a:solidFill>
                  <a:srgbClr val="8E7CC3"/>
                </a:solidFill>
              </a:rPr>
              <a:t>True</a:t>
            </a:r>
            <a:r>
              <a:rPr lang="th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name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input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‘Enter Your name: ’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>
                <a:solidFill>
                  <a:srgbClr val="FF0000"/>
                </a:solidFill>
              </a:rPr>
              <a:t>if</a:t>
            </a:r>
            <a:r>
              <a:rPr lang="th" sz="1800">
                <a:solidFill>
                  <a:srgbClr val="FFFFFF"/>
                </a:solidFill>
              </a:rPr>
              <a:t> name </a:t>
            </a:r>
            <a:r>
              <a:rPr lang="th" sz="1800">
                <a:solidFill>
                  <a:srgbClr val="FF0000"/>
                </a:solidFill>
              </a:rPr>
              <a:t>==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‘exit’</a:t>
            </a:r>
            <a:r>
              <a:rPr lang="th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FF0000"/>
                </a:solidFill>
              </a:rPr>
              <a:t>break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>
                <a:solidFill>
                  <a:srgbClr val="FF0000"/>
                </a:solidFill>
              </a:rPr>
              <a:t>elif</a:t>
            </a:r>
            <a:r>
              <a:rPr lang="th" sz="1800">
                <a:solidFill>
                  <a:srgbClr val="FFFFFF"/>
                </a:solidFill>
              </a:rPr>
              <a:t> name </a:t>
            </a:r>
            <a:r>
              <a:rPr lang="th" sz="1800">
                <a:solidFill>
                  <a:srgbClr val="FF0000"/>
                </a:solidFill>
              </a:rPr>
              <a:t>==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‘’</a:t>
            </a:r>
            <a:r>
              <a:rPr lang="th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FF0000"/>
                </a:solidFill>
              </a:rPr>
              <a:t>continue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</a:t>
            </a:r>
            <a:r>
              <a:rPr lang="th" sz="1800">
                <a:solidFill>
                  <a:srgbClr val="FF0000"/>
                </a:solidFill>
              </a:rPr>
              <a:t>else</a:t>
            </a:r>
            <a:r>
              <a:rPr lang="th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‘name’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	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1241375" y="767600"/>
            <a:ext cx="7038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Continue break and else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15" name="Google Shape;415;p55"/>
          <p:cNvSpPr txBox="1"/>
          <p:nvPr>
            <p:ph type="title"/>
          </p:nvPr>
        </p:nvSpPr>
        <p:spPr>
          <a:xfrm>
            <a:off x="4649350" y="1934650"/>
            <a:ext cx="4432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การใช้คำสั่ง break เพื่อออกจากลูป while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Continue ใช้ย้อนการทำงานลูป while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6. โครงสร้างข้อมูลในภาษาโปรแกรม Python</a:t>
            </a:r>
            <a:endParaRPr/>
          </a:p>
        </p:txBody>
      </p:sp>
      <p:sp>
        <p:nvSpPr>
          <p:cNvPr id="421" name="Google Shape;421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Tuple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Dictionary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27" name="Google Shape;427;p57"/>
          <p:cNvSpPr txBox="1"/>
          <p:nvPr>
            <p:ph idx="1" type="body"/>
          </p:nvPr>
        </p:nvSpPr>
        <p:spPr>
          <a:xfrm>
            <a:off x="4802900" y="1963650"/>
            <a:ext cx="39042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การสร้าง list แบบช่วง อย่างง่าย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number1 = [0,1,2,...,99]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number2 = [1,2,3,...,50]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</p:txBody>
      </p:sp>
      <p:sp>
        <p:nvSpPr>
          <p:cNvPr id="428" name="Google Shape;428;p57"/>
          <p:cNvSpPr txBox="1"/>
          <p:nvPr>
            <p:ph idx="1" type="body"/>
          </p:nvPr>
        </p:nvSpPr>
        <p:spPr>
          <a:xfrm>
            <a:off x="436325" y="2219250"/>
            <a:ext cx="39042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number1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list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00FFFF"/>
                </a:solidFill>
              </a:rPr>
              <a:t>range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8E7CC3"/>
                </a:solidFill>
              </a:rPr>
              <a:t>100</a:t>
            </a:r>
            <a:r>
              <a:rPr lang="th" sz="1800">
                <a:solidFill>
                  <a:srgbClr val="FFFFFF"/>
                </a:solidFill>
              </a:rPr>
              <a:t>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number2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list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00FFFF"/>
                </a:solidFill>
              </a:rPr>
              <a:t>range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8E7CC3"/>
                </a:solidFill>
              </a:rPr>
              <a:t>1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8E7CC3"/>
                </a:solidFill>
              </a:rPr>
              <a:t>50</a:t>
            </a:r>
            <a:r>
              <a:rPr lang="th" sz="1800">
                <a:solidFill>
                  <a:srgbClr val="FFFFFF"/>
                </a:solidFill>
              </a:rPr>
              <a:t>))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>
            <p:ph idx="1" type="body"/>
          </p:nvPr>
        </p:nvSpPr>
        <p:spPr>
          <a:xfrm>
            <a:off x="1248375" y="50095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34" name="Google Shape;434;p58"/>
          <p:cNvSpPr txBox="1"/>
          <p:nvPr/>
        </p:nvSpPr>
        <p:spPr>
          <a:xfrm>
            <a:off x="1248375" y="996400"/>
            <a:ext cx="708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ฟังก์ชัน ที่ใช้กับ list</a:t>
            </a:r>
            <a:endParaRPr/>
          </a:p>
        </p:txBody>
      </p:sp>
      <p:sp>
        <p:nvSpPr>
          <p:cNvPr id="435" name="Google Shape;435;p58"/>
          <p:cNvSpPr txBox="1"/>
          <p:nvPr/>
        </p:nvSpPr>
        <p:spPr>
          <a:xfrm>
            <a:off x="961325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‘A’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append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58"/>
          <p:cNvSpPr txBox="1"/>
          <p:nvPr/>
        </p:nvSpPr>
        <p:spPr>
          <a:xfrm>
            <a:off x="4572000" y="2139450"/>
            <a:ext cx="40308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การเพิ่มค่าใน list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โดยเพิ่มไปที่ตำแหน่งสุดท้าย (index -1)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"/>
          <p:cNvSpPr txBox="1"/>
          <p:nvPr>
            <p:ph idx="1" type="body"/>
          </p:nvPr>
        </p:nvSpPr>
        <p:spPr>
          <a:xfrm>
            <a:off x="1248375" y="50095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42" name="Google Shape;442;p59"/>
          <p:cNvSpPr txBox="1"/>
          <p:nvPr/>
        </p:nvSpPr>
        <p:spPr>
          <a:xfrm>
            <a:off x="1248375" y="996400"/>
            <a:ext cx="708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ฟังก์ชัน ที่ใช้กับ list</a:t>
            </a:r>
            <a:endParaRPr/>
          </a:p>
        </p:txBody>
      </p:sp>
      <p:sp>
        <p:nvSpPr>
          <p:cNvPr id="443" name="Google Shape;443;p59"/>
          <p:cNvSpPr txBox="1"/>
          <p:nvPr/>
        </p:nvSpPr>
        <p:spPr>
          <a:xfrm>
            <a:off x="961325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‘A’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59"/>
          <p:cNvSpPr txBox="1"/>
          <p:nvPr/>
        </p:nvSpPr>
        <p:spPr>
          <a:xfrm>
            <a:off x="4370625" y="2091325"/>
            <a:ext cx="43014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การแทรกค่าใน list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โดยการอ้างถึง index ที่จะเอาค่าใหม่ไปแทน แล้วตามด้วยค่าใหม่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1248375" y="50095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50" name="Google Shape;450;p60"/>
          <p:cNvSpPr txBox="1"/>
          <p:nvPr/>
        </p:nvSpPr>
        <p:spPr>
          <a:xfrm>
            <a:off x="1248375" y="996400"/>
            <a:ext cx="708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ฟังก์ชัน ที่ใช้กับ list</a:t>
            </a:r>
            <a:endParaRPr/>
          </a:p>
        </p:txBody>
      </p:sp>
      <p:sp>
        <p:nvSpPr>
          <p:cNvPr id="451" name="Google Shape;451;p60"/>
          <p:cNvSpPr txBox="1"/>
          <p:nvPr/>
        </p:nvSpPr>
        <p:spPr>
          <a:xfrm>
            <a:off x="961325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‘A’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60"/>
          <p:cNvSpPr txBox="1"/>
          <p:nvPr/>
        </p:nvSpPr>
        <p:spPr>
          <a:xfrm>
            <a:off x="4783650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การลบค่าใน list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โดยการใส่ค่าที่จะลบ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1248375" y="50095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List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58" name="Google Shape;458;p61"/>
          <p:cNvSpPr txBox="1"/>
          <p:nvPr/>
        </p:nvSpPr>
        <p:spPr>
          <a:xfrm>
            <a:off x="1248375" y="996400"/>
            <a:ext cx="708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ฟังก์ชัน ที่ใช้กับ list</a:t>
            </a:r>
            <a:endParaRPr/>
          </a:p>
        </p:txBody>
      </p:sp>
      <p:sp>
        <p:nvSpPr>
          <p:cNvPr id="459" name="Google Shape;459;p61"/>
          <p:cNvSpPr txBox="1"/>
          <p:nvPr/>
        </p:nvSpPr>
        <p:spPr>
          <a:xfrm>
            <a:off x="961325" y="2139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‘A’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pop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pop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61"/>
          <p:cNvSpPr txBox="1"/>
          <p:nvPr/>
        </p:nvSpPr>
        <p:spPr>
          <a:xfrm>
            <a:off x="4238225" y="2139450"/>
            <a:ext cx="40491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การลบค่าใน list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 index ของค่าที่จะเอาออก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(ถ้าไม่ใส่ จะเอาค่าท้ายสุดออก)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ขั้นตอนที่3: คลิก Python 3.10.0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7"/>
          <p:cNvSpPr txBox="1"/>
          <p:nvPr/>
        </p:nvSpPr>
        <p:spPr>
          <a:xfrm>
            <a:off x="2119450" y="362092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36882" l="0" r="1039" t="4869"/>
          <a:stretch/>
        </p:blipFill>
        <p:spPr>
          <a:xfrm>
            <a:off x="1075138" y="1809500"/>
            <a:ext cx="7378326" cy="244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Tuple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4698400" y="2078900"/>
            <a:ext cx="3904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ค่าที่เก็บค่ามากกว่า 1 ค่า ไว้ในค่าเดียว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โดยค่าแต่ละค่าไม่สามารถแก้ไขได้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467" name="Google Shape;467;p62"/>
          <p:cNvSpPr txBox="1"/>
          <p:nvPr>
            <p:ph idx="1" type="body"/>
          </p:nvPr>
        </p:nvSpPr>
        <p:spPr>
          <a:xfrm>
            <a:off x="794200" y="2078900"/>
            <a:ext cx="39042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location </a:t>
            </a:r>
            <a:r>
              <a:rPr lang="th" sz="1800">
                <a:solidFill>
                  <a:srgbClr val="FF0000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(</a:t>
            </a:r>
            <a:r>
              <a:rPr lang="th" sz="1800">
                <a:solidFill>
                  <a:srgbClr val="8E7CC3"/>
                </a:solidFill>
              </a:rPr>
              <a:t>1500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8E7CC3"/>
                </a:solidFill>
              </a:rPr>
              <a:t>750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Dictionary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grpSp>
        <p:nvGrpSpPr>
          <p:cNvPr id="473" name="Google Shape;473;p63"/>
          <p:cNvGrpSpPr/>
          <p:nvPr/>
        </p:nvGrpSpPr>
        <p:grpSpPr>
          <a:xfrm>
            <a:off x="801925" y="2362575"/>
            <a:ext cx="7594500" cy="2348075"/>
            <a:chOff x="801925" y="2362575"/>
            <a:chExt cx="7594500" cy="2348075"/>
          </a:xfrm>
        </p:grpSpPr>
        <p:grpSp>
          <p:nvGrpSpPr>
            <p:cNvPr id="474" name="Google Shape;474;p63"/>
            <p:cNvGrpSpPr/>
            <p:nvPr/>
          </p:nvGrpSpPr>
          <p:grpSpPr>
            <a:xfrm>
              <a:off x="1725975" y="2362575"/>
              <a:ext cx="5835050" cy="2348075"/>
              <a:chOff x="2074325" y="2323350"/>
              <a:chExt cx="5835050" cy="2348075"/>
            </a:xfrm>
          </p:grpSpPr>
          <p:grpSp>
            <p:nvGrpSpPr>
              <p:cNvPr id="475" name="Google Shape;475;p63"/>
              <p:cNvGrpSpPr/>
              <p:nvPr/>
            </p:nvGrpSpPr>
            <p:grpSpPr>
              <a:xfrm>
                <a:off x="2074325" y="3526375"/>
                <a:ext cx="5792775" cy="1145050"/>
                <a:chOff x="2074325" y="2688175"/>
                <a:chExt cx="5792775" cy="1145050"/>
              </a:xfrm>
            </p:grpSpPr>
            <p:grpSp>
              <p:nvGrpSpPr>
                <p:cNvPr id="476" name="Google Shape;476;p63"/>
                <p:cNvGrpSpPr/>
                <p:nvPr/>
              </p:nvGrpSpPr>
              <p:grpSpPr>
                <a:xfrm>
                  <a:off x="2074325" y="2688175"/>
                  <a:ext cx="3351500" cy="635100"/>
                  <a:chOff x="2074325" y="2688175"/>
                  <a:chExt cx="3351500" cy="635100"/>
                </a:xfrm>
              </p:grpSpPr>
              <p:cxnSp>
                <p:nvCxnSpPr>
                  <p:cNvPr id="477" name="Google Shape;477;p63"/>
                  <p:cNvCxnSpPr/>
                  <p:nvPr/>
                </p:nvCxnSpPr>
                <p:spPr>
                  <a:xfrm>
                    <a:off x="2074325" y="2688175"/>
                    <a:ext cx="860700" cy="7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8" name="Google Shape;478;p63"/>
                  <p:cNvCxnSpPr/>
                  <p:nvPr/>
                </p:nvCxnSpPr>
                <p:spPr>
                  <a:xfrm>
                    <a:off x="4790725" y="2695225"/>
                    <a:ext cx="635100" cy="7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9" name="Google Shape;479;p63"/>
                  <p:cNvCxnSpPr/>
                  <p:nvPr/>
                </p:nvCxnSpPr>
                <p:spPr>
                  <a:xfrm>
                    <a:off x="2413000" y="2695225"/>
                    <a:ext cx="1580400" cy="6279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0" name="Google Shape;480;p63"/>
                  <p:cNvCxnSpPr/>
                  <p:nvPr/>
                </p:nvCxnSpPr>
                <p:spPr>
                  <a:xfrm flipH="1">
                    <a:off x="3993425" y="2702275"/>
                    <a:ext cx="1128900" cy="621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481" name="Google Shape;481;p63"/>
                <p:cNvSpPr txBox="1"/>
                <p:nvPr/>
              </p:nvSpPr>
              <p:spPr>
                <a:xfrm>
                  <a:off x="3718025" y="3309050"/>
                  <a:ext cx="764700" cy="49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th"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keys</a:t>
                  </a:r>
                  <a:endParaRPr/>
                </a:p>
              </p:txBody>
            </p:sp>
            <p:grpSp>
              <p:nvGrpSpPr>
                <p:cNvPr id="482" name="Google Shape;482;p63"/>
                <p:cNvGrpSpPr/>
                <p:nvPr/>
              </p:nvGrpSpPr>
              <p:grpSpPr>
                <a:xfrm>
                  <a:off x="3176400" y="2688175"/>
                  <a:ext cx="4690700" cy="698550"/>
                  <a:chOff x="2074325" y="2688175"/>
                  <a:chExt cx="4690700" cy="698550"/>
                </a:xfrm>
              </p:grpSpPr>
              <p:cxnSp>
                <p:nvCxnSpPr>
                  <p:cNvPr id="483" name="Google Shape;483;p63"/>
                  <p:cNvCxnSpPr/>
                  <p:nvPr/>
                </p:nvCxnSpPr>
                <p:spPr>
                  <a:xfrm>
                    <a:off x="2074325" y="2688175"/>
                    <a:ext cx="1381500" cy="2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4" name="Google Shape;484;p63"/>
                  <p:cNvCxnSpPr/>
                  <p:nvPr/>
                </p:nvCxnSpPr>
                <p:spPr>
                  <a:xfrm>
                    <a:off x="4500025" y="2695225"/>
                    <a:ext cx="2265000" cy="2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5" name="Google Shape;485;p63"/>
                  <p:cNvCxnSpPr/>
                  <p:nvPr/>
                </p:nvCxnSpPr>
                <p:spPr>
                  <a:xfrm>
                    <a:off x="2672650" y="2709325"/>
                    <a:ext cx="2137800" cy="677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6" name="Google Shape;486;p63"/>
                  <p:cNvCxnSpPr/>
                  <p:nvPr/>
                </p:nvCxnSpPr>
                <p:spPr>
                  <a:xfrm flipH="1">
                    <a:off x="4789200" y="2716400"/>
                    <a:ext cx="987900" cy="670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487" name="Google Shape;487;p63"/>
                <p:cNvSpPr txBox="1"/>
                <p:nvPr/>
              </p:nvSpPr>
              <p:spPr>
                <a:xfrm>
                  <a:off x="5562600" y="3377525"/>
                  <a:ext cx="842400" cy="45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th" sz="1800">
                      <a:solidFill>
                        <a:srgbClr val="FFFFFF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values</a:t>
                  </a:r>
                  <a:endParaRPr/>
                </a:p>
              </p:txBody>
            </p:sp>
          </p:grpSp>
          <p:cxnSp>
            <p:nvCxnSpPr>
              <p:cNvPr id="488" name="Google Shape;488;p63"/>
              <p:cNvCxnSpPr/>
              <p:nvPr/>
            </p:nvCxnSpPr>
            <p:spPr>
              <a:xfrm>
                <a:off x="2088450" y="3217325"/>
                <a:ext cx="25401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63"/>
              <p:cNvCxnSpPr/>
              <p:nvPr/>
            </p:nvCxnSpPr>
            <p:spPr>
              <a:xfrm>
                <a:off x="4783675" y="3224400"/>
                <a:ext cx="3125700" cy="14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63"/>
              <p:cNvCxnSpPr/>
              <p:nvPr/>
            </p:nvCxnSpPr>
            <p:spPr>
              <a:xfrm flipH="1" rot="10800000">
                <a:off x="3429000" y="2776500"/>
                <a:ext cx="1305600" cy="447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63"/>
              <p:cNvCxnSpPr/>
              <p:nvPr/>
            </p:nvCxnSpPr>
            <p:spPr>
              <a:xfrm>
                <a:off x="4699000" y="2772825"/>
                <a:ext cx="1721700" cy="458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2" name="Google Shape;492;p63"/>
              <p:cNvSpPr txBox="1"/>
              <p:nvPr/>
            </p:nvSpPr>
            <p:spPr>
              <a:xfrm>
                <a:off x="4350200" y="2323350"/>
                <a:ext cx="764700" cy="49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h" sz="18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items</a:t>
                </a:r>
                <a:endParaRPr/>
              </a:p>
            </p:txBody>
          </p:sp>
        </p:grpSp>
        <p:sp>
          <p:nvSpPr>
            <p:cNvPr id="493" name="Google Shape;493;p63"/>
            <p:cNvSpPr txBox="1"/>
            <p:nvPr/>
          </p:nvSpPr>
          <p:spPr>
            <a:xfrm>
              <a:off x="801925" y="3180900"/>
              <a:ext cx="75945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gem = { ‘Diamond’: ‘Blue Diamond’ , ‘Stone’: [‘Volcano’, ‘Moon Stone’] }</a:t>
              </a:r>
              <a:endParaRPr/>
            </a:p>
          </p:txBody>
        </p:sp>
      </p:grpSp>
      <p:sp>
        <p:nvSpPr>
          <p:cNvPr id="494" name="Google Shape;494;p63"/>
          <p:cNvSpPr txBox="1"/>
          <p:nvPr/>
        </p:nvSpPr>
        <p:spPr>
          <a:xfrm>
            <a:off x="604750" y="1441575"/>
            <a:ext cx="80544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เป็นตัวแปรที่มารูปแบบ ในการจัดการข้อมูล โดยมี ข้อมูลที่ถูกเก็บไว้แบ่งเป็น 2 แบบหลัก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เรียกว่า ‘key’ และ ‘value’ ตามตัวอย่างต่อไปนี้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Dictionary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00" name="Google Shape;500;p64"/>
          <p:cNvSpPr txBox="1"/>
          <p:nvPr/>
        </p:nvSpPr>
        <p:spPr>
          <a:xfrm>
            <a:off x="604750" y="1441575"/>
            <a:ext cx="80544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การเรียกค่าใน dict()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64"/>
          <p:cNvSpPr txBox="1"/>
          <p:nvPr/>
        </p:nvSpPr>
        <p:spPr>
          <a:xfrm>
            <a:off x="954325" y="1961700"/>
            <a:ext cx="7594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gem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{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‘Blue 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‘Volcano’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‘Moon 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 }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Dictionary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07" name="Google Shape;507;p65"/>
          <p:cNvSpPr txBox="1"/>
          <p:nvPr/>
        </p:nvSpPr>
        <p:spPr>
          <a:xfrm>
            <a:off x="604750" y="1441575"/>
            <a:ext cx="80544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การให้ค่าใหม่ และแก้ไขค่าใน dict()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65"/>
          <p:cNvSpPr txBox="1"/>
          <p:nvPr/>
        </p:nvSpPr>
        <p:spPr>
          <a:xfrm>
            <a:off x="954325" y="1961700"/>
            <a:ext cx="7594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gem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{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‘Blue 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‘Volcano’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‘Moon Stone’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 }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‘Ruby’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 = 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‘Pastel’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‘Royal’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 =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‘Pink’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gem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‘Diamond’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6"/>
          <p:cNvSpPr txBox="1"/>
          <p:nvPr/>
        </p:nvSpPr>
        <p:spPr>
          <a:xfrm>
            <a:off x="768700" y="1698225"/>
            <a:ext cx="80544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เป็นค่าที่คล้ายกับ dict() แต่ มีเพียง key หรือค่าเพียงอย่างเดียว สร้างได้ดังนี้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animal </a:t>
            </a:r>
            <a:r>
              <a:rPr lang="th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‘cat’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‘dog’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‘bird’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‘pig’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แต่ค่าของ set() จะไม่มีการลำดับ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66"/>
          <p:cNvSpPr txBox="1"/>
          <p:nvPr>
            <p:ph idx="1" type="body"/>
          </p:nvPr>
        </p:nvSpPr>
        <p:spPr>
          <a:xfrm>
            <a:off x="1276450" y="7676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Set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/>
        </p:nvSpPr>
        <p:spPr>
          <a:xfrm>
            <a:off x="768700" y="1698225"/>
            <a:ext cx="3897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animal.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‘fish’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520;p67"/>
          <p:cNvSpPr txBox="1"/>
          <p:nvPr>
            <p:ph idx="1" type="body"/>
          </p:nvPr>
        </p:nvSpPr>
        <p:spPr>
          <a:xfrm>
            <a:off x="1276450" y="4628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Set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ฟังก์ชันที่ใช้กับ set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21" name="Google Shape;521;p67"/>
          <p:cNvSpPr txBox="1"/>
          <p:nvPr/>
        </p:nvSpPr>
        <p:spPr>
          <a:xfrm>
            <a:off x="4783650" y="1758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การเพิ่มค่าใน set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โดยการใส่ค่าที่จะเพิ่ม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/>
          <p:nvPr/>
        </p:nvSpPr>
        <p:spPr>
          <a:xfrm>
            <a:off x="768700" y="1698225"/>
            <a:ext cx="3897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animal.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‘tiger’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‘Owl’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68"/>
          <p:cNvSpPr txBox="1"/>
          <p:nvPr>
            <p:ph idx="1" type="body"/>
          </p:nvPr>
        </p:nvSpPr>
        <p:spPr>
          <a:xfrm>
            <a:off x="1276450" y="4628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Set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ฟังก์ชันที่ใช้กับ set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28" name="Google Shape;528;p68"/>
          <p:cNvSpPr txBox="1"/>
          <p:nvPr/>
        </p:nvSpPr>
        <p:spPr>
          <a:xfrm>
            <a:off x="4783650" y="1758450"/>
            <a:ext cx="3276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การเพิ่มค่าใน set หลายค่า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โดยการใส่ค่าที่จะเพิ่ม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"/>
          <p:cNvSpPr txBox="1"/>
          <p:nvPr/>
        </p:nvSpPr>
        <p:spPr>
          <a:xfrm>
            <a:off x="768700" y="1698225"/>
            <a:ext cx="3897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animal.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‘tiger’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animal.</a:t>
            </a: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discard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h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‘tiger’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lang="th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(animal)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69"/>
          <p:cNvSpPr txBox="1"/>
          <p:nvPr>
            <p:ph idx="1" type="body"/>
          </p:nvPr>
        </p:nvSpPr>
        <p:spPr>
          <a:xfrm>
            <a:off x="1276450" y="462800"/>
            <a:ext cx="703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Set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ฟังก์ชันที่ใช้กับ set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35" name="Google Shape;535;p69"/>
          <p:cNvSpPr txBox="1"/>
          <p:nvPr/>
        </p:nvSpPr>
        <p:spPr>
          <a:xfrm>
            <a:off x="4783650" y="1758450"/>
            <a:ext cx="38544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การลบค่าใน set 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โดยการใส่ค่าที่จะลบ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discard จะไม่มี error หากค่าลบไปแล้ว</a:t>
            </a:r>
            <a:endParaRPr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41" name="Google Shape;541;p70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first_function</a:t>
            </a:r>
            <a:r>
              <a:rPr lang="th" sz="1800">
                <a:solidFill>
                  <a:srgbClr val="FFFFFF"/>
                </a:solidFill>
              </a:rPr>
              <a:t>()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</a:t>
            </a:r>
            <a:r>
              <a:rPr lang="th" sz="1800">
                <a:solidFill>
                  <a:srgbClr val="FFFF00"/>
                </a:solidFill>
              </a:rPr>
              <a:t>My name is Somchai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first_function</a:t>
            </a:r>
            <a:r>
              <a:rPr lang="th" sz="1800"/>
              <a:t>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0"/>
          <p:cNvSpPr txBox="1"/>
          <p:nvPr>
            <p:ph idx="1" type="body"/>
          </p:nvPr>
        </p:nvSpPr>
        <p:spPr>
          <a:xfrm>
            <a:off x="5565300" y="1567550"/>
            <a:ext cx="310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พื้นฐาน (แบบไม่มีพารามิเตอร์)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48" name="Google Shape;548;p71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second_function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second_function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second_function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1"/>
          <p:cNvSpPr txBox="1"/>
          <p:nvPr>
            <p:ph idx="1" type="body"/>
          </p:nvPr>
        </p:nvSpPr>
        <p:spPr>
          <a:xfrm>
            <a:off x="5565300" y="1567550"/>
            <a:ext cx="314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พื้นฐาน (แบบมีพารามิเตอร์ 1 ตัว)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ขั้นตอนที่4: เลือกตัวติดตั้งตามระบบปฏิบัติการ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39016" l="0" r="1078" t="4438"/>
          <a:stretch/>
        </p:blipFill>
        <p:spPr>
          <a:xfrm>
            <a:off x="1081638" y="1834325"/>
            <a:ext cx="7365325" cy="23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55" name="Google Shape;555;p72"/>
          <p:cNvSpPr txBox="1"/>
          <p:nvPr>
            <p:ph idx="1" type="body"/>
          </p:nvPr>
        </p:nvSpPr>
        <p:spPr>
          <a:xfrm>
            <a:off x="1072625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third</a:t>
            </a:r>
            <a:r>
              <a:rPr lang="th" sz="1800">
                <a:solidFill>
                  <a:srgbClr val="00FF00"/>
                </a:solidFill>
              </a:rPr>
              <a:t>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name, age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</a:t>
            </a:r>
            <a:r>
              <a:rPr lang="th" sz="1800">
                <a:solidFill>
                  <a:srgbClr val="B6D7A8"/>
                </a:solidFill>
              </a:rPr>
              <a:t>information</a:t>
            </a:r>
            <a:r>
              <a:rPr lang="th" sz="1800">
                <a:solidFill>
                  <a:srgbClr val="B6D7A8"/>
                </a:solidFill>
              </a:rPr>
              <a:t>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"I am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00FFFF"/>
                </a:solidFill>
              </a:rPr>
              <a:t>str</a:t>
            </a:r>
            <a:r>
              <a:rPr lang="th" sz="1800">
                <a:solidFill>
                  <a:srgbClr val="FFFFFF"/>
                </a:solidFill>
              </a:rPr>
              <a:t>(age)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00"/>
                </a:solidFill>
              </a:rPr>
              <a:t>" years old"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third</a:t>
            </a:r>
            <a:r>
              <a:rPr lang="th" sz="1800">
                <a:solidFill>
                  <a:srgbClr val="00FFFF"/>
                </a:solidFill>
              </a:rPr>
              <a:t>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"Somchai", </a:t>
            </a:r>
            <a:r>
              <a:rPr lang="th" sz="1800">
                <a:solidFill>
                  <a:srgbClr val="B4A7D6"/>
                </a:solidFill>
              </a:rPr>
              <a:t>80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2"/>
          <p:cNvSpPr txBox="1"/>
          <p:nvPr>
            <p:ph idx="1" type="body"/>
          </p:nvPr>
        </p:nvSpPr>
        <p:spPr>
          <a:xfrm>
            <a:off x="5340425" y="1567550"/>
            <a:ext cx="354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(แบบมีพารามิเตอร์มากกว่า 1 ตัว)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62" name="Google Shape;562;p73"/>
          <p:cNvSpPr txBox="1"/>
          <p:nvPr>
            <p:ph idx="1" type="body"/>
          </p:nvPr>
        </p:nvSpPr>
        <p:spPr>
          <a:xfrm>
            <a:off x="688625" y="1567550"/>
            <a:ext cx="449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fourth</a:t>
            </a:r>
            <a:r>
              <a:rPr lang="th" sz="1800">
                <a:solidFill>
                  <a:srgbClr val="00FF00"/>
                </a:solidFill>
              </a:rPr>
              <a:t>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name, age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information."""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"I am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00FFFF"/>
                </a:solidFill>
              </a:rPr>
              <a:t>str</a:t>
            </a:r>
            <a:r>
              <a:rPr lang="th" sz="1800">
                <a:solidFill>
                  <a:srgbClr val="FFFFFF"/>
                </a:solidFill>
              </a:rPr>
              <a:t>(age)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00"/>
                </a:solidFill>
              </a:rPr>
              <a:t>" years old"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fourth</a:t>
            </a:r>
            <a:r>
              <a:rPr lang="th" sz="1800">
                <a:solidFill>
                  <a:srgbClr val="00FFFF"/>
                </a:solidFill>
              </a:rPr>
              <a:t>_function</a:t>
            </a:r>
            <a:r>
              <a:rPr lang="th" sz="1800"/>
              <a:t>(</a:t>
            </a:r>
            <a:r>
              <a:rPr lang="th" sz="1800">
                <a:solidFill>
                  <a:srgbClr val="F1C232"/>
                </a:solidFill>
              </a:rPr>
              <a:t>name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FFFF00"/>
                </a:solidFill>
              </a:rPr>
              <a:t> </a:t>
            </a:r>
            <a:r>
              <a:rPr lang="th" sz="1800">
                <a:solidFill>
                  <a:srgbClr val="F1C232"/>
                </a:solidFill>
              </a:rPr>
              <a:t>age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80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fourth_function</a:t>
            </a:r>
            <a:r>
              <a:rPr lang="th" sz="1800"/>
              <a:t>(</a:t>
            </a:r>
            <a:r>
              <a:rPr lang="th" sz="1800">
                <a:solidFill>
                  <a:srgbClr val="F1C232"/>
                </a:solidFill>
              </a:rPr>
              <a:t>age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100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1C232"/>
                </a:solidFill>
              </a:rPr>
              <a:t>name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3"/>
          <p:cNvSpPr txBox="1"/>
          <p:nvPr>
            <p:ph idx="1" type="body"/>
          </p:nvPr>
        </p:nvSpPr>
        <p:spPr>
          <a:xfrm>
            <a:off x="5185925" y="1567550"/>
            <a:ext cx="362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สามารถสลับตำแหน่ง และกำหนดค่าในพารามิเตอร์ เวลาเรียกใช้งานได้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69" name="Google Shape;569;p74"/>
          <p:cNvSpPr txBox="1"/>
          <p:nvPr>
            <p:ph idx="1" type="body"/>
          </p:nvPr>
        </p:nvSpPr>
        <p:spPr>
          <a:xfrm>
            <a:off x="927525" y="1567550"/>
            <a:ext cx="430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fifth_function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name, age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80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information."""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"I am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00FFFF"/>
                </a:solidFill>
              </a:rPr>
              <a:t>str</a:t>
            </a:r>
            <a:r>
              <a:rPr lang="th" sz="1800">
                <a:solidFill>
                  <a:srgbClr val="FFFFFF"/>
                </a:solidFill>
              </a:rPr>
              <a:t>(age)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00"/>
                </a:solidFill>
              </a:rPr>
              <a:t>" years old"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fifth_function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fifth_function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100</a:t>
            </a:r>
            <a:r>
              <a:rPr lang="th" sz="1800"/>
              <a:t>)</a:t>
            </a:r>
            <a:endParaRPr/>
          </a:p>
        </p:txBody>
      </p:sp>
      <p:sp>
        <p:nvSpPr>
          <p:cNvPr id="570" name="Google Shape;570;p74"/>
          <p:cNvSpPr txBox="1"/>
          <p:nvPr>
            <p:ph idx="1" type="body"/>
          </p:nvPr>
        </p:nvSpPr>
        <p:spPr>
          <a:xfrm>
            <a:off x="5227725" y="1567550"/>
            <a:ext cx="358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Optional Parameter สามารถกำหนดค่า Default ภายในพารามิเตอร์ได้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76" name="Google Shape;576;p75"/>
          <p:cNvSpPr txBox="1"/>
          <p:nvPr>
            <p:ph idx="1" type="body"/>
          </p:nvPr>
        </p:nvSpPr>
        <p:spPr>
          <a:xfrm>
            <a:off x="295125" y="1567550"/>
            <a:ext cx="473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six</a:t>
            </a:r>
            <a:r>
              <a:rPr lang="th" sz="1800">
                <a:solidFill>
                  <a:srgbClr val="00FF00"/>
                </a:solidFill>
              </a:rPr>
              <a:t>th_function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name, age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None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information."""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if </a:t>
            </a:r>
            <a:r>
              <a:rPr lang="th" sz="1800">
                <a:solidFill>
                  <a:srgbClr val="FFFFFF"/>
                </a:solidFill>
              </a:rPr>
              <a:t>age: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"I am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00FFFF"/>
                </a:solidFill>
              </a:rPr>
              <a:t>str</a:t>
            </a:r>
            <a:r>
              <a:rPr lang="th" sz="1800">
                <a:solidFill>
                  <a:srgbClr val="FFFFFF"/>
                </a:solidFill>
              </a:rPr>
              <a:t>(age)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00"/>
                </a:solidFill>
              </a:rPr>
              <a:t>" years old"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six</a:t>
            </a:r>
            <a:r>
              <a:rPr lang="th" sz="1800">
                <a:solidFill>
                  <a:srgbClr val="00FFFF"/>
                </a:solidFill>
              </a:rPr>
              <a:t>th_function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six</a:t>
            </a:r>
            <a:r>
              <a:rPr lang="th" sz="1800">
                <a:solidFill>
                  <a:srgbClr val="00FFFF"/>
                </a:solidFill>
              </a:rPr>
              <a:t>th_function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B4A7D6"/>
                </a:solidFill>
              </a:rPr>
              <a:t>100</a:t>
            </a:r>
            <a:r>
              <a:rPr lang="th" sz="1800"/>
              <a:t>)</a:t>
            </a:r>
            <a:endParaRPr/>
          </a:p>
        </p:txBody>
      </p:sp>
      <p:sp>
        <p:nvSpPr>
          <p:cNvPr id="577" name="Google Shape;577;p75"/>
          <p:cNvSpPr txBox="1"/>
          <p:nvPr>
            <p:ph idx="1" type="body"/>
          </p:nvPr>
        </p:nvSpPr>
        <p:spPr>
          <a:xfrm>
            <a:off x="5031225" y="1567550"/>
            <a:ext cx="378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None Parameter ถ้าพารามิเตอร์ตัวใด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ถูกกำหนดค่าเป็น None และไม่มีการเรียกใช้พารามิเตอร์ตัวนั้น จะไม่ print ค่าออกมา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83" name="Google Shape;583;p76"/>
          <p:cNvSpPr txBox="1"/>
          <p:nvPr>
            <p:ph idx="1" type="body"/>
          </p:nvPr>
        </p:nvSpPr>
        <p:spPr>
          <a:xfrm>
            <a:off x="1058600" y="163780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first</a:t>
            </a:r>
            <a:r>
              <a:rPr lang="th" sz="1800">
                <a:solidFill>
                  <a:srgbClr val="00FF00"/>
                </a:solidFill>
              </a:rPr>
              <a:t>_return</a:t>
            </a:r>
            <a:r>
              <a:rPr lang="th" sz="1800">
                <a:solidFill>
                  <a:srgbClr val="FFFFFF"/>
                </a:solidFill>
              </a:rPr>
              <a:t>()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return </a:t>
            </a:r>
            <a:r>
              <a:rPr lang="th" sz="1800">
                <a:solidFill>
                  <a:srgbClr val="FFFF00"/>
                </a:solidFill>
              </a:rPr>
              <a:t>"Hello! My name is Somchai"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hello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first_return</a:t>
            </a:r>
            <a:r>
              <a:rPr lang="th" sz="1800"/>
              <a:t>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(hello)</a:t>
            </a:r>
            <a:endParaRPr sz="1800"/>
          </a:p>
        </p:txBody>
      </p:sp>
      <p:sp>
        <p:nvSpPr>
          <p:cNvPr id="584" name="Google Shape;584;p76"/>
          <p:cNvSpPr txBox="1"/>
          <p:nvPr>
            <p:ph idx="1" type="body"/>
          </p:nvPr>
        </p:nvSpPr>
        <p:spPr>
          <a:xfrm>
            <a:off x="5326400" y="1567550"/>
            <a:ext cx="348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ไม่มีพารามิเตอร์ และมีการคืนค่ากลับไป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7. การสร้างและใช้งานฟังก์ชั่น (Function)</a:t>
            </a:r>
            <a:endParaRPr/>
          </a:p>
        </p:txBody>
      </p:sp>
      <p:sp>
        <p:nvSpPr>
          <p:cNvPr id="590" name="Google Shape;590;p77"/>
          <p:cNvSpPr txBox="1"/>
          <p:nvPr>
            <p:ph idx="1" type="body"/>
          </p:nvPr>
        </p:nvSpPr>
        <p:spPr>
          <a:xfrm>
            <a:off x="10867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second</a:t>
            </a:r>
            <a:r>
              <a:rPr lang="th" sz="1800">
                <a:solidFill>
                  <a:srgbClr val="00FF00"/>
                </a:solidFill>
              </a:rPr>
              <a:t>_return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name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return </a:t>
            </a:r>
            <a:r>
              <a:rPr lang="th" sz="1800">
                <a:solidFill>
                  <a:srgbClr val="FFFF00"/>
                </a:solidFill>
              </a:rPr>
              <a:t>"Hello! My name is " </a:t>
            </a:r>
            <a:r>
              <a:rPr lang="th" sz="1800">
                <a:solidFill>
                  <a:srgbClr val="FF00FF"/>
                </a:solidFill>
              </a:rPr>
              <a:t>+ </a:t>
            </a:r>
            <a:r>
              <a:rPr lang="th" sz="1800">
                <a:solidFill>
                  <a:srgbClr val="FFFFFF"/>
                </a:solidFill>
              </a:rPr>
              <a:t>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hello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second</a:t>
            </a:r>
            <a:r>
              <a:rPr lang="th" sz="1800">
                <a:solidFill>
                  <a:srgbClr val="00FFFF"/>
                </a:solidFill>
              </a:rPr>
              <a:t>_return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(hello)</a:t>
            </a:r>
            <a:endParaRPr sz="1800"/>
          </a:p>
        </p:txBody>
      </p:sp>
      <p:sp>
        <p:nvSpPr>
          <p:cNvPr id="591" name="Google Shape;591;p77"/>
          <p:cNvSpPr txBox="1"/>
          <p:nvPr>
            <p:ph idx="1" type="body"/>
          </p:nvPr>
        </p:nvSpPr>
        <p:spPr>
          <a:xfrm>
            <a:off x="5354500" y="1567550"/>
            <a:ext cx="345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ตัวอย่างการประกาศฟังก์ชั่นพื้นฐาน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มีพารามิเตอร์ และมีการคืนค่ากลับไป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Python Standard Library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Python Package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Module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03" name="Google Shape;603;p79"/>
          <p:cNvSpPr txBox="1"/>
          <p:nvPr>
            <p:ph idx="1" type="body"/>
          </p:nvPr>
        </p:nvSpPr>
        <p:spPr>
          <a:xfrm>
            <a:off x="1052550" y="1525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Python Standard Library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เป็นไลบรารี่มาตรฐานที่ Python กำหนดมาให้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สามารถ import ไปใช้งานได้ทันที ไม่ต้อง install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</a:t>
            </a:r>
            <a:endParaRPr sz="2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0"/>
          <p:cNvSpPr txBox="1"/>
          <p:nvPr>
            <p:ph idx="1" type="body"/>
          </p:nvPr>
        </p:nvSpPr>
        <p:spPr>
          <a:xfrm>
            <a:off x="1086700" y="1567550"/>
            <a:ext cx="42678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random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time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webbrowser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/>
              <a:t>web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for </a:t>
            </a:r>
            <a:r>
              <a:rPr lang="th" sz="1800"/>
              <a:t>i </a:t>
            </a:r>
            <a:r>
              <a:rPr lang="th" sz="1800">
                <a:solidFill>
                  <a:srgbClr val="FF00FF"/>
                </a:solidFill>
              </a:rPr>
              <a:t>in </a:t>
            </a:r>
            <a:r>
              <a:rPr lang="th" sz="1800">
                <a:solidFill>
                  <a:srgbClr val="00FFFF"/>
                </a:solidFill>
              </a:rPr>
              <a:t>range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/>
              <a:t>, </a:t>
            </a:r>
            <a:r>
              <a:rPr lang="th" sz="1800">
                <a:solidFill>
                  <a:srgbClr val="B4A7D6"/>
                </a:solidFill>
              </a:rPr>
              <a:t>7</a:t>
            </a:r>
            <a:r>
              <a:rPr lang="th" sz="1800"/>
              <a:t>):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number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random.</a:t>
            </a:r>
            <a:r>
              <a:rPr lang="th" sz="1800">
                <a:solidFill>
                  <a:srgbClr val="00FFFF"/>
                </a:solidFill>
              </a:rPr>
              <a:t>randint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0</a:t>
            </a:r>
            <a:r>
              <a:rPr lang="th" sz="1800"/>
              <a:t>, </a:t>
            </a:r>
            <a:r>
              <a:rPr lang="th" sz="1800">
                <a:solidFill>
                  <a:srgbClr val="B4A7D6"/>
                </a:solidFill>
              </a:rPr>
              <a:t>9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time.</a:t>
            </a:r>
            <a:r>
              <a:rPr lang="th" sz="1800">
                <a:solidFill>
                  <a:srgbClr val="00FFFF"/>
                </a:solidFill>
              </a:rPr>
              <a:t>sleep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(number)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time.</a:t>
            </a:r>
            <a:r>
              <a:rPr lang="th" sz="1800">
                <a:solidFill>
                  <a:srgbClr val="00FFFF"/>
                </a:solidFill>
              </a:rPr>
              <a:t>sleep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5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url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FFFF00"/>
                </a:solidFill>
              </a:rPr>
              <a:t>'http://www.glo.or.th/'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web.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/>
              <a:t>(url)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9" name="Google Shape;609;p80"/>
          <p:cNvSpPr txBox="1"/>
          <p:nvPr>
            <p:ph idx="1" type="body"/>
          </p:nvPr>
        </p:nvSpPr>
        <p:spPr>
          <a:xfrm>
            <a:off x="5354500" y="1567550"/>
            <a:ext cx="34569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ตัวอย่างการใช้งานไลบรารี่มาตรฐาน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random, time และ </a:t>
            </a:r>
            <a:r>
              <a:rPr lang="th" sz="1800">
                <a:solidFill>
                  <a:srgbClr val="00FFFF"/>
                </a:solidFill>
              </a:rPr>
              <a:t>webbrowser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10" name="Google Shape;610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11" name="Google Shape;611;p80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Python Standard Library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17" name="Google Shape;617;p81"/>
          <p:cNvSpPr txBox="1"/>
          <p:nvPr>
            <p:ph idx="1" type="body"/>
          </p:nvPr>
        </p:nvSpPr>
        <p:spPr>
          <a:xfrm>
            <a:off x="801025" y="1525375"/>
            <a:ext cx="729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Python Package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เป็นแหล่งรวบรวมไลบรารี่สำหรับ Python การใช้งานต้องใช้คำสั่ง pip install สามารถดูได้ที่ Python Package Index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</a:t>
            </a:r>
            <a:endParaRPr sz="2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44850" y="751975"/>
            <a:ext cx="70962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ขั้นตอนที่5: เลือก Add Python 3.10 tp PATH แล้ว Customize installation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5" y="1594550"/>
            <a:ext cx="4345225" cy="2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1245100" y="388607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406400" y="3179250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075" y="1594550"/>
            <a:ext cx="4345225" cy="26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8077650" y="379872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2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</a:t>
            </a:r>
            <a:r>
              <a:rPr lang="th"/>
              <a:t>Python Package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2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pip install pyautogui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4" name="Google Shape;624;p82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เปิด cmd / terminal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ติดตั้ง package ชื่อ pyautogui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25" name="Google Shape;625;p82"/>
          <p:cNvSpPr txBox="1"/>
          <p:nvPr>
            <p:ph type="title"/>
          </p:nvPr>
        </p:nvSpPr>
        <p:spPr>
          <a:xfrm>
            <a:off x="1297500" y="393750"/>
            <a:ext cx="7038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3"/>
          <p:cNvSpPr txBox="1"/>
          <p:nvPr>
            <p:ph idx="1" type="body"/>
          </p:nvPr>
        </p:nvSpPr>
        <p:spPr>
          <a:xfrm>
            <a:off x="1086700" y="1567550"/>
            <a:ext cx="42678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webbrowser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/>
              <a:t>web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time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pyautogui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/>
              <a:t>pg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url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FFFF00"/>
                </a:solidFill>
              </a:rPr>
              <a:t>'https://www.google.com/'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web.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/>
              <a:t>(url)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time.</a:t>
            </a:r>
            <a:r>
              <a:rPr lang="th" sz="1800">
                <a:solidFill>
                  <a:srgbClr val="00FFFF"/>
                </a:solidFill>
              </a:rPr>
              <a:t>sleep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2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pg.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'thailand'</a:t>
            </a:r>
            <a:r>
              <a:rPr lang="th" sz="1800"/>
              <a:t>, </a:t>
            </a:r>
            <a:r>
              <a:rPr lang="th" sz="1800">
                <a:solidFill>
                  <a:srgbClr val="FF9900"/>
                </a:solidFill>
              </a:rPr>
              <a:t>interval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B4A7D6"/>
                </a:solidFill>
              </a:rPr>
              <a:t>0.25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pg.</a:t>
            </a:r>
            <a:r>
              <a:rPr lang="th" sz="1800">
                <a:solidFill>
                  <a:srgbClr val="00FFFF"/>
                </a:solidFill>
              </a:rPr>
              <a:t>press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'enter'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time.</a:t>
            </a:r>
            <a:r>
              <a:rPr lang="th" sz="1800">
                <a:solidFill>
                  <a:srgbClr val="00FFFF"/>
                </a:solidFill>
              </a:rPr>
              <a:t>sleep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2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pg.</a:t>
            </a:r>
            <a:r>
              <a:rPr lang="th" sz="1800">
                <a:solidFill>
                  <a:srgbClr val="FFFF00"/>
                </a:solidFill>
              </a:rPr>
              <a:t>screenshot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'thailand.png'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1" name="Google Shape;631;p83"/>
          <p:cNvSpPr txBox="1"/>
          <p:nvPr>
            <p:ph idx="1" type="body"/>
          </p:nvPr>
        </p:nvSpPr>
        <p:spPr>
          <a:xfrm>
            <a:off x="5354500" y="1567550"/>
            <a:ext cx="34569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ตัวอย่างการใช้งานไลบรารี่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pyautogui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32" name="Google Shape;632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33" name="Google Shape;633;p83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Python Package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39" name="Google Shape;639;p84"/>
          <p:cNvSpPr txBox="1"/>
          <p:nvPr>
            <p:ph idx="1" type="body"/>
          </p:nvPr>
        </p:nvSpPr>
        <p:spPr>
          <a:xfrm>
            <a:off x="857250" y="1525375"/>
            <a:ext cx="723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Module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คือกลุ่มของตัวแปร ฟังก์ชั่น หรือคลาส ที่อยู่ในไฟล์เดียวกัน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1. Starndard module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2. Custom module 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5"/>
          <p:cNvSpPr txBox="1"/>
          <p:nvPr>
            <p:ph idx="1" type="body"/>
          </p:nvPr>
        </p:nvSpPr>
        <p:spPr>
          <a:xfrm>
            <a:off x="1086700" y="1567550"/>
            <a:ext cx="42678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math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</a:t>
            </a:r>
            <a:r>
              <a:rPr lang="th" sz="1800">
                <a:solidFill>
                  <a:srgbClr val="FF00FF"/>
                </a:solidFill>
              </a:rPr>
              <a:t> </a:t>
            </a:r>
            <a:r>
              <a:rPr lang="th" sz="1800"/>
              <a:t>random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/>
              <a:t>randint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radius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randint</a:t>
            </a:r>
            <a:r>
              <a:rPr lang="th" sz="1800"/>
              <a:t>(</a:t>
            </a:r>
            <a:r>
              <a:rPr lang="th" sz="1800">
                <a:solidFill>
                  <a:srgbClr val="B4A7D6"/>
                </a:solidFill>
              </a:rPr>
              <a:t>1</a:t>
            </a:r>
            <a:r>
              <a:rPr lang="th" sz="1800"/>
              <a:t>, </a:t>
            </a:r>
            <a:r>
              <a:rPr lang="th" sz="1800">
                <a:solidFill>
                  <a:srgbClr val="B4A7D6"/>
                </a:solidFill>
              </a:rPr>
              <a:t>9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area</a:t>
            </a:r>
            <a:r>
              <a:rPr lang="th" sz="1800"/>
              <a:t>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math.pi </a:t>
            </a:r>
            <a:r>
              <a:rPr lang="th" sz="1800">
                <a:solidFill>
                  <a:srgbClr val="FF00FF"/>
                </a:solidFill>
              </a:rPr>
              <a:t>* </a:t>
            </a:r>
            <a:r>
              <a:rPr lang="th" sz="1800">
                <a:solidFill>
                  <a:srgbClr val="FFFFFF"/>
                </a:solidFill>
              </a:rPr>
              <a:t>radius</a:t>
            </a:r>
            <a:r>
              <a:rPr lang="th" sz="1800">
                <a:solidFill>
                  <a:srgbClr val="FF00FF"/>
                </a:solidFill>
              </a:rPr>
              <a:t> ** </a:t>
            </a:r>
            <a:r>
              <a:rPr lang="th" sz="1800">
                <a:solidFill>
                  <a:srgbClr val="B4A7D6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(radius)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/>
              <a:t>(area)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5" name="Google Shape;645;p85"/>
          <p:cNvSpPr txBox="1"/>
          <p:nvPr>
            <p:ph idx="1" type="body"/>
          </p:nvPr>
        </p:nvSpPr>
        <p:spPr>
          <a:xfrm>
            <a:off x="5354500" y="1567550"/>
            <a:ext cx="34569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ตัวอย่างการใช้งานโมดูลมาตรฐาน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46" name="Google Shape;64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  <p:sp>
        <p:nvSpPr>
          <p:cNvPr id="647" name="Google Shape;647;p85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Module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"/>
          <p:cNvSpPr txBox="1"/>
          <p:nvPr>
            <p:ph idx="1" type="body"/>
          </p:nvPr>
        </p:nvSpPr>
        <p:spPr>
          <a:xfrm>
            <a:off x="1297500" y="1005425"/>
            <a:ext cx="70389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Modules : </a:t>
            </a:r>
            <a:r>
              <a:rPr lang="th"/>
              <a:t>fullname.py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86"/>
          <p:cNvSpPr txBox="1"/>
          <p:nvPr>
            <p:ph idx="1" type="body"/>
          </p:nvPr>
        </p:nvSpPr>
        <p:spPr>
          <a:xfrm>
            <a:off x="772925" y="2073475"/>
            <a:ext cx="45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get_fullname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first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F1C232"/>
                </a:solidFill>
              </a:rPr>
              <a:t> last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full_name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00FFFF"/>
                </a:solidFill>
              </a:rPr>
              <a:t>f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FFFFFF"/>
                </a:solidFill>
              </a:rPr>
              <a:t>{first} {last}</a:t>
            </a:r>
            <a:r>
              <a:rPr lang="th" sz="1800">
                <a:solidFill>
                  <a:srgbClr val="FFFF00"/>
                </a:solidFill>
              </a:rPr>
              <a:t>"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return </a:t>
            </a:r>
            <a:r>
              <a:rPr lang="th" sz="1800">
                <a:solidFill>
                  <a:srgbClr val="FFFFFF"/>
                </a:solidFill>
              </a:rPr>
              <a:t>full_name.</a:t>
            </a:r>
            <a:r>
              <a:rPr lang="th" sz="1800">
                <a:solidFill>
                  <a:srgbClr val="00FFFF"/>
                </a:solidFill>
              </a:rPr>
              <a:t>title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/>
          </a:p>
        </p:txBody>
      </p:sp>
      <p:sp>
        <p:nvSpPr>
          <p:cNvPr id="654" name="Google Shape;654;p86"/>
          <p:cNvSpPr txBox="1"/>
          <p:nvPr>
            <p:ph idx="1" type="body"/>
          </p:nvPr>
        </p:nvSpPr>
        <p:spPr>
          <a:xfrm>
            <a:off x="5327850" y="2073475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ตัวอย่างการใช้งานโมดูล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ที่กำหนดเอง (ไฟล์ที่ 1)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.title() คือสั่งให้ขึ้นต้นด้วยตัวอักษรพิมพ์ใหญ่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55" name="Google Shape;655;p86"/>
          <p:cNvSpPr txBox="1"/>
          <p:nvPr>
            <p:ph type="title"/>
          </p:nvPr>
        </p:nvSpPr>
        <p:spPr>
          <a:xfrm>
            <a:off x="1297500" y="393750"/>
            <a:ext cx="70389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7"/>
          <p:cNvSpPr txBox="1"/>
          <p:nvPr>
            <p:ph idx="1" type="body"/>
          </p:nvPr>
        </p:nvSpPr>
        <p:spPr>
          <a:xfrm>
            <a:off x="1297500" y="1005425"/>
            <a:ext cx="70389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Module : </a:t>
            </a:r>
            <a:r>
              <a:rPr lang="th"/>
              <a:t>import_fullname.py</a:t>
            </a:r>
            <a:endParaRPr/>
          </a:p>
        </p:txBody>
      </p:sp>
      <p:sp>
        <p:nvSpPr>
          <p:cNvPr id="661" name="Google Shape;661;p87"/>
          <p:cNvSpPr txBox="1"/>
          <p:nvPr>
            <p:ph idx="1" type="body"/>
          </p:nvPr>
        </p:nvSpPr>
        <p:spPr>
          <a:xfrm>
            <a:off x="772925" y="2073475"/>
            <a:ext cx="45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fullname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get_fullname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person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get_fullname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"uncle"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"engineer"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(person)</a:t>
            </a:r>
            <a:endParaRPr sz="1800"/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5327850" y="2073475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ตัวอย่างการใช้งานโมดูล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ที่กำหนดเอง (ไฟล์ที่ 2)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63" name="Google Shape;663;p87"/>
          <p:cNvSpPr txBox="1"/>
          <p:nvPr>
            <p:ph type="title"/>
          </p:nvPr>
        </p:nvSpPr>
        <p:spPr>
          <a:xfrm>
            <a:off x="1297500" y="393750"/>
            <a:ext cx="70389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8. การสร้างและใช้งานโมดูล (Modules)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CSV (Comma-Separated Values)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JSON (JavaScript Object Notation)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XML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Word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675" name="Google Shape;675;p89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Text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89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"testtext.txt"</a:t>
            </a:r>
            <a:r>
              <a:rPr lang="th" sz="1800">
                <a:solidFill>
                  <a:srgbClr val="FFFFFF"/>
                </a:solidFill>
              </a:rPr>
              <a:t>,  </a:t>
            </a:r>
            <a:r>
              <a:rPr lang="th" sz="1800">
                <a:solidFill>
                  <a:srgbClr val="FFFF00"/>
                </a:solidFill>
              </a:rPr>
              <a:t>"w"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"Hello World"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77" name="Google Shape;677;p89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ตัวอย่างการเขียนลงบนไฟล์ txt เปล่า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683" name="Google Shape;683;p90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Text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90"/>
          <p:cNvSpPr txBox="1"/>
          <p:nvPr>
            <p:ph idx="1" type="body"/>
          </p:nvPr>
        </p:nvSpPr>
        <p:spPr>
          <a:xfrm>
            <a:off x="899400" y="1567550"/>
            <a:ext cx="466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file_name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00"/>
                </a:solidFill>
              </a:rPr>
              <a:t>"testtext.txt"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"testtext.txt"</a:t>
            </a:r>
            <a:r>
              <a:rPr lang="th" sz="1800">
                <a:solidFill>
                  <a:srgbClr val="FFFFFF"/>
                </a:solidFill>
              </a:rPr>
              <a:t>,  </a:t>
            </a:r>
            <a:r>
              <a:rPr lang="th" sz="1800">
                <a:solidFill>
                  <a:srgbClr val="FFFF00"/>
                </a:solidFill>
              </a:rPr>
              <a:t>"a"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D9D2E9"/>
                </a:solidFill>
              </a:rPr>
              <a:t>\n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"My Name is Uncle Engineer.</a:t>
            </a:r>
            <a:r>
              <a:rPr lang="th" sz="1800">
                <a:solidFill>
                  <a:srgbClr val="D9D2E9"/>
                </a:solidFill>
              </a:rPr>
              <a:t>\n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"I love Python!"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5" name="Google Shape;685;p90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</a:t>
            </a:r>
            <a:r>
              <a:rPr lang="th" sz="1800">
                <a:solidFill>
                  <a:srgbClr val="00FFFF"/>
                </a:solidFill>
              </a:rPr>
              <a:t>ไฟล์ csv </a:t>
            </a:r>
            <a:r>
              <a:rPr lang="th" sz="1800">
                <a:solidFill>
                  <a:srgbClr val="00FFFF"/>
                </a:solidFill>
              </a:rPr>
              <a:t>เพิ่มจากของเดิม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</a:t>
            </a:r>
            <a:r>
              <a:rPr lang="th">
                <a:latin typeface="Lato"/>
                <a:ea typeface="Lato"/>
                <a:cs typeface="Lato"/>
                <a:sym typeface="Lato"/>
              </a:rPr>
              <a:t>เขียนและอ่าน</a:t>
            </a:r>
            <a:r>
              <a:rPr lang="th">
                <a:latin typeface="Lato"/>
                <a:ea typeface="Lato"/>
                <a:cs typeface="Lato"/>
                <a:sym typeface="Lato"/>
              </a:rPr>
              <a:t>ไฟล์</a:t>
            </a:r>
            <a:endParaRPr/>
          </a:p>
        </p:txBody>
      </p:sp>
      <p:sp>
        <p:nvSpPr>
          <p:cNvPr id="691" name="Google Shape;691;p91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Text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91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"testtext.txt"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contents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read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(contents)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93" name="Google Shape;693;p91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อ่านข้อมูลในไฟล์ txt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ขั้นตอนที่6: แก้ไขที่อยู่โปรแกรม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50" y="1673575"/>
            <a:ext cx="4414799" cy="26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2170913" y="3544725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795850" y="4009100"/>
            <a:ext cx="2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125" y="1673575"/>
            <a:ext cx="4327101" cy="26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699" name="Google Shape;699;p92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CSV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92"/>
          <p:cNvSpPr txBox="1"/>
          <p:nvPr>
            <p:ph idx="1" type="body"/>
          </p:nvPr>
        </p:nvSpPr>
        <p:spPr>
          <a:xfrm>
            <a:off x="210800" y="1567550"/>
            <a:ext cx="5480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csv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"testtext.csv"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"w"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9900"/>
                </a:solidFill>
              </a:rPr>
              <a:t>newline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csv</a:t>
            </a:r>
            <a:r>
              <a:rPr lang="th" sz="1800">
                <a:solidFill>
                  <a:srgbClr val="FFFFFF"/>
                </a:solidFill>
              </a:rPr>
              <a:t>.</a:t>
            </a:r>
            <a:r>
              <a:rPr lang="th" sz="1800">
                <a:solidFill>
                  <a:srgbClr val="00FFFF"/>
                </a:solidFill>
              </a:rPr>
              <a:t>writer</a:t>
            </a:r>
            <a:r>
              <a:rPr lang="th" sz="1800">
                <a:solidFill>
                  <a:srgbClr val="FFFFFF"/>
                </a:solidFill>
              </a:rPr>
              <a:t>(f)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data.</a:t>
            </a:r>
            <a:r>
              <a:rPr lang="th" sz="1800">
                <a:solidFill>
                  <a:srgbClr val="00FFFF"/>
                </a:solidFill>
              </a:rPr>
              <a:t>writerow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"Uncle"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"Engineer"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9D2E9"/>
                </a:solidFill>
              </a:rPr>
              <a:t>50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data.</a:t>
            </a:r>
            <a:r>
              <a:rPr lang="th" sz="1800">
                <a:solidFill>
                  <a:srgbClr val="00FFFF"/>
                </a:solidFill>
              </a:rPr>
              <a:t>writerow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"Somchai"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"Sailom"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9D2E9"/>
                </a:solidFill>
              </a:rPr>
              <a:t>75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data.</a:t>
            </a:r>
            <a:r>
              <a:rPr lang="th" sz="1800">
                <a:solidFill>
                  <a:srgbClr val="00FFFF"/>
                </a:solidFill>
              </a:rPr>
              <a:t>writerow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"Robert"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"Tingnongnoy"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9D2E9"/>
                </a:solidFill>
              </a:rPr>
              <a:t>100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1" name="Google Shape;701;p92"/>
          <p:cNvSpPr txBox="1"/>
          <p:nvPr>
            <p:ph idx="1" type="body"/>
          </p:nvPr>
        </p:nvSpPr>
        <p:spPr>
          <a:xfrm>
            <a:off x="5747975" y="1567550"/>
            <a:ext cx="32460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</a:t>
            </a:r>
            <a:r>
              <a:rPr lang="th" sz="1800">
                <a:solidFill>
                  <a:srgbClr val="00FFFF"/>
                </a:solidFill>
              </a:rPr>
              <a:t>ลงบนไฟล์ csv เปล่า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07" name="Google Shape;707;p93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CSV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93"/>
          <p:cNvSpPr txBox="1"/>
          <p:nvPr>
            <p:ph idx="1" type="body"/>
          </p:nvPr>
        </p:nvSpPr>
        <p:spPr>
          <a:xfrm>
            <a:off x="210800" y="1567550"/>
            <a:ext cx="5480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csv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"testtext.csv"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"a"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9900"/>
                </a:solidFill>
              </a:rPr>
              <a:t>newline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csv.</a:t>
            </a:r>
            <a:r>
              <a:rPr lang="th" sz="1800">
                <a:solidFill>
                  <a:srgbClr val="00FFFF"/>
                </a:solidFill>
              </a:rPr>
              <a:t>writer</a:t>
            </a:r>
            <a:r>
              <a:rPr lang="th" sz="1800">
                <a:solidFill>
                  <a:srgbClr val="FFFFFF"/>
                </a:solidFill>
              </a:rPr>
              <a:t>(f)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data.</a:t>
            </a:r>
            <a:r>
              <a:rPr lang="th" sz="1800">
                <a:solidFill>
                  <a:srgbClr val="00FFFF"/>
                </a:solidFill>
              </a:rPr>
              <a:t>writerow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"Somsak"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"Somsri"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9D2E9"/>
                </a:solidFill>
              </a:rPr>
              <a:t>3</a:t>
            </a:r>
            <a:r>
              <a:rPr lang="th" sz="1800">
                <a:solidFill>
                  <a:srgbClr val="D9D2E9"/>
                </a:solidFill>
              </a:rPr>
              <a:t>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9" name="Google Shape;709;p93"/>
          <p:cNvSpPr txBox="1"/>
          <p:nvPr>
            <p:ph idx="1" type="body"/>
          </p:nvPr>
        </p:nvSpPr>
        <p:spPr>
          <a:xfrm>
            <a:off x="5747975" y="1567550"/>
            <a:ext cx="32460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เขียนไฟล์ csv </a:t>
            </a:r>
            <a:r>
              <a:rPr lang="th" sz="1800">
                <a:solidFill>
                  <a:srgbClr val="00FFFF"/>
                </a:solidFill>
              </a:rPr>
              <a:t>เพิ่มจากของเดิม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15" name="Google Shape;715;p94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CSV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94"/>
          <p:cNvSpPr txBox="1"/>
          <p:nvPr>
            <p:ph idx="1" type="body"/>
          </p:nvPr>
        </p:nvSpPr>
        <p:spPr>
          <a:xfrm>
            <a:off x="1152375" y="1567550"/>
            <a:ext cx="4539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csv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"testtext.csv"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read_csv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csv.</a:t>
            </a:r>
            <a:r>
              <a:rPr lang="th" sz="1800">
                <a:solidFill>
                  <a:srgbClr val="00FFFF"/>
                </a:solidFill>
              </a:rPr>
              <a:t>read</a:t>
            </a:r>
            <a:r>
              <a:rPr lang="th" sz="1800">
                <a:solidFill>
                  <a:srgbClr val="00FFFF"/>
                </a:solidFill>
              </a:rPr>
              <a:t>er</a:t>
            </a:r>
            <a:r>
              <a:rPr lang="th" sz="1800">
                <a:solidFill>
                  <a:srgbClr val="FFFFFF"/>
                </a:solidFill>
              </a:rPr>
              <a:t>(f, </a:t>
            </a:r>
            <a:r>
              <a:rPr lang="th" sz="1800">
                <a:solidFill>
                  <a:srgbClr val="FF9900"/>
                </a:solidFill>
              </a:rPr>
              <a:t>delimiter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","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for</a:t>
            </a:r>
            <a:r>
              <a:rPr lang="th" sz="1800"/>
              <a:t> </a:t>
            </a:r>
            <a:r>
              <a:rPr lang="th" sz="1800">
                <a:solidFill>
                  <a:srgbClr val="FFFFFF"/>
                </a:solidFill>
              </a:rPr>
              <a:t>row </a:t>
            </a:r>
            <a:r>
              <a:rPr lang="th" sz="1800">
                <a:solidFill>
                  <a:srgbClr val="FF00FF"/>
                </a:solidFill>
              </a:rPr>
              <a:t>in </a:t>
            </a:r>
            <a:r>
              <a:rPr lang="th" sz="1800">
                <a:solidFill>
                  <a:srgbClr val="FFFFFF"/>
                </a:solidFill>
              </a:rPr>
              <a:t>read_csv: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(row)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		</a:t>
            </a:r>
            <a:r>
              <a:rPr lang="th" sz="1800">
                <a:solidFill>
                  <a:srgbClr val="B6D7A8"/>
                </a:solidFill>
              </a:rPr>
              <a:t># print(row[0], row[1], row[2])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7" name="Google Shape;717;p94"/>
          <p:cNvSpPr txBox="1"/>
          <p:nvPr>
            <p:ph idx="1" type="body"/>
          </p:nvPr>
        </p:nvSpPr>
        <p:spPr>
          <a:xfrm>
            <a:off x="5747975" y="1567550"/>
            <a:ext cx="32460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อ่านข้อมูลในไฟล์ csv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23" name="Google Shape;723;p95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JSON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95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json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dict_profile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/>
              <a:t> {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00"/>
                </a:solidFill>
              </a:rPr>
              <a:t>'name'</a:t>
            </a:r>
            <a:r>
              <a:rPr lang="th" sz="1800"/>
              <a:t>:</a:t>
            </a:r>
            <a:r>
              <a:rPr lang="th" sz="1800">
                <a:solidFill>
                  <a:srgbClr val="FFFF00"/>
                </a:solidFill>
              </a:rPr>
              <a:t>'Uncle Engineer'</a:t>
            </a:r>
            <a:r>
              <a:rPr lang="th" sz="1800"/>
              <a:t>,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00"/>
                </a:solidFill>
              </a:rPr>
              <a:t>'phone'</a:t>
            </a:r>
            <a:r>
              <a:rPr lang="th" sz="1800"/>
              <a:t>: </a:t>
            </a:r>
            <a:r>
              <a:rPr lang="th" sz="1800">
                <a:solidFill>
                  <a:srgbClr val="FFFF00"/>
                </a:solidFill>
              </a:rPr>
              <a:t>'0987654321'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}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"testnumbers.json"</a:t>
            </a:r>
            <a:r>
              <a:rPr lang="th" sz="1800"/>
              <a:t>, </a:t>
            </a:r>
            <a:r>
              <a:rPr lang="th" sz="1800">
                <a:solidFill>
                  <a:srgbClr val="FFFF00"/>
                </a:solidFill>
              </a:rPr>
              <a:t>"w"</a:t>
            </a:r>
            <a:r>
              <a:rPr lang="th" sz="1800"/>
              <a:t>) </a:t>
            </a:r>
            <a:r>
              <a:rPr lang="th" sz="1800">
                <a:solidFill>
                  <a:srgbClr val="FF00FF"/>
                </a:solidFill>
              </a:rPr>
              <a:t>as</a:t>
            </a:r>
            <a:r>
              <a:rPr lang="th" sz="1800"/>
              <a:t> 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json.</a:t>
            </a:r>
            <a:r>
              <a:rPr lang="th" sz="1800">
                <a:solidFill>
                  <a:srgbClr val="00FFFF"/>
                </a:solidFill>
              </a:rPr>
              <a:t>dump</a:t>
            </a:r>
            <a:r>
              <a:rPr lang="th" sz="1800"/>
              <a:t>(dict_profile, f)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5" name="Google Shape;725;p95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ตัวอย่างการเขียนลงบนไฟล์ json เปล่า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31" name="Google Shape;731;p96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JSON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96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json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"testnumbers.json"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data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json.</a:t>
            </a:r>
            <a:r>
              <a:rPr lang="th" sz="1800">
                <a:solidFill>
                  <a:srgbClr val="00FFFF"/>
                </a:solidFill>
              </a:rPr>
              <a:t>load</a:t>
            </a:r>
            <a:r>
              <a:rPr lang="th" sz="1800">
                <a:solidFill>
                  <a:srgbClr val="FFFFFF"/>
                </a:solidFill>
              </a:rPr>
              <a:t>(f)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(data)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3" name="Google Shape;733;p96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อ่านข้อมูลใน</a:t>
            </a:r>
            <a:r>
              <a:rPr lang="th" sz="1800">
                <a:solidFill>
                  <a:srgbClr val="00FFFF"/>
                </a:solidFill>
              </a:rPr>
              <a:t>ไฟล์ json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39" name="Google Shape;739;p97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XML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7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lxml</a:t>
            </a:r>
            <a:r>
              <a:rPr lang="th" sz="1800">
                <a:solidFill>
                  <a:srgbClr val="FF00FF"/>
                </a:solidFill>
              </a:rPr>
              <a:t> import </a:t>
            </a:r>
            <a:r>
              <a:rPr lang="th" sz="1800">
                <a:solidFill>
                  <a:srgbClr val="FFFFFF"/>
                </a:solidFill>
              </a:rPr>
              <a:t>etree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root</a:t>
            </a:r>
            <a:r>
              <a:rPr lang="th" sz="1800">
                <a:solidFill>
                  <a:srgbClr val="FF00FF"/>
                </a:solidFill>
              </a:rPr>
              <a:t> = </a:t>
            </a:r>
            <a:r>
              <a:rPr lang="th" sz="1800">
                <a:solidFill>
                  <a:srgbClr val="FFFFFF"/>
                </a:solidFill>
              </a:rPr>
              <a:t>etree.</a:t>
            </a:r>
            <a:r>
              <a:rPr lang="th" sz="1800">
                <a:solidFill>
                  <a:srgbClr val="00FFFF"/>
                </a:solidFill>
              </a:rPr>
              <a:t>Element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"root"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a</a:t>
            </a:r>
            <a:r>
              <a:rPr lang="th" sz="1800">
                <a:solidFill>
                  <a:srgbClr val="FF00FF"/>
                </a:solidFill>
              </a:rPr>
              <a:t> = </a:t>
            </a:r>
            <a:r>
              <a:rPr lang="th" sz="1800">
                <a:solidFill>
                  <a:srgbClr val="FFFFFF"/>
                </a:solidFill>
              </a:rPr>
              <a:t>etree.</a:t>
            </a:r>
            <a:r>
              <a:rPr lang="th" sz="1800">
                <a:solidFill>
                  <a:srgbClr val="00FFFF"/>
                </a:solidFill>
              </a:rPr>
              <a:t>Element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"a"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a.text</a:t>
            </a:r>
            <a:r>
              <a:rPr lang="th" sz="1800">
                <a:solidFill>
                  <a:srgbClr val="FF00FF"/>
                </a:solidFill>
              </a:rPr>
              <a:t> = </a:t>
            </a:r>
            <a:r>
              <a:rPr lang="th" sz="1800">
                <a:solidFill>
                  <a:srgbClr val="FFFF00"/>
                </a:solidFill>
              </a:rPr>
              <a:t>"1"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root.</a:t>
            </a:r>
            <a:r>
              <a:rPr lang="th" sz="1800">
                <a:solidFill>
                  <a:srgbClr val="00FFFF"/>
                </a:solidFill>
              </a:rPr>
              <a:t>append</a:t>
            </a:r>
            <a:r>
              <a:rPr lang="th" sz="1800">
                <a:solidFill>
                  <a:srgbClr val="FFFFFF"/>
                </a:solidFill>
              </a:rPr>
              <a:t>(a)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tree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etree.</a:t>
            </a:r>
            <a:r>
              <a:rPr lang="th" sz="1800">
                <a:solidFill>
                  <a:srgbClr val="00FFFF"/>
                </a:solidFill>
              </a:rPr>
              <a:t>ElementTree</a:t>
            </a:r>
            <a:r>
              <a:rPr lang="th" sz="1800">
                <a:solidFill>
                  <a:srgbClr val="FFFFFF"/>
                </a:solidFill>
              </a:rPr>
              <a:t>(root)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tree.</a:t>
            </a:r>
            <a:r>
              <a:rPr lang="th" sz="1800">
                <a:solidFill>
                  <a:srgbClr val="00FFFF"/>
                </a:solidFill>
              </a:rPr>
              <a:t>write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"testxml.xml"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741" name="Google Shape;741;p97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ตัวอย่างการเขียนไฟล์ xml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47" name="Google Shape;747;p98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XML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98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lxml</a:t>
            </a:r>
            <a:r>
              <a:rPr lang="th" sz="1800">
                <a:solidFill>
                  <a:srgbClr val="FF00FF"/>
                </a:solidFill>
              </a:rPr>
              <a:t> import </a:t>
            </a:r>
            <a:r>
              <a:rPr lang="th" sz="1800">
                <a:solidFill>
                  <a:srgbClr val="FFFFFF"/>
                </a:solidFill>
              </a:rPr>
              <a:t>etree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tree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etree.</a:t>
            </a:r>
            <a:r>
              <a:rPr lang="th" sz="1800">
                <a:solidFill>
                  <a:srgbClr val="00FFFF"/>
                </a:solidFill>
              </a:rPr>
              <a:t>parse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"testxml.xml"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(etree.</a:t>
            </a:r>
            <a:r>
              <a:rPr lang="th" sz="1800">
                <a:solidFill>
                  <a:srgbClr val="00FFFF"/>
                </a:solidFill>
              </a:rPr>
              <a:t>tostring</a:t>
            </a:r>
            <a:r>
              <a:rPr lang="th" sz="1800">
                <a:solidFill>
                  <a:srgbClr val="FFFFFF"/>
                </a:solidFill>
              </a:rPr>
              <a:t>(tree))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49" name="Google Shape;749;p98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อ่านข้อมูลใน</a:t>
            </a:r>
            <a:r>
              <a:rPr lang="th" sz="1800">
                <a:solidFill>
                  <a:srgbClr val="00FFFF"/>
                </a:solidFill>
              </a:rPr>
              <a:t>ไฟล์ xml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55" name="Google Shape;755;p99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Word (Install package)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99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pip install python-docx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7" name="Google Shape;757;p99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เปิด cmd / terminal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ติดตั้ง package ชื่อ python-docx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63" name="Google Shape;763;p100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Word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00"/>
          <p:cNvSpPr txBox="1"/>
          <p:nvPr>
            <p:ph idx="1" type="body"/>
          </p:nvPr>
        </p:nvSpPr>
        <p:spPr>
          <a:xfrm>
            <a:off x="252950" y="1567550"/>
            <a:ext cx="53124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</a:t>
            </a:r>
            <a:r>
              <a:rPr lang="th" sz="1800">
                <a:solidFill>
                  <a:srgbClr val="FFFFFF"/>
                </a:solidFill>
              </a:rPr>
              <a:t> docx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Document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Document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document.</a:t>
            </a:r>
            <a:r>
              <a:rPr lang="th" sz="1800">
                <a:solidFill>
                  <a:srgbClr val="00FFFF"/>
                </a:solidFill>
              </a:rPr>
              <a:t>add_heading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'สวัสดี :)'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D5A6BD"/>
                </a:solidFill>
              </a:rPr>
              <a:t>0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document.</a:t>
            </a:r>
            <a:r>
              <a:rPr lang="th" sz="1800">
                <a:solidFill>
                  <a:srgbClr val="00FFFF"/>
                </a:solidFill>
              </a:rPr>
              <a:t>add_paragraph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'Test Word .docx in Python'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paragraph_format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p.paragraph_format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p.style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'Heading 2'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document.</a:t>
            </a:r>
            <a:r>
              <a:rPr lang="th" sz="1800">
                <a:solidFill>
                  <a:srgbClr val="00FFFF"/>
                </a:solidFill>
              </a:rPr>
              <a:t>add_paragraph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'by Uncle Engineer'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document.</a:t>
            </a:r>
            <a:r>
              <a:rPr lang="th" sz="1800">
                <a:solidFill>
                  <a:srgbClr val="00FFFF"/>
                </a:solidFill>
              </a:rPr>
              <a:t>add_page_break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document.</a:t>
            </a:r>
            <a:r>
              <a:rPr lang="th" sz="1800">
                <a:solidFill>
                  <a:srgbClr val="00FFFF"/>
                </a:solidFill>
              </a:rPr>
              <a:t>save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'testword.docx'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65" name="Google Shape;765;p100"/>
          <p:cNvSpPr txBox="1"/>
          <p:nvPr>
            <p:ph idx="1" type="body"/>
          </p:nvPr>
        </p:nvSpPr>
        <p:spPr>
          <a:xfrm>
            <a:off x="5565300" y="1567550"/>
            <a:ext cx="32460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เขียนข้อมูลลงในไฟล์ docx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71" name="Google Shape;771;p101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</a:t>
            </a:r>
            <a:r>
              <a:rPr lang="th"/>
              <a:t>Word</a:t>
            </a:r>
            <a:r>
              <a:rPr lang="th"/>
              <a:t>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01"/>
          <p:cNvSpPr txBox="1"/>
          <p:nvPr>
            <p:ph idx="1" type="body"/>
          </p:nvPr>
        </p:nvSpPr>
        <p:spPr>
          <a:xfrm>
            <a:off x="548075" y="1567550"/>
            <a:ext cx="50172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docx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document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docx.</a:t>
            </a:r>
            <a:r>
              <a:rPr lang="th" sz="1800">
                <a:solidFill>
                  <a:srgbClr val="00FFFF"/>
                </a:solidFill>
              </a:rPr>
              <a:t>Document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'testword .docx'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contents = [p.text </a:t>
            </a:r>
            <a:r>
              <a:rPr lang="th" sz="1800">
                <a:solidFill>
                  <a:srgbClr val="FF00FF"/>
                </a:solidFill>
              </a:rPr>
              <a:t>for</a:t>
            </a:r>
            <a:r>
              <a:rPr lang="th" sz="1800">
                <a:solidFill>
                  <a:srgbClr val="FFFFFF"/>
                </a:solidFill>
              </a:rPr>
              <a:t> p </a:t>
            </a:r>
            <a:r>
              <a:rPr lang="th" sz="1800">
                <a:solidFill>
                  <a:srgbClr val="FF00FF"/>
                </a:solidFill>
              </a:rPr>
              <a:t>in</a:t>
            </a:r>
            <a:r>
              <a:rPr lang="th" sz="1800">
                <a:solidFill>
                  <a:srgbClr val="FFFFFF"/>
                </a:solidFill>
              </a:rPr>
              <a:t> document.paragraphs]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(contents)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3" name="Google Shape;773;p101"/>
          <p:cNvSpPr txBox="1"/>
          <p:nvPr>
            <p:ph idx="1" type="body"/>
          </p:nvPr>
        </p:nvSpPr>
        <p:spPr>
          <a:xfrm>
            <a:off x="5565300" y="1567550"/>
            <a:ext cx="32460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อ่านข้อมูลลงในไฟล์ docx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44850" y="751975"/>
            <a:ext cx="7038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การติดตั้งภาษาโปรแกรม Python เพื่อใช้งาน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ขั้นตอนที่7: เรียบร้อย </a:t>
            </a:r>
            <a:r>
              <a:rPr lang="th" sz="1800" u="sng"/>
              <a:t>C</a:t>
            </a:r>
            <a:r>
              <a:rPr lang="th" sz="1800"/>
              <a:t>lose ได้เลย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1663" l="0" r="0" t="1596"/>
          <a:stretch/>
        </p:blipFill>
        <p:spPr>
          <a:xfrm>
            <a:off x="1769825" y="1536850"/>
            <a:ext cx="5604350" cy="33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79" name="Google Shape;779;p102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Excel (Install Package)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02"/>
          <p:cNvSpPr txBox="1"/>
          <p:nvPr>
            <p:ph idx="1" type="body"/>
          </p:nvPr>
        </p:nvSpPr>
        <p:spPr>
          <a:xfrm>
            <a:off x="1363175" y="1567550"/>
            <a:ext cx="420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pip install openpyxl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81" name="Google Shape;781;p102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เปิด cmd / terminal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ติดตั้ง package ชื่อ opexpyxl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87" name="Google Shape;787;p103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Excel (Write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03"/>
          <p:cNvSpPr txBox="1"/>
          <p:nvPr>
            <p:ph idx="1" type="body"/>
          </p:nvPr>
        </p:nvSpPr>
        <p:spPr>
          <a:xfrm>
            <a:off x="252950" y="1567550"/>
            <a:ext cx="53124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</a:t>
            </a:r>
            <a:r>
              <a:rPr lang="th" sz="1800">
                <a:solidFill>
                  <a:srgbClr val="FFFFFF"/>
                </a:solidFill>
              </a:rPr>
              <a:t> openpyxl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Workbook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datetime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work_book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Workbook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work_sheet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work_book.active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work_sheet.title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"Hello"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work_sheet[</a:t>
            </a:r>
            <a:r>
              <a:rPr lang="th" sz="1800">
                <a:solidFill>
                  <a:srgbClr val="FFFF00"/>
                </a:solidFill>
              </a:rPr>
              <a:t>'A1'</a:t>
            </a:r>
            <a:r>
              <a:rPr lang="th" sz="1800">
                <a:solidFill>
                  <a:srgbClr val="FFFFFF"/>
                </a:solidFill>
              </a:rPr>
              <a:t>]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00"/>
                </a:solidFill>
              </a:rPr>
              <a:t>"UncleEngineer"</a:t>
            </a:r>
            <a:r>
              <a:rPr lang="th" sz="1800">
                <a:solidFill>
                  <a:srgbClr val="FFFFFF"/>
                </a:solidFill>
              </a:rPr>
              <a:t> work_sheet['</a:t>
            </a:r>
            <a:r>
              <a:rPr lang="th" sz="1800">
                <a:solidFill>
                  <a:srgbClr val="FFFF00"/>
                </a:solidFill>
              </a:rPr>
              <a:t>B2'</a:t>
            </a:r>
            <a:r>
              <a:rPr lang="th" sz="1800">
                <a:solidFill>
                  <a:srgbClr val="FFFFFF"/>
                </a:solidFill>
              </a:rPr>
              <a:t>]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datetime.datetime.</a:t>
            </a:r>
            <a:r>
              <a:rPr lang="th" sz="1800">
                <a:solidFill>
                  <a:srgbClr val="00FFFF"/>
                </a:solidFill>
              </a:rPr>
              <a:t>now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work_book.</a:t>
            </a:r>
            <a:r>
              <a:rPr lang="th" sz="1800">
                <a:solidFill>
                  <a:srgbClr val="00FFFF"/>
                </a:solidFill>
              </a:rPr>
              <a:t>save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"testexcel.xlsx"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89" name="Google Shape;789;p103"/>
          <p:cNvSpPr txBox="1"/>
          <p:nvPr>
            <p:ph idx="1" type="body"/>
          </p:nvPr>
        </p:nvSpPr>
        <p:spPr>
          <a:xfrm>
            <a:off x="5565300" y="1567550"/>
            <a:ext cx="32460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</a:t>
            </a:r>
            <a:r>
              <a:rPr lang="th" sz="1800">
                <a:solidFill>
                  <a:srgbClr val="00FFFF"/>
                </a:solidFill>
              </a:rPr>
              <a:t>เขียน</a:t>
            </a:r>
            <a:r>
              <a:rPr lang="th" sz="1800">
                <a:solidFill>
                  <a:srgbClr val="00FFFF"/>
                </a:solidFill>
              </a:rPr>
              <a:t>ข้อมูลลงในไฟล์ docx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9. การเขียนและอ่านไฟล์</a:t>
            </a:r>
            <a:endParaRPr/>
          </a:p>
        </p:txBody>
      </p:sp>
      <p:sp>
        <p:nvSpPr>
          <p:cNvPr id="795" name="Google Shape;795;p104"/>
          <p:cNvSpPr txBox="1"/>
          <p:nvPr>
            <p:ph idx="1" type="body"/>
          </p:nvPr>
        </p:nvSpPr>
        <p:spPr>
          <a:xfrm>
            <a:off x="1297500" y="1047575"/>
            <a:ext cx="70389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Excel (Read File)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04"/>
          <p:cNvSpPr txBox="1"/>
          <p:nvPr>
            <p:ph idx="1" type="body"/>
          </p:nvPr>
        </p:nvSpPr>
        <p:spPr>
          <a:xfrm>
            <a:off x="154575" y="1567550"/>
            <a:ext cx="56775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FFFF"/>
                </a:solidFill>
              </a:rPr>
              <a:t>openpyxl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load_workbook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work_book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load_workbook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9900"/>
                </a:solidFill>
              </a:rPr>
              <a:t>filename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00"/>
                </a:solidFill>
              </a:rPr>
              <a:t>'testexcel.xlsx'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sheet_ranges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work_book[</a:t>
            </a:r>
            <a:r>
              <a:rPr lang="th" sz="1800">
                <a:solidFill>
                  <a:srgbClr val="FFFF00"/>
                </a:solidFill>
              </a:rPr>
              <a:t>"Hello"</a:t>
            </a:r>
            <a:r>
              <a:rPr lang="th" sz="1800">
                <a:solidFill>
                  <a:srgbClr val="FFFFFF"/>
                </a:solidFill>
              </a:rPr>
              <a:t>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(sheet_ranges[</a:t>
            </a:r>
            <a:r>
              <a:rPr lang="th" sz="1800">
                <a:solidFill>
                  <a:srgbClr val="FFFF00"/>
                </a:solidFill>
              </a:rPr>
              <a:t>'A1'</a:t>
            </a:r>
            <a:r>
              <a:rPr lang="th" sz="1800">
                <a:solidFill>
                  <a:srgbClr val="FFFFFF"/>
                </a:solidFill>
              </a:rPr>
              <a:t>].value)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7" name="Google Shape;797;p104"/>
          <p:cNvSpPr txBox="1"/>
          <p:nvPr>
            <p:ph idx="1" type="body"/>
          </p:nvPr>
        </p:nvSpPr>
        <p:spPr>
          <a:xfrm>
            <a:off x="5832075" y="1567550"/>
            <a:ext cx="31620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ตัวอย่างการอ่านข้อมูลลงในไฟล์ xlsx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Error Types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Exceptions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Bug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Debugging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10. การดักจับและตรวจสอบข้อผิดพลาดต่างๆ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th">
                <a:latin typeface="Lato"/>
                <a:ea typeface="Lato"/>
                <a:cs typeface="Lato"/>
                <a:sym typeface="Lato"/>
              </a:rPr>
              <a:t>. การดักจับและตรวจสอบข้อผิดพลาดต่างๆ</a:t>
            </a:r>
            <a:endParaRPr/>
          </a:p>
        </p:txBody>
      </p:sp>
      <p:sp>
        <p:nvSpPr>
          <p:cNvPr id="809" name="Google Shape;809;p106"/>
          <p:cNvSpPr txBox="1"/>
          <p:nvPr>
            <p:ph idx="1" type="body"/>
          </p:nvPr>
        </p:nvSpPr>
        <p:spPr>
          <a:xfrm>
            <a:off x="1171025" y="964050"/>
            <a:ext cx="70389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Exceptions (Error Type : FileNotFoundError)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06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file_name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00"/>
                </a:solidFill>
              </a:rPr>
              <a:t>"testnumber.json"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try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00FF"/>
                </a:solidFill>
              </a:rPr>
              <a:t>with</a:t>
            </a:r>
            <a:r>
              <a:rPr lang="th" sz="1800"/>
              <a:t> </a:t>
            </a:r>
            <a:r>
              <a:rPr lang="th" sz="1800">
                <a:solidFill>
                  <a:srgbClr val="00FFFF"/>
                </a:solidFill>
              </a:rPr>
              <a:t>open</a:t>
            </a:r>
            <a:r>
              <a:rPr lang="th" sz="1800">
                <a:solidFill>
                  <a:srgbClr val="FFFFFF"/>
                </a:solidFill>
              </a:rPr>
              <a:t>(file_name)</a:t>
            </a:r>
            <a:r>
              <a:rPr lang="th" sz="1800">
                <a:solidFill>
                  <a:srgbClr val="00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as </a:t>
            </a:r>
            <a:r>
              <a:rPr lang="th" sz="1800">
                <a:solidFill>
                  <a:srgbClr val="FFFFFF"/>
                </a:solidFill>
              </a:rPr>
              <a:t>f:</a:t>
            </a:r>
            <a:endParaRPr sz="18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lines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FFFFFF"/>
                </a:solidFill>
              </a:rPr>
              <a:t>f.</a:t>
            </a:r>
            <a:r>
              <a:rPr lang="th" sz="1800">
                <a:solidFill>
                  <a:srgbClr val="00FFFF"/>
                </a:solidFill>
              </a:rPr>
              <a:t>readlines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except </a:t>
            </a:r>
            <a:r>
              <a:rPr lang="th" sz="1800">
                <a:solidFill>
                  <a:srgbClr val="00FFFF"/>
                </a:solidFill>
              </a:rPr>
              <a:t>FileNotFoundError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FF"/>
                </a:solidFill>
              </a:rPr>
              <a:t>msg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00FFFF"/>
                </a:solidFill>
              </a:rPr>
              <a:t>f</a:t>
            </a:r>
            <a:r>
              <a:rPr lang="th" sz="1800">
                <a:solidFill>
                  <a:srgbClr val="FFFF00"/>
                </a:solidFill>
              </a:rPr>
              <a:t>"Cannot find file </a:t>
            </a:r>
            <a:r>
              <a:rPr lang="th" sz="1800">
                <a:solidFill>
                  <a:srgbClr val="FFFFFF"/>
                </a:solidFill>
              </a:rPr>
              <a:t>{file_name}</a:t>
            </a:r>
            <a:r>
              <a:rPr lang="th" sz="1800">
                <a:solidFill>
                  <a:srgbClr val="FFFF00"/>
                </a:solidFill>
              </a:rPr>
              <a:t>"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FF"/>
                </a:solidFill>
              </a:rPr>
              <a:t>msg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/>
          </a:p>
        </p:txBody>
      </p:sp>
      <p:sp>
        <p:nvSpPr>
          <p:cNvPr id="811" name="Google Shape;811;p106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try รันคำสั่งตามปกติ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except จะทำงานถ้ามี error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10. การดักจับและตรวจสอบข้อผิดพลาดต่างๆ</a:t>
            </a:r>
            <a:endParaRPr/>
          </a:p>
        </p:txBody>
      </p:sp>
      <p:sp>
        <p:nvSpPr>
          <p:cNvPr id="817" name="Google Shape;817;p107"/>
          <p:cNvSpPr txBox="1"/>
          <p:nvPr>
            <p:ph idx="1" type="body"/>
          </p:nvPr>
        </p:nvSpPr>
        <p:spPr>
          <a:xfrm>
            <a:off x="1171025" y="964050"/>
            <a:ext cx="70389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Exceptions (Error Type : ZeroDivisionError)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07"/>
          <p:cNvSpPr txBox="1"/>
          <p:nvPr>
            <p:ph idx="1" type="body"/>
          </p:nvPr>
        </p:nvSpPr>
        <p:spPr>
          <a:xfrm>
            <a:off x="1297500" y="1567550"/>
            <a:ext cx="4267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number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00FFFF"/>
                </a:solidFill>
              </a:rPr>
              <a:t>input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"Divide by : 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try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FF"/>
                </a:solidFill>
              </a:rPr>
              <a:t>result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D9D2E9"/>
                </a:solidFill>
              </a:rPr>
              <a:t>10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/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int</a:t>
            </a:r>
            <a:r>
              <a:rPr lang="th" sz="1800">
                <a:solidFill>
                  <a:srgbClr val="FFFFFF"/>
                </a:solidFill>
              </a:rPr>
              <a:t>(number)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except </a:t>
            </a:r>
            <a:r>
              <a:rPr lang="th" sz="1800">
                <a:solidFill>
                  <a:srgbClr val="00FFFF"/>
                </a:solidFill>
              </a:rPr>
              <a:t>ZeroDivisionError</a:t>
            </a:r>
            <a:r>
              <a:rPr lang="th" sz="1800"/>
              <a:t>: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pass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else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(result)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9" name="Google Shape;819;p107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pass คือการข้ามการทำงานไปยัง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บล็อกต่อไป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10. การดักจับและตรวจสอบข้อผิดพลาดต่างๆ</a:t>
            </a:r>
            <a:endParaRPr/>
          </a:p>
        </p:txBody>
      </p:sp>
      <p:sp>
        <p:nvSpPr>
          <p:cNvPr id="825" name="Google Shape;825;p108"/>
          <p:cNvSpPr txBox="1"/>
          <p:nvPr>
            <p:ph idx="1" type="body"/>
          </p:nvPr>
        </p:nvSpPr>
        <p:spPr>
          <a:xfrm>
            <a:off x="1171025" y="964050"/>
            <a:ext cx="70389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Exceptions (Error Type : ZeroDivisionError)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08"/>
          <p:cNvSpPr txBox="1"/>
          <p:nvPr>
            <p:ph idx="1" type="body"/>
          </p:nvPr>
        </p:nvSpPr>
        <p:spPr>
          <a:xfrm>
            <a:off x="1297500" y="1567550"/>
            <a:ext cx="4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number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00FFFF"/>
                </a:solidFill>
              </a:rPr>
              <a:t>input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"Divide by : 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try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FFFFFF"/>
                </a:solidFill>
              </a:rPr>
              <a:t>result </a:t>
            </a:r>
            <a:r>
              <a:rPr lang="th" sz="1800">
                <a:solidFill>
                  <a:srgbClr val="FF00FF"/>
                </a:solidFill>
              </a:rPr>
              <a:t>= </a:t>
            </a:r>
            <a:r>
              <a:rPr lang="th" sz="1800">
                <a:solidFill>
                  <a:srgbClr val="D9D2E9"/>
                </a:solidFill>
              </a:rPr>
              <a:t>10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/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int</a:t>
            </a:r>
            <a:r>
              <a:rPr lang="th" sz="1800">
                <a:solidFill>
                  <a:srgbClr val="FFFFFF"/>
                </a:solidFill>
              </a:rPr>
              <a:t>(number)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except </a:t>
            </a:r>
            <a:r>
              <a:rPr lang="th" sz="1800">
                <a:solidFill>
                  <a:srgbClr val="00FFFF"/>
                </a:solidFill>
              </a:rPr>
              <a:t>ZeroDivisionError</a:t>
            </a:r>
            <a:r>
              <a:rPr lang="th" sz="1800"/>
              <a:t>: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"You can't divide by zero!"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else</a:t>
            </a:r>
            <a:r>
              <a:rPr lang="th" sz="1800"/>
              <a:t>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	</a:t>
            </a: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(result)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finally</a:t>
            </a:r>
            <a:r>
              <a:rPr lang="th" sz="1800"/>
              <a:t>: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FFF00"/>
                </a:solidFill>
              </a:rPr>
              <a:t>"This is the divide by number"</a:t>
            </a:r>
            <a:r>
              <a:rPr lang="th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27" name="Google Shape;827;p108"/>
          <p:cNvSpPr txBox="1"/>
          <p:nvPr>
            <p:ph idx="1" type="body"/>
          </p:nvPr>
        </p:nvSpPr>
        <p:spPr>
          <a:xfrm>
            <a:off x="5565300" y="156755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try รันคำสั่งตามปกติ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except จะทำงานถ้า error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else จะทำงานถ้าไม่ error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finally ทำงานอย่างแน่นอน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ไม่ว่าจะมี error หรือไม่ก็ตาม</a:t>
            </a:r>
            <a:br>
              <a:rPr lang="th" sz="1800">
                <a:solidFill>
                  <a:srgbClr val="00FFFF"/>
                </a:solidFill>
              </a:rPr>
            </a:br>
            <a:r>
              <a:rPr lang="th" sz="1800">
                <a:solidFill>
                  <a:srgbClr val="00FFFF"/>
                </a:solidFill>
              </a:rPr>
              <a:t>(ไม่แนะนำให้ใช้ finally)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Unit Testing Fundamental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· Unittest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11. การเขียน Unit Testing เบื้องต้น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11. การเขียน Unit Testing เบื้องต้น</a:t>
            </a:r>
            <a:endParaRPr/>
          </a:p>
        </p:txBody>
      </p:sp>
      <p:sp>
        <p:nvSpPr>
          <p:cNvPr id="839" name="Google Shape;839;p110"/>
          <p:cNvSpPr txBox="1"/>
          <p:nvPr>
            <p:ph idx="1" type="body"/>
          </p:nvPr>
        </p:nvSpPr>
        <p:spPr>
          <a:xfrm>
            <a:off x="1297500" y="1005425"/>
            <a:ext cx="70389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fullname.py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10"/>
          <p:cNvSpPr txBox="1"/>
          <p:nvPr>
            <p:ph idx="1" type="body"/>
          </p:nvPr>
        </p:nvSpPr>
        <p:spPr>
          <a:xfrm>
            <a:off x="772925" y="2073475"/>
            <a:ext cx="45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def</a:t>
            </a:r>
            <a:r>
              <a:rPr lang="th" sz="1800"/>
              <a:t> </a:t>
            </a:r>
            <a:r>
              <a:rPr lang="th" sz="1800">
                <a:solidFill>
                  <a:srgbClr val="00FF00"/>
                </a:solidFill>
              </a:rPr>
              <a:t>get</a:t>
            </a:r>
            <a:r>
              <a:rPr lang="th" sz="1800">
                <a:solidFill>
                  <a:srgbClr val="00FF00"/>
                </a:solidFill>
              </a:rPr>
              <a:t>_fullname</a:t>
            </a:r>
            <a:r>
              <a:rPr lang="th" sz="1800">
                <a:solidFill>
                  <a:srgbClr val="FFFFFF"/>
                </a:solidFill>
              </a:rPr>
              <a:t>(</a:t>
            </a:r>
            <a:r>
              <a:rPr lang="th" sz="1800">
                <a:solidFill>
                  <a:srgbClr val="F1C232"/>
                </a:solidFill>
              </a:rPr>
              <a:t>first</a:t>
            </a:r>
            <a:r>
              <a:rPr lang="th" sz="1800">
                <a:solidFill>
                  <a:srgbClr val="FFFFFF"/>
                </a:solidFill>
              </a:rPr>
              <a:t>,</a:t>
            </a:r>
            <a:r>
              <a:rPr lang="th" sz="1800">
                <a:solidFill>
                  <a:srgbClr val="F1C232"/>
                </a:solidFill>
              </a:rPr>
              <a:t> last</a:t>
            </a:r>
            <a:r>
              <a:rPr lang="th" sz="1800">
                <a:solidFill>
                  <a:srgbClr val="FFFFFF"/>
                </a:solidFill>
              </a:rPr>
              <a:t>)</a:t>
            </a:r>
            <a:r>
              <a:rPr lang="th" sz="1800"/>
              <a:t>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B6D7A8"/>
                </a:solidFill>
              </a:rPr>
              <a:t>"""Display a simple greeting."""</a:t>
            </a:r>
            <a:endParaRPr sz="1800">
              <a:solidFill>
                <a:srgbClr val="B6D7A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full_name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00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f</a:t>
            </a:r>
            <a:r>
              <a:rPr lang="th" sz="1800">
                <a:solidFill>
                  <a:srgbClr val="FFFF00"/>
                </a:solidFill>
              </a:rPr>
              <a:t>"</a:t>
            </a:r>
            <a:r>
              <a:rPr lang="th" sz="1800">
                <a:solidFill>
                  <a:srgbClr val="FFFFFF"/>
                </a:solidFill>
              </a:rPr>
              <a:t>{first} {last}</a:t>
            </a:r>
            <a:r>
              <a:rPr lang="th" sz="1800">
                <a:solidFill>
                  <a:srgbClr val="FFFF00"/>
                </a:solidFill>
              </a:rPr>
              <a:t>"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return </a:t>
            </a:r>
            <a:r>
              <a:rPr lang="th" sz="1800">
                <a:solidFill>
                  <a:srgbClr val="FFFFFF"/>
                </a:solidFill>
              </a:rPr>
              <a:t>full_name.</a:t>
            </a:r>
            <a:r>
              <a:rPr lang="th" sz="1800">
                <a:solidFill>
                  <a:srgbClr val="00FFFF"/>
                </a:solidFill>
              </a:rPr>
              <a:t>title</a:t>
            </a:r>
            <a:r>
              <a:rPr lang="th" sz="1800">
                <a:solidFill>
                  <a:srgbClr val="FFFFFF"/>
                </a:solidFill>
              </a:rPr>
              <a:t>()</a:t>
            </a:r>
            <a:endParaRPr sz="1800"/>
          </a:p>
        </p:txBody>
      </p:sp>
      <p:sp>
        <p:nvSpPr>
          <p:cNvPr id="841" name="Google Shape;841;p110"/>
          <p:cNvSpPr txBox="1"/>
          <p:nvPr>
            <p:ph idx="1" type="body"/>
          </p:nvPr>
        </p:nvSpPr>
        <p:spPr>
          <a:xfrm>
            <a:off x="5327850" y="2073475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ไฟล์ที่ 1 สร้างฟังก์ชั่น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Lato"/>
                <a:ea typeface="Lato"/>
                <a:cs typeface="Lato"/>
                <a:sym typeface="Lato"/>
              </a:rPr>
              <a:t>11. การเขียน Unit Testing เบื้องต้น</a:t>
            </a:r>
            <a:endParaRPr/>
          </a:p>
        </p:txBody>
      </p:sp>
      <p:sp>
        <p:nvSpPr>
          <p:cNvPr id="847" name="Google Shape;847;p111"/>
          <p:cNvSpPr txBox="1"/>
          <p:nvPr>
            <p:ph idx="1" type="body"/>
          </p:nvPr>
        </p:nvSpPr>
        <p:spPr>
          <a:xfrm>
            <a:off x="1297500" y="1005425"/>
            <a:ext cx="70389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import_</a:t>
            </a:r>
            <a:r>
              <a:rPr lang="th"/>
              <a:t>fullname.py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11"/>
          <p:cNvSpPr txBox="1"/>
          <p:nvPr>
            <p:ph idx="1" type="body"/>
          </p:nvPr>
        </p:nvSpPr>
        <p:spPr>
          <a:xfrm>
            <a:off x="772925" y="2073475"/>
            <a:ext cx="45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FF"/>
                </a:solidFill>
              </a:rPr>
              <a:t>from </a:t>
            </a:r>
            <a:r>
              <a:rPr lang="th" sz="1800">
                <a:solidFill>
                  <a:srgbClr val="FFFFFF"/>
                </a:solidFill>
              </a:rPr>
              <a:t>fullname </a:t>
            </a:r>
            <a:r>
              <a:rPr lang="th" sz="1800">
                <a:solidFill>
                  <a:srgbClr val="FF00FF"/>
                </a:solidFill>
              </a:rPr>
              <a:t>import </a:t>
            </a:r>
            <a:r>
              <a:rPr lang="th" sz="1800">
                <a:solidFill>
                  <a:srgbClr val="FFFFFF"/>
                </a:solidFill>
              </a:rPr>
              <a:t>get_fullname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</a:rPr>
              <a:t>person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FF00FF"/>
                </a:solidFill>
              </a:rPr>
              <a:t>=</a:t>
            </a:r>
            <a:r>
              <a:rPr lang="th" sz="1800">
                <a:solidFill>
                  <a:srgbClr val="FFFFFF"/>
                </a:solidFill>
              </a:rPr>
              <a:t> </a:t>
            </a:r>
            <a:r>
              <a:rPr lang="th" sz="1800">
                <a:solidFill>
                  <a:srgbClr val="00FFFF"/>
                </a:solidFill>
              </a:rPr>
              <a:t>get_fullname</a:t>
            </a:r>
            <a:r>
              <a:rPr lang="th" sz="1800"/>
              <a:t>(</a:t>
            </a:r>
            <a:r>
              <a:rPr lang="th" sz="1800">
                <a:solidFill>
                  <a:srgbClr val="FFFF00"/>
                </a:solidFill>
              </a:rPr>
              <a:t>"uncle"</a:t>
            </a:r>
            <a:r>
              <a:rPr lang="th" sz="1800">
                <a:solidFill>
                  <a:srgbClr val="FFFFFF"/>
                </a:solidFill>
              </a:rPr>
              <a:t>, </a:t>
            </a:r>
            <a:r>
              <a:rPr lang="th" sz="1800">
                <a:solidFill>
                  <a:srgbClr val="FFFF00"/>
                </a:solidFill>
              </a:rPr>
              <a:t>"engineer"</a:t>
            </a:r>
            <a:r>
              <a:rPr lang="th" sz="1800"/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print</a:t>
            </a:r>
            <a:r>
              <a:rPr lang="th" sz="1800">
                <a:solidFill>
                  <a:srgbClr val="FFFFFF"/>
                </a:solidFill>
              </a:rPr>
              <a:t>(person)</a:t>
            </a:r>
            <a:endParaRPr sz="1800"/>
          </a:p>
        </p:txBody>
      </p:sp>
      <p:sp>
        <p:nvSpPr>
          <p:cNvPr id="849" name="Google Shape;849;p111"/>
          <p:cNvSpPr txBox="1"/>
          <p:nvPr>
            <p:ph idx="1" type="body"/>
          </p:nvPr>
        </p:nvSpPr>
        <p:spPr>
          <a:xfrm>
            <a:off x="5327850" y="2073475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ไฟล์ที่ 2 เรียกชื่อไฟล์ที่ 1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FFFF"/>
                </a:solidFill>
              </a:rPr>
              <a:t>และ import โมดูลในไฟล์ที่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