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309" r:id="rId3"/>
    <p:sldId id="311" r:id="rId4"/>
    <p:sldId id="310" r:id="rId5"/>
    <p:sldId id="307" r:id="rId6"/>
    <p:sldId id="308" r:id="rId7"/>
    <p:sldId id="280" r:id="rId8"/>
    <p:sldId id="259" r:id="rId9"/>
    <p:sldId id="314" r:id="rId10"/>
    <p:sldId id="313" r:id="rId11"/>
    <p:sldId id="312" r:id="rId12"/>
    <p:sldId id="344" r:id="rId13"/>
    <p:sldId id="329" r:id="rId14"/>
    <p:sldId id="330" r:id="rId15"/>
    <p:sldId id="332" r:id="rId16"/>
    <p:sldId id="315" r:id="rId17"/>
    <p:sldId id="345" r:id="rId18"/>
    <p:sldId id="331" r:id="rId19"/>
    <p:sldId id="333" r:id="rId20"/>
    <p:sldId id="334" r:id="rId21"/>
    <p:sldId id="316" r:id="rId22"/>
    <p:sldId id="335" r:id="rId23"/>
    <p:sldId id="338" r:id="rId24"/>
    <p:sldId id="336" r:id="rId25"/>
    <p:sldId id="317" r:id="rId26"/>
    <p:sldId id="340" r:id="rId27"/>
    <p:sldId id="341" r:id="rId28"/>
    <p:sldId id="342" r:id="rId29"/>
    <p:sldId id="343" r:id="rId30"/>
    <p:sldId id="339" r:id="rId31"/>
    <p:sldId id="346" r:id="rId32"/>
    <p:sldId id="34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7A063B-37B5-4DD0-BF79-1C740F6F56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16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41A3F2-266A-49FA-87A7-B97BB7D67D3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1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fld id="{0F14DA63-9994-4350-896F-1251F2C83C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4372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4372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2000"/>
          </a:p>
        </p:txBody>
      </p:sp>
      <p:pic>
        <p:nvPicPr>
          <p:cNvPr id="6153" name="Picture 11" descr="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724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 dirty="0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000" dirty="0">
                <a:latin typeface="宋体" pitchFamily="2" charset="-122"/>
              </a:rPr>
              <a:t>Ajax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讲师：李东超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XMLHttpRequest</a:t>
            </a:r>
            <a:r>
              <a:rPr lang="zh-CN" altLang="en-US" dirty="0">
                <a:latin typeface="宋体" pitchFamily="2" charset="-122"/>
              </a:rPr>
              <a:t>的相关方法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open(method,url)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setRequestHeader(header,value)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send(content)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XMLHttpRequest</a:t>
            </a:r>
            <a:r>
              <a:rPr lang="zh-CN" altLang="en-US" dirty="0">
                <a:latin typeface="宋体" pitchFamily="2" charset="-122"/>
              </a:rPr>
              <a:t>的相关属性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onreadystatechange</a:t>
            </a:r>
          </a:p>
          <a:p>
            <a:r>
              <a:rPr lang="en-US" altLang="zh-CN" sz="2800" dirty="0">
                <a:latin typeface="宋体" pitchFamily="2" charset="-122"/>
              </a:rPr>
              <a:t>readyState </a:t>
            </a:r>
          </a:p>
          <a:p>
            <a:r>
              <a:rPr lang="en-US" altLang="zh-CN" sz="2800" dirty="0">
                <a:latin typeface="宋体" pitchFamily="2" charset="-122"/>
              </a:rPr>
              <a:t>status</a:t>
            </a:r>
          </a:p>
          <a:p>
            <a:r>
              <a:rPr lang="en-US" altLang="zh-CN" sz="2800" dirty="0">
                <a:latin typeface="宋体" pitchFamily="2" charset="-122"/>
              </a:rPr>
              <a:t>statusText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reponseText</a:t>
            </a:r>
          </a:p>
          <a:p>
            <a:r>
              <a:rPr lang="en-US" altLang="zh-CN" sz="2800" dirty="0">
                <a:latin typeface="宋体" pitchFamily="2" charset="-122"/>
              </a:rPr>
              <a:t>responseXML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readyState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0</a:t>
            </a:r>
            <a:r>
              <a:rPr lang="zh-CN" altLang="en-US" sz="2800">
                <a:latin typeface="宋体" pitchFamily="2" charset="-122"/>
              </a:rPr>
              <a:t>：表示对象已建立，但未初始化</a:t>
            </a:r>
          </a:p>
          <a:p>
            <a:r>
              <a:rPr lang="en-US" altLang="zh-CN" sz="2800" dirty="0">
                <a:latin typeface="宋体" pitchFamily="2" charset="-122"/>
              </a:rPr>
              <a:t>1</a:t>
            </a:r>
            <a:r>
              <a:rPr lang="zh-CN" altLang="en-US" sz="2800">
                <a:latin typeface="宋体" pitchFamily="2" charset="-122"/>
              </a:rPr>
              <a:t>：表示对象已初始化，但未发送</a:t>
            </a:r>
          </a:p>
          <a:p>
            <a:r>
              <a:rPr lang="en-US" altLang="zh-CN" sz="2800" dirty="0">
                <a:latin typeface="宋体" pitchFamily="2" charset="-122"/>
              </a:rPr>
              <a:t>2</a:t>
            </a:r>
            <a:r>
              <a:rPr lang="zh-CN" altLang="en-US" sz="2800">
                <a:latin typeface="宋体" pitchFamily="2" charset="-122"/>
              </a:rPr>
              <a:t>：已调用</a:t>
            </a:r>
            <a:r>
              <a:rPr lang="en-US" altLang="zh-CN" sz="2800" dirty="0">
                <a:latin typeface="宋体" pitchFamily="2" charset="-122"/>
              </a:rPr>
              <a:t>send</a:t>
            </a:r>
            <a:r>
              <a:rPr lang="zh-CN" altLang="en-US" sz="2800">
                <a:latin typeface="宋体" pitchFamily="2" charset="-122"/>
              </a:rPr>
              <a:t>方法进行请求</a:t>
            </a:r>
          </a:p>
          <a:p>
            <a:r>
              <a:rPr lang="en-US" altLang="zh-CN" sz="2800" dirty="0">
                <a:latin typeface="宋体" pitchFamily="2" charset="-122"/>
              </a:rPr>
              <a:t>3</a:t>
            </a:r>
            <a:r>
              <a:rPr lang="zh-CN" altLang="en-US" sz="2800">
                <a:latin typeface="宋体" pitchFamily="2" charset="-122"/>
              </a:rPr>
              <a:t>：正在接收数据（接收到一部分）</a:t>
            </a:r>
          </a:p>
          <a:p>
            <a:r>
              <a:rPr lang="en-US" altLang="zh-CN" sz="2800" dirty="0">
                <a:latin typeface="宋体" pitchFamily="2" charset="-122"/>
              </a:rPr>
              <a:t>4</a:t>
            </a:r>
            <a:r>
              <a:rPr lang="zh-CN" altLang="en-US" sz="2800">
                <a:latin typeface="宋体" pitchFamily="2" charset="-122"/>
              </a:rPr>
              <a:t>：接收完成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快速入门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var xmlHttp=new ActiveXObject();</a:t>
            </a:r>
          </a:p>
          <a:p>
            <a:r>
              <a:rPr lang="en-US" altLang="zh-CN" sz="2800" dirty="0">
                <a:latin typeface="宋体" pitchFamily="2" charset="-122"/>
              </a:rPr>
              <a:t>xmlHttp.open(“get”, “action.php”);</a:t>
            </a:r>
          </a:p>
          <a:p>
            <a:r>
              <a:rPr lang="en-US" altLang="zh-CN" sz="2800" dirty="0">
                <a:latin typeface="宋体" pitchFamily="2" charset="-122"/>
              </a:rPr>
              <a:t>xmlHttp.onreadystatechange=callback;</a:t>
            </a:r>
          </a:p>
          <a:p>
            <a:r>
              <a:rPr lang="en-US" altLang="zh-CN" sz="2800" dirty="0">
                <a:latin typeface="宋体" pitchFamily="2" charset="-122"/>
              </a:rPr>
              <a:t>xmlHttp.send(null)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Ajax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get</a:t>
            </a:r>
            <a:r>
              <a:rPr lang="zh-CN" altLang="en-US" dirty="0" smtClean="0">
                <a:latin typeface="宋体" pitchFamily="2" charset="-122"/>
              </a:rPr>
              <a:t>请求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var name=“username=zhangsan”;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xmlHttp.send(name);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例题</a:t>
            </a:r>
            <a:r>
              <a:rPr lang="en-US" altLang="zh-CN" dirty="0">
                <a:latin typeface="宋体" pitchFamily="2" charset="-122"/>
              </a:rPr>
              <a:t>: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利用</a:t>
            </a:r>
            <a:r>
              <a:rPr lang="en-US" altLang="zh-CN" sz="2800" dirty="0">
                <a:latin typeface="宋体" pitchFamily="2" charset="-122"/>
              </a:rPr>
              <a:t>Ajax</a:t>
            </a:r>
            <a:r>
              <a:rPr lang="zh-CN" altLang="en-US" sz="2800">
                <a:latin typeface="宋体" pitchFamily="2" charset="-122"/>
              </a:rPr>
              <a:t>计算两个数的和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缓存问题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随机数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缓存问题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setRequestHeader("If-Modified-Since","0");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header("Cache-Control: no-cache, must-revalidate");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学习内容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校验用户名是否可以使用</a:t>
            </a:r>
          </a:p>
          <a:p>
            <a:endParaRPr lang="zh-CN" altLang="en-US" sz="2800">
              <a:latin typeface="宋体" pitchFamily="2" charset="-122"/>
            </a:endParaRPr>
          </a:p>
          <a:p>
            <a:endParaRPr lang="en-US" altLang="zh-CN" sz="28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Ajax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POST</a:t>
            </a:r>
            <a:r>
              <a:rPr lang="zh-CN" altLang="en-US" smtClean="0">
                <a:latin typeface="宋体" pitchFamily="2" charset="-122"/>
              </a:rPr>
              <a:t>请求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xmlhttp.open("post",“action.php");</a:t>
            </a:r>
          </a:p>
          <a:p>
            <a:r>
              <a:rPr lang="en-US" altLang="zh-CN" sz="2800" dirty="0">
                <a:latin typeface="宋体" pitchFamily="2" charset="-122"/>
              </a:rPr>
              <a:t>xmlhttp.setRequestHeader("Content-Type","application/x-www-form-urlencoded");</a:t>
            </a:r>
          </a:p>
          <a:p>
            <a:r>
              <a:rPr lang="en-US" altLang="zh-CN" sz="2800" dirty="0">
                <a:latin typeface="宋体" pitchFamily="2" charset="-122"/>
              </a:rPr>
              <a:t>xmlhttp.send(data);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Ajax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Asynchronous 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JavaScript 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And 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XML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学习内容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利用</a:t>
            </a:r>
            <a:r>
              <a:rPr lang="en-US" altLang="zh-CN" sz="2800" dirty="0">
                <a:latin typeface="宋体" pitchFamily="2" charset="-122"/>
              </a:rPr>
              <a:t>Ajax</a:t>
            </a:r>
            <a:r>
              <a:rPr lang="zh-CN" altLang="en-US" sz="2800">
                <a:latin typeface="宋体" pitchFamily="2" charset="-122"/>
              </a:rPr>
              <a:t>完成数据的录入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利用</a:t>
            </a:r>
            <a:r>
              <a:rPr lang="en-US" altLang="zh-CN" dirty="0">
                <a:latin typeface="宋体" pitchFamily="2" charset="-122"/>
              </a:rPr>
              <a:t>XML</a:t>
            </a:r>
            <a:r>
              <a:rPr lang="zh-CN" altLang="en-US">
                <a:latin typeface="宋体" pitchFamily="2" charset="-122"/>
              </a:rPr>
              <a:t>进行数据交互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传送</a:t>
            </a:r>
            <a:r>
              <a:rPr lang="en-US" altLang="zh-CN" sz="2800" dirty="0">
                <a:latin typeface="宋体" pitchFamily="2" charset="-122"/>
              </a:rPr>
              <a:t>xml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解析</a:t>
            </a:r>
            <a:r>
              <a:rPr lang="en-US" altLang="zh-CN" sz="2800" dirty="0">
                <a:latin typeface="宋体" pitchFamily="2" charset="-122"/>
              </a:rPr>
              <a:t>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PHP</a:t>
            </a:r>
            <a:r>
              <a:rPr lang="zh-CN" altLang="en-US">
                <a:latin typeface="宋体" pitchFamily="2" charset="-122"/>
              </a:rPr>
              <a:t>解析</a:t>
            </a:r>
            <a:r>
              <a:rPr lang="en-US" altLang="zh-CN" dirty="0">
                <a:latin typeface="宋体" pitchFamily="2" charset="-122"/>
              </a:rPr>
              <a:t>XML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388350" cy="4098925"/>
          </a:xfrm>
        </p:spPr>
        <p:txBody>
          <a:bodyPr/>
          <a:lstStyle/>
          <a:p>
            <a:r>
              <a:rPr lang="zh-CN" altLang="zh-CN" sz="2800" dirty="0">
                <a:latin typeface="宋体" pitchFamily="2" charset="-122"/>
              </a:rPr>
              <a:t>$dom=new DOMDocument();</a:t>
            </a:r>
          </a:p>
          <a:p>
            <a:r>
              <a:rPr lang="zh-CN" altLang="zh-CN" sz="2800" dirty="0">
                <a:latin typeface="宋体" pitchFamily="2" charset="-122"/>
              </a:rPr>
              <a:t>$dom-&gt;loadXML($str);</a:t>
            </a:r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$nd=$dom-&gt;getElementsByTagName(“TagName”);</a:t>
            </a:r>
          </a:p>
          <a:p>
            <a:r>
              <a:rPr lang="en-US" altLang="zh-CN" sz="2800" dirty="0">
                <a:latin typeface="宋体" pitchFamily="2" charset="-122"/>
              </a:rPr>
              <a:t>$value=$nd-&gt;item(0)-&gt;nodeValue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PHP</a:t>
            </a:r>
            <a:r>
              <a:rPr lang="zh-CN" altLang="en-US">
                <a:latin typeface="宋体" pitchFamily="2" charset="-122"/>
              </a:rPr>
              <a:t>解析</a:t>
            </a:r>
            <a:r>
              <a:rPr lang="en-US" altLang="zh-CN" dirty="0">
                <a:latin typeface="宋体" pitchFamily="2" charset="-122"/>
              </a:rPr>
              <a:t>XML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26350" cy="4098925"/>
          </a:xfrm>
        </p:spPr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$xml=simplexml_load_string($str);</a:t>
            </a:r>
          </a:p>
          <a:p>
            <a:r>
              <a:rPr lang="en-US" altLang="zh-CN" sz="2800" dirty="0">
                <a:latin typeface="宋体" pitchFamily="2" charset="-122"/>
              </a:rPr>
              <a:t>$first = $xml-&gt;first;</a:t>
            </a:r>
          </a:p>
          <a:p>
            <a:r>
              <a:rPr lang="en-US" altLang="zh-CN" sz="2800" dirty="0">
                <a:latin typeface="宋体" pitchFamily="2" charset="-122"/>
              </a:rPr>
              <a:t>$second= $xml-&gt;second;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JavaScript</a:t>
            </a:r>
            <a:r>
              <a:rPr lang="zh-CN" altLang="en-US" dirty="0">
                <a:latin typeface="宋体" pitchFamily="2" charset="-122"/>
              </a:rPr>
              <a:t>解析</a:t>
            </a:r>
            <a:r>
              <a:rPr lang="en-US" altLang="zh-CN" dirty="0">
                <a:latin typeface="宋体" pitchFamily="2" charset="-122"/>
              </a:rPr>
              <a:t>xml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159750" cy="4098925"/>
          </a:xfrm>
        </p:spPr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var xml=xmlHttp.responseXML;</a:t>
            </a:r>
          </a:p>
          <a:p>
            <a:r>
              <a:rPr lang="en-US" altLang="zh-CN" sz="2800" dirty="0">
                <a:latin typeface="宋体" pitchFamily="2" charset="-122"/>
              </a:rPr>
              <a:t>node=xml.getElementByTagName(“TagName”);</a:t>
            </a:r>
          </a:p>
          <a:p>
            <a:r>
              <a:rPr lang="en-US" altLang="zh-CN" sz="2800" dirty="0">
                <a:latin typeface="宋体" pitchFamily="2" charset="-122"/>
              </a:rPr>
              <a:t>node[0].childNodes[0].nodeValue;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利用</a:t>
            </a:r>
            <a:r>
              <a:rPr lang="en-US" altLang="zh-CN" dirty="0">
                <a:latin typeface="宋体" pitchFamily="2" charset="-122"/>
              </a:rPr>
              <a:t>JSON</a:t>
            </a:r>
            <a:r>
              <a:rPr lang="zh-CN" altLang="en-US" dirty="0">
                <a:latin typeface="宋体" pitchFamily="2" charset="-122"/>
              </a:rPr>
              <a:t>进行数据交互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传送</a:t>
            </a:r>
            <a:r>
              <a:rPr lang="en-US" altLang="zh-CN" sz="2800" dirty="0">
                <a:latin typeface="宋体" pitchFamily="2" charset="-122"/>
              </a:rPr>
              <a:t>json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zh-CN" altLang="en-US" sz="2800" dirty="0">
                <a:latin typeface="宋体" pitchFamily="2" charset="-122"/>
              </a:rPr>
              <a:t>解析</a:t>
            </a:r>
            <a:r>
              <a:rPr lang="en-US" altLang="zh-CN" sz="2800" dirty="0">
                <a:latin typeface="宋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JavaScript</a:t>
            </a:r>
            <a:r>
              <a:rPr lang="zh-CN" altLang="en-US" dirty="0">
                <a:latin typeface="宋体" pitchFamily="2" charset="-122"/>
              </a:rPr>
              <a:t>生成</a:t>
            </a:r>
            <a:r>
              <a:rPr lang="en-US" altLang="zh-CN" dirty="0">
                <a:latin typeface="宋体" pitchFamily="2" charset="-122"/>
              </a:rPr>
              <a:t>json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31150" cy="4098925"/>
          </a:xfrm>
        </p:spPr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var json={"id":10,"name":"zhangsan"};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document.write(json.id);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document.write(json.name);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PHP</a:t>
            </a:r>
            <a:r>
              <a:rPr lang="zh-CN" altLang="en-US" dirty="0">
                <a:latin typeface="宋体" pitchFamily="2" charset="-122"/>
              </a:rPr>
              <a:t>操作</a:t>
            </a:r>
            <a:r>
              <a:rPr lang="en-US" altLang="zh-CN" dirty="0">
                <a:latin typeface="宋体" pitchFamily="2" charset="-122"/>
              </a:rPr>
              <a:t>json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388350" cy="4098925"/>
          </a:xfrm>
        </p:spPr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string json_encode ( mixed $value ) 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mixed json_decode ( string $json [, bool])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PHP</a:t>
            </a:r>
            <a:r>
              <a:rPr lang="zh-CN" altLang="en-US" dirty="0">
                <a:latin typeface="宋体" pitchFamily="2" charset="-122"/>
              </a:rPr>
              <a:t>生成</a:t>
            </a:r>
            <a:r>
              <a:rPr lang="en-US" altLang="zh-CN" dirty="0">
                <a:latin typeface="宋体" pitchFamily="2" charset="-122"/>
              </a:rPr>
              <a:t>json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31150" cy="4098925"/>
          </a:xfrm>
        </p:spPr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将数组生成</a:t>
            </a:r>
            <a:r>
              <a:rPr lang="en-US" altLang="zh-CN" sz="2800" dirty="0">
                <a:latin typeface="宋体" pitchFamily="2" charset="-122"/>
              </a:rPr>
              <a:t>json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$person['id']=101;</a:t>
            </a:r>
          </a:p>
          <a:p>
            <a:r>
              <a:rPr lang="en-US" altLang="zh-CN" sz="2800" dirty="0">
                <a:latin typeface="宋体" pitchFamily="2" charset="-122"/>
              </a:rPr>
              <a:t>$person['name']="zhangsan";</a:t>
            </a:r>
          </a:p>
          <a:p>
            <a:r>
              <a:rPr lang="en-US" altLang="zh-CN" sz="2800" dirty="0">
                <a:latin typeface="宋体" pitchFamily="2" charset="-122"/>
              </a:rPr>
              <a:t>$person['age']=20;</a:t>
            </a:r>
          </a:p>
          <a:p>
            <a:r>
              <a:rPr lang="en-US" altLang="zh-CN" sz="2800" dirty="0">
                <a:latin typeface="宋体" pitchFamily="2" charset="-122"/>
              </a:rPr>
              <a:t>$json=json_encode($person);</a:t>
            </a:r>
          </a:p>
          <a:p>
            <a:r>
              <a:rPr lang="en-US" altLang="zh-CN" sz="2800" dirty="0">
                <a:latin typeface="宋体" pitchFamily="2" charset="-122"/>
              </a:rPr>
              <a:t>echo $json;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PHP</a:t>
            </a:r>
            <a:r>
              <a:rPr lang="zh-CN" altLang="en-US" dirty="0">
                <a:latin typeface="宋体" pitchFamily="2" charset="-122"/>
              </a:rPr>
              <a:t>生成</a:t>
            </a:r>
            <a:r>
              <a:rPr lang="en-US" altLang="zh-CN" dirty="0">
                <a:latin typeface="宋体" pitchFamily="2" charset="-122"/>
              </a:rPr>
              <a:t>json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31150" cy="4098925"/>
          </a:xfrm>
        </p:spPr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将对象生成</a:t>
            </a:r>
            <a:r>
              <a:rPr lang="en-US" altLang="zh-CN" sz="2800" dirty="0">
                <a:latin typeface="宋体" pitchFamily="2" charset="-122"/>
              </a:rPr>
              <a:t>json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$person-&gt;id=101;</a:t>
            </a:r>
          </a:p>
          <a:p>
            <a:r>
              <a:rPr lang="en-US" altLang="zh-CN" sz="2800" dirty="0">
                <a:latin typeface="宋体" pitchFamily="2" charset="-122"/>
              </a:rPr>
              <a:t>$person-&gt;name="zhangsan";</a:t>
            </a:r>
          </a:p>
          <a:p>
            <a:r>
              <a:rPr lang="en-US" altLang="zh-CN" sz="2800" dirty="0">
                <a:latin typeface="宋体" pitchFamily="2" charset="-122"/>
              </a:rPr>
              <a:t>$person-&gt;age=20;</a:t>
            </a:r>
          </a:p>
          <a:p>
            <a:r>
              <a:rPr lang="en-US" altLang="zh-CN" sz="2800" dirty="0">
                <a:latin typeface="宋体" pitchFamily="2" charset="-122"/>
              </a:rPr>
              <a:t>$json=json_encode($person);</a:t>
            </a:r>
          </a:p>
          <a:p>
            <a:r>
              <a:rPr lang="en-US" altLang="zh-CN" sz="2800" dirty="0">
                <a:latin typeface="宋体" pitchFamily="2" charset="-122"/>
              </a:rPr>
              <a:t>echo $json;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Ajax</a:t>
            </a:r>
            <a:r>
              <a:rPr lang="zh-CN" altLang="en-US">
                <a:latin typeface="宋体" pitchFamily="2" charset="-122"/>
              </a:rPr>
              <a:t>发展历程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1998</a:t>
            </a:r>
            <a:r>
              <a:rPr lang="zh-CN" altLang="en-US" sz="2800">
                <a:latin typeface="宋体" pitchFamily="2" charset="-122"/>
              </a:rPr>
              <a:t>年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2005</a:t>
            </a:r>
            <a:r>
              <a:rPr lang="zh-CN" altLang="en-US" sz="2800">
                <a:latin typeface="宋体" pitchFamily="2" charset="-122"/>
              </a:rPr>
              <a:t>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JavaScript</a:t>
            </a:r>
            <a:r>
              <a:rPr lang="zh-CN" altLang="en-US" dirty="0">
                <a:latin typeface="宋体" pitchFamily="2" charset="-122"/>
              </a:rPr>
              <a:t>解析</a:t>
            </a:r>
            <a:r>
              <a:rPr lang="en-US" altLang="zh-CN" dirty="0">
                <a:latin typeface="宋体" pitchFamily="2" charset="-122"/>
              </a:rPr>
              <a:t>json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nb-NO" sz="2800">
                <a:latin typeface="宋体" pitchFamily="2" charset="-122"/>
              </a:rPr>
              <a:t>var str=xml</a:t>
            </a:r>
            <a:r>
              <a:rPr lang="nb-NO" altLang="zh-CN" sz="2800">
                <a:latin typeface="宋体" pitchFamily="2" charset="-122"/>
              </a:rPr>
              <a:t>Http.responseText;</a:t>
            </a:r>
          </a:p>
          <a:p>
            <a:endParaRPr lang="nb-NO" altLang="zh-CN" sz="2800">
              <a:latin typeface="宋体" pitchFamily="2" charset="-122"/>
            </a:endParaRPr>
          </a:p>
          <a:p>
            <a:r>
              <a:rPr lang="zh-CN" altLang="nb-NO" sz="2800">
                <a:latin typeface="宋体" pitchFamily="2" charset="-122"/>
              </a:rPr>
              <a:t>var json=eval("("+ str +")");</a:t>
            </a:r>
            <a:endParaRPr lang="en-US" altLang="zh-CN" sz="28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封装</a:t>
            </a:r>
            <a:r>
              <a:rPr lang="en-US" altLang="zh-CN" dirty="0" smtClean="0">
                <a:latin typeface="宋体" pitchFamily="2" charset="-122"/>
              </a:rPr>
              <a:t>javascript</a:t>
            </a:r>
            <a:r>
              <a:rPr lang="zh-CN" altLang="en-US" dirty="0" smtClean="0">
                <a:latin typeface="宋体" pitchFamily="2" charset="-122"/>
              </a:rPr>
              <a:t>代码库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nb-NO" sz="2800">
                <a:latin typeface="宋体" pitchFamily="2" charset="-122"/>
              </a:rPr>
              <a:t>获取</a:t>
            </a:r>
            <a:r>
              <a:rPr lang="nb-NO" altLang="zh-CN" sz="2800">
                <a:latin typeface="宋体" pitchFamily="2" charset="-122"/>
              </a:rPr>
              <a:t>dom</a:t>
            </a:r>
            <a:r>
              <a:rPr lang="zh-CN" altLang="nb-NO" sz="2800">
                <a:latin typeface="宋体" pitchFamily="2" charset="-122"/>
              </a:rPr>
              <a:t>元素</a:t>
            </a:r>
          </a:p>
          <a:p>
            <a:endParaRPr lang="zh-CN" altLang="nb-NO" sz="2800">
              <a:latin typeface="宋体" pitchFamily="2" charset="-122"/>
            </a:endParaRPr>
          </a:p>
          <a:p>
            <a:r>
              <a:rPr lang="nb-NO" altLang="zh-CN" sz="2800">
                <a:latin typeface="宋体" pitchFamily="2" charset="-122"/>
              </a:rPr>
              <a:t>Ajax</a:t>
            </a:r>
            <a:r>
              <a:rPr lang="zh-CN" altLang="nb-NO" sz="2800">
                <a:latin typeface="宋体" pitchFamily="2" charset="-122"/>
              </a:rPr>
              <a:t>请求</a:t>
            </a:r>
          </a:p>
          <a:p>
            <a:endParaRPr lang="zh-CN" altLang="nb-NO" sz="2800">
              <a:latin typeface="宋体" pitchFamily="2" charset="-122"/>
            </a:endParaRPr>
          </a:p>
          <a:p>
            <a:r>
              <a:rPr lang="zh-CN" altLang="nb-NO" sz="2800">
                <a:latin typeface="宋体" pitchFamily="2" charset="-122"/>
              </a:rPr>
              <a:t>事件编程</a:t>
            </a:r>
          </a:p>
          <a:p>
            <a:endParaRPr lang="zh-CN" altLang="nb-NO" sz="2800">
              <a:latin typeface="宋体" pitchFamily="2" charset="-122"/>
            </a:endParaRPr>
          </a:p>
          <a:p>
            <a:r>
              <a:rPr lang="nb-NO" altLang="zh-CN" sz="2800">
                <a:latin typeface="宋体" pitchFamily="2" charset="-122"/>
              </a:rPr>
              <a:t>......</a:t>
            </a:r>
            <a:endParaRPr lang="en-US" altLang="zh-CN" sz="28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Ajax</a:t>
            </a:r>
            <a:r>
              <a:rPr lang="zh-CN" altLang="en-US">
                <a:latin typeface="宋体" pitchFamily="2" charset="-122"/>
              </a:rPr>
              <a:t>实例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nb-NO" sz="2800">
                <a:latin typeface="宋体" pitchFamily="2" charset="-122"/>
              </a:rPr>
              <a:t>实现分页</a:t>
            </a:r>
          </a:p>
          <a:p>
            <a:endParaRPr lang="zh-CN" altLang="nb-NO" sz="2800">
              <a:latin typeface="宋体" pitchFamily="2" charset="-122"/>
            </a:endParaRPr>
          </a:p>
          <a:p>
            <a:r>
              <a:rPr lang="zh-CN" altLang="nb-NO" sz="2800">
                <a:latin typeface="宋体" pitchFamily="2" charset="-122"/>
              </a:rPr>
              <a:t>分类联动</a:t>
            </a:r>
          </a:p>
          <a:p>
            <a:endParaRPr lang="zh-CN" altLang="nb-NO" sz="2800">
              <a:latin typeface="宋体" pitchFamily="2" charset="-122"/>
            </a:endParaRPr>
          </a:p>
          <a:p>
            <a:r>
              <a:rPr lang="zh-CN" altLang="nb-NO" sz="2800">
                <a:latin typeface="宋体" pitchFamily="2" charset="-122"/>
              </a:rPr>
              <a:t>搜索功能</a:t>
            </a:r>
          </a:p>
          <a:p>
            <a:endParaRPr lang="en-US" altLang="zh-CN" sz="28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Ajax</a:t>
            </a:r>
            <a:r>
              <a:rPr lang="zh-CN" altLang="en-US">
                <a:latin typeface="宋体" pitchFamily="2" charset="-122"/>
              </a:rPr>
              <a:t>运行平台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Google Chrome</a:t>
            </a:r>
          </a:p>
          <a:p>
            <a:r>
              <a:rPr lang="en-US" altLang="zh-CN" sz="2800" dirty="0">
                <a:latin typeface="宋体" pitchFamily="2" charset="-122"/>
              </a:rPr>
              <a:t>Mozilla</a:t>
            </a:r>
          </a:p>
          <a:p>
            <a:r>
              <a:rPr lang="en-US" altLang="zh-CN" sz="2800" dirty="0">
                <a:latin typeface="宋体" pitchFamily="2" charset="-122"/>
              </a:rPr>
              <a:t>Firefox</a:t>
            </a:r>
          </a:p>
          <a:p>
            <a:r>
              <a:rPr lang="en-US" altLang="zh-CN" sz="2800" dirty="0">
                <a:latin typeface="宋体" pitchFamily="2" charset="-122"/>
              </a:rPr>
              <a:t>Internet Explorer</a:t>
            </a:r>
          </a:p>
          <a:p>
            <a:r>
              <a:rPr lang="en-US" altLang="zh-CN" sz="2800" dirty="0">
                <a:latin typeface="宋体" pitchFamily="2" charset="-122"/>
              </a:rPr>
              <a:t>Opera</a:t>
            </a:r>
          </a:p>
          <a:p>
            <a:r>
              <a:rPr lang="en-US" altLang="zh-CN" sz="2800" dirty="0">
                <a:latin typeface="宋体" pitchFamily="2" charset="-122"/>
              </a:rPr>
              <a:t>Konqueror</a:t>
            </a:r>
          </a:p>
          <a:p>
            <a:r>
              <a:rPr lang="en-US" altLang="zh-CN" sz="2800" dirty="0">
                <a:latin typeface="宋体" pitchFamily="2" charset="-122"/>
              </a:rPr>
              <a:t>Safari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传统模式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4676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Ajax</a:t>
            </a:r>
            <a:r>
              <a:rPr lang="zh-CN" altLang="en-US">
                <a:latin typeface="宋体" pitchFamily="2" charset="-122"/>
              </a:rPr>
              <a:t>模式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Ajax</a:t>
            </a:r>
            <a:r>
              <a:rPr lang="zh-CN" altLang="en-US">
                <a:latin typeface="宋体" pitchFamily="2" charset="-122"/>
              </a:rPr>
              <a:t>对象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XMLHttpRequest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XMLHttpRequest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new ActiveXObject("Microsoft.XMLHTTP")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new XMLHttpRequest()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封装</a:t>
            </a:r>
            <a:r>
              <a:rPr lang="en-US" altLang="zh-CN" dirty="0">
                <a:latin typeface="宋体" pitchFamily="2" charset="-122"/>
              </a:rPr>
              <a:t>Ajax</a:t>
            </a:r>
            <a:r>
              <a:rPr lang="zh-CN" altLang="en-US">
                <a:latin typeface="宋体" pitchFamily="2" charset="-122"/>
              </a:rPr>
              <a:t>对象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IE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FireFox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tudio">
  <a:themeElements>
    <a:clrScheme name="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3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664</Words>
  <Application>Microsoft Office PowerPoint</Application>
  <PresentationFormat>全屏显示(4:3)</PresentationFormat>
  <Paragraphs>180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3_Studio</vt:lpstr>
      <vt:lpstr>Ajax</vt:lpstr>
      <vt:lpstr>Ajax</vt:lpstr>
      <vt:lpstr>Ajax发展历程</vt:lpstr>
      <vt:lpstr>Ajax运行平台</vt:lpstr>
      <vt:lpstr>传统模式</vt:lpstr>
      <vt:lpstr>Ajax模式</vt:lpstr>
      <vt:lpstr>Ajax对象</vt:lpstr>
      <vt:lpstr>XMLHttpRequest</vt:lpstr>
      <vt:lpstr>封装Ajax对象</vt:lpstr>
      <vt:lpstr>XMLHttpRequest的相关方法</vt:lpstr>
      <vt:lpstr>XMLHttpRequest的相关属性</vt:lpstr>
      <vt:lpstr>readyState</vt:lpstr>
      <vt:lpstr>快速入门</vt:lpstr>
      <vt:lpstr>Ajax的get请求</vt:lpstr>
      <vt:lpstr>例题:</vt:lpstr>
      <vt:lpstr>缓存问题</vt:lpstr>
      <vt:lpstr>缓存问题</vt:lpstr>
      <vt:lpstr>学习内容</vt:lpstr>
      <vt:lpstr>Ajax的POST请求</vt:lpstr>
      <vt:lpstr>学习内容</vt:lpstr>
      <vt:lpstr>利用XML进行数据交互</vt:lpstr>
      <vt:lpstr>PHP解析XML</vt:lpstr>
      <vt:lpstr>PHP解析XML</vt:lpstr>
      <vt:lpstr>JavaScript解析xml</vt:lpstr>
      <vt:lpstr>利用JSON进行数据交互</vt:lpstr>
      <vt:lpstr>JavaScript生成json</vt:lpstr>
      <vt:lpstr>PHP操作json</vt:lpstr>
      <vt:lpstr>PHP生成json</vt:lpstr>
      <vt:lpstr>PHP生成json</vt:lpstr>
      <vt:lpstr>JavaScript解析json</vt:lpstr>
      <vt:lpstr>封装javascript代码库</vt:lpstr>
      <vt:lpstr>Ajax实例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lidongchao</dc:creator>
  <cp:lastModifiedBy>lidongchao</cp:lastModifiedBy>
  <cp:revision>554</cp:revision>
  <cp:lastPrinted>1601-01-01T00:00:00Z</cp:lastPrinted>
  <dcterms:created xsi:type="dcterms:W3CDTF">1601-01-01T00:00:00Z</dcterms:created>
  <dcterms:modified xsi:type="dcterms:W3CDTF">2014-10-10T15:37:05Z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