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45"/>
  </p:notesMasterIdLst>
  <p:handoutMasterIdLst>
    <p:handoutMasterId r:id="rId46"/>
  </p:handoutMasterIdLst>
  <p:sldIdLst>
    <p:sldId id="376" r:id="rId2"/>
    <p:sldId id="506" r:id="rId3"/>
    <p:sldId id="488" r:id="rId4"/>
    <p:sldId id="489" r:id="rId5"/>
    <p:sldId id="490" r:id="rId6"/>
    <p:sldId id="458" r:id="rId7"/>
    <p:sldId id="471" r:id="rId8"/>
    <p:sldId id="505" r:id="rId9"/>
    <p:sldId id="470" r:id="rId10"/>
    <p:sldId id="492" r:id="rId11"/>
    <p:sldId id="493" r:id="rId12"/>
    <p:sldId id="495" r:id="rId13"/>
    <p:sldId id="491" r:id="rId14"/>
    <p:sldId id="494" r:id="rId15"/>
    <p:sldId id="497" r:id="rId16"/>
    <p:sldId id="496" r:id="rId17"/>
    <p:sldId id="498" r:id="rId18"/>
    <p:sldId id="500" r:id="rId19"/>
    <p:sldId id="499" r:id="rId20"/>
    <p:sldId id="504" r:id="rId21"/>
    <p:sldId id="501" r:id="rId22"/>
    <p:sldId id="502" r:id="rId23"/>
    <p:sldId id="503" r:id="rId24"/>
    <p:sldId id="469" r:id="rId25"/>
    <p:sldId id="454" r:id="rId26"/>
    <p:sldId id="460" r:id="rId27"/>
    <p:sldId id="464" r:id="rId28"/>
    <p:sldId id="476" r:id="rId29"/>
    <p:sldId id="480" r:id="rId30"/>
    <p:sldId id="477" r:id="rId31"/>
    <p:sldId id="478" r:id="rId32"/>
    <p:sldId id="479" r:id="rId33"/>
    <p:sldId id="481" r:id="rId34"/>
    <p:sldId id="467" r:id="rId35"/>
    <p:sldId id="482" r:id="rId36"/>
    <p:sldId id="468" r:id="rId37"/>
    <p:sldId id="455" r:id="rId38"/>
    <p:sldId id="459" r:id="rId39"/>
    <p:sldId id="456" r:id="rId40"/>
    <p:sldId id="473" r:id="rId41"/>
    <p:sldId id="475" r:id="rId42"/>
    <p:sldId id="474" r:id="rId43"/>
    <p:sldId id="276" r:id="rId44"/>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楷体" pitchFamily="49" charset="-122"/>
        <a:ea typeface="宋体" charset="-122"/>
        <a:cs typeface="+mn-cs"/>
      </a:defRPr>
    </a:lvl1pPr>
    <a:lvl2pPr marL="457200" algn="l" rtl="0" fontAlgn="base">
      <a:spcBef>
        <a:spcPct val="0"/>
      </a:spcBef>
      <a:spcAft>
        <a:spcPct val="0"/>
      </a:spcAft>
      <a:defRPr sz="2000" b="1" kern="1200">
        <a:solidFill>
          <a:schemeClr val="tx1"/>
        </a:solidFill>
        <a:latin typeface="楷体" pitchFamily="49" charset="-122"/>
        <a:ea typeface="宋体" charset="-122"/>
        <a:cs typeface="+mn-cs"/>
      </a:defRPr>
    </a:lvl2pPr>
    <a:lvl3pPr marL="914400" algn="l" rtl="0" fontAlgn="base">
      <a:spcBef>
        <a:spcPct val="0"/>
      </a:spcBef>
      <a:spcAft>
        <a:spcPct val="0"/>
      </a:spcAft>
      <a:defRPr sz="2000" b="1" kern="1200">
        <a:solidFill>
          <a:schemeClr val="tx1"/>
        </a:solidFill>
        <a:latin typeface="楷体" pitchFamily="49" charset="-122"/>
        <a:ea typeface="宋体" charset="-122"/>
        <a:cs typeface="+mn-cs"/>
      </a:defRPr>
    </a:lvl3pPr>
    <a:lvl4pPr marL="1371600" algn="l" rtl="0" fontAlgn="base">
      <a:spcBef>
        <a:spcPct val="0"/>
      </a:spcBef>
      <a:spcAft>
        <a:spcPct val="0"/>
      </a:spcAft>
      <a:defRPr sz="2000" b="1" kern="1200">
        <a:solidFill>
          <a:schemeClr val="tx1"/>
        </a:solidFill>
        <a:latin typeface="楷体" pitchFamily="49" charset="-122"/>
        <a:ea typeface="宋体" charset="-122"/>
        <a:cs typeface="+mn-cs"/>
      </a:defRPr>
    </a:lvl4pPr>
    <a:lvl5pPr marL="1828800" algn="l" rtl="0" fontAlgn="base">
      <a:spcBef>
        <a:spcPct val="0"/>
      </a:spcBef>
      <a:spcAft>
        <a:spcPct val="0"/>
      </a:spcAft>
      <a:defRPr sz="2000" b="1" kern="1200">
        <a:solidFill>
          <a:schemeClr val="tx1"/>
        </a:solidFill>
        <a:latin typeface="楷体" pitchFamily="49" charset="-122"/>
        <a:ea typeface="宋体" charset="-122"/>
        <a:cs typeface="+mn-cs"/>
      </a:defRPr>
    </a:lvl5pPr>
    <a:lvl6pPr marL="2286000" algn="l" defTabSz="914400" rtl="0" eaLnBrk="1" latinLnBrk="0" hangingPunct="1">
      <a:defRPr sz="2000" b="1" kern="1200">
        <a:solidFill>
          <a:schemeClr val="tx1"/>
        </a:solidFill>
        <a:latin typeface="楷体" pitchFamily="49" charset="-122"/>
        <a:ea typeface="宋体" charset="-122"/>
        <a:cs typeface="+mn-cs"/>
      </a:defRPr>
    </a:lvl6pPr>
    <a:lvl7pPr marL="2743200" algn="l" defTabSz="914400" rtl="0" eaLnBrk="1" latinLnBrk="0" hangingPunct="1">
      <a:defRPr sz="2000" b="1" kern="1200">
        <a:solidFill>
          <a:schemeClr val="tx1"/>
        </a:solidFill>
        <a:latin typeface="楷体" pitchFamily="49" charset="-122"/>
        <a:ea typeface="宋体" charset="-122"/>
        <a:cs typeface="+mn-cs"/>
      </a:defRPr>
    </a:lvl7pPr>
    <a:lvl8pPr marL="3200400" algn="l" defTabSz="914400" rtl="0" eaLnBrk="1" latinLnBrk="0" hangingPunct="1">
      <a:defRPr sz="2000" b="1" kern="1200">
        <a:solidFill>
          <a:schemeClr val="tx1"/>
        </a:solidFill>
        <a:latin typeface="楷体" pitchFamily="49" charset="-122"/>
        <a:ea typeface="宋体" charset="-122"/>
        <a:cs typeface="+mn-cs"/>
      </a:defRPr>
    </a:lvl8pPr>
    <a:lvl9pPr marL="3657600" algn="l" defTabSz="914400" rtl="0" eaLnBrk="1" latinLnBrk="0" hangingPunct="1">
      <a:defRPr sz="2000" b="1" kern="1200">
        <a:solidFill>
          <a:schemeClr val="tx1"/>
        </a:solidFill>
        <a:latin typeface="楷体" pitchFamily="49" charset="-122"/>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66FF"/>
    <a:srgbClr val="00FF00"/>
    <a:srgbClr val="FF3399"/>
    <a:srgbClr val="B2B2B2"/>
    <a:srgbClr val="EAEAEA"/>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57" autoAdjust="0"/>
    <p:restoredTop sz="89493" autoAdjust="0"/>
  </p:normalViewPr>
  <p:slideViewPr>
    <p:cSldViewPr>
      <p:cViewPr>
        <p:scale>
          <a:sx n="70" d="100"/>
          <a:sy n="70" d="100"/>
        </p:scale>
        <p:origin x="-1626" y="-180"/>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8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楷体" pitchFamily="49"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楷体" pitchFamily="49" charset="-122"/>
              </a:defRPr>
            </a:lvl1pPr>
          </a:lstStyle>
          <a:p>
            <a:pPr>
              <a:defRPr/>
            </a:pPr>
            <a:fld id="{2E1AE633-1253-4C9C-B544-839E95B905B3}" type="datetimeFigureOut">
              <a:rPr lang="zh-CN" altLang="en-US"/>
              <a:pPr>
                <a:defRPr/>
              </a:pPr>
              <a:t>2014/06/04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楷体" pitchFamily="49"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楷体" pitchFamily="49" charset="-122"/>
              </a:defRPr>
            </a:lvl1pPr>
          </a:lstStyle>
          <a:p>
            <a:pPr>
              <a:defRPr/>
            </a:pPr>
            <a:fld id="{E5FADD1B-8470-4654-BFEB-80FFFBDEDF5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Arial" charset="0"/>
                <a:ea typeface="宋体" charset="-122"/>
              </a:defRPr>
            </a:lvl1pPr>
          </a:lstStyle>
          <a:p>
            <a:pPr>
              <a:defRPr/>
            </a:pPr>
            <a:endParaRPr lang="zh-CN" altLang="en-US"/>
          </a:p>
        </p:txBody>
      </p:sp>
      <p:sp>
        <p:nvSpPr>
          <p:cNvPr id="604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Arial" charset="0"/>
                <a:ea typeface="宋体" charset="-122"/>
              </a:defRPr>
            </a:lvl1pPr>
          </a:lstStyle>
          <a:p>
            <a:pPr>
              <a:defRPr/>
            </a:pPr>
            <a:fld id="{EFAE3791-5331-4173-9097-3D7C6E5E9093}" type="datetimeFigureOut">
              <a:rPr lang="zh-CN" altLang="en-US"/>
              <a:pPr>
                <a:defRPr/>
              </a:pPr>
              <a:t>2014/06/04</a:t>
            </a:fld>
            <a:endParaRPr lang="en-US" altLang="zh-CN"/>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04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04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Arial" charset="0"/>
                <a:ea typeface="宋体" charset="-122"/>
              </a:defRPr>
            </a:lvl1pPr>
          </a:lstStyle>
          <a:p>
            <a:pPr>
              <a:defRPr/>
            </a:pPr>
            <a:endParaRPr lang="en-US" altLang="zh-CN"/>
          </a:p>
        </p:txBody>
      </p:sp>
      <p:sp>
        <p:nvSpPr>
          <p:cNvPr id="604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Arial" charset="0"/>
                <a:ea typeface="宋体" charset="-122"/>
              </a:defRPr>
            </a:lvl1pPr>
          </a:lstStyle>
          <a:p>
            <a:pPr>
              <a:defRPr/>
            </a:pPr>
            <a:fld id="{DA13D04A-B242-4DA2-9069-3339841A447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96863" y="681038"/>
            <a:ext cx="8664575" cy="4968875"/>
          </a:xfrm>
          <a:prstGeom prst="roundRect">
            <a:avLst>
              <a:gd name="adj" fmla="val 7912"/>
            </a:avLst>
          </a:prstGeom>
          <a:solidFill>
            <a:schemeClr val="folHlink"/>
          </a:solidFill>
          <a:ln>
            <a:noFill/>
          </a:ln>
          <a:extLst>
            <a:ext uri="{91240B29-F687-4F45-9708-019B960494DF}"/>
          </a:extLst>
        </p:spPr>
        <p:txBody>
          <a:bodyPr wrap="none" anchor="ctr"/>
          <a:lstStyle/>
          <a:p>
            <a:pPr algn="ctr">
              <a:defRPr/>
            </a:pPr>
            <a:endParaRPr lang="zh-CN" altLang="zh-CN" sz="2400" b="0">
              <a:solidFill>
                <a:srgbClr val="000000"/>
              </a:solidFill>
              <a:latin typeface="Times New Roman" pitchFamily="18" charset="0"/>
              <a:ea typeface="宋体" pitchFamily="2" charset="-122"/>
            </a:endParaRPr>
          </a:p>
        </p:txBody>
      </p:sp>
      <p:sp>
        <p:nvSpPr>
          <p:cNvPr id="5" name="AutoShape 3"/>
          <p:cNvSpPr>
            <a:spLocks noChangeArrowheads="1"/>
          </p:cNvSpPr>
          <p:nvPr/>
        </p:nvSpPr>
        <p:spPr bwMode="white">
          <a:xfrm>
            <a:off x="395288" y="765175"/>
            <a:ext cx="8435975" cy="4768850"/>
          </a:xfrm>
          <a:prstGeom prst="roundRect">
            <a:avLst>
              <a:gd name="adj" fmla="val 7310"/>
            </a:avLst>
          </a:prstGeom>
          <a:solidFill>
            <a:schemeClr val="bg1"/>
          </a:solidFill>
          <a:ln>
            <a:noFill/>
          </a:ln>
          <a:extLst>
            <a:ext uri="{91240B29-F687-4F45-9708-019B960494DF}"/>
          </a:extLst>
        </p:spPr>
        <p:txBody>
          <a:bodyPr wrap="none" anchor="ctr"/>
          <a:lstStyle/>
          <a:p>
            <a:pPr algn="ctr">
              <a:defRPr/>
            </a:pPr>
            <a:endParaRPr lang="zh-CN" altLang="zh-CN" sz="2400" b="0">
              <a:solidFill>
                <a:srgbClr val="000000"/>
              </a:solidFill>
              <a:latin typeface="Times New Roman" pitchFamily="18" charset="0"/>
              <a:ea typeface="宋体" pitchFamily="2" charset="-122"/>
            </a:endParaRPr>
          </a:p>
        </p:txBody>
      </p:sp>
      <p:sp>
        <p:nvSpPr>
          <p:cNvPr id="6" name="AutoShape 4"/>
          <p:cNvSpPr>
            <a:spLocks noChangeArrowheads="1"/>
          </p:cNvSpPr>
          <p:nvPr/>
        </p:nvSpPr>
        <p:spPr bwMode="blackWhite">
          <a:xfrm>
            <a:off x="1439863" y="3614738"/>
            <a:ext cx="6400800" cy="2286000"/>
          </a:xfrm>
          <a:prstGeom prst="roundRect">
            <a:avLst>
              <a:gd name="adj" fmla="val 16667"/>
            </a:avLst>
          </a:prstGeom>
          <a:solidFill>
            <a:schemeClr val="bg1"/>
          </a:solidFill>
          <a:ln w="50800">
            <a:solidFill>
              <a:schemeClr val="bg2"/>
            </a:solidFill>
            <a:round/>
            <a:headEnd/>
            <a:tailEnd/>
          </a:ln>
        </p:spPr>
        <p:txBody>
          <a:bodyPr wrap="none" anchor="ctr"/>
          <a:lstStyle/>
          <a:p>
            <a:pPr algn="ctr">
              <a:defRPr/>
            </a:pPr>
            <a:endParaRPr lang="zh-CN" altLang="zh-CN" sz="1800" b="0">
              <a:solidFill>
                <a:srgbClr val="000000"/>
              </a:solidFill>
              <a:latin typeface="Arial" pitchFamily="34" charset="0"/>
              <a:ea typeface="宋体" pitchFamily="2" charset="-122"/>
            </a:endParaRPr>
          </a:p>
        </p:txBody>
      </p:sp>
      <p:pic>
        <p:nvPicPr>
          <p:cNvPr id="7" name="Picture 11" descr="LOGO"/>
          <p:cNvPicPr>
            <a:picLocks noChangeAspect="1" noChangeArrowheads="1"/>
          </p:cNvPicPr>
          <p:nvPr userDrawn="1"/>
        </p:nvPicPr>
        <p:blipFill>
          <a:blip r:embed="rId2"/>
          <a:srcRect/>
          <a:stretch>
            <a:fillRect/>
          </a:stretch>
        </p:blipFill>
        <p:spPr bwMode="auto">
          <a:xfrm>
            <a:off x="900113" y="836613"/>
            <a:ext cx="1582737" cy="633412"/>
          </a:xfrm>
          <a:prstGeom prst="rect">
            <a:avLst/>
          </a:prstGeom>
          <a:noFill/>
          <a:ln w="9525">
            <a:noFill/>
            <a:miter lim="800000"/>
            <a:headEnd/>
            <a:tailEnd/>
          </a:ln>
        </p:spPr>
      </p:pic>
      <p:sp>
        <p:nvSpPr>
          <p:cNvPr id="8" name="Rectangle 13"/>
          <p:cNvSpPr>
            <a:spLocks noChangeArrowheads="1"/>
          </p:cNvSpPr>
          <p:nvPr userDrawn="1"/>
        </p:nvSpPr>
        <p:spPr bwMode="auto">
          <a:xfrm>
            <a:off x="2555875" y="836613"/>
            <a:ext cx="5761038" cy="544512"/>
          </a:xfrm>
          <a:prstGeom prst="rect">
            <a:avLst/>
          </a:prstGeom>
          <a:noFill/>
          <a:ln>
            <a:noFill/>
          </a:ln>
          <a:extLst>
            <a:ext uri="{909E8E84-426E-40DD-AFC4-6F175D3DCCD1}"/>
            <a:ext uri="{91240B29-F687-4F45-9708-019B960494DF}"/>
          </a:extLst>
        </p:spPr>
        <p:txBody>
          <a:bodyPr>
            <a:spAutoFit/>
          </a:bodyPr>
          <a:lstStyle/>
          <a:p>
            <a:pPr marL="342900" indent="-342900">
              <a:lnSpc>
                <a:spcPct val="90000"/>
              </a:lnSpc>
              <a:spcBef>
                <a:spcPct val="20000"/>
              </a:spcBef>
              <a:buClr>
                <a:srgbClr val="000000"/>
              </a:buClr>
              <a:buSzPct val="70000"/>
              <a:buFont typeface="Wingdings" pitchFamily="2" charset="2"/>
              <a:buNone/>
              <a:defRPr/>
            </a:pPr>
            <a:r>
              <a:rPr lang="en-US" altLang="zh-CN" sz="3300">
                <a:solidFill>
                  <a:srgbClr val="FF0000"/>
                </a:solidFill>
                <a:latin typeface="Arial Black" pitchFamily="34" charset="0"/>
                <a:ea typeface="隶书" pitchFamily="49" charset="-122"/>
              </a:rPr>
              <a:t>—</a:t>
            </a:r>
            <a:r>
              <a:rPr lang="zh-CN" altLang="en-US" sz="3300">
                <a:solidFill>
                  <a:srgbClr val="FF0000"/>
                </a:solidFill>
                <a:latin typeface="隶书" pitchFamily="49" charset="-122"/>
                <a:ea typeface="隶书" pitchFamily="49" charset="-122"/>
              </a:rPr>
              <a:t>高级软件人才实作培训专家</a:t>
            </a:r>
            <a:r>
              <a:rPr lang="en-US" altLang="zh-CN" sz="3300">
                <a:solidFill>
                  <a:srgbClr val="FF0000"/>
                </a:solidFill>
                <a:latin typeface="隶书" pitchFamily="49" charset="-122"/>
                <a:ea typeface="隶书" pitchFamily="49" charset="-122"/>
              </a:rPr>
              <a:t>!</a:t>
            </a:r>
          </a:p>
        </p:txBody>
      </p:sp>
      <p:sp>
        <p:nvSpPr>
          <p:cNvPr id="9" name="Line 14"/>
          <p:cNvSpPr>
            <a:spLocks noChangeShapeType="1"/>
          </p:cNvSpPr>
          <p:nvPr userDrawn="1"/>
        </p:nvSpPr>
        <p:spPr bwMode="auto">
          <a:xfrm>
            <a:off x="827088" y="1557338"/>
            <a:ext cx="7696200" cy="0"/>
          </a:xfrm>
          <a:prstGeom prst="line">
            <a:avLst/>
          </a:prstGeom>
          <a:noFill/>
          <a:ln w="38100">
            <a:solidFill>
              <a:schemeClr val="folHlink"/>
            </a:solidFill>
            <a:round/>
            <a:headEnd/>
            <a:tailEnd/>
          </a:ln>
          <a:extLst>
            <a:ext uri="{909E8E84-426E-40DD-AFC4-6F175D3DCCD1}"/>
          </a:extLst>
        </p:spPr>
        <p:txBody>
          <a:bodyPr/>
          <a:lstStyle/>
          <a:p>
            <a:pPr>
              <a:defRPr/>
            </a:pPr>
            <a:endParaRPr lang="zh-CN" altLang="en-US">
              <a:solidFill>
                <a:srgbClr val="000000"/>
              </a:solidFill>
              <a:ea typeface="楷体"/>
            </a:endParaRPr>
          </a:p>
        </p:txBody>
      </p:sp>
      <p:sp>
        <p:nvSpPr>
          <p:cNvPr id="244741" name="Rectangle 5"/>
          <p:cNvSpPr>
            <a:spLocks noGrp="1" noChangeArrowheads="1"/>
          </p:cNvSpPr>
          <p:nvPr>
            <p:ph type="ctrTitle"/>
          </p:nvPr>
        </p:nvSpPr>
        <p:spPr>
          <a:xfrm>
            <a:off x="754063" y="1133475"/>
            <a:ext cx="7772400" cy="2266950"/>
          </a:xfrm>
        </p:spPr>
        <p:txBody>
          <a:bodyPr anchor="ctr" anchorCtr="1"/>
          <a:lstStyle>
            <a:lvl1pPr algn="ctr">
              <a:defRPr sz="4100" i="1">
                <a:solidFill>
                  <a:srgbClr val="000000"/>
                </a:solidFill>
              </a:defRPr>
            </a:lvl1pPr>
          </a:lstStyle>
          <a:p>
            <a:r>
              <a:rPr lang="zh-CN" altLang="en-US" dirty="0"/>
              <a:t>单击此处编辑母版标题样式</a:t>
            </a:r>
          </a:p>
        </p:txBody>
      </p:sp>
      <p:sp>
        <p:nvSpPr>
          <p:cNvPr id="244742" name="Rectangle 6"/>
          <p:cNvSpPr>
            <a:spLocks noGrp="1" noChangeArrowheads="1"/>
          </p:cNvSpPr>
          <p:nvPr>
            <p:ph type="subTitle" idx="1"/>
          </p:nvPr>
        </p:nvSpPr>
        <p:spPr>
          <a:xfrm>
            <a:off x="1820863" y="4221163"/>
            <a:ext cx="5410200" cy="1152525"/>
          </a:xfrm>
        </p:spPr>
        <p:txBody>
          <a:bodyPr anchor="ctr"/>
          <a:lstStyle>
            <a:lvl1pPr marL="0" indent="0" algn="ctr">
              <a:buFont typeface="Wingdings" pitchFamily="2" charset="2"/>
              <a:buNone/>
              <a:defRPr sz="3300"/>
            </a:lvl1pPr>
          </a:lstStyle>
          <a:p>
            <a:r>
              <a:rPr lang="zh-CN" altLang="en-US"/>
              <a:t>单击此处编辑母版副标题样式</a:t>
            </a:r>
          </a:p>
        </p:txBody>
      </p:sp>
      <p:sp>
        <p:nvSpPr>
          <p:cNvPr id="10" name="Rectangle 7"/>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11" name="Rectangle 9"/>
          <p:cNvSpPr>
            <a:spLocks noGrp="1" noChangeArrowheads="1"/>
          </p:cNvSpPr>
          <p:nvPr>
            <p:ph type="sldNum" sz="quarter" idx="11"/>
          </p:nvPr>
        </p:nvSpPr>
        <p:spPr>
          <a:xfrm>
            <a:off x="6858000" y="6391275"/>
            <a:ext cx="1600200" cy="457200"/>
          </a:xfrm>
        </p:spPr>
        <p:txBody>
          <a:bodyPr/>
          <a:lstStyle>
            <a:lvl1pPr algn="l">
              <a:defRPr b="1">
                <a:latin typeface="楷体"/>
                <a:ea typeface="楷体"/>
                <a:cs typeface="楷体"/>
              </a:defRPr>
            </a:lvl1pPr>
          </a:lstStyle>
          <a:p>
            <a:pPr>
              <a:defRPr/>
            </a:pPr>
            <a:fld id="{42F94043-0DDC-4D5F-8E96-6924260CE8E9}"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A6C19BB7-A6EC-42FD-A892-0FB2A9DC65E7}"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0338" y="333375"/>
            <a:ext cx="1941512" cy="57546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333375"/>
            <a:ext cx="5673725" cy="57546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4D96B998-8CF4-472E-B05C-C5B62354E9DC}"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Content Placeholder 2"/>
          <p:cNvSpPr>
            <a:spLocks noGrp="1"/>
          </p:cNvSpPr>
          <p:nvPr>
            <p:ph idx="1"/>
          </p:nvPr>
        </p:nvSpPr>
        <p:spPr>
          <a:xfrm>
            <a:off x="755650" y="1989138"/>
            <a:ext cx="7696200" cy="40989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E054AF1B-8683-4186-B33F-B8F31003AAC1}"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755650" y="1989138"/>
            <a:ext cx="7696200" cy="4098925"/>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42ED1608-5DB1-4204-8D6C-9D6A974FA100}"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755650" y="1989138"/>
            <a:ext cx="3771900" cy="40989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79950" y="1989138"/>
            <a:ext cx="3771900" cy="40989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6AFC9626-BE18-4C15-83FA-779FB468723C}"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Content Placeholder 2"/>
          <p:cNvSpPr>
            <a:spLocks noGrp="1"/>
          </p:cNvSpPr>
          <p:nvPr>
            <p:ph sz="quarter" idx="1"/>
          </p:nvPr>
        </p:nvSpPr>
        <p:spPr>
          <a:xfrm>
            <a:off x="755650" y="1989138"/>
            <a:ext cx="3771900" cy="197326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4679950" y="1989138"/>
            <a:ext cx="3771900" cy="197326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half" idx="3"/>
          </p:nvPr>
        </p:nvSpPr>
        <p:spPr>
          <a:xfrm>
            <a:off x="755650" y="4114800"/>
            <a:ext cx="7696200" cy="19732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1"/>
          </p:nvPr>
        </p:nvSpPr>
        <p:spPr>
          <a:ln/>
        </p:spPr>
        <p:txBody>
          <a:bodyPr/>
          <a:lstStyle>
            <a:lvl1pPr>
              <a:defRPr/>
            </a:lvl1pPr>
          </a:lstStyle>
          <a:p>
            <a:pPr>
              <a:defRPr/>
            </a:pPr>
            <a:fld id="{1F8E1D9B-9836-4FE0-90CE-3C23BD40B959}"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7556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799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539FEA0D-BE4C-44E5-9001-C35933110B9A}"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755650" y="1989138"/>
            <a:ext cx="7696200" cy="197326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755650" y="4114800"/>
            <a:ext cx="7696200" cy="19732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5A02369D-5979-4587-89D8-065D561BCB65}"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2DBE73DA-31D0-4B99-948B-8BDEBDA652E2}"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400"/>
            </a:lvl1pPr>
            <a:lvl2pPr>
              <a:defRPr sz="2200"/>
            </a:lvl2pPr>
            <a:lvl3pPr>
              <a:defRPr sz="2000"/>
            </a:lvl3pPr>
            <a:lvl4pPr>
              <a:defRPr sz="18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E92EA886-8045-4A5E-9633-D9046CBE2F6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0EB011E6-7B2E-4E9D-B73C-1B59ECB431C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C19AD153-9D83-484D-9260-4ACBC4B780D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8"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4CF05BD0-3E1E-40F7-B727-077182CD5D3F}"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4"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B8AEE9C6-9D51-46BF-9A37-ED3203CB5A9E}"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3"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B326F9CE-E48B-4A00-9A09-B5E38CB295AD}"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D2FB03A0-AAF7-4EA3-A69B-5428FA59BD2C}"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9AF75F64-D5FF-4183-BDFE-19BE133D5E6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333375"/>
            <a:ext cx="7696200" cy="14398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755650" y="1989138"/>
            <a:ext cx="7696200" cy="4098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3716"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SzTx/>
              <a:buFontTx/>
              <a:buNone/>
              <a:defRPr sz="1400" b="0">
                <a:solidFill>
                  <a:srgbClr val="000000"/>
                </a:solidFill>
                <a:latin typeface="Arial" charset="0"/>
                <a:ea typeface="宋体" pitchFamily="2" charset="-122"/>
                <a:cs typeface="+mn-cs"/>
              </a:defRPr>
            </a:lvl1pPr>
          </a:lstStyle>
          <a:p>
            <a:pPr>
              <a:defRPr/>
            </a:pPr>
            <a:endParaRPr lang="en-US" altLang="zh-CN"/>
          </a:p>
        </p:txBody>
      </p:sp>
      <p:sp>
        <p:nvSpPr>
          <p:cNvPr id="243718"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SzTx/>
              <a:buFontTx/>
              <a:buNone/>
              <a:defRPr sz="1400" b="0">
                <a:solidFill>
                  <a:srgbClr val="000000"/>
                </a:solidFill>
                <a:latin typeface="Arial" charset="0"/>
                <a:ea typeface="宋体" pitchFamily="2" charset="-122"/>
                <a:cs typeface="+mn-cs"/>
              </a:defRPr>
            </a:lvl1pPr>
          </a:lstStyle>
          <a:p>
            <a:pPr>
              <a:defRPr/>
            </a:pPr>
            <a:fld id="{2DA1BF35-AB04-41C7-9FCA-3DF3B89B2569}" type="slidenum">
              <a:rPr lang="en-US" altLang="zh-CN"/>
              <a:pPr>
                <a:defRPr/>
              </a:pPr>
              <a:t>‹#›</a:t>
            </a:fld>
            <a:endParaRPr lang="en-US" altLang="zh-CN"/>
          </a:p>
        </p:txBody>
      </p:sp>
      <p:sp>
        <p:nvSpPr>
          <p:cNvPr id="1030" name="AutoShape 8"/>
          <p:cNvSpPr>
            <a:spLocks noChangeArrowheads="1"/>
          </p:cNvSpPr>
          <p:nvPr/>
        </p:nvSpPr>
        <p:spPr bwMode="auto">
          <a:xfrm>
            <a:off x="179388" y="188913"/>
            <a:ext cx="8823325" cy="6119812"/>
          </a:xfrm>
          <a:prstGeom prst="roundRect">
            <a:avLst>
              <a:gd name="adj" fmla="val 11046"/>
            </a:avLst>
          </a:prstGeom>
          <a:noFill/>
          <a:ln w="28575">
            <a:solidFill>
              <a:schemeClr val="folHlink"/>
            </a:solidFill>
            <a:round/>
            <a:headEnd/>
            <a:tailEnd/>
          </a:ln>
          <a:extLst>
            <a:ext uri="{909E8E84-426E-40DD-AFC4-6F175D3DCCD1}"/>
          </a:extLst>
        </p:spPr>
        <p:txBody>
          <a:bodyPr wrap="none" anchor="ctr"/>
          <a:lstStyle/>
          <a:p>
            <a:pPr algn="ctr">
              <a:defRPr/>
            </a:pPr>
            <a:endParaRPr lang="zh-CN" altLang="zh-CN" sz="2400" b="0">
              <a:solidFill>
                <a:srgbClr val="000000"/>
              </a:solidFill>
              <a:latin typeface="Times New Roman" pitchFamily="18" charset="0"/>
              <a:ea typeface="宋体" pitchFamily="2" charset="-122"/>
            </a:endParaRPr>
          </a:p>
        </p:txBody>
      </p:sp>
      <p:sp>
        <p:nvSpPr>
          <p:cNvPr id="1031" name="Line 9"/>
          <p:cNvSpPr>
            <a:spLocks noChangeShapeType="1"/>
          </p:cNvSpPr>
          <p:nvPr/>
        </p:nvSpPr>
        <p:spPr bwMode="auto">
          <a:xfrm>
            <a:off x="755650" y="1844675"/>
            <a:ext cx="7696200" cy="0"/>
          </a:xfrm>
          <a:prstGeom prst="line">
            <a:avLst/>
          </a:prstGeom>
          <a:noFill/>
          <a:ln w="38100">
            <a:solidFill>
              <a:schemeClr val="folHlink"/>
            </a:solidFill>
            <a:round/>
            <a:headEnd/>
            <a:tailEnd/>
          </a:ln>
          <a:extLst>
            <a:ext uri="{909E8E84-426E-40DD-AFC4-6F175D3DCCD1}"/>
          </a:extLst>
        </p:spPr>
        <p:txBody>
          <a:bodyPr/>
          <a:lstStyle/>
          <a:p>
            <a:pPr>
              <a:defRPr/>
            </a:pPr>
            <a:endParaRPr lang="zh-CN" altLang="en-US">
              <a:solidFill>
                <a:srgbClr val="000000"/>
              </a:solidFill>
              <a:ea typeface="楷体"/>
            </a:endParaRPr>
          </a:p>
        </p:txBody>
      </p:sp>
      <p:pic>
        <p:nvPicPr>
          <p:cNvPr id="1032" name="Picture 11" descr="LOGO"/>
          <p:cNvPicPr>
            <a:picLocks noChangeAspect="1" noChangeArrowheads="1"/>
          </p:cNvPicPr>
          <p:nvPr userDrawn="1"/>
        </p:nvPicPr>
        <p:blipFill>
          <a:blip r:embed="rId20"/>
          <a:srcRect/>
          <a:stretch>
            <a:fillRect/>
          </a:stretch>
        </p:blipFill>
        <p:spPr bwMode="auto">
          <a:xfrm>
            <a:off x="900113" y="333375"/>
            <a:ext cx="1582737" cy="633413"/>
          </a:xfrm>
          <a:prstGeom prst="rect">
            <a:avLst/>
          </a:prstGeom>
          <a:noFill/>
          <a:ln w="9525">
            <a:noFill/>
            <a:miter lim="800000"/>
            <a:headEnd/>
            <a:tailEnd/>
          </a:ln>
        </p:spPr>
      </p:pic>
      <p:sp>
        <p:nvSpPr>
          <p:cNvPr id="1033" name="Rectangle 12"/>
          <p:cNvSpPr>
            <a:spLocks noChangeArrowheads="1"/>
          </p:cNvSpPr>
          <p:nvPr userDrawn="1"/>
        </p:nvSpPr>
        <p:spPr bwMode="auto">
          <a:xfrm>
            <a:off x="2555875" y="333375"/>
            <a:ext cx="5761038" cy="544513"/>
          </a:xfrm>
          <a:prstGeom prst="rect">
            <a:avLst/>
          </a:prstGeom>
          <a:noFill/>
          <a:ln>
            <a:noFill/>
          </a:ln>
          <a:extLst>
            <a:ext uri="{909E8E84-426E-40DD-AFC4-6F175D3DCCD1}"/>
            <a:ext uri="{91240B29-F687-4F45-9708-019B960494DF}"/>
          </a:extLst>
        </p:spPr>
        <p:txBody>
          <a:bodyPr>
            <a:spAutoFit/>
          </a:bodyPr>
          <a:lstStyle/>
          <a:p>
            <a:pPr marL="342900" indent="-342900">
              <a:lnSpc>
                <a:spcPct val="90000"/>
              </a:lnSpc>
              <a:spcBef>
                <a:spcPct val="20000"/>
              </a:spcBef>
              <a:buClr>
                <a:srgbClr val="000000"/>
              </a:buClr>
              <a:buSzPct val="70000"/>
              <a:buFont typeface="Wingdings" pitchFamily="2" charset="2"/>
              <a:buNone/>
              <a:defRPr/>
            </a:pPr>
            <a:r>
              <a:rPr lang="en-US" altLang="zh-CN" sz="3300">
                <a:solidFill>
                  <a:srgbClr val="FF0000"/>
                </a:solidFill>
                <a:latin typeface="Arial Black" pitchFamily="34" charset="0"/>
                <a:ea typeface="隶书" pitchFamily="49" charset="-122"/>
              </a:rPr>
              <a:t>—</a:t>
            </a:r>
            <a:r>
              <a:rPr lang="zh-CN" altLang="en-US" sz="3300">
                <a:solidFill>
                  <a:srgbClr val="FF0000"/>
                </a:solidFill>
                <a:latin typeface="隶书" pitchFamily="49" charset="-122"/>
                <a:ea typeface="隶书" pitchFamily="49" charset="-122"/>
              </a:rPr>
              <a:t>高级软件人才实作培训专家</a:t>
            </a:r>
            <a:r>
              <a:rPr lang="en-US" altLang="zh-CN" sz="3300">
                <a:solidFill>
                  <a:srgbClr val="FF0000"/>
                </a:solidFill>
                <a:latin typeface="隶书" pitchFamily="49" charset="-122"/>
                <a:ea typeface="隶书" pitchFamily="49" charset="-122"/>
              </a:rPr>
              <a:t>!</a:t>
            </a:r>
          </a:p>
        </p:txBody>
      </p:sp>
      <p:sp>
        <p:nvSpPr>
          <p:cNvPr id="1035" name="页脚占位符 4"/>
          <p:cNvSpPr txBox="1">
            <a:spLocks noGrp="1"/>
          </p:cNvSpPr>
          <p:nvPr userDrawn="1"/>
        </p:nvSpPr>
        <p:spPr bwMode="auto">
          <a:xfrm>
            <a:off x="3352800" y="6403975"/>
            <a:ext cx="2895600" cy="457200"/>
          </a:xfrm>
          <a:prstGeom prst="rect">
            <a:avLst/>
          </a:prstGeom>
          <a:noFill/>
          <a:ln>
            <a:noFill/>
          </a:ln>
          <a:extLst>
            <a:ext uri="{909E8E84-426E-40DD-AFC4-6F175D3DCCD1}"/>
            <a:ext uri="{91240B29-F687-4F45-9708-019B960494DF}"/>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9pPr>
          </a:lstStyle>
          <a:p>
            <a:pPr algn="ctr" eaLnBrk="1" hangingPunct="1">
              <a:defRPr/>
            </a:pPr>
            <a:r>
              <a:rPr lang="zh-CN" altLang="en-US" sz="1400" b="0" smtClean="0">
                <a:solidFill>
                  <a:srgbClr val="000000"/>
                </a:solidFill>
              </a:rPr>
              <a:t>北京传智播客教育 </a:t>
            </a:r>
            <a:r>
              <a:rPr lang="en-US" altLang="zh-CN" sz="1400" b="0" smtClean="0">
                <a:solidFill>
                  <a:srgbClr val="000000"/>
                </a:solidFill>
              </a:rPr>
              <a:t>www.itcast.cn</a:t>
            </a:r>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37" r:id="rId12"/>
    <p:sldLayoutId id="2147483738" r:id="rId13"/>
    <p:sldLayoutId id="2147483739" r:id="rId14"/>
    <p:sldLayoutId id="2147483740" r:id="rId15"/>
    <p:sldLayoutId id="2147483741" r:id="rId16"/>
    <p:sldLayoutId id="2147483742" r:id="rId17"/>
    <p:sldLayoutId id="2147483743" r:id="rId18"/>
  </p:sldLayoutIdLst>
  <p:timing>
    <p:tnLst>
      <p:par>
        <p:cTn id="1" dur="indefinite" restart="never" nodeType="tmRoot"/>
      </p:par>
    </p:tnLst>
  </p:timing>
  <p:hf sldNum="0" hdr="0" dt="0"/>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ea typeface="宋体" pitchFamily="2" charset="-122"/>
        </a:defRPr>
      </a:lvl2pPr>
      <a:lvl3pPr algn="l" rtl="0" eaLnBrk="0" fontAlgn="base" hangingPunct="0">
        <a:spcBef>
          <a:spcPct val="0"/>
        </a:spcBef>
        <a:spcAft>
          <a:spcPct val="0"/>
        </a:spcAft>
        <a:defRPr sz="3300">
          <a:solidFill>
            <a:schemeClr val="tx2"/>
          </a:solidFill>
          <a:latin typeface="Arial Black" pitchFamily="34" charset="0"/>
          <a:ea typeface="宋体" pitchFamily="2" charset="-122"/>
        </a:defRPr>
      </a:lvl3pPr>
      <a:lvl4pPr algn="l" rtl="0" eaLnBrk="0" fontAlgn="base" hangingPunct="0">
        <a:spcBef>
          <a:spcPct val="0"/>
        </a:spcBef>
        <a:spcAft>
          <a:spcPct val="0"/>
        </a:spcAft>
        <a:defRPr sz="3300">
          <a:solidFill>
            <a:schemeClr val="tx2"/>
          </a:solidFill>
          <a:latin typeface="Arial Black" pitchFamily="34" charset="0"/>
          <a:ea typeface="宋体" pitchFamily="2" charset="-122"/>
        </a:defRPr>
      </a:lvl4pPr>
      <a:lvl5pPr algn="l" rtl="0" eaLnBrk="0" fontAlgn="base" hangingPunct="0">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baike.baidu.com/view/2269685.htm" TargetMode="External"/><Relationship Id="rId2" Type="http://schemas.openxmlformats.org/officeDocument/2006/relationships/hyperlink" Target="http://baike.baidu.com/view/899.htm" TargetMode="External"/><Relationship Id="rId1" Type="http://schemas.openxmlformats.org/officeDocument/2006/relationships/slideLayout" Target="../slideLayouts/slideLayout12.xml"/><Relationship Id="rId5" Type="http://schemas.openxmlformats.org/officeDocument/2006/relationships/hyperlink" Target="http://baike.baidu.com/view/19261.htm" TargetMode="External"/><Relationship Id="rId4" Type="http://schemas.openxmlformats.org/officeDocument/2006/relationships/hyperlink" Target="http://baike.baidu.com/view/469855.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baike.baidu.com/view/43.htm" TargetMode="External"/><Relationship Id="rId2" Type="http://schemas.openxmlformats.org/officeDocument/2006/relationships/hyperlink" Target="http://baike.baidu.com/view/899.htm" TargetMode="Externa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hyperlink" Target="http://www.2014.com/" TargetMode="External"/><Relationship Id="rId2" Type="http://schemas.openxmlformats.org/officeDocument/2006/relationships/hyperlink" Target="http://www.20140319.com/" TargetMode="External"/><Relationship Id="rId1" Type="http://schemas.openxmlformats.org/officeDocument/2006/relationships/slideLayout" Target="../slideLayouts/slideLayout12.xml"/><Relationship Id="rId4" Type="http://schemas.openxmlformats.org/officeDocument/2006/relationships/hyperlink" Target="http://www.0319.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ifeng.com/" TargetMode="External"/><Relationship Id="rId2" Type="http://schemas.openxmlformats.org/officeDocument/2006/relationships/hyperlink" Target="http://www.baidu.com/" TargetMode="External"/><Relationship Id="rId1" Type="http://schemas.openxmlformats.org/officeDocument/2006/relationships/slideLayout" Target="../slideLayouts/slideLayout12.xml"/><Relationship Id="rId4" Type="http://schemas.openxmlformats.org/officeDocument/2006/relationships/hyperlink" Target="http://www.sina.com.cn/"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baidu.com/"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aike.baidu.com/view/7718.htm" TargetMode="External"/><Relationship Id="rId2" Type="http://schemas.openxmlformats.org/officeDocument/2006/relationships/hyperlink" Target="http://baike.baidu.com/view/43.htm" TargetMode="External"/><Relationship Id="rId1" Type="http://schemas.openxmlformats.org/officeDocument/2006/relationships/slideLayout" Target="../slideLayouts/slideLayout12.xml"/><Relationship Id="rId5" Type="http://schemas.openxmlformats.org/officeDocument/2006/relationships/hyperlink" Target="http://baike.baidu.com/view/30676.htm" TargetMode="External"/><Relationship Id="rId4" Type="http://schemas.openxmlformats.org/officeDocument/2006/relationships/hyperlink" Target="http://baike.baidu.com/view/493742.ht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ctrTitle"/>
          </p:nvPr>
        </p:nvSpPr>
        <p:spPr/>
        <p:txBody>
          <a:bodyPr/>
          <a:lstStyle/>
          <a:p>
            <a:r>
              <a:rPr lang="en-US" altLang="zh-CN" smtClean="0"/>
              <a:t/>
            </a:r>
            <a:br>
              <a:rPr lang="en-US" altLang="zh-CN" smtClean="0"/>
            </a:br>
            <a:r>
              <a:rPr lang="en-US" altLang="zh-CN" smtClean="0"/>
              <a:t>Apache</a:t>
            </a:r>
            <a:r>
              <a:rPr lang="zh-CN" altLang="en-US" smtClean="0"/>
              <a:t>配置入门</a:t>
            </a:r>
          </a:p>
        </p:txBody>
      </p:sp>
      <p:sp>
        <p:nvSpPr>
          <p:cNvPr id="5" name="圆角矩形 4"/>
          <p:cNvSpPr/>
          <p:nvPr/>
        </p:nvSpPr>
        <p:spPr>
          <a:xfrm>
            <a:off x="2286000" y="3786188"/>
            <a:ext cx="4714875" cy="2071687"/>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22531" name="TextBox 10"/>
          <p:cNvSpPr txBox="1">
            <a:spLocks noChangeArrowheads="1"/>
          </p:cNvSpPr>
          <p:nvPr/>
        </p:nvSpPr>
        <p:spPr bwMode="auto">
          <a:xfrm>
            <a:off x="2627313" y="4398963"/>
            <a:ext cx="4105275" cy="822325"/>
          </a:xfrm>
          <a:prstGeom prst="rect">
            <a:avLst/>
          </a:prstGeom>
          <a:noFill/>
          <a:ln w="9525">
            <a:noFill/>
            <a:miter lim="800000"/>
            <a:headEnd/>
            <a:tailEnd/>
          </a:ln>
        </p:spPr>
        <p:txBody>
          <a:bodyPr>
            <a:spAutoFit/>
          </a:bodyPr>
          <a:lstStyle/>
          <a:p>
            <a:r>
              <a:rPr lang="zh-CN" altLang="en-US" sz="2400">
                <a:latin typeface="Arial" charset="0"/>
              </a:rPr>
              <a:t>主讲 </a:t>
            </a:r>
            <a:r>
              <a:rPr lang="en-US" altLang="zh-CN" sz="2400">
                <a:latin typeface="Arial" charset="0"/>
              </a:rPr>
              <a:t>: </a:t>
            </a:r>
            <a:r>
              <a:rPr lang="zh-CN" altLang="en-US" sz="2400">
                <a:latin typeface="Arial" charset="0"/>
              </a:rPr>
              <a:t>姚长江</a:t>
            </a:r>
            <a:endParaRPr lang="zh-CN" altLang="en-US" sz="3200">
              <a:latin typeface="华文行楷"/>
              <a:ea typeface="华文行楷"/>
              <a:cs typeface="华文行楷"/>
            </a:endParaRPr>
          </a:p>
          <a:p>
            <a:r>
              <a:rPr lang="en-US" altLang="zh-CN" sz="2400">
                <a:latin typeface="Arial" charset="0"/>
              </a:rPr>
              <a:t>mail  : 976296751@qq.com</a:t>
            </a:r>
            <a:endParaRPr lang="zh-CN" altLang="en-US" sz="240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altLang="zh-CN" smtClean="0"/>
              <a:t>Apache</a:t>
            </a:r>
            <a:r>
              <a:rPr lang="zh-CN" altLang="en-US" smtClean="0"/>
              <a:t>服务器介绍</a:t>
            </a:r>
          </a:p>
        </p:txBody>
      </p:sp>
      <p:sp>
        <p:nvSpPr>
          <p:cNvPr id="31746" name="Rectangle 3"/>
          <p:cNvSpPr>
            <a:spLocks noGrp="1" noChangeArrowheads="1"/>
          </p:cNvSpPr>
          <p:nvPr>
            <p:ph type="body" idx="1"/>
          </p:nvPr>
        </p:nvSpPr>
        <p:spPr/>
        <p:txBody>
          <a:bodyPr/>
          <a:lstStyle/>
          <a:p>
            <a:pPr>
              <a:lnSpc>
                <a:spcPct val="110000"/>
              </a:lnSpc>
            </a:pPr>
            <a:r>
              <a:rPr lang="en-US" altLang="zh-CN" sz="2400" b="1" smtClean="0"/>
              <a:t>Apache</a:t>
            </a:r>
            <a:r>
              <a:rPr lang="zh-CN" altLang="en-US" sz="2400" b="1" smtClean="0"/>
              <a:t>服务器</a:t>
            </a:r>
          </a:p>
          <a:p>
            <a:pPr lvl="1">
              <a:lnSpc>
                <a:spcPct val="110000"/>
              </a:lnSpc>
            </a:pPr>
            <a:r>
              <a:rPr lang="en-US" altLang="zh-CN" sz="1600" smtClean="0"/>
              <a:t>Apache</a:t>
            </a:r>
            <a:r>
              <a:rPr lang="zh-CN" altLang="en-US" sz="1600" smtClean="0"/>
              <a:t>是世界使用排名第一的</a:t>
            </a:r>
            <a:r>
              <a:rPr lang="en-US" altLang="zh-CN" sz="1600" smtClean="0"/>
              <a:t>Web</a:t>
            </a:r>
            <a:r>
              <a:rPr lang="zh-CN" altLang="en-US" sz="1600" smtClean="0">
                <a:hlinkClick r:id="rId2"/>
              </a:rPr>
              <a:t>服务器</a:t>
            </a:r>
            <a:r>
              <a:rPr lang="zh-CN" altLang="en-US" sz="1600" smtClean="0"/>
              <a:t>软件</a:t>
            </a:r>
            <a:r>
              <a:rPr lang="en-US" altLang="zh-CN" sz="1600" smtClean="0"/>
              <a:t>(</a:t>
            </a:r>
            <a:r>
              <a:rPr lang="zh-CN" altLang="en-US" sz="1600" smtClean="0"/>
              <a:t>市场占</a:t>
            </a:r>
            <a:r>
              <a:rPr lang="en-US" altLang="zh-CN" sz="1600" smtClean="0"/>
              <a:t>60%</a:t>
            </a:r>
            <a:r>
              <a:rPr lang="zh-CN" altLang="en-US" sz="1600" smtClean="0"/>
              <a:t>以上</a:t>
            </a:r>
            <a:r>
              <a:rPr lang="en-US" altLang="zh-CN" sz="1600" smtClean="0"/>
              <a:t>)</a:t>
            </a:r>
            <a:r>
              <a:rPr lang="zh-CN" altLang="en-US" sz="1600" smtClean="0"/>
              <a:t>。它可以运行在几乎所有广泛使用的</a:t>
            </a:r>
            <a:r>
              <a:rPr lang="zh-CN" altLang="en-US" sz="1600" smtClean="0">
                <a:hlinkClick r:id="rId3"/>
              </a:rPr>
              <a:t>计算机平台</a:t>
            </a:r>
            <a:r>
              <a:rPr lang="zh-CN" altLang="en-US" sz="1600" smtClean="0"/>
              <a:t>上，由于其</a:t>
            </a:r>
            <a:r>
              <a:rPr lang="zh-CN" altLang="en-US" sz="1600" smtClean="0">
                <a:hlinkClick r:id="rId4"/>
              </a:rPr>
              <a:t>跨平台</a:t>
            </a:r>
            <a:r>
              <a:rPr lang="zh-CN" altLang="en-US" sz="1600" smtClean="0"/>
              <a:t>和安全性被广泛使用，是最流行的</a:t>
            </a:r>
            <a:r>
              <a:rPr lang="en-US" altLang="zh-CN" sz="1600" smtClean="0"/>
              <a:t>Web</a:t>
            </a:r>
            <a:r>
              <a:rPr lang="zh-CN" altLang="en-US" sz="1600" smtClean="0"/>
              <a:t>服务器端软件之一。同时</a:t>
            </a:r>
            <a:r>
              <a:rPr lang="en-US" altLang="zh-CN" sz="1600" smtClean="0"/>
              <a:t>Apache</a:t>
            </a:r>
            <a:r>
              <a:rPr lang="zh-CN" altLang="en-US" sz="1600" smtClean="0"/>
              <a:t>音译为</a:t>
            </a:r>
            <a:r>
              <a:rPr lang="zh-CN" altLang="en-US" sz="1600" smtClean="0">
                <a:hlinkClick r:id="rId5"/>
              </a:rPr>
              <a:t>阿帕奇</a:t>
            </a:r>
            <a:r>
              <a:rPr lang="zh-CN" altLang="en-US" sz="1600" smtClean="0"/>
              <a:t> 。其它服务器还有：</a:t>
            </a:r>
            <a:r>
              <a:rPr lang="en-US" altLang="zh-CN" sz="1600" smtClean="0"/>
              <a:t>IIS</a:t>
            </a:r>
            <a:r>
              <a:rPr lang="zh-CN" altLang="en-US" sz="1600" smtClean="0"/>
              <a:t>服务器等</a:t>
            </a:r>
          </a:p>
          <a:p>
            <a:pPr>
              <a:lnSpc>
                <a:spcPct val="110000"/>
              </a:lnSpc>
            </a:pPr>
            <a:r>
              <a:rPr lang="en-US" altLang="zh-CN" sz="2400" b="1" smtClean="0"/>
              <a:t>Apache</a:t>
            </a:r>
            <a:r>
              <a:rPr lang="zh-CN" altLang="en-US" sz="2400" b="1" smtClean="0"/>
              <a:t>的特性</a:t>
            </a:r>
          </a:p>
          <a:p>
            <a:pPr lvl="1">
              <a:lnSpc>
                <a:spcPct val="110000"/>
              </a:lnSpc>
            </a:pPr>
            <a:r>
              <a:rPr lang="zh-CN" altLang="en-US" sz="1600" smtClean="0"/>
              <a:t>跨平台性：几乎可以运行在所有的计算机平台上 </a:t>
            </a:r>
          </a:p>
          <a:p>
            <a:pPr lvl="1">
              <a:lnSpc>
                <a:spcPct val="110000"/>
              </a:lnSpc>
            </a:pPr>
            <a:r>
              <a:rPr lang="zh-CN" altLang="en-US" sz="1600" smtClean="0"/>
              <a:t>支持最新的</a:t>
            </a:r>
            <a:r>
              <a:rPr lang="en-US" altLang="zh-CN" sz="1600" smtClean="0"/>
              <a:t>http/1.1</a:t>
            </a:r>
            <a:r>
              <a:rPr lang="zh-CN" altLang="en-US" sz="1600" smtClean="0"/>
              <a:t>协议 </a:t>
            </a:r>
          </a:p>
          <a:p>
            <a:pPr lvl="1">
              <a:lnSpc>
                <a:spcPct val="110000"/>
              </a:lnSpc>
            </a:pPr>
            <a:r>
              <a:rPr lang="zh-CN" altLang="en-US" sz="1600" b="1" smtClean="0">
                <a:solidFill>
                  <a:srgbClr val="FF0000"/>
                </a:solidFill>
              </a:rPr>
              <a:t>简单而且强有力的基于文件的配置</a:t>
            </a:r>
            <a:r>
              <a:rPr lang="en-US" altLang="zh-CN" sz="1600" b="1" smtClean="0">
                <a:solidFill>
                  <a:srgbClr val="FF0000"/>
                </a:solidFill>
              </a:rPr>
              <a:t>(httpd.conf)</a:t>
            </a:r>
            <a:r>
              <a:rPr lang="en-US" altLang="zh-CN" sz="1600" smtClean="0"/>
              <a:t> </a:t>
            </a:r>
          </a:p>
          <a:p>
            <a:pPr lvl="1">
              <a:lnSpc>
                <a:spcPct val="110000"/>
              </a:lnSpc>
            </a:pPr>
            <a:r>
              <a:rPr lang="zh-CN" altLang="en-US" sz="1600" smtClean="0"/>
              <a:t>支持基于</a:t>
            </a:r>
            <a:r>
              <a:rPr lang="en-US" altLang="zh-CN" sz="1600" smtClean="0"/>
              <a:t>IP</a:t>
            </a:r>
            <a:r>
              <a:rPr lang="zh-CN" altLang="en-US" sz="1600" smtClean="0"/>
              <a:t>或域名的虚拟主机 </a:t>
            </a:r>
          </a:p>
          <a:p>
            <a:pPr lvl="1">
              <a:lnSpc>
                <a:spcPct val="110000"/>
              </a:lnSpc>
            </a:pPr>
            <a:r>
              <a:rPr lang="zh-CN" altLang="en-US" sz="1600" smtClean="0"/>
              <a:t>支持</a:t>
            </a:r>
            <a:r>
              <a:rPr lang="en-US" altLang="zh-CN" sz="1600" smtClean="0"/>
              <a:t>http</a:t>
            </a:r>
            <a:r>
              <a:rPr lang="zh-CN" altLang="en-US" sz="1600" smtClean="0"/>
              <a:t>认证</a:t>
            </a:r>
          </a:p>
          <a:p>
            <a:pPr lvl="1">
              <a:lnSpc>
                <a:spcPct val="110000"/>
              </a:lnSpc>
            </a:pPr>
            <a:r>
              <a:rPr lang="zh-CN" altLang="en-US" sz="1600" smtClean="0"/>
              <a:t>具有用户会话过程的跟踪能力 等等。</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zh-CN" altLang="en-US" smtClean="0"/>
              <a:t>黄金组合环境</a:t>
            </a:r>
          </a:p>
        </p:txBody>
      </p:sp>
      <p:sp>
        <p:nvSpPr>
          <p:cNvPr id="32770" name="Rectangle 3"/>
          <p:cNvSpPr>
            <a:spLocks noGrp="1" noChangeArrowheads="1"/>
          </p:cNvSpPr>
          <p:nvPr>
            <p:ph type="body" idx="1"/>
          </p:nvPr>
        </p:nvSpPr>
        <p:spPr/>
        <p:txBody>
          <a:bodyPr/>
          <a:lstStyle/>
          <a:p>
            <a:r>
              <a:rPr lang="en-US" altLang="zh-CN" smtClean="0"/>
              <a:t>LAMP</a:t>
            </a:r>
            <a:r>
              <a:rPr lang="zh-CN" altLang="en-US" smtClean="0"/>
              <a:t>：</a:t>
            </a:r>
            <a:r>
              <a:rPr lang="en-US" altLang="zh-CN" smtClean="0"/>
              <a:t>Linux+Apache+MySQL+PHP</a:t>
            </a:r>
          </a:p>
          <a:p>
            <a:r>
              <a:rPr lang="en-US" altLang="zh-CN" smtClean="0"/>
              <a:t>WAMP</a:t>
            </a:r>
            <a:r>
              <a:rPr lang="zh-CN" altLang="en-US" smtClean="0"/>
              <a:t>：</a:t>
            </a:r>
            <a:r>
              <a:rPr lang="en-US" altLang="zh-CN" smtClean="0"/>
              <a:t>Window+Apache+MySQL+PHP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en-US" altLang="zh-CN" smtClean="0"/>
              <a:t>phpStudy</a:t>
            </a:r>
            <a:r>
              <a:rPr lang="zh-CN" altLang="en-US" smtClean="0"/>
              <a:t>安装</a:t>
            </a:r>
          </a:p>
        </p:txBody>
      </p:sp>
      <p:pic>
        <p:nvPicPr>
          <p:cNvPr id="33794" name="Picture 3"/>
          <p:cNvPicPr>
            <a:picLocks noChangeAspect="1" noChangeArrowheads="1"/>
          </p:cNvPicPr>
          <p:nvPr>
            <p:ph type="body" idx="1"/>
          </p:nvPr>
        </p:nvPicPr>
        <p:blipFill>
          <a:blip r:embed="rId2"/>
          <a:srcRect/>
          <a:stretch>
            <a:fillRect/>
          </a:stretch>
        </p:blip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en-US" altLang="zh-CN" smtClean="0"/>
              <a:t>phpStudy</a:t>
            </a:r>
            <a:r>
              <a:rPr lang="zh-CN" altLang="en-US" smtClean="0"/>
              <a:t>环境安装</a:t>
            </a:r>
          </a:p>
        </p:txBody>
      </p:sp>
      <p:sp>
        <p:nvSpPr>
          <p:cNvPr id="34818" name="Rectangle 3"/>
          <p:cNvSpPr>
            <a:spLocks noGrp="1" noChangeArrowheads="1"/>
          </p:cNvSpPr>
          <p:nvPr>
            <p:ph type="body" idx="1"/>
          </p:nvPr>
        </p:nvSpPr>
        <p:spPr/>
        <p:txBody>
          <a:bodyPr/>
          <a:lstStyle/>
          <a:p>
            <a:endParaRPr lang="zh-CN" altLang="en-US" smtClean="0"/>
          </a:p>
        </p:txBody>
      </p:sp>
      <p:pic>
        <p:nvPicPr>
          <p:cNvPr id="34819" name="Picture 4"/>
          <p:cNvPicPr>
            <a:picLocks noChangeAspect="1" noChangeArrowheads="1"/>
          </p:cNvPicPr>
          <p:nvPr/>
        </p:nvPicPr>
        <p:blipFill>
          <a:blip r:embed="rId2"/>
          <a:srcRect/>
          <a:stretch>
            <a:fillRect/>
          </a:stretch>
        </p:blipFill>
        <p:spPr bwMode="auto">
          <a:xfrm>
            <a:off x="755650" y="1989138"/>
            <a:ext cx="5676900" cy="40576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lang="en-US" altLang="zh-CN" smtClean="0"/>
              <a:t>phpStudy</a:t>
            </a:r>
            <a:r>
              <a:rPr lang="zh-CN" altLang="en-US" smtClean="0"/>
              <a:t>安装</a:t>
            </a:r>
          </a:p>
        </p:txBody>
      </p:sp>
      <p:sp>
        <p:nvSpPr>
          <p:cNvPr id="35842" name="Rectangle 3"/>
          <p:cNvSpPr>
            <a:spLocks noGrp="1" noChangeArrowheads="1"/>
          </p:cNvSpPr>
          <p:nvPr>
            <p:ph type="body" idx="1"/>
          </p:nvPr>
        </p:nvSpPr>
        <p:spPr/>
        <p:txBody>
          <a:bodyPr/>
          <a:lstStyle/>
          <a:p>
            <a:endParaRPr lang="zh-CN" altLang="en-US" smtClean="0"/>
          </a:p>
        </p:txBody>
      </p:sp>
      <p:pic>
        <p:nvPicPr>
          <p:cNvPr id="35843" name="Picture 4"/>
          <p:cNvPicPr>
            <a:picLocks noChangeAspect="1" noChangeArrowheads="1"/>
          </p:cNvPicPr>
          <p:nvPr/>
        </p:nvPicPr>
        <p:blipFill>
          <a:blip r:embed="rId2"/>
          <a:srcRect/>
          <a:stretch>
            <a:fillRect/>
          </a:stretch>
        </p:blipFill>
        <p:spPr bwMode="auto">
          <a:xfrm>
            <a:off x="755650" y="1989138"/>
            <a:ext cx="5676900" cy="40576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altLang="zh-CN" smtClean="0"/>
              <a:t>phpStudy 2010</a:t>
            </a:r>
            <a:r>
              <a:rPr lang="zh-CN" altLang="en-US" smtClean="0"/>
              <a:t>安装</a:t>
            </a:r>
          </a:p>
        </p:txBody>
      </p:sp>
      <p:sp>
        <p:nvSpPr>
          <p:cNvPr id="36866" name="Rectangle 3"/>
          <p:cNvSpPr>
            <a:spLocks noGrp="1" noChangeArrowheads="1"/>
          </p:cNvSpPr>
          <p:nvPr>
            <p:ph type="body" idx="1"/>
          </p:nvPr>
        </p:nvSpPr>
        <p:spPr/>
        <p:txBody>
          <a:bodyPr/>
          <a:lstStyle/>
          <a:p>
            <a:endParaRPr lang="zh-CN" altLang="en-US" smtClean="0"/>
          </a:p>
        </p:txBody>
      </p:sp>
      <p:pic>
        <p:nvPicPr>
          <p:cNvPr id="36867" name="Picture 4"/>
          <p:cNvPicPr>
            <a:picLocks noChangeAspect="1" noChangeArrowheads="1"/>
          </p:cNvPicPr>
          <p:nvPr/>
        </p:nvPicPr>
        <p:blipFill>
          <a:blip r:embed="rId2"/>
          <a:srcRect/>
          <a:stretch>
            <a:fillRect/>
          </a:stretch>
        </p:blipFill>
        <p:spPr bwMode="auto">
          <a:xfrm>
            <a:off x="755650" y="1989138"/>
            <a:ext cx="5676900" cy="40576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r>
              <a:rPr lang="en-US" altLang="zh-CN" smtClean="0"/>
              <a:t>phpStudy</a:t>
            </a:r>
            <a:r>
              <a:rPr lang="zh-CN" altLang="en-US" smtClean="0"/>
              <a:t>安装</a:t>
            </a:r>
          </a:p>
        </p:txBody>
      </p:sp>
      <p:sp>
        <p:nvSpPr>
          <p:cNvPr id="37890" name="Rectangle 3"/>
          <p:cNvSpPr>
            <a:spLocks noGrp="1" noChangeArrowheads="1"/>
          </p:cNvSpPr>
          <p:nvPr>
            <p:ph type="body" idx="1"/>
          </p:nvPr>
        </p:nvSpPr>
        <p:spPr/>
        <p:txBody>
          <a:bodyPr/>
          <a:lstStyle/>
          <a:p>
            <a:endParaRPr lang="zh-CN" altLang="en-US" smtClean="0"/>
          </a:p>
        </p:txBody>
      </p:sp>
      <p:pic>
        <p:nvPicPr>
          <p:cNvPr id="37891" name="Picture 4"/>
          <p:cNvPicPr>
            <a:picLocks noChangeAspect="1" noChangeArrowheads="1"/>
          </p:cNvPicPr>
          <p:nvPr/>
        </p:nvPicPr>
        <p:blipFill>
          <a:blip r:embed="rId2"/>
          <a:srcRect/>
          <a:stretch>
            <a:fillRect/>
          </a:stretch>
        </p:blipFill>
        <p:spPr bwMode="auto">
          <a:xfrm>
            <a:off x="755650" y="1989138"/>
            <a:ext cx="5676900" cy="40576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r>
              <a:rPr lang="en-US" altLang="zh-CN" smtClean="0"/>
              <a:t>phpStudy</a:t>
            </a:r>
            <a:r>
              <a:rPr lang="zh-CN" altLang="en-US" smtClean="0"/>
              <a:t>安装</a:t>
            </a:r>
          </a:p>
        </p:txBody>
      </p:sp>
      <p:sp>
        <p:nvSpPr>
          <p:cNvPr id="38914" name="Rectangle 3"/>
          <p:cNvSpPr>
            <a:spLocks noGrp="1" noChangeArrowheads="1"/>
          </p:cNvSpPr>
          <p:nvPr>
            <p:ph type="body" idx="1"/>
          </p:nvPr>
        </p:nvSpPr>
        <p:spPr/>
        <p:txBody>
          <a:bodyPr/>
          <a:lstStyle/>
          <a:p>
            <a:endParaRPr lang="zh-CN" altLang="en-US" smtClean="0"/>
          </a:p>
        </p:txBody>
      </p:sp>
      <p:pic>
        <p:nvPicPr>
          <p:cNvPr id="38915" name="Picture 4"/>
          <p:cNvPicPr>
            <a:picLocks noChangeAspect="1" noChangeArrowheads="1"/>
          </p:cNvPicPr>
          <p:nvPr/>
        </p:nvPicPr>
        <p:blipFill>
          <a:blip r:embed="rId2"/>
          <a:srcRect/>
          <a:stretch>
            <a:fillRect/>
          </a:stretch>
        </p:blipFill>
        <p:spPr bwMode="auto">
          <a:xfrm>
            <a:off x="755650" y="1989138"/>
            <a:ext cx="5676900" cy="40576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en-US" altLang="zh-CN" smtClean="0"/>
              <a:t>phpStudy</a:t>
            </a:r>
            <a:r>
              <a:rPr lang="zh-CN" altLang="en-US" smtClean="0"/>
              <a:t>安装</a:t>
            </a:r>
          </a:p>
        </p:txBody>
      </p:sp>
      <p:sp>
        <p:nvSpPr>
          <p:cNvPr id="39938" name="Rectangle 3"/>
          <p:cNvSpPr>
            <a:spLocks noGrp="1" noChangeArrowheads="1"/>
          </p:cNvSpPr>
          <p:nvPr>
            <p:ph type="body" idx="1"/>
          </p:nvPr>
        </p:nvSpPr>
        <p:spPr/>
        <p:txBody>
          <a:bodyPr/>
          <a:lstStyle/>
          <a:p>
            <a:endParaRPr lang="zh-CN" altLang="en-US" smtClean="0"/>
          </a:p>
        </p:txBody>
      </p:sp>
      <p:pic>
        <p:nvPicPr>
          <p:cNvPr id="39939" name="Picture 4"/>
          <p:cNvPicPr>
            <a:picLocks noChangeAspect="1" noChangeArrowheads="1"/>
          </p:cNvPicPr>
          <p:nvPr/>
        </p:nvPicPr>
        <p:blipFill>
          <a:blip r:embed="rId2"/>
          <a:srcRect/>
          <a:stretch>
            <a:fillRect/>
          </a:stretch>
        </p:blipFill>
        <p:spPr bwMode="auto">
          <a:xfrm>
            <a:off x="755650" y="1989138"/>
            <a:ext cx="5676900" cy="40576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en-US" altLang="zh-CN" smtClean="0"/>
              <a:t>phpStudy</a:t>
            </a:r>
            <a:r>
              <a:rPr lang="zh-CN" altLang="en-US" smtClean="0"/>
              <a:t>安装成功</a:t>
            </a:r>
          </a:p>
        </p:txBody>
      </p:sp>
      <p:sp>
        <p:nvSpPr>
          <p:cNvPr id="40962" name="Rectangle 3"/>
          <p:cNvSpPr>
            <a:spLocks noGrp="1" noChangeArrowheads="1"/>
          </p:cNvSpPr>
          <p:nvPr>
            <p:ph type="body" idx="1"/>
          </p:nvPr>
        </p:nvSpPr>
        <p:spPr/>
        <p:txBody>
          <a:bodyPr/>
          <a:lstStyle/>
          <a:p>
            <a:endParaRPr lang="zh-CN" altLang="en-US" smtClean="0"/>
          </a:p>
        </p:txBody>
      </p:sp>
      <p:pic>
        <p:nvPicPr>
          <p:cNvPr id="40963" name="Picture 4"/>
          <p:cNvPicPr>
            <a:picLocks noChangeAspect="1" noChangeArrowheads="1"/>
          </p:cNvPicPr>
          <p:nvPr/>
        </p:nvPicPr>
        <p:blipFill>
          <a:blip r:embed="rId2"/>
          <a:srcRect/>
          <a:stretch>
            <a:fillRect/>
          </a:stretch>
        </p:blipFill>
        <p:spPr bwMode="auto">
          <a:xfrm>
            <a:off x="755650" y="1989138"/>
            <a:ext cx="7704138" cy="2303462"/>
          </a:xfrm>
          <a:prstGeom prst="rect">
            <a:avLst/>
          </a:prstGeom>
          <a:noFill/>
          <a:ln w="9525">
            <a:noFill/>
            <a:miter lim="800000"/>
            <a:headEnd/>
            <a:tailEnd/>
          </a:ln>
        </p:spPr>
      </p:pic>
      <p:pic>
        <p:nvPicPr>
          <p:cNvPr id="40964" name="Picture 5"/>
          <p:cNvPicPr>
            <a:picLocks noChangeAspect="1" noChangeArrowheads="1"/>
          </p:cNvPicPr>
          <p:nvPr/>
        </p:nvPicPr>
        <p:blipFill>
          <a:blip r:embed="rId3"/>
          <a:srcRect/>
          <a:stretch>
            <a:fillRect/>
          </a:stretch>
        </p:blipFill>
        <p:spPr bwMode="auto">
          <a:xfrm>
            <a:off x="971550" y="4868863"/>
            <a:ext cx="7272338" cy="109378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zh-CN" altLang="en-US" smtClean="0"/>
              <a:t>课程大纲</a:t>
            </a:r>
          </a:p>
        </p:txBody>
      </p:sp>
      <p:sp>
        <p:nvSpPr>
          <p:cNvPr id="23554" name="Rectangle 3"/>
          <p:cNvSpPr>
            <a:spLocks noGrp="1" noChangeArrowheads="1"/>
          </p:cNvSpPr>
          <p:nvPr>
            <p:ph type="body" idx="1"/>
          </p:nvPr>
        </p:nvSpPr>
        <p:spPr/>
        <p:txBody>
          <a:bodyPr/>
          <a:lstStyle/>
          <a:p>
            <a:r>
              <a:rPr lang="zh-CN" altLang="en-US" smtClean="0"/>
              <a:t>网络基本概念</a:t>
            </a:r>
          </a:p>
          <a:p>
            <a:r>
              <a:rPr lang="en-US" altLang="zh-CN" smtClean="0"/>
              <a:t>PHP</a:t>
            </a:r>
            <a:r>
              <a:rPr lang="zh-CN" altLang="en-US" smtClean="0"/>
              <a:t>网页工作原理</a:t>
            </a:r>
          </a:p>
          <a:p>
            <a:r>
              <a:rPr lang="en-US" altLang="zh-CN" smtClean="0"/>
              <a:t>phpStudy</a:t>
            </a:r>
            <a:r>
              <a:rPr lang="zh-CN" altLang="en-US" smtClean="0"/>
              <a:t>集成环境安装</a:t>
            </a:r>
          </a:p>
          <a:p>
            <a:r>
              <a:rPr lang="zh-CN" altLang="en-US" smtClean="0"/>
              <a:t>全局配置参数</a:t>
            </a:r>
          </a:p>
          <a:p>
            <a:r>
              <a:rPr lang="zh-CN" altLang="en-US" smtClean="0"/>
              <a:t>虚拟主机配置</a:t>
            </a:r>
          </a:p>
          <a:p>
            <a:r>
              <a:rPr lang="zh-CN" altLang="en-US" smtClean="0"/>
              <a:t>目录权限配置</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altLang="zh-CN" smtClean="0"/>
              <a:t>phpStudy</a:t>
            </a:r>
            <a:r>
              <a:rPr lang="zh-CN" altLang="en-US" smtClean="0"/>
              <a:t>目录结构</a:t>
            </a:r>
          </a:p>
        </p:txBody>
      </p:sp>
      <p:sp>
        <p:nvSpPr>
          <p:cNvPr id="41986" name="Rectangle 3"/>
          <p:cNvSpPr>
            <a:spLocks noGrp="1" noChangeArrowheads="1"/>
          </p:cNvSpPr>
          <p:nvPr>
            <p:ph type="body" idx="1"/>
          </p:nvPr>
        </p:nvSpPr>
        <p:spPr/>
        <p:txBody>
          <a:bodyPr/>
          <a:lstStyle/>
          <a:p>
            <a:pPr eaLnBrk="1" hangingPunct="1"/>
            <a:r>
              <a:rPr lang="en-US" altLang="zh-CN" sz="2400" smtClean="0"/>
              <a:t>APACHE2.2 </a:t>
            </a:r>
            <a:r>
              <a:rPr lang="zh-CN" altLang="en-US" sz="2400" smtClean="0"/>
              <a:t>目录</a:t>
            </a:r>
            <a:endParaRPr lang="en-US" altLang="zh-CN" sz="2400" smtClean="0"/>
          </a:p>
          <a:p>
            <a:pPr lvl="1" eaLnBrk="1" hangingPunct="1"/>
            <a:r>
              <a:rPr lang="zh-CN" altLang="en-US" sz="1400" smtClean="0"/>
              <a:t>├─</a:t>
            </a:r>
            <a:r>
              <a:rPr lang="en-US" altLang="zh-CN" sz="1400" smtClean="0"/>
              <a:t>bin --&gt; binary,</a:t>
            </a:r>
            <a:r>
              <a:rPr lang="zh-CN" altLang="en-US" sz="1400" smtClean="0"/>
              <a:t>二进制文件</a:t>
            </a:r>
            <a:r>
              <a:rPr lang="en-US" altLang="zh-CN" sz="1400" smtClean="0"/>
              <a:t>,</a:t>
            </a:r>
            <a:r>
              <a:rPr lang="zh-CN" altLang="en-US" sz="1400" smtClean="0"/>
              <a:t>是</a:t>
            </a:r>
            <a:r>
              <a:rPr lang="en-US" altLang="zh-CN" sz="1400" smtClean="0"/>
              <a:t>apache</a:t>
            </a:r>
            <a:r>
              <a:rPr lang="zh-CN" altLang="en-US" sz="1400" smtClean="0"/>
              <a:t>的主程序及控制台等可执行程序的目录</a:t>
            </a:r>
          </a:p>
          <a:p>
            <a:pPr lvl="1" eaLnBrk="1" hangingPunct="1"/>
            <a:r>
              <a:rPr lang="zh-CN" altLang="en-US" sz="1400" smtClean="0"/>
              <a:t>├─</a:t>
            </a:r>
            <a:r>
              <a:rPr lang="en-US" altLang="zh-CN" sz="1400" smtClean="0"/>
              <a:t>cgi-bin --&gt; </a:t>
            </a:r>
            <a:r>
              <a:rPr lang="zh-CN" altLang="en-US" sz="1400" smtClean="0"/>
              <a:t>公共网关接口方式存放程序的目录</a:t>
            </a:r>
          </a:p>
          <a:p>
            <a:pPr lvl="1" eaLnBrk="1" hangingPunct="1"/>
            <a:r>
              <a:rPr lang="zh-CN" altLang="en-US" sz="1400" smtClean="0"/>
              <a:t>├─</a:t>
            </a:r>
            <a:r>
              <a:rPr lang="en-US" altLang="zh-CN" sz="1400" smtClean="0"/>
              <a:t>conf ----&gt;config</a:t>
            </a:r>
            <a:r>
              <a:rPr lang="zh-CN" altLang="en-US" sz="1400" smtClean="0"/>
              <a:t>的缩写</a:t>
            </a:r>
            <a:r>
              <a:rPr lang="en-US" altLang="zh-CN" sz="1400" smtClean="0"/>
              <a:t>,</a:t>
            </a:r>
            <a:r>
              <a:rPr lang="zh-CN" altLang="en-US" sz="1400" smtClean="0"/>
              <a:t>配置文件目录</a:t>
            </a:r>
          </a:p>
          <a:p>
            <a:pPr lvl="1" eaLnBrk="1" hangingPunct="1"/>
            <a:r>
              <a:rPr lang="zh-CN" altLang="en-US" sz="1400" smtClean="0"/>
              <a:t>│</a:t>
            </a:r>
            <a:r>
              <a:rPr lang="en-US" altLang="zh-CN" sz="1400" smtClean="0"/>
              <a:t>  </a:t>
            </a:r>
            <a:r>
              <a:rPr lang="zh-CN" altLang="en-US" sz="1400" smtClean="0"/>
              <a:t>├─</a:t>
            </a:r>
            <a:r>
              <a:rPr lang="en-US" altLang="zh-CN" sz="1400" smtClean="0"/>
              <a:t>extra   ---&gt; </a:t>
            </a:r>
            <a:r>
              <a:rPr lang="zh-CN" altLang="en-US" sz="1400" smtClean="0"/>
              <a:t>辅配置文件</a:t>
            </a:r>
          </a:p>
          <a:p>
            <a:pPr lvl="1" eaLnBrk="1" hangingPunct="1"/>
            <a:r>
              <a:rPr lang="zh-CN" altLang="en-US" sz="1400" smtClean="0"/>
              <a:t>│</a:t>
            </a:r>
            <a:r>
              <a:rPr lang="en-US" altLang="zh-CN" sz="1400" smtClean="0"/>
              <a:t>  </a:t>
            </a:r>
            <a:r>
              <a:rPr lang="zh-CN" altLang="en-US" sz="1400" smtClean="0"/>
              <a:t>├─</a:t>
            </a:r>
            <a:r>
              <a:rPr lang="en-US" altLang="zh-CN" sz="1400" smtClean="0"/>
              <a:t>original---&gt; </a:t>
            </a:r>
            <a:r>
              <a:rPr lang="zh-CN" altLang="en-US" sz="1400" smtClean="0"/>
              <a:t>原始的配置文件</a:t>
            </a:r>
            <a:r>
              <a:rPr lang="en-US" altLang="zh-CN" sz="1400" smtClean="0"/>
              <a:t>,</a:t>
            </a:r>
            <a:r>
              <a:rPr lang="zh-CN" altLang="en-US" sz="1400" smtClean="0"/>
              <a:t>可以在修改失败后来恢复用</a:t>
            </a:r>
          </a:p>
          <a:p>
            <a:pPr lvl="1" eaLnBrk="1" hangingPunct="1"/>
            <a:r>
              <a:rPr lang="zh-CN" altLang="en-US" sz="1400" smtClean="0"/>
              <a:t>│</a:t>
            </a:r>
            <a:r>
              <a:rPr lang="en-US" altLang="zh-CN" sz="1400" smtClean="0"/>
              <a:t>  </a:t>
            </a:r>
            <a:r>
              <a:rPr lang="zh-CN" altLang="en-US" sz="1400" smtClean="0"/>
              <a:t>└─</a:t>
            </a:r>
            <a:r>
              <a:rPr lang="en-US" altLang="zh-CN" sz="1400" smtClean="0">
                <a:solidFill>
                  <a:srgbClr val="FF0000"/>
                </a:solidFill>
              </a:rPr>
              <a:t>httpd.conf </a:t>
            </a:r>
            <a:r>
              <a:rPr lang="en-US" altLang="zh-CN" sz="1400" smtClean="0"/>
              <a:t>--&gt;</a:t>
            </a:r>
            <a:r>
              <a:rPr lang="zh-CN" altLang="en-US" sz="1400" smtClean="0"/>
              <a:t>主配置文件</a:t>
            </a:r>
            <a:r>
              <a:rPr lang="en-US" altLang="zh-CN" sz="1400" smtClean="0"/>
              <a:t>,</a:t>
            </a:r>
            <a:r>
              <a:rPr lang="zh-CN" altLang="en-US" sz="1400" smtClean="0"/>
              <a:t>引入</a:t>
            </a:r>
            <a:r>
              <a:rPr lang="en-US" altLang="zh-CN" sz="1400" smtClean="0"/>
              <a:t>extra</a:t>
            </a:r>
            <a:r>
              <a:rPr lang="zh-CN" altLang="en-US" sz="1400" smtClean="0"/>
              <a:t>里面的各子配置文件</a:t>
            </a:r>
          </a:p>
          <a:p>
            <a:pPr lvl="1" eaLnBrk="1" hangingPunct="1"/>
            <a:r>
              <a:rPr lang="zh-CN" altLang="en-US" sz="1400" smtClean="0"/>
              <a:t>├─</a:t>
            </a:r>
            <a:r>
              <a:rPr lang="en-US" altLang="zh-CN" sz="1400" smtClean="0"/>
              <a:t>error ---&gt;</a:t>
            </a:r>
            <a:r>
              <a:rPr lang="zh-CN" altLang="en-US" sz="1400" smtClean="0"/>
              <a:t>存入一些请求错误时</a:t>
            </a:r>
            <a:r>
              <a:rPr lang="en-US" altLang="zh-CN" sz="1400" smtClean="0"/>
              <a:t>,</a:t>
            </a:r>
            <a:r>
              <a:rPr lang="zh-CN" altLang="en-US" sz="1400" smtClean="0"/>
              <a:t>所给客户回应的信息</a:t>
            </a:r>
            <a:r>
              <a:rPr lang="en-US" altLang="zh-CN" sz="1400" smtClean="0"/>
              <a:t>.</a:t>
            </a:r>
            <a:endParaRPr lang="zh-CN" altLang="en-US" sz="1400" smtClean="0"/>
          </a:p>
          <a:p>
            <a:pPr lvl="1" eaLnBrk="1" hangingPunct="1"/>
            <a:r>
              <a:rPr lang="zh-CN" altLang="en-US" sz="1400" smtClean="0"/>
              <a:t>├─</a:t>
            </a:r>
            <a:r>
              <a:rPr lang="en-US" altLang="zh-CN" sz="1400" smtClean="0"/>
              <a:t>htdocs ---&gt; </a:t>
            </a:r>
            <a:r>
              <a:rPr lang="zh-CN" altLang="en-US" sz="1400" smtClean="0"/>
              <a:t>网页的主目录</a:t>
            </a:r>
          </a:p>
          <a:p>
            <a:pPr lvl="1" eaLnBrk="1" hangingPunct="1"/>
            <a:r>
              <a:rPr lang="zh-CN" altLang="en-US" sz="1400" smtClean="0"/>
              <a:t>├─</a:t>
            </a:r>
            <a:r>
              <a:rPr lang="en-US" altLang="zh-CN" sz="1400" smtClean="0"/>
              <a:t>icons  ---&gt;</a:t>
            </a:r>
            <a:r>
              <a:rPr lang="zh-CN" altLang="en-US" sz="1400" smtClean="0"/>
              <a:t>一些小图标</a:t>
            </a:r>
          </a:p>
          <a:p>
            <a:pPr lvl="1" eaLnBrk="1" hangingPunct="1"/>
            <a:r>
              <a:rPr lang="zh-CN" altLang="en-US" sz="1400" smtClean="0"/>
              <a:t>├─</a:t>
            </a:r>
            <a:r>
              <a:rPr lang="en-US" altLang="zh-CN" sz="1400" smtClean="0"/>
              <a:t>logs   ---&gt; </a:t>
            </a:r>
            <a:r>
              <a:rPr lang="zh-CN" altLang="en-US" sz="1400" smtClean="0"/>
              <a:t>日志信息</a:t>
            </a:r>
            <a:r>
              <a:rPr lang="en-US" altLang="zh-CN" sz="1400" smtClean="0"/>
              <a:t>,</a:t>
            </a:r>
            <a:r>
              <a:rPr lang="zh-CN" altLang="en-US" sz="1400" smtClean="0"/>
              <a:t>其中</a:t>
            </a:r>
            <a:r>
              <a:rPr lang="en-US" altLang="zh-CN" sz="1400" smtClean="0"/>
              <a:t>error.log</a:t>
            </a:r>
            <a:r>
              <a:rPr lang="zh-CN" altLang="en-US" sz="1400" smtClean="0"/>
              <a:t>是错误日志信息</a:t>
            </a:r>
            <a:r>
              <a:rPr lang="en-US" altLang="zh-CN" sz="1400" smtClean="0"/>
              <a:t>,</a:t>
            </a:r>
            <a:r>
              <a:rPr lang="zh-CN" altLang="en-US" sz="1400" smtClean="0"/>
              <a:t>对我们调试很有帮助</a:t>
            </a:r>
            <a:r>
              <a:rPr lang="en-US" altLang="zh-CN" sz="1400" smtClean="0"/>
              <a:t>.</a:t>
            </a:r>
            <a:endParaRPr lang="zh-CN" altLang="en-US" sz="1400" smtClean="0"/>
          </a:p>
          <a:p>
            <a:pPr lvl="1" eaLnBrk="1" hangingPunct="1"/>
            <a:r>
              <a:rPr lang="zh-CN" altLang="en-US" sz="1400" smtClean="0"/>
              <a:t>└─</a:t>
            </a:r>
            <a:r>
              <a:rPr lang="en-US" altLang="zh-CN" sz="1400" smtClean="0"/>
              <a:t>modules --&gt; </a:t>
            </a:r>
            <a:r>
              <a:rPr lang="zh-CN" altLang="en-US" sz="1400" smtClean="0"/>
              <a:t>模块目录</a:t>
            </a:r>
            <a:r>
              <a:rPr lang="en-US" altLang="zh-CN" sz="1400" smtClean="0"/>
              <a:t>,</a:t>
            </a:r>
            <a:r>
              <a:rPr lang="zh-CN" altLang="en-US" sz="1400" smtClean="0"/>
              <a:t>放置各种功能模块</a:t>
            </a:r>
          </a:p>
          <a:p>
            <a:endParaRPr lang="zh-CN" alt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AutoShape 2"/>
          <p:cNvSpPr>
            <a:spLocks noGrp="1" noChangeAspect="1" noChangeArrowheads="1"/>
          </p:cNvSpPr>
          <p:nvPr>
            <p:ph type="title"/>
          </p:nvPr>
        </p:nvSpPr>
        <p:spPr/>
        <p:txBody>
          <a:bodyPr/>
          <a:lstStyle/>
          <a:p>
            <a:r>
              <a:rPr lang="en-US" altLang="zh-CN" smtClean="0"/>
              <a:t>phpStudy</a:t>
            </a:r>
            <a:r>
              <a:rPr lang="zh-CN" altLang="en-US" smtClean="0"/>
              <a:t>安装</a:t>
            </a:r>
          </a:p>
        </p:txBody>
      </p:sp>
      <p:sp>
        <p:nvSpPr>
          <p:cNvPr id="43010" name="Rectangle 3"/>
          <p:cNvSpPr>
            <a:spLocks noGrp="1" noChangeArrowheads="1"/>
          </p:cNvSpPr>
          <p:nvPr>
            <p:ph type="body" idx="1"/>
          </p:nvPr>
        </p:nvSpPr>
        <p:spPr/>
        <p:txBody>
          <a:bodyPr/>
          <a:lstStyle/>
          <a:p>
            <a:pPr>
              <a:lnSpc>
                <a:spcPct val="120000"/>
              </a:lnSpc>
            </a:pPr>
            <a:r>
              <a:rPr lang="zh-CN" altLang="en-US" sz="2400" b="1" smtClean="0"/>
              <a:t>启动</a:t>
            </a:r>
            <a:r>
              <a:rPr lang="en-US" altLang="zh-CN" sz="2400" b="1" smtClean="0"/>
              <a:t>/</a:t>
            </a:r>
            <a:r>
              <a:rPr lang="zh-CN" altLang="en-US" sz="2400" b="1" smtClean="0"/>
              <a:t>停止</a:t>
            </a:r>
            <a:r>
              <a:rPr lang="en-US" altLang="zh-CN" sz="2400" b="1" smtClean="0"/>
              <a:t>Apache</a:t>
            </a:r>
            <a:r>
              <a:rPr lang="zh-CN" altLang="en-US" sz="2400" b="1" smtClean="0"/>
              <a:t>服务器</a:t>
            </a:r>
          </a:p>
          <a:p>
            <a:pPr lvl="1">
              <a:lnSpc>
                <a:spcPct val="120000"/>
              </a:lnSpc>
            </a:pPr>
            <a:r>
              <a:rPr lang="zh-CN" altLang="en-US" sz="1800" smtClean="0"/>
              <a:t>在状态栏上点击     图标，选择相应的选项。</a:t>
            </a:r>
          </a:p>
          <a:p>
            <a:pPr>
              <a:lnSpc>
                <a:spcPct val="120000"/>
              </a:lnSpc>
            </a:pPr>
            <a:r>
              <a:rPr lang="zh-CN" altLang="en-US" sz="2400" b="1" smtClean="0"/>
              <a:t>在</a:t>
            </a:r>
            <a:r>
              <a:rPr lang="en-US" altLang="zh-CN" sz="2400" b="1" smtClean="0"/>
              <a:t>DOS</a:t>
            </a:r>
            <a:r>
              <a:rPr lang="zh-CN" altLang="en-US" sz="2400" b="1" smtClean="0"/>
              <a:t>命令启动</a:t>
            </a:r>
            <a:r>
              <a:rPr lang="en-US" altLang="zh-CN" sz="2400" b="1" smtClean="0"/>
              <a:t>/</a:t>
            </a:r>
            <a:r>
              <a:rPr lang="zh-CN" altLang="en-US" sz="2400" b="1" smtClean="0"/>
              <a:t>停止</a:t>
            </a:r>
            <a:r>
              <a:rPr lang="en-US" altLang="zh-CN" sz="2400" b="1" smtClean="0"/>
              <a:t>Apache</a:t>
            </a:r>
          </a:p>
          <a:p>
            <a:pPr lvl="1">
              <a:lnSpc>
                <a:spcPct val="120000"/>
              </a:lnSpc>
            </a:pPr>
            <a:r>
              <a:rPr lang="en-US" altLang="zh-CN" sz="1800" smtClean="0"/>
              <a:t>Win</a:t>
            </a:r>
            <a:r>
              <a:rPr lang="zh-CN" altLang="en-US" sz="1800" smtClean="0"/>
              <a:t>窗口键</a:t>
            </a:r>
            <a:r>
              <a:rPr lang="en-US" altLang="zh-CN" sz="1800" smtClean="0"/>
              <a:t>+R</a:t>
            </a:r>
            <a:r>
              <a:rPr lang="zh-CN" altLang="en-US" sz="1800" smtClean="0"/>
              <a:t>，进入命令模式</a:t>
            </a:r>
          </a:p>
          <a:p>
            <a:pPr lvl="1">
              <a:lnSpc>
                <a:spcPct val="120000"/>
              </a:lnSpc>
            </a:pPr>
            <a:r>
              <a:rPr lang="en-US" altLang="zh-CN" sz="1800" b="1" smtClean="0">
                <a:solidFill>
                  <a:srgbClr val="FF0000"/>
                </a:solidFill>
              </a:rPr>
              <a:t>net stop apache2</a:t>
            </a:r>
            <a:r>
              <a:rPr lang="en-US" altLang="zh-CN" sz="1800" smtClean="0"/>
              <a:t>  //</a:t>
            </a:r>
            <a:r>
              <a:rPr lang="zh-CN" altLang="en-US" sz="1800" smtClean="0"/>
              <a:t>停止</a:t>
            </a:r>
            <a:r>
              <a:rPr lang="en-US" altLang="zh-CN" sz="1800" smtClean="0"/>
              <a:t>Apache</a:t>
            </a:r>
          </a:p>
          <a:p>
            <a:pPr lvl="1">
              <a:lnSpc>
                <a:spcPct val="120000"/>
              </a:lnSpc>
            </a:pPr>
            <a:r>
              <a:rPr lang="en-US" altLang="zh-CN" sz="1800" b="1" smtClean="0">
                <a:solidFill>
                  <a:srgbClr val="FF0000"/>
                </a:solidFill>
              </a:rPr>
              <a:t>net start apache2</a:t>
            </a:r>
            <a:r>
              <a:rPr lang="en-US" altLang="zh-CN" sz="1800" smtClean="0"/>
              <a:t>  //</a:t>
            </a:r>
            <a:r>
              <a:rPr lang="zh-CN" altLang="en-US" sz="1800" smtClean="0"/>
              <a:t>启动</a:t>
            </a:r>
            <a:r>
              <a:rPr lang="en-US" altLang="zh-CN" sz="1800" smtClean="0"/>
              <a:t>Apache</a:t>
            </a:r>
          </a:p>
        </p:txBody>
      </p:sp>
      <p:pic>
        <p:nvPicPr>
          <p:cNvPr id="43011" name="Picture 5"/>
          <p:cNvPicPr>
            <a:picLocks noChangeAspect="1" noChangeArrowheads="1"/>
          </p:cNvPicPr>
          <p:nvPr/>
        </p:nvPicPr>
        <p:blipFill>
          <a:blip r:embed="rId2"/>
          <a:srcRect/>
          <a:stretch>
            <a:fillRect/>
          </a:stretch>
        </p:blipFill>
        <p:spPr bwMode="auto">
          <a:xfrm>
            <a:off x="3203575" y="2420938"/>
            <a:ext cx="266700" cy="342900"/>
          </a:xfrm>
          <a:prstGeom prst="rect">
            <a:avLst/>
          </a:prstGeom>
          <a:noFill/>
          <a:ln w="9525">
            <a:noFill/>
            <a:miter lim="800000"/>
            <a:headEnd/>
            <a:tailEnd/>
          </a:ln>
        </p:spPr>
      </p:pic>
      <p:pic>
        <p:nvPicPr>
          <p:cNvPr id="43012" name="Picture 6"/>
          <p:cNvPicPr>
            <a:picLocks noChangeAspect="1" noChangeArrowheads="1"/>
          </p:cNvPicPr>
          <p:nvPr/>
        </p:nvPicPr>
        <p:blipFill>
          <a:blip r:embed="rId3"/>
          <a:srcRect/>
          <a:stretch>
            <a:fillRect/>
          </a:stretch>
        </p:blipFill>
        <p:spPr bwMode="auto">
          <a:xfrm>
            <a:off x="5795963" y="3213100"/>
            <a:ext cx="3168650" cy="293528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r>
              <a:rPr lang="zh-CN" altLang="en-US" smtClean="0"/>
              <a:t>系统环境变量</a:t>
            </a:r>
          </a:p>
        </p:txBody>
      </p:sp>
      <p:sp>
        <p:nvSpPr>
          <p:cNvPr id="44034" name="Rectangle 3"/>
          <p:cNvSpPr>
            <a:spLocks noGrp="1" noChangeArrowheads="1"/>
          </p:cNvSpPr>
          <p:nvPr>
            <p:ph type="body" idx="1"/>
          </p:nvPr>
        </p:nvSpPr>
        <p:spPr/>
        <p:txBody>
          <a:bodyPr/>
          <a:lstStyle/>
          <a:p>
            <a:endParaRPr lang="zh-CN" altLang="en-US" smtClean="0"/>
          </a:p>
        </p:txBody>
      </p:sp>
      <p:pic>
        <p:nvPicPr>
          <p:cNvPr id="44035" name="Picture 4"/>
          <p:cNvPicPr>
            <a:picLocks noChangeAspect="1" noChangeArrowheads="1"/>
          </p:cNvPicPr>
          <p:nvPr/>
        </p:nvPicPr>
        <p:blipFill>
          <a:blip r:embed="rId2"/>
          <a:srcRect/>
          <a:stretch>
            <a:fillRect/>
          </a:stretch>
        </p:blipFill>
        <p:spPr bwMode="auto">
          <a:xfrm>
            <a:off x="4643438" y="2060575"/>
            <a:ext cx="3752850" cy="3867150"/>
          </a:xfrm>
          <a:prstGeom prst="rect">
            <a:avLst/>
          </a:prstGeom>
          <a:noFill/>
          <a:ln w="9525">
            <a:noFill/>
            <a:miter lim="800000"/>
            <a:headEnd/>
            <a:tailEnd/>
          </a:ln>
        </p:spPr>
      </p:pic>
      <p:pic>
        <p:nvPicPr>
          <p:cNvPr id="44036" name="Picture 5"/>
          <p:cNvPicPr>
            <a:picLocks noChangeAspect="1" noChangeArrowheads="1"/>
          </p:cNvPicPr>
          <p:nvPr/>
        </p:nvPicPr>
        <p:blipFill>
          <a:blip r:embed="rId3"/>
          <a:srcRect/>
          <a:stretch>
            <a:fillRect/>
          </a:stretch>
        </p:blipFill>
        <p:spPr bwMode="auto">
          <a:xfrm>
            <a:off x="611188" y="1989138"/>
            <a:ext cx="4000500" cy="42100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r>
              <a:rPr lang="en-US" altLang="zh-CN" smtClean="0"/>
              <a:t>Apache</a:t>
            </a:r>
            <a:r>
              <a:rPr lang="zh-CN" altLang="en-US" smtClean="0"/>
              <a:t>配置文件语法检查</a:t>
            </a:r>
          </a:p>
        </p:txBody>
      </p:sp>
      <p:sp>
        <p:nvSpPr>
          <p:cNvPr id="45058" name="Rectangle 3"/>
          <p:cNvSpPr>
            <a:spLocks noGrp="1" noChangeArrowheads="1"/>
          </p:cNvSpPr>
          <p:nvPr>
            <p:ph type="body" idx="1"/>
          </p:nvPr>
        </p:nvSpPr>
        <p:spPr/>
        <p:txBody>
          <a:bodyPr/>
          <a:lstStyle/>
          <a:p>
            <a:r>
              <a:rPr lang="en-US" altLang="zh-CN" smtClean="0"/>
              <a:t>Apache</a:t>
            </a:r>
            <a:r>
              <a:rPr lang="zh-CN" altLang="en-US" smtClean="0"/>
              <a:t>配置文件路径</a:t>
            </a:r>
          </a:p>
          <a:p>
            <a:pPr lvl="1"/>
            <a:r>
              <a:rPr lang="zh-CN" altLang="en-US" smtClean="0"/>
              <a:t>位置：</a:t>
            </a:r>
            <a:r>
              <a:rPr lang="zh-CN" altLang="en-US" b="1" smtClean="0">
                <a:solidFill>
                  <a:srgbClr val="FF0000"/>
                </a:solidFill>
              </a:rPr>
              <a:t>C:\Program Files (x86)\phpStudy\Apache2\conf</a:t>
            </a:r>
            <a:r>
              <a:rPr lang="en-US" altLang="zh-CN" b="1" smtClean="0">
                <a:solidFill>
                  <a:srgbClr val="FF0000"/>
                </a:solidFill>
              </a:rPr>
              <a:t>\httpd.conf</a:t>
            </a:r>
          </a:p>
          <a:p>
            <a:r>
              <a:rPr lang="en-US" altLang="zh-CN" smtClean="0"/>
              <a:t>Apache</a:t>
            </a:r>
            <a:r>
              <a:rPr lang="zh-CN" altLang="en-US" smtClean="0"/>
              <a:t>配置文件语法检查</a:t>
            </a:r>
          </a:p>
          <a:p>
            <a:pPr lvl="1"/>
            <a:r>
              <a:rPr lang="en-US" altLang="zh-CN" smtClean="0"/>
              <a:t>Win</a:t>
            </a:r>
            <a:r>
              <a:rPr lang="zh-CN" altLang="en-US" smtClean="0"/>
              <a:t>窗口键</a:t>
            </a:r>
            <a:r>
              <a:rPr lang="en-US" altLang="zh-CN" smtClean="0"/>
              <a:t>+R</a:t>
            </a:r>
            <a:r>
              <a:rPr lang="zh-CN" altLang="en-US" smtClean="0"/>
              <a:t>，进入命令行模式；</a:t>
            </a:r>
          </a:p>
          <a:p>
            <a:pPr lvl="1"/>
            <a:r>
              <a:rPr lang="zh-CN" altLang="en-US" smtClean="0"/>
              <a:t>输入：</a:t>
            </a:r>
            <a:r>
              <a:rPr lang="en-US" altLang="zh-CN" b="1" smtClean="0">
                <a:solidFill>
                  <a:srgbClr val="FF0000"/>
                </a:solidFill>
              </a:rPr>
              <a:t>httpd.exe –t</a:t>
            </a:r>
          </a:p>
          <a:p>
            <a:pPr lvl="1"/>
            <a:endParaRPr lang="en-US" altLang="zh-CN" b="1" smtClean="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r>
              <a:rPr lang="en-US" altLang="zh-CN" smtClean="0"/>
              <a:t>Apache</a:t>
            </a:r>
            <a:r>
              <a:rPr lang="zh-CN" altLang="en-US" smtClean="0"/>
              <a:t>配置</a:t>
            </a:r>
          </a:p>
        </p:txBody>
      </p:sp>
      <p:sp>
        <p:nvSpPr>
          <p:cNvPr id="46082" name="Rectangle 3"/>
          <p:cNvSpPr>
            <a:spLocks noGrp="1" noChangeArrowheads="1"/>
          </p:cNvSpPr>
          <p:nvPr>
            <p:ph type="body" idx="1"/>
          </p:nvPr>
        </p:nvSpPr>
        <p:spPr/>
        <p:txBody>
          <a:bodyPr/>
          <a:lstStyle/>
          <a:p>
            <a:pPr>
              <a:lnSpc>
                <a:spcPct val="120000"/>
              </a:lnSpc>
            </a:pPr>
            <a:r>
              <a:rPr lang="zh-CN" altLang="en-US" sz="2500" smtClean="0"/>
              <a:t>配置</a:t>
            </a:r>
            <a:r>
              <a:rPr lang="en-US" altLang="zh-CN" sz="2500" smtClean="0"/>
              <a:t>Apache</a:t>
            </a:r>
            <a:r>
              <a:rPr lang="zh-CN" altLang="en-US" sz="2500" smtClean="0"/>
              <a:t>监听指定的地址和端口</a:t>
            </a:r>
          </a:p>
          <a:p>
            <a:pPr lvl="1">
              <a:lnSpc>
                <a:spcPct val="120000"/>
              </a:lnSpc>
            </a:pPr>
            <a:r>
              <a:rPr lang="en-US" altLang="zh-CN" sz="1600" smtClean="0"/>
              <a:t>Apache</a:t>
            </a:r>
            <a:r>
              <a:rPr lang="zh-CN" altLang="en-US" sz="1600" smtClean="0"/>
              <a:t>启动时，会绑定本机上的</a:t>
            </a:r>
            <a:r>
              <a:rPr lang="zh-CN" altLang="en-US" sz="1600" b="1" smtClean="0">
                <a:solidFill>
                  <a:srgbClr val="FF0000"/>
                </a:solidFill>
              </a:rPr>
              <a:t>地址和端口</a:t>
            </a:r>
            <a:r>
              <a:rPr lang="zh-CN" altLang="en-US" sz="1600" smtClean="0"/>
              <a:t>，然后等待请求的进入。默认情况下，它会监听本机的所有地址。但是，当需要监听特定的地址或端口或地址与端口的组合，就必</a:t>
            </a:r>
            <a:r>
              <a:rPr lang="zh-CN" altLang="en-US" sz="1600" b="1" smtClean="0">
                <a:solidFill>
                  <a:srgbClr val="FF0000"/>
                </a:solidFill>
              </a:rPr>
              <a:t>须明确指定</a:t>
            </a:r>
            <a:r>
              <a:rPr lang="zh-CN" altLang="en-US" sz="1600" smtClean="0"/>
              <a:t>。 </a:t>
            </a:r>
          </a:p>
          <a:p>
            <a:pPr lvl="1">
              <a:lnSpc>
                <a:spcPct val="120000"/>
              </a:lnSpc>
            </a:pPr>
            <a:r>
              <a:rPr lang="en-US" altLang="zh-CN" sz="1600" smtClean="0"/>
              <a:t>Listen</a:t>
            </a:r>
            <a:r>
              <a:rPr lang="zh-CN" altLang="en-US" sz="1600" smtClean="0"/>
              <a:t>指令告诉服务器</a:t>
            </a:r>
            <a:r>
              <a:rPr lang="zh-CN" altLang="en-US" sz="1500" smtClean="0"/>
              <a:t>只</a:t>
            </a:r>
            <a:r>
              <a:rPr lang="zh-CN" altLang="en-US" sz="1600" smtClean="0"/>
              <a:t>接受来自特定端口</a:t>
            </a:r>
            <a:r>
              <a:rPr lang="en-US" altLang="zh-CN" sz="1600" smtClean="0"/>
              <a:t>(</a:t>
            </a:r>
            <a:r>
              <a:rPr lang="zh-CN" altLang="en-US" sz="1600" smtClean="0"/>
              <a:t>或地址</a:t>
            </a:r>
            <a:r>
              <a:rPr lang="en-US" altLang="zh-CN" sz="1600" smtClean="0"/>
              <a:t>+</a:t>
            </a:r>
            <a:r>
              <a:rPr lang="zh-CN" altLang="en-US" sz="1600" smtClean="0"/>
              <a:t>端口的组合</a:t>
            </a:r>
            <a:r>
              <a:rPr lang="en-US" altLang="zh-CN" sz="1600" smtClean="0"/>
              <a:t>)</a:t>
            </a:r>
            <a:r>
              <a:rPr lang="zh-CN" altLang="en-US" sz="1600" smtClean="0"/>
              <a:t>的请求。如果</a:t>
            </a:r>
            <a:r>
              <a:rPr lang="en-US" altLang="zh-CN" sz="1600" smtClean="0"/>
              <a:t>Listen</a:t>
            </a:r>
            <a:r>
              <a:rPr lang="zh-CN" altLang="en-US" sz="1600" smtClean="0"/>
              <a:t>指令仅指定了端口，则服务器会监听所有的</a:t>
            </a:r>
            <a:r>
              <a:rPr lang="en-US" altLang="zh-CN" sz="1600" smtClean="0"/>
              <a:t>IP</a:t>
            </a:r>
            <a:r>
              <a:rPr lang="zh-CN" altLang="en-US" sz="1600" smtClean="0"/>
              <a:t>地址；如果指定了地址</a:t>
            </a:r>
            <a:r>
              <a:rPr lang="en-US" altLang="zh-CN" sz="1600" smtClean="0"/>
              <a:t>+</a:t>
            </a:r>
            <a:r>
              <a:rPr lang="zh-CN" altLang="en-US" sz="1600" smtClean="0"/>
              <a:t>端口的组合，则服务器只监听来自此特定地址上特定端口的请求。</a:t>
            </a:r>
            <a:r>
              <a:rPr lang="zh-CN" altLang="en-US" sz="1600" b="1" smtClean="0">
                <a:solidFill>
                  <a:srgbClr val="FF0000"/>
                </a:solidFill>
              </a:rPr>
              <a:t>使用多个</a:t>
            </a:r>
            <a:r>
              <a:rPr lang="en-US" altLang="zh-CN" sz="1600" b="1" smtClean="0">
                <a:solidFill>
                  <a:srgbClr val="FF0000"/>
                </a:solidFill>
              </a:rPr>
              <a:t>Listen</a:t>
            </a:r>
            <a:r>
              <a:rPr lang="zh-CN" altLang="en-US" sz="1600" b="1" smtClean="0">
                <a:solidFill>
                  <a:srgbClr val="FF0000"/>
                </a:solidFill>
              </a:rPr>
              <a:t>指令，可以指定在多个地址和端口上进行监听。 </a:t>
            </a:r>
          </a:p>
          <a:p>
            <a:pPr>
              <a:lnSpc>
                <a:spcPct val="120000"/>
              </a:lnSpc>
            </a:pPr>
            <a:endParaRPr lang="zh-CN" altLang="en-US" sz="1600" b="1" smtClean="0">
              <a:solidFill>
                <a:srgbClr val="FF0000"/>
              </a:solidFill>
            </a:endParaRPr>
          </a:p>
        </p:txBody>
      </p:sp>
      <p:sp>
        <p:nvSpPr>
          <p:cNvPr id="46083" name="Text Box 5"/>
          <p:cNvSpPr txBox="1">
            <a:spLocks noChangeArrowheads="1"/>
          </p:cNvSpPr>
          <p:nvPr/>
        </p:nvSpPr>
        <p:spPr bwMode="auto">
          <a:xfrm>
            <a:off x="684213" y="4868863"/>
            <a:ext cx="7705725" cy="1366837"/>
          </a:xfrm>
          <a:prstGeom prst="rect">
            <a:avLst/>
          </a:prstGeom>
          <a:solidFill>
            <a:srgbClr val="CCFFFF"/>
          </a:solidFill>
          <a:ln w="9525">
            <a:solidFill>
              <a:schemeClr val="tx1"/>
            </a:solidFill>
            <a:miter lim="800000"/>
            <a:headEnd/>
            <a:tailEnd/>
          </a:ln>
        </p:spPr>
        <p:txBody>
          <a:bodyPr>
            <a:spAutoFit/>
          </a:bodyPr>
          <a:lstStyle/>
          <a:p>
            <a:pPr>
              <a:spcBef>
                <a:spcPct val="20000"/>
              </a:spcBef>
            </a:pPr>
            <a:r>
              <a:rPr lang="en-US" altLang="zh-CN" sz="1800">
                <a:solidFill>
                  <a:srgbClr val="0000FF"/>
                </a:solidFill>
                <a:latin typeface="Arial" charset="0"/>
              </a:rPr>
              <a:t>Listen 80   #</a:t>
            </a:r>
            <a:r>
              <a:rPr lang="zh-CN" altLang="en-US" sz="1800">
                <a:solidFill>
                  <a:srgbClr val="0000FF"/>
                </a:solidFill>
                <a:latin typeface="Arial" charset="0"/>
              </a:rPr>
              <a:t>监听所有地址的</a:t>
            </a:r>
            <a:r>
              <a:rPr lang="en-US" altLang="zh-CN" sz="1800">
                <a:solidFill>
                  <a:srgbClr val="0000FF"/>
                </a:solidFill>
                <a:latin typeface="Arial" charset="0"/>
              </a:rPr>
              <a:t>80</a:t>
            </a:r>
            <a:r>
              <a:rPr lang="zh-CN" altLang="en-US" sz="1800">
                <a:solidFill>
                  <a:srgbClr val="0000FF"/>
                </a:solidFill>
                <a:latin typeface="Arial" charset="0"/>
              </a:rPr>
              <a:t>端口</a:t>
            </a:r>
          </a:p>
          <a:p>
            <a:pPr>
              <a:spcBef>
                <a:spcPct val="20000"/>
              </a:spcBef>
            </a:pPr>
            <a:r>
              <a:rPr lang="en-US" altLang="zh-CN" sz="1800">
                <a:solidFill>
                  <a:srgbClr val="0000FF"/>
                </a:solidFill>
                <a:latin typeface="Arial" charset="0"/>
              </a:rPr>
              <a:t>Listen 8000  #</a:t>
            </a:r>
            <a:r>
              <a:rPr lang="zh-CN" altLang="en-US" sz="1800">
                <a:solidFill>
                  <a:srgbClr val="0000FF"/>
                </a:solidFill>
                <a:latin typeface="Arial" charset="0"/>
              </a:rPr>
              <a:t>监听所有地址的</a:t>
            </a:r>
            <a:r>
              <a:rPr lang="en-US" altLang="zh-CN" sz="1800">
                <a:solidFill>
                  <a:srgbClr val="0000FF"/>
                </a:solidFill>
                <a:latin typeface="Arial" charset="0"/>
              </a:rPr>
              <a:t>8000</a:t>
            </a:r>
            <a:r>
              <a:rPr lang="zh-CN" altLang="en-US" sz="1800">
                <a:solidFill>
                  <a:srgbClr val="0000FF"/>
                </a:solidFill>
                <a:latin typeface="Arial" charset="0"/>
              </a:rPr>
              <a:t>端口</a:t>
            </a:r>
          </a:p>
          <a:p>
            <a:pPr>
              <a:spcBef>
                <a:spcPct val="20000"/>
              </a:spcBef>
            </a:pPr>
            <a:r>
              <a:rPr lang="en-US" altLang="zh-CN" sz="1800">
                <a:solidFill>
                  <a:srgbClr val="0000FF"/>
                </a:solidFill>
                <a:latin typeface="Arial" charset="0"/>
              </a:rPr>
              <a:t>Listen </a:t>
            </a:r>
            <a:r>
              <a:rPr lang="en-US" altLang="zh-CN" sz="1800">
                <a:solidFill>
                  <a:srgbClr val="0000FF"/>
                </a:solidFill>
              </a:rPr>
              <a:t>192.170.2.1:80  #</a:t>
            </a:r>
            <a:r>
              <a:rPr lang="zh-CN" altLang="en-US" sz="1800">
                <a:solidFill>
                  <a:srgbClr val="0000FF"/>
                </a:solidFill>
              </a:rPr>
              <a:t>监听指定地址的</a:t>
            </a:r>
            <a:r>
              <a:rPr lang="en-US" altLang="zh-CN" sz="1800">
                <a:solidFill>
                  <a:srgbClr val="0000FF"/>
                </a:solidFill>
              </a:rPr>
              <a:t>80</a:t>
            </a:r>
            <a:r>
              <a:rPr lang="zh-CN" altLang="en-US" sz="1800">
                <a:solidFill>
                  <a:srgbClr val="0000FF"/>
                </a:solidFill>
              </a:rPr>
              <a:t>端口</a:t>
            </a:r>
          </a:p>
          <a:p>
            <a:pPr>
              <a:spcBef>
                <a:spcPct val="20000"/>
              </a:spcBef>
            </a:pPr>
            <a:r>
              <a:rPr lang="en-US" altLang="zh-CN" sz="1800">
                <a:solidFill>
                  <a:srgbClr val="0000FF"/>
                </a:solidFill>
              </a:rPr>
              <a:t>Listen 192.170.2.5:8000  #</a:t>
            </a:r>
            <a:r>
              <a:rPr lang="zh-CN" altLang="en-US" sz="1800">
                <a:solidFill>
                  <a:srgbClr val="0000FF"/>
                </a:solidFill>
              </a:rPr>
              <a:t>监听指定地址的</a:t>
            </a:r>
            <a:r>
              <a:rPr lang="en-US" altLang="zh-CN" sz="1800">
                <a:solidFill>
                  <a:srgbClr val="0000FF"/>
                </a:solidFill>
              </a:rPr>
              <a:t>8000</a:t>
            </a:r>
            <a:r>
              <a:rPr lang="zh-CN" altLang="en-US" sz="1800">
                <a:solidFill>
                  <a:srgbClr val="0000FF"/>
                </a:solidFill>
              </a:rPr>
              <a:t>端口</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r>
              <a:rPr lang="en-US" altLang="zh-CN" smtClean="0"/>
              <a:t>Apache</a:t>
            </a:r>
            <a:r>
              <a:rPr lang="zh-CN" altLang="en-US" smtClean="0"/>
              <a:t>配置</a:t>
            </a:r>
            <a:endParaRPr lang="en-US" altLang="zh-CN" smtClean="0"/>
          </a:p>
        </p:txBody>
      </p:sp>
      <p:sp>
        <p:nvSpPr>
          <p:cNvPr id="47106" name="Rectangle 3"/>
          <p:cNvSpPr>
            <a:spLocks noGrp="1" noChangeArrowheads="1"/>
          </p:cNvSpPr>
          <p:nvPr>
            <p:ph type="body" idx="1"/>
          </p:nvPr>
        </p:nvSpPr>
        <p:spPr>
          <a:xfrm>
            <a:off x="539750" y="1989138"/>
            <a:ext cx="8064500" cy="4176712"/>
          </a:xfrm>
        </p:spPr>
        <p:txBody>
          <a:bodyPr/>
          <a:lstStyle/>
          <a:p>
            <a:pPr eaLnBrk="1" hangingPunct="1"/>
            <a:r>
              <a:rPr lang="en-US" altLang="zh-CN" sz="2400" b="1" smtClean="0"/>
              <a:t>ServerRoot</a:t>
            </a:r>
            <a:r>
              <a:rPr lang="zh-CN" altLang="en-US" sz="2400" b="1" smtClean="0"/>
              <a:t>服务器安装目录</a:t>
            </a:r>
          </a:p>
          <a:p>
            <a:pPr lvl="1" eaLnBrk="1" hangingPunct="1"/>
            <a:r>
              <a:rPr lang="zh-CN" altLang="en-US" sz="1800" smtClean="0"/>
              <a:t>含义：这个指令用来设置</a:t>
            </a:r>
            <a:r>
              <a:rPr lang="en-US" altLang="zh-CN" sz="1800" smtClean="0"/>
              <a:t>Apache</a:t>
            </a:r>
            <a:r>
              <a:rPr lang="zh-CN" altLang="en-US" sz="1800" smtClean="0"/>
              <a:t>服务器所在的目录。一般包含</a:t>
            </a:r>
            <a:r>
              <a:rPr lang="en-US" altLang="zh-CN" sz="1800" smtClean="0"/>
              <a:t>conf/</a:t>
            </a:r>
            <a:r>
              <a:rPr lang="zh-CN" altLang="en-US" sz="1800" smtClean="0"/>
              <a:t>、</a:t>
            </a:r>
            <a:r>
              <a:rPr lang="en-US" altLang="zh-CN" sz="1800" smtClean="0"/>
              <a:t>logs/</a:t>
            </a:r>
            <a:r>
              <a:rPr lang="zh-CN" altLang="en-US" sz="1800" smtClean="0"/>
              <a:t>等子目录。其他配置文件的相对路径一般都是基于此目录的（比如</a:t>
            </a:r>
            <a:r>
              <a:rPr lang="en-US" altLang="zh-CN" sz="1800" smtClean="0"/>
              <a:t>Include</a:t>
            </a:r>
            <a:r>
              <a:rPr lang="zh-CN" altLang="en-US" sz="1800" smtClean="0"/>
              <a:t>或</a:t>
            </a:r>
            <a:r>
              <a:rPr lang="en-US" altLang="zh-CN" sz="1800" smtClean="0"/>
              <a:t>LoadModule </a:t>
            </a:r>
            <a:r>
              <a:rPr lang="zh-CN" altLang="en-US" sz="1800" smtClean="0"/>
              <a:t>）。 </a:t>
            </a:r>
          </a:p>
          <a:p>
            <a:pPr lvl="1" eaLnBrk="1" hangingPunct="1"/>
            <a:r>
              <a:rPr lang="zh-CN" altLang="en-US" sz="1800" smtClean="0"/>
              <a:t>格式：</a:t>
            </a:r>
            <a:r>
              <a:rPr lang="en-US" altLang="zh-CN" sz="1800" smtClean="0"/>
              <a:t>ServerRoot directory-path</a:t>
            </a:r>
          </a:p>
          <a:p>
            <a:pPr lvl="1" eaLnBrk="1" hangingPunct="1"/>
            <a:r>
              <a:rPr lang="zh-CN" altLang="en-US" sz="1800" smtClean="0"/>
              <a:t>举例：</a:t>
            </a:r>
            <a:r>
              <a:rPr lang="en-US" altLang="zh-CN" sz="1800" b="1" smtClean="0">
                <a:solidFill>
                  <a:srgbClr val="0000FF"/>
                </a:solidFill>
              </a:rPr>
              <a:t>ServerRoot "C:/Program Files/phpStudy/Apache2“</a:t>
            </a:r>
          </a:p>
          <a:p>
            <a:pPr eaLnBrk="1" hangingPunct="1"/>
            <a:r>
              <a:rPr lang="en-US" altLang="zh-CN" sz="2000" b="1" smtClean="0"/>
              <a:t>ServerAdmin</a:t>
            </a:r>
          </a:p>
          <a:p>
            <a:pPr lvl="1" eaLnBrk="1" hangingPunct="1"/>
            <a:r>
              <a:rPr lang="zh-CN" altLang="en-US" sz="1800" smtClean="0"/>
              <a:t>含义：设置网站管理员的邮箱</a:t>
            </a:r>
          </a:p>
          <a:p>
            <a:pPr lvl="1" eaLnBrk="1" hangingPunct="1"/>
            <a:r>
              <a:rPr lang="zh-CN" altLang="en-US" sz="1800" smtClean="0"/>
              <a:t>格式：</a:t>
            </a:r>
            <a:r>
              <a:rPr lang="en-US" altLang="zh-CN" sz="1800" smtClean="0"/>
              <a:t>ServerAdmin email</a:t>
            </a:r>
            <a:r>
              <a:rPr lang="zh-CN" altLang="en-US" sz="1800" smtClean="0"/>
              <a:t>地址</a:t>
            </a:r>
          </a:p>
          <a:p>
            <a:pPr lvl="1" eaLnBrk="1" hangingPunct="1"/>
            <a:r>
              <a:rPr lang="zh-CN" altLang="en-US" sz="1800" b="1" smtClean="0"/>
              <a:t>举例：</a:t>
            </a:r>
            <a:r>
              <a:rPr lang="en-US" altLang="zh-CN" sz="1800" b="1" smtClean="0">
                <a:solidFill>
                  <a:srgbClr val="0000FF"/>
                </a:solidFill>
              </a:rPr>
              <a:t>ServerAdmin beijing_2000@126.com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US" altLang="zh-CN" smtClean="0"/>
              <a:t>Apache</a:t>
            </a:r>
            <a:r>
              <a:rPr lang="zh-CN" altLang="en-US" smtClean="0"/>
              <a:t>配置</a:t>
            </a:r>
            <a:endParaRPr lang="en-US" altLang="zh-CN" smtClean="0"/>
          </a:p>
        </p:txBody>
      </p:sp>
      <p:sp>
        <p:nvSpPr>
          <p:cNvPr id="48130" name="Rectangle 3"/>
          <p:cNvSpPr>
            <a:spLocks noGrp="1" noChangeArrowheads="1"/>
          </p:cNvSpPr>
          <p:nvPr>
            <p:ph type="body" idx="1"/>
          </p:nvPr>
        </p:nvSpPr>
        <p:spPr/>
        <p:txBody>
          <a:bodyPr/>
          <a:lstStyle/>
          <a:p>
            <a:r>
              <a:rPr lang="en-US" altLang="zh-CN" sz="2400" b="1" smtClean="0"/>
              <a:t>DocumentRoot</a:t>
            </a:r>
          </a:p>
          <a:p>
            <a:pPr lvl="1"/>
            <a:r>
              <a:rPr lang="zh-CN" altLang="en-US" sz="2000" smtClean="0"/>
              <a:t>含义：此参数设置了</a:t>
            </a:r>
            <a:r>
              <a:rPr lang="en-US" altLang="zh-CN" sz="2000" smtClean="0"/>
              <a:t>httpd</a:t>
            </a:r>
            <a:r>
              <a:rPr lang="zh-CN" altLang="en-US" sz="2000" smtClean="0"/>
              <a:t>服务的目录。在没有配置类似</a:t>
            </a:r>
            <a:r>
              <a:rPr lang="en-US" altLang="zh-CN" sz="2000" smtClean="0"/>
              <a:t>Alias</a:t>
            </a:r>
            <a:r>
              <a:rPr lang="zh-CN" altLang="en-US" sz="2000" smtClean="0"/>
              <a:t>这种参数的情况下，服务器会将请求中的</a:t>
            </a:r>
            <a:r>
              <a:rPr lang="en-US" altLang="zh-CN" sz="2000" smtClean="0"/>
              <a:t>URL</a:t>
            </a:r>
            <a:r>
              <a:rPr lang="zh-CN" altLang="en-US" sz="2000" smtClean="0"/>
              <a:t>附加到</a:t>
            </a:r>
            <a:r>
              <a:rPr lang="en-US" altLang="zh-CN" sz="2000" smtClean="0"/>
              <a:t>DocumentRoot</a:t>
            </a:r>
            <a:r>
              <a:rPr lang="zh-CN" altLang="en-US" sz="2000" smtClean="0"/>
              <a:t>后面以构成指向文档的路径。例如：</a:t>
            </a:r>
            <a:r>
              <a:rPr lang="en-US" altLang="zh-CN" sz="2000" smtClean="0"/>
              <a:t>DocumentRoot “e:\www”</a:t>
            </a:r>
            <a:r>
              <a:rPr lang="zh-CN" altLang="en-US" sz="2000" smtClean="0"/>
              <a:t>。于是对</a:t>
            </a:r>
            <a:r>
              <a:rPr lang="en-US" altLang="zh-CN" sz="2000" smtClean="0"/>
              <a:t>http://www.ccb.com.cn/index.html</a:t>
            </a:r>
            <a:r>
              <a:rPr lang="zh-CN" altLang="en-US" sz="2000" smtClean="0"/>
              <a:t>的访问就会指向</a:t>
            </a:r>
            <a:r>
              <a:rPr lang="en-US" altLang="zh-CN" sz="2000" smtClean="0"/>
              <a:t>e:\www\index.html</a:t>
            </a:r>
            <a:r>
              <a:rPr lang="zh-CN" altLang="en-US" sz="2000" smtClean="0"/>
              <a:t>。如果参数中不是绝对路径，则被假定为是相对于</a:t>
            </a:r>
            <a:r>
              <a:rPr lang="en-US" altLang="zh-CN" sz="2000" smtClean="0"/>
              <a:t>ServerRoot</a:t>
            </a:r>
            <a:r>
              <a:rPr lang="zh-CN" altLang="en-US" sz="2000" smtClean="0"/>
              <a:t>的路径。</a:t>
            </a:r>
          </a:p>
          <a:p>
            <a:pPr lvl="1"/>
            <a:r>
              <a:rPr lang="zh-CN" altLang="en-US" sz="2000" b="1" smtClean="0">
                <a:solidFill>
                  <a:srgbClr val="0000FF"/>
                </a:solidFill>
              </a:rPr>
              <a:t>格式：</a:t>
            </a:r>
            <a:r>
              <a:rPr lang="en-US" altLang="zh-CN" sz="2000" b="1" smtClean="0">
                <a:solidFill>
                  <a:srgbClr val="0000FF"/>
                </a:solidFill>
              </a:rPr>
              <a:t>DocumentRoot </a:t>
            </a:r>
            <a:r>
              <a:rPr lang="en-US" altLang="zh-CN" sz="2000" b="1" i="1" smtClean="0">
                <a:solidFill>
                  <a:srgbClr val="0000FF"/>
                </a:solidFill>
              </a:rPr>
              <a:t>directory-path</a:t>
            </a:r>
            <a:r>
              <a:rPr lang="en-US" altLang="zh-CN" sz="2000" smtClean="0"/>
              <a:t> </a:t>
            </a:r>
          </a:p>
          <a:p>
            <a:pPr lvl="1"/>
            <a:r>
              <a:rPr lang="zh-CN" altLang="en-US" sz="2000" smtClean="0"/>
              <a:t>举例：</a:t>
            </a:r>
            <a:r>
              <a:rPr lang="en-US" altLang="zh-CN" sz="2000" smtClean="0"/>
              <a:t>DocumentRoot “e:\www”</a:t>
            </a:r>
          </a:p>
          <a:p>
            <a:pPr lvl="1"/>
            <a:r>
              <a:rPr lang="zh-CN" altLang="en-US" sz="2000" b="1" smtClean="0">
                <a:solidFill>
                  <a:srgbClr val="FF0000"/>
                </a:solidFill>
              </a:rPr>
              <a:t>注意：指定</a:t>
            </a:r>
            <a:r>
              <a:rPr lang="en-US" altLang="zh-CN" sz="2000" b="1" smtClean="0">
                <a:solidFill>
                  <a:srgbClr val="FF0000"/>
                </a:solidFill>
              </a:rPr>
              <a:t>DocumentRoot</a:t>
            </a:r>
            <a:r>
              <a:rPr lang="zh-CN" altLang="en-US" sz="2000" b="1" smtClean="0">
                <a:solidFill>
                  <a:srgbClr val="FF0000"/>
                </a:solidFill>
              </a:rPr>
              <a:t>时不应包括最后的</a:t>
            </a:r>
            <a:r>
              <a:rPr lang="en-US" altLang="zh-CN" sz="2000" b="1" smtClean="0">
                <a:solidFill>
                  <a:srgbClr val="FF0000"/>
                </a:solidFill>
              </a:rPr>
              <a:t>"/"</a:t>
            </a:r>
            <a:r>
              <a:rPr lang="zh-CN" altLang="en-US" sz="2000" b="1" smtClean="0">
                <a:solidFill>
                  <a:srgbClr val="FF0000"/>
                </a:solidFill>
              </a:rPr>
              <a:t>。</a:t>
            </a:r>
            <a:r>
              <a:rPr lang="zh-CN" altLang="en-US" sz="2000" smtClean="0"/>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r>
              <a:rPr lang="en-US" altLang="zh-CN" smtClean="0"/>
              <a:t>Apache</a:t>
            </a:r>
            <a:r>
              <a:rPr lang="zh-CN" altLang="en-US" smtClean="0"/>
              <a:t>配置</a:t>
            </a:r>
          </a:p>
        </p:txBody>
      </p:sp>
      <p:sp>
        <p:nvSpPr>
          <p:cNvPr id="49154" name="Rectangle 3"/>
          <p:cNvSpPr>
            <a:spLocks noGrp="1" noChangeArrowheads="1"/>
          </p:cNvSpPr>
          <p:nvPr>
            <p:ph type="body" idx="1"/>
          </p:nvPr>
        </p:nvSpPr>
        <p:spPr/>
        <p:txBody>
          <a:bodyPr/>
          <a:lstStyle/>
          <a:p>
            <a:r>
              <a:rPr lang="en-US" altLang="zh-CN" sz="2400" b="1" smtClean="0"/>
              <a:t>DirectoryIndex </a:t>
            </a:r>
          </a:p>
          <a:p>
            <a:pPr lvl="1"/>
            <a:r>
              <a:rPr lang="zh-CN" altLang="en-US" sz="2000" smtClean="0"/>
              <a:t>描述：设置网站的默认首页文件名</a:t>
            </a:r>
          </a:p>
          <a:p>
            <a:pPr lvl="1"/>
            <a:r>
              <a:rPr lang="zh-CN" altLang="en-US" sz="2000" smtClean="0"/>
              <a:t>格式：</a:t>
            </a:r>
            <a:r>
              <a:rPr lang="en-US" altLang="zh-CN" sz="2000" smtClean="0"/>
              <a:t>DirectoryIndex FileName1 FileName2</a:t>
            </a:r>
            <a:endParaRPr lang="zh-CN" altLang="en-US" sz="2000" smtClean="0"/>
          </a:p>
          <a:p>
            <a:pPr lvl="1"/>
            <a:r>
              <a:rPr lang="zh-CN" altLang="en-US" sz="2000" smtClean="0"/>
              <a:t>说明：可以添加多个首页文件名，多个首页文件名间用空格分隔，哪一个先存在就执行哪一个。</a:t>
            </a:r>
          </a:p>
          <a:p>
            <a:pPr lvl="1"/>
            <a:r>
              <a:rPr lang="zh-CN" altLang="en-US" sz="2000" smtClean="0"/>
              <a:t>举例：</a:t>
            </a:r>
            <a:r>
              <a:rPr lang="en-US" altLang="zh-CN" sz="2000" smtClean="0"/>
              <a:t>DirectoryIndex index.html index.php</a:t>
            </a:r>
          </a:p>
          <a:p>
            <a:pPr lvl="1"/>
            <a:endParaRPr lang="zh-CN" altLang="en-US" sz="20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altLang="zh-CN" smtClean="0"/>
              <a:t>Apache</a:t>
            </a:r>
            <a:r>
              <a:rPr lang="zh-CN" altLang="en-US" smtClean="0"/>
              <a:t>配置</a:t>
            </a:r>
            <a:r>
              <a:rPr lang="en-US" altLang="zh-CN" smtClean="0"/>
              <a:t>——&lt;Directory&gt;</a:t>
            </a:r>
            <a:r>
              <a:rPr lang="zh-CN" altLang="en-US" smtClean="0"/>
              <a:t>权限</a:t>
            </a:r>
          </a:p>
        </p:txBody>
      </p:sp>
      <p:sp>
        <p:nvSpPr>
          <p:cNvPr id="50178" name="Rectangle 3"/>
          <p:cNvSpPr>
            <a:spLocks noGrp="1" noChangeArrowheads="1"/>
          </p:cNvSpPr>
          <p:nvPr>
            <p:ph type="body" idx="1"/>
          </p:nvPr>
        </p:nvSpPr>
        <p:spPr/>
        <p:txBody>
          <a:bodyPr/>
          <a:lstStyle/>
          <a:p>
            <a:r>
              <a:rPr lang="en-US" altLang="zh-CN" sz="2400" b="1" smtClean="0"/>
              <a:t>&lt;Directory&gt;</a:t>
            </a:r>
            <a:r>
              <a:rPr lang="zh-CN" altLang="en-US" sz="2400" b="1" smtClean="0"/>
              <a:t>目录访问权限</a:t>
            </a:r>
          </a:p>
          <a:p>
            <a:pPr lvl="1">
              <a:lnSpc>
                <a:spcPct val="120000"/>
              </a:lnSpc>
            </a:pPr>
            <a:r>
              <a:rPr lang="zh-CN" altLang="en-US" sz="2000" smtClean="0"/>
              <a:t>含义：可以封装一组参数，使之仅对文件空间中的某个目录及其子目录生效</a:t>
            </a:r>
          </a:p>
          <a:p>
            <a:pPr lvl="1">
              <a:lnSpc>
                <a:spcPct val="120000"/>
              </a:lnSpc>
            </a:pPr>
            <a:r>
              <a:rPr lang="zh-CN" altLang="en-US" sz="2000" smtClean="0"/>
              <a:t>格式：</a:t>
            </a:r>
            <a:r>
              <a:rPr lang="en-US" altLang="zh-CN" sz="2000" b="1" smtClean="0">
                <a:solidFill>
                  <a:srgbClr val="0000FF"/>
                </a:solidFill>
              </a:rPr>
              <a:t>&lt;Directory dir-path&gt;#</a:t>
            </a:r>
            <a:r>
              <a:rPr lang="zh-CN" altLang="en-US" sz="2000" b="1" smtClean="0">
                <a:solidFill>
                  <a:srgbClr val="0000FF"/>
                </a:solidFill>
              </a:rPr>
              <a:t>权限设置</a:t>
            </a:r>
            <a:r>
              <a:rPr lang="en-US" altLang="zh-CN" sz="2000" b="1" smtClean="0">
                <a:solidFill>
                  <a:srgbClr val="0000FF"/>
                </a:solidFill>
              </a:rPr>
              <a:t>&lt;/Directory&gt;</a:t>
            </a:r>
          </a:p>
          <a:p>
            <a:pPr lvl="1">
              <a:lnSpc>
                <a:spcPct val="120000"/>
              </a:lnSpc>
            </a:pPr>
            <a:r>
              <a:rPr lang="zh-CN" altLang="en-US" sz="2000" smtClean="0"/>
              <a:t>参数：</a:t>
            </a:r>
            <a:r>
              <a:rPr lang="en-US" altLang="zh-CN" sz="2000" smtClean="0"/>
              <a:t>dir-path</a:t>
            </a:r>
            <a:r>
              <a:rPr lang="zh-CN" altLang="en-US" sz="2000" smtClean="0"/>
              <a:t>可以是一个目录的完整路径，</a:t>
            </a:r>
            <a:r>
              <a:rPr lang="en-US" altLang="zh-CN" sz="2000" smtClean="0"/>
              <a:t>dir-path</a:t>
            </a:r>
            <a:r>
              <a:rPr lang="zh-CN" altLang="en-US" sz="2000" smtClean="0"/>
              <a:t>参数必须与被访问文件所在文件系统的路径保持一致 </a:t>
            </a:r>
          </a:p>
          <a:p>
            <a:pPr lvl="1">
              <a:lnSpc>
                <a:spcPct val="120000"/>
              </a:lnSpc>
            </a:pPr>
            <a:r>
              <a:rPr lang="zh-CN" altLang="en-US" sz="2000" smtClean="0"/>
              <a:t>说明：</a:t>
            </a:r>
            <a:r>
              <a:rPr lang="en-US" altLang="zh-CN" sz="2000" smtClean="0"/>
              <a:t>&lt;Directory /&gt;</a:t>
            </a:r>
            <a:r>
              <a:rPr lang="zh-CN" altLang="en-US" sz="2000" smtClean="0"/>
              <a:t>的默认访问权限为</a:t>
            </a:r>
            <a:r>
              <a:rPr lang="en-US" altLang="zh-CN" sz="2000" smtClean="0"/>
              <a:t>“Allow from All”</a:t>
            </a:r>
            <a:r>
              <a:rPr lang="zh-CN" altLang="en-US" sz="2000" smtClean="0"/>
              <a:t>这意味着</a:t>
            </a:r>
            <a:r>
              <a:rPr lang="en-US" altLang="zh-CN" sz="2000" smtClean="0"/>
              <a:t>Apache</a:t>
            </a:r>
            <a:r>
              <a:rPr lang="zh-CN" altLang="en-US" sz="2000" smtClean="0"/>
              <a:t>没有进行访问控制。通过设置</a:t>
            </a:r>
            <a:r>
              <a:rPr lang="en-US" altLang="zh-CN" sz="2000" smtClean="0"/>
              <a:t>Order</a:t>
            </a:r>
            <a:r>
              <a:rPr lang="zh-CN" altLang="en-US" sz="2000" smtClean="0"/>
              <a:t>，</a:t>
            </a:r>
            <a:r>
              <a:rPr lang="en-US" altLang="zh-CN" sz="2000" smtClean="0"/>
              <a:t>Deny</a:t>
            </a:r>
            <a:r>
              <a:rPr lang="zh-CN" altLang="en-US" sz="2000" smtClean="0"/>
              <a:t>，</a:t>
            </a:r>
            <a:r>
              <a:rPr lang="en-US" altLang="zh-CN" sz="2000" smtClean="0"/>
              <a:t>Allow</a:t>
            </a:r>
            <a:r>
              <a:rPr lang="zh-CN" altLang="en-US" sz="2000" smtClean="0"/>
              <a:t>，</a:t>
            </a:r>
            <a:r>
              <a:rPr lang="en-US" altLang="zh-CN" sz="2000" smtClean="0"/>
              <a:t>AllowOverride</a:t>
            </a:r>
            <a:r>
              <a:rPr lang="zh-CN" altLang="en-US" sz="2000" smtClean="0"/>
              <a:t>这个几个参数可以对访问进行控制。</a:t>
            </a:r>
          </a:p>
          <a:p>
            <a:pPr lvl="1">
              <a:lnSpc>
                <a:spcPct val="120000"/>
              </a:lnSpc>
            </a:pPr>
            <a:r>
              <a:rPr lang="zh-CN" altLang="en-US" sz="2000" b="1" smtClean="0">
                <a:solidFill>
                  <a:srgbClr val="FF0000"/>
                </a:solidFill>
              </a:rPr>
              <a:t>注意：</a:t>
            </a:r>
            <a:r>
              <a:rPr lang="en-US" altLang="zh-CN" sz="2000" b="1" smtClean="0">
                <a:solidFill>
                  <a:srgbClr val="FF0000"/>
                </a:solidFill>
              </a:rPr>
              <a:t>&lt;Directory&gt;</a:t>
            </a:r>
            <a:r>
              <a:rPr lang="zh-CN" altLang="en-US" sz="2000" b="1" smtClean="0">
                <a:solidFill>
                  <a:srgbClr val="FF0000"/>
                </a:solidFill>
              </a:rPr>
              <a:t>指令不可被嵌套使用</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US" altLang="zh-CN" smtClean="0"/>
              <a:t>Apache</a:t>
            </a:r>
            <a:r>
              <a:rPr lang="zh-CN" altLang="en-US" smtClean="0"/>
              <a:t>配置</a:t>
            </a:r>
            <a:r>
              <a:rPr lang="en-US" altLang="zh-CN" smtClean="0"/>
              <a:t>——&lt;Directory&gt;</a:t>
            </a:r>
            <a:r>
              <a:rPr lang="zh-CN" altLang="en-US" smtClean="0"/>
              <a:t>权限</a:t>
            </a:r>
          </a:p>
        </p:txBody>
      </p:sp>
      <p:sp>
        <p:nvSpPr>
          <p:cNvPr id="51202" name="Rectangle 3"/>
          <p:cNvSpPr>
            <a:spLocks noGrp="1" noChangeArrowheads="1"/>
          </p:cNvSpPr>
          <p:nvPr>
            <p:ph type="body" idx="1"/>
          </p:nvPr>
        </p:nvSpPr>
        <p:spPr/>
        <p:txBody>
          <a:bodyPr/>
          <a:lstStyle/>
          <a:p>
            <a:r>
              <a:rPr lang="en-US" altLang="zh-CN" sz="2400" b="1" smtClean="0"/>
              <a:t>Options</a:t>
            </a:r>
          </a:p>
          <a:p>
            <a:pPr lvl="1"/>
            <a:r>
              <a:rPr lang="zh-CN" altLang="en-US" sz="1800" smtClean="0"/>
              <a:t>含义：</a:t>
            </a:r>
            <a:r>
              <a:rPr lang="en-US" altLang="zh-CN" sz="1800" smtClean="0"/>
              <a:t>Options</a:t>
            </a:r>
            <a:r>
              <a:rPr lang="zh-CN" altLang="en-US" sz="1800" smtClean="0"/>
              <a:t>指令的主要作用是控制特定目录将启用哪些服务器特性。 取值：</a:t>
            </a:r>
            <a:r>
              <a:rPr lang="en-US" altLang="zh-CN" sz="1800" smtClean="0"/>
              <a:t>All</a:t>
            </a:r>
            <a:r>
              <a:rPr lang="zh-CN" altLang="en-US" sz="1800" smtClean="0"/>
              <a:t>、</a:t>
            </a:r>
            <a:r>
              <a:rPr lang="en-US" altLang="zh-CN" sz="1800" smtClean="0"/>
              <a:t>None</a:t>
            </a:r>
            <a:r>
              <a:rPr lang="zh-CN" altLang="en-US" sz="1800" smtClean="0"/>
              <a:t>、</a:t>
            </a:r>
            <a:r>
              <a:rPr lang="en-US" altLang="zh-CN" sz="1800" smtClean="0"/>
              <a:t>Indexes</a:t>
            </a:r>
            <a:r>
              <a:rPr lang="zh-CN" altLang="en-US" sz="1800" smtClean="0"/>
              <a:t>、</a:t>
            </a:r>
            <a:r>
              <a:rPr lang="en-US" altLang="zh-CN" sz="1800" smtClean="0"/>
              <a:t>FollowSymLinks</a:t>
            </a:r>
            <a:r>
              <a:rPr lang="zh-CN" altLang="en-US" sz="1800" smtClean="0"/>
              <a:t>等</a:t>
            </a:r>
          </a:p>
          <a:p>
            <a:pPr lvl="2"/>
            <a:r>
              <a:rPr lang="en-US" altLang="zh-CN" sz="1800" smtClean="0"/>
              <a:t>All</a:t>
            </a:r>
            <a:r>
              <a:rPr lang="zh-CN" altLang="en-US" sz="1800" smtClean="0"/>
              <a:t>：将启用所有服务器特性；</a:t>
            </a:r>
          </a:p>
          <a:p>
            <a:pPr lvl="2"/>
            <a:r>
              <a:rPr lang="en-US" altLang="zh-CN" sz="1800" smtClean="0"/>
              <a:t>None</a:t>
            </a:r>
            <a:r>
              <a:rPr lang="zh-CN" altLang="en-US" sz="1800" smtClean="0"/>
              <a:t>：不启用任何服务器特性；</a:t>
            </a:r>
          </a:p>
          <a:p>
            <a:pPr lvl="2"/>
            <a:r>
              <a:rPr lang="en-US" altLang="zh-CN" sz="1800" smtClean="0"/>
              <a:t>Indexes</a:t>
            </a:r>
            <a:r>
              <a:rPr lang="zh-CN" altLang="en-US" sz="1800" smtClean="0"/>
              <a:t>：如果输入的网址对应服务器上的一个文件目录，而此目录中又没有</a:t>
            </a:r>
            <a:r>
              <a:rPr lang="en-US" altLang="zh-CN" sz="1800" smtClean="0"/>
              <a:t>DirectoryIndex</a:t>
            </a:r>
            <a:r>
              <a:rPr lang="zh-CN" altLang="en-US" sz="1800" smtClean="0"/>
              <a:t>指令，服务器会返回一个格式化后的目录列表。</a:t>
            </a:r>
          </a:p>
          <a:p>
            <a:pPr lvl="1"/>
            <a:r>
              <a:rPr lang="zh-CN" altLang="en-US" sz="2000" smtClean="0"/>
              <a:t>举例：</a:t>
            </a:r>
            <a:r>
              <a:rPr lang="en-US" altLang="zh-CN" sz="2000" smtClean="0"/>
              <a:t>Options Indexes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zh-CN" altLang="en-US" smtClean="0"/>
              <a:t>网络基本概念</a:t>
            </a:r>
            <a:r>
              <a:rPr lang="en-US" altLang="zh-CN" smtClean="0"/>
              <a:t>——IP</a:t>
            </a:r>
            <a:r>
              <a:rPr lang="zh-CN" altLang="en-US" smtClean="0"/>
              <a:t>地址</a:t>
            </a:r>
          </a:p>
        </p:txBody>
      </p:sp>
      <p:sp>
        <p:nvSpPr>
          <p:cNvPr id="24578" name="Rectangle 3"/>
          <p:cNvSpPr>
            <a:spLocks noGrp="1" noChangeArrowheads="1"/>
          </p:cNvSpPr>
          <p:nvPr>
            <p:ph type="body" idx="1"/>
          </p:nvPr>
        </p:nvSpPr>
        <p:spPr>
          <a:xfrm>
            <a:off x="755650" y="1989138"/>
            <a:ext cx="7920038" cy="4098925"/>
          </a:xfrm>
        </p:spPr>
        <p:txBody>
          <a:bodyPr/>
          <a:lstStyle/>
          <a:p>
            <a:pPr>
              <a:lnSpc>
                <a:spcPct val="120000"/>
              </a:lnSpc>
            </a:pPr>
            <a:r>
              <a:rPr lang="en-US" altLang="zh-CN" sz="2400" b="1" smtClean="0"/>
              <a:t>IP</a:t>
            </a:r>
            <a:r>
              <a:rPr lang="zh-CN" altLang="en-US" sz="2400" b="1" smtClean="0"/>
              <a:t>地址</a:t>
            </a:r>
          </a:p>
          <a:p>
            <a:pPr lvl="1">
              <a:lnSpc>
                <a:spcPct val="120000"/>
              </a:lnSpc>
            </a:pPr>
            <a:r>
              <a:rPr lang="en-US" altLang="zh-CN" sz="1800" smtClean="0"/>
              <a:t>IP</a:t>
            </a:r>
            <a:r>
              <a:rPr lang="zh-CN" altLang="en-US" sz="1800" smtClean="0"/>
              <a:t>地址</a:t>
            </a:r>
            <a:r>
              <a:rPr lang="en-US" altLang="zh-CN" sz="1800" smtClean="0"/>
              <a:t>(Internet Protocol Address)</a:t>
            </a:r>
            <a:r>
              <a:rPr lang="zh-CN" altLang="en-US" sz="1800" smtClean="0"/>
              <a:t>它为互联网上的每一个网络和每一台主机分配一个互不重复的编号，就像每个人的身份证号一样。 </a:t>
            </a:r>
            <a:r>
              <a:rPr lang="en-US" altLang="zh-CN" sz="1800" smtClean="0"/>
              <a:t> </a:t>
            </a:r>
            <a:endParaRPr lang="en-US" altLang="zh-CN" sz="1800" smtClean="0">
              <a:ea typeface="华文楷体"/>
              <a:cs typeface="华文楷体"/>
            </a:endParaRPr>
          </a:p>
          <a:p>
            <a:pPr lvl="1">
              <a:lnSpc>
                <a:spcPct val="120000"/>
              </a:lnSpc>
            </a:pPr>
            <a:r>
              <a:rPr lang="en-US" altLang="zh-CN" sz="1800" smtClean="0"/>
              <a:t>IP</a:t>
            </a:r>
            <a:r>
              <a:rPr lang="zh-CN" altLang="en-US" sz="1800" smtClean="0"/>
              <a:t>地址是一个</a:t>
            </a:r>
            <a:r>
              <a:rPr lang="en-US" altLang="zh-CN" sz="1800" smtClean="0">
                <a:solidFill>
                  <a:srgbClr val="FF0000"/>
                </a:solidFill>
              </a:rPr>
              <a:t>32</a:t>
            </a:r>
            <a:r>
              <a:rPr lang="zh-CN" altLang="en-US" sz="1800" smtClean="0">
                <a:solidFill>
                  <a:srgbClr val="FF0000"/>
                </a:solidFill>
              </a:rPr>
              <a:t>位</a:t>
            </a:r>
            <a:r>
              <a:rPr lang="zh-CN" altLang="en-US" sz="1800" smtClean="0"/>
              <a:t>的</a:t>
            </a:r>
            <a:r>
              <a:rPr lang="zh-CN" altLang="en-US" sz="1800" smtClean="0">
                <a:solidFill>
                  <a:srgbClr val="FF0000"/>
                </a:solidFill>
              </a:rPr>
              <a:t>二进制数</a:t>
            </a:r>
            <a:r>
              <a:rPr lang="zh-CN" altLang="en-US" sz="1800" smtClean="0"/>
              <a:t>，通常被分割为</a:t>
            </a:r>
            <a:r>
              <a:rPr lang="en-US" altLang="zh-CN" sz="1800" smtClean="0"/>
              <a:t>4</a:t>
            </a:r>
            <a:r>
              <a:rPr lang="zh-CN" altLang="en-US" sz="1800" smtClean="0"/>
              <a:t>段“</a:t>
            </a:r>
            <a:r>
              <a:rPr lang="en-US" altLang="zh-CN" sz="1800" smtClean="0">
                <a:solidFill>
                  <a:srgbClr val="FF0000"/>
                </a:solidFill>
              </a:rPr>
              <a:t>8</a:t>
            </a:r>
            <a:r>
              <a:rPr lang="zh-CN" altLang="en-US" sz="1800" smtClean="0">
                <a:solidFill>
                  <a:srgbClr val="FF0000"/>
                </a:solidFill>
              </a:rPr>
              <a:t>位二进制数</a:t>
            </a:r>
            <a:r>
              <a:rPr lang="zh-CN" altLang="en-US" sz="1800" smtClean="0"/>
              <a:t>”（也就是</a:t>
            </a:r>
            <a:r>
              <a:rPr lang="en-US" altLang="zh-CN" sz="1800" smtClean="0"/>
              <a:t>4</a:t>
            </a:r>
            <a:r>
              <a:rPr lang="zh-CN" altLang="en-US" sz="1800" smtClean="0"/>
              <a:t>个字节）。</a:t>
            </a:r>
            <a:r>
              <a:rPr lang="en-US" altLang="zh-CN" sz="1800" smtClean="0"/>
              <a:t>IP</a:t>
            </a:r>
            <a:r>
              <a:rPr lang="zh-CN" altLang="en-US" sz="1800" smtClean="0"/>
              <a:t>地址通常用“</a:t>
            </a:r>
            <a:r>
              <a:rPr lang="zh-CN" altLang="en-US" sz="1800" smtClean="0">
                <a:solidFill>
                  <a:srgbClr val="FF0000"/>
                </a:solidFill>
              </a:rPr>
              <a:t>点分十进制</a:t>
            </a:r>
            <a:r>
              <a:rPr lang="zh-CN" altLang="en-US" sz="1800" smtClean="0"/>
              <a:t>”表示成（</a:t>
            </a:r>
            <a:r>
              <a:rPr lang="en-US" altLang="zh-CN" sz="1800" smtClean="0"/>
              <a:t>a.b.c.d</a:t>
            </a:r>
            <a:r>
              <a:rPr lang="zh-CN" altLang="en-US" sz="1800" smtClean="0"/>
              <a:t>）的形式，其中，</a:t>
            </a:r>
            <a:r>
              <a:rPr lang="en-US" altLang="zh-CN" sz="1800" smtClean="0"/>
              <a:t>a,b,c,d</a:t>
            </a:r>
            <a:r>
              <a:rPr lang="zh-CN" altLang="en-US" sz="1800" smtClean="0"/>
              <a:t>都是</a:t>
            </a:r>
            <a:r>
              <a:rPr lang="en-US" altLang="zh-CN" sz="1800" smtClean="0"/>
              <a:t>0~255</a:t>
            </a:r>
            <a:r>
              <a:rPr lang="zh-CN" altLang="en-US" sz="1800" smtClean="0"/>
              <a:t>之间的十进制整数。 </a:t>
            </a:r>
          </a:p>
          <a:p>
            <a:pPr lvl="1">
              <a:lnSpc>
                <a:spcPct val="120000"/>
              </a:lnSpc>
            </a:pPr>
            <a:r>
              <a:rPr lang="zh-CN" altLang="en-US" sz="1800" smtClean="0"/>
              <a:t>特殊</a:t>
            </a:r>
            <a:r>
              <a:rPr lang="en-US" altLang="zh-CN" sz="1800" smtClean="0"/>
              <a:t>IP</a:t>
            </a:r>
            <a:r>
              <a:rPr lang="zh-CN" altLang="en-US" sz="1800" smtClean="0"/>
              <a:t>地址：</a:t>
            </a:r>
            <a:r>
              <a:rPr lang="en-US" altLang="zh-CN" sz="1800" smtClean="0"/>
              <a:t>127.0.0.1 </a:t>
            </a:r>
            <a:r>
              <a:rPr lang="zh-CN" altLang="en-US" sz="1800" smtClean="0"/>
              <a:t>代表本机</a:t>
            </a:r>
            <a:r>
              <a:rPr lang="en-US" altLang="zh-CN" sz="1800" smtClean="0"/>
              <a:t>IP</a:t>
            </a:r>
            <a:r>
              <a:rPr lang="zh-CN" altLang="en-US" sz="1800" smtClean="0"/>
              <a:t>地址</a:t>
            </a:r>
          </a:p>
          <a:p>
            <a:pPr lvl="1">
              <a:lnSpc>
                <a:spcPct val="120000"/>
              </a:lnSpc>
            </a:pPr>
            <a:r>
              <a:rPr lang="zh-CN" altLang="en-US" sz="1800" smtClean="0"/>
              <a:t>举例：</a:t>
            </a:r>
            <a:r>
              <a:rPr lang="en-US" altLang="zh-CN" sz="1800" smtClean="0"/>
              <a:t>192.168.0.109 </a:t>
            </a:r>
          </a:p>
          <a:p>
            <a:pPr lvl="1">
              <a:lnSpc>
                <a:spcPct val="120000"/>
              </a:lnSpc>
            </a:pPr>
            <a:endParaRPr lang="zh-CN" altLang="en-US" sz="18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US" altLang="zh-CN" smtClean="0"/>
              <a:t>Apache</a:t>
            </a:r>
            <a:r>
              <a:rPr lang="zh-CN" altLang="en-US" smtClean="0"/>
              <a:t>配置</a:t>
            </a:r>
            <a:r>
              <a:rPr lang="en-US" altLang="zh-CN" smtClean="0"/>
              <a:t>——&lt;Directory&gt;</a:t>
            </a:r>
            <a:r>
              <a:rPr lang="zh-CN" altLang="en-US" smtClean="0"/>
              <a:t>权限</a:t>
            </a:r>
          </a:p>
        </p:txBody>
      </p:sp>
      <p:sp>
        <p:nvSpPr>
          <p:cNvPr id="52226" name="Rectangle 3"/>
          <p:cNvSpPr>
            <a:spLocks noGrp="1" noChangeArrowheads="1"/>
          </p:cNvSpPr>
          <p:nvPr>
            <p:ph type="body" idx="1"/>
          </p:nvPr>
        </p:nvSpPr>
        <p:spPr/>
        <p:txBody>
          <a:bodyPr/>
          <a:lstStyle/>
          <a:p>
            <a:r>
              <a:rPr lang="en-US" altLang="zh-CN" sz="2000" b="1" smtClean="0"/>
              <a:t>Allow</a:t>
            </a:r>
          </a:p>
          <a:p>
            <a:pPr lvl="1"/>
            <a:r>
              <a:rPr lang="zh-CN" altLang="en-US" sz="1800" smtClean="0"/>
              <a:t>含义：允许哪些</a:t>
            </a:r>
            <a:r>
              <a:rPr lang="en-US" altLang="zh-CN" sz="1800" smtClean="0"/>
              <a:t>IP</a:t>
            </a:r>
            <a:r>
              <a:rPr lang="zh-CN" altLang="en-US" sz="1800" smtClean="0"/>
              <a:t>可以访问站点</a:t>
            </a:r>
          </a:p>
          <a:p>
            <a:pPr lvl="1"/>
            <a:r>
              <a:rPr lang="zh-CN" altLang="en-US" sz="1800" smtClean="0"/>
              <a:t>说明：取值可以为</a:t>
            </a:r>
            <a:r>
              <a:rPr lang="en-US" altLang="zh-CN" sz="1800" smtClean="0"/>
              <a:t>All</a:t>
            </a:r>
            <a:r>
              <a:rPr lang="zh-CN" altLang="en-US" sz="1800" smtClean="0"/>
              <a:t>，也可以指定的</a:t>
            </a:r>
            <a:r>
              <a:rPr lang="en-US" altLang="zh-CN" sz="1800" smtClean="0"/>
              <a:t>IP</a:t>
            </a:r>
            <a:r>
              <a:rPr lang="zh-CN" altLang="en-US" sz="1800" smtClean="0"/>
              <a:t>地址，多个</a:t>
            </a:r>
            <a:r>
              <a:rPr lang="en-US" altLang="zh-CN" sz="1800" smtClean="0"/>
              <a:t>IP</a:t>
            </a:r>
            <a:r>
              <a:rPr lang="zh-CN" altLang="en-US" sz="1800" smtClean="0"/>
              <a:t>地址间用空格隔开。</a:t>
            </a:r>
          </a:p>
          <a:p>
            <a:pPr lvl="1"/>
            <a:r>
              <a:rPr lang="zh-CN" altLang="en-US" sz="1800" smtClean="0"/>
              <a:t>举例：</a:t>
            </a:r>
            <a:r>
              <a:rPr lang="en-US" altLang="zh-CN" sz="1800" smtClean="0"/>
              <a:t>Allow from All</a:t>
            </a:r>
            <a:r>
              <a:rPr lang="zh-CN" altLang="en-US" sz="1800" smtClean="0"/>
              <a:t>或</a:t>
            </a:r>
            <a:r>
              <a:rPr lang="en-US" altLang="zh-CN" sz="1800" smtClean="0"/>
              <a:t>Allow from 192.168.0.100</a:t>
            </a:r>
          </a:p>
          <a:p>
            <a:r>
              <a:rPr lang="en-US" altLang="zh-CN" sz="2000" b="1" smtClean="0"/>
              <a:t>Deny</a:t>
            </a:r>
          </a:p>
          <a:p>
            <a:pPr lvl="1"/>
            <a:r>
              <a:rPr lang="zh-CN" altLang="en-US" sz="1800" smtClean="0"/>
              <a:t>含义：控制哪些主机被禁止访问目标 。</a:t>
            </a:r>
          </a:p>
          <a:p>
            <a:pPr lvl="1"/>
            <a:r>
              <a:rPr lang="zh-CN" altLang="en-US" sz="1800" smtClean="0"/>
              <a:t>说明：可以禁止多个</a:t>
            </a:r>
            <a:r>
              <a:rPr lang="en-US" altLang="zh-CN" sz="1800" smtClean="0"/>
              <a:t>IP</a:t>
            </a:r>
            <a:r>
              <a:rPr lang="zh-CN" altLang="en-US" sz="1800" smtClean="0"/>
              <a:t>，多</a:t>
            </a:r>
            <a:r>
              <a:rPr lang="en-US" altLang="zh-CN" sz="1800" smtClean="0"/>
              <a:t>IP</a:t>
            </a:r>
            <a:r>
              <a:rPr lang="zh-CN" altLang="en-US" sz="1800" smtClean="0"/>
              <a:t>间用空格隔开</a:t>
            </a:r>
          </a:p>
          <a:p>
            <a:pPr lvl="1"/>
            <a:r>
              <a:rPr lang="zh-CN" altLang="en-US" sz="1800" smtClean="0"/>
              <a:t>举例：</a:t>
            </a:r>
            <a:r>
              <a:rPr lang="en-US" altLang="zh-CN" sz="1800" smtClean="0"/>
              <a:t>Deny from 192.64.182.53</a:t>
            </a:r>
          </a:p>
          <a:p>
            <a:r>
              <a:rPr lang="en-US" altLang="zh-CN" sz="2100" smtClean="0"/>
              <a:t>Order</a:t>
            </a:r>
          </a:p>
          <a:p>
            <a:pPr lvl="1"/>
            <a:r>
              <a:rPr lang="zh-CN" altLang="en-US" sz="1800" smtClean="0"/>
              <a:t>含义：控制</a:t>
            </a:r>
            <a:r>
              <a:rPr lang="en-US" altLang="zh-CN" sz="1800" smtClean="0"/>
              <a:t>Deny</a:t>
            </a:r>
            <a:r>
              <a:rPr lang="zh-CN" altLang="en-US" sz="1800" smtClean="0"/>
              <a:t>和</a:t>
            </a:r>
            <a:r>
              <a:rPr lang="en-US" altLang="zh-CN" sz="1800" smtClean="0"/>
              <a:t>Allow</a:t>
            </a:r>
            <a:r>
              <a:rPr lang="zh-CN" altLang="en-US" sz="1800" smtClean="0"/>
              <a:t>生效顺序</a:t>
            </a:r>
          </a:p>
          <a:p>
            <a:pPr lvl="1"/>
            <a:r>
              <a:rPr lang="zh-CN" altLang="en-US" sz="1800" smtClean="0"/>
              <a:t>举例：</a:t>
            </a:r>
            <a:r>
              <a:rPr lang="en-US" altLang="zh-CN" sz="1800" smtClean="0"/>
              <a:t>Order Deny,Allow </a:t>
            </a:r>
            <a:r>
              <a:rPr lang="zh-CN" altLang="en-US" sz="1800" smtClean="0"/>
              <a:t>或 </a:t>
            </a:r>
            <a:r>
              <a:rPr lang="en-US" altLang="zh-CN" sz="1800" smtClean="0"/>
              <a:t>Order Allow,Deny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lang="en-US" altLang="zh-CN" smtClean="0"/>
              <a:t>Apache</a:t>
            </a:r>
            <a:r>
              <a:rPr lang="zh-CN" altLang="en-US" smtClean="0"/>
              <a:t>配置</a:t>
            </a:r>
            <a:r>
              <a:rPr lang="en-US" altLang="zh-CN" smtClean="0"/>
              <a:t>——&lt;Directory&gt;</a:t>
            </a:r>
            <a:r>
              <a:rPr lang="zh-CN" altLang="en-US" smtClean="0"/>
              <a:t>权限</a:t>
            </a:r>
          </a:p>
        </p:txBody>
      </p:sp>
      <p:sp>
        <p:nvSpPr>
          <p:cNvPr id="53250" name="Rectangle 3"/>
          <p:cNvSpPr>
            <a:spLocks noGrp="1" noChangeArrowheads="1"/>
          </p:cNvSpPr>
          <p:nvPr>
            <p:ph type="body" idx="1"/>
          </p:nvPr>
        </p:nvSpPr>
        <p:spPr/>
        <p:txBody>
          <a:bodyPr/>
          <a:lstStyle/>
          <a:p>
            <a:r>
              <a:rPr lang="en-US" altLang="zh-CN" sz="2400" b="1" smtClean="0"/>
              <a:t>AllowOverride</a:t>
            </a:r>
          </a:p>
          <a:p>
            <a:pPr lvl="1"/>
            <a:r>
              <a:rPr lang="zh-CN" altLang="en-US" sz="1800" smtClean="0"/>
              <a:t>含义：当服务器发现一个</a:t>
            </a:r>
            <a:r>
              <a:rPr lang="en-US" altLang="zh-CN" sz="1800" smtClean="0"/>
              <a:t>.htaccess</a:t>
            </a:r>
            <a:r>
              <a:rPr lang="zh-CN" altLang="en-US" sz="1800" smtClean="0"/>
              <a:t>文件</a:t>
            </a:r>
            <a:r>
              <a:rPr lang="en-US" altLang="zh-CN" sz="1800" smtClean="0"/>
              <a:t>(</a:t>
            </a:r>
            <a:r>
              <a:rPr lang="zh-CN" altLang="en-US" sz="1800" smtClean="0"/>
              <a:t>由</a:t>
            </a:r>
            <a:r>
              <a:rPr lang="en-US" altLang="zh-CN" sz="1800" smtClean="0"/>
              <a:t>AccessFileName</a:t>
            </a:r>
            <a:r>
              <a:rPr lang="zh-CN" altLang="en-US" sz="1800" smtClean="0"/>
              <a:t>指定</a:t>
            </a:r>
            <a:r>
              <a:rPr lang="en-US" altLang="zh-CN" sz="1800" smtClean="0"/>
              <a:t>)</a:t>
            </a:r>
            <a:r>
              <a:rPr lang="zh-CN" altLang="en-US" sz="1800" smtClean="0"/>
              <a:t>时，它需要知道在这个文件中声明的哪些指令能覆盖在此之前指定的配置参数。一般情况下</a:t>
            </a:r>
            <a:r>
              <a:rPr lang="en-US" altLang="zh-CN" sz="1800" smtClean="0"/>
              <a:t>NONE</a:t>
            </a:r>
            <a:r>
              <a:rPr lang="zh-CN" altLang="en-US" sz="1800" smtClean="0"/>
              <a:t>即可。</a:t>
            </a:r>
            <a:r>
              <a:rPr lang="zh-CN" altLang="en-US" sz="2400" smtClean="0"/>
              <a:t> </a:t>
            </a:r>
          </a:p>
          <a:p>
            <a:pPr lvl="1"/>
            <a:r>
              <a:rPr lang="zh-CN" altLang="en-US" sz="2400" smtClean="0"/>
              <a:t>举例：</a:t>
            </a:r>
            <a:r>
              <a:rPr lang="en-US" altLang="zh-CN" sz="2400" smtClean="0"/>
              <a:t>AllowOverride none</a:t>
            </a:r>
          </a:p>
          <a:p>
            <a:pPr lvl="1"/>
            <a:endParaRPr lang="zh-CN" altLang="en-US" sz="240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zh-CN" smtClean="0"/>
              <a:t>Apache</a:t>
            </a:r>
            <a:r>
              <a:rPr lang="zh-CN" altLang="en-US" smtClean="0"/>
              <a:t>配置</a:t>
            </a:r>
            <a:r>
              <a:rPr lang="en-US" altLang="zh-CN" smtClean="0"/>
              <a:t>——&lt;Directory&gt;</a:t>
            </a:r>
            <a:r>
              <a:rPr lang="zh-CN" altLang="en-US" smtClean="0"/>
              <a:t>权限</a:t>
            </a:r>
          </a:p>
        </p:txBody>
      </p:sp>
      <p:sp>
        <p:nvSpPr>
          <p:cNvPr id="54274" name="Rectangle 3"/>
          <p:cNvSpPr>
            <a:spLocks noGrp="1" noChangeArrowheads="1"/>
          </p:cNvSpPr>
          <p:nvPr>
            <p:ph type="body" idx="1"/>
          </p:nvPr>
        </p:nvSpPr>
        <p:spPr/>
        <p:txBody>
          <a:bodyPr/>
          <a:lstStyle/>
          <a:p>
            <a:r>
              <a:rPr lang="en-US" altLang="zh-CN" sz="2400" b="1" smtClean="0"/>
              <a:t>&lt;Directory /&gt;</a:t>
            </a:r>
            <a:r>
              <a:rPr lang="zh-CN" altLang="en-US" sz="2400" b="1" smtClean="0"/>
              <a:t>默认目录权限设置</a:t>
            </a:r>
          </a:p>
          <a:p>
            <a:pPr lvl="1">
              <a:lnSpc>
                <a:spcPct val="120000"/>
              </a:lnSpc>
            </a:pPr>
            <a:r>
              <a:rPr lang="en-US" altLang="zh-CN" sz="2000" smtClean="0"/>
              <a:t>Apache</a:t>
            </a:r>
            <a:r>
              <a:rPr lang="zh-CN" altLang="en-US" sz="2000" smtClean="0"/>
              <a:t>对</a:t>
            </a:r>
            <a:r>
              <a:rPr lang="en-US" altLang="zh-CN" sz="2000" smtClean="0"/>
              <a:t>&lt;Directory /&gt;</a:t>
            </a:r>
            <a:r>
              <a:rPr lang="zh-CN" altLang="en-US" sz="2000" smtClean="0"/>
              <a:t>的默认访问权限为</a:t>
            </a:r>
            <a:r>
              <a:rPr lang="en-US" altLang="zh-CN" sz="2000" smtClean="0"/>
              <a:t>“Allow from All”</a:t>
            </a:r>
            <a:r>
              <a:rPr lang="zh-CN" altLang="en-US" sz="2000" smtClean="0"/>
              <a:t>。这意味着</a:t>
            </a:r>
            <a:r>
              <a:rPr lang="en-US" altLang="zh-CN" sz="2000" smtClean="0"/>
              <a:t>Apache</a:t>
            </a:r>
            <a:r>
              <a:rPr lang="zh-CN" altLang="en-US" sz="2000" smtClean="0"/>
              <a:t>将伺服任何通过</a:t>
            </a:r>
            <a:r>
              <a:rPr lang="en-US" altLang="zh-CN" sz="2000" smtClean="0"/>
              <a:t>URL</a:t>
            </a:r>
            <a:r>
              <a:rPr lang="zh-CN" altLang="en-US" sz="2000" smtClean="0"/>
              <a:t>映射的文件。我们建议您将这个配置做如下屏蔽，然后在您</a:t>
            </a:r>
            <a:r>
              <a:rPr lang="zh-CN" altLang="en-US" sz="2000" i="1" smtClean="0"/>
              <a:t>想要</a:t>
            </a:r>
            <a:r>
              <a:rPr lang="zh-CN" altLang="en-US" sz="2000" smtClean="0"/>
              <a:t>使之被访问的目录中覆盖此配置 </a:t>
            </a:r>
          </a:p>
        </p:txBody>
      </p:sp>
      <p:sp>
        <p:nvSpPr>
          <p:cNvPr id="54275" name="Text Box 5"/>
          <p:cNvSpPr txBox="1">
            <a:spLocks noChangeArrowheads="1"/>
          </p:cNvSpPr>
          <p:nvPr/>
        </p:nvSpPr>
        <p:spPr bwMode="auto">
          <a:xfrm>
            <a:off x="755650" y="4533900"/>
            <a:ext cx="7705725" cy="1200150"/>
          </a:xfrm>
          <a:prstGeom prst="rect">
            <a:avLst/>
          </a:prstGeom>
          <a:solidFill>
            <a:srgbClr val="CCFFFF"/>
          </a:solidFill>
          <a:ln w="9525">
            <a:solidFill>
              <a:schemeClr val="tx1"/>
            </a:solidFill>
            <a:miter lim="800000"/>
            <a:headEnd/>
            <a:tailEnd/>
          </a:ln>
        </p:spPr>
        <p:txBody>
          <a:bodyPr>
            <a:spAutoFit/>
          </a:bodyPr>
          <a:lstStyle/>
          <a:p>
            <a:pPr>
              <a:spcBef>
                <a:spcPct val="20000"/>
              </a:spcBef>
            </a:pPr>
            <a:r>
              <a:rPr lang="en-US" altLang="zh-CN" sz="1800">
                <a:solidFill>
                  <a:srgbClr val="0000FF"/>
                </a:solidFill>
                <a:latin typeface="Arial" charset="0"/>
              </a:rPr>
              <a:t>&lt;Directory /&gt;</a:t>
            </a:r>
            <a:br>
              <a:rPr lang="en-US" altLang="zh-CN" sz="1800">
                <a:solidFill>
                  <a:srgbClr val="0000FF"/>
                </a:solidFill>
                <a:latin typeface="Arial" charset="0"/>
              </a:rPr>
            </a:br>
            <a:r>
              <a:rPr lang="en-US" altLang="zh-CN" sz="1800">
                <a:solidFill>
                  <a:srgbClr val="0000FF"/>
                </a:solidFill>
                <a:latin typeface="Arial" charset="0"/>
              </a:rPr>
              <a:t>Order Deny,Allow</a:t>
            </a:r>
            <a:br>
              <a:rPr lang="en-US" altLang="zh-CN" sz="1800">
                <a:solidFill>
                  <a:srgbClr val="0000FF"/>
                </a:solidFill>
                <a:latin typeface="Arial" charset="0"/>
              </a:rPr>
            </a:br>
            <a:r>
              <a:rPr lang="en-US" altLang="zh-CN" sz="1800">
                <a:solidFill>
                  <a:srgbClr val="0000FF"/>
                </a:solidFill>
                <a:latin typeface="Arial" charset="0"/>
              </a:rPr>
              <a:t>Deny from All</a:t>
            </a:r>
            <a:br>
              <a:rPr lang="en-US" altLang="zh-CN" sz="1800">
                <a:solidFill>
                  <a:srgbClr val="0000FF"/>
                </a:solidFill>
                <a:latin typeface="Arial" charset="0"/>
              </a:rPr>
            </a:br>
            <a:r>
              <a:rPr lang="en-US" altLang="zh-CN" sz="1800">
                <a:solidFill>
                  <a:srgbClr val="0000FF"/>
                </a:solidFill>
                <a:latin typeface="Arial" charset="0"/>
              </a:rPr>
              <a:t>&lt;/Directory&gt;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r>
              <a:rPr lang="zh-CN" altLang="en-US" smtClean="0"/>
              <a:t>虚拟主机的概念</a:t>
            </a:r>
          </a:p>
        </p:txBody>
      </p:sp>
      <p:sp>
        <p:nvSpPr>
          <p:cNvPr id="55298" name="Rectangle 3"/>
          <p:cNvSpPr>
            <a:spLocks noGrp="1" noChangeArrowheads="1"/>
          </p:cNvSpPr>
          <p:nvPr>
            <p:ph type="body" idx="1"/>
          </p:nvPr>
        </p:nvSpPr>
        <p:spPr/>
        <p:txBody>
          <a:bodyPr/>
          <a:lstStyle/>
          <a:p>
            <a:r>
              <a:rPr lang="zh-CN" altLang="en-US" sz="2400" b="1" smtClean="0"/>
              <a:t>什么是虚拟主机？</a:t>
            </a:r>
          </a:p>
          <a:p>
            <a:pPr lvl="1"/>
            <a:r>
              <a:rPr lang="zh-CN" altLang="en-US" sz="1800" smtClean="0"/>
              <a:t>所谓虚拟主机，也叫“网站空间”，就是把一台运行在互联网上的</a:t>
            </a:r>
            <a:r>
              <a:rPr lang="zh-CN" altLang="en-US" sz="1800" smtClean="0">
                <a:hlinkClick r:id="rId2"/>
              </a:rPr>
              <a:t>服务</a:t>
            </a:r>
            <a:r>
              <a:rPr lang="zh-CN" altLang="en-US" sz="1800" smtClean="0"/>
              <a:t>器划分成多个“虚拟”的服务器，每一个虚拟主机都具有独立的域名和完整的</a:t>
            </a:r>
            <a:r>
              <a:rPr lang="en-US" altLang="zh-CN" sz="1800" smtClean="0"/>
              <a:t>Internet</a:t>
            </a:r>
            <a:r>
              <a:rPr lang="zh-CN" altLang="en-US" sz="1800" smtClean="0"/>
              <a:t>服务器（支持</a:t>
            </a:r>
            <a:r>
              <a:rPr lang="en-US" altLang="zh-CN" sz="1800" smtClean="0"/>
              <a:t>WWW</a:t>
            </a:r>
            <a:r>
              <a:rPr lang="zh-CN" altLang="en-US" sz="1800" smtClean="0"/>
              <a:t>、</a:t>
            </a:r>
            <a:r>
              <a:rPr lang="en-US" altLang="zh-CN" sz="1800" smtClean="0"/>
              <a:t>FTP</a:t>
            </a:r>
            <a:r>
              <a:rPr lang="zh-CN" altLang="en-US" sz="1800" smtClean="0"/>
              <a:t>、</a:t>
            </a:r>
            <a:r>
              <a:rPr lang="en-US" altLang="zh-CN" sz="1800" smtClean="0"/>
              <a:t>E-mail</a:t>
            </a:r>
            <a:r>
              <a:rPr lang="zh-CN" altLang="en-US" sz="1800" smtClean="0"/>
              <a:t>等）功能。虚拟主机的租用类似于房屋租用。</a:t>
            </a:r>
            <a:r>
              <a:rPr lang="zh-CN" altLang="en-US" sz="2000" smtClean="0"/>
              <a:t> </a:t>
            </a:r>
          </a:p>
          <a:p>
            <a:r>
              <a:rPr lang="zh-CN" altLang="en-US" sz="2000" b="1" smtClean="0"/>
              <a:t>虚拟主机的优点</a:t>
            </a:r>
          </a:p>
          <a:p>
            <a:pPr lvl="1"/>
            <a:r>
              <a:rPr lang="zh-CN" altLang="en-US" sz="1800" smtClean="0"/>
              <a:t>相对于购买独立服务器，网站建设的费用大大降低</a:t>
            </a:r>
          </a:p>
          <a:p>
            <a:pPr lvl="1"/>
            <a:r>
              <a:rPr lang="zh-CN" altLang="en-US" sz="1800" smtClean="0"/>
              <a:t>利用虚拟主机技术，可以把一台真正的主机分成许多“虚拟”的主机，每一台虚拟主机都具有独立的</a:t>
            </a:r>
            <a:r>
              <a:rPr lang="zh-CN" altLang="en-US" sz="1800" smtClean="0">
                <a:hlinkClick r:id="rId3"/>
              </a:rPr>
              <a:t>域名</a:t>
            </a:r>
            <a:r>
              <a:rPr lang="zh-CN" altLang="en-US" sz="1800" smtClean="0"/>
              <a:t>和</a:t>
            </a:r>
            <a:r>
              <a:rPr lang="en-US" altLang="zh-CN" sz="1800" smtClean="0"/>
              <a:t>IP</a:t>
            </a:r>
            <a:r>
              <a:rPr lang="zh-CN" altLang="en-US" sz="1800" smtClean="0"/>
              <a:t>地址，具有完整的</a:t>
            </a:r>
            <a:r>
              <a:rPr lang="en-US" altLang="zh-CN" sz="1800" smtClean="0"/>
              <a:t>Internet</a:t>
            </a:r>
            <a:r>
              <a:rPr lang="zh-CN" altLang="en-US" sz="1800" smtClean="0"/>
              <a:t>服务器功能。虚拟主机之间完全独立，在外界看来，每一台虚拟主机和一台独立的主机完全一样。</a:t>
            </a:r>
          </a:p>
          <a:p>
            <a:pPr lvl="1"/>
            <a:r>
              <a:rPr lang="zh-CN" altLang="en-US" sz="1800" smtClean="0"/>
              <a:t>网站建设效率提高</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5"/>
          <p:cNvSpPr>
            <a:spLocks noGrp="1" noChangeArrowheads="1"/>
          </p:cNvSpPr>
          <p:nvPr>
            <p:ph type="title" idx="4294967295"/>
          </p:nvPr>
        </p:nvSpPr>
        <p:spPr/>
        <p:txBody>
          <a:bodyPr/>
          <a:lstStyle/>
          <a:p>
            <a:r>
              <a:rPr lang="en-US" altLang="zh-CN" smtClean="0"/>
              <a:t>Apache</a:t>
            </a:r>
            <a:r>
              <a:rPr lang="zh-CN" altLang="en-US" smtClean="0"/>
              <a:t>配置</a:t>
            </a:r>
            <a:r>
              <a:rPr lang="en-US" altLang="zh-CN" smtClean="0"/>
              <a:t>——NameVirtualHost</a:t>
            </a:r>
          </a:p>
        </p:txBody>
      </p:sp>
      <p:sp>
        <p:nvSpPr>
          <p:cNvPr id="56322" name="Rectangle 6"/>
          <p:cNvSpPr>
            <a:spLocks noGrp="1" noChangeArrowheads="1"/>
          </p:cNvSpPr>
          <p:nvPr>
            <p:ph type="body" idx="4294967295"/>
          </p:nvPr>
        </p:nvSpPr>
        <p:spPr>
          <a:xfrm>
            <a:off x="468313" y="1989138"/>
            <a:ext cx="8280400" cy="4098925"/>
          </a:xfrm>
        </p:spPr>
        <p:txBody>
          <a:bodyPr/>
          <a:lstStyle/>
          <a:p>
            <a:r>
              <a:rPr lang="en-US" altLang="zh-CN" sz="2400" b="1" smtClean="0"/>
              <a:t>NameVirtualHost</a:t>
            </a:r>
            <a:r>
              <a:rPr lang="zh-CN" altLang="en-US" sz="2400" b="1" smtClean="0"/>
              <a:t>指令</a:t>
            </a:r>
          </a:p>
          <a:p>
            <a:pPr lvl="1"/>
            <a:r>
              <a:rPr lang="zh-CN" altLang="en-US" sz="1800" smtClean="0"/>
              <a:t>概述：为一个基于域名的虚拟主机指定一个</a:t>
            </a:r>
            <a:r>
              <a:rPr lang="en-US" altLang="zh-CN" sz="1800" smtClean="0"/>
              <a:t>IP</a:t>
            </a:r>
            <a:r>
              <a:rPr lang="zh-CN" altLang="en-US" sz="1800" smtClean="0"/>
              <a:t>地址</a:t>
            </a:r>
            <a:r>
              <a:rPr lang="en-US" altLang="zh-CN" sz="1800" smtClean="0"/>
              <a:t>(</a:t>
            </a:r>
            <a:r>
              <a:rPr lang="zh-CN" altLang="en-US" sz="1800" smtClean="0"/>
              <a:t>或端口</a:t>
            </a:r>
            <a:r>
              <a:rPr lang="en-US" altLang="zh-CN" sz="1800" smtClean="0"/>
              <a:t>) </a:t>
            </a:r>
          </a:p>
          <a:p>
            <a:pPr lvl="1"/>
            <a:r>
              <a:rPr lang="zh-CN" altLang="en-US" sz="1800" smtClean="0"/>
              <a:t>语法：</a:t>
            </a:r>
            <a:r>
              <a:rPr lang="en-US" altLang="zh-CN" sz="1800" smtClean="0"/>
              <a:t>NameVirtualHost addr[:port] </a:t>
            </a:r>
          </a:p>
          <a:p>
            <a:pPr lvl="1"/>
            <a:r>
              <a:rPr lang="zh-CN" altLang="en-US" sz="1800" smtClean="0"/>
              <a:t>参数：</a:t>
            </a:r>
            <a:r>
              <a:rPr lang="en-US" altLang="zh-CN" sz="1800" smtClean="0"/>
              <a:t>addr</a:t>
            </a:r>
            <a:r>
              <a:rPr lang="zh-CN" altLang="en-US" sz="1800" smtClean="0"/>
              <a:t>可使用主机名，但建议使用</a:t>
            </a:r>
            <a:r>
              <a:rPr lang="en-US" altLang="zh-CN" sz="1800" smtClean="0"/>
              <a:t>IP</a:t>
            </a:r>
            <a:r>
              <a:rPr lang="zh-CN" altLang="en-US" sz="1800" smtClean="0"/>
              <a:t>地址，如：</a:t>
            </a:r>
            <a:r>
              <a:rPr lang="en-US" altLang="zh-CN" sz="1800" smtClean="0"/>
              <a:t>111.22.33.44</a:t>
            </a:r>
          </a:p>
          <a:p>
            <a:pPr lvl="1"/>
            <a:r>
              <a:rPr lang="zh-CN" altLang="en-US" sz="1800" smtClean="0"/>
              <a:t>说明：接受所有界面的请求，您可以使用</a:t>
            </a:r>
            <a:r>
              <a:rPr lang="en-US" altLang="zh-CN" sz="1800" smtClean="0"/>
              <a:t>“*”</a:t>
            </a:r>
            <a:r>
              <a:rPr lang="zh-CN" altLang="en-US" sz="1800" smtClean="0"/>
              <a:t>代替。</a:t>
            </a:r>
          </a:p>
          <a:p>
            <a:r>
              <a:rPr lang="zh-CN" altLang="en-US" sz="2400" b="1" smtClean="0"/>
              <a:t>注意事项</a:t>
            </a:r>
          </a:p>
          <a:p>
            <a:pPr lvl="1"/>
            <a:r>
              <a:rPr lang="zh-CN" altLang="en-US" sz="1800" smtClean="0"/>
              <a:t>如果您要配置</a:t>
            </a:r>
            <a:r>
              <a:rPr lang="zh-CN" altLang="en-US" sz="1800" b="1" smtClean="0">
                <a:solidFill>
                  <a:srgbClr val="FF0000"/>
                </a:solidFill>
              </a:rPr>
              <a:t>基于域名的虚拟主机</a:t>
            </a:r>
            <a:r>
              <a:rPr lang="zh-CN" altLang="en-US" sz="1800" smtClean="0"/>
              <a:t>，</a:t>
            </a:r>
            <a:r>
              <a:rPr lang="en-US" altLang="zh-CN" sz="1800" smtClean="0"/>
              <a:t>NameVirtualHost</a:t>
            </a:r>
            <a:r>
              <a:rPr lang="zh-CN" altLang="en-US" sz="1800" smtClean="0"/>
              <a:t>指令就是您必须的指令之一。如果您对于多个地址使用了多个基于域名的虚拟主机，您应该为每个地址使用这个指令。</a:t>
            </a:r>
          </a:p>
          <a:p>
            <a:pPr lvl="1"/>
            <a:r>
              <a:rPr lang="zh-CN" altLang="en-US" sz="1800" b="1" smtClean="0">
                <a:solidFill>
                  <a:srgbClr val="0000FF"/>
                </a:solidFill>
              </a:rPr>
              <a:t>基于</a:t>
            </a:r>
            <a:r>
              <a:rPr lang="en-US" altLang="zh-CN" sz="1800" b="1" smtClean="0">
                <a:solidFill>
                  <a:srgbClr val="0000FF"/>
                </a:solidFill>
              </a:rPr>
              <a:t>IP</a:t>
            </a:r>
            <a:r>
              <a:rPr lang="zh-CN" altLang="en-US" sz="1800" b="1" smtClean="0">
                <a:solidFill>
                  <a:srgbClr val="0000FF"/>
                </a:solidFill>
              </a:rPr>
              <a:t>的虚拟主机不使用</a:t>
            </a:r>
            <a:r>
              <a:rPr lang="en-US" altLang="zh-CN" sz="1800" b="1" smtClean="0">
                <a:solidFill>
                  <a:srgbClr val="0000FF"/>
                </a:solidFill>
              </a:rPr>
              <a:t>NameVirtualHost</a:t>
            </a:r>
            <a:r>
              <a:rPr lang="zh-CN" altLang="en-US" sz="1800" b="1" smtClean="0">
                <a:solidFill>
                  <a:srgbClr val="0000FF"/>
                </a:solidFill>
              </a:rPr>
              <a:t>定义</a:t>
            </a:r>
            <a:r>
              <a:rPr lang="zh-CN" altLang="en-US" sz="1800" smtClean="0"/>
              <a:t> </a:t>
            </a:r>
          </a:p>
          <a:p>
            <a:pPr lvl="1"/>
            <a:r>
              <a:rPr lang="zh-CN" altLang="en-US" sz="1800" smtClean="0"/>
              <a:t>如果声明</a:t>
            </a:r>
            <a:r>
              <a:rPr lang="en-US" altLang="zh-CN" sz="1800" smtClean="0"/>
              <a:t>NameVirtualHost</a:t>
            </a:r>
            <a:r>
              <a:rPr lang="zh-CN" altLang="en-US" sz="1800" smtClean="0"/>
              <a:t>后，它的</a:t>
            </a:r>
            <a:r>
              <a:rPr lang="zh-CN" altLang="en-US" sz="1800" b="1" smtClean="0">
                <a:solidFill>
                  <a:srgbClr val="0000FF"/>
                </a:solidFill>
              </a:rPr>
              <a:t>优先级最高</a:t>
            </a:r>
            <a:r>
              <a:rPr lang="zh-CN" altLang="en-US" sz="1800" smtClean="0"/>
              <a:t>，比默认主机</a:t>
            </a:r>
            <a:r>
              <a:rPr lang="en-US" altLang="zh-CN" sz="1800" smtClean="0"/>
              <a:t>localhost</a:t>
            </a:r>
            <a:r>
              <a:rPr lang="zh-CN" altLang="en-US" sz="1800" smtClean="0"/>
              <a:t>还要高</a:t>
            </a:r>
            <a:r>
              <a:rPr lang="zh-CN" altLang="en-US" sz="1600" smtClean="0"/>
              <a:t>。</a:t>
            </a:r>
          </a:p>
          <a:p>
            <a:pPr lvl="1"/>
            <a:endParaRPr lang="zh-CN" altLang="en-US" sz="16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r>
              <a:rPr lang="en-US" altLang="zh-CN" smtClean="0"/>
              <a:t>Apache</a:t>
            </a:r>
            <a:r>
              <a:rPr lang="zh-CN" altLang="en-US" smtClean="0"/>
              <a:t>配置</a:t>
            </a:r>
            <a:r>
              <a:rPr lang="en-US" altLang="zh-CN" smtClean="0"/>
              <a:t>——NameVirtualHost</a:t>
            </a:r>
          </a:p>
        </p:txBody>
      </p:sp>
      <p:sp>
        <p:nvSpPr>
          <p:cNvPr id="57346" name="Rectangle 3"/>
          <p:cNvSpPr>
            <a:spLocks noGrp="1" noChangeArrowheads="1"/>
          </p:cNvSpPr>
          <p:nvPr>
            <p:ph type="body" idx="1"/>
          </p:nvPr>
        </p:nvSpPr>
        <p:spPr>
          <a:xfrm>
            <a:off x="755650" y="1989138"/>
            <a:ext cx="7696200" cy="1655762"/>
          </a:xfrm>
        </p:spPr>
        <p:txBody>
          <a:bodyPr/>
          <a:lstStyle/>
          <a:p>
            <a:r>
              <a:rPr lang="zh-CN" altLang="en-US" sz="2400" b="1" smtClean="0"/>
              <a:t>注意</a:t>
            </a:r>
          </a:p>
          <a:p>
            <a:pPr lvl="1"/>
            <a:r>
              <a:rPr lang="en-US" altLang="zh-CN" sz="2000" smtClean="0"/>
              <a:t>&lt;VirtualHost&gt;</a:t>
            </a:r>
            <a:r>
              <a:rPr lang="zh-CN" altLang="en-US" sz="2000" smtClean="0"/>
              <a:t>指令的参数必须与</a:t>
            </a:r>
            <a:r>
              <a:rPr lang="en-US" altLang="zh-CN" sz="2000" smtClean="0"/>
              <a:t>NameVirtualHost</a:t>
            </a:r>
            <a:r>
              <a:rPr lang="zh-CN" altLang="en-US" sz="2000" smtClean="0"/>
              <a:t>指令的参数完全匹配</a:t>
            </a:r>
            <a:r>
              <a:rPr lang="zh-CN" altLang="en-US" sz="2400" smtClean="0"/>
              <a:t> </a:t>
            </a:r>
          </a:p>
        </p:txBody>
      </p:sp>
      <p:sp>
        <p:nvSpPr>
          <p:cNvPr id="57347" name="Text Box 5"/>
          <p:cNvSpPr txBox="1">
            <a:spLocks noChangeArrowheads="1"/>
          </p:cNvSpPr>
          <p:nvPr/>
        </p:nvSpPr>
        <p:spPr bwMode="auto">
          <a:xfrm>
            <a:off x="755650" y="4240213"/>
            <a:ext cx="7705725" cy="1781175"/>
          </a:xfrm>
          <a:prstGeom prst="rect">
            <a:avLst/>
          </a:prstGeom>
          <a:solidFill>
            <a:srgbClr val="CCFFFF"/>
          </a:solidFill>
          <a:ln w="9525">
            <a:solidFill>
              <a:schemeClr val="tx1"/>
            </a:solidFill>
            <a:miter lim="800000"/>
            <a:headEnd/>
            <a:tailEnd/>
          </a:ln>
        </p:spPr>
        <p:txBody>
          <a:bodyPr>
            <a:spAutoFit/>
          </a:bodyPr>
          <a:lstStyle/>
          <a:p>
            <a:pPr>
              <a:spcBef>
                <a:spcPct val="20000"/>
              </a:spcBef>
            </a:pPr>
            <a:r>
              <a:rPr lang="en-US" altLang="zh-CN" sz="2400">
                <a:solidFill>
                  <a:srgbClr val="0000FF"/>
                </a:solidFill>
                <a:latin typeface="Arial" charset="0"/>
              </a:rPr>
              <a:t>NameVirtualHost 192.168.0.109:80</a:t>
            </a:r>
          </a:p>
          <a:p>
            <a:pPr>
              <a:spcBef>
                <a:spcPct val="20000"/>
              </a:spcBef>
            </a:pPr>
            <a:r>
              <a:rPr lang="en-US" altLang="zh-CN" sz="2400">
                <a:solidFill>
                  <a:srgbClr val="0000FF"/>
                </a:solidFill>
                <a:latin typeface="Arial" charset="0"/>
              </a:rPr>
              <a:t>&lt;VirtualHost 192.168.0.109:80&gt;</a:t>
            </a:r>
          </a:p>
          <a:p>
            <a:pPr>
              <a:spcBef>
                <a:spcPct val="20000"/>
              </a:spcBef>
            </a:pPr>
            <a:r>
              <a:rPr lang="en-US" altLang="zh-CN" sz="2400">
                <a:solidFill>
                  <a:srgbClr val="0000FF"/>
                </a:solidFill>
                <a:latin typeface="Arial" charset="0"/>
              </a:rPr>
              <a:t>…………</a:t>
            </a:r>
          </a:p>
          <a:p>
            <a:pPr>
              <a:spcBef>
                <a:spcPct val="20000"/>
              </a:spcBef>
            </a:pPr>
            <a:r>
              <a:rPr lang="en-US" altLang="zh-CN" sz="2400">
                <a:solidFill>
                  <a:srgbClr val="0000FF"/>
                </a:solidFill>
                <a:latin typeface="Arial" charset="0"/>
              </a:rPr>
              <a:t>&lt;/VirtualHost&gt;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3"/>
          <p:cNvSpPr>
            <a:spLocks noGrp="1" noChangeArrowheads="1"/>
          </p:cNvSpPr>
          <p:nvPr>
            <p:ph type="title" idx="4294967295"/>
          </p:nvPr>
        </p:nvSpPr>
        <p:spPr/>
        <p:txBody>
          <a:bodyPr/>
          <a:lstStyle/>
          <a:p>
            <a:r>
              <a:rPr lang="zh-CN" altLang="en-US" smtClean="0"/>
              <a:t>虚拟主机配置</a:t>
            </a:r>
          </a:p>
        </p:txBody>
      </p:sp>
      <p:sp>
        <p:nvSpPr>
          <p:cNvPr id="58370" name="Rectangle 24"/>
          <p:cNvSpPr>
            <a:spLocks noGrp="1" noChangeArrowheads="1"/>
          </p:cNvSpPr>
          <p:nvPr>
            <p:ph type="body" idx="4294967295"/>
          </p:nvPr>
        </p:nvSpPr>
        <p:spPr/>
        <p:txBody>
          <a:bodyPr/>
          <a:lstStyle/>
          <a:p>
            <a:r>
              <a:rPr lang="zh-CN" altLang="en-US" smtClean="0"/>
              <a:t>第一步：</a:t>
            </a:r>
            <a:r>
              <a:rPr lang="en-US" altLang="zh-CN" smtClean="0"/>
              <a:t>hosts</a:t>
            </a:r>
            <a:r>
              <a:rPr lang="zh-CN" altLang="en-US" smtClean="0"/>
              <a:t>文件</a:t>
            </a:r>
          </a:p>
          <a:p>
            <a:pPr lvl="1"/>
            <a:r>
              <a:rPr lang="en-US" altLang="zh-CN" smtClean="0"/>
              <a:t>127.0.0.1	localhost</a:t>
            </a:r>
          </a:p>
          <a:p>
            <a:pPr lvl="1"/>
            <a:r>
              <a:rPr lang="en-US" altLang="zh-CN" smtClean="0"/>
              <a:t>192.168.3.100	</a:t>
            </a:r>
            <a:r>
              <a:rPr lang="en-US" altLang="zh-CN" smtClean="0">
                <a:hlinkClick r:id="rId2"/>
              </a:rPr>
              <a:t>www.20140319.com</a:t>
            </a:r>
            <a:endParaRPr lang="en-US" altLang="zh-CN" smtClean="0"/>
          </a:p>
          <a:p>
            <a:pPr lvl="1"/>
            <a:r>
              <a:rPr lang="en-US" altLang="zh-CN" smtClean="0"/>
              <a:t>192.168.3.100	</a:t>
            </a:r>
            <a:r>
              <a:rPr lang="en-US" altLang="zh-CN" smtClean="0">
                <a:hlinkClick r:id="rId3"/>
              </a:rPr>
              <a:t>www.2014.com</a:t>
            </a:r>
            <a:endParaRPr lang="en-US" altLang="zh-CN" smtClean="0"/>
          </a:p>
          <a:p>
            <a:pPr lvl="1"/>
            <a:r>
              <a:rPr lang="en-US" altLang="zh-CN" smtClean="0"/>
              <a:t>192.168.3.100	</a:t>
            </a:r>
            <a:r>
              <a:rPr lang="en-US" altLang="zh-CN" smtClean="0">
                <a:hlinkClick r:id="rId4"/>
              </a:rPr>
              <a:t>www.0319.com</a:t>
            </a:r>
            <a:endParaRPr lang="en-US" altLang="zh-CN" smtClean="0"/>
          </a:p>
          <a:p>
            <a:pPr lvl="1"/>
            <a:endParaRPr lang="en-US" altLang="zh-CN"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5"/>
          <p:cNvSpPr>
            <a:spLocks noGrp="1" noChangeArrowheads="1"/>
          </p:cNvSpPr>
          <p:nvPr>
            <p:ph type="title" idx="4294967295"/>
          </p:nvPr>
        </p:nvSpPr>
        <p:spPr/>
        <p:txBody>
          <a:bodyPr/>
          <a:lstStyle/>
          <a:p>
            <a:r>
              <a:rPr lang="zh-CN" altLang="en-US" smtClean="0"/>
              <a:t>虚拟主机配置</a:t>
            </a:r>
          </a:p>
        </p:txBody>
      </p:sp>
      <p:sp>
        <p:nvSpPr>
          <p:cNvPr id="59394" name="Rectangle 6"/>
          <p:cNvSpPr>
            <a:spLocks noGrp="1" noChangeArrowheads="1"/>
          </p:cNvSpPr>
          <p:nvPr>
            <p:ph type="body" idx="4294967295"/>
          </p:nvPr>
        </p:nvSpPr>
        <p:spPr/>
        <p:txBody>
          <a:bodyPr/>
          <a:lstStyle/>
          <a:p>
            <a:r>
              <a:rPr lang="en-US" altLang="zh-CN" smtClean="0"/>
              <a:t>Apache</a:t>
            </a:r>
            <a:r>
              <a:rPr lang="zh-CN" altLang="en-US" smtClean="0"/>
              <a:t>配置</a:t>
            </a:r>
          </a:p>
        </p:txBody>
      </p:sp>
      <p:sp>
        <p:nvSpPr>
          <p:cNvPr id="59395" name="Text Box 5"/>
          <p:cNvSpPr txBox="1">
            <a:spLocks noChangeArrowheads="1"/>
          </p:cNvSpPr>
          <p:nvPr/>
        </p:nvSpPr>
        <p:spPr bwMode="auto">
          <a:xfrm>
            <a:off x="755650" y="2781300"/>
            <a:ext cx="7705725" cy="3400425"/>
          </a:xfrm>
          <a:prstGeom prst="rect">
            <a:avLst/>
          </a:prstGeom>
          <a:solidFill>
            <a:srgbClr val="CCFFFF"/>
          </a:solidFill>
          <a:ln w="9525">
            <a:solidFill>
              <a:schemeClr val="tx1"/>
            </a:solidFill>
            <a:miter lim="800000"/>
            <a:headEnd/>
            <a:tailEnd/>
          </a:ln>
        </p:spPr>
        <p:txBody>
          <a:bodyPr>
            <a:spAutoFit/>
          </a:bodyPr>
          <a:lstStyle/>
          <a:p>
            <a:pPr>
              <a:spcBef>
                <a:spcPct val="20000"/>
              </a:spcBef>
            </a:pPr>
            <a:r>
              <a:rPr lang="en-US" altLang="zh-CN" sz="1800">
                <a:solidFill>
                  <a:srgbClr val="0000FF"/>
                </a:solidFill>
                <a:latin typeface="Arial" charset="0"/>
              </a:rPr>
              <a:t>NameVirtualHost 192.168.0.109:80</a:t>
            </a:r>
          </a:p>
          <a:p>
            <a:pPr>
              <a:spcBef>
                <a:spcPct val="20000"/>
              </a:spcBef>
            </a:pPr>
            <a:r>
              <a:rPr lang="en-US" altLang="zh-CN" sz="1800">
                <a:solidFill>
                  <a:srgbClr val="0000FF"/>
                </a:solidFill>
                <a:latin typeface="Arial" charset="0"/>
              </a:rPr>
              <a:t>&lt;VirtualHost 192.168.0.109:80&gt;</a:t>
            </a:r>
          </a:p>
          <a:p>
            <a:pPr>
              <a:spcBef>
                <a:spcPct val="20000"/>
              </a:spcBef>
            </a:pPr>
            <a:r>
              <a:rPr lang="en-US" altLang="zh-CN" sz="1800">
                <a:solidFill>
                  <a:srgbClr val="0000FF"/>
                </a:solidFill>
                <a:latin typeface="Arial" charset="0"/>
              </a:rPr>
              <a:t>ServerName www.20140319.com</a:t>
            </a:r>
          </a:p>
          <a:p>
            <a:pPr>
              <a:spcBef>
                <a:spcPct val="20000"/>
              </a:spcBef>
            </a:pPr>
            <a:r>
              <a:rPr lang="en-US" altLang="zh-CN" sz="1800">
                <a:solidFill>
                  <a:srgbClr val="0000FF"/>
                </a:solidFill>
                <a:latin typeface="Arial" charset="0"/>
              </a:rPr>
              <a:t>DocumentRoot "e:\itcast\20140319\lesson\day1"</a:t>
            </a:r>
          </a:p>
          <a:p>
            <a:pPr>
              <a:spcBef>
                <a:spcPct val="20000"/>
              </a:spcBef>
            </a:pPr>
            <a:r>
              <a:rPr lang="en-US" altLang="zh-CN" sz="1800">
                <a:solidFill>
                  <a:srgbClr val="0000FF"/>
                </a:solidFill>
                <a:latin typeface="Arial" charset="0"/>
              </a:rPr>
              <a:t>DirectoryIndex index.html </a:t>
            </a:r>
          </a:p>
          <a:p>
            <a:r>
              <a:rPr lang="en-US" altLang="zh-CN" sz="1800">
                <a:solidFill>
                  <a:srgbClr val="0000FF"/>
                </a:solidFill>
                <a:latin typeface="Arial" charset="0"/>
              </a:rPr>
              <a:t>&lt;Directory " e:\itcast\20140319\lesson\day1</a:t>
            </a:r>
            <a:r>
              <a:rPr lang="en-US" altLang="zh-CN" sz="1800">
                <a:latin typeface="Arial" charset="0"/>
              </a:rPr>
              <a:t> </a:t>
            </a:r>
            <a:r>
              <a:rPr lang="en-US" altLang="zh-CN" sz="1800">
                <a:solidFill>
                  <a:srgbClr val="0000FF"/>
                </a:solidFill>
                <a:latin typeface="Arial" charset="0"/>
              </a:rPr>
              <a:t>"&gt;</a:t>
            </a:r>
          </a:p>
          <a:p>
            <a:r>
              <a:rPr lang="en-US" altLang="zh-CN" sz="1800">
                <a:solidFill>
                  <a:srgbClr val="0000FF"/>
                </a:solidFill>
                <a:latin typeface="Arial" charset="0"/>
              </a:rPr>
              <a:t>        Options Indexes</a:t>
            </a:r>
          </a:p>
          <a:p>
            <a:r>
              <a:rPr lang="en-US" altLang="zh-CN" sz="1800">
                <a:solidFill>
                  <a:srgbClr val="0000FF"/>
                </a:solidFill>
                <a:latin typeface="Arial" charset="0"/>
              </a:rPr>
              <a:t>        Order Deny,Allow</a:t>
            </a:r>
          </a:p>
          <a:p>
            <a:r>
              <a:rPr lang="en-US" altLang="zh-CN" sz="1800">
                <a:solidFill>
                  <a:srgbClr val="0000FF"/>
                </a:solidFill>
                <a:latin typeface="Arial" charset="0"/>
              </a:rPr>
              <a:t>        Allow from All</a:t>
            </a:r>
          </a:p>
          <a:p>
            <a:r>
              <a:rPr lang="en-US" altLang="zh-CN" sz="1800">
                <a:solidFill>
                  <a:srgbClr val="0000FF"/>
                </a:solidFill>
                <a:latin typeface="Arial" charset="0"/>
              </a:rPr>
              <a:t>&lt;/Directory&gt;</a:t>
            </a:r>
          </a:p>
          <a:p>
            <a:pPr>
              <a:spcBef>
                <a:spcPct val="20000"/>
              </a:spcBef>
            </a:pPr>
            <a:r>
              <a:rPr lang="en-US" altLang="zh-CN" sz="1800">
                <a:solidFill>
                  <a:srgbClr val="0000FF"/>
                </a:solidFill>
                <a:latin typeface="Arial" charset="0"/>
              </a:rPr>
              <a:t>&lt;/VirtualHost&gt;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30"/>
          <p:cNvSpPr>
            <a:spLocks noGrp="1" noChangeArrowheads="1"/>
          </p:cNvSpPr>
          <p:nvPr>
            <p:ph type="title" idx="4294967295"/>
          </p:nvPr>
        </p:nvSpPr>
        <p:spPr/>
        <p:txBody>
          <a:bodyPr/>
          <a:lstStyle/>
          <a:p>
            <a:r>
              <a:rPr lang="zh-CN" altLang="en-US" smtClean="0"/>
              <a:t>基于网卡的多个</a:t>
            </a:r>
            <a:r>
              <a:rPr lang="en-US" altLang="zh-CN" smtClean="0"/>
              <a:t>IP</a:t>
            </a:r>
            <a:r>
              <a:rPr lang="zh-CN" altLang="en-US" smtClean="0"/>
              <a:t>地址配置</a:t>
            </a:r>
          </a:p>
        </p:txBody>
      </p:sp>
      <p:sp>
        <p:nvSpPr>
          <p:cNvPr id="60418" name="Rectangle 31"/>
          <p:cNvSpPr>
            <a:spLocks noGrp="1" noChangeArrowheads="1"/>
          </p:cNvSpPr>
          <p:nvPr>
            <p:ph type="body" idx="4294967295"/>
          </p:nvPr>
        </p:nvSpPr>
        <p:spPr/>
        <p:txBody>
          <a:bodyPr/>
          <a:lstStyle/>
          <a:p>
            <a:r>
              <a:rPr lang="zh-CN" altLang="en-US" sz="2400" b="1" smtClean="0"/>
              <a:t>“本地连接”的属性，设置固定</a:t>
            </a:r>
            <a:r>
              <a:rPr lang="en-US" altLang="zh-CN" sz="2400" b="1" smtClean="0"/>
              <a:t>IP</a:t>
            </a:r>
            <a:r>
              <a:rPr lang="zh-CN" altLang="en-US" sz="2400" b="1" smtClean="0"/>
              <a:t>地址</a:t>
            </a:r>
          </a:p>
          <a:p>
            <a:pPr lvl="1"/>
            <a:r>
              <a:rPr lang="zh-CN" altLang="en-US" sz="1600" smtClean="0"/>
              <a:t>谷歌的</a:t>
            </a:r>
            <a:r>
              <a:rPr lang="en-US" altLang="zh-CN" sz="1600" smtClean="0"/>
              <a:t>DNS</a:t>
            </a:r>
            <a:r>
              <a:rPr lang="zh-CN" altLang="en-US" sz="1600" smtClean="0"/>
              <a:t>主辅服务器：</a:t>
            </a:r>
            <a:r>
              <a:rPr lang="en-US" altLang="zh-CN" sz="1600" smtClean="0"/>
              <a:t>8.8.8.8</a:t>
            </a:r>
            <a:r>
              <a:rPr lang="zh-CN" altLang="en-US" sz="1600" smtClean="0"/>
              <a:t>和</a:t>
            </a:r>
            <a:r>
              <a:rPr lang="en-US" altLang="zh-CN" sz="1600" smtClean="0"/>
              <a:t>8.8.4.4</a:t>
            </a:r>
          </a:p>
          <a:p>
            <a:pPr lvl="1"/>
            <a:r>
              <a:rPr lang="zh-CN" altLang="en-US" sz="1600" smtClean="0"/>
              <a:t>本地区</a:t>
            </a:r>
            <a:r>
              <a:rPr lang="en-US" altLang="zh-CN" sz="1600" smtClean="0"/>
              <a:t>DNS</a:t>
            </a:r>
            <a:r>
              <a:rPr lang="zh-CN" altLang="en-US" sz="1600" smtClean="0"/>
              <a:t>主辅服务器：</a:t>
            </a:r>
            <a:r>
              <a:rPr lang="en-US" altLang="zh-CN" sz="1600" b="1" smtClean="0">
                <a:solidFill>
                  <a:srgbClr val="FF0000"/>
                </a:solidFill>
              </a:rPr>
              <a:t>220.113.47.34</a:t>
            </a:r>
            <a:r>
              <a:rPr lang="zh-CN" altLang="en-US" sz="1600" smtClean="0"/>
              <a:t>和</a:t>
            </a:r>
            <a:r>
              <a:rPr lang="en-US" altLang="zh-CN" sz="1600" b="1" smtClean="0">
                <a:solidFill>
                  <a:srgbClr val="FF0000"/>
                </a:solidFill>
              </a:rPr>
              <a:t>220.113.20.10</a:t>
            </a:r>
          </a:p>
        </p:txBody>
      </p:sp>
      <p:pic>
        <p:nvPicPr>
          <p:cNvPr id="60419" name="Picture 4" descr="b5ce925494eef01f093a6f8ae2fe9925bc317d17"/>
          <p:cNvPicPr>
            <a:picLocks noChangeAspect="1" noChangeArrowheads="1"/>
          </p:cNvPicPr>
          <p:nvPr/>
        </p:nvPicPr>
        <p:blipFill>
          <a:blip r:embed="rId2"/>
          <a:srcRect/>
          <a:stretch>
            <a:fillRect/>
          </a:stretch>
        </p:blipFill>
        <p:spPr bwMode="auto">
          <a:xfrm>
            <a:off x="755650" y="3141663"/>
            <a:ext cx="3590925" cy="3716337"/>
          </a:xfrm>
          <a:prstGeom prst="rect">
            <a:avLst/>
          </a:prstGeom>
          <a:noFill/>
          <a:ln w="9525">
            <a:noFill/>
            <a:miter lim="800000"/>
            <a:headEnd/>
            <a:tailEnd/>
          </a:ln>
        </p:spPr>
      </p:pic>
      <p:pic>
        <p:nvPicPr>
          <p:cNvPr id="60420" name="Picture 7"/>
          <p:cNvPicPr>
            <a:picLocks noChangeAspect="1" noChangeArrowheads="1"/>
          </p:cNvPicPr>
          <p:nvPr/>
        </p:nvPicPr>
        <p:blipFill>
          <a:blip r:embed="rId3"/>
          <a:srcRect/>
          <a:stretch>
            <a:fillRect/>
          </a:stretch>
        </p:blipFill>
        <p:spPr bwMode="auto">
          <a:xfrm>
            <a:off x="4356100" y="3141663"/>
            <a:ext cx="3943350" cy="3743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5"/>
          <p:cNvSpPr>
            <a:spLocks noGrp="1" noChangeArrowheads="1"/>
          </p:cNvSpPr>
          <p:nvPr>
            <p:ph type="title" idx="4294967295"/>
          </p:nvPr>
        </p:nvSpPr>
        <p:spPr/>
        <p:txBody>
          <a:bodyPr/>
          <a:lstStyle/>
          <a:p>
            <a:r>
              <a:rPr lang="zh-CN" altLang="en-US" smtClean="0"/>
              <a:t>基于网卡的多个</a:t>
            </a:r>
            <a:r>
              <a:rPr lang="en-US" altLang="zh-CN" smtClean="0"/>
              <a:t>IP</a:t>
            </a:r>
            <a:r>
              <a:rPr lang="zh-CN" altLang="en-US" smtClean="0"/>
              <a:t>地址配置</a:t>
            </a:r>
          </a:p>
        </p:txBody>
      </p:sp>
      <p:sp>
        <p:nvSpPr>
          <p:cNvPr id="61442" name="Rectangle 6"/>
          <p:cNvSpPr>
            <a:spLocks noGrp="1" noChangeArrowheads="1"/>
          </p:cNvSpPr>
          <p:nvPr>
            <p:ph type="body" idx="4294967295"/>
          </p:nvPr>
        </p:nvSpPr>
        <p:spPr/>
        <p:txBody>
          <a:bodyPr/>
          <a:lstStyle/>
          <a:p>
            <a:r>
              <a:rPr lang="zh-CN" altLang="en-US" sz="2400" b="1" smtClean="0"/>
              <a:t>“高级选项”设置多个</a:t>
            </a:r>
            <a:r>
              <a:rPr lang="en-US" altLang="zh-CN" sz="2400" b="1" smtClean="0"/>
              <a:t>IP</a:t>
            </a:r>
            <a:r>
              <a:rPr lang="zh-CN" altLang="en-US" sz="2400" b="1" smtClean="0"/>
              <a:t>地址</a:t>
            </a:r>
          </a:p>
        </p:txBody>
      </p:sp>
      <p:pic>
        <p:nvPicPr>
          <p:cNvPr id="61443" name="Picture 4" descr="5"/>
          <p:cNvPicPr>
            <a:picLocks noChangeAspect="1" noChangeArrowheads="1"/>
          </p:cNvPicPr>
          <p:nvPr/>
        </p:nvPicPr>
        <p:blipFill>
          <a:blip r:embed="rId2"/>
          <a:srcRect/>
          <a:stretch>
            <a:fillRect/>
          </a:stretch>
        </p:blipFill>
        <p:spPr bwMode="auto">
          <a:xfrm>
            <a:off x="468313" y="2476500"/>
            <a:ext cx="3943350" cy="4381500"/>
          </a:xfrm>
          <a:prstGeom prst="rect">
            <a:avLst/>
          </a:prstGeom>
          <a:noFill/>
          <a:ln w="9525">
            <a:noFill/>
            <a:miter lim="800000"/>
            <a:headEnd/>
            <a:tailEnd/>
          </a:ln>
        </p:spPr>
      </p:pic>
      <p:pic>
        <p:nvPicPr>
          <p:cNvPr id="61444" name="Picture 5" descr="6"/>
          <p:cNvPicPr>
            <a:picLocks noChangeAspect="1" noChangeArrowheads="1"/>
          </p:cNvPicPr>
          <p:nvPr/>
        </p:nvPicPr>
        <p:blipFill>
          <a:blip r:embed="rId3"/>
          <a:srcRect/>
          <a:stretch>
            <a:fillRect/>
          </a:stretch>
        </p:blipFill>
        <p:spPr bwMode="auto">
          <a:xfrm>
            <a:off x="4500563" y="2492375"/>
            <a:ext cx="3181350" cy="1362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zh-CN" altLang="en-US" smtClean="0"/>
              <a:t>网络基本概念</a:t>
            </a:r>
            <a:r>
              <a:rPr lang="en-US" altLang="zh-CN" smtClean="0"/>
              <a:t>——</a:t>
            </a:r>
            <a:r>
              <a:rPr lang="zh-CN" altLang="en-US" smtClean="0"/>
              <a:t>域名</a:t>
            </a:r>
          </a:p>
        </p:txBody>
      </p:sp>
      <p:sp>
        <p:nvSpPr>
          <p:cNvPr id="25602" name="Rectangle 3"/>
          <p:cNvSpPr>
            <a:spLocks noGrp="1" noChangeArrowheads="1"/>
          </p:cNvSpPr>
          <p:nvPr>
            <p:ph type="body" idx="1"/>
          </p:nvPr>
        </p:nvSpPr>
        <p:spPr/>
        <p:txBody>
          <a:bodyPr/>
          <a:lstStyle/>
          <a:p>
            <a:pPr>
              <a:lnSpc>
                <a:spcPct val="120000"/>
              </a:lnSpc>
            </a:pPr>
            <a:r>
              <a:rPr lang="zh-CN" altLang="en-US" sz="2400" b="1" smtClean="0"/>
              <a:t>什么是域名</a:t>
            </a:r>
            <a:r>
              <a:rPr lang="en-US" altLang="zh-CN" sz="2400" b="1" smtClean="0"/>
              <a:t>DN(Domain Name)</a:t>
            </a:r>
          </a:p>
          <a:p>
            <a:pPr lvl="1">
              <a:lnSpc>
                <a:spcPct val="120000"/>
              </a:lnSpc>
            </a:pPr>
            <a:r>
              <a:rPr lang="zh-CN" altLang="en-US" sz="1800" smtClean="0"/>
              <a:t>在世界上每台计算机都有自己的</a:t>
            </a:r>
            <a:r>
              <a:rPr lang="en-US" altLang="zh-CN" sz="1800" smtClean="0"/>
              <a:t>IP</a:t>
            </a:r>
            <a:r>
              <a:rPr lang="zh-CN" altLang="en-US" sz="1800" smtClean="0"/>
              <a:t>地址，使得大家彼此可以找到对方，但是</a:t>
            </a:r>
            <a:r>
              <a:rPr lang="en-US" altLang="zh-CN" sz="1800" b="1" smtClean="0">
                <a:solidFill>
                  <a:srgbClr val="FF0000"/>
                </a:solidFill>
              </a:rPr>
              <a:t>IP</a:t>
            </a:r>
            <a:r>
              <a:rPr lang="zh-CN" altLang="en-US" sz="1800" b="1" smtClean="0">
                <a:solidFill>
                  <a:srgbClr val="FF0000"/>
                </a:solidFill>
              </a:rPr>
              <a:t>地址并不方便记忆</a:t>
            </a:r>
            <a:r>
              <a:rPr lang="zh-CN" altLang="en-US" sz="1800" smtClean="0"/>
              <a:t>，就像每个人都有身份证号，但是彼此在打招呼的时候并不说它。</a:t>
            </a:r>
          </a:p>
          <a:p>
            <a:pPr lvl="1">
              <a:lnSpc>
                <a:spcPct val="120000"/>
              </a:lnSpc>
            </a:pPr>
            <a:r>
              <a:rPr lang="zh-CN" altLang="en-US" sz="1800" smtClean="0"/>
              <a:t>举例：</a:t>
            </a:r>
            <a:r>
              <a:rPr lang="en-US" altLang="zh-CN" sz="1800" smtClean="0">
                <a:hlinkClick r:id="rId2"/>
              </a:rPr>
              <a:t>www.baidu.com</a:t>
            </a:r>
            <a:r>
              <a:rPr lang="en-US" altLang="zh-CN" sz="1800" smtClean="0"/>
              <a:t>  </a:t>
            </a:r>
            <a:r>
              <a:rPr lang="en-US" altLang="zh-CN" sz="1800" smtClean="0">
                <a:hlinkClick r:id="rId3"/>
              </a:rPr>
              <a:t>www.ifeng.com</a:t>
            </a:r>
            <a:r>
              <a:rPr lang="en-US" altLang="zh-CN" sz="1800" smtClean="0"/>
              <a:t> </a:t>
            </a:r>
          </a:p>
          <a:p>
            <a:pPr lvl="1">
              <a:lnSpc>
                <a:spcPct val="120000"/>
              </a:lnSpc>
            </a:pPr>
            <a:r>
              <a:rPr lang="zh-CN" altLang="en-US" sz="1800" b="1" smtClean="0"/>
              <a:t>域名的构成</a:t>
            </a:r>
            <a:r>
              <a:rPr lang="zh-CN" altLang="en-US" sz="1800" smtClean="0"/>
              <a:t>：由英文字母、数字、</a:t>
            </a:r>
            <a:r>
              <a:rPr lang="en-US" altLang="zh-CN" sz="1800" smtClean="0"/>
              <a:t>-</a:t>
            </a:r>
            <a:r>
              <a:rPr lang="zh-CN" altLang="en-US" sz="1800" smtClean="0"/>
              <a:t>构成，最大不超过</a:t>
            </a:r>
            <a:r>
              <a:rPr lang="en-US" altLang="zh-CN" sz="1800" smtClean="0">
                <a:solidFill>
                  <a:srgbClr val="FF0000"/>
                </a:solidFill>
              </a:rPr>
              <a:t>255</a:t>
            </a:r>
            <a:r>
              <a:rPr lang="zh-CN" altLang="en-US" sz="1800" smtClean="0">
                <a:solidFill>
                  <a:srgbClr val="FF0000"/>
                </a:solidFill>
              </a:rPr>
              <a:t>个字符</a:t>
            </a:r>
            <a:r>
              <a:rPr lang="zh-CN" altLang="en-US" sz="1800" smtClean="0"/>
              <a:t>。</a:t>
            </a:r>
          </a:p>
          <a:p>
            <a:pPr lvl="1">
              <a:lnSpc>
                <a:spcPct val="120000"/>
              </a:lnSpc>
            </a:pPr>
            <a:r>
              <a:rPr lang="zh-CN" altLang="en-US" sz="1800" b="1" smtClean="0"/>
              <a:t>域名是分层次的</a:t>
            </a:r>
            <a:r>
              <a:rPr lang="zh-CN" altLang="en-US" sz="1800" smtClean="0"/>
              <a:t>：级别最低的域名写在最左边，而级别最高的域名写在最右边。如：</a:t>
            </a:r>
            <a:r>
              <a:rPr lang="en-US" altLang="zh-CN" sz="1800" smtClean="0">
                <a:hlinkClick r:id="rId4"/>
              </a:rPr>
              <a:t>www.sina.com.cn</a:t>
            </a:r>
            <a:r>
              <a:rPr lang="zh-CN" altLang="en-US" sz="1800" smtClean="0"/>
              <a:t>，</a:t>
            </a:r>
            <a:r>
              <a:rPr lang="en-US" altLang="zh-CN" sz="1800" smtClean="0"/>
              <a:t>sina</a:t>
            </a:r>
            <a:r>
              <a:rPr lang="zh-CN" altLang="en-US" sz="1800" smtClean="0"/>
              <a:t>是域名的主体，</a:t>
            </a:r>
            <a:r>
              <a:rPr lang="en-US" altLang="zh-CN" sz="1800" smtClean="0"/>
              <a:t>.com</a:t>
            </a:r>
            <a:r>
              <a:rPr lang="zh-CN" altLang="en-US" sz="1800" smtClean="0"/>
              <a:t>是一个商业域名，</a:t>
            </a:r>
            <a:r>
              <a:rPr lang="en-US" altLang="zh-CN" sz="1800" smtClean="0"/>
              <a:t>.cn</a:t>
            </a:r>
            <a:r>
              <a:rPr lang="zh-CN" altLang="en-US" sz="1800" smtClean="0"/>
              <a:t>是一个顶级域名</a:t>
            </a:r>
            <a:r>
              <a:rPr lang="en-US" altLang="zh-CN" sz="1800" smtClean="0"/>
              <a:t>(</a:t>
            </a:r>
            <a:r>
              <a:rPr lang="zh-CN" altLang="en-US" sz="1800" smtClean="0"/>
              <a:t>代表中国</a:t>
            </a:r>
            <a:r>
              <a:rPr lang="en-US" altLang="zh-CN" sz="1800" smtClean="0"/>
              <a:t>)</a:t>
            </a:r>
            <a:r>
              <a:rPr lang="zh-CN" altLang="en-US" sz="1800" smtClean="0"/>
              <a:t>。</a:t>
            </a:r>
          </a:p>
          <a:p>
            <a:pPr lvl="1">
              <a:lnSpc>
                <a:spcPct val="120000"/>
              </a:lnSpc>
            </a:pPr>
            <a:endParaRPr lang="zh-CN" altLang="en-US" sz="18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r>
              <a:rPr lang="zh-CN" altLang="en-US" smtClean="0"/>
              <a:t>基于网卡的多个</a:t>
            </a:r>
            <a:r>
              <a:rPr lang="en-US" altLang="zh-CN" smtClean="0"/>
              <a:t>IP</a:t>
            </a:r>
            <a:r>
              <a:rPr lang="zh-CN" altLang="en-US" smtClean="0"/>
              <a:t>地址配置</a:t>
            </a:r>
          </a:p>
        </p:txBody>
      </p:sp>
      <p:sp>
        <p:nvSpPr>
          <p:cNvPr id="62466" name="Rectangle 3"/>
          <p:cNvSpPr>
            <a:spLocks noGrp="1" noChangeArrowheads="1"/>
          </p:cNvSpPr>
          <p:nvPr>
            <p:ph type="body" idx="1"/>
          </p:nvPr>
        </p:nvSpPr>
        <p:spPr/>
        <p:txBody>
          <a:bodyPr/>
          <a:lstStyle/>
          <a:p>
            <a:r>
              <a:rPr lang="zh-CN" altLang="en-US" sz="2400" b="1" smtClean="0"/>
              <a:t>在“</a:t>
            </a:r>
            <a:r>
              <a:rPr lang="en-US" altLang="zh-CN" sz="2400" b="1" smtClean="0"/>
              <a:t>CMD”</a:t>
            </a:r>
            <a:r>
              <a:rPr lang="zh-CN" altLang="en-US" sz="2400" b="1" smtClean="0"/>
              <a:t>下测试多个</a:t>
            </a:r>
            <a:r>
              <a:rPr lang="en-US" altLang="zh-CN" sz="2400" b="1" smtClean="0"/>
              <a:t>IP</a:t>
            </a:r>
          </a:p>
          <a:p>
            <a:pPr lvl="1"/>
            <a:r>
              <a:rPr lang="zh-CN" altLang="en-US" sz="2000" smtClean="0"/>
              <a:t>输入网络命令：</a:t>
            </a:r>
            <a:r>
              <a:rPr lang="en-US" altLang="zh-CN" sz="2000" smtClean="0"/>
              <a:t>ipconfig</a:t>
            </a:r>
          </a:p>
        </p:txBody>
      </p:sp>
      <p:pic>
        <p:nvPicPr>
          <p:cNvPr id="62467" name="Picture 5" descr="9"/>
          <p:cNvPicPr>
            <a:picLocks noChangeAspect="1" noChangeArrowheads="1"/>
          </p:cNvPicPr>
          <p:nvPr/>
        </p:nvPicPr>
        <p:blipFill>
          <a:blip r:embed="rId2"/>
          <a:srcRect/>
          <a:stretch>
            <a:fillRect/>
          </a:stretch>
        </p:blipFill>
        <p:spPr bwMode="auto">
          <a:xfrm>
            <a:off x="1403350" y="2892425"/>
            <a:ext cx="6337300" cy="392112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r>
              <a:rPr lang="en-US" altLang="zh-CN" smtClean="0"/>
              <a:t>Apache</a:t>
            </a:r>
            <a:r>
              <a:rPr lang="zh-CN" altLang="en-US" smtClean="0"/>
              <a:t>配置</a:t>
            </a:r>
            <a:r>
              <a:rPr lang="en-US" altLang="zh-CN" smtClean="0"/>
              <a:t>——Alias</a:t>
            </a:r>
            <a:r>
              <a:rPr lang="zh-CN" altLang="en-US" smtClean="0"/>
              <a:t>目录别名</a:t>
            </a:r>
          </a:p>
        </p:txBody>
      </p:sp>
      <p:sp>
        <p:nvSpPr>
          <p:cNvPr id="63490" name="Rectangle 3"/>
          <p:cNvSpPr>
            <a:spLocks noGrp="1" noChangeArrowheads="1"/>
          </p:cNvSpPr>
          <p:nvPr>
            <p:ph type="body" idx="1"/>
          </p:nvPr>
        </p:nvSpPr>
        <p:spPr/>
        <p:txBody>
          <a:bodyPr/>
          <a:lstStyle/>
          <a:p>
            <a:r>
              <a:rPr lang="en-US" altLang="zh-CN" sz="2400" b="1" smtClean="0"/>
              <a:t>Alias</a:t>
            </a:r>
            <a:r>
              <a:rPr lang="zh-CN" altLang="en-US" sz="2400" b="1" smtClean="0"/>
              <a:t>目录别名</a:t>
            </a:r>
          </a:p>
          <a:p>
            <a:pPr lvl="1"/>
            <a:r>
              <a:rPr lang="zh-CN" altLang="en-US" sz="1800" smtClean="0"/>
              <a:t>含义：将</a:t>
            </a:r>
            <a:r>
              <a:rPr lang="en-US" altLang="zh-CN" sz="1800" smtClean="0"/>
              <a:t>URL</a:t>
            </a:r>
            <a:r>
              <a:rPr lang="zh-CN" altLang="en-US" sz="1800" smtClean="0"/>
              <a:t>映射到文件系统的特定区域 </a:t>
            </a:r>
          </a:p>
          <a:p>
            <a:pPr lvl="1"/>
            <a:r>
              <a:rPr lang="zh-CN" altLang="en-US" sz="1800" smtClean="0"/>
              <a:t>语法：</a:t>
            </a:r>
            <a:r>
              <a:rPr lang="en-US" altLang="zh-CN" sz="1800" smtClean="0"/>
              <a:t>Alias  /Url-Path  Directory-Path</a:t>
            </a:r>
          </a:p>
          <a:p>
            <a:pPr lvl="1"/>
            <a:r>
              <a:rPr lang="zh-CN" altLang="en-US" sz="1800" smtClean="0"/>
              <a:t>说明：</a:t>
            </a:r>
            <a:r>
              <a:rPr lang="en-US" altLang="zh-CN" sz="1800" smtClean="0"/>
              <a:t>Alias</a:t>
            </a:r>
            <a:r>
              <a:rPr lang="zh-CN" altLang="en-US" sz="1800" smtClean="0"/>
              <a:t>参数使文件可以被存储在</a:t>
            </a:r>
            <a:r>
              <a:rPr lang="en-US" altLang="zh-CN" sz="1800" smtClean="0"/>
              <a:t>DocumentRoot</a:t>
            </a:r>
            <a:r>
              <a:rPr lang="zh-CN" altLang="en-US" sz="1800" smtClean="0"/>
              <a:t>以外的本地文件系统中。以</a:t>
            </a:r>
            <a:r>
              <a:rPr lang="en-US" altLang="zh-CN" sz="1800" smtClean="0"/>
              <a:t>url-path</a:t>
            </a:r>
            <a:r>
              <a:rPr lang="zh-CN" altLang="en-US" sz="1800" smtClean="0"/>
              <a:t>路径开头的</a:t>
            </a:r>
            <a:r>
              <a:rPr lang="en-US" altLang="zh-CN" sz="1800" smtClean="0"/>
              <a:t>URL</a:t>
            </a:r>
            <a:r>
              <a:rPr lang="zh-CN" altLang="en-US" sz="1800" smtClean="0"/>
              <a:t>可以被映射到以</a:t>
            </a:r>
            <a:r>
              <a:rPr lang="en-US" altLang="zh-CN" sz="1800" smtClean="0"/>
              <a:t>directory-path</a:t>
            </a:r>
            <a:r>
              <a:rPr lang="zh-CN" altLang="en-US" sz="1800" smtClean="0"/>
              <a:t>开头的本地文件中。</a:t>
            </a:r>
          </a:p>
          <a:p>
            <a:r>
              <a:rPr lang="zh-CN" altLang="en-US" sz="2400" b="1" smtClean="0"/>
              <a:t>注意事项</a:t>
            </a:r>
          </a:p>
          <a:p>
            <a:pPr lvl="1"/>
            <a:r>
              <a:rPr lang="en-US" altLang="zh-CN" sz="1800" smtClean="0"/>
              <a:t>Alias</a:t>
            </a:r>
            <a:r>
              <a:rPr lang="zh-CN" altLang="en-US" sz="1800" smtClean="0"/>
              <a:t>名称必须以“</a:t>
            </a:r>
            <a:r>
              <a:rPr lang="en-US" altLang="zh-CN" sz="1800" smtClean="0"/>
              <a:t>/”</a:t>
            </a:r>
            <a:r>
              <a:rPr lang="zh-CN" altLang="en-US" sz="1800" smtClean="0"/>
              <a:t>开头，如：</a:t>
            </a:r>
            <a:r>
              <a:rPr lang="en-US" altLang="zh-CN" sz="1800" smtClean="0"/>
              <a:t>/images</a:t>
            </a:r>
          </a:p>
          <a:p>
            <a:pPr lvl="1"/>
            <a:r>
              <a:rPr lang="en-US" altLang="zh-CN" sz="1800" smtClean="0"/>
              <a:t>Alias</a:t>
            </a:r>
            <a:r>
              <a:rPr lang="zh-CN" altLang="en-US" sz="1800" smtClean="0"/>
              <a:t>名称不能以“</a:t>
            </a:r>
            <a:r>
              <a:rPr lang="en-US" altLang="zh-CN" sz="1800" smtClean="0"/>
              <a:t>/”</a:t>
            </a:r>
            <a:r>
              <a:rPr lang="zh-CN" altLang="en-US" sz="1800" smtClean="0"/>
              <a:t>结尾，否则会返回错误：</a:t>
            </a:r>
            <a:r>
              <a:rPr lang="en-US" altLang="zh-CN" sz="1800" b="1" smtClean="0">
                <a:solidFill>
                  <a:srgbClr val="FF0000"/>
                </a:solidFill>
              </a:rPr>
              <a:t>The requested URL /css was not found on this server. </a:t>
            </a:r>
          </a:p>
          <a:p>
            <a:pPr lvl="1"/>
            <a:r>
              <a:rPr lang="zh-CN" altLang="en-US" sz="1800" smtClean="0"/>
              <a:t>需要单独使用</a:t>
            </a:r>
            <a:r>
              <a:rPr lang="en-US" altLang="zh-CN" sz="1800" smtClean="0"/>
              <a:t>&lt;Directory&gt; </a:t>
            </a:r>
            <a:r>
              <a:rPr lang="zh-CN" altLang="en-US" sz="1800" smtClean="0"/>
              <a:t>段设置</a:t>
            </a:r>
            <a:r>
              <a:rPr lang="en-US" altLang="zh-CN" sz="1800" smtClean="0"/>
              <a:t>Alias</a:t>
            </a:r>
            <a:r>
              <a:rPr lang="zh-CN" altLang="en-US" sz="1800" smtClean="0"/>
              <a:t>别名的目录权限</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r>
              <a:rPr lang="en-US" altLang="zh-CN" smtClean="0"/>
              <a:t>Apache</a:t>
            </a:r>
            <a:r>
              <a:rPr lang="zh-CN" altLang="en-US" smtClean="0"/>
              <a:t>配置</a:t>
            </a:r>
            <a:r>
              <a:rPr lang="en-US" altLang="zh-CN" smtClean="0"/>
              <a:t>——Alias</a:t>
            </a:r>
            <a:r>
              <a:rPr lang="zh-CN" altLang="en-US" smtClean="0"/>
              <a:t>目录别名</a:t>
            </a:r>
          </a:p>
        </p:txBody>
      </p:sp>
      <p:sp>
        <p:nvSpPr>
          <p:cNvPr id="64514" name="Rectangle 3"/>
          <p:cNvSpPr>
            <a:spLocks noGrp="1" noChangeArrowheads="1"/>
          </p:cNvSpPr>
          <p:nvPr>
            <p:ph type="body" idx="1"/>
          </p:nvPr>
        </p:nvSpPr>
        <p:spPr/>
        <p:txBody>
          <a:bodyPr/>
          <a:lstStyle/>
          <a:p>
            <a:r>
              <a:rPr lang="zh-CN" altLang="en-US" sz="2400" b="1" smtClean="0"/>
              <a:t>虚拟目录下</a:t>
            </a:r>
            <a:r>
              <a:rPr lang="en-US" altLang="zh-CN" sz="2400" b="1" smtClean="0"/>
              <a:t>Alias</a:t>
            </a:r>
            <a:r>
              <a:rPr lang="zh-CN" altLang="en-US" sz="2400" b="1" smtClean="0"/>
              <a:t>配置</a:t>
            </a:r>
          </a:p>
        </p:txBody>
      </p:sp>
      <p:sp>
        <p:nvSpPr>
          <p:cNvPr id="64515" name="Text Box 5"/>
          <p:cNvSpPr txBox="1">
            <a:spLocks noChangeArrowheads="1"/>
          </p:cNvSpPr>
          <p:nvPr/>
        </p:nvSpPr>
        <p:spPr bwMode="auto">
          <a:xfrm>
            <a:off x="684213" y="2565400"/>
            <a:ext cx="7705725" cy="3692525"/>
          </a:xfrm>
          <a:prstGeom prst="rect">
            <a:avLst/>
          </a:prstGeom>
          <a:solidFill>
            <a:srgbClr val="CCFFFF"/>
          </a:solidFill>
          <a:ln w="9525">
            <a:solidFill>
              <a:schemeClr val="tx1"/>
            </a:solidFill>
            <a:miter lim="800000"/>
            <a:headEnd/>
            <a:tailEnd/>
          </a:ln>
        </p:spPr>
        <p:txBody>
          <a:bodyPr>
            <a:spAutoFit/>
          </a:bodyPr>
          <a:lstStyle/>
          <a:p>
            <a:pPr>
              <a:spcBef>
                <a:spcPct val="20000"/>
              </a:spcBef>
            </a:pPr>
            <a:r>
              <a:rPr lang="en-US" altLang="zh-CN">
                <a:solidFill>
                  <a:srgbClr val="0000FF"/>
                </a:solidFill>
                <a:latin typeface="Arial" charset="0"/>
              </a:rPr>
              <a:t>&lt;VirtualHost *:80&gt;</a:t>
            </a:r>
          </a:p>
          <a:p>
            <a:pPr>
              <a:spcBef>
                <a:spcPct val="20000"/>
              </a:spcBef>
            </a:pPr>
            <a:r>
              <a:rPr lang="en-US" altLang="zh-CN">
                <a:solidFill>
                  <a:srgbClr val="0000FF"/>
                </a:solidFill>
                <a:latin typeface="Arial" charset="0"/>
              </a:rPr>
              <a:t>ServerName www.20140319.com</a:t>
            </a:r>
          </a:p>
          <a:p>
            <a:pPr>
              <a:spcBef>
                <a:spcPct val="20000"/>
              </a:spcBef>
            </a:pPr>
            <a:r>
              <a:rPr lang="en-US" altLang="zh-CN">
                <a:solidFill>
                  <a:srgbClr val="0000FF"/>
                </a:solidFill>
                <a:latin typeface="Arial" charset="0"/>
              </a:rPr>
              <a:t>DocumentRoot "e:\itcast\20140319\lesson\day1"</a:t>
            </a:r>
          </a:p>
          <a:p>
            <a:pPr>
              <a:spcBef>
                <a:spcPct val="20000"/>
              </a:spcBef>
            </a:pPr>
            <a:r>
              <a:rPr lang="en-US" altLang="zh-CN">
                <a:solidFill>
                  <a:srgbClr val="0000FF"/>
                </a:solidFill>
                <a:latin typeface="Arial" charset="0"/>
              </a:rPr>
              <a:t>Alias /css "e:\itcast\20140319\music"</a:t>
            </a:r>
          </a:p>
          <a:p>
            <a:pPr>
              <a:spcBef>
                <a:spcPct val="20000"/>
              </a:spcBef>
            </a:pPr>
            <a:r>
              <a:rPr lang="en-US" altLang="zh-CN">
                <a:solidFill>
                  <a:srgbClr val="0000FF"/>
                </a:solidFill>
                <a:latin typeface="Arial" charset="0"/>
              </a:rPr>
              <a:t>&lt;Directory "e:\itcast\20140319\music"&gt;</a:t>
            </a:r>
          </a:p>
          <a:p>
            <a:pPr>
              <a:spcBef>
                <a:spcPct val="20000"/>
              </a:spcBef>
            </a:pPr>
            <a:r>
              <a:rPr lang="en-US" altLang="zh-CN">
                <a:solidFill>
                  <a:srgbClr val="0000FF"/>
                </a:solidFill>
                <a:latin typeface="Arial" charset="0"/>
              </a:rPr>
              <a:t>        Options Indexes</a:t>
            </a:r>
          </a:p>
          <a:p>
            <a:pPr>
              <a:spcBef>
                <a:spcPct val="20000"/>
              </a:spcBef>
            </a:pPr>
            <a:r>
              <a:rPr lang="en-US" altLang="zh-CN">
                <a:solidFill>
                  <a:srgbClr val="0000FF"/>
                </a:solidFill>
                <a:latin typeface="Arial" charset="0"/>
              </a:rPr>
              <a:t>        Order Deny,Allow</a:t>
            </a:r>
          </a:p>
          <a:p>
            <a:pPr>
              <a:spcBef>
                <a:spcPct val="20000"/>
              </a:spcBef>
            </a:pPr>
            <a:r>
              <a:rPr lang="en-US" altLang="zh-CN">
                <a:solidFill>
                  <a:srgbClr val="0000FF"/>
                </a:solidFill>
                <a:latin typeface="Arial" charset="0"/>
              </a:rPr>
              <a:t>        Allow from All</a:t>
            </a:r>
          </a:p>
          <a:p>
            <a:pPr>
              <a:spcBef>
                <a:spcPct val="20000"/>
              </a:spcBef>
            </a:pPr>
            <a:r>
              <a:rPr lang="en-US" altLang="zh-CN">
                <a:solidFill>
                  <a:srgbClr val="0000FF"/>
                </a:solidFill>
                <a:latin typeface="Arial" charset="0"/>
              </a:rPr>
              <a:t>&lt;/Directory&gt;</a:t>
            </a:r>
          </a:p>
          <a:p>
            <a:pPr>
              <a:spcBef>
                <a:spcPct val="20000"/>
              </a:spcBef>
            </a:pPr>
            <a:r>
              <a:rPr lang="en-US" altLang="zh-CN">
                <a:solidFill>
                  <a:srgbClr val="0000FF"/>
                </a:solidFill>
                <a:latin typeface="Arial" charset="0"/>
              </a:rPr>
              <a:t>&lt;/VirtualHost&gt;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2"/>
          <p:cNvSpPr>
            <a:spLocks noGrp="1"/>
          </p:cNvSpPr>
          <p:nvPr>
            <p:ph type="ctrTitle"/>
          </p:nvPr>
        </p:nvSpPr>
        <p:spPr/>
        <p:txBody>
          <a:bodyPr/>
          <a:lstStyle/>
          <a:p>
            <a:endParaRPr lang="zh-CN" altLang="en-US" smtClean="0"/>
          </a:p>
        </p:txBody>
      </p:sp>
      <p:sp>
        <p:nvSpPr>
          <p:cNvPr id="65538" name="Rectangle 2"/>
          <p:cNvSpPr>
            <a:spLocks noGrp="1" noChangeArrowheads="1"/>
          </p:cNvSpPr>
          <p:nvPr>
            <p:ph type="subTitle" idx="1"/>
          </p:nvPr>
        </p:nvSpPr>
        <p:spPr/>
        <p:txBody>
          <a:bodyPr/>
          <a:lstStyle/>
          <a:p>
            <a:pPr algn="dist" eaLnBrk="1" hangingPunct="1">
              <a:lnSpc>
                <a:spcPct val="80000"/>
              </a:lnSpc>
            </a:pPr>
            <a:r>
              <a:rPr lang="en-US" altLang="zh-CN" sz="1600" smtClean="0"/>
              <a:t>.</a:t>
            </a:r>
          </a:p>
        </p:txBody>
      </p:sp>
      <p:sp>
        <p:nvSpPr>
          <p:cNvPr id="87045" name="WordArt 5"/>
          <p:cNvSpPr>
            <a:spLocks noChangeArrowheads="1" noChangeShapeType="1" noTextEdit="1"/>
          </p:cNvSpPr>
          <p:nvPr/>
        </p:nvSpPr>
        <p:spPr bwMode="gray">
          <a:xfrm>
            <a:off x="2339975" y="4365625"/>
            <a:ext cx="4876800" cy="609600"/>
          </a:xfrm>
          <a:prstGeom prst="rect">
            <a:avLst/>
          </a:prstGeom>
        </p:spPr>
        <p:txBody>
          <a:bodyPr wrap="none" fromWordArt="1">
            <a:prstTxWarp prst="textDeflate">
              <a:avLst>
                <a:gd name="adj" fmla="val 0"/>
              </a:avLst>
            </a:prstTxWarp>
          </a:bodyPr>
          <a:lstStyle/>
          <a:p>
            <a:pPr algn="ctr"/>
            <a:r>
              <a:rPr lang="en-US" altLang="zh-CN" sz="3600" kern="10">
                <a:ln w="19050">
                  <a:solidFill>
                    <a:schemeClr val="bg1"/>
                  </a:solidFill>
                  <a:round/>
                  <a:headEnd/>
                  <a:tailEnd/>
                </a:ln>
                <a:gradFill rotWithShape="1">
                  <a:gsLst>
                    <a:gs pos="0">
                      <a:schemeClr val="tx2"/>
                    </a:gs>
                    <a:gs pos="100000">
                      <a:schemeClr val="accent1"/>
                    </a:gs>
                  </a:gsLst>
                  <a:lin ang="0" scaled="1"/>
                </a:gradFill>
                <a:effectLst>
                  <a:outerShdw dist="63500" dir="2212194" algn="ctr" rotWithShape="0">
                    <a:srgbClr val="868686">
                      <a:alpha val="50000"/>
                    </a:srgbClr>
                  </a:outerShdw>
                </a:effectLst>
                <a:latin typeface="Arial"/>
                <a:cs typeface="Arial"/>
              </a:rPr>
              <a:t>Thank You !</a:t>
            </a:r>
            <a:endParaRPr lang="zh-CN" altLang="en-US" sz="3600" kern="10">
              <a:ln w="19050">
                <a:solidFill>
                  <a:schemeClr val="bg1"/>
                </a:solidFill>
                <a:round/>
                <a:headEnd/>
                <a:tailEnd/>
              </a:ln>
              <a:gradFill rotWithShape="1">
                <a:gsLst>
                  <a:gs pos="0">
                    <a:schemeClr val="tx2"/>
                  </a:gs>
                  <a:gs pos="100000">
                    <a:schemeClr val="accent1"/>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zh-CN" altLang="en-US" smtClean="0"/>
              <a:t>网络基本概念</a:t>
            </a:r>
            <a:r>
              <a:rPr lang="en-US" altLang="zh-CN" smtClean="0"/>
              <a:t>——</a:t>
            </a:r>
            <a:r>
              <a:rPr lang="zh-CN" altLang="en-US" smtClean="0"/>
              <a:t>常见顶级域名</a:t>
            </a:r>
          </a:p>
        </p:txBody>
      </p:sp>
      <p:graphicFrame>
        <p:nvGraphicFramePr>
          <p:cNvPr id="26838" name="Group 214"/>
          <p:cNvGraphicFramePr>
            <a:graphicFrameLocks noGrp="1"/>
          </p:cNvGraphicFramePr>
          <p:nvPr>
            <p:ph idx="1"/>
          </p:nvPr>
        </p:nvGraphicFramePr>
        <p:xfrm>
          <a:off x="755650" y="1989138"/>
          <a:ext cx="7993063" cy="4098925"/>
        </p:xfrm>
        <a:graphic>
          <a:graphicData uri="http://schemas.openxmlformats.org/drawingml/2006/table">
            <a:tbl>
              <a:tblPr/>
              <a:tblGrid>
                <a:gridCol w="1223963"/>
                <a:gridCol w="2952750"/>
                <a:gridCol w="3816350"/>
              </a:tblGrid>
              <a:tr h="373063">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zh-CN" altLang="en-US" sz="1800" b="1" i="0" u="none" strike="noStrike" cap="none" normalizeH="0" baseline="0" smtClean="0">
                          <a:ln>
                            <a:noFill/>
                          </a:ln>
                          <a:solidFill>
                            <a:schemeClr val="tx1"/>
                          </a:solidFill>
                          <a:effectLst/>
                          <a:latin typeface="Cambria" pitchFamily="18" charset="0"/>
                          <a:ea typeface="宋体" charset="-122"/>
                          <a:cs typeface="Times New Roman" pitchFamily="18" charset="0"/>
                        </a:rPr>
                        <a:t>域名</a:t>
                      </a:r>
                      <a:endPar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zh-CN" altLang="en-US" sz="1800" b="1" i="0" u="none" strike="noStrike" cap="none" normalizeH="0" baseline="0" smtClean="0">
                          <a:ln>
                            <a:noFill/>
                          </a:ln>
                          <a:solidFill>
                            <a:schemeClr val="tx1"/>
                          </a:solidFill>
                          <a:effectLst/>
                          <a:latin typeface="Cambria" pitchFamily="18" charset="0"/>
                          <a:ea typeface="宋体" charset="-122"/>
                          <a:cs typeface="Times New Roman" pitchFamily="18" charset="0"/>
                        </a:rPr>
                        <a:t>说明</a:t>
                      </a:r>
                      <a:endPar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举例</a:t>
                      </a: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lnTlToBr>
                      <a:noFill/>
                    </a:lnTlToBr>
                    <a:lnBlToTr>
                      <a:noFill/>
                    </a:lnBlToTr>
                    <a:noFill/>
                  </a:tcPr>
                </a:tc>
              </a:tr>
              <a:tr h="374650">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en-US" altLang="zh-CN" sz="1800" b="1" i="0" u="none" strike="noStrike" cap="none" normalizeH="0" baseline="0" smtClean="0">
                          <a:ln>
                            <a:noFill/>
                          </a:ln>
                          <a:solidFill>
                            <a:srgbClr val="FF0000"/>
                          </a:solidFill>
                          <a:effectLst/>
                          <a:latin typeface="Cambria" pitchFamily="18" charset="0"/>
                          <a:ea typeface="宋体" charset="-122"/>
                          <a:cs typeface="Times New Roman" pitchFamily="18" charset="0"/>
                        </a:rPr>
                        <a:t>.com</a:t>
                      </a:r>
                      <a:endParaRPr kumimoji="0" lang="zh-CN" altLang="zh-CN" sz="1800" b="0" i="0" u="none" strike="noStrike" cap="none" normalizeH="0" baseline="0" smtClean="0">
                        <a:ln>
                          <a:noFill/>
                        </a:ln>
                        <a:solidFill>
                          <a:srgbClr val="FF0000"/>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4D0"/>
                    </a:solidFill>
                  </a:tcPr>
                </a:tc>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商业机构</a:t>
                      </a: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4D0"/>
                    </a:solidFill>
                  </a:tcPr>
                </a:tc>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4D0"/>
                    </a:solidFill>
                  </a:tcPr>
                </a:tc>
              </a:tr>
              <a:tr h="373063">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en-US" altLang="zh-CN" sz="1800" b="1" i="0" u="none" strike="noStrike" cap="none" normalizeH="0" baseline="0" smtClean="0">
                          <a:ln>
                            <a:noFill/>
                          </a:ln>
                          <a:solidFill>
                            <a:schemeClr val="tx1"/>
                          </a:solidFill>
                          <a:effectLst/>
                          <a:latin typeface="Cambria" pitchFamily="18" charset="0"/>
                          <a:ea typeface="宋体" charset="-122"/>
                          <a:cs typeface="Times New Roman" pitchFamily="18" charset="0"/>
                        </a:rPr>
                        <a:t>.edu</a:t>
                      </a:r>
                      <a:endParaRPr kumimoji="0" lang="zh-CN"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教育公共机构</a:t>
                      </a: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北京大学</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www.pku.edu.cn</a:t>
                      </a: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r>
              <a:tr h="373063">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en-US" altLang="zh-CN" sz="1800" b="1" i="0" u="none" strike="noStrike" cap="none" normalizeH="0" baseline="0" smtClean="0">
                          <a:ln>
                            <a:noFill/>
                          </a:ln>
                          <a:solidFill>
                            <a:schemeClr val="tx1"/>
                          </a:solidFill>
                          <a:effectLst/>
                          <a:latin typeface="Cambria" pitchFamily="18" charset="0"/>
                          <a:ea typeface="宋体" charset="-122"/>
                          <a:cs typeface="Times New Roman" pitchFamily="18" charset="0"/>
                        </a:rPr>
                        <a:t>.mil</a:t>
                      </a:r>
                      <a:endParaRPr kumimoji="0" lang="zh-CN"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4D0"/>
                    </a:solidFill>
                  </a:tcPr>
                </a:tc>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军事站点</a:t>
                      </a: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4D0"/>
                    </a:solidFill>
                  </a:tcPr>
                </a:tc>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4D0"/>
                    </a:solidFill>
                  </a:tcPr>
                </a:tc>
              </a:tr>
              <a:tr h="374650">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en-US" altLang="zh-CN" sz="1800" b="1" i="0" u="none" strike="noStrike" cap="none" normalizeH="0" baseline="0" smtClean="0">
                          <a:ln>
                            <a:noFill/>
                          </a:ln>
                          <a:solidFill>
                            <a:schemeClr val="tx1"/>
                          </a:solidFill>
                          <a:effectLst/>
                          <a:latin typeface="Cambria" pitchFamily="18" charset="0"/>
                          <a:ea typeface="宋体" charset="-122"/>
                          <a:cs typeface="Times New Roman" pitchFamily="18" charset="0"/>
                        </a:rPr>
                        <a:t>.gov</a:t>
                      </a:r>
                      <a:endParaRPr kumimoji="0" lang="zh-CN"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政府机构</a:t>
                      </a: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河南政府</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www.henan.gov.cn</a:t>
                      </a: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r>
              <a:tr h="373063">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en-US" altLang="zh-CN" sz="1800" b="1" i="0" u="none" strike="noStrike" cap="none" normalizeH="0" baseline="0" smtClean="0">
                          <a:ln>
                            <a:noFill/>
                          </a:ln>
                          <a:solidFill>
                            <a:srgbClr val="FF0000"/>
                          </a:solidFill>
                          <a:effectLst/>
                          <a:latin typeface="Cambria" pitchFamily="18" charset="0"/>
                          <a:ea typeface="宋体" charset="-122"/>
                          <a:cs typeface="Times New Roman" pitchFamily="18" charset="0"/>
                        </a:rPr>
                        <a:t>.net</a:t>
                      </a:r>
                      <a:endParaRPr kumimoji="0" lang="zh-CN" altLang="zh-CN" sz="1800" b="0" i="0" u="none" strike="noStrike" cap="none" normalizeH="0" baseline="0" smtClean="0">
                        <a:ln>
                          <a:noFill/>
                        </a:ln>
                        <a:solidFill>
                          <a:srgbClr val="FF0000"/>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4D0"/>
                    </a:solidFill>
                  </a:tcPr>
                </a:tc>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因特网服务供应商</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(ISP)</a:t>
                      </a:r>
                      <a:endParaRPr kumimoji="0" lang="zh-CN"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4D0"/>
                    </a:solidFill>
                  </a:tcPr>
                </a:tc>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endParaRPr kumimoji="0" lang="zh-CN"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4D0"/>
                    </a:solidFill>
                  </a:tcPr>
                </a:tc>
              </a:tr>
              <a:tr h="374650">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en-US" altLang="zh-CN" sz="1800" b="1" i="0" u="none" strike="noStrike" cap="none" normalizeH="0" baseline="0" smtClean="0">
                          <a:ln>
                            <a:noFill/>
                          </a:ln>
                          <a:solidFill>
                            <a:srgbClr val="FF0000"/>
                          </a:solidFill>
                          <a:effectLst/>
                          <a:latin typeface="Cambria" pitchFamily="18" charset="0"/>
                          <a:ea typeface="宋体" charset="-122"/>
                          <a:cs typeface="Times New Roman" pitchFamily="18" charset="0"/>
                        </a:rPr>
                        <a:t>.org</a:t>
                      </a:r>
                      <a:endParaRPr kumimoji="0" lang="zh-CN" altLang="zh-CN" sz="1800" b="0" i="0" u="none" strike="noStrike" cap="none" normalizeH="0" baseline="0" smtClean="0">
                        <a:ln>
                          <a:noFill/>
                        </a:ln>
                        <a:solidFill>
                          <a:srgbClr val="FF0000"/>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非盈利组织</a:t>
                      </a: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rgbClr val="000000"/>
                          </a:solidFill>
                          <a:effectLst/>
                          <a:latin typeface="Arial" charset="0"/>
                          <a:ea typeface="宋体" charset="-122"/>
                        </a:rPr>
                        <a:t>红十字会</a:t>
                      </a:r>
                      <a:r>
                        <a:rPr kumimoji="0" lang="en-US" altLang="zh-CN" sz="1800" b="0" i="0" u="none" strike="noStrike" cap="none" normalizeH="0" baseline="0" smtClean="0">
                          <a:ln>
                            <a:noFill/>
                          </a:ln>
                          <a:solidFill>
                            <a:srgbClr val="000000"/>
                          </a:solidFill>
                          <a:effectLst/>
                          <a:latin typeface="Arial" charset="0"/>
                          <a:ea typeface="宋体" charset="-122"/>
                        </a:rPr>
                        <a:t>www.redcross.org.cn </a:t>
                      </a:r>
                      <a:endParaRPr kumimoji="0" lang="zh-CN" altLang="en-US" sz="1800" b="0" i="0" u="none" strike="noStrike" cap="none" normalizeH="0" baseline="0" smtClean="0">
                        <a:ln>
                          <a:noFill/>
                        </a:ln>
                        <a:solidFill>
                          <a:srgbClr val="000000"/>
                        </a:solidFill>
                        <a:effectLst/>
                        <a:latin typeface="Arial" charset="0"/>
                        <a:ea typeface="宋体" charset="-122"/>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r>
              <a:tr h="361950">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en-US" altLang="zh-CN" sz="1800" b="1" i="0" u="none" strike="noStrike" cap="none" normalizeH="0" baseline="0" smtClean="0">
                          <a:ln>
                            <a:noFill/>
                          </a:ln>
                          <a:solidFill>
                            <a:schemeClr val="tx1"/>
                          </a:solidFill>
                          <a:effectLst/>
                          <a:latin typeface="Cambria" pitchFamily="18" charset="0"/>
                          <a:ea typeface="宋体" charset="-122"/>
                          <a:cs typeface="Times New Roman" pitchFamily="18" charset="0"/>
                        </a:rPr>
                        <a:t>.us</a:t>
                      </a:r>
                      <a:endParaRPr kumimoji="0" lang="zh-CN"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4D0"/>
                    </a:solidFill>
                  </a:tcPr>
                </a:tc>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美国机构</a:t>
                      </a:r>
                      <a:endParaRPr kumimoji="0" lang="zh-CN"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4D0"/>
                    </a:solidFill>
                  </a:tcPr>
                </a:tc>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endParaRPr kumimoji="0" lang="zh-CN"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4D0"/>
                    </a:solidFill>
                  </a:tcPr>
                </a:tc>
              </a:tr>
              <a:tr h="373063">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en-US" altLang="zh-CN" sz="1800" b="1" i="0" u="none" strike="noStrike" cap="none" normalizeH="0" baseline="0" smtClean="0">
                          <a:ln>
                            <a:noFill/>
                          </a:ln>
                          <a:solidFill>
                            <a:schemeClr val="tx1"/>
                          </a:solidFill>
                          <a:effectLst/>
                          <a:latin typeface="Cambria" pitchFamily="18" charset="0"/>
                          <a:ea typeface="宋体" charset="-122"/>
                          <a:cs typeface="Times New Roman" pitchFamily="18" charset="0"/>
                        </a:rPr>
                        <a:t>.jp</a:t>
                      </a:r>
                      <a:endParaRPr kumimoji="0" lang="zh-CN"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日本机构</a:t>
                      </a: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r>
              <a:tr h="374650">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en-US" altLang="zh-CN" sz="1800" b="1" i="0" u="none" strike="noStrike" cap="none" normalizeH="0" baseline="0" smtClean="0">
                          <a:ln>
                            <a:noFill/>
                          </a:ln>
                          <a:solidFill>
                            <a:schemeClr val="tx1"/>
                          </a:solidFill>
                          <a:effectLst/>
                          <a:latin typeface="Cambria" pitchFamily="18" charset="0"/>
                          <a:ea typeface="宋体" charset="-122"/>
                          <a:cs typeface="Times New Roman" pitchFamily="18" charset="0"/>
                        </a:rPr>
                        <a:t>.cn</a:t>
                      </a:r>
                      <a:endParaRPr kumimoji="0" lang="zh-CN"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4D0"/>
                    </a:solidFill>
                  </a:tcPr>
                </a:tc>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中国机构</a:t>
                      </a: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4D0"/>
                    </a:solidFill>
                  </a:tcPr>
                </a:tc>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4D0"/>
                    </a:solidFill>
                  </a:tcPr>
                </a:tc>
              </a:tr>
              <a:tr h="373063">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zh-CN" altLang="en-US" sz="1800" b="1" i="0" u="none" strike="noStrike" cap="none" normalizeH="0" baseline="0" smtClean="0">
                          <a:ln>
                            <a:noFill/>
                          </a:ln>
                          <a:solidFill>
                            <a:schemeClr val="tx1"/>
                          </a:solidFill>
                          <a:effectLst/>
                          <a:latin typeface="Cambria" pitchFamily="18" charset="0"/>
                          <a:ea typeface="宋体" charset="-122"/>
                          <a:cs typeface="Times New Roman" pitchFamily="18" charset="0"/>
                        </a:rPr>
                        <a:t>……</a:t>
                      </a:r>
                      <a:endParaRPr kumimoji="0" lang="zh-CN"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2400"/>
                        </a:lnSpc>
                        <a:spcBef>
                          <a:spcPct val="0"/>
                        </a:spcBef>
                        <a:spcAft>
                          <a:spcPct val="0"/>
                        </a:spcAft>
                        <a:buClr>
                          <a:schemeClr val="hlink"/>
                        </a:buClr>
                        <a:buSzPct val="70000"/>
                        <a:buFontTx/>
                        <a:buNone/>
                        <a:tabLst/>
                      </a:pPr>
                      <a:endPar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zh-CN" altLang="en-US" smtClean="0"/>
              <a:t>网络基本概念</a:t>
            </a:r>
            <a:r>
              <a:rPr lang="en-US" altLang="zh-CN" smtClean="0"/>
              <a:t>——DNS</a:t>
            </a:r>
          </a:p>
        </p:txBody>
      </p:sp>
      <p:sp>
        <p:nvSpPr>
          <p:cNvPr id="27650" name="Rectangle 3"/>
          <p:cNvSpPr>
            <a:spLocks noGrp="1" noChangeArrowheads="1"/>
          </p:cNvSpPr>
          <p:nvPr>
            <p:ph type="body" idx="1"/>
          </p:nvPr>
        </p:nvSpPr>
        <p:spPr>
          <a:xfrm>
            <a:off x="395288" y="1989138"/>
            <a:ext cx="7696200" cy="4176712"/>
          </a:xfrm>
        </p:spPr>
        <p:txBody>
          <a:bodyPr/>
          <a:lstStyle/>
          <a:p>
            <a:pPr>
              <a:lnSpc>
                <a:spcPct val="90000"/>
              </a:lnSpc>
            </a:pPr>
            <a:r>
              <a:rPr lang="zh-CN" altLang="en-US" sz="2400" b="1" smtClean="0"/>
              <a:t>什么是</a:t>
            </a:r>
            <a:r>
              <a:rPr lang="en-US" altLang="zh-CN" sz="2400" b="1" smtClean="0"/>
              <a:t>DNS</a:t>
            </a:r>
            <a:endParaRPr lang="zh-CN" altLang="en-US" sz="2400" b="1" smtClean="0"/>
          </a:p>
          <a:p>
            <a:pPr lvl="1"/>
            <a:r>
              <a:rPr lang="en-US" altLang="zh-CN" sz="1800" smtClean="0"/>
              <a:t>DNS</a:t>
            </a:r>
            <a:r>
              <a:rPr lang="zh-CN" altLang="en-US" sz="1800" smtClean="0"/>
              <a:t>，全称</a:t>
            </a:r>
            <a:r>
              <a:rPr lang="en-US" altLang="zh-CN" sz="1800" smtClean="0"/>
              <a:t>Domain Name System</a:t>
            </a:r>
            <a:r>
              <a:rPr lang="zh-CN" altLang="en-US" sz="1800" smtClean="0"/>
              <a:t>，即域名解析系统。</a:t>
            </a:r>
            <a:r>
              <a:rPr lang="en-US" altLang="zh-CN" sz="1800" smtClean="0"/>
              <a:t>DNS</a:t>
            </a:r>
            <a:r>
              <a:rPr lang="zh-CN" altLang="en-US" sz="1800" smtClean="0"/>
              <a:t>帮助用户将域名解析成</a:t>
            </a:r>
            <a:r>
              <a:rPr lang="en-US" altLang="zh-CN" sz="1800" smtClean="0"/>
              <a:t>IP</a:t>
            </a:r>
            <a:r>
              <a:rPr lang="zh-CN" altLang="en-US" sz="1800" smtClean="0"/>
              <a:t>地址。在互联网上的每一个计算机都拥有一个 </a:t>
            </a:r>
            <a:r>
              <a:rPr lang="en-US" altLang="zh-CN" sz="1800" smtClean="0"/>
              <a:t>IP</a:t>
            </a:r>
            <a:r>
              <a:rPr lang="zh-CN" altLang="en-US" sz="1800" smtClean="0"/>
              <a:t>地址。由于</a:t>
            </a:r>
            <a:r>
              <a:rPr lang="en-US" altLang="zh-CN" sz="1800" smtClean="0"/>
              <a:t>IP</a:t>
            </a:r>
            <a:r>
              <a:rPr lang="zh-CN" altLang="en-US" sz="1800" smtClean="0"/>
              <a:t>地址（为一串数字）不方便记忆，</a:t>
            </a:r>
            <a:r>
              <a:rPr lang="en-US" altLang="zh-CN" sz="1800" smtClean="0"/>
              <a:t>DNS</a:t>
            </a:r>
            <a:r>
              <a:rPr lang="zh-CN" altLang="en-US" sz="1800" smtClean="0"/>
              <a:t>允许用户使用一串常见的字母（即“域名”）取代。 </a:t>
            </a:r>
          </a:p>
          <a:p>
            <a:pPr lvl="1"/>
            <a:r>
              <a:rPr lang="en-US" altLang="zh-CN" sz="1800" smtClean="0"/>
              <a:t>DNS</a:t>
            </a:r>
            <a:r>
              <a:rPr lang="zh-CN" altLang="en-US" sz="1800" smtClean="0"/>
              <a:t>服务器</a:t>
            </a:r>
            <a:r>
              <a:rPr lang="en-US" altLang="zh-CN" sz="1800" smtClean="0"/>
              <a:t>(</a:t>
            </a:r>
            <a:r>
              <a:rPr lang="zh-CN" altLang="en-US" sz="1800" smtClean="0"/>
              <a:t>安装了</a:t>
            </a:r>
            <a:r>
              <a:rPr lang="en-US" altLang="zh-CN" sz="1800" smtClean="0"/>
              <a:t>DNS</a:t>
            </a:r>
            <a:r>
              <a:rPr lang="zh-CN" altLang="en-US" sz="1800" smtClean="0"/>
              <a:t>服务器软件的计算机</a:t>
            </a:r>
            <a:r>
              <a:rPr lang="en-US" altLang="zh-CN" sz="1800" smtClean="0"/>
              <a:t>)</a:t>
            </a:r>
            <a:r>
              <a:rPr lang="zh-CN" altLang="en-US" sz="1800" smtClean="0"/>
              <a:t>，它可以将</a:t>
            </a:r>
            <a:r>
              <a:rPr lang="zh-CN" altLang="en-US" sz="1800" smtClean="0">
                <a:solidFill>
                  <a:srgbClr val="FF0000"/>
                </a:solidFill>
              </a:rPr>
              <a:t>域名和</a:t>
            </a:r>
            <a:r>
              <a:rPr lang="en-US" altLang="zh-CN" sz="1800" smtClean="0">
                <a:solidFill>
                  <a:srgbClr val="FF0000"/>
                </a:solidFill>
              </a:rPr>
              <a:t>IP</a:t>
            </a:r>
            <a:r>
              <a:rPr lang="zh-CN" altLang="en-US" sz="1800" smtClean="0">
                <a:solidFill>
                  <a:srgbClr val="FF0000"/>
                </a:solidFill>
              </a:rPr>
              <a:t>地址</a:t>
            </a:r>
            <a:r>
              <a:rPr lang="zh-CN" altLang="en-US" sz="1800" smtClean="0"/>
              <a:t>相互映射的一个</a:t>
            </a:r>
            <a:r>
              <a:rPr lang="zh-CN" altLang="en-US" sz="1800" smtClean="0">
                <a:solidFill>
                  <a:srgbClr val="FF0000"/>
                </a:solidFill>
              </a:rPr>
              <a:t>数据库</a:t>
            </a:r>
            <a:r>
              <a:rPr lang="zh-CN" altLang="en-US" sz="1800" smtClean="0"/>
              <a:t>，能够使人更方便的访问互联网，而不用去记住能够被机器识别的</a:t>
            </a:r>
            <a:r>
              <a:rPr lang="en-US" altLang="zh-CN" sz="1800" smtClean="0"/>
              <a:t>IP</a:t>
            </a:r>
            <a:r>
              <a:rPr lang="zh-CN" altLang="en-US" sz="1800" smtClean="0"/>
              <a:t>地址。 </a:t>
            </a:r>
          </a:p>
          <a:p>
            <a:pPr>
              <a:lnSpc>
                <a:spcPct val="90000"/>
              </a:lnSpc>
            </a:pPr>
            <a:r>
              <a:rPr lang="en-US" altLang="zh-CN" sz="2400" b="1" smtClean="0"/>
              <a:t>nslookup</a:t>
            </a:r>
            <a:r>
              <a:rPr lang="zh-CN" altLang="en-US" sz="2400" b="1" smtClean="0"/>
              <a:t>网络命令</a:t>
            </a:r>
          </a:p>
          <a:p>
            <a:pPr lvl="1">
              <a:lnSpc>
                <a:spcPct val="90000"/>
              </a:lnSpc>
            </a:pPr>
            <a:r>
              <a:rPr lang="zh-CN" altLang="en-US" sz="1800" smtClean="0"/>
              <a:t>描述：查询</a:t>
            </a:r>
            <a:r>
              <a:rPr lang="en-US" altLang="zh-CN" sz="1800" smtClean="0"/>
              <a:t>DNS</a:t>
            </a:r>
            <a:r>
              <a:rPr lang="zh-CN" altLang="en-US" sz="1800" smtClean="0"/>
              <a:t>中域名对应的</a:t>
            </a:r>
            <a:r>
              <a:rPr lang="en-US" altLang="zh-CN" sz="1800" smtClean="0"/>
              <a:t>IP</a:t>
            </a:r>
            <a:r>
              <a:rPr lang="zh-CN" altLang="en-US" sz="1800" smtClean="0"/>
              <a:t>地址（</a:t>
            </a:r>
            <a:r>
              <a:rPr lang="zh-CN" altLang="en-US" sz="1800" b="1" smtClean="0">
                <a:solidFill>
                  <a:srgbClr val="FF0000"/>
                </a:solidFill>
              </a:rPr>
              <a:t>在</a:t>
            </a:r>
            <a:r>
              <a:rPr lang="en-US" altLang="zh-CN" sz="1800" b="1" smtClean="0">
                <a:solidFill>
                  <a:srgbClr val="FF0000"/>
                </a:solidFill>
              </a:rPr>
              <a:t>DOS</a:t>
            </a:r>
            <a:r>
              <a:rPr lang="zh-CN" altLang="en-US" sz="1800" b="1" smtClean="0">
                <a:solidFill>
                  <a:srgbClr val="FF0000"/>
                </a:solidFill>
              </a:rPr>
              <a:t>命下运行</a:t>
            </a:r>
            <a:r>
              <a:rPr lang="zh-CN" altLang="en-US" sz="1800" smtClean="0"/>
              <a:t>）</a:t>
            </a:r>
          </a:p>
          <a:p>
            <a:pPr lvl="1">
              <a:lnSpc>
                <a:spcPct val="90000"/>
              </a:lnSpc>
            </a:pPr>
            <a:r>
              <a:rPr lang="zh-CN" altLang="en-US" sz="1800" smtClean="0"/>
              <a:t>语法：</a:t>
            </a:r>
            <a:r>
              <a:rPr lang="en-US" altLang="zh-CN" sz="1800" b="1" smtClean="0">
                <a:solidFill>
                  <a:srgbClr val="0000FF"/>
                </a:solidFill>
              </a:rPr>
              <a:t>nslookup </a:t>
            </a:r>
            <a:r>
              <a:rPr lang="en-US" altLang="zh-CN" sz="1800" b="1" smtClean="0">
                <a:solidFill>
                  <a:srgbClr val="0000FF"/>
                </a:solidFill>
                <a:hlinkClick r:id="rId2"/>
              </a:rPr>
              <a:t>www.baidu.com</a:t>
            </a:r>
            <a:endParaRPr lang="en-US" altLang="zh-CN" sz="1800" b="1" smtClean="0">
              <a:solidFill>
                <a:srgbClr val="0000FF"/>
              </a:solidFill>
            </a:endParaRPr>
          </a:p>
          <a:p>
            <a:pPr lvl="1">
              <a:lnSpc>
                <a:spcPct val="90000"/>
              </a:lnSpc>
            </a:pPr>
            <a:r>
              <a:rPr lang="zh-CN" altLang="en-US" sz="1800" smtClean="0"/>
              <a:t>结果：本地</a:t>
            </a:r>
            <a:r>
              <a:rPr lang="en-US" altLang="zh-CN" sz="1800" smtClean="0"/>
              <a:t>DNS</a:t>
            </a:r>
            <a:r>
              <a:rPr lang="zh-CN" altLang="en-US" sz="1800" smtClean="0"/>
              <a:t>服务器地址、主机</a:t>
            </a:r>
            <a:r>
              <a:rPr lang="en-US" altLang="zh-CN" sz="1800" smtClean="0"/>
              <a:t>IP</a:t>
            </a:r>
            <a:r>
              <a:rPr lang="zh-CN" altLang="en-US" sz="1800" smtClean="0"/>
              <a:t>地址</a:t>
            </a:r>
          </a:p>
        </p:txBody>
      </p:sp>
      <p:pic>
        <p:nvPicPr>
          <p:cNvPr id="27651" name="Picture 4"/>
          <p:cNvPicPr>
            <a:picLocks noChangeAspect="1" noChangeArrowheads="1"/>
          </p:cNvPicPr>
          <p:nvPr/>
        </p:nvPicPr>
        <p:blipFill>
          <a:blip r:embed="rId3"/>
          <a:srcRect/>
          <a:stretch>
            <a:fillRect/>
          </a:stretch>
        </p:blipFill>
        <p:spPr bwMode="auto">
          <a:xfrm>
            <a:off x="6477000" y="5019675"/>
            <a:ext cx="2667000" cy="183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zh-CN" altLang="en-US" smtClean="0"/>
              <a:t>网络基本概念</a:t>
            </a:r>
            <a:r>
              <a:rPr lang="en-US" altLang="zh-CN" smtClean="0"/>
              <a:t>——hosts</a:t>
            </a:r>
            <a:r>
              <a:rPr lang="zh-CN" altLang="en-US" smtClean="0"/>
              <a:t>文件</a:t>
            </a:r>
          </a:p>
        </p:txBody>
      </p:sp>
      <p:sp>
        <p:nvSpPr>
          <p:cNvPr id="28674" name="Rectangle 3"/>
          <p:cNvSpPr>
            <a:spLocks noGrp="1" noChangeArrowheads="1"/>
          </p:cNvSpPr>
          <p:nvPr>
            <p:ph type="body" idx="1"/>
          </p:nvPr>
        </p:nvSpPr>
        <p:spPr>
          <a:xfrm>
            <a:off x="619125" y="1989138"/>
            <a:ext cx="8056563" cy="4098925"/>
          </a:xfrm>
        </p:spPr>
        <p:txBody>
          <a:bodyPr/>
          <a:lstStyle/>
          <a:p>
            <a:pPr>
              <a:lnSpc>
                <a:spcPct val="120000"/>
              </a:lnSpc>
            </a:pPr>
            <a:r>
              <a:rPr lang="en-US" altLang="zh-CN" sz="2400" b="1" smtClean="0"/>
              <a:t>hosts</a:t>
            </a:r>
            <a:r>
              <a:rPr lang="zh-CN" altLang="en-US" sz="2400" b="1" smtClean="0"/>
              <a:t>简介</a:t>
            </a:r>
          </a:p>
          <a:p>
            <a:pPr lvl="1">
              <a:lnSpc>
                <a:spcPct val="120000"/>
              </a:lnSpc>
            </a:pPr>
            <a:r>
              <a:rPr lang="en-US" altLang="zh-CN" sz="1600" smtClean="0"/>
              <a:t>hosts</a:t>
            </a:r>
            <a:r>
              <a:rPr lang="zh-CN" altLang="en-US" sz="1600" smtClean="0"/>
              <a:t>是一个没有扩展名的系统文件，可以用</a:t>
            </a:r>
            <a:r>
              <a:rPr lang="zh-CN" altLang="en-US" sz="1600" smtClean="0">
                <a:solidFill>
                  <a:srgbClr val="FF0000"/>
                </a:solidFill>
              </a:rPr>
              <a:t>记事本</a:t>
            </a:r>
            <a:r>
              <a:rPr lang="zh-CN" altLang="en-US" sz="1600" smtClean="0"/>
              <a:t>等工具打开，其作用就是将一些常用的网址</a:t>
            </a:r>
            <a:r>
              <a:rPr lang="zh-CN" altLang="en-US" sz="1600" smtClean="0">
                <a:hlinkClick r:id="rId2"/>
              </a:rPr>
              <a:t>域名</a:t>
            </a:r>
            <a:r>
              <a:rPr lang="zh-CN" altLang="en-US" sz="1600" smtClean="0"/>
              <a:t>与其对应的</a:t>
            </a:r>
            <a:r>
              <a:rPr lang="en-US" altLang="zh-CN" sz="1600" smtClean="0"/>
              <a:t>IP</a:t>
            </a:r>
            <a:r>
              <a:rPr lang="zh-CN" altLang="en-US" sz="1600" smtClean="0"/>
              <a:t>地址建立一个关联“数据库”，当用户在</a:t>
            </a:r>
            <a:r>
              <a:rPr lang="zh-CN" altLang="en-US" sz="1600" smtClean="0">
                <a:hlinkClick r:id="rId3"/>
              </a:rPr>
              <a:t>浏览器</a:t>
            </a:r>
            <a:r>
              <a:rPr lang="zh-CN" altLang="en-US" sz="1600" smtClean="0"/>
              <a:t>中输入一个需要登录的网址时，系统会首先自动从</a:t>
            </a:r>
            <a:r>
              <a:rPr lang="en-US" altLang="zh-CN" sz="1600" smtClean="0">
                <a:hlinkClick r:id="rId4"/>
              </a:rPr>
              <a:t>Hosts</a:t>
            </a:r>
            <a:r>
              <a:rPr lang="zh-CN" altLang="en-US" sz="1600" smtClean="0">
                <a:hlinkClick r:id="rId4"/>
              </a:rPr>
              <a:t>文件</a:t>
            </a:r>
            <a:r>
              <a:rPr lang="zh-CN" altLang="en-US" sz="1600" smtClean="0"/>
              <a:t>中寻找对应的</a:t>
            </a:r>
            <a:r>
              <a:rPr lang="en-US" altLang="zh-CN" sz="1600" smtClean="0"/>
              <a:t>IP</a:t>
            </a:r>
            <a:r>
              <a:rPr lang="zh-CN" altLang="en-US" sz="1600" smtClean="0"/>
              <a:t>地址，一旦找到，系统会立即打开对应网页，如果没有找到，则系统再会将网址提交</a:t>
            </a:r>
            <a:r>
              <a:rPr lang="en-US" altLang="zh-CN" sz="1600" smtClean="0"/>
              <a:t>DNS</a:t>
            </a:r>
            <a:r>
              <a:rPr lang="zh-CN" altLang="en-US" sz="1600" smtClean="0">
                <a:hlinkClick r:id="rId5"/>
              </a:rPr>
              <a:t>域名解析</a:t>
            </a:r>
            <a:r>
              <a:rPr lang="zh-CN" altLang="en-US" sz="1600" smtClean="0"/>
              <a:t>服务器进行</a:t>
            </a:r>
            <a:r>
              <a:rPr lang="en-US" altLang="zh-CN" sz="1600" smtClean="0"/>
              <a:t>IP</a:t>
            </a:r>
            <a:r>
              <a:rPr lang="zh-CN" altLang="en-US" sz="1600" smtClean="0"/>
              <a:t>地址的解析。</a:t>
            </a:r>
          </a:p>
          <a:p>
            <a:pPr>
              <a:lnSpc>
                <a:spcPct val="120000"/>
              </a:lnSpc>
            </a:pPr>
            <a:r>
              <a:rPr lang="en-US" altLang="zh-CN" sz="2400" b="1" smtClean="0"/>
              <a:t>hosts</a:t>
            </a:r>
            <a:r>
              <a:rPr lang="zh-CN" altLang="en-US" sz="2400" b="1" smtClean="0"/>
              <a:t>文件存储位置</a:t>
            </a:r>
          </a:p>
          <a:p>
            <a:pPr lvl="1">
              <a:lnSpc>
                <a:spcPct val="120000"/>
              </a:lnSpc>
            </a:pPr>
            <a:r>
              <a:rPr lang="zh-CN" altLang="en-US" sz="1600" smtClean="0"/>
              <a:t> </a:t>
            </a:r>
            <a:r>
              <a:rPr lang="en-US" altLang="zh-CN" sz="1600" smtClean="0"/>
              <a:t>Windows NT/2000/XP/Vista/7/8</a:t>
            </a:r>
            <a:r>
              <a:rPr lang="zh-CN" altLang="en-US" sz="1600" smtClean="0"/>
              <a:t>，路径</a:t>
            </a:r>
            <a:r>
              <a:rPr lang="en-US" altLang="zh-CN" sz="1600" smtClean="0"/>
              <a:t>c:\windows\system32\drivers\etc\ </a:t>
            </a:r>
          </a:p>
          <a:p>
            <a:pPr lvl="1"/>
            <a:r>
              <a:rPr lang="zh-CN" altLang="en-US" sz="1800" smtClean="0"/>
              <a:t>在</a:t>
            </a:r>
            <a:r>
              <a:rPr lang="en-US" altLang="zh-CN" sz="1800" smtClean="0"/>
              <a:t>Windows</a:t>
            </a:r>
            <a:r>
              <a:rPr lang="zh-CN" altLang="en-US" sz="1800" smtClean="0"/>
              <a:t>中，默认的</a:t>
            </a:r>
            <a:r>
              <a:rPr lang="en-US" altLang="zh-CN" sz="1800" smtClean="0"/>
              <a:t>hosts</a:t>
            </a:r>
            <a:r>
              <a:rPr lang="zh-CN" altLang="en-US" sz="1800" smtClean="0"/>
              <a:t>文件通常是空白的或包含了注释语句并使用了一条默认规则：</a:t>
            </a:r>
            <a:r>
              <a:rPr lang="en-US" altLang="zh-CN" sz="1800" smtClean="0"/>
              <a:t>127.0.0.1 localhost</a:t>
            </a:r>
            <a:r>
              <a:rPr lang="zh-CN" altLang="en-US" sz="1800" smtClean="0"/>
              <a:t>或</a:t>
            </a:r>
            <a:r>
              <a:rPr lang="en-US" altLang="zh-CN" sz="1800" smtClean="0"/>
              <a:t>::1 localhost</a:t>
            </a:r>
          </a:p>
          <a:p>
            <a:pPr lvl="1">
              <a:lnSpc>
                <a:spcPct val="120000"/>
              </a:lnSpc>
            </a:pPr>
            <a:r>
              <a:rPr lang="zh-CN" altLang="en-US" sz="1800" b="1" smtClean="0">
                <a:solidFill>
                  <a:srgbClr val="FF0000"/>
                </a:solidFill>
              </a:rPr>
              <a:t>注意：</a:t>
            </a:r>
            <a:r>
              <a:rPr lang="en-US" altLang="zh-CN" sz="1800" b="1" smtClean="0">
                <a:solidFill>
                  <a:srgbClr val="FF0000"/>
                </a:solidFill>
              </a:rPr>
              <a:t>hosts</a:t>
            </a:r>
            <a:r>
              <a:rPr lang="zh-CN" altLang="en-US" sz="1800" b="1" smtClean="0">
                <a:solidFill>
                  <a:srgbClr val="FF0000"/>
                </a:solidFill>
              </a:rPr>
              <a:t>是隐藏文件</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altLang="zh-CN" smtClean="0"/>
              <a:t>PHP</a:t>
            </a:r>
            <a:r>
              <a:rPr lang="zh-CN" altLang="en-US" smtClean="0"/>
              <a:t>网页工作原理</a:t>
            </a:r>
          </a:p>
        </p:txBody>
      </p:sp>
      <p:sp>
        <p:nvSpPr>
          <p:cNvPr id="29698" name="Rectangle 3"/>
          <p:cNvSpPr>
            <a:spLocks noGrp="1" noChangeArrowheads="1"/>
          </p:cNvSpPr>
          <p:nvPr>
            <p:ph type="body" idx="1"/>
          </p:nvPr>
        </p:nvSpPr>
        <p:spPr/>
        <p:txBody>
          <a:bodyPr/>
          <a:lstStyle/>
          <a:p>
            <a:endParaRPr lang="zh-CN" altLang="en-US" smtClean="0"/>
          </a:p>
        </p:txBody>
      </p:sp>
      <p:pic>
        <p:nvPicPr>
          <p:cNvPr id="29699" name="Picture 4"/>
          <p:cNvPicPr>
            <a:picLocks noChangeAspect="1" noChangeArrowheads="1"/>
          </p:cNvPicPr>
          <p:nvPr/>
        </p:nvPicPr>
        <p:blipFill>
          <a:blip r:embed="rId2"/>
          <a:srcRect/>
          <a:stretch>
            <a:fillRect/>
          </a:stretch>
        </p:blipFill>
        <p:spPr bwMode="auto">
          <a:xfrm>
            <a:off x="361950" y="1989138"/>
            <a:ext cx="8782050" cy="37433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en-US" altLang="zh-CN" smtClean="0"/>
              <a:t>127.0.0.1</a:t>
            </a:r>
            <a:r>
              <a:rPr lang="zh-CN" altLang="en-US" smtClean="0"/>
              <a:t>与</a:t>
            </a:r>
            <a:r>
              <a:rPr lang="en-US" altLang="zh-CN" smtClean="0"/>
              <a:t>localhost</a:t>
            </a:r>
            <a:r>
              <a:rPr lang="zh-CN" altLang="en-US" smtClean="0"/>
              <a:t>区别</a:t>
            </a:r>
          </a:p>
        </p:txBody>
      </p:sp>
      <p:sp>
        <p:nvSpPr>
          <p:cNvPr id="30722" name="Rectangle 3"/>
          <p:cNvSpPr>
            <a:spLocks noGrp="1" noChangeArrowheads="1"/>
          </p:cNvSpPr>
          <p:nvPr>
            <p:ph type="body" idx="1"/>
          </p:nvPr>
        </p:nvSpPr>
        <p:spPr>
          <a:xfrm>
            <a:off x="611188" y="1989138"/>
            <a:ext cx="7920037" cy="4098925"/>
          </a:xfrm>
        </p:spPr>
        <p:txBody>
          <a:bodyPr/>
          <a:lstStyle/>
          <a:p>
            <a:pPr>
              <a:lnSpc>
                <a:spcPct val="120000"/>
              </a:lnSpc>
            </a:pPr>
            <a:r>
              <a:rPr lang="zh-CN" altLang="en-US" sz="2400" b="1" smtClean="0"/>
              <a:t>区别</a:t>
            </a:r>
            <a:r>
              <a:rPr lang="en-US" altLang="zh-CN" sz="2400" b="1" smtClean="0"/>
              <a:t>1</a:t>
            </a:r>
          </a:p>
          <a:p>
            <a:pPr lvl="1">
              <a:lnSpc>
                <a:spcPct val="120000"/>
              </a:lnSpc>
            </a:pPr>
            <a:r>
              <a:rPr lang="en-US" altLang="zh-CN" sz="1800" smtClean="0"/>
              <a:t>localhost</a:t>
            </a:r>
            <a:r>
              <a:rPr lang="zh-CN" altLang="en-US" sz="1800" smtClean="0"/>
              <a:t>叫本地服务器</a:t>
            </a:r>
            <a:r>
              <a:rPr lang="en-US" altLang="zh-CN" sz="1800" smtClean="0"/>
              <a:t>(</a:t>
            </a:r>
            <a:r>
              <a:rPr lang="zh-CN" altLang="en-US" sz="1800" smtClean="0"/>
              <a:t>本地域名</a:t>
            </a:r>
            <a:r>
              <a:rPr lang="en-US" altLang="zh-CN" sz="1800" smtClean="0"/>
              <a:t>)</a:t>
            </a:r>
            <a:r>
              <a:rPr lang="zh-CN" altLang="en-US" sz="1800" smtClean="0"/>
              <a:t>，</a:t>
            </a:r>
            <a:r>
              <a:rPr lang="en-US" altLang="zh-CN" sz="1800" smtClean="0"/>
              <a:t>127.0.0.1</a:t>
            </a:r>
            <a:r>
              <a:rPr lang="zh-CN" altLang="en-US" sz="1800" smtClean="0"/>
              <a:t>叫本机地址，他们的解析通过本机的</a:t>
            </a:r>
            <a:r>
              <a:rPr lang="en-US" altLang="zh-CN" sz="1800" smtClean="0"/>
              <a:t>hosts</a:t>
            </a:r>
            <a:r>
              <a:rPr lang="zh-CN" altLang="en-US" sz="1800" smtClean="0"/>
              <a:t>文件，</a:t>
            </a:r>
            <a:r>
              <a:rPr lang="en-US" altLang="zh-CN" sz="1800" smtClean="0"/>
              <a:t>windows</a:t>
            </a:r>
            <a:r>
              <a:rPr lang="zh-CN" altLang="en-US" sz="1800" smtClean="0"/>
              <a:t>自动将</a:t>
            </a:r>
            <a:r>
              <a:rPr lang="en-US" altLang="zh-CN" sz="1800" smtClean="0"/>
              <a:t>localhost</a:t>
            </a:r>
            <a:r>
              <a:rPr lang="zh-CN" altLang="en-US" sz="1800" smtClean="0"/>
              <a:t>解析为</a:t>
            </a:r>
            <a:r>
              <a:rPr lang="en-US" altLang="zh-CN" sz="1800" smtClean="0"/>
              <a:t>127.0.0.1</a:t>
            </a:r>
          </a:p>
          <a:p>
            <a:pPr>
              <a:lnSpc>
                <a:spcPct val="120000"/>
              </a:lnSpc>
            </a:pPr>
            <a:r>
              <a:rPr lang="zh-CN" altLang="en-US" sz="2400" b="1" smtClean="0"/>
              <a:t>区别</a:t>
            </a:r>
            <a:r>
              <a:rPr lang="en-US" altLang="zh-CN" sz="2400" b="1" smtClean="0"/>
              <a:t>2</a:t>
            </a:r>
          </a:p>
          <a:p>
            <a:pPr lvl="1">
              <a:lnSpc>
                <a:spcPct val="120000"/>
              </a:lnSpc>
            </a:pPr>
            <a:r>
              <a:rPr lang="en-US" altLang="zh-CN" sz="1800" smtClean="0"/>
              <a:t>localhot</a:t>
            </a:r>
            <a:r>
              <a:rPr lang="zh-CN" altLang="en-US" sz="1800" smtClean="0"/>
              <a:t>是</a:t>
            </a:r>
            <a:r>
              <a:rPr lang="zh-CN" altLang="en-US" sz="1800" b="1" smtClean="0">
                <a:solidFill>
                  <a:srgbClr val="FF0000"/>
                </a:solidFill>
              </a:rPr>
              <a:t>不经网卡传输</a:t>
            </a:r>
            <a:r>
              <a:rPr lang="zh-CN" altLang="en-US" sz="1800" smtClean="0"/>
              <a:t>！这点很重要，它不受网络防火墙和网卡相关的的限制。</a:t>
            </a:r>
          </a:p>
          <a:p>
            <a:pPr lvl="1">
              <a:lnSpc>
                <a:spcPct val="120000"/>
              </a:lnSpc>
            </a:pPr>
            <a:r>
              <a:rPr lang="en-US" altLang="zh-CN" sz="1800" smtClean="0"/>
              <a:t>127.0.0.1</a:t>
            </a:r>
            <a:r>
              <a:rPr lang="zh-CN" altLang="en-US" sz="1800" smtClean="0"/>
              <a:t>是</a:t>
            </a:r>
            <a:r>
              <a:rPr lang="zh-CN" altLang="en-US" sz="1800" b="1" smtClean="0">
                <a:solidFill>
                  <a:srgbClr val="FF0000"/>
                </a:solidFill>
              </a:rPr>
              <a:t>通过网卡传输</a:t>
            </a:r>
            <a:r>
              <a:rPr lang="zh-CN" altLang="en-US" sz="1800" smtClean="0"/>
              <a:t>，依赖网卡，并受到网络防火墙和网卡相关的限制。</a:t>
            </a:r>
          </a:p>
          <a:p>
            <a:pPr lvl="1">
              <a:lnSpc>
                <a:spcPct val="120000"/>
              </a:lnSpc>
            </a:pPr>
            <a:r>
              <a:rPr lang="zh-CN" altLang="en-US" sz="1800" smtClean="0"/>
              <a:t>本机</a:t>
            </a:r>
            <a:r>
              <a:rPr lang="en-US" altLang="zh-CN" sz="1800" smtClean="0"/>
              <a:t>IP </a:t>
            </a:r>
            <a:r>
              <a:rPr lang="zh-CN" altLang="en-US" sz="1800" smtClean="0"/>
              <a:t>也是通过网卡传输的，依赖网卡，并受到网络防火墙和网卡相关的限制。</a:t>
            </a:r>
            <a:endParaRPr lang="en-US" altLang="zh-CN" sz="1800" smtClean="0"/>
          </a:p>
        </p:txBody>
      </p:sp>
    </p:spTree>
  </p:cSld>
  <p:clrMapOvr>
    <a:masterClrMapping/>
  </p:clrMapOvr>
</p:sld>
</file>

<file path=ppt/theme/theme1.xml><?xml version="1.0" encoding="utf-8"?>
<a:theme xmlns:a="http://schemas.openxmlformats.org/drawingml/2006/main" name="1_Studio">
  <a:themeElements>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1_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defRPr kumimoji="0" lang="zh-CN" altLang="en-US" sz="2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defRPr kumimoji="0" lang="zh-CN" altLang="en-US" sz="2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1_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1_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1_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1_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1_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1_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1_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1_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1_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6756</TotalTime>
  <Words>3380</Words>
  <Application>Microsoft Office PowerPoint</Application>
  <PresentationFormat>On-screen Show (4:3)</PresentationFormat>
  <Paragraphs>257</Paragraphs>
  <Slides>43</Slides>
  <Notes>0</Notes>
  <HiddenSlides>0</HiddenSlides>
  <MMClips>0</MMClips>
  <ScaleCrop>false</ScaleCrop>
  <HeadingPairs>
    <vt:vector size="6" baseType="variant">
      <vt:variant>
        <vt:lpstr>已用的字体</vt:lpstr>
      </vt:variant>
      <vt:variant>
        <vt:i4>11</vt:i4>
      </vt:variant>
      <vt:variant>
        <vt:lpstr>演示文稿设计模板</vt:lpstr>
      </vt:variant>
      <vt:variant>
        <vt:i4>12</vt:i4>
      </vt:variant>
      <vt:variant>
        <vt:lpstr>幻灯片标题</vt:lpstr>
      </vt:variant>
      <vt:variant>
        <vt:i4>43</vt:i4>
      </vt:variant>
    </vt:vector>
  </HeadingPairs>
  <TitlesOfParts>
    <vt:vector size="66" baseType="lpstr">
      <vt:lpstr>楷体</vt:lpstr>
      <vt:lpstr>宋体</vt:lpstr>
      <vt:lpstr>Arial</vt:lpstr>
      <vt:lpstr>Arial Black</vt:lpstr>
      <vt:lpstr>Wingdings</vt:lpstr>
      <vt:lpstr>Calibri</vt:lpstr>
      <vt:lpstr>Times New Roman</vt:lpstr>
      <vt:lpstr>隶书</vt:lpstr>
      <vt:lpstr>华文行楷</vt:lpstr>
      <vt:lpstr>华文楷体</vt:lpstr>
      <vt:lpstr>Cambria</vt:lpstr>
      <vt:lpstr>1_Studio</vt:lpstr>
      <vt:lpstr>1_Studio</vt:lpstr>
      <vt:lpstr>1_Studio</vt:lpstr>
      <vt:lpstr>1_Studio</vt:lpstr>
      <vt:lpstr>1_Studio</vt:lpstr>
      <vt:lpstr>1_Studio</vt:lpstr>
      <vt:lpstr>1_Studio</vt:lpstr>
      <vt:lpstr>1_Studio</vt:lpstr>
      <vt:lpstr>1_Studio</vt:lpstr>
      <vt:lpstr>1_Studio</vt:lpstr>
      <vt:lpstr>1_Studio</vt:lpstr>
      <vt:lpstr>1_Studio</vt:lpstr>
      <vt:lpstr> Apache配置入门</vt:lpstr>
      <vt:lpstr>课程大纲</vt:lpstr>
      <vt:lpstr>网络基本概念——IP地址</vt:lpstr>
      <vt:lpstr>网络基本概念——域名</vt:lpstr>
      <vt:lpstr>网络基本概念——常见顶级域名</vt:lpstr>
      <vt:lpstr>网络基本概念——DNS</vt:lpstr>
      <vt:lpstr>网络基本概念——hosts文件</vt:lpstr>
      <vt:lpstr>PHP网页工作原理</vt:lpstr>
      <vt:lpstr>127.0.0.1与localhost区别</vt:lpstr>
      <vt:lpstr>Apache服务器介绍</vt:lpstr>
      <vt:lpstr>黄金组合环境</vt:lpstr>
      <vt:lpstr>phpStudy安装</vt:lpstr>
      <vt:lpstr>phpStudy环境安装</vt:lpstr>
      <vt:lpstr>phpStudy安装</vt:lpstr>
      <vt:lpstr>phpStudy 2010安装</vt:lpstr>
      <vt:lpstr>phpStudy安装</vt:lpstr>
      <vt:lpstr>phpStudy安装</vt:lpstr>
      <vt:lpstr>phpStudy安装</vt:lpstr>
      <vt:lpstr>phpStudy安装成功</vt:lpstr>
      <vt:lpstr>phpStudy目录结构</vt:lpstr>
      <vt:lpstr>phpStudy安装</vt:lpstr>
      <vt:lpstr>系统环境变量</vt:lpstr>
      <vt:lpstr>Apache配置文件语法检查</vt:lpstr>
      <vt:lpstr>Apache配置</vt:lpstr>
      <vt:lpstr>Apache配置</vt:lpstr>
      <vt:lpstr>Apache配置</vt:lpstr>
      <vt:lpstr>Apache配置</vt:lpstr>
      <vt:lpstr>Apache配置——&lt;Directory&gt;权限</vt:lpstr>
      <vt:lpstr>Apache配置——&lt;Directory&gt;权限</vt:lpstr>
      <vt:lpstr>Apache配置——&lt;Directory&gt;权限</vt:lpstr>
      <vt:lpstr>Apache配置——&lt;Directory&gt;权限</vt:lpstr>
      <vt:lpstr>Apache配置——&lt;Directory&gt;权限</vt:lpstr>
      <vt:lpstr>虚拟主机的概念</vt:lpstr>
      <vt:lpstr>Apache配置——NameVirtualHost</vt:lpstr>
      <vt:lpstr>Apache配置——NameVirtualHost</vt:lpstr>
      <vt:lpstr>虚拟主机配置</vt:lpstr>
      <vt:lpstr>虚拟主机配置</vt:lpstr>
      <vt:lpstr>基于网卡的多个IP地址配置</vt:lpstr>
      <vt:lpstr>基于网卡的多个IP地址配置</vt:lpstr>
      <vt:lpstr>基于网卡的多个IP地址配置</vt:lpstr>
      <vt:lpstr>Apache配置——Alias目录别名</vt:lpstr>
      <vt:lpstr>Apache配置——Alias目录别名</vt:lpstr>
      <vt:lpstr>幻灯片 43</vt:lpstr>
    </vt:vector>
  </TitlesOfParts>
  <Company>hj</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ldh</dc:creator>
  <cp:lastModifiedBy>deeplm</cp:lastModifiedBy>
  <cp:revision>2501</cp:revision>
  <dcterms:created xsi:type="dcterms:W3CDTF">2009-07-31T14:53:51Z</dcterms:created>
  <dcterms:modified xsi:type="dcterms:W3CDTF">2014-06-04T00:57:59Z</dcterms:modified>
</cp:coreProperties>
</file>