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1"/>
  </p:notesMasterIdLst>
  <p:handoutMasterIdLst>
    <p:handoutMasterId r:id="rId112"/>
  </p:handoutMasterIdLst>
  <p:sldIdLst>
    <p:sldId id="376" r:id="rId2"/>
    <p:sldId id="402" r:id="rId3"/>
    <p:sldId id="458" r:id="rId4"/>
    <p:sldId id="460" r:id="rId5"/>
    <p:sldId id="567" r:id="rId6"/>
    <p:sldId id="568" r:id="rId7"/>
    <p:sldId id="569" r:id="rId8"/>
    <p:sldId id="570" r:id="rId9"/>
    <p:sldId id="571" r:id="rId10"/>
    <p:sldId id="572" r:id="rId11"/>
    <p:sldId id="573" r:id="rId12"/>
    <p:sldId id="585" r:id="rId13"/>
    <p:sldId id="586" r:id="rId14"/>
    <p:sldId id="575" r:id="rId15"/>
    <p:sldId id="587" r:id="rId16"/>
    <p:sldId id="576" r:id="rId17"/>
    <p:sldId id="589" r:id="rId18"/>
    <p:sldId id="630" r:id="rId19"/>
    <p:sldId id="577" r:id="rId20"/>
    <p:sldId id="590" r:id="rId21"/>
    <p:sldId id="591" r:id="rId22"/>
    <p:sldId id="580" r:id="rId23"/>
    <p:sldId id="581" r:id="rId24"/>
    <p:sldId id="592" r:id="rId25"/>
    <p:sldId id="582" r:id="rId26"/>
    <p:sldId id="583" r:id="rId27"/>
    <p:sldId id="593" r:id="rId28"/>
    <p:sldId id="584" r:id="rId29"/>
    <p:sldId id="459" r:id="rId30"/>
    <p:sldId id="461" r:id="rId31"/>
    <p:sldId id="462" r:id="rId32"/>
    <p:sldId id="548" r:id="rId33"/>
    <p:sldId id="547" r:id="rId34"/>
    <p:sldId id="594" r:id="rId35"/>
    <p:sldId id="550" r:id="rId36"/>
    <p:sldId id="551" r:id="rId37"/>
    <p:sldId id="552" r:id="rId38"/>
    <p:sldId id="553" r:id="rId39"/>
    <p:sldId id="595" r:id="rId40"/>
    <p:sldId id="566" r:id="rId41"/>
    <p:sldId id="596" r:id="rId42"/>
    <p:sldId id="597" r:id="rId43"/>
    <p:sldId id="554" r:id="rId44"/>
    <p:sldId id="599" r:id="rId45"/>
    <p:sldId id="598" r:id="rId46"/>
    <p:sldId id="555" r:id="rId47"/>
    <p:sldId id="602" r:id="rId48"/>
    <p:sldId id="558" r:id="rId49"/>
    <p:sldId id="600" r:id="rId50"/>
    <p:sldId id="557" r:id="rId51"/>
    <p:sldId id="560" r:id="rId52"/>
    <p:sldId id="620" r:id="rId53"/>
    <p:sldId id="561" r:id="rId54"/>
    <p:sldId id="559" r:id="rId55"/>
    <p:sldId id="621" r:id="rId56"/>
    <p:sldId id="622" r:id="rId57"/>
    <p:sldId id="624" r:id="rId58"/>
    <p:sldId id="623" r:id="rId59"/>
    <p:sldId id="562" r:id="rId60"/>
    <p:sldId id="609" r:id="rId61"/>
    <p:sldId id="625" r:id="rId62"/>
    <p:sldId id="516" r:id="rId63"/>
    <p:sldId id="524" r:id="rId64"/>
    <p:sldId id="518" r:id="rId65"/>
    <p:sldId id="519" r:id="rId66"/>
    <p:sldId id="525" r:id="rId67"/>
    <p:sldId id="517" r:id="rId68"/>
    <p:sldId id="521" r:id="rId69"/>
    <p:sldId id="533" r:id="rId70"/>
    <p:sldId id="607" r:id="rId71"/>
    <p:sldId id="608" r:id="rId72"/>
    <p:sldId id="537" r:id="rId73"/>
    <p:sldId id="539" r:id="rId74"/>
    <p:sldId id="541" r:id="rId75"/>
    <p:sldId id="543" r:id="rId76"/>
    <p:sldId id="626" r:id="rId77"/>
    <p:sldId id="627" r:id="rId78"/>
    <p:sldId id="610" r:id="rId79"/>
    <p:sldId id="486" r:id="rId80"/>
    <p:sldId id="485" r:id="rId81"/>
    <p:sldId id="611" r:id="rId82"/>
    <p:sldId id="628" r:id="rId83"/>
    <p:sldId id="489" r:id="rId84"/>
    <p:sldId id="488" r:id="rId85"/>
    <p:sldId id="490" r:id="rId86"/>
    <p:sldId id="612" r:id="rId87"/>
    <p:sldId id="614" r:id="rId88"/>
    <p:sldId id="615" r:id="rId89"/>
    <p:sldId id="616" r:id="rId90"/>
    <p:sldId id="491" r:id="rId91"/>
    <p:sldId id="492" r:id="rId92"/>
    <p:sldId id="617" r:id="rId93"/>
    <p:sldId id="495" r:id="rId94"/>
    <p:sldId id="494" r:id="rId95"/>
    <p:sldId id="507" r:id="rId96"/>
    <p:sldId id="493" r:id="rId97"/>
    <p:sldId id="496" r:id="rId98"/>
    <p:sldId id="498" r:id="rId99"/>
    <p:sldId id="618" r:id="rId100"/>
    <p:sldId id="501" r:id="rId101"/>
    <p:sldId id="505" r:id="rId102"/>
    <p:sldId id="499" r:id="rId103"/>
    <p:sldId id="510" r:id="rId104"/>
    <p:sldId id="514" r:id="rId105"/>
    <p:sldId id="512" r:id="rId106"/>
    <p:sldId id="513" r:id="rId107"/>
    <p:sldId id="515" r:id="rId108"/>
    <p:sldId id="629" r:id="rId109"/>
    <p:sldId id="276" r:id="rId110"/>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楷体" pitchFamily="49" charset="-122"/>
        <a:ea typeface="宋体" charset="-122"/>
        <a:cs typeface="+mn-cs"/>
      </a:defRPr>
    </a:lvl1pPr>
    <a:lvl2pPr marL="457200" algn="l" rtl="0" fontAlgn="base">
      <a:spcBef>
        <a:spcPct val="0"/>
      </a:spcBef>
      <a:spcAft>
        <a:spcPct val="0"/>
      </a:spcAft>
      <a:defRPr sz="1600" b="1" kern="1200">
        <a:solidFill>
          <a:schemeClr val="tx1"/>
        </a:solidFill>
        <a:latin typeface="楷体" pitchFamily="49" charset="-122"/>
        <a:ea typeface="宋体" charset="-122"/>
        <a:cs typeface="+mn-cs"/>
      </a:defRPr>
    </a:lvl2pPr>
    <a:lvl3pPr marL="914400" algn="l" rtl="0" fontAlgn="base">
      <a:spcBef>
        <a:spcPct val="0"/>
      </a:spcBef>
      <a:spcAft>
        <a:spcPct val="0"/>
      </a:spcAft>
      <a:defRPr sz="1600" b="1" kern="1200">
        <a:solidFill>
          <a:schemeClr val="tx1"/>
        </a:solidFill>
        <a:latin typeface="楷体" pitchFamily="49" charset="-122"/>
        <a:ea typeface="宋体" charset="-122"/>
        <a:cs typeface="+mn-cs"/>
      </a:defRPr>
    </a:lvl3pPr>
    <a:lvl4pPr marL="1371600" algn="l" rtl="0" fontAlgn="base">
      <a:spcBef>
        <a:spcPct val="0"/>
      </a:spcBef>
      <a:spcAft>
        <a:spcPct val="0"/>
      </a:spcAft>
      <a:defRPr sz="1600" b="1" kern="1200">
        <a:solidFill>
          <a:schemeClr val="tx1"/>
        </a:solidFill>
        <a:latin typeface="楷体" pitchFamily="49" charset="-122"/>
        <a:ea typeface="宋体" charset="-122"/>
        <a:cs typeface="+mn-cs"/>
      </a:defRPr>
    </a:lvl4pPr>
    <a:lvl5pPr marL="1828800" algn="l" rtl="0" fontAlgn="base">
      <a:spcBef>
        <a:spcPct val="0"/>
      </a:spcBef>
      <a:spcAft>
        <a:spcPct val="0"/>
      </a:spcAft>
      <a:defRPr sz="1600" b="1" kern="1200">
        <a:solidFill>
          <a:schemeClr val="tx1"/>
        </a:solidFill>
        <a:latin typeface="楷体" pitchFamily="49" charset="-122"/>
        <a:ea typeface="宋体" charset="-122"/>
        <a:cs typeface="+mn-cs"/>
      </a:defRPr>
    </a:lvl5pPr>
    <a:lvl6pPr marL="2286000" algn="l" defTabSz="914400" rtl="0" eaLnBrk="1" latinLnBrk="0" hangingPunct="1">
      <a:defRPr sz="1600" b="1" kern="1200">
        <a:solidFill>
          <a:schemeClr val="tx1"/>
        </a:solidFill>
        <a:latin typeface="楷体" pitchFamily="49" charset="-122"/>
        <a:ea typeface="宋体" charset="-122"/>
        <a:cs typeface="+mn-cs"/>
      </a:defRPr>
    </a:lvl6pPr>
    <a:lvl7pPr marL="2743200" algn="l" defTabSz="914400" rtl="0" eaLnBrk="1" latinLnBrk="0" hangingPunct="1">
      <a:defRPr sz="1600" b="1" kern="1200">
        <a:solidFill>
          <a:schemeClr val="tx1"/>
        </a:solidFill>
        <a:latin typeface="楷体" pitchFamily="49" charset="-122"/>
        <a:ea typeface="宋体" charset="-122"/>
        <a:cs typeface="+mn-cs"/>
      </a:defRPr>
    </a:lvl7pPr>
    <a:lvl8pPr marL="3200400" algn="l" defTabSz="914400" rtl="0" eaLnBrk="1" latinLnBrk="0" hangingPunct="1">
      <a:defRPr sz="1600" b="1" kern="1200">
        <a:solidFill>
          <a:schemeClr val="tx1"/>
        </a:solidFill>
        <a:latin typeface="楷体" pitchFamily="49" charset="-122"/>
        <a:ea typeface="宋体" charset="-122"/>
        <a:cs typeface="+mn-cs"/>
      </a:defRPr>
    </a:lvl8pPr>
    <a:lvl9pPr marL="3657600" algn="l" defTabSz="914400" rtl="0" eaLnBrk="1" latinLnBrk="0" hangingPunct="1">
      <a:defRPr sz="1600" b="1" kern="1200">
        <a:solidFill>
          <a:schemeClr val="tx1"/>
        </a:solidFill>
        <a:latin typeface="楷体" pitchFamily="49"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FF"/>
    <a:srgbClr val="00FF00"/>
    <a:srgbClr val="FF3399"/>
    <a:srgbClr val="B2B2B2"/>
    <a:srgbClr val="EAEAE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7" autoAdjust="0"/>
    <p:restoredTop sz="92185" autoAdjust="0"/>
  </p:normalViewPr>
  <p:slideViewPr>
    <p:cSldViewPr>
      <p:cViewPr>
        <p:scale>
          <a:sx n="70" d="100"/>
          <a:sy n="70" d="100"/>
        </p:scale>
        <p:origin x="-1626"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楷体" pitchFamily="49"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楷体" pitchFamily="49" charset="-122"/>
              </a:defRPr>
            </a:lvl1pPr>
          </a:lstStyle>
          <a:p>
            <a:pPr>
              <a:defRPr/>
            </a:pPr>
            <a:fld id="{6796B349-7DE2-4A4B-A4E4-4283FFD23B4C}" type="datetimeFigureOut">
              <a:rPr lang="zh-CN" altLang="en-US"/>
              <a:pPr>
                <a:defRPr/>
              </a:pPr>
              <a:t>2014/06/02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楷体" pitchFamily="49"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楷体" pitchFamily="49" charset="-122"/>
              </a:defRPr>
            </a:lvl1pPr>
          </a:lstStyle>
          <a:p>
            <a:pPr>
              <a:defRPr/>
            </a:pPr>
            <a:fld id="{36C52531-9A17-484B-827A-FBB38F1A2ED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charset="-122"/>
              </a:defRPr>
            </a:lvl1pPr>
          </a:lstStyle>
          <a:p>
            <a:pPr>
              <a:defRPr/>
            </a:pPr>
            <a:endParaRPr lang="zh-CN" altLang="en-US"/>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charset="-122"/>
              </a:defRPr>
            </a:lvl1pPr>
          </a:lstStyle>
          <a:p>
            <a:pPr>
              <a:defRPr/>
            </a:pPr>
            <a:fld id="{E3238012-C535-4C45-85A1-AA853006CE33}" type="datetimeFigureOut">
              <a:rPr lang="zh-CN" altLang="en-US"/>
              <a:pPr>
                <a:defRPr/>
              </a:pPr>
              <a:t>2014/06/02</a:t>
            </a:fld>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Arial" charset="0"/>
                <a:ea typeface="宋体" charset="-122"/>
              </a:defRPr>
            </a:lvl1pPr>
          </a:lstStyle>
          <a:p>
            <a:pPr>
              <a:defRPr/>
            </a:pPr>
            <a:fld id="{9DF60E6B-355B-443A-9BFB-6FAE84FA824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function openWin()</a:t>
            </a:r>
          </a:p>
          <a:p>
            <a:pPr>
              <a:lnSpc>
                <a:spcPct val="80000"/>
              </a:lnSpc>
            </a:pPr>
            <a:r>
              <a:rPr lang="en-US" altLang="zh-CN" sz="800" smtClean="0"/>
              <a:t>{</a:t>
            </a:r>
          </a:p>
          <a:p>
            <a:pPr>
              <a:lnSpc>
                <a:spcPct val="80000"/>
              </a:lnSpc>
            </a:pPr>
            <a:r>
              <a:rPr lang="en-US" altLang="zh-CN" sz="800" smtClean="0"/>
              <a:t>	//</a:t>
            </a:r>
            <a:r>
              <a:rPr lang="zh-CN" altLang="en-US" sz="800" smtClean="0"/>
              <a:t>定义变量</a:t>
            </a:r>
          </a:p>
          <a:p>
            <a:pPr>
              <a:lnSpc>
                <a:spcPct val="80000"/>
              </a:lnSpc>
            </a:pPr>
            <a:r>
              <a:rPr lang="zh-CN" altLang="en-US" sz="800" smtClean="0"/>
              <a:t>	</a:t>
            </a:r>
            <a:r>
              <a:rPr lang="en-US" altLang="zh-CN" sz="800" smtClean="0"/>
              <a:t>var url = "";		//</a:t>
            </a:r>
            <a:r>
              <a:rPr lang="zh-CN" altLang="en-US" sz="800" smtClean="0"/>
              <a:t>打开的文件地址</a:t>
            </a:r>
          </a:p>
          <a:p>
            <a:pPr>
              <a:lnSpc>
                <a:spcPct val="80000"/>
              </a:lnSpc>
            </a:pPr>
            <a:r>
              <a:rPr lang="zh-CN" altLang="en-US" sz="800" smtClean="0"/>
              <a:t>	</a:t>
            </a:r>
            <a:r>
              <a:rPr lang="en-US" altLang="zh-CN" sz="800" smtClean="0"/>
              <a:t>var name = "win2";  //</a:t>
            </a:r>
            <a:r>
              <a:rPr lang="zh-CN" altLang="en-US" sz="800" smtClean="0"/>
              <a:t>窗口名称</a:t>
            </a:r>
          </a:p>
          <a:p>
            <a:pPr>
              <a:lnSpc>
                <a:spcPct val="80000"/>
              </a:lnSpc>
            </a:pPr>
            <a:r>
              <a:rPr lang="zh-CN" altLang="en-US" sz="800" smtClean="0"/>
              <a:t>	</a:t>
            </a:r>
            <a:r>
              <a:rPr lang="en-US" altLang="zh-CN" sz="800" smtClean="0"/>
              <a:t>var width = 300;	//</a:t>
            </a:r>
            <a:r>
              <a:rPr lang="zh-CN" altLang="en-US" sz="800" smtClean="0"/>
              <a:t>窗口文档宽度</a:t>
            </a:r>
          </a:p>
          <a:p>
            <a:pPr>
              <a:lnSpc>
                <a:spcPct val="80000"/>
              </a:lnSpc>
            </a:pPr>
            <a:r>
              <a:rPr lang="zh-CN" altLang="en-US" sz="800" smtClean="0"/>
              <a:t>	</a:t>
            </a:r>
            <a:r>
              <a:rPr lang="en-US" altLang="zh-CN" sz="800" smtClean="0"/>
              <a:t>var height = 200;	//</a:t>
            </a:r>
            <a:r>
              <a:rPr lang="zh-CN" altLang="en-US" sz="800" smtClean="0"/>
              <a:t>窗口中文档高度</a:t>
            </a:r>
          </a:p>
          <a:p>
            <a:pPr>
              <a:lnSpc>
                <a:spcPct val="80000"/>
              </a:lnSpc>
            </a:pPr>
            <a:r>
              <a:rPr lang="zh-CN" altLang="en-US" sz="800" smtClean="0"/>
              <a:t>	</a:t>
            </a:r>
            <a:r>
              <a:rPr lang="en-US" altLang="zh-CN" sz="800" smtClean="0"/>
              <a:t>//</a:t>
            </a:r>
            <a:r>
              <a:rPr lang="zh-CN" altLang="en-US" sz="800" smtClean="0"/>
              <a:t>计算新窗口相对于屏幕的坐标</a:t>
            </a:r>
          </a:p>
          <a:p>
            <a:pPr>
              <a:lnSpc>
                <a:spcPct val="80000"/>
              </a:lnSpc>
            </a:pPr>
            <a:r>
              <a:rPr lang="zh-CN" altLang="en-US" sz="800" smtClean="0"/>
              <a:t>	</a:t>
            </a:r>
            <a:r>
              <a:rPr lang="en-US" altLang="zh-CN" sz="800" smtClean="0"/>
              <a:t>var x = (window.outerWidth-width)/2;</a:t>
            </a:r>
          </a:p>
          <a:p>
            <a:pPr>
              <a:lnSpc>
                <a:spcPct val="80000"/>
              </a:lnSpc>
            </a:pPr>
            <a:r>
              <a:rPr lang="en-US" altLang="zh-CN" sz="800" smtClean="0"/>
              <a:t>	var y = (window.outerHeight-height)/2;</a:t>
            </a:r>
          </a:p>
          <a:p>
            <a:pPr>
              <a:lnSpc>
                <a:spcPct val="80000"/>
              </a:lnSpc>
            </a:pPr>
            <a:r>
              <a:rPr lang="en-US" altLang="zh-CN" sz="800" smtClean="0"/>
              <a:t>	//</a:t>
            </a:r>
            <a:r>
              <a:rPr lang="zh-CN" altLang="en-US" sz="800" smtClean="0"/>
              <a:t>构建新窗口的外观</a:t>
            </a:r>
          </a:p>
          <a:p>
            <a:pPr>
              <a:lnSpc>
                <a:spcPct val="80000"/>
              </a:lnSpc>
            </a:pPr>
            <a:r>
              <a:rPr lang="zh-CN" altLang="en-US" sz="800" smtClean="0"/>
              <a:t>	</a:t>
            </a:r>
            <a:r>
              <a:rPr lang="en-US" altLang="zh-CN" sz="800" smtClean="0"/>
              <a:t>var options = "toolbar=no,menubar=no,location=no,scrollbars=yes,resizable=no,";</a:t>
            </a:r>
          </a:p>
          <a:p>
            <a:pPr>
              <a:lnSpc>
                <a:spcPct val="80000"/>
              </a:lnSpc>
            </a:pPr>
            <a:r>
              <a:rPr lang="en-US" altLang="zh-CN" sz="800" smtClean="0"/>
              <a:t>	options += "width="+width+",height="+height+",";</a:t>
            </a:r>
          </a:p>
          <a:p>
            <a:pPr>
              <a:lnSpc>
                <a:spcPct val="80000"/>
              </a:lnSpc>
            </a:pPr>
            <a:r>
              <a:rPr lang="en-US" altLang="zh-CN" sz="800" smtClean="0"/>
              <a:t>	options += "left="+x+",top="+y;</a:t>
            </a:r>
          </a:p>
          <a:p>
            <a:pPr>
              <a:lnSpc>
                <a:spcPct val="80000"/>
              </a:lnSpc>
            </a:pPr>
            <a:r>
              <a:rPr lang="en-US" altLang="zh-CN" sz="800" smtClean="0"/>
              <a:t>	//</a:t>
            </a:r>
            <a:r>
              <a:rPr lang="zh-CN" altLang="en-US" sz="800" smtClean="0"/>
              <a:t>新窗口中的输出信息</a:t>
            </a:r>
          </a:p>
          <a:p>
            <a:pPr>
              <a:lnSpc>
                <a:spcPct val="80000"/>
              </a:lnSpc>
            </a:pPr>
            <a:r>
              <a:rPr lang="zh-CN" altLang="en-US" sz="800" smtClean="0"/>
              <a:t>	</a:t>
            </a:r>
            <a:r>
              <a:rPr lang="en-US" altLang="zh-CN" sz="800" smtClean="0"/>
              <a:t>var str = "&lt;h2&gt;</a:t>
            </a:r>
            <a:r>
              <a:rPr lang="zh-CN" altLang="en-US" sz="800" smtClean="0"/>
              <a:t>当前窗口的相关信息</a:t>
            </a:r>
            <a:r>
              <a:rPr lang="en-US" altLang="zh-CN" sz="800" smtClean="0"/>
              <a:t>&lt;/h2&gt;";</a:t>
            </a:r>
          </a:p>
          <a:p>
            <a:pPr>
              <a:lnSpc>
                <a:spcPct val="80000"/>
              </a:lnSpc>
            </a:pPr>
            <a:r>
              <a:rPr lang="en-US" altLang="zh-CN" sz="800" smtClean="0"/>
              <a:t>	str += "</a:t>
            </a:r>
            <a:r>
              <a:rPr lang="zh-CN" altLang="en-US" sz="800" smtClean="0"/>
              <a:t>窗口尺寸：</a:t>
            </a:r>
            <a:r>
              <a:rPr lang="en-US" altLang="zh-CN" sz="800" smtClean="0"/>
              <a:t>width="+width+"</a:t>
            </a:r>
            <a:r>
              <a:rPr lang="zh-CN" altLang="en-US" sz="800" smtClean="0"/>
              <a:t>，</a:t>
            </a:r>
            <a:r>
              <a:rPr lang="en-US" altLang="zh-CN" sz="800" smtClean="0"/>
              <a:t>height="+height;</a:t>
            </a:r>
          </a:p>
          <a:p>
            <a:pPr>
              <a:lnSpc>
                <a:spcPct val="80000"/>
              </a:lnSpc>
            </a:pPr>
            <a:r>
              <a:rPr lang="en-US" altLang="zh-CN" sz="800" smtClean="0"/>
              <a:t>	str += "&lt;br /&gt;</a:t>
            </a:r>
            <a:r>
              <a:rPr lang="zh-CN" altLang="en-US" sz="800" smtClean="0"/>
              <a:t>窗口坐标：</a:t>
            </a:r>
            <a:r>
              <a:rPr lang="en-US" altLang="zh-CN" sz="800" smtClean="0"/>
              <a:t>left="+x+",top="+y;</a:t>
            </a:r>
          </a:p>
          <a:p>
            <a:pPr>
              <a:lnSpc>
                <a:spcPct val="80000"/>
              </a:lnSpc>
            </a:pPr>
            <a:r>
              <a:rPr lang="en-US" altLang="zh-CN" sz="800" smtClean="0"/>
              <a:t>	</a:t>
            </a:r>
          </a:p>
          <a:p>
            <a:pPr>
              <a:lnSpc>
                <a:spcPct val="80000"/>
              </a:lnSpc>
            </a:pPr>
            <a:r>
              <a:rPr lang="en-US" altLang="zh-CN" sz="800" smtClean="0"/>
              <a:t>	//</a:t>
            </a:r>
            <a:r>
              <a:rPr lang="zh-CN" altLang="en-US" sz="800" smtClean="0"/>
              <a:t>打开新窗口，并输出相关信息</a:t>
            </a:r>
          </a:p>
          <a:p>
            <a:pPr>
              <a:lnSpc>
                <a:spcPct val="80000"/>
              </a:lnSpc>
            </a:pPr>
            <a:r>
              <a:rPr lang="zh-CN" altLang="en-US" sz="800" smtClean="0"/>
              <a:t>	</a:t>
            </a:r>
            <a:r>
              <a:rPr lang="en-US" altLang="zh-CN" sz="800" smtClean="0"/>
              <a:t>var winObj = window.open(url,name,options);</a:t>
            </a:r>
          </a:p>
          <a:p>
            <a:pPr>
              <a:lnSpc>
                <a:spcPct val="80000"/>
              </a:lnSpc>
            </a:pPr>
            <a:r>
              <a:rPr lang="en-US" altLang="zh-CN" sz="800" smtClean="0"/>
              <a:t>	winObj.document.write(str);</a:t>
            </a:r>
          </a:p>
          <a:p>
            <a:pPr>
              <a:lnSpc>
                <a:spcPct val="80000"/>
              </a:lnSpc>
            </a:pPr>
            <a:endParaRPr lang="en-US" altLang="zh-CN" sz="800" smtClean="0"/>
          </a:p>
          <a:p>
            <a:pPr>
              <a:lnSpc>
                <a:spcPct val="80000"/>
              </a:lnSpc>
            </a:pPr>
            <a:r>
              <a:rPr lang="en-US" altLang="zh-CN" sz="800" smtClean="0"/>
              <a:t>	//</a:t>
            </a:r>
            <a:r>
              <a:rPr lang="zh-CN" altLang="en-US" sz="800" smtClean="0"/>
              <a:t>新窗口在</a:t>
            </a:r>
            <a:r>
              <a:rPr lang="en-US" altLang="zh-CN" sz="800" smtClean="0"/>
              <a:t>10</a:t>
            </a:r>
            <a:r>
              <a:rPr lang="zh-CN" altLang="en-US" sz="800" smtClean="0"/>
              <a:t>秒钟后，自动关闭</a:t>
            </a:r>
          </a:p>
          <a:p>
            <a:pPr>
              <a:lnSpc>
                <a:spcPct val="80000"/>
              </a:lnSpc>
            </a:pPr>
            <a:r>
              <a:rPr lang="zh-CN" altLang="en-US" sz="800" smtClean="0"/>
              <a:t>	</a:t>
            </a:r>
            <a:r>
              <a:rPr lang="en-US" altLang="zh-CN" sz="800" smtClean="0"/>
              <a:t>winObj.setTimeout("close()",50000);</a:t>
            </a:r>
          </a:p>
          <a:p>
            <a:pPr>
              <a:lnSpc>
                <a:spcPct val="80000"/>
              </a:lnSpc>
            </a:pPr>
            <a:r>
              <a:rPr lang="en-US" altLang="zh-CN" sz="800" smtClean="0"/>
              <a:t>}</a:t>
            </a:r>
          </a:p>
          <a:p>
            <a:pPr>
              <a:lnSpc>
                <a:spcPct val="80000"/>
              </a:lnSpc>
            </a:pPr>
            <a:r>
              <a:rPr lang="en-US" altLang="zh-CN" sz="800" smtClean="0"/>
              <a:t>&lt;/script&gt;</a:t>
            </a:r>
          </a:p>
          <a:p>
            <a:pPr>
              <a:lnSpc>
                <a:spcPct val="80000"/>
              </a:lnSpc>
            </a:pPr>
            <a:r>
              <a:rPr lang="en-US" altLang="zh-CN" sz="800" smtClean="0"/>
              <a:t>&lt;/head&gt;</a:t>
            </a:r>
          </a:p>
          <a:p>
            <a:pPr>
              <a:lnSpc>
                <a:spcPct val="80000"/>
              </a:lnSpc>
            </a:pPr>
            <a:r>
              <a:rPr lang="en-US" altLang="zh-CN" sz="800" smtClean="0"/>
              <a:t>&lt;body onload="openWin()"&gt;</a:t>
            </a:r>
          </a:p>
          <a:p>
            <a:pPr>
              <a:lnSpc>
                <a:spcPct val="80000"/>
              </a:lnSpc>
            </a:pPr>
            <a:r>
              <a:rPr lang="en-US" altLang="zh-CN" sz="800" smtClean="0"/>
              <a:t>&lt;h4&gt;</a:t>
            </a:r>
            <a:r>
              <a:rPr lang="zh-CN" altLang="en-US" sz="800" smtClean="0"/>
              <a:t>单击以下链接，在新窗口中显示内容</a:t>
            </a:r>
            <a:r>
              <a:rPr lang="en-US" altLang="zh-CN" sz="800" smtClean="0"/>
              <a:t>&lt;/h4&gt;</a:t>
            </a:r>
          </a:p>
          <a:p>
            <a:pPr>
              <a:lnSpc>
                <a:spcPct val="80000"/>
              </a:lnSpc>
            </a:pPr>
            <a:r>
              <a:rPr lang="en-US" altLang="zh-CN" sz="800" smtClean="0"/>
              <a:t>&lt;a href="http://www.sina.com.cn" target="win2"&gt;</a:t>
            </a:r>
            <a:r>
              <a:rPr lang="zh-CN" altLang="en-US" sz="800" smtClean="0"/>
              <a:t>新浪网</a:t>
            </a:r>
            <a:r>
              <a:rPr lang="en-US" altLang="zh-CN" sz="800" smtClean="0"/>
              <a:t>&lt;/a&gt;</a:t>
            </a:r>
          </a:p>
          <a:p>
            <a:pPr>
              <a:lnSpc>
                <a:spcPct val="80000"/>
              </a:lnSpc>
            </a:pPr>
            <a:r>
              <a:rPr lang="en-US" altLang="zh-CN" sz="800" smtClean="0"/>
              <a:t>&lt;a href="http://www.ifeng.com.cn" target="win2"&gt;</a:t>
            </a:r>
            <a:r>
              <a:rPr lang="zh-CN" altLang="en-US" sz="800" smtClean="0"/>
              <a:t>凤凰网</a:t>
            </a:r>
            <a:r>
              <a:rPr lang="en-US" altLang="zh-CN" sz="800" smtClean="0"/>
              <a:t>&lt;/a&gt;</a:t>
            </a:r>
          </a:p>
          <a:p>
            <a:pPr>
              <a:lnSpc>
                <a:spcPct val="80000"/>
              </a:lnSpc>
            </a:pPr>
            <a:r>
              <a:rPr lang="en-US" altLang="zh-CN" sz="800" smtClean="0"/>
              <a:t>&lt;a href="http://www.itcast.cn" target="win2"&gt;</a:t>
            </a:r>
            <a:r>
              <a:rPr lang="zh-CN" altLang="en-US" sz="800" smtClean="0"/>
              <a:t>传智播客</a:t>
            </a:r>
            <a:r>
              <a:rPr lang="en-US" altLang="zh-CN" sz="800" smtClean="0"/>
              <a:t>&lt;/a&gt;</a:t>
            </a:r>
            <a:endParaRPr lang="zh-CN" altLang="en-US" sz="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a:t>
            </a:r>
            <a:r>
              <a:rPr lang="zh-CN" altLang="en-US" sz="800" smtClean="0"/>
              <a:t>取得</a:t>
            </a:r>
            <a:r>
              <a:rPr lang="en-US" altLang="zh-CN" sz="800" smtClean="0"/>
              <a:t>div</a:t>
            </a:r>
            <a:r>
              <a:rPr lang="zh-CN" altLang="en-US" sz="800" smtClean="0"/>
              <a:t>节点</a:t>
            </a:r>
          </a:p>
          <a:p>
            <a:pPr>
              <a:lnSpc>
                <a:spcPct val="80000"/>
              </a:lnSpc>
            </a:pPr>
            <a:r>
              <a:rPr lang="en-US" altLang="zh-CN" sz="800" smtClean="0"/>
              <a:t>function getDivNode()</a:t>
            </a:r>
          </a:p>
          <a:p>
            <a:pPr>
              <a:lnSpc>
                <a:spcPct val="80000"/>
              </a:lnSpc>
            </a:pPr>
            <a:r>
              <a:rPr lang="en-US" altLang="zh-CN" sz="800" smtClean="0"/>
              <a:t>{</a:t>
            </a:r>
          </a:p>
          <a:p>
            <a:pPr>
              <a:lnSpc>
                <a:spcPct val="80000"/>
              </a:lnSpc>
            </a:pPr>
            <a:r>
              <a:rPr lang="en-US" altLang="zh-CN" sz="800" smtClean="0"/>
              <a:t>	var node_body = document.body;</a:t>
            </a:r>
          </a:p>
          <a:p>
            <a:pPr>
              <a:lnSpc>
                <a:spcPct val="80000"/>
              </a:lnSpc>
            </a:pPr>
            <a:r>
              <a:rPr lang="en-US" altLang="zh-CN" sz="800" smtClean="0"/>
              <a:t>	var node_div = node_body.firstChild;</a:t>
            </a:r>
          </a:p>
          <a:p>
            <a:pPr>
              <a:lnSpc>
                <a:spcPct val="80000"/>
              </a:lnSpc>
            </a:pPr>
            <a:r>
              <a:rPr lang="en-US" altLang="zh-CN" sz="800" smtClean="0"/>
              <a:t>	return node_div;</a:t>
            </a:r>
          </a:p>
          <a:p>
            <a:pPr>
              <a:lnSpc>
                <a:spcPct val="80000"/>
              </a:lnSpc>
            </a:pPr>
            <a:r>
              <a:rPr lang="en-US" altLang="zh-CN" sz="800" smtClean="0"/>
              <a:t>}</a:t>
            </a:r>
          </a:p>
          <a:p>
            <a:pPr>
              <a:lnSpc>
                <a:spcPct val="80000"/>
              </a:lnSpc>
            </a:pPr>
            <a:r>
              <a:rPr lang="en-US" altLang="zh-CN" sz="800" smtClean="0"/>
              <a:t>//</a:t>
            </a:r>
            <a:r>
              <a:rPr lang="zh-CN" altLang="en-US" sz="800" smtClean="0"/>
              <a:t>改变层的外观</a:t>
            </a:r>
          </a:p>
          <a:p>
            <a:pPr>
              <a:lnSpc>
                <a:spcPct val="80000"/>
              </a:lnSpc>
            </a:pPr>
            <a:r>
              <a:rPr lang="en-US" altLang="zh-CN" sz="800" smtClean="0"/>
              <a:t>function change_div_style()</a:t>
            </a:r>
          </a:p>
          <a:p>
            <a:pPr>
              <a:lnSpc>
                <a:spcPct val="80000"/>
              </a:lnSpc>
            </a:pPr>
            <a:r>
              <a:rPr lang="en-US" altLang="zh-CN" sz="800" smtClean="0"/>
              <a:t>{</a:t>
            </a:r>
          </a:p>
          <a:p>
            <a:pPr>
              <a:lnSpc>
                <a:spcPct val="80000"/>
              </a:lnSpc>
            </a:pPr>
            <a:r>
              <a:rPr lang="en-US" altLang="zh-CN" sz="800" smtClean="0"/>
              <a:t>	var node_div = getDivNode();</a:t>
            </a:r>
          </a:p>
          <a:p>
            <a:pPr>
              <a:lnSpc>
                <a:spcPct val="80000"/>
              </a:lnSpc>
            </a:pPr>
            <a:r>
              <a:rPr lang="en-US" altLang="zh-CN" sz="800" smtClean="0"/>
              <a:t>	var str = "width:600px;margin:0px auto;border:1px solid #cccccc;padding:10px 20px;background-color:#f0f0f0;";</a:t>
            </a:r>
          </a:p>
          <a:p>
            <a:pPr>
              <a:lnSpc>
                <a:spcPct val="80000"/>
              </a:lnSpc>
            </a:pPr>
            <a:r>
              <a:rPr lang="en-US" altLang="zh-CN" sz="800" smtClean="0"/>
              <a:t>	node_div.setAttribute("style",str);</a:t>
            </a:r>
          </a:p>
          <a:p>
            <a:pPr>
              <a:lnSpc>
                <a:spcPct val="80000"/>
              </a:lnSpc>
            </a:pPr>
            <a:r>
              <a:rPr lang="en-US" altLang="zh-CN" sz="800" smtClean="0"/>
              <a:t>}</a:t>
            </a:r>
          </a:p>
          <a:p>
            <a:pPr>
              <a:lnSpc>
                <a:spcPct val="80000"/>
              </a:lnSpc>
            </a:pPr>
            <a:r>
              <a:rPr lang="en-US" altLang="zh-CN" sz="800" smtClean="0"/>
              <a:t>//</a:t>
            </a:r>
            <a:r>
              <a:rPr lang="zh-CN" altLang="en-US" sz="800" smtClean="0"/>
              <a:t>移除层的外观</a:t>
            </a:r>
          </a:p>
          <a:p>
            <a:pPr>
              <a:lnSpc>
                <a:spcPct val="80000"/>
              </a:lnSpc>
            </a:pPr>
            <a:r>
              <a:rPr lang="en-US" altLang="zh-CN" sz="800" smtClean="0"/>
              <a:t>function remove_div_style()</a:t>
            </a:r>
          </a:p>
          <a:p>
            <a:pPr>
              <a:lnSpc>
                <a:spcPct val="80000"/>
              </a:lnSpc>
            </a:pPr>
            <a:r>
              <a:rPr lang="en-US" altLang="zh-CN" sz="800" smtClean="0"/>
              <a:t>{</a:t>
            </a:r>
          </a:p>
          <a:p>
            <a:pPr>
              <a:lnSpc>
                <a:spcPct val="80000"/>
              </a:lnSpc>
            </a:pPr>
            <a:r>
              <a:rPr lang="en-US" altLang="zh-CN" sz="800" smtClean="0"/>
              <a:t>	var node_div = getDivNode();</a:t>
            </a:r>
          </a:p>
          <a:p>
            <a:pPr>
              <a:lnSpc>
                <a:spcPct val="80000"/>
              </a:lnSpc>
            </a:pPr>
            <a:r>
              <a:rPr lang="en-US" altLang="zh-CN" sz="800" smtClean="0"/>
              <a:t>	node_div.removeAttribute("style");</a:t>
            </a:r>
          </a:p>
          <a:p>
            <a:pPr>
              <a:lnSpc>
                <a:spcPct val="80000"/>
              </a:lnSpc>
            </a:pPr>
            <a:r>
              <a:rPr lang="en-US" altLang="zh-CN" sz="800" smtClean="0"/>
              <a:t>}</a:t>
            </a:r>
          </a:p>
          <a:p>
            <a:pPr>
              <a:lnSpc>
                <a:spcPct val="80000"/>
              </a:lnSpc>
            </a:pPr>
            <a:r>
              <a:rPr lang="en-US" altLang="zh-CN" sz="800" smtClean="0"/>
              <a:t>//</a:t>
            </a:r>
            <a:r>
              <a:rPr lang="zh-CN" altLang="en-US" sz="800" smtClean="0"/>
              <a:t>改变标题外观</a:t>
            </a:r>
          </a:p>
          <a:p>
            <a:pPr>
              <a:lnSpc>
                <a:spcPct val="80000"/>
              </a:lnSpc>
            </a:pPr>
            <a:r>
              <a:rPr lang="en-US" altLang="zh-CN" sz="800" smtClean="0"/>
              <a:t>function change_h2_style()</a:t>
            </a:r>
          </a:p>
          <a:p>
            <a:pPr>
              <a:lnSpc>
                <a:spcPct val="80000"/>
              </a:lnSpc>
            </a:pPr>
            <a:r>
              <a:rPr lang="en-US" altLang="zh-CN" sz="800" smtClean="0"/>
              <a:t>{</a:t>
            </a:r>
          </a:p>
          <a:p>
            <a:pPr>
              <a:lnSpc>
                <a:spcPct val="80000"/>
              </a:lnSpc>
            </a:pPr>
            <a:r>
              <a:rPr lang="en-US" altLang="zh-CN" sz="800" smtClean="0"/>
              <a:t>	var node_div = getDivNode();</a:t>
            </a:r>
          </a:p>
          <a:p>
            <a:pPr>
              <a:lnSpc>
                <a:spcPct val="80000"/>
              </a:lnSpc>
            </a:pPr>
            <a:r>
              <a:rPr lang="en-US" altLang="zh-CN" sz="800" smtClean="0"/>
              <a:t>	var node_h2 = node_div.firstChild;</a:t>
            </a:r>
          </a:p>
          <a:p>
            <a:pPr>
              <a:lnSpc>
                <a:spcPct val="80000"/>
              </a:lnSpc>
            </a:pPr>
            <a:r>
              <a:rPr lang="en-US" altLang="zh-CN" sz="800" smtClean="0"/>
              <a:t>	var str = "color:#ff0000;font-size:28px;";</a:t>
            </a:r>
          </a:p>
          <a:p>
            <a:pPr>
              <a:lnSpc>
                <a:spcPct val="80000"/>
              </a:lnSpc>
            </a:pPr>
            <a:r>
              <a:rPr lang="en-US" altLang="zh-CN" sz="800" smtClean="0"/>
              <a:t>	node_h2.setAttribute("style",str);</a:t>
            </a:r>
          </a:p>
          <a:p>
            <a:pPr>
              <a:lnSpc>
                <a:spcPct val="80000"/>
              </a:lnSpc>
            </a:pPr>
            <a:r>
              <a:rPr lang="en-US" altLang="zh-CN" sz="800" smtClean="0"/>
              <a:t>}</a:t>
            </a:r>
          </a:p>
          <a:p>
            <a:pPr>
              <a:lnSpc>
                <a:spcPct val="80000"/>
              </a:lnSpc>
            </a:pPr>
            <a:r>
              <a:rPr lang="en-US" altLang="zh-CN" sz="800" smtClean="0"/>
              <a:t>//</a:t>
            </a:r>
            <a:r>
              <a:rPr lang="zh-CN" altLang="en-US" sz="800" smtClean="0"/>
              <a:t>移除标题外观</a:t>
            </a:r>
          </a:p>
          <a:p>
            <a:pPr>
              <a:lnSpc>
                <a:spcPct val="80000"/>
              </a:lnSpc>
            </a:pPr>
            <a:r>
              <a:rPr lang="en-US" altLang="zh-CN" sz="800" smtClean="0"/>
              <a:t>function remove_h2_style()</a:t>
            </a:r>
          </a:p>
          <a:p>
            <a:pPr>
              <a:lnSpc>
                <a:spcPct val="80000"/>
              </a:lnSpc>
            </a:pPr>
            <a:r>
              <a:rPr lang="en-US" altLang="zh-CN" sz="800" smtClean="0"/>
              <a:t>{</a:t>
            </a:r>
          </a:p>
          <a:p>
            <a:pPr>
              <a:lnSpc>
                <a:spcPct val="80000"/>
              </a:lnSpc>
            </a:pPr>
            <a:r>
              <a:rPr lang="en-US" altLang="zh-CN" sz="800" smtClean="0"/>
              <a:t>	var node_div = getDivNode();</a:t>
            </a:r>
          </a:p>
          <a:p>
            <a:pPr>
              <a:lnSpc>
                <a:spcPct val="80000"/>
              </a:lnSpc>
            </a:pPr>
            <a:r>
              <a:rPr lang="en-US" altLang="zh-CN" sz="800" smtClean="0"/>
              <a:t>	var node_h2 = node_div.firstChild;</a:t>
            </a:r>
          </a:p>
          <a:p>
            <a:pPr>
              <a:lnSpc>
                <a:spcPct val="80000"/>
              </a:lnSpc>
            </a:pPr>
            <a:r>
              <a:rPr lang="en-US" altLang="zh-CN" sz="800" smtClean="0"/>
              <a:t>	node_h2.removeAttribute("style");</a:t>
            </a:r>
          </a:p>
          <a:p>
            <a:pPr>
              <a:lnSpc>
                <a:spcPct val="80000"/>
              </a:lnSpc>
            </a:pPr>
            <a:r>
              <a:rPr lang="en-US" altLang="zh-CN" sz="800" smtClean="0"/>
              <a:t>}</a:t>
            </a:r>
          </a:p>
          <a:p>
            <a:pPr>
              <a:lnSpc>
                <a:spcPct val="80000"/>
              </a:lnSpc>
            </a:pPr>
            <a:endParaRPr lang="en-US" altLang="zh-CN" sz="800" smtClean="0"/>
          </a:p>
          <a:p>
            <a:pPr>
              <a:lnSpc>
                <a:spcPct val="80000"/>
              </a:lnSpc>
            </a:pPr>
            <a:endParaRPr lang="en-US" altLang="zh-CN" sz="800" smtClean="0"/>
          </a:p>
          <a:p>
            <a:pPr>
              <a:lnSpc>
                <a:spcPct val="80000"/>
              </a:lnSpc>
            </a:pPr>
            <a:r>
              <a:rPr lang="en-US" altLang="zh-CN" sz="800" smtClean="0"/>
              <a:t>//</a:t>
            </a:r>
            <a:r>
              <a:rPr lang="zh-CN" altLang="en-US" sz="800" smtClean="0"/>
              <a:t>改变内容外观</a:t>
            </a:r>
          </a:p>
          <a:p>
            <a:pPr>
              <a:lnSpc>
                <a:spcPct val="80000"/>
              </a:lnSpc>
            </a:pPr>
            <a:r>
              <a:rPr lang="en-US" altLang="zh-CN" sz="800" smtClean="0"/>
              <a:t>function change_p_style()</a:t>
            </a:r>
          </a:p>
          <a:p>
            <a:pPr>
              <a:lnSpc>
                <a:spcPct val="80000"/>
              </a:lnSpc>
            </a:pPr>
            <a:r>
              <a:rPr lang="en-US" altLang="zh-CN" sz="800" smtClean="0"/>
              <a:t>{</a:t>
            </a:r>
          </a:p>
          <a:p>
            <a:pPr>
              <a:lnSpc>
                <a:spcPct val="80000"/>
              </a:lnSpc>
            </a:pPr>
            <a:r>
              <a:rPr lang="en-US" altLang="zh-CN" sz="800" smtClean="0"/>
              <a:t>	var node_div = getDivNode();</a:t>
            </a:r>
          </a:p>
          <a:p>
            <a:pPr>
              <a:lnSpc>
                <a:spcPct val="80000"/>
              </a:lnSpc>
            </a:pPr>
            <a:r>
              <a:rPr lang="en-US" altLang="zh-CN" sz="800" smtClean="0"/>
              <a:t>	var node_p = node_div.childNodes;</a:t>
            </a:r>
          </a:p>
          <a:p>
            <a:pPr>
              <a:lnSpc>
                <a:spcPct val="80000"/>
              </a:lnSpc>
            </a:pPr>
            <a:r>
              <a:rPr lang="en-US" altLang="zh-CN" sz="800" smtClean="0"/>
              <a:t>	var str = "font-size:16px;line-height:24px;color:#0000ff;";</a:t>
            </a:r>
          </a:p>
          <a:p>
            <a:pPr>
              <a:lnSpc>
                <a:spcPct val="80000"/>
              </a:lnSpc>
            </a:pPr>
            <a:r>
              <a:rPr lang="en-US" altLang="zh-CN" sz="800" smtClean="0"/>
              <a:t>	for(var i=1;i&lt;node_p.length;i++)</a:t>
            </a:r>
          </a:p>
          <a:p>
            <a:pPr>
              <a:lnSpc>
                <a:spcPct val="80000"/>
              </a:lnSpc>
            </a:pPr>
            <a:r>
              <a:rPr lang="en-US" altLang="zh-CN" sz="800" smtClean="0"/>
              <a:t>	{</a:t>
            </a:r>
          </a:p>
          <a:p>
            <a:pPr>
              <a:lnSpc>
                <a:spcPct val="80000"/>
              </a:lnSpc>
            </a:pPr>
            <a:r>
              <a:rPr lang="en-US" altLang="zh-CN" sz="800" smtClean="0"/>
              <a:t>		node_p[i].setAttribute("style",str);</a:t>
            </a:r>
          </a:p>
          <a:p>
            <a:pPr>
              <a:lnSpc>
                <a:spcPct val="80000"/>
              </a:lnSpc>
            </a:pPr>
            <a:r>
              <a:rPr lang="en-US" altLang="zh-CN" sz="800" smtClean="0"/>
              <a:t>	}</a:t>
            </a:r>
          </a:p>
          <a:p>
            <a:pPr>
              <a:lnSpc>
                <a:spcPct val="80000"/>
              </a:lnSpc>
            </a:pPr>
            <a:r>
              <a:rPr lang="en-US" altLang="zh-CN" sz="800" smtClean="0"/>
              <a:t>}</a:t>
            </a:r>
          </a:p>
          <a:p>
            <a:pPr>
              <a:lnSpc>
                <a:spcPct val="80000"/>
              </a:lnSpc>
            </a:pPr>
            <a:r>
              <a:rPr lang="en-US" altLang="zh-CN" sz="800" smtClean="0"/>
              <a:t>//</a:t>
            </a:r>
            <a:r>
              <a:rPr lang="zh-CN" altLang="en-US" sz="800" smtClean="0"/>
              <a:t>移除内容外观</a:t>
            </a:r>
          </a:p>
          <a:p>
            <a:pPr>
              <a:lnSpc>
                <a:spcPct val="80000"/>
              </a:lnSpc>
            </a:pPr>
            <a:r>
              <a:rPr lang="en-US" altLang="zh-CN" sz="800" smtClean="0"/>
              <a:t>function remove_p_style()</a:t>
            </a:r>
          </a:p>
          <a:p>
            <a:pPr>
              <a:lnSpc>
                <a:spcPct val="80000"/>
              </a:lnSpc>
            </a:pPr>
            <a:r>
              <a:rPr lang="en-US" altLang="zh-CN" sz="800" smtClean="0"/>
              <a:t>{</a:t>
            </a:r>
          </a:p>
          <a:p>
            <a:pPr>
              <a:lnSpc>
                <a:spcPct val="80000"/>
              </a:lnSpc>
            </a:pPr>
            <a:r>
              <a:rPr lang="en-US" altLang="zh-CN" sz="800" smtClean="0"/>
              <a:t>	var node_div = getDivNode();</a:t>
            </a:r>
          </a:p>
          <a:p>
            <a:pPr>
              <a:lnSpc>
                <a:spcPct val="80000"/>
              </a:lnSpc>
            </a:pPr>
            <a:r>
              <a:rPr lang="en-US" altLang="zh-CN" sz="800" smtClean="0"/>
              <a:t>	var node_p = node_div.childNodes;</a:t>
            </a:r>
          </a:p>
          <a:p>
            <a:pPr>
              <a:lnSpc>
                <a:spcPct val="80000"/>
              </a:lnSpc>
            </a:pPr>
            <a:r>
              <a:rPr lang="en-US" altLang="zh-CN" sz="800" smtClean="0"/>
              <a:t>	for(var i=1;i&lt;node_p.length;i++)</a:t>
            </a:r>
          </a:p>
          <a:p>
            <a:pPr>
              <a:lnSpc>
                <a:spcPct val="80000"/>
              </a:lnSpc>
            </a:pPr>
            <a:r>
              <a:rPr lang="en-US" altLang="zh-CN" sz="800" smtClean="0"/>
              <a:t>	{</a:t>
            </a:r>
          </a:p>
          <a:p>
            <a:pPr>
              <a:lnSpc>
                <a:spcPct val="80000"/>
              </a:lnSpc>
            </a:pPr>
            <a:r>
              <a:rPr lang="en-US" altLang="zh-CN" sz="800" smtClean="0"/>
              <a:t>		node_p[i].removeAttribute("style");</a:t>
            </a:r>
          </a:p>
          <a:p>
            <a:pPr>
              <a:lnSpc>
                <a:spcPct val="80000"/>
              </a:lnSpc>
            </a:pPr>
            <a:r>
              <a:rPr lang="en-US" altLang="zh-CN" sz="800" smtClean="0"/>
              <a:t>	}</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&lt;/script&gt;</a:t>
            </a:r>
          </a:p>
          <a:p>
            <a:pPr>
              <a:lnSpc>
                <a:spcPct val="80000"/>
              </a:lnSpc>
            </a:pPr>
            <a:r>
              <a:rPr lang="en-US" altLang="zh-CN" sz="800" smtClean="0"/>
              <a:t>&lt;style type="text/css"&gt;</a:t>
            </a:r>
          </a:p>
          <a:p>
            <a:pPr>
              <a:lnSpc>
                <a:spcPct val="80000"/>
              </a:lnSpc>
            </a:pPr>
            <a:r>
              <a:rPr lang="en-US" altLang="zh-CN" sz="800" smtClean="0"/>
              <a:t>/*</a:t>
            </a:r>
            <a:r>
              <a:rPr lang="zh-CN" altLang="en-US" sz="800" smtClean="0"/>
              <a:t>固定右层*</a:t>
            </a:r>
            <a:r>
              <a:rPr lang="en-US" altLang="zh-CN" sz="800" smtClean="0"/>
              <a:t>/</a:t>
            </a:r>
          </a:p>
          <a:p>
            <a:pPr>
              <a:lnSpc>
                <a:spcPct val="80000"/>
              </a:lnSpc>
            </a:pPr>
            <a:r>
              <a:rPr lang="en-US" altLang="zh-CN" sz="800" smtClean="0"/>
              <a:t>.set{</a:t>
            </a:r>
          </a:p>
          <a:p>
            <a:pPr>
              <a:lnSpc>
                <a:spcPct val="80000"/>
              </a:lnSpc>
            </a:pPr>
            <a:r>
              <a:rPr lang="en-US" altLang="zh-CN" sz="800" smtClean="0"/>
              <a:t>	width:220px;</a:t>
            </a:r>
          </a:p>
          <a:p>
            <a:pPr>
              <a:lnSpc>
                <a:spcPct val="80000"/>
              </a:lnSpc>
            </a:pPr>
            <a:r>
              <a:rPr lang="en-US" altLang="zh-CN" sz="800" smtClean="0"/>
              <a:t>	border:1px solid #cccccc;</a:t>
            </a:r>
          </a:p>
          <a:p>
            <a:pPr>
              <a:lnSpc>
                <a:spcPct val="80000"/>
              </a:lnSpc>
            </a:pPr>
            <a:r>
              <a:rPr lang="en-US" altLang="zh-CN" sz="800" smtClean="0"/>
              <a:t>	background-color:#f0f0f0;</a:t>
            </a:r>
          </a:p>
          <a:p>
            <a:pPr>
              <a:lnSpc>
                <a:spcPct val="80000"/>
              </a:lnSpc>
            </a:pPr>
            <a:r>
              <a:rPr lang="en-US" altLang="zh-CN" sz="800" smtClean="0"/>
              <a:t>	padding:10px;</a:t>
            </a:r>
          </a:p>
          <a:p>
            <a:pPr>
              <a:lnSpc>
                <a:spcPct val="80000"/>
              </a:lnSpc>
            </a:pPr>
            <a:r>
              <a:rPr lang="en-US" altLang="zh-CN" sz="800" smtClean="0"/>
              <a:t>	position:fixed;</a:t>
            </a:r>
          </a:p>
          <a:p>
            <a:pPr>
              <a:lnSpc>
                <a:spcPct val="80000"/>
              </a:lnSpc>
            </a:pPr>
            <a:r>
              <a:rPr lang="en-US" altLang="zh-CN" sz="800" smtClean="0"/>
              <a:t>	right:100px;</a:t>
            </a:r>
          </a:p>
          <a:p>
            <a:pPr>
              <a:lnSpc>
                <a:spcPct val="80000"/>
              </a:lnSpc>
            </a:pPr>
            <a:r>
              <a:rPr lang="en-US" altLang="zh-CN" sz="800" smtClean="0"/>
              <a:t>	top:50px;</a:t>
            </a:r>
          </a:p>
          <a:p>
            <a:pPr>
              <a:lnSpc>
                <a:spcPct val="80000"/>
              </a:lnSpc>
            </a:pPr>
            <a:r>
              <a:rPr lang="en-US" altLang="zh-CN" sz="800" smtClean="0"/>
              <a:t>}</a:t>
            </a:r>
          </a:p>
          <a:p>
            <a:pPr>
              <a:lnSpc>
                <a:spcPct val="80000"/>
              </a:lnSpc>
            </a:pPr>
            <a:r>
              <a:rPr lang="en-US" altLang="zh-CN" sz="800" smtClean="0"/>
              <a:t>&lt;/style&gt;</a:t>
            </a:r>
          </a:p>
          <a:p>
            <a:pPr>
              <a:lnSpc>
                <a:spcPct val="80000"/>
              </a:lnSpc>
            </a:pPr>
            <a:r>
              <a:rPr lang="en-US" altLang="zh-CN" sz="800" smtClean="0"/>
              <a:t>&lt;/head&gt;</a:t>
            </a:r>
          </a:p>
          <a:p>
            <a:pPr>
              <a:lnSpc>
                <a:spcPct val="80000"/>
              </a:lnSpc>
            </a:pPr>
            <a:r>
              <a:rPr lang="en-US" altLang="zh-CN" sz="800" smtClean="0"/>
              <a:t>&lt;body&gt;&lt;div&gt;&lt;h2&gt;</a:t>
            </a:r>
            <a:r>
              <a:rPr lang="zh-CN" altLang="en-US" sz="800" smtClean="0"/>
              <a:t>判决书：张成泽向外国出卖罗先经济贸易区地皮</a:t>
            </a:r>
            <a:r>
              <a:rPr lang="en-US" altLang="zh-CN" sz="800" smtClean="0"/>
              <a:t>&lt;/h2&gt;&lt;p&gt;</a:t>
            </a:r>
            <a:r>
              <a:rPr lang="zh-CN" altLang="en-US" sz="800" smtClean="0"/>
              <a:t>据新华社“新国际”微博报道，</a:t>
            </a:r>
            <a:r>
              <a:rPr lang="en-US" altLang="zh-CN" sz="800" smtClean="0"/>
              <a:t>【“</a:t>
            </a:r>
            <a:r>
              <a:rPr lang="zh-CN" altLang="en-US" sz="800" smtClean="0"/>
              <a:t>天下头号千古逆贼”</a:t>
            </a:r>
            <a:r>
              <a:rPr lang="en-US" altLang="zh-CN" sz="800" smtClean="0"/>
              <a:t>】</a:t>
            </a:r>
            <a:r>
              <a:rPr lang="zh-CN" altLang="en-US" sz="800" smtClean="0"/>
              <a:t>判决书说，张成泽借助美国和韩国的“战略忍耐”政策和“等待战略”，从很早用尽一切手段和方法恶毒地企图篡夺党和国家的最高权力，是天下头号千古逆贼、卖国贼。无论岁月流逝、世代交替，白头山血统是绝对不能改变和更换的。判决书：属下称张成泽为“一号同志”</a:t>
            </a:r>
            <a:r>
              <a:rPr lang="en-US" altLang="zh-CN" sz="800" smtClean="0"/>
              <a:t>】</a:t>
            </a:r>
            <a:r>
              <a:rPr lang="zh-CN" altLang="en-US" sz="800" smtClean="0"/>
              <a:t>据朝中社，判决书说，张成泽所在的机构和下属单位阿谀奉承，追随份子将他吹捧为“一号同志”，甚至违抗党的指示来讨好。</a:t>
            </a:r>
            <a:r>
              <a:rPr lang="en-US" altLang="zh-CN" sz="800" smtClean="0"/>
              <a:t>&lt;/p&gt;&lt;p&gt;</a:t>
            </a:r>
            <a:r>
              <a:rPr lang="zh-CN" altLang="en-US" sz="800" smtClean="0"/>
              <a:t>据朝中社报道，朝鲜军民获悉党中央政治局扩大会议公报后，要求以革命的名义对反党反革命宗派分子进行严厉审判。在冲天的憎恶和愤怒震撼全国的时候，朝鲜国家安全保卫部特别军事法庭于</a:t>
            </a:r>
            <a:r>
              <a:rPr lang="en-US" altLang="zh-CN" sz="800" smtClean="0"/>
              <a:t>12</a:t>
            </a:r>
            <a:r>
              <a:rPr lang="zh-CN" altLang="en-US" sz="800" smtClean="0"/>
              <a:t>日开庭审判千古逆贼张成泽。张成泽作为现代版宗派的头目，长期纠集不纯势力形成分派，怀着篡夺党和国家最高权力的野心，通过种种阴谋和卑鄙手法犯下了试图颠覆国家政权的穷凶极恶的罪行。特别军事法庭对被告人张成泽的罪状进行审理。</a:t>
            </a:r>
            <a:r>
              <a:rPr lang="en-US" altLang="zh-CN" sz="800" smtClean="0"/>
              <a:t>&lt;/p&gt;&lt;/div&gt;</a:t>
            </a:r>
          </a:p>
          <a:p>
            <a:pPr>
              <a:lnSpc>
                <a:spcPct val="80000"/>
              </a:lnSpc>
            </a:pPr>
            <a:r>
              <a:rPr lang="en-US" altLang="zh-CN" sz="800" smtClean="0"/>
              <a:t>&lt;div class="set"&gt;</a:t>
            </a:r>
          </a:p>
          <a:p>
            <a:pPr>
              <a:lnSpc>
                <a:spcPct val="80000"/>
              </a:lnSpc>
            </a:pPr>
            <a:r>
              <a:rPr lang="en-US" altLang="zh-CN" sz="800" smtClean="0"/>
              <a:t>&lt;input type="button" value="</a:t>
            </a:r>
            <a:r>
              <a:rPr lang="zh-CN" altLang="en-US" sz="800" smtClean="0"/>
              <a:t>改变层的外观</a:t>
            </a:r>
            <a:r>
              <a:rPr lang="en-US" altLang="zh-CN" sz="800" smtClean="0"/>
              <a:t>" onclick="change_div_style()" /&gt;</a:t>
            </a:r>
          </a:p>
          <a:p>
            <a:pPr>
              <a:lnSpc>
                <a:spcPct val="80000"/>
              </a:lnSpc>
            </a:pPr>
            <a:r>
              <a:rPr lang="en-US" altLang="zh-CN" sz="800" smtClean="0"/>
              <a:t>&lt;input type="button" value="</a:t>
            </a:r>
            <a:r>
              <a:rPr lang="zh-CN" altLang="en-US" sz="800" smtClean="0"/>
              <a:t>移除层的外观</a:t>
            </a:r>
            <a:r>
              <a:rPr lang="en-US" altLang="zh-CN" sz="800" smtClean="0"/>
              <a:t>" onclick="remove_div_style()" /&gt;&lt;br /&gt;</a:t>
            </a:r>
          </a:p>
          <a:p>
            <a:pPr>
              <a:lnSpc>
                <a:spcPct val="80000"/>
              </a:lnSpc>
            </a:pPr>
            <a:r>
              <a:rPr lang="en-US" altLang="zh-CN" sz="800" smtClean="0"/>
              <a:t>&lt;input type="button" value="</a:t>
            </a:r>
            <a:r>
              <a:rPr lang="zh-CN" altLang="en-US" sz="800" smtClean="0"/>
              <a:t>改变标题外观</a:t>
            </a:r>
            <a:r>
              <a:rPr lang="en-US" altLang="zh-CN" sz="800" smtClean="0"/>
              <a:t>" onclick="change_h2_style()" /&gt;</a:t>
            </a:r>
          </a:p>
          <a:p>
            <a:pPr>
              <a:lnSpc>
                <a:spcPct val="80000"/>
              </a:lnSpc>
            </a:pPr>
            <a:r>
              <a:rPr lang="en-US" altLang="zh-CN" sz="800" smtClean="0"/>
              <a:t>&lt;input type="button" value="</a:t>
            </a:r>
            <a:r>
              <a:rPr lang="zh-CN" altLang="en-US" sz="800" smtClean="0"/>
              <a:t>移除标题外观</a:t>
            </a:r>
            <a:r>
              <a:rPr lang="en-US" altLang="zh-CN" sz="800" smtClean="0"/>
              <a:t>" onclick="remove_h2_style()" /&gt;&lt;br /&gt;</a:t>
            </a:r>
          </a:p>
          <a:p>
            <a:pPr>
              <a:lnSpc>
                <a:spcPct val="80000"/>
              </a:lnSpc>
            </a:pPr>
            <a:r>
              <a:rPr lang="en-US" altLang="zh-CN" sz="800" smtClean="0"/>
              <a:t>&lt;input type="button" value="</a:t>
            </a:r>
            <a:r>
              <a:rPr lang="zh-CN" altLang="en-US" sz="800" smtClean="0"/>
              <a:t>改变内容外观</a:t>
            </a:r>
            <a:r>
              <a:rPr lang="en-US" altLang="zh-CN" sz="800" smtClean="0"/>
              <a:t>" onclick="change_p_style()" /&gt;</a:t>
            </a:r>
          </a:p>
          <a:p>
            <a:pPr>
              <a:lnSpc>
                <a:spcPct val="80000"/>
              </a:lnSpc>
            </a:pPr>
            <a:r>
              <a:rPr lang="en-US" altLang="zh-CN" sz="800" smtClean="0"/>
              <a:t>&lt;input type="button" value="</a:t>
            </a:r>
            <a:r>
              <a:rPr lang="zh-CN" altLang="en-US" sz="800" smtClean="0"/>
              <a:t>移除内容外观</a:t>
            </a:r>
            <a:r>
              <a:rPr lang="en-US" altLang="zh-CN" sz="800" smtClean="0"/>
              <a:t>" onclick="remove_p_style()" /&gt;</a:t>
            </a:r>
          </a:p>
          <a:p>
            <a:pPr>
              <a:lnSpc>
                <a:spcPct val="80000"/>
              </a:lnSpc>
            </a:pPr>
            <a:r>
              <a:rPr lang="en-US" altLang="zh-CN" sz="800" smtClean="0"/>
              <a:t>&lt;/div&gt;</a:t>
            </a:r>
          </a:p>
          <a:p>
            <a:pPr>
              <a:lnSpc>
                <a:spcPct val="80000"/>
              </a:lnSpc>
            </a:pPr>
            <a:r>
              <a:rPr lang="en-US" altLang="zh-CN" sz="800" smtClean="0"/>
              <a:t>&lt;/body&gt;</a:t>
            </a:r>
            <a:endParaRPr lang="zh-CN" altLang="en-US" sz="8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function get_tr_node()</a:t>
            </a:r>
          </a:p>
          <a:p>
            <a:r>
              <a:rPr lang="en-US" altLang="zh-CN" smtClean="0"/>
              <a:t>{</a:t>
            </a:r>
          </a:p>
          <a:p>
            <a:r>
              <a:rPr lang="en-US" altLang="zh-CN" smtClean="0"/>
              <a:t>	var node_body = document.body;</a:t>
            </a:r>
          </a:p>
          <a:p>
            <a:r>
              <a:rPr lang="en-US" altLang="zh-CN" smtClean="0"/>
              <a:t>	var node_table = node_body.firstChild;</a:t>
            </a:r>
          </a:p>
          <a:p>
            <a:r>
              <a:rPr lang="en-US" altLang="zh-CN" smtClean="0"/>
              <a:t>	var node_tbody = node_table.firstChild;</a:t>
            </a:r>
          </a:p>
          <a:p>
            <a:r>
              <a:rPr lang="en-US" altLang="zh-CN" smtClean="0"/>
              <a:t>	var node_tr = node_tbody.firstChild;</a:t>
            </a:r>
          </a:p>
          <a:p>
            <a:r>
              <a:rPr lang="en-US" altLang="zh-CN" smtClean="0"/>
              <a:t>	return node_tr;</a:t>
            </a:r>
          </a:p>
          <a:p>
            <a:r>
              <a:rPr lang="en-US" altLang="zh-CN" smtClean="0"/>
              <a:t>}</a:t>
            </a:r>
          </a:p>
          <a:p>
            <a:r>
              <a:rPr lang="en-US" altLang="zh-CN" smtClean="0"/>
              <a:t>//</a:t>
            </a:r>
            <a:r>
              <a:rPr lang="zh-CN" altLang="en-US" smtClean="0"/>
              <a:t>添加单元格</a:t>
            </a:r>
          </a:p>
          <a:p>
            <a:r>
              <a:rPr lang="en-US" altLang="zh-CN" smtClean="0"/>
              <a:t>function add_td_node(value)</a:t>
            </a:r>
          </a:p>
          <a:p>
            <a:r>
              <a:rPr lang="en-US" altLang="zh-CN" smtClean="0"/>
              <a:t>{</a:t>
            </a:r>
          </a:p>
          <a:p>
            <a:r>
              <a:rPr lang="en-US" altLang="zh-CN" smtClean="0"/>
              <a:t>	var node_tr = get_tr_node();</a:t>
            </a:r>
          </a:p>
          <a:p>
            <a:r>
              <a:rPr lang="en-US" altLang="zh-CN" smtClean="0"/>
              <a:t>	//</a:t>
            </a:r>
            <a:r>
              <a:rPr lang="zh-CN" altLang="en-US" smtClean="0"/>
              <a:t>创建单元格节点</a:t>
            </a:r>
          </a:p>
          <a:p>
            <a:r>
              <a:rPr lang="zh-CN" altLang="en-US" smtClean="0"/>
              <a:t>	</a:t>
            </a:r>
            <a:r>
              <a:rPr lang="en-US" altLang="zh-CN" smtClean="0"/>
              <a:t>var node_td = document.createElement("td");</a:t>
            </a:r>
          </a:p>
          <a:p>
            <a:r>
              <a:rPr lang="en-US" altLang="zh-CN" smtClean="0"/>
              <a:t>	//</a:t>
            </a:r>
            <a:r>
              <a:rPr lang="zh-CN" altLang="en-US" smtClean="0"/>
              <a:t>创建文本节点</a:t>
            </a:r>
          </a:p>
          <a:p>
            <a:r>
              <a:rPr lang="zh-CN" altLang="en-US" smtClean="0"/>
              <a:t>	</a:t>
            </a:r>
            <a:r>
              <a:rPr lang="en-US" altLang="zh-CN" smtClean="0"/>
              <a:t>var node_td_text = document.createTextNode(value);</a:t>
            </a:r>
          </a:p>
          <a:p>
            <a:r>
              <a:rPr lang="en-US" altLang="zh-CN" smtClean="0"/>
              <a:t>	//</a:t>
            </a:r>
            <a:r>
              <a:rPr lang="zh-CN" altLang="en-US" smtClean="0"/>
              <a:t>将文本节点追加到单元格节点中</a:t>
            </a:r>
          </a:p>
          <a:p>
            <a:r>
              <a:rPr lang="zh-CN" altLang="en-US" smtClean="0"/>
              <a:t>	</a:t>
            </a:r>
            <a:r>
              <a:rPr lang="en-US" altLang="zh-CN" smtClean="0"/>
              <a:t>node_td.appendChild(node_td_text);</a:t>
            </a:r>
          </a:p>
          <a:p>
            <a:r>
              <a:rPr lang="en-US" altLang="zh-CN" smtClean="0"/>
              <a:t>	</a:t>
            </a:r>
          </a:p>
          <a:p>
            <a:r>
              <a:rPr lang="en-US" altLang="zh-CN" smtClean="0"/>
              <a:t>	/***********************  </a:t>
            </a:r>
            <a:r>
              <a:rPr lang="zh-CN" altLang="en-US" smtClean="0"/>
              <a:t>如果是“编号”单元格，则添加到前面********************</a:t>
            </a:r>
            <a:r>
              <a:rPr lang="en-US" altLang="zh-CN" smtClean="0"/>
              <a:t>/	</a:t>
            </a:r>
          </a:p>
          <a:p>
            <a:r>
              <a:rPr lang="en-US" altLang="zh-CN" smtClean="0"/>
              <a:t>	if(value == "</a:t>
            </a:r>
            <a:r>
              <a:rPr lang="zh-CN" altLang="en-US" smtClean="0"/>
              <a:t>编号</a:t>
            </a:r>
            <a:r>
              <a:rPr lang="en-US" altLang="zh-CN" smtClean="0"/>
              <a:t>")</a:t>
            </a:r>
          </a:p>
          <a:p>
            <a:r>
              <a:rPr lang="en-US" altLang="zh-CN" smtClean="0"/>
              <a:t>	{</a:t>
            </a:r>
          </a:p>
          <a:p>
            <a:r>
              <a:rPr lang="en-US" altLang="zh-CN" smtClean="0"/>
              <a:t>		//</a:t>
            </a:r>
            <a:r>
              <a:rPr lang="zh-CN" altLang="en-US" smtClean="0"/>
              <a:t>设置新节点属性</a:t>
            </a:r>
          </a:p>
          <a:p>
            <a:r>
              <a:rPr lang="zh-CN" altLang="en-US" smtClean="0"/>
              <a:t>		</a:t>
            </a:r>
            <a:r>
              <a:rPr lang="en-US" altLang="zh-CN" smtClean="0"/>
              <a:t>node_td.setAttribute("style","color:#ff0000");</a:t>
            </a:r>
          </a:p>
          <a:p>
            <a:r>
              <a:rPr lang="en-US" altLang="zh-CN" smtClean="0"/>
              <a:t>		//</a:t>
            </a:r>
            <a:r>
              <a:rPr lang="zh-CN" altLang="en-US" smtClean="0"/>
              <a:t>找到</a:t>
            </a:r>
            <a:r>
              <a:rPr lang="en-US" altLang="zh-CN" smtClean="0"/>
              <a:t>tr</a:t>
            </a:r>
            <a:r>
              <a:rPr lang="zh-CN" altLang="en-US" smtClean="0"/>
              <a:t>下所有的</a:t>
            </a:r>
            <a:r>
              <a:rPr lang="en-US" altLang="zh-CN" smtClean="0"/>
              <a:t>td</a:t>
            </a:r>
          </a:p>
          <a:p>
            <a:r>
              <a:rPr lang="en-US" altLang="zh-CN" smtClean="0"/>
              <a:t>		var node_tds = node_tr.childNodes;</a:t>
            </a:r>
          </a:p>
          <a:p>
            <a:r>
              <a:rPr lang="en-US" altLang="zh-CN" smtClean="0"/>
              <a:t>		//</a:t>
            </a:r>
            <a:r>
              <a:rPr lang="zh-CN" altLang="en-US" smtClean="0"/>
              <a:t>将新</a:t>
            </a:r>
            <a:r>
              <a:rPr lang="en-US" altLang="zh-CN" smtClean="0"/>
              <a:t>td</a:t>
            </a:r>
            <a:r>
              <a:rPr lang="zh-CN" altLang="en-US" smtClean="0"/>
              <a:t>追加到第</a:t>
            </a:r>
            <a:r>
              <a:rPr lang="en-US" altLang="zh-CN" smtClean="0"/>
              <a:t>1</a:t>
            </a:r>
            <a:r>
              <a:rPr lang="zh-CN" altLang="en-US" smtClean="0"/>
              <a:t>个</a:t>
            </a:r>
            <a:r>
              <a:rPr lang="en-US" altLang="zh-CN" smtClean="0"/>
              <a:t>td</a:t>
            </a:r>
            <a:r>
              <a:rPr lang="zh-CN" altLang="en-US" smtClean="0"/>
              <a:t>前</a:t>
            </a:r>
          </a:p>
          <a:p>
            <a:r>
              <a:rPr lang="zh-CN" altLang="en-US" smtClean="0"/>
              <a:t>		</a:t>
            </a:r>
            <a:r>
              <a:rPr lang="en-US" altLang="zh-CN" smtClean="0"/>
              <a:t>node_tr.insertBefore(node_td,node_tds[0]);</a:t>
            </a:r>
          </a:p>
          <a:p>
            <a:r>
              <a:rPr lang="en-US" altLang="zh-CN" smtClean="0"/>
              <a:t>	}else  //</a:t>
            </a:r>
            <a:r>
              <a:rPr lang="zh-CN" altLang="en-US" smtClean="0"/>
              <a:t>如果是其它单元格，则添加到后面</a:t>
            </a:r>
          </a:p>
          <a:p>
            <a:r>
              <a:rPr lang="zh-CN" altLang="en-US" smtClean="0"/>
              <a:t>	</a:t>
            </a:r>
            <a:r>
              <a:rPr lang="en-US" altLang="zh-CN" smtClean="0"/>
              <a:t>{</a:t>
            </a:r>
          </a:p>
          <a:p>
            <a:r>
              <a:rPr lang="en-US" altLang="zh-CN" smtClean="0"/>
              <a:t>		//</a:t>
            </a:r>
            <a:r>
              <a:rPr lang="zh-CN" altLang="en-US" smtClean="0"/>
              <a:t>设置单元格属性</a:t>
            </a:r>
          </a:p>
          <a:p>
            <a:r>
              <a:rPr lang="zh-CN" altLang="en-US" smtClean="0"/>
              <a:t>		</a:t>
            </a:r>
            <a:r>
              <a:rPr lang="en-US" altLang="zh-CN" smtClean="0"/>
              <a:t>node_td.setAttribute("style","color:#0000FF");</a:t>
            </a:r>
          </a:p>
          <a:p>
            <a:r>
              <a:rPr lang="en-US" altLang="zh-CN" smtClean="0"/>
              <a:t>		//</a:t>
            </a:r>
            <a:r>
              <a:rPr lang="zh-CN" altLang="en-US" smtClean="0"/>
              <a:t>将单元格追回到</a:t>
            </a:r>
            <a:r>
              <a:rPr lang="en-US" altLang="zh-CN" smtClean="0"/>
              <a:t>tr</a:t>
            </a:r>
            <a:r>
              <a:rPr lang="zh-CN" altLang="en-US" smtClean="0"/>
              <a:t>的最后</a:t>
            </a:r>
          </a:p>
          <a:p>
            <a:r>
              <a:rPr lang="zh-CN" altLang="en-US" smtClean="0"/>
              <a:t>		</a:t>
            </a:r>
            <a:r>
              <a:rPr lang="en-US" altLang="zh-CN" smtClean="0"/>
              <a:t>node_tr.appendChild(node_td);</a:t>
            </a:r>
          </a:p>
          <a:p>
            <a:r>
              <a:rPr lang="en-US" altLang="zh-CN" smtClean="0"/>
              <a:t>	}</a:t>
            </a:r>
          </a:p>
          <a:p>
            <a:r>
              <a:rPr lang="en-US" altLang="zh-CN" smtClean="0"/>
              <a:t>}</a:t>
            </a:r>
          </a:p>
          <a:p>
            <a:r>
              <a:rPr lang="en-US" altLang="zh-CN" smtClean="0"/>
              <a:t>//</a:t>
            </a:r>
            <a:r>
              <a:rPr lang="zh-CN" altLang="en-US" smtClean="0"/>
              <a:t>移除单元格</a:t>
            </a:r>
          </a:p>
          <a:p>
            <a:r>
              <a:rPr lang="en-US" altLang="zh-CN" smtClean="0"/>
              <a:t>function remove_td(value)</a:t>
            </a:r>
          </a:p>
          <a:p>
            <a:r>
              <a:rPr lang="en-US" altLang="zh-CN" smtClean="0"/>
              <a:t>{</a:t>
            </a:r>
          </a:p>
          <a:p>
            <a:r>
              <a:rPr lang="en-US" altLang="zh-CN" smtClean="0"/>
              <a:t>	var node_tr = get_tr_node();</a:t>
            </a:r>
          </a:p>
          <a:p>
            <a:r>
              <a:rPr lang="en-US" altLang="zh-CN" smtClean="0"/>
              <a:t>	var node_tds = node_tr.childNodes;</a:t>
            </a:r>
          </a:p>
          <a:p>
            <a:r>
              <a:rPr lang="en-US" altLang="zh-CN" smtClean="0"/>
              <a:t>	if(value == "first")</a:t>
            </a:r>
          </a:p>
          <a:p>
            <a:r>
              <a:rPr lang="en-US" altLang="zh-CN" smtClean="0"/>
              <a:t>	{</a:t>
            </a:r>
          </a:p>
          <a:p>
            <a:r>
              <a:rPr lang="en-US" altLang="zh-CN" smtClean="0"/>
              <a:t>		//</a:t>
            </a:r>
            <a:r>
              <a:rPr lang="zh-CN" altLang="en-US" smtClean="0"/>
              <a:t>移除第一个单元格</a:t>
            </a:r>
          </a:p>
          <a:p>
            <a:r>
              <a:rPr lang="zh-CN" altLang="en-US" smtClean="0"/>
              <a:t>		</a:t>
            </a:r>
            <a:r>
              <a:rPr lang="en-US" altLang="zh-CN" smtClean="0"/>
              <a:t>node_tr.removeChild(node_tds[0]);</a:t>
            </a:r>
          </a:p>
          <a:p>
            <a:r>
              <a:rPr lang="en-US" altLang="zh-CN" smtClean="0"/>
              <a:t>	}else</a:t>
            </a:r>
          </a:p>
          <a:p>
            <a:r>
              <a:rPr lang="en-US" altLang="zh-CN" smtClean="0"/>
              <a:t>	{</a:t>
            </a:r>
          </a:p>
          <a:p>
            <a:r>
              <a:rPr lang="en-US" altLang="zh-CN" smtClean="0"/>
              <a:t>		//</a:t>
            </a:r>
            <a:r>
              <a:rPr lang="zh-CN" altLang="en-US" smtClean="0"/>
              <a:t>移除最后一个单元格</a:t>
            </a:r>
          </a:p>
          <a:p>
            <a:r>
              <a:rPr lang="zh-CN" altLang="en-US" smtClean="0"/>
              <a:t>		</a:t>
            </a:r>
            <a:r>
              <a:rPr lang="en-US" altLang="zh-CN" smtClean="0"/>
              <a:t>node_tr.removeChild(node_tds[node_tds.length-1]);</a:t>
            </a:r>
          </a:p>
          <a:p>
            <a:r>
              <a:rPr lang="en-US" altLang="zh-CN" smtClean="0"/>
              <a:t>	}</a:t>
            </a:r>
          </a:p>
          <a:p>
            <a:r>
              <a:rPr lang="en-US" altLang="zh-CN" smtClean="0"/>
              <a:t>}</a:t>
            </a:r>
          </a:p>
          <a:p>
            <a:r>
              <a:rPr lang="en-US" altLang="zh-CN" smtClean="0"/>
              <a:t>//</a:t>
            </a:r>
            <a:r>
              <a:rPr lang="zh-CN" altLang="en-US" smtClean="0"/>
              <a:t>给表格增加一个标题</a:t>
            </a:r>
          </a:p>
          <a:p>
            <a:r>
              <a:rPr lang="en-US" altLang="zh-CN" smtClean="0"/>
              <a:t>function add_h2_node()</a:t>
            </a:r>
          </a:p>
          <a:p>
            <a:r>
              <a:rPr lang="en-US" altLang="zh-CN" smtClean="0"/>
              <a:t>{</a:t>
            </a:r>
          </a:p>
          <a:p>
            <a:r>
              <a:rPr lang="en-US" altLang="zh-CN" smtClean="0"/>
              <a:t>	//</a:t>
            </a:r>
            <a:r>
              <a:rPr lang="zh-CN" altLang="en-US" smtClean="0"/>
              <a:t>取得表格节点</a:t>
            </a:r>
          </a:p>
          <a:p>
            <a:r>
              <a:rPr lang="zh-CN" altLang="en-US" smtClean="0"/>
              <a:t>	</a:t>
            </a:r>
            <a:r>
              <a:rPr lang="en-US" altLang="zh-CN" smtClean="0"/>
              <a:t>var node_body = document.body;</a:t>
            </a:r>
          </a:p>
          <a:p>
            <a:r>
              <a:rPr lang="en-US" altLang="zh-CN" smtClean="0"/>
              <a:t>	var node_table = node_body.firstChild;</a:t>
            </a:r>
          </a:p>
          <a:p>
            <a:r>
              <a:rPr lang="en-US" altLang="zh-CN" smtClean="0"/>
              <a:t>	//</a:t>
            </a:r>
            <a:r>
              <a:rPr lang="zh-CN" altLang="en-US" smtClean="0"/>
              <a:t>创建</a:t>
            </a:r>
            <a:r>
              <a:rPr lang="en-US" altLang="zh-CN" smtClean="0"/>
              <a:t>h2</a:t>
            </a:r>
            <a:r>
              <a:rPr lang="zh-CN" altLang="en-US" smtClean="0"/>
              <a:t>节点</a:t>
            </a:r>
          </a:p>
          <a:p>
            <a:r>
              <a:rPr lang="zh-CN" altLang="en-US" smtClean="0"/>
              <a:t>	</a:t>
            </a:r>
            <a:r>
              <a:rPr lang="en-US" altLang="zh-CN" smtClean="0"/>
              <a:t>var node_h2 = document.createElement("h2");</a:t>
            </a:r>
          </a:p>
          <a:p>
            <a:r>
              <a:rPr lang="en-US" altLang="zh-CN" smtClean="0"/>
              <a:t>	//</a:t>
            </a:r>
            <a:r>
              <a:rPr lang="zh-CN" altLang="en-US" smtClean="0"/>
              <a:t>创建文本节点</a:t>
            </a:r>
          </a:p>
          <a:p>
            <a:r>
              <a:rPr lang="zh-CN" altLang="en-US" smtClean="0"/>
              <a:t>	</a:t>
            </a:r>
            <a:r>
              <a:rPr lang="en-US" altLang="zh-CN" smtClean="0"/>
              <a:t>var node_h2_text = document.createTextNode("2014</a:t>
            </a:r>
            <a:r>
              <a:rPr lang="zh-CN" altLang="en-US" smtClean="0"/>
              <a:t>年北京大学学生成绩表</a:t>
            </a:r>
            <a:r>
              <a:rPr lang="en-US" altLang="zh-CN" smtClean="0"/>
              <a:t>");</a:t>
            </a:r>
          </a:p>
          <a:p>
            <a:r>
              <a:rPr lang="en-US" altLang="zh-CN" smtClean="0"/>
              <a:t>	//</a:t>
            </a:r>
            <a:r>
              <a:rPr lang="zh-CN" altLang="en-US" smtClean="0"/>
              <a:t>将文本节点追回到</a:t>
            </a:r>
            <a:r>
              <a:rPr lang="en-US" altLang="zh-CN" smtClean="0"/>
              <a:t>h2</a:t>
            </a:r>
            <a:r>
              <a:rPr lang="zh-CN" altLang="en-US" smtClean="0"/>
              <a:t>节点中</a:t>
            </a:r>
          </a:p>
          <a:p>
            <a:r>
              <a:rPr lang="zh-CN" altLang="en-US" smtClean="0"/>
              <a:t>	</a:t>
            </a:r>
            <a:r>
              <a:rPr lang="en-US" altLang="zh-CN" smtClean="0"/>
              <a:t>node_h2.appendChild(node_h2_text);</a:t>
            </a:r>
          </a:p>
          <a:p>
            <a:r>
              <a:rPr lang="en-US" altLang="zh-CN" smtClean="0"/>
              <a:t>	//</a:t>
            </a:r>
            <a:r>
              <a:rPr lang="zh-CN" altLang="en-US" smtClean="0"/>
              <a:t>将</a:t>
            </a:r>
            <a:r>
              <a:rPr lang="en-US" altLang="zh-CN" smtClean="0"/>
              <a:t>h2</a:t>
            </a:r>
            <a:r>
              <a:rPr lang="zh-CN" altLang="en-US" smtClean="0"/>
              <a:t>节点追加到</a:t>
            </a:r>
            <a:r>
              <a:rPr lang="en-US" altLang="zh-CN" smtClean="0"/>
              <a:t>table</a:t>
            </a:r>
            <a:r>
              <a:rPr lang="zh-CN" altLang="en-US" smtClean="0"/>
              <a:t>节点前</a:t>
            </a:r>
          </a:p>
          <a:p>
            <a:r>
              <a:rPr lang="zh-CN" altLang="en-US" smtClean="0"/>
              <a:t>	</a:t>
            </a:r>
            <a:r>
              <a:rPr lang="en-US" altLang="zh-CN" smtClean="0"/>
              <a:t>node_table.parentNode.insertBefore(node_h2,node_table);</a:t>
            </a:r>
          </a:p>
          <a:p>
            <a:r>
              <a:rPr lang="en-US" altLang="zh-CN" smtClean="0"/>
              <a:t>}</a:t>
            </a:r>
          </a:p>
          <a:p>
            <a:r>
              <a:rPr lang="en-US" altLang="zh-CN" smtClean="0"/>
              <a:t>&lt;/script&gt;</a:t>
            </a:r>
          </a:p>
          <a:p>
            <a:r>
              <a:rPr lang="en-US" altLang="zh-CN" smtClean="0"/>
              <a:t>&lt;style type="text/css"&gt;</a:t>
            </a:r>
          </a:p>
          <a:p>
            <a:r>
              <a:rPr lang="en-US" altLang="zh-CN" smtClean="0"/>
              <a:t>form{padding-top:10px;}</a:t>
            </a:r>
          </a:p>
          <a:p>
            <a:r>
              <a:rPr lang="en-US" altLang="zh-CN" smtClean="0"/>
              <a:t>td{padding:3px;}</a:t>
            </a:r>
          </a:p>
          <a:p>
            <a:r>
              <a:rPr lang="en-US" altLang="zh-CN" smtClean="0"/>
              <a:t>&lt;/style&gt;</a:t>
            </a:r>
          </a:p>
          <a:p>
            <a:r>
              <a:rPr lang="en-US" altLang="zh-CN" smtClean="0"/>
              <a:t>&lt;/head&gt;</a:t>
            </a:r>
          </a:p>
          <a:p>
            <a:r>
              <a:rPr lang="en-US" altLang="zh-CN" smtClean="0"/>
              <a:t>&lt;body&gt;&lt;table border="1"&gt;&lt;tr&gt;&lt;td&gt;</a:t>
            </a:r>
            <a:r>
              <a:rPr lang="zh-CN" altLang="en-US" smtClean="0"/>
              <a:t>姓名</a:t>
            </a:r>
            <a:r>
              <a:rPr lang="en-US" altLang="zh-CN" smtClean="0"/>
              <a:t>&lt;/td&gt;&lt;td&gt;</a:t>
            </a:r>
            <a:r>
              <a:rPr lang="zh-CN" altLang="en-US" smtClean="0"/>
              <a:t>性别</a:t>
            </a:r>
            <a:r>
              <a:rPr lang="en-US" altLang="zh-CN" smtClean="0"/>
              <a:t>&lt;/td&gt;&lt;/tr&gt;&lt;/table&gt;</a:t>
            </a:r>
          </a:p>
          <a:p>
            <a:r>
              <a:rPr lang="en-US" altLang="zh-CN" smtClean="0"/>
              <a:t>&lt;form name="form1"&gt;</a:t>
            </a:r>
          </a:p>
          <a:p>
            <a:r>
              <a:rPr lang="en-US" altLang="zh-CN" smtClean="0"/>
              <a:t>&lt;input type="button" value="</a:t>
            </a:r>
            <a:r>
              <a:rPr lang="zh-CN" altLang="en-US" smtClean="0"/>
              <a:t>添加年龄</a:t>
            </a:r>
            <a:r>
              <a:rPr lang="en-US" altLang="zh-CN" smtClean="0"/>
              <a:t>" onclick="add_td_node('</a:t>
            </a:r>
            <a:r>
              <a:rPr lang="zh-CN" altLang="en-US" smtClean="0"/>
              <a:t>年龄</a:t>
            </a:r>
            <a:r>
              <a:rPr lang="en-US" altLang="zh-CN" smtClean="0"/>
              <a:t>')" /&gt;</a:t>
            </a:r>
          </a:p>
          <a:p>
            <a:r>
              <a:rPr lang="en-US" altLang="zh-CN" smtClean="0"/>
              <a:t>&lt;input type="button" value="</a:t>
            </a:r>
            <a:r>
              <a:rPr lang="zh-CN" altLang="en-US" smtClean="0"/>
              <a:t>添加学历</a:t>
            </a:r>
            <a:r>
              <a:rPr lang="en-US" altLang="zh-CN" smtClean="0"/>
              <a:t>" onclick="add_td_node('</a:t>
            </a:r>
            <a:r>
              <a:rPr lang="zh-CN" altLang="en-US" smtClean="0"/>
              <a:t>学历</a:t>
            </a:r>
            <a:r>
              <a:rPr lang="en-US" altLang="zh-CN" smtClean="0"/>
              <a:t>')" /&gt;</a:t>
            </a:r>
          </a:p>
          <a:p>
            <a:r>
              <a:rPr lang="en-US" altLang="zh-CN" smtClean="0"/>
              <a:t>&lt;input type="button" value="</a:t>
            </a:r>
            <a:r>
              <a:rPr lang="zh-CN" altLang="en-US" smtClean="0"/>
              <a:t>添加毕业院校</a:t>
            </a:r>
            <a:r>
              <a:rPr lang="en-US" altLang="zh-CN" smtClean="0"/>
              <a:t>" onclick="add_td_node('</a:t>
            </a:r>
            <a:r>
              <a:rPr lang="zh-CN" altLang="en-US" smtClean="0"/>
              <a:t>毕业院校</a:t>
            </a:r>
            <a:r>
              <a:rPr lang="en-US" altLang="zh-CN" smtClean="0"/>
              <a:t>')" /&gt;</a:t>
            </a:r>
          </a:p>
          <a:p>
            <a:r>
              <a:rPr lang="en-US" altLang="zh-CN" smtClean="0"/>
              <a:t>&lt;input type="button" value="</a:t>
            </a:r>
            <a:r>
              <a:rPr lang="zh-CN" altLang="en-US" smtClean="0"/>
              <a:t>添加编号</a:t>
            </a:r>
            <a:r>
              <a:rPr lang="en-US" altLang="zh-CN" smtClean="0"/>
              <a:t>" onclick="add_td_node('</a:t>
            </a:r>
            <a:r>
              <a:rPr lang="zh-CN" altLang="en-US" smtClean="0"/>
              <a:t>编号</a:t>
            </a:r>
            <a:r>
              <a:rPr lang="en-US" altLang="zh-CN" smtClean="0"/>
              <a:t>')" /&gt;&lt;br /&gt;</a:t>
            </a:r>
          </a:p>
          <a:p>
            <a:r>
              <a:rPr lang="en-US" altLang="zh-CN" smtClean="0"/>
              <a:t>&lt;input type="button" value="</a:t>
            </a:r>
            <a:r>
              <a:rPr lang="zh-CN" altLang="en-US" smtClean="0"/>
              <a:t>移除最后一个单元格</a:t>
            </a:r>
            <a:r>
              <a:rPr lang="en-US" altLang="zh-CN" smtClean="0"/>
              <a:t>" onclick="remove_td('last')" /&gt;</a:t>
            </a:r>
          </a:p>
          <a:p>
            <a:r>
              <a:rPr lang="en-US" altLang="zh-CN" smtClean="0"/>
              <a:t>&lt;input type="button" value="</a:t>
            </a:r>
            <a:r>
              <a:rPr lang="zh-CN" altLang="en-US" smtClean="0"/>
              <a:t>移除第一个单元格</a:t>
            </a:r>
            <a:r>
              <a:rPr lang="en-US" altLang="zh-CN" smtClean="0"/>
              <a:t>" onclick="remove_td('first')" /&gt;</a:t>
            </a:r>
          </a:p>
          <a:p>
            <a:r>
              <a:rPr lang="en-US" altLang="zh-CN" smtClean="0"/>
              <a:t>&lt;input type="button" value="</a:t>
            </a:r>
            <a:r>
              <a:rPr lang="zh-CN" altLang="en-US" smtClean="0"/>
              <a:t>添加表格标题</a:t>
            </a:r>
            <a:r>
              <a:rPr lang="en-US" altLang="zh-CN" smtClean="0"/>
              <a:t>" onclick="add_h2_node()" /&gt;</a:t>
            </a:r>
          </a:p>
          <a:p>
            <a:r>
              <a:rPr lang="en-US" altLang="zh-CN" smtClean="0"/>
              <a:t>&lt;/form&gt;</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var x_left = 0;</a:t>
            </a:r>
          </a:p>
          <a:p>
            <a:pPr>
              <a:lnSpc>
                <a:spcPct val="80000"/>
              </a:lnSpc>
            </a:pPr>
            <a:r>
              <a:rPr lang="en-US" altLang="zh-CN" sz="800" smtClean="0"/>
              <a:t>var x_right = 0;</a:t>
            </a:r>
          </a:p>
          <a:p>
            <a:pPr>
              <a:lnSpc>
                <a:spcPct val="80000"/>
              </a:lnSpc>
            </a:pPr>
            <a:r>
              <a:rPr lang="en-US" altLang="zh-CN" sz="800" smtClean="0"/>
              <a:t>var y_top = 0;</a:t>
            </a:r>
          </a:p>
          <a:p>
            <a:pPr>
              <a:lnSpc>
                <a:spcPct val="80000"/>
              </a:lnSpc>
            </a:pPr>
            <a:r>
              <a:rPr lang="en-US" altLang="zh-CN" sz="800" smtClean="0"/>
              <a:t>var y_bottom = 0;</a:t>
            </a:r>
          </a:p>
          <a:p>
            <a:pPr>
              <a:lnSpc>
                <a:spcPct val="80000"/>
              </a:lnSpc>
            </a:pPr>
            <a:r>
              <a:rPr lang="en-US" altLang="zh-CN" sz="800" smtClean="0"/>
              <a:t>var img_width_min = 10;</a:t>
            </a:r>
          </a:p>
          <a:p>
            <a:pPr>
              <a:lnSpc>
                <a:spcPct val="80000"/>
              </a:lnSpc>
            </a:pPr>
            <a:r>
              <a:rPr lang="en-US" altLang="zh-CN" sz="800" smtClean="0"/>
              <a:t>var img_width_max = 80;</a:t>
            </a:r>
          </a:p>
          <a:p>
            <a:pPr>
              <a:lnSpc>
                <a:spcPct val="80000"/>
              </a:lnSpc>
            </a:pPr>
            <a:r>
              <a:rPr lang="en-US" altLang="zh-CN" sz="800" smtClean="0"/>
              <a:t>function init()</a:t>
            </a:r>
          </a:p>
          <a:p>
            <a:pPr>
              <a:lnSpc>
                <a:spcPct val="80000"/>
              </a:lnSpc>
            </a:pPr>
            <a:r>
              <a:rPr lang="en-US" altLang="zh-CN" sz="800" smtClean="0"/>
              <a:t>{</a:t>
            </a:r>
          </a:p>
          <a:p>
            <a:pPr>
              <a:lnSpc>
                <a:spcPct val="80000"/>
              </a:lnSpc>
            </a:pPr>
            <a:r>
              <a:rPr lang="en-US" altLang="zh-CN" sz="800" smtClean="0"/>
              <a:t>	//</a:t>
            </a:r>
            <a:r>
              <a:rPr lang="zh-CN" altLang="en-US" sz="800" smtClean="0"/>
              <a:t>取得</a:t>
            </a:r>
            <a:r>
              <a:rPr lang="en-US" altLang="zh-CN" sz="800" smtClean="0"/>
              <a:t>body</a:t>
            </a:r>
            <a:r>
              <a:rPr lang="zh-CN" altLang="en-US" sz="800" smtClean="0"/>
              <a:t>对象，设置网页背景色</a:t>
            </a:r>
          </a:p>
          <a:p>
            <a:pPr>
              <a:lnSpc>
                <a:spcPct val="80000"/>
              </a:lnSpc>
            </a:pPr>
            <a:r>
              <a:rPr lang="zh-CN" altLang="en-US" sz="800" smtClean="0"/>
              <a:t>	</a:t>
            </a:r>
            <a:r>
              <a:rPr lang="en-US" altLang="zh-CN" sz="800" smtClean="0"/>
              <a:t>body_node = document.body;</a:t>
            </a:r>
          </a:p>
          <a:p>
            <a:pPr>
              <a:lnSpc>
                <a:spcPct val="80000"/>
              </a:lnSpc>
            </a:pPr>
            <a:r>
              <a:rPr lang="en-US" altLang="zh-CN" sz="800" smtClean="0"/>
              <a:t>	body_node.bgColor="#000000";</a:t>
            </a:r>
          </a:p>
          <a:p>
            <a:pPr>
              <a:lnSpc>
                <a:spcPct val="80000"/>
              </a:lnSpc>
            </a:pPr>
            <a:r>
              <a:rPr lang="en-US" altLang="zh-CN" sz="800" smtClean="0"/>
              <a:t>	//</a:t>
            </a:r>
            <a:r>
              <a:rPr lang="zh-CN" altLang="en-US" sz="800" smtClean="0"/>
              <a:t>取得网页的宽度</a:t>
            </a:r>
          </a:p>
          <a:p>
            <a:pPr>
              <a:lnSpc>
                <a:spcPct val="80000"/>
              </a:lnSpc>
            </a:pPr>
            <a:r>
              <a:rPr lang="zh-CN" altLang="en-US" sz="800" smtClean="0"/>
              <a:t>	</a:t>
            </a:r>
            <a:r>
              <a:rPr lang="en-US" altLang="zh-CN" sz="800" smtClean="0"/>
              <a:t>x_right = window.innerWidth-img_width_max;</a:t>
            </a:r>
          </a:p>
          <a:p>
            <a:pPr>
              <a:lnSpc>
                <a:spcPct val="80000"/>
              </a:lnSpc>
            </a:pPr>
            <a:r>
              <a:rPr lang="en-US" altLang="zh-CN" sz="800" smtClean="0"/>
              <a:t>	y_bottom = window.innerHeight-img_width_max;</a:t>
            </a:r>
          </a:p>
          <a:p>
            <a:pPr>
              <a:lnSpc>
                <a:spcPct val="80000"/>
              </a:lnSpc>
            </a:pPr>
            <a:endParaRPr lang="en-US" altLang="zh-CN" sz="800" smtClean="0"/>
          </a:p>
          <a:p>
            <a:pPr>
              <a:lnSpc>
                <a:spcPct val="80000"/>
              </a:lnSpc>
            </a:pPr>
            <a:endParaRPr lang="en-US" altLang="zh-CN" sz="800" smtClean="0"/>
          </a:p>
          <a:p>
            <a:pPr>
              <a:lnSpc>
                <a:spcPct val="80000"/>
              </a:lnSpc>
            </a:pPr>
            <a:r>
              <a:rPr lang="en-US" altLang="zh-CN" sz="800" smtClean="0"/>
              <a:t>	//</a:t>
            </a:r>
            <a:r>
              <a:rPr lang="zh-CN" altLang="en-US" sz="800" smtClean="0"/>
              <a:t>调用</a:t>
            </a:r>
            <a:r>
              <a:rPr lang="en-US" altLang="zh-CN" sz="800" smtClean="0"/>
              <a:t>showStar()</a:t>
            </a:r>
            <a:r>
              <a:rPr lang="zh-CN" altLang="en-US" sz="800" smtClean="0"/>
              <a:t>函数</a:t>
            </a:r>
          </a:p>
          <a:p>
            <a:pPr>
              <a:lnSpc>
                <a:spcPct val="80000"/>
              </a:lnSpc>
            </a:pPr>
            <a:r>
              <a:rPr lang="zh-CN" altLang="en-US" sz="800" smtClean="0"/>
              <a:t>	</a:t>
            </a:r>
            <a:r>
              <a:rPr lang="en-US" altLang="zh-CN" sz="800" smtClean="0"/>
              <a:t>setInterval("showStar()",1000);</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a:t>
            </a:r>
            <a:r>
              <a:rPr lang="zh-CN" altLang="en-US" sz="800" smtClean="0"/>
              <a:t>取得随机数</a:t>
            </a:r>
          </a:p>
          <a:p>
            <a:pPr>
              <a:lnSpc>
                <a:spcPct val="80000"/>
              </a:lnSpc>
            </a:pPr>
            <a:r>
              <a:rPr lang="en-US" altLang="zh-CN" sz="800" smtClean="0"/>
              <a:t>function getRandomNum(num1,num2)</a:t>
            </a:r>
          </a:p>
          <a:p>
            <a:pPr>
              <a:lnSpc>
                <a:spcPct val="80000"/>
              </a:lnSpc>
            </a:pPr>
            <a:r>
              <a:rPr lang="en-US" altLang="zh-CN" sz="800" smtClean="0"/>
              <a:t>{</a:t>
            </a:r>
          </a:p>
          <a:p>
            <a:pPr>
              <a:lnSpc>
                <a:spcPct val="80000"/>
              </a:lnSpc>
            </a:pPr>
            <a:r>
              <a:rPr lang="en-US" altLang="zh-CN" sz="800" smtClean="0"/>
              <a:t>	return Math.floor(Math.random()*(num2-num1))+num1;</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a:t>
            </a:r>
            <a:r>
              <a:rPr lang="zh-CN" altLang="en-US" sz="800" smtClean="0"/>
              <a:t>点击星星消失</a:t>
            </a:r>
          </a:p>
          <a:p>
            <a:pPr>
              <a:lnSpc>
                <a:spcPct val="80000"/>
              </a:lnSpc>
            </a:pPr>
            <a:r>
              <a:rPr lang="en-US" altLang="zh-CN" sz="800" smtClean="0"/>
              <a:t>function removeStar(obj)</a:t>
            </a:r>
          </a:p>
          <a:p>
            <a:pPr>
              <a:lnSpc>
                <a:spcPct val="80000"/>
              </a:lnSpc>
            </a:pPr>
            <a:r>
              <a:rPr lang="en-US" altLang="zh-CN" sz="800" smtClean="0"/>
              <a:t>{</a:t>
            </a:r>
          </a:p>
          <a:p>
            <a:pPr>
              <a:lnSpc>
                <a:spcPct val="80000"/>
              </a:lnSpc>
            </a:pPr>
            <a:r>
              <a:rPr lang="en-US" altLang="zh-CN" sz="800" smtClean="0"/>
              <a:t>	document.body.removeChild(obj);</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a:t>
            </a:r>
            <a:r>
              <a:rPr lang="zh-CN" altLang="en-US" sz="800" smtClean="0"/>
              <a:t>显示星星</a:t>
            </a:r>
          </a:p>
          <a:p>
            <a:pPr>
              <a:lnSpc>
                <a:spcPct val="80000"/>
              </a:lnSpc>
            </a:pPr>
            <a:r>
              <a:rPr lang="en-US" altLang="zh-CN" sz="800" smtClean="0"/>
              <a:t>function showStar()</a:t>
            </a:r>
          </a:p>
          <a:p>
            <a:pPr>
              <a:lnSpc>
                <a:spcPct val="80000"/>
              </a:lnSpc>
            </a:pPr>
            <a:r>
              <a:rPr lang="en-US" altLang="zh-CN" sz="800" smtClean="0"/>
              <a:t>{</a:t>
            </a:r>
          </a:p>
          <a:p>
            <a:pPr>
              <a:lnSpc>
                <a:spcPct val="80000"/>
              </a:lnSpc>
            </a:pPr>
            <a:r>
              <a:rPr lang="en-US" altLang="zh-CN" sz="800" smtClean="0"/>
              <a:t>	var node_img = document.createElement("img");</a:t>
            </a:r>
          </a:p>
          <a:p>
            <a:pPr>
              <a:lnSpc>
                <a:spcPct val="80000"/>
              </a:lnSpc>
            </a:pPr>
            <a:r>
              <a:rPr lang="en-US" altLang="zh-CN" sz="800" smtClean="0"/>
              <a:t>	var x = getRandomNum(x_left,x_right);</a:t>
            </a:r>
          </a:p>
          <a:p>
            <a:pPr>
              <a:lnSpc>
                <a:spcPct val="80000"/>
              </a:lnSpc>
            </a:pPr>
            <a:r>
              <a:rPr lang="en-US" altLang="zh-CN" sz="800" smtClean="0"/>
              <a:t>	var y = getRandomNum(y_top,y_bottom);</a:t>
            </a:r>
          </a:p>
          <a:p>
            <a:pPr>
              <a:lnSpc>
                <a:spcPct val="80000"/>
              </a:lnSpc>
            </a:pPr>
            <a:r>
              <a:rPr lang="en-US" altLang="zh-CN" sz="800" smtClean="0"/>
              <a:t>	var width = getRandomNum(img_width_min,img_width_max);</a:t>
            </a:r>
          </a:p>
          <a:p>
            <a:pPr>
              <a:lnSpc>
                <a:spcPct val="80000"/>
              </a:lnSpc>
            </a:pPr>
            <a:r>
              <a:rPr lang="en-US" altLang="zh-CN" sz="800" smtClean="0"/>
              <a:t>	var str = "position:absolute;left:"+x+"px;top:"+y+"px;width:"+width+"px;";</a:t>
            </a:r>
          </a:p>
          <a:p>
            <a:pPr>
              <a:lnSpc>
                <a:spcPct val="80000"/>
              </a:lnSpc>
            </a:pPr>
            <a:r>
              <a:rPr lang="en-US" altLang="zh-CN" sz="800" smtClean="0"/>
              <a:t>	node_img.setAttribute("src","images/xingxing.gif");</a:t>
            </a:r>
          </a:p>
          <a:p>
            <a:pPr>
              <a:lnSpc>
                <a:spcPct val="80000"/>
              </a:lnSpc>
            </a:pPr>
            <a:r>
              <a:rPr lang="en-US" altLang="zh-CN" sz="800" smtClean="0"/>
              <a:t>	node_img.setAttribute("style",str);</a:t>
            </a:r>
          </a:p>
          <a:p>
            <a:pPr>
              <a:lnSpc>
                <a:spcPct val="80000"/>
              </a:lnSpc>
            </a:pPr>
            <a:r>
              <a:rPr lang="en-US" altLang="zh-CN" sz="800" smtClean="0"/>
              <a:t>	node_img.setAttribute("onclick","removeStar(this)");</a:t>
            </a:r>
          </a:p>
          <a:p>
            <a:pPr>
              <a:lnSpc>
                <a:spcPct val="80000"/>
              </a:lnSpc>
            </a:pPr>
            <a:r>
              <a:rPr lang="en-US" altLang="zh-CN" sz="800" smtClean="0"/>
              <a:t>	body_node.appendChild(node_img);</a:t>
            </a:r>
          </a:p>
          <a:p>
            <a:pPr>
              <a:lnSpc>
                <a:spcPct val="80000"/>
              </a:lnSpc>
            </a:pPr>
            <a:r>
              <a:rPr lang="en-US" altLang="zh-CN" sz="800" smtClean="0"/>
              <a:t>}</a:t>
            </a:r>
          </a:p>
          <a:p>
            <a:pPr>
              <a:lnSpc>
                <a:spcPct val="80000"/>
              </a:lnSpc>
            </a:pPr>
            <a:r>
              <a:rPr lang="en-US" altLang="zh-CN" sz="800" smtClean="0"/>
              <a:t>&lt;/script&gt;</a:t>
            </a:r>
          </a:p>
          <a:p>
            <a:pPr>
              <a:lnSpc>
                <a:spcPct val="80000"/>
              </a:lnSpc>
            </a:pPr>
            <a:r>
              <a:rPr lang="en-US" altLang="zh-CN" sz="800" smtClean="0"/>
              <a:t>&lt;/style&gt;</a:t>
            </a:r>
          </a:p>
          <a:p>
            <a:pPr>
              <a:lnSpc>
                <a:spcPct val="80000"/>
              </a:lnSpc>
            </a:pPr>
            <a:r>
              <a:rPr lang="en-US" altLang="zh-CN" sz="800" smtClean="0"/>
              <a:t>&lt;/head&gt;</a:t>
            </a:r>
          </a:p>
          <a:p>
            <a:pPr>
              <a:lnSpc>
                <a:spcPct val="80000"/>
              </a:lnSpc>
            </a:pPr>
            <a:r>
              <a:rPr lang="en-US" altLang="zh-CN" sz="800" smtClean="0"/>
              <a:t>&lt;body onload="init()"&gt;</a:t>
            </a:r>
          </a:p>
          <a:p>
            <a:pPr>
              <a:lnSpc>
                <a:spcPct val="80000"/>
              </a:lnSpc>
            </a:pPr>
            <a:r>
              <a:rPr lang="en-US" altLang="zh-CN" sz="800" smtClean="0"/>
              <a:t>&lt;/body&gt;</a:t>
            </a:r>
            <a:endParaRPr lang="zh-CN" altLang="en-US" sz="8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function init()</a:t>
            </a:r>
          </a:p>
          <a:p>
            <a:pPr>
              <a:lnSpc>
                <a:spcPct val="80000"/>
              </a:lnSpc>
            </a:pPr>
            <a:r>
              <a:rPr lang="en-US" altLang="zh-CN" sz="800" smtClean="0"/>
              <a:t>{</a:t>
            </a:r>
          </a:p>
          <a:p>
            <a:pPr>
              <a:lnSpc>
                <a:spcPct val="80000"/>
              </a:lnSpc>
            </a:pPr>
            <a:r>
              <a:rPr lang="en-US" altLang="zh-CN" sz="800" smtClean="0"/>
              <a:t>	var obj = document.getElementById("box");</a:t>
            </a:r>
          </a:p>
          <a:p>
            <a:pPr>
              <a:lnSpc>
                <a:spcPct val="80000"/>
              </a:lnSpc>
            </a:pPr>
            <a:r>
              <a:rPr lang="en-US" altLang="zh-CN" sz="800" smtClean="0"/>
              <a:t>	//</a:t>
            </a:r>
            <a:r>
              <a:rPr lang="zh-CN" altLang="en-US" sz="800" smtClean="0"/>
              <a:t>元素的宽和度：不含滚动条中的内容</a:t>
            </a:r>
          </a:p>
          <a:p>
            <a:pPr>
              <a:lnSpc>
                <a:spcPct val="80000"/>
              </a:lnSpc>
            </a:pPr>
            <a:r>
              <a:rPr lang="zh-CN" altLang="en-US" sz="800" smtClean="0"/>
              <a:t>	</a:t>
            </a:r>
            <a:r>
              <a:rPr lang="en-US" altLang="zh-CN" sz="800" smtClean="0"/>
              <a:t>var width = obj.offsetWidth;</a:t>
            </a:r>
          </a:p>
          <a:p>
            <a:pPr>
              <a:lnSpc>
                <a:spcPct val="80000"/>
              </a:lnSpc>
            </a:pPr>
            <a:r>
              <a:rPr lang="en-US" altLang="zh-CN" sz="800" smtClean="0"/>
              <a:t>	var height = obj.offsetHeight;</a:t>
            </a:r>
          </a:p>
          <a:p>
            <a:pPr>
              <a:lnSpc>
                <a:spcPct val="80000"/>
              </a:lnSpc>
            </a:pPr>
            <a:r>
              <a:rPr lang="en-US" altLang="zh-CN" sz="800" smtClean="0"/>
              <a:t>	//</a:t>
            </a:r>
            <a:r>
              <a:rPr lang="zh-CN" altLang="en-US" sz="800" smtClean="0"/>
              <a:t>元素的宽和高：含滚动条中的内容</a:t>
            </a:r>
          </a:p>
          <a:p>
            <a:pPr>
              <a:lnSpc>
                <a:spcPct val="80000"/>
              </a:lnSpc>
            </a:pPr>
            <a:r>
              <a:rPr lang="zh-CN" altLang="en-US" sz="800" smtClean="0"/>
              <a:t>	</a:t>
            </a:r>
            <a:r>
              <a:rPr lang="en-US" altLang="zh-CN" sz="800" smtClean="0"/>
              <a:t>var width1 = obj.scrollWidth;</a:t>
            </a:r>
          </a:p>
          <a:p>
            <a:pPr>
              <a:lnSpc>
                <a:spcPct val="80000"/>
              </a:lnSpc>
            </a:pPr>
            <a:r>
              <a:rPr lang="en-US" altLang="zh-CN" sz="800" smtClean="0"/>
              <a:t>	var height1 = obj.scrollHeight;</a:t>
            </a:r>
          </a:p>
          <a:p>
            <a:pPr>
              <a:lnSpc>
                <a:spcPct val="80000"/>
              </a:lnSpc>
            </a:pPr>
            <a:r>
              <a:rPr lang="en-US" altLang="zh-CN" sz="800" smtClean="0"/>
              <a:t>	//</a:t>
            </a:r>
            <a:r>
              <a:rPr lang="zh-CN" altLang="en-US" sz="800" smtClean="0"/>
              <a:t>滚动过的距离</a:t>
            </a:r>
          </a:p>
          <a:p>
            <a:pPr>
              <a:lnSpc>
                <a:spcPct val="80000"/>
              </a:lnSpc>
            </a:pPr>
            <a:r>
              <a:rPr lang="zh-CN" altLang="en-US" sz="800" smtClean="0"/>
              <a:t>	</a:t>
            </a:r>
            <a:r>
              <a:rPr lang="en-US" altLang="zh-CN" sz="800" smtClean="0"/>
              <a:t>var scrollheight = obj.scrollTop;</a:t>
            </a:r>
          </a:p>
          <a:p>
            <a:pPr>
              <a:lnSpc>
                <a:spcPct val="80000"/>
              </a:lnSpc>
            </a:pPr>
            <a:r>
              <a:rPr lang="en-US" altLang="zh-CN" sz="800" smtClean="0"/>
              <a:t>	//</a:t>
            </a:r>
            <a:r>
              <a:rPr lang="zh-CN" altLang="en-US" sz="800" smtClean="0"/>
              <a:t>构建输出内容</a:t>
            </a:r>
          </a:p>
          <a:p>
            <a:pPr>
              <a:lnSpc>
                <a:spcPct val="80000"/>
              </a:lnSpc>
            </a:pPr>
            <a:r>
              <a:rPr lang="zh-CN" altLang="en-US" sz="800" smtClean="0"/>
              <a:t>	</a:t>
            </a:r>
            <a:r>
              <a:rPr lang="en-US" altLang="zh-CN" sz="800" smtClean="0"/>
              <a:t>var str ="&lt;b&gt;</a:t>
            </a:r>
            <a:r>
              <a:rPr lang="zh-CN" altLang="en-US" sz="800" smtClean="0"/>
              <a:t>不含滚动条：</a:t>
            </a:r>
            <a:r>
              <a:rPr lang="en-US" altLang="zh-CN" sz="800" smtClean="0"/>
              <a:t>&lt;/b&gt;width="+width+",height="+height;</a:t>
            </a:r>
          </a:p>
          <a:p>
            <a:pPr>
              <a:lnSpc>
                <a:spcPct val="80000"/>
              </a:lnSpc>
            </a:pPr>
            <a:r>
              <a:rPr lang="en-US" altLang="zh-CN" sz="800" smtClean="0"/>
              <a:t>	str += "&lt;br&gt;&lt;b&gt;</a:t>
            </a:r>
            <a:r>
              <a:rPr lang="zh-CN" altLang="en-US" sz="800" smtClean="0"/>
              <a:t>含滚动条：</a:t>
            </a:r>
            <a:r>
              <a:rPr lang="en-US" altLang="zh-CN" sz="800" smtClean="0"/>
              <a:t>&lt;/b&gt;width="+width1+",height="+height1;</a:t>
            </a:r>
          </a:p>
          <a:p>
            <a:pPr>
              <a:lnSpc>
                <a:spcPct val="80000"/>
              </a:lnSpc>
            </a:pPr>
            <a:r>
              <a:rPr lang="en-US" altLang="zh-CN" sz="800" smtClean="0"/>
              <a:t>	str += "&lt;br&gt;&lt;b&gt;</a:t>
            </a:r>
            <a:r>
              <a:rPr lang="zh-CN" altLang="en-US" sz="800" smtClean="0"/>
              <a:t>滚动过的距离：</a:t>
            </a:r>
            <a:r>
              <a:rPr lang="en-US" altLang="zh-CN" sz="800" smtClean="0"/>
              <a:t>&lt;/b&gt;"+scrollheight;</a:t>
            </a:r>
          </a:p>
          <a:p>
            <a:pPr>
              <a:lnSpc>
                <a:spcPct val="80000"/>
              </a:lnSpc>
            </a:pPr>
            <a:r>
              <a:rPr lang="en-US" altLang="zh-CN" sz="800" smtClean="0"/>
              <a:t>	var result = document.getElementById("result");</a:t>
            </a:r>
          </a:p>
          <a:p>
            <a:pPr>
              <a:lnSpc>
                <a:spcPct val="80000"/>
              </a:lnSpc>
            </a:pPr>
            <a:r>
              <a:rPr lang="en-US" altLang="zh-CN" sz="800" smtClean="0"/>
              <a:t>	result.innerHTML = str;</a:t>
            </a:r>
          </a:p>
          <a:p>
            <a:pPr>
              <a:lnSpc>
                <a:spcPct val="80000"/>
              </a:lnSpc>
            </a:pPr>
            <a:r>
              <a:rPr lang="en-US" altLang="zh-CN" sz="800" smtClean="0"/>
              <a:t>}</a:t>
            </a:r>
          </a:p>
          <a:p>
            <a:pPr>
              <a:lnSpc>
                <a:spcPct val="80000"/>
              </a:lnSpc>
            </a:pPr>
            <a:r>
              <a:rPr lang="en-US" altLang="zh-CN" sz="800" smtClean="0"/>
              <a:t>&lt;/script&gt;</a:t>
            </a:r>
          </a:p>
          <a:p>
            <a:pPr>
              <a:lnSpc>
                <a:spcPct val="80000"/>
              </a:lnSpc>
            </a:pPr>
            <a:r>
              <a:rPr lang="en-US" altLang="zh-CN" sz="800" smtClean="0"/>
              <a:t>&lt;style type="text/css"&gt;</a:t>
            </a:r>
          </a:p>
          <a:p>
            <a:pPr>
              <a:lnSpc>
                <a:spcPct val="80000"/>
              </a:lnSpc>
            </a:pPr>
            <a:r>
              <a:rPr lang="en-US" altLang="zh-CN" sz="800" smtClean="0"/>
              <a:t>#box{</a:t>
            </a:r>
          </a:p>
          <a:p>
            <a:pPr>
              <a:lnSpc>
                <a:spcPct val="80000"/>
              </a:lnSpc>
            </a:pPr>
            <a:r>
              <a:rPr lang="en-US" altLang="zh-CN" sz="800" smtClean="0"/>
              <a:t>	width:600px;</a:t>
            </a:r>
          </a:p>
          <a:p>
            <a:pPr>
              <a:lnSpc>
                <a:spcPct val="80000"/>
              </a:lnSpc>
            </a:pPr>
            <a:r>
              <a:rPr lang="en-US" altLang="zh-CN" sz="800" smtClean="0"/>
              <a:t>	height:300px;</a:t>
            </a:r>
          </a:p>
          <a:p>
            <a:pPr>
              <a:lnSpc>
                <a:spcPct val="80000"/>
              </a:lnSpc>
            </a:pPr>
            <a:r>
              <a:rPr lang="en-US" altLang="zh-CN" sz="800" smtClean="0"/>
              <a:t>	overflow:scroll;</a:t>
            </a:r>
          </a:p>
          <a:p>
            <a:pPr>
              <a:lnSpc>
                <a:spcPct val="80000"/>
              </a:lnSpc>
            </a:pPr>
            <a:r>
              <a:rPr lang="en-US" altLang="zh-CN" sz="800" smtClean="0"/>
              <a:t>	border:1px solid #ff0000;</a:t>
            </a:r>
          </a:p>
          <a:p>
            <a:pPr>
              <a:lnSpc>
                <a:spcPct val="80000"/>
              </a:lnSpc>
            </a:pPr>
            <a:r>
              <a:rPr lang="en-US" altLang="zh-CN" sz="800" smtClean="0"/>
              <a:t>}</a:t>
            </a:r>
          </a:p>
          <a:p>
            <a:pPr>
              <a:lnSpc>
                <a:spcPct val="80000"/>
              </a:lnSpc>
            </a:pPr>
            <a:r>
              <a:rPr lang="en-US" altLang="zh-CN" sz="800" smtClean="0"/>
              <a:t>&lt;/style&gt;</a:t>
            </a:r>
          </a:p>
          <a:p>
            <a:pPr>
              <a:lnSpc>
                <a:spcPct val="80000"/>
              </a:lnSpc>
            </a:pPr>
            <a:r>
              <a:rPr lang="en-US" altLang="zh-CN" sz="800" smtClean="0"/>
              <a:t>&lt;/head&gt;</a:t>
            </a:r>
          </a:p>
          <a:p>
            <a:pPr>
              <a:lnSpc>
                <a:spcPct val="80000"/>
              </a:lnSpc>
            </a:pPr>
            <a:r>
              <a:rPr lang="en-US" altLang="zh-CN" sz="800" smtClean="0"/>
              <a:t>&lt;body&gt;</a:t>
            </a:r>
          </a:p>
          <a:p>
            <a:pPr>
              <a:lnSpc>
                <a:spcPct val="80000"/>
              </a:lnSpc>
            </a:pPr>
            <a:r>
              <a:rPr lang="en-US" altLang="zh-CN" sz="800" smtClean="0"/>
              <a:t>&lt;div id="result"&gt;&lt;/div&gt;</a:t>
            </a:r>
          </a:p>
          <a:p>
            <a:pPr>
              <a:lnSpc>
                <a:spcPct val="80000"/>
              </a:lnSpc>
            </a:pPr>
            <a:r>
              <a:rPr lang="en-US" altLang="zh-CN" sz="800" smtClean="0"/>
              <a:t>&lt;div id="box" onscroll="init()"&gt;</a:t>
            </a:r>
            <a:r>
              <a:rPr lang="zh-CN" altLang="en-US" sz="800" smtClean="0"/>
              <a:t>一是公开国务院各部门全部行政审批事项清单，推进进一步取消和下放，促进规范管理，接受社会监督，切实防止边减边增、明减暗增。除公开的事项外，各部门不得擅自新设行政审批事项。逐步向审批事项的“负面清单”管理迈进，做到审批清单之外的事项，均由社会主体依法自行决定。</a:t>
            </a:r>
          </a:p>
          <a:p>
            <a:pPr>
              <a:lnSpc>
                <a:spcPct val="80000"/>
              </a:lnSpc>
            </a:pPr>
            <a:endParaRPr lang="zh-CN" altLang="en-US" sz="800" smtClean="0"/>
          </a:p>
          <a:p>
            <a:pPr>
              <a:lnSpc>
                <a:spcPct val="80000"/>
              </a:lnSpc>
            </a:pPr>
            <a:r>
              <a:rPr lang="zh-CN" altLang="en-US" sz="800" smtClean="0"/>
              <a:t>二是清理并逐步取消各部门非行政许可审批事项。对面向公民、法人或其他组织的非行政许可审批事项原则上予以取消，确需保留的要通过法定程序调整为行政许可，其余一律废止。堵住“偏门”，消除审批管理中的“灰色地带”。今后也不得在法律法规之外设立面向社会公众的审批事项。同时，要改变管理方式，加强事中事后监管，切实做到“放”、“管”结合。</a:t>
            </a:r>
          </a:p>
          <a:p>
            <a:pPr>
              <a:lnSpc>
                <a:spcPct val="80000"/>
              </a:lnSpc>
            </a:pPr>
            <a:endParaRPr lang="zh-CN" altLang="en-US" sz="800" smtClean="0"/>
          </a:p>
          <a:p>
            <a:pPr>
              <a:lnSpc>
                <a:spcPct val="80000"/>
              </a:lnSpc>
            </a:pPr>
            <a:r>
              <a:rPr lang="zh-CN" altLang="en-US" sz="800" smtClean="0"/>
              <a:t>三是在去年分三批取消和下放行政审批事项的基础上，重点围绕生产经营领域，再取消和下放包括省际普通货物水路运输许可、基础电信和跨地区增值电信业务经营许可证备案核准、利用网络实施远程高等学历教育的网校审批、保险从业人员资格核准和会计从业资格认定等</a:t>
            </a:r>
            <a:r>
              <a:rPr lang="en-US" altLang="zh-CN" sz="800" smtClean="0"/>
              <a:t>70</a:t>
            </a:r>
            <a:r>
              <a:rPr lang="zh-CN" altLang="en-US" sz="800" smtClean="0"/>
              <a:t>项审批事项，使简政放权成为持续的改革行动。一是公开国务院各部门全部行政审批事项清单，推进进一步取消和下放，促进规范管理，接受社会监督，切实防止边减边增、明减暗增。除公开的事项外，各部门不得擅自新设行政审批事项。逐步向审批事项的“负面清单”管理迈进，做到审批清单之外的事项，均由社会主体依法自行决定。</a:t>
            </a:r>
          </a:p>
          <a:p>
            <a:pPr>
              <a:lnSpc>
                <a:spcPct val="80000"/>
              </a:lnSpc>
            </a:pPr>
            <a:endParaRPr lang="zh-CN" altLang="en-US" sz="800" smtClean="0"/>
          </a:p>
          <a:p>
            <a:pPr>
              <a:lnSpc>
                <a:spcPct val="80000"/>
              </a:lnSpc>
            </a:pPr>
            <a:r>
              <a:rPr lang="zh-CN" altLang="en-US" sz="800" smtClean="0"/>
              <a:t>二是清理并逐步取消各部门非行政许可审批事项。对面向公民、法人或其他组织的非行政许可审批事项原则上予以取消，确需保留的要通过法定程序调整为行政许可，其余一律废止。堵住“偏门”，消除审批管理中的“灰色地带”。今后也不得在法律法规之外设立面向社会公众的审批事项。同时，要改变管理方式，加强事中事后监管，切实做到“放”、“管”结合。</a:t>
            </a:r>
          </a:p>
          <a:p>
            <a:pPr>
              <a:lnSpc>
                <a:spcPct val="80000"/>
              </a:lnSpc>
            </a:pPr>
            <a:endParaRPr lang="zh-CN" altLang="en-US" sz="800" smtClean="0"/>
          </a:p>
          <a:p>
            <a:pPr>
              <a:lnSpc>
                <a:spcPct val="80000"/>
              </a:lnSpc>
            </a:pPr>
            <a:r>
              <a:rPr lang="zh-CN" altLang="en-US" sz="800" smtClean="0"/>
              <a:t>三是在去年分三批取消和下放行政审批事项的基础上，重点围绕生产经营领域，再取消和下放包括省际普通货物水路运输许可、基础电信和跨地区增值电信业务经营许可证备案核准、利用网络实施远程高等学历教育的网校审批、保险从业人员资格核准和会计从业资格认定等</a:t>
            </a:r>
            <a:r>
              <a:rPr lang="en-US" altLang="zh-CN" sz="800" smtClean="0"/>
              <a:t>70</a:t>
            </a:r>
            <a:r>
              <a:rPr lang="zh-CN" altLang="en-US" sz="800" smtClean="0"/>
              <a:t>项审批事项，使简政放权成为持续的改革行动。一是公开国务院各部门全部行政审批事项清单，推进进一步取消和下放，促进规范管理，接受社会监督，切实防止边减边增、明减暗增。除公开的事项外，各部门不得擅自新设行政审批事项。逐步向审批事项的“负面清单”管理迈进，做到审批清单之外的事项，均由社会主体依法自行决定。</a:t>
            </a:r>
          </a:p>
          <a:p>
            <a:pPr>
              <a:lnSpc>
                <a:spcPct val="80000"/>
              </a:lnSpc>
            </a:pPr>
            <a:endParaRPr lang="zh-CN" altLang="en-US" sz="800" smtClean="0"/>
          </a:p>
          <a:p>
            <a:pPr>
              <a:lnSpc>
                <a:spcPct val="80000"/>
              </a:lnSpc>
            </a:pPr>
            <a:r>
              <a:rPr lang="zh-CN" altLang="en-US" sz="800" smtClean="0"/>
              <a:t>二是清理并逐步取消各部门非行政许可审批事项。对面向公民、法人或其他组织的非行政许可审批事项原则上予以取消，确需保留的要通过法定程序调整为行政许可，其余一律废止。堵住“偏门”，消除审批管理中的“灰色地带”。今后也不得在法律法规之外设立面向社会公众的审批事项。同时，要改变管理方式，加强事中事后监管，切实做到“放”、“管”结合。</a:t>
            </a:r>
          </a:p>
          <a:p>
            <a:pPr>
              <a:lnSpc>
                <a:spcPct val="80000"/>
              </a:lnSpc>
            </a:pPr>
            <a:endParaRPr lang="zh-CN" altLang="en-US" sz="800" smtClean="0"/>
          </a:p>
          <a:p>
            <a:pPr>
              <a:lnSpc>
                <a:spcPct val="80000"/>
              </a:lnSpc>
            </a:pPr>
            <a:r>
              <a:rPr lang="zh-CN" altLang="en-US" sz="800" smtClean="0"/>
              <a:t>三是在去年分三批取消和下放行政审批事项的基础上，重点围绕生产经营领域，再取消和下放包括省际普通货物水路运输许可、基础电信和跨地区增值电信业务经营许可证备案核准、利用网络实施远程高等学历教育的网校审批、保险从业人员资格核准和会计从业资格认定等</a:t>
            </a:r>
            <a:r>
              <a:rPr lang="en-US" altLang="zh-CN" sz="800" smtClean="0"/>
              <a:t>70</a:t>
            </a:r>
            <a:r>
              <a:rPr lang="zh-CN" altLang="en-US" sz="800" smtClean="0"/>
              <a:t>项审批事项，使简政放权成为持续的改革行动。</a:t>
            </a:r>
            <a:r>
              <a:rPr lang="en-US" altLang="zh-CN" sz="800" smtClean="0"/>
              <a:t>&lt;/div&gt;</a:t>
            </a:r>
          </a:p>
          <a:p>
            <a:pPr>
              <a:lnSpc>
                <a:spcPct val="80000"/>
              </a:lnSpc>
            </a:pPr>
            <a:r>
              <a:rPr lang="en-US" altLang="zh-CN" sz="800" smtClean="0"/>
              <a:t>&lt;/body&gt;</a:t>
            </a:r>
            <a:endParaRPr lang="zh-CN" altLang="en-US" sz="8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var timer;</a:t>
            </a:r>
          </a:p>
          <a:p>
            <a:r>
              <a:rPr lang="en-US" altLang="zh-CN" smtClean="0"/>
              <a:t>//</a:t>
            </a:r>
            <a:r>
              <a:rPr lang="zh-CN" altLang="en-US" smtClean="0"/>
              <a:t>初始化函数</a:t>
            </a:r>
          </a:p>
          <a:p>
            <a:r>
              <a:rPr lang="en-US" altLang="zh-CN" smtClean="0"/>
              <a:t>function init()</a:t>
            </a:r>
          </a:p>
          <a:p>
            <a:r>
              <a:rPr lang="en-US" altLang="zh-CN" smtClean="0"/>
              <a:t>{</a:t>
            </a:r>
          </a:p>
          <a:p>
            <a:r>
              <a:rPr lang="en-US" altLang="zh-CN" smtClean="0"/>
              <a:t>	//</a:t>
            </a:r>
            <a:r>
              <a:rPr lang="zh-CN" altLang="en-US" smtClean="0"/>
              <a:t>取得</a:t>
            </a:r>
            <a:r>
              <a:rPr lang="en-US" altLang="zh-CN" smtClean="0"/>
              <a:t>QQ</a:t>
            </a:r>
            <a:r>
              <a:rPr lang="zh-CN" altLang="en-US" smtClean="0"/>
              <a:t>对象</a:t>
            </a:r>
          </a:p>
          <a:p>
            <a:r>
              <a:rPr lang="zh-CN" altLang="en-US" smtClean="0"/>
              <a:t>	</a:t>
            </a:r>
            <a:r>
              <a:rPr lang="en-US" altLang="zh-CN" smtClean="0"/>
              <a:t>var qq = document.getElementById("qq");</a:t>
            </a:r>
          </a:p>
          <a:p>
            <a:r>
              <a:rPr lang="en-US" altLang="zh-CN" smtClean="0"/>
              <a:t>	//</a:t>
            </a:r>
            <a:r>
              <a:rPr lang="zh-CN" altLang="en-US" smtClean="0"/>
              <a:t>窗口可见高度</a:t>
            </a:r>
          </a:p>
          <a:p>
            <a:r>
              <a:rPr lang="zh-CN" altLang="en-US" smtClean="0"/>
              <a:t>	</a:t>
            </a:r>
            <a:r>
              <a:rPr lang="en-US" altLang="zh-CN" smtClean="0"/>
              <a:t>var win_height = window.innerHeight ? window.innerHeight : document.documentElement.clientHeight;</a:t>
            </a:r>
          </a:p>
          <a:p>
            <a:r>
              <a:rPr lang="en-US" altLang="zh-CN" smtClean="0"/>
              <a:t>	//</a:t>
            </a:r>
            <a:r>
              <a:rPr lang="zh-CN" altLang="en-US" smtClean="0"/>
              <a:t>网页向上滚动过的距离</a:t>
            </a:r>
          </a:p>
          <a:p>
            <a:r>
              <a:rPr lang="zh-CN" altLang="en-US" smtClean="0"/>
              <a:t>	</a:t>
            </a:r>
            <a:r>
              <a:rPr lang="en-US" altLang="zh-CN" smtClean="0"/>
              <a:t>var scroll_height = document.documentElement.scrollTop;</a:t>
            </a:r>
          </a:p>
          <a:p>
            <a:r>
              <a:rPr lang="en-US" altLang="zh-CN" smtClean="0"/>
              <a:t>	//QQ</a:t>
            </a:r>
            <a:r>
              <a:rPr lang="zh-CN" altLang="en-US" smtClean="0"/>
              <a:t>面板的高度</a:t>
            </a:r>
          </a:p>
          <a:p>
            <a:r>
              <a:rPr lang="zh-CN" altLang="en-US" smtClean="0"/>
              <a:t>	</a:t>
            </a:r>
            <a:r>
              <a:rPr lang="en-US" altLang="zh-CN" smtClean="0"/>
              <a:t>var qq_height = qq.offsetHeight;</a:t>
            </a:r>
          </a:p>
          <a:p>
            <a:r>
              <a:rPr lang="en-US" altLang="zh-CN" smtClean="0"/>
              <a:t>	//</a:t>
            </a:r>
            <a:r>
              <a:rPr lang="zh-CN" altLang="en-US" smtClean="0"/>
              <a:t>如果实现</a:t>
            </a:r>
            <a:r>
              <a:rPr lang="en-US" altLang="zh-CN" smtClean="0"/>
              <a:t>QQ</a:t>
            </a:r>
            <a:r>
              <a:rPr lang="zh-CN" altLang="en-US" smtClean="0"/>
              <a:t>面板在浏览器窗口中上下居中，则需要计算</a:t>
            </a:r>
            <a:r>
              <a:rPr lang="en-US" altLang="zh-CN" smtClean="0"/>
              <a:t>QQ</a:t>
            </a:r>
            <a:r>
              <a:rPr lang="zh-CN" altLang="en-US" smtClean="0"/>
              <a:t>面板到网页顶部的距离</a:t>
            </a:r>
          </a:p>
          <a:p>
            <a:r>
              <a:rPr lang="zh-CN" altLang="en-US" smtClean="0"/>
              <a:t>	</a:t>
            </a:r>
            <a:r>
              <a:rPr lang="en-US" altLang="zh-CN" smtClean="0"/>
              <a:t>var qq_top = Math.floor(scroll_height + (win_height-qq_height)/2);</a:t>
            </a:r>
          </a:p>
          <a:p>
            <a:r>
              <a:rPr lang="en-US" altLang="zh-CN" smtClean="0"/>
              <a:t>	//</a:t>
            </a:r>
            <a:r>
              <a:rPr lang="zh-CN" altLang="en-US" smtClean="0"/>
              <a:t>调用滚动函数</a:t>
            </a:r>
          </a:p>
          <a:p>
            <a:r>
              <a:rPr lang="zh-CN" altLang="en-US" smtClean="0"/>
              <a:t>	</a:t>
            </a:r>
            <a:r>
              <a:rPr lang="en-US" altLang="zh-CN" smtClean="0"/>
              <a:t>start_scroll(qq_top);</a:t>
            </a:r>
          </a:p>
          <a:p>
            <a:r>
              <a:rPr lang="en-US" altLang="zh-CN" smtClean="0"/>
              <a:t>}</a:t>
            </a:r>
          </a:p>
          <a:p>
            <a:r>
              <a:rPr lang="en-US" altLang="zh-CN" smtClean="0"/>
              <a:t>function start_scroll(qq_top)</a:t>
            </a:r>
          </a:p>
          <a:p>
            <a:r>
              <a:rPr lang="en-US" altLang="zh-CN" smtClean="0"/>
              <a:t>{</a:t>
            </a:r>
          </a:p>
          <a:p>
            <a:r>
              <a:rPr lang="en-US" altLang="zh-CN" smtClean="0"/>
              <a:t>	var qq = document.getElementById("qq");</a:t>
            </a:r>
          </a:p>
          <a:p>
            <a:r>
              <a:rPr lang="en-US" altLang="zh-CN" smtClean="0"/>
              <a:t>	clearInterval(timer);</a:t>
            </a:r>
          </a:p>
          <a:p>
            <a:r>
              <a:rPr lang="en-US" altLang="zh-CN" smtClean="0"/>
              <a:t>	timer = setInterval(function(){</a:t>
            </a:r>
          </a:p>
          <a:p>
            <a:r>
              <a:rPr lang="en-US" altLang="zh-CN" smtClean="0"/>
              <a:t>		//</a:t>
            </a:r>
            <a:r>
              <a:rPr lang="zh-CN" altLang="en-US" smtClean="0"/>
              <a:t>每调用一次，计算步长值</a:t>
            </a:r>
          </a:p>
          <a:p>
            <a:r>
              <a:rPr lang="zh-CN" altLang="en-US" smtClean="0"/>
              <a:t>		</a:t>
            </a:r>
            <a:r>
              <a:rPr lang="en-US" altLang="zh-CN" smtClean="0"/>
              <a:t>var speed = Math.ceil((qq_top - qq.offsetTop)/8);</a:t>
            </a:r>
          </a:p>
          <a:p>
            <a:r>
              <a:rPr lang="en-US" altLang="zh-CN" smtClean="0"/>
              <a:t>		if(qq.offsetTop == qq_top)</a:t>
            </a:r>
          </a:p>
          <a:p>
            <a:r>
              <a:rPr lang="en-US" altLang="zh-CN" smtClean="0"/>
              <a:t>		{</a:t>
            </a:r>
          </a:p>
          <a:p>
            <a:r>
              <a:rPr lang="en-US" altLang="zh-CN" smtClean="0"/>
              <a:t>			clearInterval(timer);</a:t>
            </a:r>
          </a:p>
          <a:p>
            <a:r>
              <a:rPr lang="en-US" altLang="zh-CN" smtClean="0"/>
              <a:t>		}else</a:t>
            </a:r>
          </a:p>
          <a:p>
            <a:r>
              <a:rPr lang="en-US" altLang="zh-CN" smtClean="0"/>
              <a:t>		{</a:t>
            </a:r>
          </a:p>
          <a:p>
            <a:r>
              <a:rPr lang="en-US" altLang="zh-CN" smtClean="0"/>
              <a:t>			qq.style.top = qq.offsetTop + speed + "px";</a:t>
            </a:r>
          </a:p>
          <a:p>
            <a:r>
              <a:rPr lang="en-US" altLang="zh-CN" smtClean="0"/>
              <a:t>			var result = document.getElementById("result");</a:t>
            </a:r>
          </a:p>
          <a:p>
            <a:r>
              <a:rPr lang="en-US" altLang="zh-CN" smtClean="0"/>
              <a:t>			result.innerHTML = "QQ</a:t>
            </a:r>
            <a:r>
              <a:rPr lang="zh-CN" altLang="en-US" smtClean="0"/>
              <a:t>距网页顶端：</a:t>
            </a:r>
            <a:r>
              <a:rPr lang="en-US" altLang="zh-CN" smtClean="0"/>
              <a:t>"+qq.style.top+"&lt;br /&gt;</a:t>
            </a:r>
            <a:r>
              <a:rPr lang="zh-CN" altLang="en-US" smtClean="0"/>
              <a:t>需要移动到：</a:t>
            </a:r>
            <a:r>
              <a:rPr lang="en-US" altLang="zh-CN" smtClean="0"/>
              <a:t>"+qq_top+"px&lt;br&gt;</a:t>
            </a:r>
            <a:r>
              <a:rPr lang="zh-CN" altLang="en-US" smtClean="0"/>
              <a:t>已移动：</a:t>
            </a:r>
            <a:r>
              <a:rPr lang="en-US" altLang="zh-CN" smtClean="0"/>
              <a:t>"+qq.offsetTop+"px";</a:t>
            </a:r>
          </a:p>
          <a:p>
            <a:r>
              <a:rPr lang="en-US" altLang="zh-CN" smtClean="0"/>
              <a:t>		}</a:t>
            </a:r>
          </a:p>
          <a:p>
            <a:r>
              <a:rPr lang="en-US" altLang="zh-CN" smtClean="0"/>
              <a:t>	},40);</a:t>
            </a:r>
          </a:p>
          <a:p>
            <a:r>
              <a:rPr lang="en-US" altLang="zh-CN" smtClean="0"/>
              <a:t>}</a:t>
            </a:r>
          </a:p>
          <a:p>
            <a:r>
              <a:rPr lang="en-US" altLang="zh-CN" smtClean="0"/>
              <a:t>&lt;/script&gt;</a:t>
            </a:r>
          </a:p>
          <a:p>
            <a:r>
              <a:rPr lang="en-US" altLang="zh-CN" smtClean="0"/>
              <a:t>&lt;style type="text/css"&gt;</a:t>
            </a:r>
          </a:p>
          <a:p>
            <a:r>
              <a:rPr lang="en-US" altLang="zh-CN" smtClean="0"/>
              <a:t>body,div,img,a,ul,li{margin:0px;padding:0px;}</a:t>
            </a:r>
          </a:p>
          <a:p>
            <a:r>
              <a:rPr lang="en-US" altLang="zh-CN" smtClean="0"/>
              <a:t>ul,li{list-style:none;}</a:t>
            </a:r>
          </a:p>
          <a:p>
            <a:r>
              <a:rPr lang="en-US" altLang="zh-CN" smtClean="0"/>
              <a:t>.box{width:600px;margin:0px auto;padding:20px;font-size:24px;line-height:150%;}</a:t>
            </a:r>
          </a:p>
          <a:p>
            <a:r>
              <a:rPr lang="en-US" altLang="zh-CN" smtClean="0"/>
              <a:t>#qq{width:120px;position:absolute;right:10px;top:200px;}</a:t>
            </a:r>
          </a:p>
          <a:p>
            <a:r>
              <a:rPr lang="en-US" altLang="zh-CN" smtClean="0"/>
              <a:t>#qq .qqTop img{width:120px;}</a:t>
            </a:r>
          </a:p>
          <a:p>
            <a:r>
              <a:rPr lang="en-US" altLang="zh-CN" smtClean="0"/>
              <a:t>#qq .qqMiddle{background:url(images/middle.gif) repeat-y;padding:10px;}</a:t>
            </a:r>
          </a:p>
          <a:p>
            <a:r>
              <a:rPr lang="en-US" altLang="zh-CN" smtClean="0"/>
              <a:t>#qq .qqMiddle li{text-align:center;}</a:t>
            </a:r>
          </a:p>
          <a:p>
            <a:r>
              <a:rPr lang="en-US" altLang="zh-CN" smtClean="0"/>
              <a:t>#qq .qqMiddle img{padding:5px;}</a:t>
            </a:r>
          </a:p>
          <a:p>
            <a:r>
              <a:rPr lang="en-US" altLang="zh-CN" smtClean="0"/>
              <a:t>#qq .qqBottom img{width:120px;}</a:t>
            </a:r>
          </a:p>
          <a:p>
            <a:r>
              <a:rPr lang="en-US" altLang="zh-CN" smtClean="0"/>
              <a:t>#result{</a:t>
            </a:r>
          </a:p>
          <a:p>
            <a:r>
              <a:rPr lang="en-US" altLang="zh-CN" smtClean="0"/>
              <a:t>	position:fixed;</a:t>
            </a:r>
          </a:p>
          <a:p>
            <a:r>
              <a:rPr lang="en-US" altLang="zh-CN" smtClean="0"/>
              <a:t>	top:100px;</a:t>
            </a:r>
          </a:p>
          <a:p>
            <a:r>
              <a:rPr lang="en-US" altLang="zh-CN" smtClean="0"/>
              <a:t>	width:200px;</a:t>
            </a:r>
          </a:p>
          <a:p>
            <a:r>
              <a:rPr lang="en-US" altLang="zh-CN" smtClean="0"/>
              <a:t>	font-size:18px;</a:t>
            </a:r>
          </a:p>
          <a:p>
            <a:r>
              <a:rPr lang="en-US" altLang="zh-CN" smtClean="0"/>
              <a:t>	border:1px solid #ff0000;</a:t>
            </a:r>
          </a:p>
          <a:p>
            <a:r>
              <a:rPr lang="en-US" altLang="zh-CN" smtClean="0"/>
              <a:t>	background-color:#FFFF99;</a:t>
            </a:r>
          </a:p>
          <a:p>
            <a:r>
              <a:rPr lang="en-US" altLang="zh-CN" smtClean="0"/>
              <a:t>	padding:5px;</a:t>
            </a:r>
          </a:p>
          <a:p>
            <a:r>
              <a:rPr lang="en-US" altLang="zh-CN" smtClean="0"/>
              <a:t>}</a:t>
            </a:r>
          </a:p>
          <a:p>
            <a:r>
              <a:rPr lang="en-US" altLang="zh-CN" smtClean="0"/>
              <a:t>&lt;/style&gt;</a:t>
            </a:r>
          </a:p>
          <a:p>
            <a:r>
              <a:rPr lang="en-US" altLang="zh-CN" smtClean="0"/>
              <a:t>&lt;/head&gt;</a:t>
            </a:r>
          </a:p>
          <a:p>
            <a:r>
              <a:rPr lang="en-US" altLang="zh-CN" smtClean="0"/>
              <a:t>&lt;body onscroll="init()"&gt;</a:t>
            </a:r>
          </a:p>
          <a:p>
            <a:r>
              <a:rPr lang="en-US" altLang="zh-CN" smtClean="0"/>
              <a:t>&lt;div id="result"&gt;&lt;/div&gt;</a:t>
            </a:r>
          </a:p>
          <a:p>
            <a:r>
              <a:rPr lang="en-US" altLang="zh-CN" smtClean="0"/>
              <a:t>&lt;div id="qq"&gt;</a:t>
            </a:r>
          </a:p>
          <a:p>
            <a:r>
              <a:rPr lang="en-US" altLang="zh-CN" smtClean="0"/>
              <a:t>&lt;div class="qqTop"&gt;&lt;img src="images/top.gif" /&gt;&lt;/div&gt;</a:t>
            </a:r>
          </a:p>
          <a:p>
            <a:r>
              <a:rPr lang="en-US" altLang="zh-CN" smtClean="0"/>
              <a:t>&lt;div class="qqMiddle"&gt;</a:t>
            </a:r>
          </a:p>
          <a:p>
            <a:r>
              <a:rPr lang="en-US" altLang="zh-CN" smtClean="0"/>
              <a:t>	&lt;ul&gt;</a:t>
            </a:r>
          </a:p>
          <a:p>
            <a:r>
              <a:rPr lang="en-US" altLang="zh-CN" smtClean="0"/>
              <a:t>		&lt;li&gt;</a:t>
            </a:r>
          </a:p>
          <a:p>
            <a:r>
              <a:rPr lang="en-US" altLang="zh-CN" smtClean="0"/>
              <a:t>			&lt;a target="_self" href=tencent://message/?uin=976296751&amp;Site=http://&amp;Menu=yes&gt;&lt;img border=0 src=http://wpa.qq.com/pa?p=1:976296751:1&gt;&lt;/a&gt;</a:t>
            </a:r>
          </a:p>
          <a:p>
            <a:r>
              <a:rPr lang="en-US" altLang="zh-CN" smtClean="0"/>
              <a:t>		&lt;/li&gt;</a:t>
            </a:r>
          </a:p>
          <a:p>
            <a:r>
              <a:rPr lang="en-US" altLang="zh-CN" smtClean="0"/>
              <a:t>		&lt;li&gt;</a:t>
            </a:r>
          </a:p>
          <a:p>
            <a:r>
              <a:rPr lang="en-US" altLang="zh-CN" smtClean="0"/>
              <a:t>			&lt;a target="_self" href=tencent://message/?uin=976296751&amp;Site=http://&amp;Menu=yes&gt;&lt;img border=0 src=http://wpa.qq.com/pa?p=1:976296751:1&gt;&lt;/a&gt;</a:t>
            </a:r>
          </a:p>
          <a:p>
            <a:r>
              <a:rPr lang="en-US" altLang="zh-CN" smtClean="0"/>
              <a:t>		&lt;/li&gt;</a:t>
            </a:r>
          </a:p>
          <a:p>
            <a:r>
              <a:rPr lang="en-US" altLang="zh-CN" smtClean="0"/>
              <a:t>		&lt;li&gt;</a:t>
            </a:r>
          </a:p>
          <a:p>
            <a:r>
              <a:rPr lang="en-US" altLang="zh-CN" smtClean="0"/>
              <a:t>			&lt;a target="_self" href=tencent://message/?uin=976296751&amp;Site=http://&amp;Menu=yes&gt;&lt;img border=0 src=http://wpa.qq.com/pa?p=1:976296751:1&gt;&lt;/a&gt;</a:t>
            </a:r>
          </a:p>
          <a:p>
            <a:r>
              <a:rPr lang="en-US" altLang="zh-CN" smtClean="0"/>
              <a:t>		&lt;/li&gt;</a:t>
            </a:r>
          </a:p>
          <a:p>
            <a:r>
              <a:rPr lang="en-US" altLang="zh-CN" smtClean="0"/>
              <a:t>	&lt;/ul&gt;</a:t>
            </a:r>
          </a:p>
          <a:p>
            <a:r>
              <a:rPr lang="en-US" altLang="zh-CN" smtClean="0"/>
              <a:t>&lt;/div&gt;</a:t>
            </a:r>
          </a:p>
          <a:p>
            <a:r>
              <a:rPr lang="en-US" altLang="zh-CN" smtClean="0"/>
              <a:t>&lt;div class="qqBottom"&gt;&lt;img src="images/bottom.gif" /&gt;&lt;/div&gt;</a:t>
            </a:r>
          </a:p>
          <a:p>
            <a:r>
              <a:rPr lang="en-US" altLang="zh-CN" smtClean="0"/>
              <a:t>&lt;/div&gt;</a:t>
            </a:r>
          </a:p>
          <a:p>
            <a:r>
              <a:rPr lang="en-US" altLang="zh-CN" smtClean="0"/>
              <a:t>&lt;div class="box"&gt;&lt;p&gt;</a:t>
            </a:r>
            <a:r>
              <a:rPr lang="zh-CN" altLang="en-US" smtClean="0"/>
              <a:t>一是公开国务院各部门全部行政审批事项清单，推进进一步取消和下放，促进规范管理，接受社会监督，切实防止边减边增、明减暗增。除公开的事项外，各部门不得擅自新设行政审批事项。逐步向审批事项的“负面清单”管理迈进，做到审批清单之外的事项，均由社会主体依法自行决定。</a:t>
            </a:r>
          </a:p>
          <a:p>
            <a:r>
              <a:rPr lang="zh-CN" altLang="en-US" smtClean="0"/>
              <a:t>二是清理并逐步取消各部门非行政许可审批事项。对面向公民、法人或其他组织的非行政许可审批事项原则上予以取消，确需保留的要通过法定程序调整为行政许可，其余一律废止。堵住“偏门”，消除审批管理中的“灰色地带”。今后也不得在法律法规之外设立面向社会公众的审批事项。同时，要改变管理方式，加强事中事后监管，切实做到“放”、“管”结合。</a:t>
            </a:r>
            <a:r>
              <a:rPr lang="en-US" altLang="zh-CN" smtClean="0"/>
              <a:t>&lt;/p&gt;&lt;p&gt;</a:t>
            </a:r>
          </a:p>
          <a:p>
            <a:r>
              <a:rPr lang="zh-CN" altLang="en-US" smtClean="0"/>
              <a:t>三是在去年分三批取消和下放行政审批事项的基础上，重点围绕生产经营领域，再取消和下放包括省际普通货物水路运输许可、基础电信和跨地区增值电信业务经营许可证备案核准、利用网络实施远程高等学历教育的网校审批、保险从业人员资格核准和会计从业资格认定等</a:t>
            </a:r>
            <a:r>
              <a:rPr lang="en-US" altLang="zh-CN" smtClean="0"/>
              <a:t>70</a:t>
            </a:r>
            <a:r>
              <a:rPr lang="zh-CN" altLang="en-US" smtClean="0"/>
              <a:t>项审批事项，使简政放权成为持续的改革行动。一是公开国务院各部门全部行政审批事项清单，推进进一步取消和下放，促进规范管理，接受社会监督，切实防止边减边增、明减暗增。除公开的事项外，各部门不得擅自新设行政审批事项。逐步向审批事项的“负面清单”管理迈进，做到审批清单之外的事项，均由社会主体依法自行决定。</a:t>
            </a:r>
          </a:p>
          <a:p>
            <a:r>
              <a:rPr lang="zh-CN" altLang="en-US" smtClean="0"/>
              <a:t>二是清理并逐步取消各部门非行政许可审批事项。对面向公民、法人或其他组织的非行政许可审批事项原则上予以取消，确需保留的要通过法定程序调整为行政许可，其余一律废止。堵住“偏门”，消除审批管理中的“灰色地带”。今后也不得在法律法规之外设立面向社会公众的审批事项。同时，要改变管理方式，加强事中事后监管，切实做到“放”、“管”结合。</a:t>
            </a:r>
            <a:r>
              <a:rPr lang="en-US" altLang="zh-CN" smtClean="0"/>
              <a:t>&lt;/p&gt;&lt;p&gt;</a:t>
            </a:r>
          </a:p>
          <a:p>
            <a:r>
              <a:rPr lang="zh-CN" altLang="en-US" smtClean="0"/>
              <a:t>三是在去年分三批取消和下放行政审批事项的基础上，重点围绕生产经营领域，再取消和下放包括省际普通货物水路运输许可、基础电信和跨地区增值电信业务经营许可证备案核准、利用网络实施远程高等学历教育的网校审批、保险从业人员资格核准和会计从业资格认定等</a:t>
            </a:r>
            <a:r>
              <a:rPr lang="en-US" altLang="zh-CN" smtClean="0"/>
              <a:t>70</a:t>
            </a:r>
            <a:r>
              <a:rPr lang="zh-CN" altLang="en-US" smtClean="0"/>
              <a:t>项审批事项，使简政放权成为持续的改革行动。一是公开国务院各部门全部行政审批事项清单，推进进一步取消和下放，促进规范管理，接受社会监督，切实防止边减边增、明减暗增。除公开的事项外，各部门不得擅自新设行政审批事项。逐步向审批事项的“负面清单”管理迈进，做到审批清单之外的事项，均由社会主体依法自行决定。</a:t>
            </a:r>
            <a:r>
              <a:rPr lang="en-US" altLang="zh-CN" smtClean="0"/>
              <a:t>&lt;/p&gt;&lt;p&gt;</a:t>
            </a:r>
          </a:p>
          <a:p>
            <a:r>
              <a:rPr lang="zh-CN" altLang="en-US" smtClean="0"/>
              <a:t>二是清理并逐步取消各部门非行政许可审批事项。对面向公民、法人或其他组织的非行政许可审批事项原则上予以取消，确需保留的要通过法定程序调整为行政许可，其余一律废止。堵住“偏门”，消除审批管理中的“灰色地带”。今后也不得在法律法规之外设立面向社会公众的审批事项。同时，要改变管理方式，加强事中事后监管，切实做到“放”、“管”结合。</a:t>
            </a:r>
          </a:p>
          <a:p>
            <a:r>
              <a:rPr lang="zh-CN" altLang="en-US" smtClean="0"/>
              <a:t>三是在去年分三批取消和下放行政审批事项的基础上，重点围绕生产经营领域，再取消和下放包括省际普通货物水路运输许可、基础电信和跨地区增值电信业务经营许可证备案核准、利用网络实施远程高等学历教育的网校审批、保险从业人员资格核准和会计从业资格认定等</a:t>
            </a:r>
            <a:r>
              <a:rPr lang="en-US" altLang="zh-CN" smtClean="0"/>
              <a:t>70</a:t>
            </a:r>
            <a:r>
              <a:rPr lang="zh-CN" altLang="en-US" smtClean="0"/>
              <a:t>项审批事项，使简政放权成为持续的改革行动。</a:t>
            </a:r>
            <a:r>
              <a:rPr lang="en-US" altLang="zh-CN" smtClean="0"/>
              <a:t>&lt;/p&gt;&lt;/div&gt;</a:t>
            </a:r>
          </a:p>
          <a:p>
            <a:r>
              <a:rPr lang="en-US" altLang="zh-CN" smtClean="0"/>
              <a:t>&lt;/body&gt;</a:t>
            </a: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r>
              <a:rPr lang="en-US" altLang="zh-CN" sz="1000" smtClean="0"/>
              <a:t>var dome = document.getElementById("dome");</a:t>
            </a:r>
          </a:p>
          <a:p>
            <a:r>
              <a:rPr lang="en-US" altLang="zh-CN" sz="1000" smtClean="0"/>
              <a:t>var dome1 = document.getElementById("dome1");</a:t>
            </a:r>
          </a:p>
          <a:p>
            <a:r>
              <a:rPr lang="en-US" altLang="zh-CN" sz="1000" smtClean="0"/>
              <a:t>var dome2 = document.getElementById("dome2");</a:t>
            </a:r>
          </a:p>
          <a:p>
            <a:r>
              <a:rPr lang="en-US" altLang="zh-CN" sz="1000" smtClean="0"/>
              <a:t>var speed = 50;</a:t>
            </a:r>
          </a:p>
          <a:p>
            <a:r>
              <a:rPr lang="en-US" altLang="zh-CN" sz="1000" smtClean="0"/>
              <a:t>dome.onmouseover = function(){clearInterval(timer);}</a:t>
            </a:r>
          </a:p>
          <a:p>
            <a:r>
              <a:rPr lang="en-US" altLang="zh-CN" sz="1000" smtClean="0"/>
              <a:t>dome.onmouseout = function(){ timer = setInterval("scrollUp()",speed);}</a:t>
            </a:r>
          </a:p>
          <a:p>
            <a:r>
              <a:rPr lang="en-US" altLang="zh-CN" sz="1000" smtClean="0"/>
              <a:t>dome2.innerHTML = dome1.innerHTML;</a:t>
            </a:r>
          </a:p>
          <a:p>
            <a:r>
              <a:rPr lang="en-US" altLang="zh-CN" sz="1000" smtClean="0"/>
              <a:t>dome1.style.height = dome.offsetHeight+"px";</a:t>
            </a:r>
          </a:p>
          <a:p>
            <a:r>
              <a:rPr lang="en-US" altLang="zh-CN" sz="1000" smtClean="0"/>
              <a:t>dome2.style.height = dome.offsetHeight+"px";</a:t>
            </a:r>
          </a:p>
          <a:p>
            <a:r>
              <a:rPr lang="en-US" altLang="zh-CN" sz="1000" smtClean="0"/>
              <a:t>var timer = setInterval("scrollUp()",speed);</a:t>
            </a:r>
          </a:p>
          <a:p>
            <a:r>
              <a:rPr lang="en-US" altLang="zh-CN" sz="1000" smtClean="0"/>
              <a:t>function scrollUp()</a:t>
            </a:r>
          </a:p>
          <a:p>
            <a:r>
              <a:rPr lang="en-US" altLang="zh-CN" sz="1000" smtClean="0"/>
              <a:t>{</a:t>
            </a:r>
          </a:p>
          <a:p>
            <a:r>
              <a:rPr lang="en-US" altLang="zh-CN" sz="1000" smtClean="0"/>
              <a:t>	if(dome.scrollTop&gt;=dome1.offsetHeight)</a:t>
            </a:r>
          </a:p>
          <a:p>
            <a:r>
              <a:rPr lang="en-US" altLang="zh-CN" sz="1000" smtClean="0"/>
              <a:t>	{</a:t>
            </a:r>
          </a:p>
          <a:p>
            <a:r>
              <a:rPr lang="en-US" altLang="zh-CN" sz="1000" smtClean="0"/>
              <a:t>		dome.scrollTop = 0;</a:t>
            </a:r>
          </a:p>
          <a:p>
            <a:r>
              <a:rPr lang="en-US" altLang="zh-CN" sz="1000" smtClean="0"/>
              <a:t>	}else</a:t>
            </a:r>
          </a:p>
          <a:p>
            <a:r>
              <a:rPr lang="en-US" altLang="zh-CN" sz="1000" smtClean="0"/>
              <a:t>	{</a:t>
            </a:r>
          </a:p>
          <a:p>
            <a:r>
              <a:rPr lang="en-US" altLang="zh-CN" sz="1000" smtClean="0"/>
              <a:t>		dome.scrollTop++;</a:t>
            </a:r>
          </a:p>
          <a:p>
            <a:r>
              <a:rPr lang="en-US" altLang="zh-CN" sz="1000" smtClean="0"/>
              <a:t>	}</a:t>
            </a:r>
          </a:p>
          <a:p>
            <a:r>
              <a:rPr lang="en-US" altLang="zh-CN" sz="1000" smtClean="0"/>
              <a:t>}</a:t>
            </a:r>
            <a:endParaRPr lang="zh-CN" altLang="en-US" sz="10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p:spPr>
        <p:txBody>
          <a:bodyPr/>
          <a:lstStyle/>
          <a:p>
            <a:r>
              <a:rPr lang="en-US" altLang="zh-CN" smtClean="0"/>
              <a:t>function shopping_commend_show()</a:t>
            </a:r>
          </a:p>
          <a:p>
            <a:r>
              <a:rPr lang="en-US" altLang="zh-CN" smtClean="0"/>
              <a:t>{</a:t>
            </a:r>
          </a:p>
          <a:p>
            <a:r>
              <a:rPr lang="en-US" altLang="zh-CN" smtClean="0"/>
              <a:t>	var obj_img = document.getElementById("shopping_commend_arrow");</a:t>
            </a:r>
          </a:p>
          <a:p>
            <a:r>
              <a:rPr lang="en-US" altLang="zh-CN" smtClean="0"/>
              <a:t>	var obj_content = document.getElementById("shopping_commend_sort");</a:t>
            </a:r>
          </a:p>
          <a:p>
            <a:r>
              <a:rPr lang="en-US" altLang="zh-CN" smtClean="0"/>
              <a:t>	if(obj_content.style.display == "none")</a:t>
            </a:r>
          </a:p>
          <a:p>
            <a:r>
              <a:rPr lang="en-US" altLang="zh-CN" smtClean="0"/>
              <a:t>	{</a:t>
            </a:r>
          </a:p>
          <a:p>
            <a:r>
              <a:rPr lang="en-US" altLang="zh-CN" smtClean="0"/>
              <a:t>		obj_content.style.display = "block";</a:t>
            </a:r>
          </a:p>
          <a:p>
            <a:r>
              <a:rPr lang="en-US" altLang="zh-CN" smtClean="0"/>
              <a:t>		obj_img.src = "images/shopping_arrow_up.gif";</a:t>
            </a:r>
          </a:p>
          <a:p>
            <a:r>
              <a:rPr lang="en-US" altLang="zh-CN" smtClean="0"/>
              <a:t>	}else</a:t>
            </a:r>
          </a:p>
          <a:p>
            <a:r>
              <a:rPr lang="en-US" altLang="zh-CN" smtClean="0"/>
              <a:t>	{</a:t>
            </a:r>
          </a:p>
          <a:p>
            <a:r>
              <a:rPr lang="en-US" altLang="zh-CN" smtClean="0"/>
              <a:t>		obj_content.style.display = "none";</a:t>
            </a:r>
          </a:p>
          <a:p>
            <a:r>
              <a:rPr lang="en-US" altLang="zh-CN" smtClean="0"/>
              <a:t>		obj_img.src = "images/shopping_arrow_down.gif";</a:t>
            </a:r>
          </a:p>
          <a:p>
            <a:r>
              <a:rPr lang="en-US" altLang="zh-CN" smtClean="0"/>
              <a:t>	}</a:t>
            </a:r>
          </a:p>
          <a:p>
            <a:r>
              <a:rPr lang="en-US" altLang="zh-CN" smtClean="0"/>
              <a:t>}</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noFill/>
          <a:ln/>
        </p:spPr>
        <p:txBody>
          <a:bodyPr/>
          <a:lstStyle/>
          <a:p>
            <a:pPr>
              <a:lnSpc>
                <a:spcPct val="80000"/>
              </a:lnSpc>
            </a:pPr>
            <a:r>
              <a:rPr lang="en-US" altLang="zh-CN" sz="800" smtClean="0"/>
              <a:t>//</a:t>
            </a:r>
            <a:r>
              <a:rPr lang="zh-CN" altLang="en-US" sz="800" smtClean="0"/>
              <a:t>更改购物车表格行背景色</a:t>
            </a:r>
          </a:p>
          <a:p>
            <a:pPr>
              <a:lnSpc>
                <a:spcPct val="80000"/>
              </a:lnSpc>
            </a:pPr>
            <a:r>
              <a:rPr lang="en-US" altLang="zh-CN" sz="800" smtClean="0"/>
              <a:t>function productOver(obj)</a:t>
            </a:r>
          </a:p>
          <a:p>
            <a:pPr>
              <a:lnSpc>
                <a:spcPct val="80000"/>
              </a:lnSpc>
            </a:pPr>
            <a:r>
              <a:rPr lang="en-US" altLang="zh-CN" sz="800" smtClean="0"/>
              <a:t>{</a:t>
            </a:r>
          </a:p>
          <a:p>
            <a:pPr>
              <a:lnSpc>
                <a:spcPct val="80000"/>
              </a:lnSpc>
            </a:pPr>
            <a:r>
              <a:rPr lang="en-US" altLang="zh-CN" sz="800" smtClean="0"/>
              <a:t>	obj.style.backgroundColor = "#ffffff";</a:t>
            </a:r>
          </a:p>
          <a:p>
            <a:pPr>
              <a:lnSpc>
                <a:spcPct val="80000"/>
              </a:lnSpc>
            </a:pPr>
            <a:r>
              <a:rPr lang="en-US" altLang="zh-CN" sz="800" smtClean="0"/>
              <a:t>}</a:t>
            </a:r>
          </a:p>
          <a:p>
            <a:pPr>
              <a:lnSpc>
                <a:spcPct val="80000"/>
              </a:lnSpc>
            </a:pPr>
            <a:r>
              <a:rPr lang="en-US" altLang="zh-CN" sz="800" smtClean="0"/>
              <a:t>function productOut(obj)</a:t>
            </a:r>
          </a:p>
          <a:p>
            <a:pPr>
              <a:lnSpc>
                <a:spcPct val="80000"/>
              </a:lnSpc>
            </a:pPr>
            <a:r>
              <a:rPr lang="en-US" altLang="zh-CN" sz="800" smtClean="0"/>
              <a:t>{</a:t>
            </a:r>
          </a:p>
          <a:p>
            <a:pPr>
              <a:lnSpc>
                <a:spcPct val="80000"/>
              </a:lnSpc>
            </a:pPr>
            <a:r>
              <a:rPr lang="en-US" altLang="zh-CN" sz="800" smtClean="0"/>
              <a:t>	obj.style.backgroundColor = "#fefbf2";</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a:t>
            </a:r>
            <a:r>
              <a:rPr lang="zh-CN" altLang="en-US" sz="800" smtClean="0"/>
              <a:t>删除一个产品</a:t>
            </a:r>
          </a:p>
          <a:p>
            <a:pPr>
              <a:lnSpc>
                <a:spcPct val="80000"/>
              </a:lnSpc>
            </a:pPr>
            <a:r>
              <a:rPr lang="en-US" altLang="zh-CN" sz="800" smtClean="0"/>
              <a:t>function deleteProduct(elementId)</a:t>
            </a:r>
          </a:p>
          <a:p>
            <a:pPr>
              <a:lnSpc>
                <a:spcPct val="80000"/>
              </a:lnSpc>
            </a:pPr>
            <a:r>
              <a:rPr lang="en-US" altLang="zh-CN" sz="800" smtClean="0"/>
              <a:t>{</a:t>
            </a:r>
          </a:p>
          <a:p>
            <a:pPr>
              <a:lnSpc>
                <a:spcPct val="80000"/>
              </a:lnSpc>
            </a:pPr>
            <a:r>
              <a:rPr lang="en-US" altLang="zh-CN" sz="800" smtClean="0"/>
              <a:t>	var obj = document.getElementById(elementId);</a:t>
            </a:r>
          </a:p>
          <a:p>
            <a:pPr>
              <a:lnSpc>
                <a:spcPct val="80000"/>
              </a:lnSpc>
            </a:pPr>
            <a:r>
              <a:rPr lang="en-US" altLang="zh-CN" sz="800" smtClean="0"/>
              <a:t>	var flag = window.confirm("</a:t>
            </a:r>
            <a:r>
              <a:rPr lang="zh-CN" altLang="en-US" sz="800" smtClean="0"/>
              <a:t>确认删除吗？</a:t>
            </a:r>
            <a:r>
              <a:rPr lang="en-US" altLang="zh-CN" sz="800" smtClean="0"/>
              <a:t>");</a:t>
            </a:r>
          </a:p>
          <a:p>
            <a:pPr>
              <a:lnSpc>
                <a:spcPct val="80000"/>
              </a:lnSpc>
            </a:pPr>
            <a:r>
              <a:rPr lang="en-US" altLang="zh-CN" sz="800" smtClean="0"/>
              <a:t>	if(flag)</a:t>
            </a:r>
          </a:p>
          <a:p>
            <a:pPr>
              <a:lnSpc>
                <a:spcPct val="80000"/>
              </a:lnSpc>
            </a:pPr>
            <a:r>
              <a:rPr lang="en-US" altLang="zh-CN" sz="800" smtClean="0"/>
              <a:t>	{</a:t>
            </a:r>
          </a:p>
          <a:p>
            <a:pPr>
              <a:lnSpc>
                <a:spcPct val="80000"/>
              </a:lnSpc>
            </a:pPr>
            <a:r>
              <a:rPr lang="en-US" altLang="zh-CN" sz="800" smtClean="0"/>
              <a:t>		obj.parentNode.removeChild(obj);</a:t>
            </a:r>
          </a:p>
          <a:p>
            <a:pPr>
              <a:lnSpc>
                <a:spcPct val="80000"/>
              </a:lnSpc>
            </a:pPr>
            <a:r>
              <a:rPr lang="en-US" altLang="zh-CN" sz="800" smtClean="0"/>
              <a:t>		productCount();</a:t>
            </a:r>
          </a:p>
          <a:p>
            <a:pPr>
              <a:lnSpc>
                <a:spcPct val="80000"/>
              </a:lnSpc>
            </a:pPr>
            <a:r>
              <a:rPr lang="en-US" altLang="zh-CN" sz="800" smtClean="0"/>
              <a:t>	}</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a:t>
            </a:r>
            <a:r>
              <a:rPr lang="zh-CN" altLang="en-US" sz="800" smtClean="0"/>
              <a:t>自动计算商品的总金额、总共节省的金额和积分*</a:t>
            </a:r>
            <a:r>
              <a:rPr lang="en-US" altLang="zh-CN" sz="800" smtClean="0"/>
              <a:t>/</a:t>
            </a:r>
          </a:p>
          <a:p>
            <a:pPr>
              <a:lnSpc>
                <a:spcPct val="80000"/>
              </a:lnSpc>
            </a:pPr>
            <a:r>
              <a:rPr lang="en-US" altLang="zh-CN" sz="800" smtClean="0"/>
              <a:t>function productCount()</a:t>
            </a:r>
          </a:p>
          <a:p>
            <a:pPr>
              <a:lnSpc>
                <a:spcPct val="80000"/>
              </a:lnSpc>
            </a:pPr>
            <a:r>
              <a:rPr lang="en-US" altLang="zh-CN" sz="800" smtClean="0"/>
              <a:t>{</a:t>
            </a:r>
          </a:p>
          <a:p>
            <a:pPr>
              <a:lnSpc>
                <a:spcPct val="80000"/>
              </a:lnSpc>
            </a:pPr>
            <a:r>
              <a:rPr lang="en-US" altLang="zh-CN" sz="800" smtClean="0"/>
              <a:t>	var total = 0; //</a:t>
            </a:r>
            <a:r>
              <a:rPr lang="zh-CN" altLang="en-US" sz="800" smtClean="0"/>
              <a:t>商品金额总计</a:t>
            </a:r>
          </a:p>
          <a:p>
            <a:pPr>
              <a:lnSpc>
                <a:spcPct val="80000"/>
              </a:lnSpc>
            </a:pPr>
            <a:r>
              <a:rPr lang="zh-CN" altLang="en-US" sz="800" smtClean="0"/>
              <a:t>	</a:t>
            </a:r>
            <a:r>
              <a:rPr lang="en-US" altLang="zh-CN" sz="800" smtClean="0"/>
              <a:t>var jifen = 0; //</a:t>
            </a:r>
            <a:r>
              <a:rPr lang="zh-CN" altLang="en-US" sz="800" smtClean="0"/>
              <a:t>商品积分</a:t>
            </a:r>
          </a:p>
          <a:p>
            <a:pPr>
              <a:lnSpc>
                <a:spcPct val="80000"/>
              </a:lnSpc>
            </a:pPr>
            <a:r>
              <a:rPr lang="zh-CN" altLang="en-US" sz="800" smtClean="0"/>
              <a:t>	</a:t>
            </a:r>
            <a:r>
              <a:rPr lang="en-US" altLang="zh-CN" sz="800" smtClean="0"/>
              <a:t>var jiesheng = 0; //</a:t>
            </a:r>
            <a:r>
              <a:rPr lang="zh-CN" altLang="en-US" sz="800" smtClean="0"/>
              <a:t>节省金额</a:t>
            </a:r>
          </a:p>
          <a:p>
            <a:pPr>
              <a:lnSpc>
                <a:spcPct val="80000"/>
              </a:lnSpc>
            </a:pPr>
            <a:r>
              <a:rPr lang="zh-CN" altLang="en-US" sz="800" smtClean="0"/>
              <a:t>	</a:t>
            </a:r>
          </a:p>
          <a:p>
            <a:pPr>
              <a:lnSpc>
                <a:spcPct val="80000"/>
              </a:lnSpc>
            </a:pPr>
            <a:r>
              <a:rPr lang="zh-CN" altLang="en-US" sz="800" smtClean="0"/>
              <a:t>	</a:t>
            </a:r>
            <a:r>
              <a:rPr lang="en-US" altLang="zh-CN" sz="800" smtClean="0"/>
              <a:t>var product_jifen;   //</a:t>
            </a:r>
            <a:r>
              <a:rPr lang="zh-CN" altLang="en-US" sz="800" smtClean="0"/>
              <a:t>单个商品积分</a:t>
            </a:r>
          </a:p>
          <a:p>
            <a:pPr>
              <a:lnSpc>
                <a:spcPct val="80000"/>
              </a:lnSpc>
            </a:pPr>
            <a:r>
              <a:rPr lang="zh-CN" altLang="en-US" sz="800" smtClean="0"/>
              <a:t>	</a:t>
            </a:r>
            <a:r>
              <a:rPr lang="en-US" altLang="zh-CN" sz="800" smtClean="0"/>
              <a:t>var product_price1;  //</a:t>
            </a:r>
            <a:r>
              <a:rPr lang="zh-CN" altLang="en-US" sz="800" smtClean="0"/>
              <a:t>单个商品市场价格</a:t>
            </a:r>
          </a:p>
          <a:p>
            <a:pPr>
              <a:lnSpc>
                <a:spcPct val="80000"/>
              </a:lnSpc>
            </a:pPr>
            <a:r>
              <a:rPr lang="zh-CN" altLang="en-US" sz="800" smtClean="0"/>
              <a:t>	</a:t>
            </a:r>
            <a:r>
              <a:rPr lang="en-US" altLang="zh-CN" sz="800" smtClean="0"/>
              <a:t>var product_price2;  //</a:t>
            </a:r>
            <a:r>
              <a:rPr lang="zh-CN" altLang="en-US" sz="800" smtClean="0"/>
              <a:t>单个商品的当当价格</a:t>
            </a:r>
          </a:p>
          <a:p>
            <a:pPr>
              <a:lnSpc>
                <a:spcPct val="80000"/>
              </a:lnSpc>
            </a:pPr>
            <a:r>
              <a:rPr lang="zh-CN" altLang="en-US" sz="800" smtClean="0"/>
              <a:t>	</a:t>
            </a:r>
            <a:r>
              <a:rPr lang="en-US" altLang="zh-CN" sz="800" smtClean="0"/>
              <a:t>var product_count;   //</a:t>
            </a:r>
            <a:r>
              <a:rPr lang="zh-CN" altLang="en-US" sz="800" smtClean="0"/>
              <a:t>单个商品数量</a:t>
            </a:r>
          </a:p>
          <a:p>
            <a:pPr>
              <a:lnSpc>
                <a:spcPct val="80000"/>
              </a:lnSpc>
            </a:pPr>
            <a:r>
              <a:rPr lang="zh-CN" altLang="en-US" sz="800" smtClean="0"/>
              <a:t>	</a:t>
            </a:r>
          </a:p>
          <a:p>
            <a:pPr>
              <a:lnSpc>
                <a:spcPct val="80000"/>
              </a:lnSpc>
            </a:pPr>
            <a:r>
              <a:rPr lang="zh-CN" altLang="en-US" sz="800" smtClean="0"/>
              <a:t>	</a:t>
            </a:r>
            <a:r>
              <a:rPr lang="en-US" altLang="zh-CN" sz="800" smtClean="0"/>
              <a:t>//</a:t>
            </a:r>
            <a:r>
              <a:rPr lang="zh-CN" altLang="en-US" sz="800" smtClean="0"/>
              <a:t>取得表格中的所有行</a:t>
            </a:r>
          </a:p>
          <a:p>
            <a:pPr>
              <a:lnSpc>
                <a:spcPct val="80000"/>
              </a:lnSpc>
            </a:pPr>
            <a:r>
              <a:rPr lang="zh-CN" altLang="en-US" sz="800" smtClean="0"/>
              <a:t>	</a:t>
            </a:r>
            <a:r>
              <a:rPr lang="en-US" altLang="zh-CN" sz="800" smtClean="0"/>
              <a:t>var node_table = document.getElementById("shopList");</a:t>
            </a:r>
          </a:p>
          <a:p>
            <a:pPr>
              <a:lnSpc>
                <a:spcPct val="80000"/>
              </a:lnSpc>
            </a:pPr>
            <a:r>
              <a:rPr lang="en-US" altLang="zh-CN" sz="800" smtClean="0"/>
              <a:t>	var node_trs = node_table.rows;</a:t>
            </a:r>
          </a:p>
          <a:p>
            <a:pPr>
              <a:lnSpc>
                <a:spcPct val="80000"/>
              </a:lnSpc>
            </a:pPr>
            <a:r>
              <a:rPr lang="en-US" altLang="zh-CN" sz="800" smtClean="0"/>
              <a:t>	</a:t>
            </a:r>
          </a:p>
          <a:p>
            <a:pPr>
              <a:lnSpc>
                <a:spcPct val="80000"/>
              </a:lnSpc>
            </a:pPr>
            <a:r>
              <a:rPr lang="en-US" altLang="zh-CN" sz="800" smtClean="0"/>
              <a:t>	for(var i=0;i&lt;node_trs.length;i++)</a:t>
            </a:r>
          </a:p>
          <a:p>
            <a:pPr>
              <a:lnSpc>
                <a:spcPct val="80000"/>
              </a:lnSpc>
            </a:pPr>
            <a:r>
              <a:rPr lang="en-US" altLang="zh-CN" sz="800" smtClean="0"/>
              <a:t>	{</a:t>
            </a:r>
          </a:p>
          <a:p>
            <a:pPr>
              <a:lnSpc>
                <a:spcPct val="80000"/>
              </a:lnSpc>
            </a:pPr>
            <a:r>
              <a:rPr lang="en-US" altLang="zh-CN" sz="800" smtClean="0"/>
              <a:t>		var node_tds = node_trs[i].cells;//</a:t>
            </a:r>
            <a:r>
              <a:rPr lang="zh-CN" altLang="en-US" sz="800" smtClean="0"/>
              <a:t>当前行中的所有单元格</a:t>
            </a:r>
          </a:p>
          <a:p>
            <a:pPr>
              <a:lnSpc>
                <a:spcPct val="80000"/>
              </a:lnSpc>
            </a:pPr>
            <a:r>
              <a:rPr lang="zh-CN" altLang="en-US" sz="800" smtClean="0"/>
              <a:t>		</a:t>
            </a:r>
            <a:r>
              <a:rPr lang="en-US" altLang="zh-CN" sz="800" smtClean="0"/>
              <a:t>simple_jifen = parseFloat(node_tds[1].innerHTML);</a:t>
            </a:r>
          </a:p>
          <a:p>
            <a:pPr>
              <a:lnSpc>
                <a:spcPct val="80000"/>
              </a:lnSpc>
            </a:pPr>
            <a:r>
              <a:rPr lang="en-US" altLang="zh-CN" sz="800" smtClean="0"/>
              <a:t>		simple_count = parseInt(node_tds[4].firstChild.value);</a:t>
            </a:r>
          </a:p>
          <a:p>
            <a:pPr>
              <a:lnSpc>
                <a:spcPct val="80000"/>
              </a:lnSpc>
            </a:pPr>
            <a:r>
              <a:rPr lang="en-US" altLang="zh-CN" sz="800" smtClean="0"/>
              <a:t>		simple_price1 = parseFloat((node_tds[2].innerHTML).substr(1)); //</a:t>
            </a:r>
            <a:r>
              <a:rPr lang="zh-CN" altLang="en-US" sz="800" smtClean="0"/>
              <a:t>市场价</a:t>
            </a:r>
          </a:p>
          <a:p>
            <a:pPr>
              <a:lnSpc>
                <a:spcPct val="80000"/>
              </a:lnSpc>
            </a:pPr>
            <a:r>
              <a:rPr lang="zh-CN" altLang="en-US" sz="800" smtClean="0"/>
              <a:t>		</a:t>
            </a:r>
            <a:r>
              <a:rPr lang="en-US" altLang="zh-CN" sz="800" smtClean="0"/>
              <a:t>simple_price2 = parseFloat((node_tds[3].innerHTML).substr(1)); //</a:t>
            </a:r>
            <a:r>
              <a:rPr lang="zh-CN" altLang="en-US" sz="800" smtClean="0"/>
              <a:t>当当价</a:t>
            </a:r>
          </a:p>
          <a:p>
            <a:pPr>
              <a:lnSpc>
                <a:spcPct val="80000"/>
              </a:lnSpc>
            </a:pPr>
            <a:r>
              <a:rPr lang="zh-CN" altLang="en-US" sz="800" smtClean="0"/>
              <a:t>		</a:t>
            </a:r>
          </a:p>
          <a:p>
            <a:pPr>
              <a:lnSpc>
                <a:spcPct val="80000"/>
              </a:lnSpc>
            </a:pPr>
            <a:r>
              <a:rPr lang="zh-CN" altLang="en-US" sz="800" smtClean="0"/>
              <a:t>		</a:t>
            </a:r>
            <a:r>
              <a:rPr lang="en-US" altLang="zh-CN" sz="800" smtClean="0"/>
              <a:t>//</a:t>
            </a:r>
            <a:r>
              <a:rPr lang="zh-CN" altLang="en-US" sz="800" smtClean="0"/>
              <a:t>计算商品的总积分</a:t>
            </a:r>
          </a:p>
          <a:p>
            <a:pPr>
              <a:lnSpc>
                <a:spcPct val="80000"/>
              </a:lnSpc>
            </a:pPr>
            <a:r>
              <a:rPr lang="zh-CN" altLang="en-US" sz="800" smtClean="0"/>
              <a:t>		</a:t>
            </a:r>
            <a:r>
              <a:rPr lang="en-US" altLang="zh-CN" sz="800" smtClean="0"/>
              <a:t>product_jifen = simple_jifen*simple_count;</a:t>
            </a:r>
          </a:p>
          <a:p>
            <a:pPr>
              <a:lnSpc>
                <a:spcPct val="80000"/>
              </a:lnSpc>
            </a:pPr>
            <a:r>
              <a:rPr lang="en-US" altLang="zh-CN" sz="800" smtClean="0"/>
              <a:t>		jifen+=product_jifen;</a:t>
            </a:r>
          </a:p>
          <a:p>
            <a:pPr>
              <a:lnSpc>
                <a:spcPct val="80000"/>
              </a:lnSpc>
            </a:pPr>
            <a:r>
              <a:rPr lang="en-US" altLang="zh-CN" sz="800" smtClean="0"/>
              <a:t>		//</a:t>
            </a:r>
            <a:r>
              <a:rPr lang="zh-CN" altLang="en-US" sz="800" smtClean="0"/>
              <a:t>计算商品的总价格</a:t>
            </a:r>
          </a:p>
          <a:p>
            <a:pPr>
              <a:lnSpc>
                <a:spcPct val="80000"/>
              </a:lnSpc>
            </a:pPr>
            <a:r>
              <a:rPr lang="zh-CN" altLang="en-US" sz="800" smtClean="0"/>
              <a:t>		</a:t>
            </a:r>
            <a:r>
              <a:rPr lang="en-US" altLang="zh-CN" sz="800" smtClean="0"/>
              <a:t>product_price1 = simple_price1*simple_count; //</a:t>
            </a:r>
            <a:r>
              <a:rPr lang="zh-CN" altLang="en-US" sz="800" smtClean="0"/>
              <a:t>市场价</a:t>
            </a:r>
          </a:p>
          <a:p>
            <a:pPr>
              <a:lnSpc>
                <a:spcPct val="80000"/>
              </a:lnSpc>
            </a:pPr>
            <a:r>
              <a:rPr lang="zh-CN" altLang="en-US" sz="800" smtClean="0"/>
              <a:t>		</a:t>
            </a:r>
            <a:r>
              <a:rPr lang="en-US" altLang="zh-CN" sz="800" smtClean="0"/>
              <a:t>product_price2 = simple_price2*simple_count; //</a:t>
            </a:r>
            <a:r>
              <a:rPr lang="zh-CN" altLang="en-US" sz="800" smtClean="0"/>
              <a:t>当当价</a:t>
            </a:r>
          </a:p>
          <a:p>
            <a:pPr>
              <a:lnSpc>
                <a:spcPct val="80000"/>
              </a:lnSpc>
            </a:pPr>
            <a:r>
              <a:rPr lang="zh-CN" altLang="en-US" sz="800" smtClean="0"/>
              <a:t>		</a:t>
            </a:r>
            <a:r>
              <a:rPr lang="en-US" altLang="zh-CN" sz="800" smtClean="0"/>
              <a:t>total+=product_price2;</a:t>
            </a:r>
          </a:p>
          <a:p>
            <a:pPr>
              <a:lnSpc>
                <a:spcPct val="80000"/>
              </a:lnSpc>
            </a:pPr>
            <a:r>
              <a:rPr lang="en-US" altLang="zh-CN" sz="800" smtClean="0"/>
              <a:t>		//</a:t>
            </a:r>
            <a:r>
              <a:rPr lang="zh-CN" altLang="en-US" sz="800" smtClean="0"/>
              <a:t>你节省了</a:t>
            </a:r>
          </a:p>
          <a:p>
            <a:pPr>
              <a:lnSpc>
                <a:spcPct val="80000"/>
              </a:lnSpc>
            </a:pPr>
            <a:r>
              <a:rPr lang="zh-CN" altLang="en-US" sz="800" smtClean="0"/>
              <a:t>		</a:t>
            </a:r>
            <a:r>
              <a:rPr lang="en-US" altLang="zh-CN" sz="800" smtClean="0"/>
              <a:t>product_jiesheng = product_price1-product_price2;</a:t>
            </a:r>
          </a:p>
          <a:p>
            <a:pPr>
              <a:lnSpc>
                <a:spcPct val="80000"/>
              </a:lnSpc>
            </a:pPr>
            <a:r>
              <a:rPr lang="en-US" altLang="zh-CN" sz="800" smtClean="0"/>
              <a:t>		jiesheng+=product_jiesheng;</a:t>
            </a:r>
          </a:p>
          <a:p>
            <a:pPr>
              <a:lnSpc>
                <a:spcPct val="80000"/>
              </a:lnSpc>
            </a:pPr>
            <a:r>
              <a:rPr lang="en-US" altLang="zh-CN" sz="800" smtClean="0"/>
              <a:t>		</a:t>
            </a:r>
          </a:p>
          <a:p>
            <a:pPr>
              <a:lnSpc>
                <a:spcPct val="80000"/>
              </a:lnSpc>
            </a:pPr>
            <a:r>
              <a:rPr lang="en-US" altLang="zh-CN" sz="800" smtClean="0"/>
              <a:t>	}</a:t>
            </a:r>
          </a:p>
          <a:p>
            <a:pPr>
              <a:lnSpc>
                <a:spcPct val="80000"/>
              </a:lnSpc>
            </a:pPr>
            <a:r>
              <a:rPr lang="en-US" altLang="zh-CN" sz="800" smtClean="0"/>
              <a:t>	//</a:t>
            </a:r>
            <a:r>
              <a:rPr lang="zh-CN" altLang="en-US" sz="800" smtClean="0"/>
              <a:t>取得三个对象</a:t>
            </a:r>
          </a:p>
          <a:p>
            <a:pPr>
              <a:lnSpc>
                <a:spcPct val="80000"/>
              </a:lnSpc>
            </a:pPr>
            <a:r>
              <a:rPr lang="zh-CN" altLang="en-US" sz="800" smtClean="0"/>
              <a:t>	</a:t>
            </a:r>
            <a:r>
              <a:rPr lang="en-US" altLang="zh-CN" sz="800" smtClean="0"/>
              <a:t>document.getElementById("jifen_id").innerHTML=jifen;</a:t>
            </a:r>
          </a:p>
          <a:p>
            <a:pPr>
              <a:lnSpc>
                <a:spcPct val="80000"/>
              </a:lnSpc>
            </a:pPr>
            <a:r>
              <a:rPr lang="en-US" altLang="zh-CN" sz="800" smtClean="0"/>
              <a:t>	document.getElementById("jiesheng_id").innerHTML="</a:t>
            </a:r>
            <a:r>
              <a:rPr lang="zh-CN" altLang="en-US" sz="800" smtClean="0"/>
              <a:t>￥</a:t>
            </a:r>
            <a:r>
              <a:rPr lang="en-US" altLang="zh-CN" sz="800" smtClean="0"/>
              <a:t>"+jiesheng.toFixed(2);</a:t>
            </a:r>
          </a:p>
          <a:p>
            <a:pPr>
              <a:lnSpc>
                <a:spcPct val="80000"/>
              </a:lnSpc>
            </a:pPr>
            <a:r>
              <a:rPr lang="en-US" altLang="zh-CN" sz="800" smtClean="0"/>
              <a:t>	document.getElementById("total_id").innerHTML="</a:t>
            </a:r>
            <a:r>
              <a:rPr lang="zh-CN" altLang="en-US" sz="800" smtClean="0"/>
              <a:t>￥</a:t>
            </a:r>
            <a:r>
              <a:rPr lang="en-US" altLang="zh-CN" sz="800" smtClean="0"/>
              <a:t>"+total.toFixed(2);</a:t>
            </a:r>
          </a:p>
          <a:p>
            <a:pPr>
              <a:lnSpc>
                <a:spcPct val="80000"/>
              </a:lnSpc>
            </a:pPr>
            <a:r>
              <a:rPr lang="en-US" altLang="zh-CN" sz="800" smtClean="0"/>
              <a:t>	</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window.onload=productCount;</a:t>
            </a:r>
            <a:endParaRPr lang="zh-CN" altLang="en-US" sz="8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ln/>
        </p:spPr>
        <p:txBody>
          <a:bodyPr/>
          <a:lstStyle/>
          <a:p>
            <a:pPr>
              <a:lnSpc>
                <a:spcPct val="80000"/>
              </a:lnSpc>
            </a:pPr>
            <a:r>
              <a:rPr lang="en-US" altLang="zh-CN" sz="800" smtClean="0"/>
              <a:t>&lt;script language="javascript"&gt;</a:t>
            </a:r>
          </a:p>
          <a:p>
            <a:pPr>
              <a:lnSpc>
                <a:spcPct val="80000"/>
              </a:lnSpc>
            </a:pPr>
            <a:r>
              <a:rPr lang="en-US" altLang="zh-CN" sz="800" smtClean="0"/>
              <a:t>function show()</a:t>
            </a:r>
          </a:p>
          <a:p>
            <a:pPr>
              <a:lnSpc>
                <a:spcPct val="80000"/>
              </a:lnSpc>
            </a:pPr>
            <a:r>
              <a:rPr lang="en-US" altLang="zh-CN" sz="800" smtClean="0"/>
              <a:t>{</a:t>
            </a:r>
          </a:p>
          <a:p>
            <a:pPr>
              <a:lnSpc>
                <a:spcPct val="80000"/>
              </a:lnSpc>
            </a:pPr>
            <a:r>
              <a:rPr lang="en-US" altLang="zh-CN" sz="800" smtClean="0"/>
              <a:t>	//</a:t>
            </a:r>
            <a:r>
              <a:rPr lang="zh-CN" altLang="en-US" sz="800" smtClean="0"/>
              <a:t>获取</a:t>
            </a:r>
            <a:r>
              <a:rPr lang="en-US" altLang="zh-CN" sz="800" smtClean="0"/>
              <a:t>id=box</a:t>
            </a:r>
            <a:r>
              <a:rPr lang="zh-CN" altLang="en-US" sz="800" smtClean="0"/>
              <a:t>的对象</a:t>
            </a:r>
          </a:p>
          <a:p>
            <a:pPr>
              <a:lnSpc>
                <a:spcPct val="80000"/>
              </a:lnSpc>
            </a:pPr>
            <a:r>
              <a:rPr lang="zh-CN" altLang="en-US" sz="800" smtClean="0"/>
              <a:t>	</a:t>
            </a:r>
            <a:r>
              <a:rPr lang="en-US" altLang="zh-CN" sz="800" smtClean="0"/>
              <a:t>var obj = document.getElementById("box");</a:t>
            </a:r>
          </a:p>
          <a:p>
            <a:pPr>
              <a:lnSpc>
                <a:spcPct val="80000"/>
              </a:lnSpc>
            </a:pPr>
            <a:r>
              <a:rPr lang="en-US" altLang="zh-CN" sz="800" smtClean="0"/>
              <a:t>	</a:t>
            </a:r>
          </a:p>
          <a:p>
            <a:pPr>
              <a:lnSpc>
                <a:spcPct val="80000"/>
              </a:lnSpc>
            </a:pPr>
            <a:r>
              <a:rPr lang="en-US" altLang="zh-CN" sz="800" smtClean="0"/>
              <a:t>	//</a:t>
            </a:r>
            <a:r>
              <a:rPr lang="zh-CN" altLang="en-US" sz="800" smtClean="0"/>
              <a:t>（</a:t>
            </a:r>
            <a:r>
              <a:rPr lang="en-US" altLang="zh-CN" sz="800" smtClean="0"/>
              <a:t>1</a:t>
            </a:r>
            <a:r>
              <a:rPr lang="zh-CN" altLang="en-US" sz="800" smtClean="0"/>
              <a:t>）给</a:t>
            </a:r>
            <a:r>
              <a:rPr lang="en-US" altLang="zh-CN" sz="800" smtClean="0"/>
              <a:t>div</a:t>
            </a:r>
            <a:r>
              <a:rPr lang="zh-CN" altLang="en-US" sz="800" smtClean="0"/>
              <a:t>增加样式</a:t>
            </a:r>
          </a:p>
          <a:p>
            <a:pPr>
              <a:lnSpc>
                <a:spcPct val="80000"/>
              </a:lnSpc>
            </a:pPr>
            <a:r>
              <a:rPr lang="zh-CN" altLang="en-US" sz="800" smtClean="0"/>
              <a:t>	</a:t>
            </a:r>
            <a:r>
              <a:rPr lang="en-US" altLang="zh-CN" sz="800" smtClean="0"/>
              <a:t>var style_div = "width:800px;padding:10px 20px;border:1px solid #cccccc;";</a:t>
            </a:r>
          </a:p>
          <a:p>
            <a:pPr>
              <a:lnSpc>
                <a:spcPct val="80000"/>
              </a:lnSpc>
            </a:pPr>
            <a:r>
              <a:rPr lang="en-US" altLang="zh-CN" sz="800" smtClean="0"/>
              <a:t>	style_div += "background-color:#fafafa;margin:50px auto;";</a:t>
            </a:r>
          </a:p>
          <a:p>
            <a:pPr>
              <a:lnSpc>
                <a:spcPct val="80000"/>
              </a:lnSpc>
            </a:pPr>
            <a:r>
              <a:rPr lang="en-US" altLang="zh-CN" sz="800" smtClean="0"/>
              <a:t>	//</a:t>
            </a:r>
            <a:r>
              <a:rPr lang="zh-CN" altLang="en-US" sz="800" smtClean="0"/>
              <a:t>增加节点属性</a:t>
            </a:r>
          </a:p>
          <a:p>
            <a:pPr>
              <a:lnSpc>
                <a:spcPct val="80000"/>
              </a:lnSpc>
            </a:pPr>
            <a:r>
              <a:rPr lang="zh-CN" altLang="en-US" sz="800" smtClean="0"/>
              <a:t>	</a:t>
            </a:r>
            <a:r>
              <a:rPr lang="en-US" altLang="zh-CN" sz="800" smtClean="0"/>
              <a:t>obj.setAttribute("style",style_div);</a:t>
            </a:r>
          </a:p>
          <a:p>
            <a:pPr>
              <a:lnSpc>
                <a:spcPct val="80000"/>
              </a:lnSpc>
            </a:pPr>
            <a:r>
              <a:rPr lang="en-US" altLang="zh-CN" sz="800" smtClean="0"/>
              <a:t>	</a:t>
            </a:r>
          </a:p>
          <a:p>
            <a:pPr>
              <a:lnSpc>
                <a:spcPct val="80000"/>
              </a:lnSpc>
            </a:pPr>
            <a:r>
              <a:rPr lang="en-US" altLang="zh-CN" sz="800" smtClean="0"/>
              <a:t>	//</a:t>
            </a:r>
            <a:r>
              <a:rPr lang="zh-CN" altLang="en-US" sz="800" smtClean="0"/>
              <a:t>（</a:t>
            </a:r>
            <a:r>
              <a:rPr lang="en-US" altLang="zh-CN" sz="800" smtClean="0"/>
              <a:t>2</a:t>
            </a:r>
            <a:r>
              <a:rPr lang="zh-CN" altLang="en-US" sz="800" smtClean="0"/>
              <a:t>）给</a:t>
            </a:r>
            <a:r>
              <a:rPr lang="en-US" altLang="zh-CN" sz="800" smtClean="0"/>
              <a:t>h1</a:t>
            </a:r>
            <a:r>
              <a:rPr lang="zh-CN" altLang="en-US" sz="800" smtClean="0"/>
              <a:t>元素增加样式</a:t>
            </a:r>
          </a:p>
          <a:p>
            <a:pPr>
              <a:lnSpc>
                <a:spcPct val="80000"/>
              </a:lnSpc>
            </a:pPr>
            <a:r>
              <a:rPr lang="zh-CN" altLang="en-US" sz="800" smtClean="0"/>
              <a:t>	</a:t>
            </a:r>
            <a:r>
              <a:rPr lang="en-US" altLang="zh-CN" sz="800" smtClean="0"/>
              <a:t>var h1 = obj.getElementsByTagName("h1")[0];</a:t>
            </a:r>
          </a:p>
          <a:p>
            <a:pPr>
              <a:lnSpc>
                <a:spcPct val="80000"/>
              </a:lnSpc>
            </a:pPr>
            <a:r>
              <a:rPr lang="en-US" altLang="zh-CN" sz="800" smtClean="0"/>
              <a:t>	h1.style.color = "#990000";</a:t>
            </a:r>
          </a:p>
          <a:p>
            <a:pPr>
              <a:lnSpc>
                <a:spcPct val="80000"/>
              </a:lnSpc>
            </a:pPr>
            <a:r>
              <a:rPr lang="en-US" altLang="zh-CN" sz="800" smtClean="0"/>
              <a:t>	h1.style.textAlign = "center";</a:t>
            </a:r>
          </a:p>
          <a:p>
            <a:pPr>
              <a:lnSpc>
                <a:spcPct val="80000"/>
              </a:lnSpc>
            </a:pPr>
            <a:r>
              <a:rPr lang="en-US" altLang="zh-CN" sz="800" smtClean="0"/>
              <a:t>	</a:t>
            </a:r>
          </a:p>
          <a:p>
            <a:pPr>
              <a:lnSpc>
                <a:spcPct val="80000"/>
              </a:lnSpc>
            </a:pPr>
            <a:r>
              <a:rPr lang="en-US" altLang="zh-CN" sz="800" smtClean="0"/>
              <a:t>	//</a:t>
            </a:r>
            <a:r>
              <a:rPr lang="zh-CN" altLang="en-US" sz="800" smtClean="0"/>
              <a:t>（</a:t>
            </a:r>
            <a:r>
              <a:rPr lang="en-US" altLang="zh-CN" sz="800" smtClean="0"/>
              <a:t>3</a:t>
            </a:r>
            <a:r>
              <a:rPr lang="zh-CN" altLang="en-US" sz="800" smtClean="0"/>
              <a:t>）给</a:t>
            </a:r>
            <a:r>
              <a:rPr lang="en-US" altLang="zh-CN" sz="800" smtClean="0"/>
              <a:t>p</a:t>
            </a:r>
            <a:r>
              <a:rPr lang="zh-CN" altLang="en-US" sz="800" smtClean="0"/>
              <a:t>元素增加样式</a:t>
            </a:r>
          </a:p>
          <a:p>
            <a:pPr>
              <a:lnSpc>
                <a:spcPct val="80000"/>
              </a:lnSpc>
            </a:pPr>
            <a:r>
              <a:rPr lang="zh-CN" altLang="en-US" sz="800" smtClean="0"/>
              <a:t>	</a:t>
            </a:r>
            <a:r>
              <a:rPr lang="en-US" altLang="zh-CN" sz="800" smtClean="0"/>
              <a:t>var ps = obj.getElementsByTagName("p");</a:t>
            </a:r>
          </a:p>
          <a:p>
            <a:pPr>
              <a:lnSpc>
                <a:spcPct val="80000"/>
              </a:lnSpc>
            </a:pPr>
            <a:r>
              <a:rPr lang="en-US" altLang="zh-CN" sz="800" smtClean="0"/>
              <a:t>	for(var i=0;i&lt;ps.length;i++)</a:t>
            </a:r>
          </a:p>
          <a:p>
            <a:pPr>
              <a:lnSpc>
                <a:spcPct val="80000"/>
              </a:lnSpc>
            </a:pPr>
            <a:r>
              <a:rPr lang="en-US" altLang="zh-CN" sz="800" smtClean="0"/>
              <a:t>	{</a:t>
            </a:r>
          </a:p>
          <a:p>
            <a:pPr>
              <a:lnSpc>
                <a:spcPct val="80000"/>
              </a:lnSpc>
            </a:pPr>
            <a:r>
              <a:rPr lang="en-US" altLang="zh-CN" sz="800" smtClean="0"/>
              <a:t>		ps[i].style.fontSize = "16px";</a:t>
            </a:r>
          </a:p>
          <a:p>
            <a:pPr>
              <a:lnSpc>
                <a:spcPct val="80000"/>
              </a:lnSpc>
            </a:pPr>
            <a:r>
              <a:rPr lang="en-US" altLang="zh-CN" sz="800" smtClean="0"/>
              <a:t>		ps[i].style.color = "#444444";</a:t>
            </a:r>
          </a:p>
          <a:p>
            <a:pPr>
              <a:lnSpc>
                <a:spcPct val="80000"/>
              </a:lnSpc>
            </a:pPr>
            <a:r>
              <a:rPr lang="en-US" altLang="zh-CN" sz="800" smtClean="0"/>
              <a:t>		ps[i].style.lineHeight = "150%";</a:t>
            </a:r>
          </a:p>
          <a:p>
            <a:pPr>
              <a:lnSpc>
                <a:spcPct val="80000"/>
              </a:lnSpc>
            </a:pPr>
            <a:r>
              <a:rPr lang="en-US" altLang="zh-CN" sz="800" smtClean="0"/>
              <a:t>		ps[i].style.textIndent = "30px";</a:t>
            </a:r>
          </a:p>
          <a:p>
            <a:pPr>
              <a:lnSpc>
                <a:spcPct val="80000"/>
              </a:lnSpc>
            </a:pPr>
            <a:r>
              <a:rPr lang="en-US" altLang="zh-CN" sz="800" smtClean="0"/>
              <a:t>	}</a:t>
            </a:r>
          </a:p>
          <a:p>
            <a:pPr>
              <a:lnSpc>
                <a:spcPct val="80000"/>
              </a:lnSpc>
            </a:pPr>
            <a:r>
              <a:rPr lang="en-US" altLang="zh-CN" sz="800" smtClean="0"/>
              <a:t>	</a:t>
            </a:r>
          </a:p>
          <a:p>
            <a:pPr>
              <a:lnSpc>
                <a:spcPct val="80000"/>
              </a:lnSpc>
            </a:pPr>
            <a:r>
              <a:rPr lang="en-US" altLang="zh-CN" sz="800" smtClean="0"/>
              <a:t>	//</a:t>
            </a:r>
            <a:r>
              <a:rPr lang="zh-CN" altLang="en-US" sz="800" smtClean="0"/>
              <a:t>（</a:t>
            </a:r>
            <a:r>
              <a:rPr lang="en-US" altLang="zh-CN" sz="800" smtClean="0"/>
              <a:t>4</a:t>
            </a:r>
            <a:r>
              <a:rPr lang="zh-CN" altLang="en-US" sz="800" smtClean="0"/>
              <a:t>）在</a:t>
            </a:r>
            <a:r>
              <a:rPr lang="en-US" altLang="zh-CN" sz="800" smtClean="0"/>
              <a:t>h1</a:t>
            </a:r>
            <a:r>
              <a:rPr lang="zh-CN" altLang="en-US" sz="800" smtClean="0"/>
              <a:t>后增加一个</a:t>
            </a:r>
            <a:r>
              <a:rPr lang="en-US" altLang="zh-CN" sz="800" smtClean="0"/>
              <a:t>div</a:t>
            </a:r>
            <a:r>
              <a:rPr lang="zh-CN" altLang="en-US" sz="800" smtClean="0"/>
              <a:t>元素</a:t>
            </a:r>
          </a:p>
          <a:p>
            <a:pPr>
              <a:lnSpc>
                <a:spcPct val="80000"/>
              </a:lnSpc>
            </a:pPr>
            <a:r>
              <a:rPr lang="zh-CN" altLang="en-US" sz="800" smtClean="0"/>
              <a:t>	</a:t>
            </a:r>
            <a:r>
              <a:rPr lang="en-US" altLang="zh-CN" sz="800" smtClean="0"/>
              <a:t>var node_div = document.createElement("div");</a:t>
            </a:r>
          </a:p>
          <a:p>
            <a:pPr>
              <a:lnSpc>
                <a:spcPct val="80000"/>
              </a:lnSpc>
            </a:pPr>
            <a:r>
              <a:rPr lang="en-US" altLang="zh-CN" sz="800" smtClean="0"/>
              <a:t>	var div_text = "</a:t>
            </a:r>
            <a:r>
              <a:rPr lang="zh-CN" altLang="en-US" sz="800" smtClean="0"/>
              <a:t>来源：北京传智中</a:t>
            </a:r>
            <a:r>
              <a:rPr lang="en-US" altLang="zh-CN" sz="800" smtClean="0"/>
              <a:t>&amp;nbsp;&amp;nbsp;</a:t>
            </a:r>
            <a:r>
              <a:rPr lang="zh-CN" altLang="en-US" sz="800" smtClean="0"/>
              <a:t>作者：姚老师</a:t>
            </a:r>
            <a:r>
              <a:rPr lang="en-US" altLang="zh-CN" sz="800" smtClean="0"/>
              <a:t>&amp;nbsp;&amp;nbsp;</a:t>
            </a:r>
            <a:r>
              <a:rPr lang="zh-CN" altLang="en-US" sz="800" smtClean="0"/>
              <a:t>点击：</a:t>
            </a:r>
            <a:r>
              <a:rPr lang="en-US" altLang="zh-CN" sz="800" smtClean="0"/>
              <a:t>123</a:t>
            </a:r>
            <a:r>
              <a:rPr lang="zh-CN" altLang="en-US" sz="800" smtClean="0"/>
              <a:t>次</a:t>
            </a:r>
            <a:r>
              <a:rPr lang="en-US" altLang="zh-CN" sz="800" smtClean="0"/>
              <a:t>&amp;nbsp;&amp;nbsp;";</a:t>
            </a:r>
          </a:p>
          <a:p>
            <a:pPr>
              <a:lnSpc>
                <a:spcPct val="80000"/>
              </a:lnSpc>
            </a:pPr>
            <a:r>
              <a:rPr lang="en-US" altLang="zh-CN" sz="800" smtClean="0"/>
              <a:t>	div_text += "</a:t>
            </a:r>
            <a:r>
              <a:rPr lang="zh-CN" altLang="en-US" sz="800" smtClean="0"/>
              <a:t>发布时间：</a:t>
            </a:r>
            <a:r>
              <a:rPr lang="en-US" altLang="zh-CN" sz="800" smtClean="0"/>
              <a:t>2014</a:t>
            </a:r>
            <a:r>
              <a:rPr lang="zh-CN" altLang="en-US" sz="800" smtClean="0"/>
              <a:t>年</a:t>
            </a:r>
            <a:r>
              <a:rPr lang="en-US" altLang="zh-CN" sz="800" smtClean="0"/>
              <a:t>2</a:t>
            </a:r>
            <a:r>
              <a:rPr lang="zh-CN" altLang="en-US" sz="800" smtClean="0"/>
              <a:t>月</a:t>
            </a:r>
            <a:r>
              <a:rPr lang="en-US" altLang="zh-CN" sz="800" smtClean="0"/>
              <a:t>5</a:t>
            </a:r>
            <a:r>
              <a:rPr lang="zh-CN" altLang="en-US" sz="800" smtClean="0"/>
              <a:t>日</a:t>
            </a:r>
            <a:r>
              <a:rPr lang="en-US" altLang="zh-CN" sz="800" smtClean="0"/>
              <a:t>";</a:t>
            </a:r>
          </a:p>
          <a:p>
            <a:pPr>
              <a:lnSpc>
                <a:spcPct val="80000"/>
              </a:lnSpc>
            </a:pPr>
            <a:r>
              <a:rPr lang="en-US" altLang="zh-CN" sz="800" smtClean="0"/>
              <a:t>	node_div.innerHTML = div_text;</a:t>
            </a:r>
          </a:p>
          <a:p>
            <a:pPr>
              <a:lnSpc>
                <a:spcPct val="80000"/>
              </a:lnSpc>
            </a:pPr>
            <a:r>
              <a:rPr lang="en-US" altLang="zh-CN" sz="800" smtClean="0"/>
              <a:t>	node_div.style.textAlign = "center";</a:t>
            </a:r>
          </a:p>
          <a:p>
            <a:pPr>
              <a:lnSpc>
                <a:spcPct val="80000"/>
              </a:lnSpc>
            </a:pPr>
            <a:r>
              <a:rPr lang="en-US" altLang="zh-CN" sz="800" smtClean="0"/>
              <a:t>	node_div.style.backgroundColor = "#f0f0f0";</a:t>
            </a:r>
          </a:p>
          <a:p>
            <a:pPr>
              <a:lnSpc>
                <a:spcPct val="80000"/>
              </a:lnSpc>
            </a:pPr>
            <a:r>
              <a:rPr lang="en-US" altLang="zh-CN" sz="800" smtClean="0"/>
              <a:t>	node_div.style.padding = "8px";</a:t>
            </a:r>
          </a:p>
          <a:p>
            <a:pPr>
              <a:lnSpc>
                <a:spcPct val="80000"/>
              </a:lnSpc>
            </a:pPr>
            <a:r>
              <a:rPr lang="en-US" altLang="zh-CN" sz="800" smtClean="0"/>
              <a:t>	node_div.style.fontSize = "14px";</a:t>
            </a:r>
          </a:p>
          <a:p>
            <a:pPr>
              <a:lnSpc>
                <a:spcPct val="80000"/>
              </a:lnSpc>
            </a:pPr>
            <a:r>
              <a:rPr lang="en-US" altLang="zh-CN" sz="800" smtClean="0"/>
              <a:t>	node_div.style.color = "#0000ff";</a:t>
            </a:r>
          </a:p>
          <a:p>
            <a:pPr>
              <a:lnSpc>
                <a:spcPct val="80000"/>
              </a:lnSpc>
            </a:pPr>
            <a:r>
              <a:rPr lang="en-US" altLang="zh-CN" sz="800" smtClean="0"/>
              <a:t>	obj.insertBefore(node_div,ps[0]);</a:t>
            </a:r>
          </a:p>
          <a:p>
            <a:pPr>
              <a:lnSpc>
                <a:spcPct val="80000"/>
              </a:lnSpc>
            </a:pPr>
            <a:r>
              <a:rPr lang="en-US" altLang="zh-CN" sz="800" smtClean="0"/>
              <a:t>}</a:t>
            </a:r>
          </a:p>
          <a:p>
            <a:pPr>
              <a:lnSpc>
                <a:spcPct val="80000"/>
              </a:lnSpc>
            </a:pPr>
            <a:r>
              <a:rPr lang="en-US" altLang="zh-CN" sz="800" smtClean="0"/>
              <a:t>&lt;/script&gt;</a:t>
            </a:r>
          </a:p>
          <a:p>
            <a:pPr>
              <a:lnSpc>
                <a:spcPct val="80000"/>
              </a:lnSpc>
            </a:pPr>
            <a:r>
              <a:rPr lang="en-US" altLang="zh-CN" sz="800" smtClean="0"/>
              <a:t>&lt;/head&gt;</a:t>
            </a:r>
          </a:p>
          <a:p>
            <a:pPr>
              <a:lnSpc>
                <a:spcPct val="80000"/>
              </a:lnSpc>
            </a:pPr>
            <a:endParaRPr lang="en-US" altLang="zh-CN" sz="800" smtClean="0"/>
          </a:p>
          <a:p>
            <a:pPr>
              <a:lnSpc>
                <a:spcPct val="80000"/>
              </a:lnSpc>
            </a:pPr>
            <a:r>
              <a:rPr lang="en-US" altLang="zh-CN" sz="800" smtClean="0"/>
              <a:t>&lt;body onload="show()"&gt;</a:t>
            </a:r>
          </a:p>
          <a:p>
            <a:pPr>
              <a:lnSpc>
                <a:spcPct val="80000"/>
              </a:lnSpc>
            </a:pPr>
            <a:r>
              <a:rPr lang="en-US" altLang="zh-CN" sz="800" smtClean="0"/>
              <a:t>&lt;div id="box"&gt;</a:t>
            </a:r>
          </a:p>
          <a:p>
            <a:pPr>
              <a:lnSpc>
                <a:spcPct val="80000"/>
              </a:lnSpc>
            </a:pPr>
            <a:r>
              <a:rPr lang="en-US" altLang="zh-CN" sz="800" smtClean="0"/>
              <a:t>&lt;h1&gt;</a:t>
            </a:r>
            <a:r>
              <a:rPr lang="zh-CN" altLang="en-US" sz="800" smtClean="0"/>
              <a:t>全国政协副主席陈元：民营企业家应该生活朴素</a:t>
            </a:r>
            <a:r>
              <a:rPr lang="en-US" altLang="zh-CN" sz="800" smtClean="0"/>
              <a:t>&lt;/h1&gt;</a:t>
            </a:r>
          </a:p>
          <a:p>
            <a:pPr>
              <a:lnSpc>
                <a:spcPct val="80000"/>
              </a:lnSpc>
            </a:pPr>
            <a:r>
              <a:rPr lang="en-US" altLang="zh-CN" sz="800" smtClean="0"/>
              <a:t>&lt;p&gt;</a:t>
            </a:r>
            <a:r>
              <a:rPr lang="zh-CN" altLang="en-US" sz="800" smtClean="0"/>
              <a:t>中新社北京</a:t>
            </a:r>
            <a:r>
              <a:rPr lang="en-US" altLang="zh-CN" sz="800" smtClean="0"/>
              <a:t>3</a:t>
            </a:r>
            <a:r>
              <a:rPr lang="zh-CN" altLang="en-US" sz="800" smtClean="0"/>
              <a:t>月</a:t>
            </a:r>
            <a:r>
              <a:rPr lang="en-US" altLang="zh-CN" sz="800" smtClean="0"/>
              <a:t>7</a:t>
            </a:r>
            <a:r>
              <a:rPr lang="zh-CN" altLang="en-US" sz="800" smtClean="0"/>
              <a:t>日电</a:t>
            </a:r>
            <a:r>
              <a:rPr lang="en-US" altLang="zh-CN" sz="800" smtClean="0"/>
              <a:t>(</a:t>
            </a:r>
            <a:r>
              <a:rPr lang="zh-CN" altLang="en-US" sz="800" smtClean="0"/>
              <a:t>记者 刘辰瑶</a:t>
            </a:r>
            <a:r>
              <a:rPr lang="en-US" altLang="zh-CN" sz="800" smtClean="0"/>
              <a:t>) “</a:t>
            </a:r>
            <a:r>
              <a:rPr lang="zh-CN" altLang="en-US" sz="800" smtClean="0"/>
              <a:t>民营企业家们作为公众人物，在工作和生活当中要生活朴素，让老百姓感到企业家的生活方式非常健康。”全国政协副主席陈元</a:t>
            </a:r>
            <a:r>
              <a:rPr lang="en-US" altLang="zh-CN" sz="800" smtClean="0"/>
              <a:t>7</a:t>
            </a:r>
            <a:r>
              <a:rPr lang="zh-CN" altLang="en-US" sz="800" smtClean="0"/>
              <a:t>日在工商联界别政协委员联组会上如是说。“让土豪们生活朴素？”不知是哪个记者的一句嘀咕，引来周围人相视一笑。据</a:t>
            </a:r>
            <a:r>
              <a:rPr lang="en-US" altLang="zh-CN" sz="800" smtClean="0"/>
              <a:t>3</a:t>
            </a:r>
            <a:r>
              <a:rPr lang="zh-CN" altLang="en-US" sz="800" smtClean="0"/>
              <a:t>月</a:t>
            </a:r>
            <a:r>
              <a:rPr lang="en-US" altLang="zh-CN" sz="800" smtClean="0"/>
              <a:t>《</a:t>
            </a:r>
            <a:r>
              <a:rPr lang="zh-CN" altLang="en-US" sz="800" smtClean="0"/>
              <a:t>福布斯</a:t>
            </a:r>
            <a:r>
              <a:rPr lang="en-US" altLang="zh-CN" sz="800" smtClean="0"/>
              <a:t>》</a:t>
            </a:r>
            <a:r>
              <a:rPr lang="zh-CN" altLang="en-US" sz="800" smtClean="0"/>
              <a:t>最新发布的</a:t>
            </a:r>
            <a:r>
              <a:rPr lang="en-US" altLang="zh-CN" sz="800" smtClean="0"/>
              <a:t>2014</a:t>
            </a:r>
            <a:r>
              <a:rPr lang="zh-CN" altLang="en-US" sz="800" smtClean="0"/>
              <a:t>年全球亿万富豪榜显示，中国富豪总数世界第二，有</a:t>
            </a:r>
            <a:r>
              <a:rPr lang="en-US" altLang="zh-CN" sz="800" smtClean="0"/>
              <a:t>152</a:t>
            </a:r>
            <a:r>
              <a:rPr lang="zh-CN" altLang="en-US" sz="800" smtClean="0"/>
              <a:t>位上榜，其中大部分是民营企业家，更有一批是国内知名企业家。</a:t>
            </a:r>
            <a:r>
              <a:rPr lang="en-US" altLang="zh-CN" sz="800" smtClean="0"/>
              <a:t>&lt;/p&gt;</a:t>
            </a:r>
          </a:p>
          <a:p>
            <a:pPr>
              <a:lnSpc>
                <a:spcPct val="80000"/>
              </a:lnSpc>
            </a:pPr>
            <a:r>
              <a:rPr lang="en-US" altLang="zh-CN" sz="800" smtClean="0"/>
              <a:t>&lt;p&gt;</a:t>
            </a:r>
            <a:r>
              <a:rPr lang="zh-CN" altLang="en-US" sz="800" smtClean="0"/>
              <a:t>个人财富提高了，平均素质却并没有同比增长。随着一系列有关“炫富”的社会事件频发，不少公众表示，对这些“穷的只剩下钱”的“土豪”，已经懒得“羡慕嫉妒恨”。陈元认为，在中国社会发展的大氛围下，民营企业家们应该在社会上起到公众人物应该起到的表率和模范作用，提高自身的社会形象。“在企业经营上要守法，廉洁经营，在个人生活中要和普通群众能够有更多共同语言，更多联系接触，这样才能不断提升自己的社会形象。”陈元称。</a:t>
            </a:r>
            <a:r>
              <a:rPr lang="en-US" altLang="zh-CN" sz="800" smtClean="0"/>
              <a:t>&lt;/p&gt;</a:t>
            </a:r>
          </a:p>
          <a:p>
            <a:pPr>
              <a:lnSpc>
                <a:spcPct val="80000"/>
              </a:lnSpc>
            </a:pPr>
            <a:r>
              <a:rPr lang="en-US" altLang="zh-CN" sz="800" smtClean="0"/>
              <a:t>&lt;p&gt;</a:t>
            </a:r>
            <a:r>
              <a:rPr lang="zh-CN" altLang="en-US" sz="800" smtClean="0"/>
              <a:t>在</a:t>
            </a:r>
            <a:r>
              <a:rPr lang="en-US" altLang="zh-CN" sz="800" smtClean="0"/>
              <a:t>7</a:t>
            </a:r>
            <a:r>
              <a:rPr lang="zh-CN" altLang="en-US" sz="800" smtClean="0"/>
              <a:t>日上午的联组会上，李书福、王玉锁、李彦宏等</a:t>
            </a:r>
            <a:r>
              <a:rPr lang="en-US" altLang="zh-CN" sz="800" smtClean="0"/>
              <a:t>14</a:t>
            </a:r>
            <a:r>
              <a:rPr lang="zh-CN" altLang="en-US" sz="800" smtClean="0"/>
              <a:t>位工商联界别的政协委员相继发言。“民营企业要看清自己的重要地位和作用，保持对发展民营经济的信心。”在听到“融资难”、“上市难”、“用钱贵”等一系列民营企业在发展中所遇到的困难时，陈元为在场的所有企业家鼓劲儿。陈元说，民营企业虽然遇到了很多困难，但是要相信国家在不断深化改革。从十八届三中全会到今年总理的政府工作报告，多项政策对非公有制经济利好。“发挥市场决定性作用的改革方向下，将为民营企业发展不断创造更好条件。”此外，陈元还表示，民营企业还应该承担好政治责任和社会责任，在为社会主义制度完善和发展贡献力量的同时，朝着国际一流的高标准前进。</a:t>
            </a:r>
            <a:r>
              <a:rPr lang="en-US" altLang="zh-CN" sz="800" smtClean="0"/>
              <a:t>&lt;/p&gt;</a:t>
            </a:r>
          </a:p>
          <a:p>
            <a:pPr>
              <a:lnSpc>
                <a:spcPct val="80000"/>
              </a:lnSpc>
            </a:pPr>
            <a:r>
              <a:rPr lang="en-US" altLang="zh-CN" sz="800" smtClean="0"/>
              <a:t>&lt;/div&gt;</a:t>
            </a:r>
            <a:endParaRPr lang="zh-CN" altLang="en-US" sz="8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function checkForm()</a:t>
            </a:r>
          </a:p>
          <a:p>
            <a:r>
              <a:rPr lang="en-US" altLang="zh-CN" smtClean="0"/>
              <a:t>{</a:t>
            </a:r>
          </a:p>
          <a:p>
            <a:r>
              <a:rPr lang="en-US" altLang="zh-CN" smtClean="0"/>
              <a:t>	if(document.form1.username.value =="")</a:t>
            </a:r>
          </a:p>
          <a:p>
            <a:r>
              <a:rPr lang="en-US" altLang="zh-CN" smtClean="0"/>
              <a:t>	{</a:t>
            </a:r>
          </a:p>
          <a:p>
            <a:r>
              <a:rPr lang="en-US" altLang="zh-CN" smtClean="0"/>
              <a:t>		return false;</a:t>
            </a:r>
          </a:p>
          <a:p>
            <a:r>
              <a:rPr lang="en-US" altLang="zh-CN" smtClean="0"/>
              <a:t>	}</a:t>
            </a:r>
          </a:p>
          <a:p>
            <a:r>
              <a:rPr lang="en-US" altLang="zh-CN" smtClean="0"/>
              <a:t>}</a:t>
            </a:r>
          </a:p>
          <a:p>
            <a:r>
              <a:rPr lang="en-US" altLang="zh-CN" smtClean="0"/>
              <a:t>&lt;/script&gt;</a:t>
            </a:r>
          </a:p>
          <a:p>
            <a:r>
              <a:rPr lang="en-US" altLang="zh-CN" smtClean="0"/>
              <a:t>&lt;/head&gt;</a:t>
            </a:r>
          </a:p>
          <a:p>
            <a:r>
              <a:rPr lang="en-US" altLang="zh-CN" smtClean="0"/>
              <a:t>&lt;body&gt;</a:t>
            </a:r>
          </a:p>
          <a:p>
            <a:r>
              <a:rPr lang="en-US" altLang="zh-CN" smtClean="0"/>
              <a:t>&lt;form name="form1" action="index.php"&gt;</a:t>
            </a:r>
          </a:p>
          <a:p>
            <a:r>
              <a:rPr lang="en-US" altLang="zh-CN" smtClean="0"/>
              <a:t>&lt;input type="text" name="username" /&gt;</a:t>
            </a:r>
          </a:p>
          <a:p>
            <a:r>
              <a:rPr lang="en-US" altLang="zh-CN" smtClean="0"/>
              <a:t>&lt;input type="submit" value="</a:t>
            </a:r>
            <a:r>
              <a:rPr lang="zh-CN" altLang="en-US" smtClean="0"/>
              <a:t>提交</a:t>
            </a:r>
            <a:r>
              <a:rPr lang="en-US" altLang="zh-CN" smtClean="0"/>
              <a:t>" onclick="return checkForm()" /&gt;</a:t>
            </a:r>
          </a:p>
          <a:p>
            <a:r>
              <a:rPr lang="en-US" altLang="zh-CN" smtClean="0"/>
              <a:t>&lt;/form&gt;</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pPr>
              <a:lnSpc>
                <a:spcPct val="90000"/>
              </a:lnSpc>
            </a:pPr>
            <a:r>
              <a:rPr lang="en-US" altLang="zh-CN" sz="1000" smtClean="0"/>
              <a:t>&lt;script type="text/javascript"&gt;</a:t>
            </a:r>
          </a:p>
          <a:p>
            <a:pPr>
              <a:lnSpc>
                <a:spcPct val="90000"/>
              </a:lnSpc>
            </a:pPr>
            <a:r>
              <a:rPr lang="en-US" altLang="zh-CN" sz="1000" smtClean="0"/>
              <a:t>//</a:t>
            </a:r>
            <a:r>
              <a:rPr lang="zh-CN" altLang="en-US" sz="1000" smtClean="0"/>
              <a:t>简单计时器：使用</a:t>
            </a:r>
            <a:r>
              <a:rPr lang="en-US" altLang="zh-CN" sz="1000" smtClean="0"/>
              <a:t>setTimeout()</a:t>
            </a:r>
            <a:r>
              <a:rPr lang="zh-CN" altLang="en-US" sz="1000" smtClean="0"/>
              <a:t>方法实现</a:t>
            </a:r>
          </a:p>
          <a:p>
            <a:pPr>
              <a:lnSpc>
                <a:spcPct val="90000"/>
              </a:lnSpc>
            </a:pPr>
            <a:r>
              <a:rPr lang="en-US" altLang="zh-CN" sz="1000" smtClean="0"/>
              <a:t>var i= 0;</a:t>
            </a:r>
          </a:p>
          <a:p>
            <a:pPr>
              <a:lnSpc>
                <a:spcPct val="90000"/>
              </a:lnSpc>
            </a:pPr>
            <a:r>
              <a:rPr lang="en-US" altLang="zh-CN" sz="1000" smtClean="0"/>
              <a:t>var timeout;</a:t>
            </a:r>
          </a:p>
          <a:p>
            <a:pPr>
              <a:lnSpc>
                <a:spcPct val="90000"/>
              </a:lnSpc>
            </a:pPr>
            <a:r>
              <a:rPr lang="en-US" altLang="zh-CN" sz="1000" smtClean="0"/>
              <a:t>function start()</a:t>
            </a:r>
          </a:p>
          <a:p>
            <a:pPr>
              <a:lnSpc>
                <a:spcPct val="90000"/>
              </a:lnSpc>
            </a:pPr>
            <a:r>
              <a:rPr lang="en-US" altLang="zh-CN" sz="1000" smtClean="0"/>
              <a:t>{</a:t>
            </a:r>
          </a:p>
          <a:p>
            <a:pPr>
              <a:lnSpc>
                <a:spcPct val="90000"/>
              </a:lnSpc>
            </a:pPr>
            <a:r>
              <a:rPr lang="en-US" altLang="zh-CN" sz="1000" smtClean="0"/>
              <a:t>	var obj = document.getElementById("result");</a:t>
            </a:r>
          </a:p>
          <a:p>
            <a:pPr>
              <a:lnSpc>
                <a:spcPct val="90000"/>
              </a:lnSpc>
            </a:pPr>
            <a:r>
              <a:rPr lang="en-US" altLang="zh-CN" sz="1000" smtClean="0"/>
              <a:t>	var str ="</a:t>
            </a:r>
            <a:r>
              <a:rPr lang="zh-CN" altLang="en-US" sz="1000" smtClean="0"/>
              <a:t>程序已经运行了</a:t>
            </a:r>
            <a:r>
              <a:rPr lang="en-US" altLang="zh-CN" sz="1000" smtClean="0"/>
              <a:t>"+i+"</a:t>
            </a:r>
            <a:r>
              <a:rPr lang="zh-CN" altLang="en-US" sz="1000" smtClean="0"/>
              <a:t>秒！</a:t>
            </a:r>
            <a:r>
              <a:rPr lang="en-US" altLang="zh-CN" sz="1000" smtClean="0"/>
              <a:t>";</a:t>
            </a:r>
          </a:p>
          <a:p>
            <a:pPr>
              <a:lnSpc>
                <a:spcPct val="90000"/>
              </a:lnSpc>
            </a:pPr>
            <a:r>
              <a:rPr lang="en-US" altLang="zh-CN" sz="1000" smtClean="0"/>
              <a:t>	obj.value = str;</a:t>
            </a:r>
          </a:p>
          <a:p>
            <a:pPr>
              <a:lnSpc>
                <a:spcPct val="90000"/>
              </a:lnSpc>
            </a:pPr>
            <a:r>
              <a:rPr lang="en-US" altLang="zh-CN" sz="1000" smtClean="0"/>
              <a:t>	i++;</a:t>
            </a:r>
          </a:p>
          <a:p>
            <a:pPr>
              <a:lnSpc>
                <a:spcPct val="90000"/>
              </a:lnSpc>
            </a:pPr>
            <a:r>
              <a:rPr lang="en-US" altLang="zh-CN" sz="1000" smtClean="0"/>
              <a:t>	timeout = setTimeout("start()",1000);</a:t>
            </a:r>
          </a:p>
          <a:p>
            <a:pPr>
              <a:lnSpc>
                <a:spcPct val="90000"/>
              </a:lnSpc>
            </a:pPr>
            <a:r>
              <a:rPr lang="en-US" altLang="zh-CN" sz="1000" smtClean="0"/>
              <a:t>}</a:t>
            </a:r>
          </a:p>
          <a:p>
            <a:pPr>
              <a:lnSpc>
                <a:spcPct val="90000"/>
              </a:lnSpc>
            </a:pPr>
            <a:r>
              <a:rPr lang="en-US" altLang="zh-CN" sz="1000" smtClean="0"/>
              <a:t>function stop()</a:t>
            </a:r>
          </a:p>
          <a:p>
            <a:pPr>
              <a:lnSpc>
                <a:spcPct val="90000"/>
              </a:lnSpc>
            </a:pPr>
            <a:r>
              <a:rPr lang="en-US" altLang="zh-CN" sz="1000" smtClean="0"/>
              <a:t>{</a:t>
            </a:r>
          </a:p>
          <a:p>
            <a:pPr>
              <a:lnSpc>
                <a:spcPct val="90000"/>
              </a:lnSpc>
            </a:pPr>
            <a:r>
              <a:rPr lang="en-US" altLang="zh-CN" sz="1000" smtClean="0"/>
              <a:t>	clearTimeout(timeout);</a:t>
            </a:r>
          </a:p>
          <a:p>
            <a:pPr>
              <a:lnSpc>
                <a:spcPct val="90000"/>
              </a:lnSpc>
            </a:pPr>
            <a:r>
              <a:rPr lang="en-US" altLang="zh-CN" sz="1000" smtClean="0"/>
              <a:t>}</a:t>
            </a:r>
          </a:p>
          <a:p>
            <a:pPr>
              <a:lnSpc>
                <a:spcPct val="90000"/>
              </a:lnSpc>
            </a:pPr>
            <a:r>
              <a:rPr lang="en-US" altLang="zh-CN" sz="1000" smtClean="0"/>
              <a:t>&lt;/script&gt;</a:t>
            </a:r>
          </a:p>
          <a:p>
            <a:pPr>
              <a:lnSpc>
                <a:spcPct val="90000"/>
              </a:lnSpc>
            </a:pPr>
            <a:r>
              <a:rPr lang="en-US" altLang="zh-CN" sz="1000" smtClean="0"/>
              <a:t>&lt;/head&gt;</a:t>
            </a:r>
          </a:p>
          <a:p>
            <a:pPr>
              <a:lnSpc>
                <a:spcPct val="90000"/>
              </a:lnSpc>
            </a:pPr>
            <a:r>
              <a:rPr lang="en-US" altLang="zh-CN" sz="1000" smtClean="0"/>
              <a:t>&lt;body&gt;</a:t>
            </a:r>
          </a:p>
          <a:p>
            <a:pPr>
              <a:lnSpc>
                <a:spcPct val="90000"/>
              </a:lnSpc>
            </a:pPr>
            <a:r>
              <a:rPr lang="en-US" altLang="zh-CN" sz="1000" smtClean="0"/>
              <a:t>&lt;input type="button" id="result" value="" /&gt;&lt;br /&gt;</a:t>
            </a:r>
          </a:p>
          <a:p>
            <a:pPr>
              <a:lnSpc>
                <a:spcPct val="90000"/>
              </a:lnSpc>
            </a:pPr>
            <a:r>
              <a:rPr lang="en-US" altLang="zh-CN" sz="1000" smtClean="0"/>
              <a:t>&lt;input type="button" value="</a:t>
            </a:r>
            <a:r>
              <a:rPr lang="zh-CN" altLang="en-US" sz="1000" smtClean="0"/>
              <a:t>开始</a:t>
            </a:r>
            <a:r>
              <a:rPr lang="en-US" altLang="zh-CN" sz="1000" smtClean="0"/>
              <a:t>" onclick="start()" /&gt;</a:t>
            </a:r>
          </a:p>
          <a:p>
            <a:pPr>
              <a:lnSpc>
                <a:spcPct val="90000"/>
              </a:lnSpc>
            </a:pPr>
            <a:r>
              <a:rPr lang="en-US" altLang="zh-CN" sz="1000" smtClean="0"/>
              <a:t>&lt;input type="button" value="</a:t>
            </a:r>
            <a:r>
              <a:rPr lang="zh-CN" altLang="en-US" sz="1000" smtClean="0"/>
              <a:t>停止</a:t>
            </a:r>
            <a:r>
              <a:rPr lang="en-US" altLang="zh-CN" sz="1000" smtClean="0"/>
              <a:t>" onclick="stop()" /&gt;</a:t>
            </a:r>
            <a:endParaRPr lang="zh-CN" altLang="en-US" sz="10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ln/>
        </p:spPr>
      </p:sp>
      <p:sp>
        <p:nvSpPr>
          <p:cNvPr id="115714" name="Rectangle 3"/>
          <p:cNvSpPr>
            <a:spLocks noGrp="1" noChangeArrowheads="1"/>
          </p:cNvSpPr>
          <p:nvPr>
            <p:ph type="body" idx="1"/>
          </p:nvPr>
        </p:nvSpPr>
        <p:spPr>
          <a:noFill/>
          <a:ln/>
        </p:spPr>
        <p:txBody>
          <a:bodyPr/>
          <a:lstStyle/>
          <a:p>
            <a:r>
              <a:rPr lang="en-US" altLang="zh-CN" smtClean="0"/>
              <a:t>&lt;script language="javascript"&gt;</a:t>
            </a:r>
          </a:p>
          <a:p>
            <a:r>
              <a:rPr lang="en-US" altLang="zh-CN" smtClean="0"/>
              <a:t>function init(e)</a:t>
            </a:r>
          </a:p>
          <a:p>
            <a:r>
              <a:rPr lang="en-US" altLang="zh-CN" smtClean="0"/>
              <a:t>{</a:t>
            </a:r>
          </a:p>
          <a:p>
            <a:r>
              <a:rPr lang="en-US" altLang="zh-CN" smtClean="0"/>
              <a:t>	var obj = document.getElementById("result");</a:t>
            </a:r>
          </a:p>
          <a:p>
            <a:r>
              <a:rPr lang="en-US" altLang="zh-CN" smtClean="0"/>
              <a:t>	var str = "</a:t>
            </a:r>
            <a:r>
              <a:rPr lang="zh-CN" altLang="en-US" smtClean="0"/>
              <a:t>鼠标在窗口中的坐标：</a:t>
            </a:r>
            <a:r>
              <a:rPr lang="en-US" altLang="zh-CN" smtClean="0"/>
              <a:t>x="+e.clientX+",y="+e.clientY;</a:t>
            </a:r>
          </a:p>
          <a:p>
            <a:r>
              <a:rPr lang="en-US" altLang="zh-CN" smtClean="0"/>
              <a:t>	str += "&lt;br&gt;</a:t>
            </a:r>
            <a:r>
              <a:rPr lang="zh-CN" altLang="en-US" smtClean="0"/>
              <a:t>鼠标在屏幕中的坐标：</a:t>
            </a:r>
            <a:r>
              <a:rPr lang="en-US" altLang="zh-CN" smtClean="0"/>
              <a:t>x="+e.screenX+",y="+e.screenY;</a:t>
            </a:r>
          </a:p>
          <a:p>
            <a:r>
              <a:rPr lang="en-US" altLang="zh-CN" smtClean="0"/>
              <a:t>	str += "&lt;br&gt;</a:t>
            </a:r>
            <a:r>
              <a:rPr lang="zh-CN" altLang="en-US" smtClean="0"/>
              <a:t>鼠标在网页中的坐标：</a:t>
            </a:r>
            <a:r>
              <a:rPr lang="en-US" altLang="zh-CN" smtClean="0"/>
              <a:t>x="+e.pageX+",y="+e.pageY;</a:t>
            </a:r>
          </a:p>
          <a:p>
            <a:r>
              <a:rPr lang="en-US" altLang="zh-CN" smtClean="0"/>
              <a:t>	obj.innerHTML = str;</a:t>
            </a:r>
          </a:p>
          <a:p>
            <a:r>
              <a:rPr lang="en-US" altLang="zh-CN" smtClean="0"/>
              <a:t>}</a:t>
            </a:r>
          </a:p>
          <a:p>
            <a:r>
              <a:rPr lang="en-US" altLang="zh-CN" smtClean="0"/>
              <a:t>&lt;/script&gt;</a:t>
            </a:r>
          </a:p>
          <a:p>
            <a:r>
              <a:rPr lang="en-US" altLang="zh-CN" smtClean="0"/>
              <a:t>&lt;style type="text/css"&gt;</a:t>
            </a:r>
          </a:p>
          <a:p>
            <a:r>
              <a:rPr lang="en-US" altLang="zh-CN" smtClean="0"/>
              <a:t>body{margin:0px;padding:0px;}</a:t>
            </a:r>
          </a:p>
          <a:p>
            <a:r>
              <a:rPr lang="en-US" altLang="zh-CN" smtClean="0"/>
              <a:t>#result{</a:t>
            </a:r>
          </a:p>
          <a:p>
            <a:r>
              <a:rPr lang="en-US" altLang="zh-CN" smtClean="0"/>
              <a:t>	width:260px;</a:t>
            </a:r>
          </a:p>
          <a:p>
            <a:r>
              <a:rPr lang="en-US" altLang="zh-CN" smtClean="0"/>
              <a:t>	padding:20px;</a:t>
            </a:r>
          </a:p>
          <a:p>
            <a:r>
              <a:rPr lang="en-US" altLang="zh-CN" smtClean="0"/>
              <a:t>	position:fixed;</a:t>
            </a:r>
          </a:p>
          <a:p>
            <a:r>
              <a:rPr lang="en-US" altLang="zh-CN" smtClean="0"/>
              <a:t>	top:100px;</a:t>
            </a:r>
          </a:p>
          <a:p>
            <a:r>
              <a:rPr lang="en-US" altLang="zh-CN" smtClean="0"/>
              <a:t>	font-size:16px;</a:t>
            </a:r>
          </a:p>
          <a:p>
            <a:r>
              <a:rPr lang="en-US" altLang="zh-CN" smtClean="0"/>
              <a:t>	border:1px solid #FF0000;</a:t>
            </a:r>
          </a:p>
          <a:p>
            <a:r>
              <a:rPr lang="en-US" altLang="zh-CN" smtClean="0"/>
              <a:t>	background-color:#FFFF99;</a:t>
            </a:r>
          </a:p>
          <a:p>
            <a:r>
              <a:rPr lang="en-US" altLang="zh-CN" smtClean="0"/>
              <a:t>}</a:t>
            </a:r>
          </a:p>
          <a:p>
            <a:r>
              <a:rPr lang="en-US" altLang="zh-CN" smtClean="0"/>
              <a:t>&lt;/style&gt;</a:t>
            </a:r>
          </a:p>
          <a:p>
            <a:r>
              <a:rPr lang="en-US" altLang="zh-CN" smtClean="0"/>
              <a:t>&lt;/head&gt;</a:t>
            </a:r>
          </a:p>
          <a:p>
            <a:r>
              <a:rPr lang="en-US" altLang="zh-CN" smtClean="0"/>
              <a:t>&lt;body onmousemove="init(event)" style="height:1000px;"&gt;</a:t>
            </a:r>
          </a:p>
          <a:p>
            <a:r>
              <a:rPr lang="en-US" altLang="zh-CN" smtClean="0"/>
              <a:t>&lt;div id="result"&gt;&lt;/div&gt;</a:t>
            </a:r>
          </a:p>
          <a:p>
            <a:r>
              <a:rPr lang="en-US" altLang="zh-CN" smtClean="0"/>
              <a:t>&lt;/body&gt;</a:t>
            </a: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ln/>
        </p:spPr>
      </p:sp>
      <p:sp>
        <p:nvSpPr>
          <p:cNvPr id="121858"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function show(event)</a:t>
            </a:r>
          </a:p>
          <a:p>
            <a:r>
              <a:rPr lang="en-US" altLang="zh-CN" smtClean="0"/>
              <a:t>{</a:t>
            </a:r>
          </a:p>
          <a:p>
            <a:r>
              <a:rPr lang="en-US" altLang="zh-CN" smtClean="0"/>
              <a:t>	var str = "</a:t>
            </a:r>
            <a:r>
              <a:rPr lang="zh-CN" altLang="en-US" smtClean="0"/>
              <a:t>窗口左边界距离：</a:t>
            </a:r>
            <a:r>
              <a:rPr lang="en-US" altLang="zh-CN" smtClean="0"/>
              <a:t>"+event.clientX+"</a:t>
            </a:r>
            <a:r>
              <a:rPr lang="zh-CN" altLang="en-US" smtClean="0"/>
              <a:t>，窗口顶边界距离</a:t>
            </a:r>
            <a:r>
              <a:rPr lang="en-US" altLang="zh-CN" smtClean="0"/>
              <a:t>"+event.clientY;</a:t>
            </a:r>
          </a:p>
          <a:p>
            <a:r>
              <a:rPr lang="en-US" altLang="zh-CN" smtClean="0"/>
              <a:t>	str += "&lt;br&gt;</a:t>
            </a:r>
            <a:r>
              <a:rPr lang="zh-CN" altLang="en-US" smtClean="0"/>
              <a:t>网页左端距离：</a:t>
            </a:r>
            <a:r>
              <a:rPr lang="en-US" altLang="zh-CN" smtClean="0"/>
              <a:t>"+ (event.x ? event.x : event.pageX) + "</a:t>
            </a:r>
            <a:r>
              <a:rPr lang="zh-CN" altLang="en-US" smtClean="0"/>
              <a:t>，网页顶端距离：</a:t>
            </a:r>
            <a:r>
              <a:rPr lang="en-US" altLang="zh-CN" smtClean="0"/>
              <a:t>"+ (event.y ? event.y : event.pageY);</a:t>
            </a:r>
          </a:p>
          <a:p>
            <a:r>
              <a:rPr lang="en-US" altLang="zh-CN" smtClean="0"/>
              <a:t>	str += "&lt;br&gt;</a:t>
            </a:r>
            <a:r>
              <a:rPr lang="zh-CN" altLang="en-US" smtClean="0"/>
              <a:t>屏幕左端距离：</a:t>
            </a:r>
            <a:r>
              <a:rPr lang="en-US" altLang="zh-CN" smtClean="0"/>
              <a:t>" + event.screenX +"</a:t>
            </a:r>
            <a:r>
              <a:rPr lang="zh-CN" altLang="en-US" smtClean="0"/>
              <a:t>，屏幕顶端的距离：</a:t>
            </a:r>
            <a:r>
              <a:rPr lang="en-US" altLang="zh-CN" smtClean="0"/>
              <a:t>" + event.screenY;</a:t>
            </a:r>
          </a:p>
          <a:p>
            <a:r>
              <a:rPr lang="en-US" altLang="zh-CN" smtClean="0"/>
              <a:t>	str += "&lt;br&gt;</a:t>
            </a:r>
            <a:r>
              <a:rPr lang="zh-CN" altLang="en-US" smtClean="0"/>
              <a:t>图片左边界距离：</a:t>
            </a:r>
            <a:r>
              <a:rPr lang="en-US" altLang="zh-CN" smtClean="0"/>
              <a:t>"+event.offsetX+"</a:t>
            </a:r>
            <a:r>
              <a:rPr lang="zh-CN" altLang="en-US" smtClean="0"/>
              <a:t>，图片顶边界距离：</a:t>
            </a:r>
            <a:r>
              <a:rPr lang="en-US" altLang="zh-CN" smtClean="0"/>
              <a:t>"+event.offsetY;</a:t>
            </a:r>
          </a:p>
          <a:p>
            <a:r>
              <a:rPr lang="en-US" altLang="zh-CN" smtClean="0"/>
              <a:t>	//</a:t>
            </a:r>
            <a:r>
              <a:rPr lang="zh-CN" altLang="en-US" smtClean="0"/>
              <a:t>取得</a:t>
            </a:r>
            <a:r>
              <a:rPr lang="en-US" altLang="zh-CN" smtClean="0"/>
              <a:t>id=result</a:t>
            </a:r>
            <a:r>
              <a:rPr lang="zh-CN" altLang="en-US" smtClean="0"/>
              <a:t>的元素对象</a:t>
            </a:r>
          </a:p>
          <a:p>
            <a:r>
              <a:rPr lang="zh-CN" altLang="en-US" smtClean="0"/>
              <a:t>	</a:t>
            </a:r>
            <a:r>
              <a:rPr lang="en-US" altLang="zh-CN" smtClean="0"/>
              <a:t>var obj = document.getElementById("result");</a:t>
            </a:r>
          </a:p>
          <a:p>
            <a:r>
              <a:rPr lang="en-US" altLang="zh-CN" smtClean="0"/>
              <a:t>	//</a:t>
            </a:r>
            <a:r>
              <a:rPr lang="zh-CN" altLang="en-US" smtClean="0"/>
              <a:t>将字符串写入到</a:t>
            </a:r>
            <a:r>
              <a:rPr lang="en-US" altLang="zh-CN" smtClean="0"/>
              <a:t>id=result</a:t>
            </a:r>
            <a:r>
              <a:rPr lang="zh-CN" altLang="en-US" smtClean="0"/>
              <a:t>对象中</a:t>
            </a:r>
          </a:p>
          <a:p>
            <a:r>
              <a:rPr lang="zh-CN" altLang="en-US" smtClean="0"/>
              <a:t>	</a:t>
            </a:r>
            <a:r>
              <a:rPr lang="en-US" altLang="zh-CN" smtClean="0"/>
              <a:t>obj.innerHTML = str;</a:t>
            </a:r>
          </a:p>
          <a:p>
            <a:r>
              <a:rPr lang="en-US" altLang="zh-CN" smtClean="0"/>
              <a:t>}</a:t>
            </a:r>
          </a:p>
          <a:p>
            <a:r>
              <a:rPr lang="en-US" altLang="zh-CN" smtClean="0"/>
              <a:t>&lt;/script&gt;</a:t>
            </a:r>
          </a:p>
          <a:p>
            <a:r>
              <a:rPr lang="en-US" altLang="zh-CN" smtClean="0"/>
              <a:t>&lt;style type="text/css"&gt;</a:t>
            </a:r>
          </a:p>
          <a:p>
            <a:r>
              <a:rPr lang="en-US" altLang="zh-CN" smtClean="0"/>
              <a:t>body,img,p{margin:0px;padding:0px;}</a:t>
            </a:r>
          </a:p>
          <a:p>
            <a:r>
              <a:rPr lang="en-US" altLang="zh-CN" smtClean="0"/>
              <a:t>body{font-size:14px;line-height:24px;}</a:t>
            </a:r>
          </a:p>
          <a:p>
            <a:r>
              <a:rPr lang="en-US" altLang="zh-CN" smtClean="0"/>
              <a:t>.box{</a:t>
            </a:r>
          </a:p>
          <a:p>
            <a:r>
              <a:rPr lang="en-US" altLang="zh-CN" smtClean="0"/>
              <a:t>	width:600px;</a:t>
            </a:r>
          </a:p>
          <a:p>
            <a:r>
              <a:rPr lang="en-US" altLang="zh-CN" smtClean="0"/>
              <a:t>	padding:20px;</a:t>
            </a:r>
          </a:p>
          <a:p>
            <a:r>
              <a:rPr lang="en-US" altLang="zh-CN" smtClean="0"/>
              <a:t>	color:#444;</a:t>
            </a:r>
          </a:p>
          <a:p>
            <a:r>
              <a:rPr lang="en-US" altLang="zh-CN" smtClean="0"/>
              <a:t>	margin:0px auto;</a:t>
            </a:r>
          </a:p>
          <a:p>
            <a:r>
              <a:rPr lang="en-US" altLang="zh-CN" smtClean="0"/>
              <a:t>	border:1px solid #444;</a:t>
            </a:r>
          </a:p>
          <a:p>
            <a:r>
              <a:rPr lang="en-US" altLang="zh-CN" smtClean="0"/>
              <a:t>	background-color:#fafafa;</a:t>
            </a:r>
          </a:p>
          <a:p>
            <a:r>
              <a:rPr lang="en-US" altLang="zh-CN" smtClean="0"/>
              <a:t>}</a:t>
            </a:r>
          </a:p>
          <a:p>
            <a:r>
              <a:rPr lang="en-US" altLang="zh-CN" smtClean="0"/>
              <a:t>.box .title{</a:t>
            </a:r>
          </a:p>
          <a:p>
            <a:r>
              <a:rPr lang="en-US" altLang="zh-CN" smtClean="0"/>
              <a:t>	font-size:28px;</a:t>
            </a:r>
          </a:p>
          <a:p>
            <a:r>
              <a:rPr lang="en-US" altLang="zh-CN" smtClean="0"/>
              <a:t>	font-weight:bold;</a:t>
            </a:r>
          </a:p>
          <a:p>
            <a:r>
              <a:rPr lang="en-US" altLang="zh-CN" smtClean="0"/>
              <a:t>	line-height:40px;</a:t>
            </a:r>
          </a:p>
          <a:p>
            <a:r>
              <a:rPr lang="en-US" altLang="zh-CN" smtClean="0"/>
              <a:t>	color:#990000;</a:t>
            </a:r>
          </a:p>
          <a:p>
            <a:r>
              <a:rPr lang="en-US" altLang="zh-CN" smtClean="0"/>
              <a:t>	text-align:center;</a:t>
            </a:r>
          </a:p>
          <a:p>
            <a:r>
              <a:rPr lang="en-US" altLang="zh-CN" smtClean="0"/>
              <a:t>	height:40px;</a:t>
            </a:r>
          </a:p>
          <a:p>
            <a:r>
              <a:rPr lang="en-US" altLang="zh-CN" smtClean="0"/>
              <a:t>	background-color:#f0f0f0;</a:t>
            </a:r>
          </a:p>
          <a:p>
            <a:r>
              <a:rPr lang="en-US" altLang="zh-CN" smtClean="0"/>
              <a:t>}</a:t>
            </a:r>
          </a:p>
          <a:p>
            <a:r>
              <a:rPr lang="en-US" altLang="zh-CN" smtClean="0"/>
              <a:t>.box .content{</a:t>
            </a:r>
          </a:p>
          <a:p>
            <a:r>
              <a:rPr lang="en-US" altLang="zh-CN" smtClean="0"/>
              <a:t>	padding:20px 0px;</a:t>
            </a:r>
          </a:p>
          <a:p>
            <a:r>
              <a:rPr lang="en-US" altLang="zh-CN" smtClean="0"/>
              <a:t>}</a:t>
            </a:r>
          </a:p>
          <a:p>
            <a:r>
              <a:rPr lang="en-US" altLang="zh-CN" smtClean="0"/>
              <a:t>.box .content img{width:400px;}</a:t>
            </a:r>
          </a:p>
          <a:p>
            <a:r>
              <a:rPr lang="en-US" altLang="zh-CN" smtClean="0"/>
              <a:t>.box .content p{margin-bottom:10px;text-indent:28px;}</a:t>
            </a:r>
          </a:p>
          <a:p>
            <a:r>
              <a:rPr lang="en-US" altLang="zh-CN" smtClean="0"/>
              <a:t>#result{</a:t>
            </a:r>
          </a:p>
          <a:p>
            <a:r>
              <a:rPr lang="en-US" altLang="zh-CN" smtClean="0"/>
              <a:t>	width:380px;</a:t>
            </a:r>
          </a:p>
          <a:p>
            <a:r>
              <a:rPr lang="en-US" altLang="zh-CN" smtClean="0"/>
              <a:t>	padding:20px 10px;</a:t>
            </a:r>
          </a:p>
          <a:p>
            <a:r>
              <a:rPr lang="en-US" altLang="zh-CN" smtClean="0"/>
              <a:t>	border:1px solid #ccc;</a:t>
            </a:r>
          </a:p>
          <a:p>
            <a:r>
              <a:rPr lang="en-US" altLang="zh-CN" smtClean="0"/>
              <a:t>	background-color:#fcfcfc;</a:t>
            </a:r>
          </a:p>
          <a:p>
            <a:r>
              <a:rPr lang="en-US" altLang="zh-CN" smtClean="0"/>
              <a:t>	position:fixed;</a:t>
            </a:r>
          </a:p>
          <a:p>
            <a:r>
              <a:rPr lang="en-US" altLang="zh-CN" smtClean="0"/>
              <a:t>	right:10px;</a:t>
            </a:r>
          </a:p>
          <a:p>
            <a:r>
              <a:rPr lang="en-US" altLang="zh-CN" smtClean="0"/>
              <a:t>	top:50px;</a:t>
            </a:r>
          </a:p>
          <a:p>
            <a:r>
              <a:rPr lang="en-US" altLang="zh-CN" smtClean="0"/>
              <a:t>	color:#0000ff;</a:t>
            </a:r>
          </a:p>
          <a:p>
            <a:r>
              <a:rPr lang="en-US" altLang="zh-CN" smtClean="0"/>
              <a:t>}</a:t>
            </a:r>
          </a:p>
          <a:p>
            <a:r>
              <a:rPr lang="en-US" altLang="zh-CN" smtClean="0"/>
              <a:t>&lt;/style&gt;</a:t>
            </a:r>
          </a:p>
          <a:p>
            <a:r>
              <a:rPr lang="en-US" altLang="zh-CN" smtClean="0"/>
              <a:t>&lt;/head&gt;</a:t>
            </a:r>
          </a:p>
          <a:p>
            <a:endParaRPr lang="en-US" altLang="zh-CN" smtClean="0"/>
          </a:p>
          <a:p>
            <a:r>
              <a:rPr lang="en-US" altLang="zh-CN" smtClean="0"/>
              <a:t>&lt;body&gt;</a:t>
            </a:r>
          </a:p>
          <a:p>
            <a:r>
              <a:rPr lang="en-US" altLang="zh-CN" smtClean="0"/>
              <a:t>&lt;div id="result"&gt;&lt;/div&gt;</a:t>
            </a:r>
          </a:p>
          <a:p>
            <a:r>
              <a:rPr lang="en-US" altLang="zh-CN" smtClean="0"/>
              <a:t>&lt;div class="box"&gt;</a:t>
            </a:r>
          </a:p>
          <a:p>
            <a:r>
              <a:rPr lang="en-US" altLang="zh-CN" smtClean="0"/>
              <a:t>&lt;div class="title"&gt;</a:t>
            </a:r>
            <a:r>
              <a:rPr lang="zh-CN" altLang="en-US" smtClean="0"/>
              <a:t>事件对象模型</a:t>
            </a:r>
            <a:r>
              <a:rPr lang="en-US" altLang="zh-CN" smtClean="0"/>
              <a:t>Event</a:t>
            </a:r>
            <a:r>
              <a:rPr lang="zh-CN" altLang="en-US" smtClean="0"/>
              <a:t>对象的使用</a:t>
            </a:r>
            <a:r>
              <a:rPr lang="en-US" altLang="zh-CN" smtClean="0"/>
              <a:t>&lt;/div&gt;</a:t>
            </a:r>
          </a:p>
          <a:p>
            <a:r>
              <a:rPr lang="en-US" altLang="zh-CN" smtClean="0"/>
              <a:t>&lt;div class="content"&gt;</a:t>
            </a:r>
          </a:p>
          <a:p>
            <a:r>
              <a:rPr lang="en-US" altLang="zh-CN" smtClean="0"/>
              <a:t>&lt;p&gt;</a:t>
            </a:r>
            <a:r>
              <a:rPr lang="zh-CN" altLang="en-US" smtClean="0"/>
              <a:t>根据中国有色集团发布的</a:t>
            </a:r>
            <a:r>
              <a:rPr lang="en-US" altLang="zh-CN" smtClean="0"/>
              <a:t>2013</a:t>
            </a:r>
            <a:r>
              <a:rPr lang="zh-CN" altLang="en-US" smtClean="0"/>
              <a:t>年财报，在中国有色集团期末单项金额重大并单项计提坏账准备的应收账款中，有超过</a:t>
            </a:r>
            <a:r>
              <a:rPr lang="en-US" altLang="zh-CN" smtClean="0"/>
              <a:t>22</a:t>
            </a:r>
            <a:r>
              <a:rPr lang="zh-CN" altLang="en-US" smtClean="0"/>
              <a:t>家业务往来企业存在坏账风险，其中以潮州荧光材料厂、伊朗国家铜业公司、河南二建、沈阳东方铜业等为代表的</a:t>
            </a:r>
            <a:r>
              <a:rPr lang="en-US" altLang="zh-CN" smtClean="0"/>
              <a:t>16</a:t>
            </a:r>
            <a:r>
              <a:rPr lang="zh-CN" altLang="en-US" smtClean="0"/>
              <a:t>家企业存在</a:t>
            </a:r>
            <a:r>
              <a:rPr lang="en-US" altLang="zh-CN" smtClean="0"/>
              <a:t>100%</a:t>
            </a:r>
            <a:r>
              <a:rPr lang="zh-CN" altLang="en-US" smtClean="0"/>
              <a:t>的坏账率，上述这些企业的坏账准备总金额超过</a:t>
            </a:r>
            <a:r>
              <a:rPr lang="en-US" altLang="zh-CN" smtClean="0"/>
              <a:t>1.17</a:t>
            </a:r>
            <a:r>
              <a:rPr lang="zh-CN" altLang="en-US" smtClean="0"/>
              <a:t>亿元。根据中国有色集团发布的</a:t>
            </a:r>
            <a:r>
              <a:rPr lang="en-US" altLang="zh-CN" smtClean="0"/>
              <a:t>2013</a:t>
            </a:r>
            <a:r>
              <a:rPr lang="zh-CN" altLang="en-US" smtClean="0"/>
              <a:t>年财报，在中国有色集团期末单项金额重大并单项计提坏账准备的应收账款中，有超过</a:t>
            </a:r>
            <a:r>
              <a:rPr lang="en-US" altLang="zh-CN" smtClean="0"/>
              <a:t>22</a:t>
            </a:r>
            <a:r>
              <a:rPr lang="zh-CN" altLang="en-US" smtClean="0"/>
              <a:t>家业务往来企业存在坏账风险，其中以潮州荧光材料厂、伊朗国家铜业公司、河南二建、沈阳东方铜业等为代表的</a:t>
            </a:r>
            <a:r>
              <a:rPr lang="en-US" altLang="zh-CN" smtClean="0"/>
              <a:t>16</a:t>
            </a:r>
            <a:r>
              <a:rPr lang="zh-CN" altLang="en-US" smtClean="0"/>
              <a:t>家企业存在</a:t>
            </a:r>
            <a:r>
              <a:rPr lang="en-US" altLang="zh-CN" smtClean="0"/>
              <a:t>100%</a:t>
            </a:r>
            <a:r>
              <a:rPr lang="zh-CN" altLang="en-US" smtClean="0"/>
              <a:t>的坏账率，上述这些企业的坏账准备总金额超过</a:t>
            </a:r>
            <a:r>
              <a:rPr lang="en-US" altLang="zh-CN" smtClean="0"/>
              <a:t>1.17</a:t>
            </a:r>
            <a:r>
              <a:rPr lang="zh-CN" altLang="en-US" smtClean="0"/>
              <a:t>亿元。</a:t>
            </a:r>
            <a:r>
              <a:rPr lang="en-US" altLang="zh-CN" smtClean="0"/>
              <a:t>&lt;/p&gt;</a:t>
            </a:r>
          </a:p>
          <a:p>
            <a:r>
              <a:rPr lang="en-US" altLang="zh-CN" smtClean="0"/>
              <a:t>&lt;p&gt;</a:t>
            </a:r>
            <a:r>
              <a:rPr lang="zh-CN" altLang="en-US" smtClean="0"/>
              <a:t>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万元之多；其余如沈阳建海、抚顺金机等五家企业则由于吊销执照或单位注销而无法收回账款。根据中国有色集团发布的</a:t>
            </a:r>
            <a:r>
              <a:rPr lang="en-US" altLang="zh-CN" smtClean="0"/>
              <a:t>2013</a:t>
            </a:r>
            <a:r>
              <a:rPr lang="zh-CN" altLang="en-US" smtClean="0"/>
              <a:t>年财报，在中国有色集团期末单项金额重大并单项计提坏账准备的应收账款中，有超过</a:t>
            </a:r>
            <a:r>
              <a:rPr lang="en-US" altLang="zh-CN" smtClean="0"/>
              <a:t>22</a:t>
            </a:r>
            <a:r>
              <a:rPr lang="zh-CN" altLang="en-US" smtClean="0"/>
              <a:t>家业务往来企业存在坏账风险，其中以潮州荧光材料厂、伊朗国家铜业公司、河南二建、沈阳东方铜业等为代表的</a:t>
            </a:r>
            <a:r>
              <a:rPr lang="en-US" altLang="zh-CN" smtClean="0"/>
              <a:t>16</a:t>
            </a:r>
            <a:r>
              <a:rPr lang="zh-CN" altLang="en-US" smtClean="0"/>
              <a:t>家企业存在</a:t>
            </a:r>
            <a:r>
              <a:rPr lang="en-US" altLang="zh-CN" smtClean="0"/>
              <a:t>100%</a:t>
            </a:r>
            <a:r>
              <a:rPr lang="zh-CN" altLang="en-US" smtClean="0"/>
              <a:t>的坏账率，上述这些企业的坏账准备总金额超过</a:t>
            </a:r>
            <a:r>
              <a:rPr lang="en-US" altLang="zh-CN" smtClean="0"/>
              <a:t>1.17</a:t>
            </a:r>
            <a:r>
              <a:rPr lang="zh-CN" altLang="en-US" smtClean="0"/>
              <a:t>亿元。此外，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万元之多；其余如沈阳建海、抚顺金机等五家企业则由于吊销执照或单位注销而无法收回账款。根据中国有色集团发布的</a:t>
            </a:r>
            <a:r>
              <a:rPr lang="en-US" altLang="zh-CN" smtClean="0"/>
              <a:t>2013</a:t>
            </a:r>
            <a:r>
              <a:rPr lang="zh-CN" altLang="en-US" smtClean="0"/>
              <a:t>年财报，在中国有色集团期末单项金额重大并单项计提坏账准备的应收账款中，有超过</a:t>
            </a:r>
            <a:r>
              <a:rPr lang="en-US" altLang="zh-CN" smtClean="0"/>
              <a:t>22</a:t>
            </a:r>
            <a:r>
              <a:rPr lang="zh-CN" altLang="en-US" smtClean="0"/>
              <a:t>家业务往来企业存在坏账风险，其中以潮州荧光材料厂、伊朗国家铜业公司、河南二建、沈阳东方铜业等为代表的</a:t>
            </a:r>
            <a:r>
              <a:rPr lang="en-US" altLang="zh-CN" smtClean="0"/>
              <a:t>16</a:t>
            </a:r>
            <a:r>
              <a:rPr lang="zh-CN" altLang="en-US" smtClean="0"/>
              <a:t>家企业存在</a:t>
            </a:r>
            <a:r>
              <a:rPr lang="en-US" altLang="zh-CN" smtClean="0"/>
              <a:t>100%</a:t>
            </a:r>
            <a:r>
              <a:rPr lang="zh-CN" altLang="en-US" smtClean="0"/>
              <a:t>的坏账率，上述这些企业的坏账准备总金额超过</a:t>
            </a:r>
            <a:r>
              <a:rPr lang="en-US" altLang="zh-CN" smtClean="0"/>
              <a:t>1.17</a:t>
            </a:r>
            <a:r>
              <a:rPr lang="zh-CN" altLang="en-US" smtClean="0"/>
              <a:t>亿元。</a:t>
            </a:r>
            <a:r>
              <a:rPr lang="en-US" altLang="zh-CN" smtClean="0"/>
              <a:t>&lt;/p&gt;</a:t>
            </a:r>
          </a:p>
          <a:p>
            <a:r>
              <a:rPr lang="en-US" altLang="zh-CN" smtClean="0"/>
              <a:t>&lt;img src="images/01.jpg" onclick="show(event)" /&gt;</a:t>
            </a:r>
          </a:p>
          <a:p>
            <a:r>
              <a:rPr lang="en-US" altLang="zh-CN" smtClean="0"/>
              <a:t>&lt;p&gt;</a:t>
            </a:r>
            <a:r>
              <a:rPr lang="zh-CN" altLang="en-US" smtClean="0"/>
              <a:t>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万元之多；其余如沈阳建海、抚顺金机等五家企业则由于吊销执照或单位注销而无法收回账款。根据中国有色集团发布的</a:t>
            </a:r>
            <a:r>
              <a:rPr lang="en-US" altLang="zh-CN" smtClean="0"/>
              <a:t>2013</a:t>
            </a:r>
            <a:r>
              <a:rPr lang="zh-CN" altLang="en-US" smtClean="0"/>
              <a:t>年财报，在中国有色集团期末单项金额重大并单项计提坏账准备的应收账款中，有超过</a:t>
            </a:r>
            <a:r>
              <a:rPr lang="en-US" altLang="zh-CN" smtClean="0"/>
              <a:t>22</a:t>
            </a:r>
            <a:r>
              <a:rPr lang="zh-CN" altLang="en-US" smtClean="0"/>
              <a:t>家业务往来企业存在坏账风险，其中以潮州荧光材料厂、伊朗国家铜业公司、河南二建、沈阳东方铜业等为代表的</a:t>
            </a:r>
            <a:r>
              <a:rPr lang="en-US" altLang="zh-CN" smtClean="0"/>
              <a:t>16</a:t>
            </a:r>
            <a:r>
              <a:rPr lang="zh-CN" altLang="en-US" smtClean="0"/>
              <a:t>家企业存在</a:t>
            </a:r>
            <a:r>
              <a:rPr lang="en-US" altLang="zh-CN" smtClean="0"/>
              <a:t>100%</a:t>
            </a:r>
            <a:r>
              <a:rPr lang="zh-CN" altLang="en-US" smtClean="0"/>
              <a:t>的坏账率，上述这些企业的坏账准备总金额超过</a:t>
            </a:r>
            <a:r>
              <a:rPr lang="en-US" altLang="zh-CN" smtClean="0"/>
              <a:t>1.17</a:t>
            </a:r>
            <a:r>
              <a:rPr lang="zh-CN" altLang="en-US" smtClean="0"/>
              <a:t>亿元。此外，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a:t>
            </a:r>
            <a:r>
              <a:rPr lang="en-US" altLang="zh-CN" smtClean="0"/>
              <a:t>&lt;/p&gt;</a:t>
            </a:r>
          </a:p>
          <a:p>
            <a:r>
              <a:rPr lang="en-US" altLang="zh-CN" smtClean="0"/>
              <a:t>&lt;p&gt;</a:t>
            </a:r>
            <a:r>
              <a:rPr lang="zh-CN" altLang="en-US" smtClean="0"/>
              <a:t>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万元之多；其余如沈阳建海、抚顺金机等五家企业则由于吊销执照或单位注销而无法收回账款。根据中国有色集团发布的</a:t>
            </a:r>
            <a:r>
              <a:rPr lang="en-US" altLang="zh-CN" smtClean="0"/>
              <a:t>2013</a:t>
            </a:r>
            <a:r>
              <a:rPr lang="zh-CN" altLang="en-US" smtClean="0"/>
              <a:t>年财报，在中国有色集团期末单项金额重大并单项计提坏账准备的应收账款中，有超过</a:t>
            </a:r>
            <a:r>
              <a:rPr lang="en-US" altLang="zh-CN" smtClean="0"/>
              <a:t>22</a:t>
            </a:r>
            <a:r>
              <a:rPr lang="zh-CN" altLang="en-US" smtClean="0"/>
              <a:t>家业务往来企业存在坏账风险，其中以潮州荧光材料厂、伊朗国家铜业公司、河南二建、沈阳东方铜业等为代表的</a:t>
            </a:r>
            <a:r>
              <a:rPr lang="en-US" altLang="zh-CN" smtClean="0"/>
              <a:t>16</a:t>
            </a:r>
            <a:r>
              <a:rPr lang="zh-CN" altLang="en-US" smtClean="0"/>
              <a:t>家企业存在</a:t>
            </a:r>
            <a:r>
              <a:rPr lang="en-US" altLang="zh-CN" smtClean="0"/>
              <a:t>100%</a:t>
            </a:r>
            <a:r>
              <a:rPr lang="zh-CN" altLang="en-US" smtClean="0"/>
              <a:t>的坏账率，上述这些企业的坏账准备总金额超过</a:t>
            </a:r>
            <a:r>
              <a:rPr lang="en-US" altLang="zh-CN" smtClean="0"/>
              <a:t>1.17</a:t>
            </a:r>
            <a:r>
              <a:rPr lang="zh-CN" altLang="en-US" smtClean="0"/>
              <a:t>亿元。此外，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万元之多；其余如沈阳建海、抚顺金机等五家企业则由于吊销执照或单位注销而无法收回账款。此外，</a:t>
            </a:r>
            <a:r>
              <a:rPr lang="en-US" altLang="zh-CN" smtClean="0"/>
              <a:t>2013</a:t>
            </a:r>
            <a:r>
              <a:rPr lang="zh-CN" altLang="en-US" smtClean="0"/>
              <a:t>年中国有色集团实际核销的应收账款超过</a:t>
            </a:r>
            <a:r>
              <a:rPr lang="en-US" altLang="zh-CN" smtClean="0"/>
              <a:t>993</a:t>
            </a:r>
            <a:r>
              <a:rPr lang="zh-CN" altLang="en-US" smtClean="0"/>
              <a:t>万元，其中金城造纸股份有限公司因破产无力偿还，坏账金额达</a:t>
            </a:r>
            <a:r>
              <a:rPr lang="en-US" altLang="zh-CN" smtClean="0"/>
              <a:t>870</a:t>
            </a:r>
            <a:r>
              <a:rPr lang="zh-CN" altLang="en-US" smtClean="0"/>
              <a:t>万元之多；其余如沈阳建海、抚顺金机等五家企业则由于吊销执照或单位注销而无法收回账款。</a:t>
            </a:r>
            <a:r>
              <a:rPr lang="en-US" altLang="zh-CN" smtClean="0"/>
              <a:t>&lt;/p&gt;</a:t>
            </a:r>
          </a:p>
          <a:p>
            <a:r>
              <a:rPr lang="en-US" altLang="zh-CN" smtClean="0"/>
              <a:t>&lt;/div&gt;</a:t>
            </a:r>
          </a:p>
          <a:p>
            <a:r>
              <a:rPr lang="en-US" altLang="zh-CN" smtClean="0"/>
              <a:t>&lt;/div&gt;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a:ln/>
        </p:spPr>
      </p:sp>
      <p:sp>
        <p:nvSpPr>
          <p:cNvPr id="123906" name="Rectangle 3"/>
          <p:cNvSpPr>
            <a:spLocks noGrp="1" noChangeArrowheads="1"/>
          </p:cNvSpPr>
          <p:nvPr>
            <p:ph type="body" idx="1"/>
          </p:nvPr>
        </p:nvSpPr>
        <p:spPr>
          <a:noFill/>
          <a:ln/>
        </p:spPr>
        <p:txBody>
          <a:bodyPr/>
          <a:lstStyle/>
          <a:p>
            <a:pPr>
              <a:lnSpc>
                <a:spcPct val="80000"/>
              </a:lnSpc>
            </a:pPr>
            <a:r>
              <a:rPr lang="en-US" altLang="zh-CN" sz="900" smtClean="0"/>
              <a:t>&lt;script type="text/javascript"&gt;</a:t>
            </a:r>
          </a:p>
          <a:p>
            <a:pPr>
              <a:lnSpc>
                <a:spcPct val="80000"/>
              </a:lnSpc>
            </a:pPr>
            <a:r>
              <a:rPr lang="en-US" altLang="zh-CN" sz="900" smtClean="0"/>
              <a:t>function init()</a:t>
            </a:r>
          </a:p>
          <a:p>
            <a:pPr>
              <a:lnSpc>
                <a:spcPct val="80000"/>
              </a:lnSpc>
            </a:pPr>
            <a:r>
              <a:rPr lang="en-US" altLang="zh-CN" sz="900" smtClean="0"/>
              <a:t>{</a:t>
            </a:r>
          </a:p>
          <a:p>
            <a:pPr>
              <a:lnSpc>
                <a:spcPct val="80000"/>
              </a:lnSpc>
            </a:pPr>
            <a:r>
              <a:rPr lang="en-US" altLang="zh-CN" sz="900" smtClean="0"/>
              <a:t>	document.body.bgColor = "#000000";</a:t>
            </a:r>
          </a:p>
          <a:p>
            <a:pPr>
              <a:lnSpc>
                <a:spcPct val="80000"/>
              </a:lnSpc>
            </a:pPr>
            <a:r>
              <a:rPr lang="en-US" altLang="zh-CN" sz="900" smtClean="0"/>
              <a:t>}</a:t>
            </a:r>
          </a:p>
          <a:p>
            <a:pPr>
              <a:lnSpc>
                <a:spcPct val="80000"/>
              </a:lnSpc>
            </a:pPr>
            <a:r>
              <a:rPr lang="en-US" altLang="zh-CN" sz="900" smtClean="0"/>
              <a:t>function newStar(event)</a:t>
            </a:r>
          </a:p>
          <a:p>
            <a:pPr>
              <a:lnSpc>
                <a:spcPct val="80000"/>
              </a:lnSpc>
            </a:pPr>
            <a:r>
              <a:rPr lang="en-US" altLang="zh-CN" sz="900" smtClean="0"/>
              <a:t>{</a:t>
            </a:r>
          </a:p>
          <a:p>
            <a:pPr>
              <a:lnSpc>
                <a:spcPct val="80000"/>
              </a:lnSpc>
            </a:pPr>
            <a:r>
              <a:rPr lang="en-US" altLang="zh-CN" sz="900" smtClean="0"/>
              <a:t>	var node_img = document.createElement("img");</a:t>
            </a:r>
          </a:p>
          <a:p>
            <a:pPr>
              <a:lnSpc>
                <a:spcPct val="80000"/>
              </a:lnSpc>
            </a:pPr>
            <a:r>
              <a:rPr lang="en-US" altLang="zh-CN" sz="900" smtClean="0"/>
              <a:t>	node_img.src = "images/xingxing.gif";</a:t>
            </a:r>
          </a:p>
          <a:p>
            <a:pPr>
              <a:lnSpc>
                <a:spcPct val="80000"/>
              </a:lnSpc>
            </a:pPr>
            <a:r>
              <a:rPr lang="en-US" altLang="zh-CN" sz="900" smtClean="0"/>
              <a:t>	node_img.width = getRandom(15,80);</a:t>
            </a:r>
          </a:p>
          <a:p>
            <a:pPr>
              <a:lnSpc>
                <a:spcPct val="80000"/>
              </a:lnSpc>
            </a:pPr>
            <a:r>
              <a:rPr lang="en-US" altLang="zh-CN" sz="900" smtClean="0"/>
              <a:t>	node_img.style.position = "absolute";</a:t>
            </a:r>
          </a:p>
          <a:p>
            <a:pPr>
              <a:lnSpc>
                <a:spcPct val="80000"/>
              </a:lnSpc>
            </a:pPr>
            <a:r>
              <a:rPr lang="en-US" altLang="zh-CN" sz="900" smtClean="0"/>
              <a:t>	node_img.style.left = (event.clientX-node_img.width/2)+"px"</a:t>
            </a:r>
          </a:p>
          <a:p>
            <a:pPr>
              <a:lnSpc>
                <a:spcPct val="80000"/>
              </a:lnSpc>
            </a:pPr>
            <a:r>
              <a:rPr lang="en-US" altLang="zh-CN" sz="900" smtClean="0"/>
              <a:t>	node_img.style.top = (event.clientY-node_img.width/2)+"px";</a:t>
            </a:r>
          </a:p>
          <a:p>
            <a:pPr>
              <a:lnSpc>
                <a:spcPct val="80000"/>
              </a:lnSpc>
            </a:pPr>
            <a:r>
              <a:rPr lang="en-US" altLang="zh-CN" sz="900" smtClean="0"/>
              <a:t>	document.body.appendChild(node_img);</a:t>
            </a:r>
          </a:p>
          <a:p>
            <a:pPr>
              <a:lnSpc>
                <a:spcPct val="80000"/>
              </a:lnSpc>
            </a:pPr>
            <a:r>
              <a:rPr lang="en-US" altLang="zh-CN" sz="900" smtClean="0"/>
              <a:t>}</a:t>
            </a:r>
          </a:p>
          <a:p>
            <a:pPr>
              <a:lnSpc>
                <a:spcPct val="80000"/>
              </a:lnSpc>
            </a:pPr>
            <a:r>
              <a:rPr lang="en-US" altLang="zh-CN" sz="900" smtClean="0"/>
              <a:t>function getRandom(min,max)</a:t>
            </a:r>
          </a:p>
          <a:p>
            <a:pPr>
              <a:lnSpc>
                <a:spcPct val="80000"/>
              </a:lnSpc>
            </a:pPr>
            <a:r>
              <a:rPr lang="en-US" altLang="zh-CN" sz="900" smtClean="0"/>
              <a:t>{</a:t>
            </a:r>
          </a:p>
          <a:p>
            <a:pPr>
              <a:lnSpc>
                <a:spcPct val="80000"/>
              </a:lnSpc>
            </a:pPr>
            <a:r>
              <a:rPr lang="en-US" altLang="zh-CN" sz="900" smtClean="0"/>
              <a:t>	return Math.random()*(max-min)+min;</a:t>
            </a:r>
          </a:p>
          <a:p>
            <a:pPr>
              <a:lnSpc>
                <a:spcPct val="80000"/>
              </a:lnSpc>
            </a:pPr>
            <a:r>
              <a:rPr lang="en-US" altLang="zh-CN" sz="900" smtClean="0"/>
              <a:t>}</a:t>
            </a:r>
          </a:p>
          <a:p>
            <a:pPr>
              <a:lnSpc>
                <a:spcPct val="80000"/>
              </a:lnSpc>
            </a:pPr>
            <a:r>
              <a:rPr lang="en-US" altLang="zh-CN" sz="900" smtClean="0"/>
              <a:t>&lt;/script&gt;</a:t>
            </a:r>
          </a:p>
          <a:p>
            <a:pPr>
              <a:lnSpc>
                <a:spcPct val="80000"/>
              </a:lnSpc>
            </a:pPr>
            <a:r>
              <a:rPr lang="en-US" altLang="zh-CN" sz="900" smtClean="0"/>
              <a:t>&lt;style type="text/css"&gt;</a:t>
            </a:r>
          </a:p>
          <a:p>
            <a:pPr>
              <a:lnSpc>
                <a:spcPct val="80000"/>
              </a:lnSpc>
            </a:pPr>
            <a:r>
              <a:rPr lang="en-US" altLang="zh-CN" sz="900" smtClean="0"/>
              <a:t>body{margin:0px;padding:0px;height:1000px;}</a:t>
            </a:r>
          </a:p>
          <a:p>
            <a:pPr>
              <a:lnSpc>
                <a:spcPct val="80000"/>
              </a:lnSpc>
            </a:pPr>
            <a:r>
              <a:rPr lang="en-US" altLang="zh-CN" sz="900" smtClean="0"/>
              <a:t>&lt;/style&gt;</a:t>
            </a:r>
          </a:p>
          <a:p>
            <a:pPr>
              <a:lnSpc>
                <a:spcPct val="80000"/>
              </a:lnSpc>
            </a:pPr>
            <a:r>
              <a:rPr lang="en-US" altLang="zh-CN" sz="900" smtClean="0"/>
              <a:t>&lt;/head&gt;</a:t>
            </a:r>
          </a:p>
          <a:p>
            <a:pPr>
              <a:lnSpc>
                <a:spcPct val="80000"/>
              </a:lnSpc>
            </a:pPr>
            <a:r>
              <a:rPr lang="en-US" altLang="zh-CN" sz="900" smtClean="0"/>
              <a:t>&lt;body onload="init()" onclick="newStar(event)"&gt;</a:t>
            </a:r>
          </a:p>
          <a:p>
            <a:pPr>
              <a:lnSpc>
                <a:spcPct val="80000"/>
              </a:lnSpc>
            </a:pPr>
            <a:r>
              <a:rPr lang="en-US" altLang="zh-CN" sz="900" smtClean="0"/>
              <a:t>&lt;/body&gt;</a:t>
            </a:r>
          </a:p>
          <a:p>
            <a:pPr>
              <a:lnSpc>
                <a:spcPct val="80000"/>
              </a:lnSpc>
            </a:pPr>
            <a:endParaRPr lang="zh-CN" altLang="en-US" sz="9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ln/>
        </p:spPr>
      </p:sp>
      <p:sp>
        <p:nvSpPr>
          <p:cNvPr id="125954" name="Rectangle 3"/>
          <p:cNvSpPr>
            <a:spLocks noGrp="1" noChangeArrowheads="1"/>
          </p:cNvSpPr>
          <p:nvPr>
            <p:ph type="body" idx="1"/>
          </p:nvPr>
        </p:nvSpPr>
        <p:spPr>
          <a:noFill/>
          <a:ln/>
        </p:spPr>
        <p:txBody>
          <a:bodyPr/>
          <a:lstStyle/>
          <a:p>
            <a:pPr>
              <a:lnSpc>
                <a:spcPct val="80000"/>
              </a:lnSpc>
            </a:pPr>
            <a:r>
              <a:rPr lang="en-US" altLang="zh-CN" sz="800" smtClean="0"/>
              <a:t>/*************************************</a:t>
            </a:r>
            <a:r>
              <a:rPr lang="zh-CN" altLang="en-US" sz="800" smtClean="0"/>
              <a:t>焦点图*****************************************</a:t>
            </a:r>
            <a:r>
              <a:rPr lang="en-US" altLang="zh-CN" sz="800" smtClean="0"/>
              <a:t>/</a:t>
            </a:r>
          </a:p>
          <a:p>
            <a:pPr>
              <a:lnSpc>
                <a:spcPct val="80000"/>
              </a:lnSpc>
            </a:pPr>
            <a:r>
              <a:rPr lang="en-US" altLang="zh-CN" sz="800" smtClean="0"/>
              <a:t>var timer2 = setInterval("swapImg()",1000);</a:t>
            </a:r>
          </a:p>
          <a:p>
            <a:pPr>
              <a:lnSpc>
                <a:spcPct val="80000"/>
              </a:lnSpc>
            </a:pPr>
            <a:r>
              <a:rPr lang="en-US" altLang="zh-CN" sz="800" smtClean="0"/>
              <a:t>var num = 1; //</a:t>
            </a:r>
            <a:r>
              <a:rPr lang="zh-CN" altLang="en-US" sz="800" smtClean="0"/>
              <a:t>当前图片初始值</a:t>
            </a:r>
          </a:p>
          <a:p>
            <a:pPr>
              <a:lnSpc>
                <a:spcPct val="80000"/>
              </a:lnSpc>
            </a:pPr>
            <a:r>
              <a:rPr lang="en-US" altLang="zh-CN" sz="800" smtClean="0"/>
              <a:t>function swapImg()</a:t>
            </a:r>
          </a:p>
          <a:p>
            <a:pPr>
              <a:lnSpc>
                <a:spcPct val="80000"/>
              </a:lnSpc>
            </a:pPr>
            <a:r>
              <a:rPr lang="en-US" altLang="zh-CN" sz="800" smtClean="0"/>
              <a:t>{</a:t>
            </a:r>
          </a:p>
          <a:p>
            <a:pPr>
              <a:lnSpc>
                <a:spcPct val="80000"/>
              </a:lnSpc>
            </a:pPr>
            <a:r>
              <a:rPr lang="en-US" altLang="zh-CN" sz="800" smtClean="0"/>
              <a:t>	num++;</a:t>
            </a:r>
          </a:p>
          <a:p>
            <a:pPr>
              <a:lnSpc>
                <a:spcPct val="80000"/>
              </a:lnSpc>
            </a:pPr>
            <a:r>
              <a:rPr lang="en-US" altLang="zh-CN" sz="800" smtClean="0"/>
              <a:t>	if(num==7)</a:t>
            </a:r>
          </a:p>
          <a:p>
            <a:pPr>
              <a:lnSpc>
                <a:spcPct val="80000"/>
              </a:lnSpc>
            </a:pPr>
            <a:r>
              <a:rPr lang="en-US" altLang="zh-CN" sz="800" smtClean="0"/>
              <a:t>	{</a:t>
            </a:r>
          </a:p>
          <a:p>
            <a:pPr>
              <a:lnSpc>
                <a:spcPct val="80000"/>
              </a:lnSpc>
            </a:pPr>
            <a:r>
              <a:rPr lang="en-US" altLang="zh-CN" sz="800" smtClean="0"/>
              <a:t>		num=1;</a:t>
            </a:r>
          </a:p>
          <a:p>
            <a:pPr>
              <a:lnSpc>
                <a:spcPct val="80000"/>
              </a:lnSpc>
            </a:pPr>
            <a:r>
              <a:rPr lang="en-US" altLang="zh-CN" sz="800" smtClean="0"/>
              <a:t>	}</a:t>
            </a:r>
          </a:p>
          <a:p>
            <a:pPr>
              <a:lnSpc>
                <a:spcPct val="80000"/>
              </a:lnSpc>
            </a:pPr>
            <a:r>
              <a:rPr lang="en-US" altLang="zh-CN" sz="800" smtClean="0"/>
              <a:t>	var obj = document.getElementById("dd_scroll");</a:t>
            </a:r>
          </a:p>
          <a:p>
            <a:pPr>
              <a:lnSpc>
                <a:spcPct val="80000"/>
              </a:lnSpc>
            </a:pPr>
            <a:r>
              <a:rPr lang="en-US" altLang="zh-CN" sz="800" smtClean="0"/>
              <a:t>	obj.src = "images/dd_scroll_" + num + ".jpg";</a:t>
            </a:r>
          </a:p>
          <a:p>
            <a:pPr>
              <a:lnSpc>
                <a:spcPct val="80000"/>
              </a:lnSpc>
            </a:pPr>
            <a:r>
              <a:rPr lang="en-US" altLang="zh-CN" sz="800" smtClean="0"/>
              <a:t>	obj.onmouseover = function(){clearInterval(timer2);}</a:t>
            </a:r>
          </a:p>
          <a:p>
            <a:pPr>
              <a:lnSpc>
                <a:spcPct val="80000"/>
              </a:lnSpc>
            </a:pPr>
            <a:r>
              <a:rPr lang="en-US" altLang="zh-CN" sz="800" smtClean="0"/>
              <a:t>	obj.onmouseout = function(){ timer2 = setInterval("swapImg()",1000);}</a:t>
            </a:r>
          </a:p>
          <a:p>
            <a:pPr>
              <a:lnSpc>
                <a:spcPct val="80000"/>
              </a:lnSpc>
            </a:pPr>
            <a:r>
              <a:rPr lang="en-US" altLang="zh-CN" sz="800" smtClean="0"/>
              <a:t>	</a:t>
            </a:r>
          </a:p>
          <a:p>
            <a:pPr>
              <a:lnSpc>
                <a:spcPct val="80000"/>
              </a:lnSpc>
            </a:pPr>
            <a:r>
              <a:rPr lang="en-US" altLang="zh-CN" sz="800" smtClean="0"/>
              <a:t>	//</a:t>
            </a:r>
            <a:r>
              <a:rPr lang="zh-CN" altLang="en-US" sz="800" smtClean="0"/>
              <a:t>更改</a:t>
            </a:r>
            <a:r>
              <a:rPr lang="en-US" altLang="zh-CN" sz="800" smtClean="0"/>
              <a:t>li</a:t>
            </a:r>
            <a:r>
              <a:rPr lang="zh-CN" altLang="en-US" sz="800" smtClean="0"/>
              <a:t>的背景颜色</a:t>
            </a:r>
          </a:p>
          <a:p>
            <a:pPr>
              <a:lnSpc>
                <a:spcPct val="80000"/>
              </a:lnSpc>
            </a:pPr>
            <a:r>
              <a:rPr lang="zh-CN" altLang="en-US" sz="800" smtClean="0"/>
              <a:t>	</a:t>
            </a:r>
            <a:r>
              <a:rPr lang="en-US" altLang="zh-CN" sz="800" smtClean="0"/>
              <a:t>changeBgColor(); </a:t>
            </a:r>
          </a:p>
          <a:p>
            <a:pPr>
              <a:lnSpc>
                <a:spcPct val="80000"/>
              </a:lnSpc>
            </a:pPr>
            <a:r>
              <a:rPr lang="en-US" altLang="zh-CN" sz="800" smtClean="0"/>
              <a:t>}</a:t>
            </a:r>
          </a:p>
          <a:p>
            <a:pPr>
              <a:lnSpc>
                <a:spcPct val="80000"/>
              </a:lnSpc>
            </a:pPr>
            <a:r>
              <a:rPr lang="en-US" altLang="zh-CN" sz="800" smtClean="0"/>
              <a:t>function changeBgColor()</a:t>
            </a:r>
          </a:p>
          <a:p>
            <a:pPr>
              <a:lnSpc>
                <a:spcPct val="80000"/>
              </a:lnSpc>
            </a:pPr>
            <a:r>
              <a:rPr lang="en-US" altLang="zh-CN" sz="800" smtClean="0"/>
              <a:t>{</a:t>
            </a:r>
          </a:p>
          <a:p>
            <a:pPr>
              <a:lnSpc>
                <a:spcPct val="80000"/>
              </a:lnSpc>
            </a:pPr>
            <a:r>
              <a:rPr lang="en-US" altLang="zh-CN" sz="800" smtClean="0"/>
              <a:t>	var obj = document.getElementById("scroll_number");	</a:t>
            </a:r>
          </a:p>
          <a:p>
            <a:pPr>
              <a:lnSpc>
                <a:spcPct val="80000"/>
              </a:lnSpc>
            </a:pPr>
            <a:r>
              <a:rPr lang="en-US" altLang="zh-CN" sz="800" smtClean="0"/>
              <a:t>	var lis = obj.getElementsByTagName("li");</a:t>
            </a:r>
          </a:p>
          <a:p>
            <a:pPr>
              <a:lnSpc>
                <a:spcPct val="80000"/>
              </a:lnSpc>
            </a:pPr>
            <a:r>
              <a:rPr lang="en-US" altLang="zh-CN" sz="800" smtClean="0"/>
              <a:t>	for(var i=0;i&lt;lis.length;i++)</a:t>
            </a:r>
          </a:p>
          <a:p>
            <a:pPr>
              <a:lnSpc>
                <a:spcPct val="80000"/>
              </a:lnSpc>
            </a:pPr>
            <a:r>
              <a:rPr lang="en-US" altLang="zh-CN" sz="800" smtClean="0"/>
              <a:t>	{</a:t>
            </a:r>
          </a:p>
          <a:p>
            <a:pPr>
              <a:lnSpc>
                <a:spcPct val="80000"/>
              </a:lnSpc>
            </a:pPr>
            <a:r>
              <a:rPr lang="en-US" altLang="zh-CN" sz="800" smtClean="0"/>
              <a:t>		lis[i].style.background = "";</a:t>
            </a:r>
          </a:p>
          <a:p>
            <a:pPr>
              <a:lnSpc>
                <a:spcPct val="80000"/>
              </a:lnSpc>
            </a:pPr>
            <a:r>
              <a:rPr lang="en-US" altLang="zh-CN" sz="800" smtClean="0"/>
              <a:t>		lis[i].onmouseout = function(){ timer2 = setInterval("swapImg()",1000);}</a:t>
            </a:r>
          </a:p>
          <a:p>
            <a:pPr>
              <a:lnSpc>
                <a:spcPct val="80000"/>
              </a:lnSpc>
            </a:pPr>
            <a:r>
              <a:rPr lang="en-US" altLang="zh-CN" sz="800" smtClean="0"/>
              <a:t>	}</a:t>
            </a:r>
          </a:p>
          <a:p>
            <a:pPr>
              <a:lnSpc>
                <a:spcPct val="80000"/>
              </a:lnSpc>
            </a:pPr>
            <a:r>
              <a:rPr lang="en-US" altLang="zh-CN" sz="800" smtClean="0"/>
              <a:t>	lis[num-1].style.background = "orange";</a:t>
            </a:r>
          </a:p>
          <a:p>
            <a:pPr>
              <a:lnSpc>
                <a:spcPct val="80000"/>
              </a:lnSpc>
            </a:pPr>
            <a:r>
              <a:rPr lang="en-US" altLang="zh-CN" sz="800" smtClean="0"/>
              <a:t>}</a:t>
            </a:r>
          </a:p>
          <a:p>
            <a:pPr>
              <a:lnSpc>
                <a:spcPct val="80000"/>
              </a:lnSpc>
            </a:pPr>
            <a:r>
              <a:rPr lang="en-US" altLang="zh-CN" sz="800" smtClean="0"/>
              <a:t>function scrollStop(n)</a:t>
            </a:r>
          </a:p>
          <a:p>
            <a:pPr>
              <a:lnSpc>
                <a:spcPct val="80000"/>
              </a:lnSpc>
            </a:pPr>
            <a:r>
              <a:rPr lang="en-US" altLang="zh-CN" sz="800" smtClean="0"/>
              <a:t>{</a:t>
            </a:r>
          </a:p>
          <a:p>
            <a:pPr>
              <a:lnSpc>
                <a:spcPct val="80000"/>
              </a:lnSpc>
            </a:pPr>
            <a:r>
              <a:rPr lang="en-US" altLang="zh-CN" sz="800" smtClean="0"/>
              <a:t>	num = n; //</a:t>
            </a:r>
            <a:r>
              <a:rPr lang="zh-CN" altLang="en-US" sz="800" smtClean="0"/>
              <a:t>将当前</a:t>
            </a:r>
            <a:r>
              <a:rPr lang="en-US" altLang="zh-CN" sz="800" smtClean="0"/>
              <a:t>li</a:t>
            </a:r>
            <a:r>
              <a:rPr lang="zh-CN" altLang="en-US" sz="800" smtClean="0"/>
              <a:t>的</a:t>
            </a:r>
            <a:r>
              <a:rPr lang="en-US" altLang="zh-CN" sz="800" smtClean="0"/>
              <a:t>ID</a:t>
            </a:r>
            <a:r>
              <a:rPr lang="zh-CN" altLang="en-US" sz="800" smtClean="0"/>
              <a:t>，赋给当前图片</a:t>
            </a:r>
          </a:p>
          <a:p>
            <a:pPr>
              <a:lnSpc>
                <a:spcPct val="80000"/>
              </a:lnSpc>
            </a:pPr>
            <a:r>
              <a:rPr lang="zh-CN" altLang="en-US" sz="800" smtClean="0"/>
              <a:t>	</a:t>
            </a:r>
            <a:r>
              <a:rPr lang="en-US" altLang="zh-CN" sz="800" smtClean="0"/>
              <a:t>clearInterval(timer2);</a:t>
            </a:r>
          </a:p>
          <a:p>
            <a:pPr>
              <a:lnSpc>
                <a:spcPct val="80000"/>
              </a:lnSpc>
            </a:pPr>
            <a:r>
              <a:rPr lang="en-US" altLang="zh-CN" sz="800" smtClean="0"/>
              <a:t>	var obj = document.getElementById("dd_scroll");</a:t>
            </a:r>
          </a:p>
          <a:p>
            <a:pPr>
              <a:lnSpc>
                <a:spcPct val="80000"/>
              </a:lnSpc>
            </a:pPr>
            <a:r>
              <a:rPr lang="en-US" altLang="zh-CN" sz="800" smtClean="0"/>
              <a:t>	obj.src = "images/dd_scroll_" +n+ ".jpg";</a:t>
            </a:r>
          </a:p>
          <a:p>
            <a:pPr>
              <a:lnSpc>
                <a:spcPct val="80000"/>
              </a:lnSpc>
            </a:pPr>
            <a:r>
              <a:rPr lang="en-US" altLang="zh-CN" sz="800" smtClean="0"/>
              <a:t>	//</a:t>
            </a:r>
            <a:r>
              <a:rPr lang="zh-CN" altLang="en-US" sz="800" smtClean="0"/>
              <a:t>更改背景色</a:t>
            </a:r>
          </a:p>
          <a:p>
            <a:pPr>
              <a:lnSpc>
                <a:spcPct val="80000"/>
              </a:lnSpc>
            </a:pPr>
            <a:r>
              <a:rPr lang="zh-CN" altLang="en-US" sz="800" smtClean="0"/>
              <a:t>	</a:t>
            </a:r>
            <a:r>
              <a:rPr lang="en-US" altLang="zh-CN" sz="800" smtClean="0"/>
              <a:t>changeBgColor();</a:t>
            </a:r>
          </a:p>
          <a:p>
            <a:pPr>
              <a:lnSpc>
                <a:spcPct val="80000"/>
              </a:lnSpc>
            </a:pPr>
            <a:r>
              <a:rPr lang="en-US" altLang="zh-CN" sz="800" smtClean="0"/>
              <a:t>	</a:t>
            </a:r>
          </a:p>
          <a:p>
            <a:pPr>
              <a:lnSpc>
                <a:spcPct val="80000"/>
              </a:lnSpc>
            </a:pPr>
            <a:r>
              <a:rPr lang="en-US" altLang="zh-CN" sz="800" smtClean="0"/>
              <a:t>}</a:t>
            </a:r>
            <a:endParaRPr lang="zh-CN" altLang="en-US" sz="8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a:ln/>
        </p:spPr>
      </p:sp>
      <p:sp>
        <p:nvSpPr>
          <p:cNvPr id="131074"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function init()</a:t>
            </a:r>
          </a:p>
          <a:p>
            <a:pPr>
              <a:lnSpc>
                <a:spcPct val="80000"/>
              </a:lnSpc>
            </a:pPr>
            <a:r>
              <a:rPr lang="en-US" altLang="zh-CN" sz="800" smtClean="0"/>
              <a:t>{</a:t>
            </a:r>
          </a:p>
          <a:p>
            <a:pPr>
              <a:lnSpc>
                <a:spcPct val="80000"/>
              </a:lnSpc>
            </a:pPr>
            <a:r>
              <a:rPr lang="en-US" altLang="zh-CN" sz="800" smtClean="0"/>
              <a:t>	//==</a:t>
            </a:r>
            <a:r>
              <a:rPr lang="zh-CN" altLang="en-US" sz="800" smtClean="0"/>
              <a:t>网页标题与颜色设置</a:t>
            </a:r>
          </a:p>
          <a:p>
            <a:pPr>
              <a:lnSpc>
                <a:spcPct val="80000"/>
              </a:lnSpc>
            </a:pPr>
            <a:r>
              <a:rPr lang="zh-CN" altLang="en-US" sz="800" smtClean="0"/>
              <a:t>	</a:t>
            </a:r>
            <a:r>
              <a:rPr lang="en-US" altLang="zh-CN" sz="800" smtClean="0"/>
              <a:t>document.title = "document</a:t>
            </a:r>
            <a:r>
              <a:rPr lang="zh-CN" altLang="en-US" sz="800" smtClean="0"/>
              <a:t>对象属性和方法</a:t>
            </a:r>
            <a:r>
              <a:rPr lang="en-US" altLang="zh-CN" sz="800" smtClean="0"/>
              <a:t>"; //</a:t>
            </a:r>
            <a:r>
              <a:rPr lang="zh-CN" altLang="en-US" sz="800" smtClean="0"/>
              <a:t>网页标题</a:t>
            </a:r>
          </a:p>
          <a:p>
            <a:pPr>
              <a:lnSpc>
                <a:spcPct val="80000"/>
              </a:lnSpc>
            </a:pPr>
            <a:r>
              <a:rPr lang="zh-CN" altLang="en-US" sz="800" smtClean="0"/>
              <a:t>	</a:t>
            </a:r>
            <a:r>
              <a:rPr lang="en-US" altLang="zh-CN" sz="800" smtClean="0"/>
              <a:t>document.bgColor = "#eeeeee"; //</a:t>
            </a:r>
            <a:r>
              <a:rPr lang="zh-CN" altLang="en-US" sz="800" smtClean="0"/>
              <a:t>网页背景色</a:t>
            </a:r>
          </a:p>
          <a:p>
            <a:pPr>
              <a:lnSpc>
                <a:spcPct val="80000"/>
              </a:lnSpc>
            </a:pPr>
            <a:r>
              <a:rPr lang="zh-CN" altLang="en-US" sz="800" smtClean="0"/>
              <a:t>	</a:t>
            </a:r>
            <a:r>
              <a:rPr lang="en-US" altLang="zh-CN" sz="800" smtClean="0"/>
              <a:t>document.fgColor = "#000099"; //</a:t>
            </a:r>
            <a:r>
              <a:rPr lang="zh-CN" altLang="en-US" sz="800" smtClean="0"/>
              <a:t>网页前景色</a:t>
            </a:r>
          </a:p>
          <a:p>
            <a:pPr>
              <a:lnSpc>
                <a:spcPct val="80000"/>
              </a:lnSpc>
            </a:pPr>
            <a:endParaRPr lang="zh-CN" altLang="en-US" sz="800" smtClean="0"/>
          </a:p>
          <a:p>
            <a:pPr>
              <a:lnSpc>
                <a:spcPct val="80000"/>
              </a:lnSpc>
            </a:pPr>
            <a:r>
              <a:rPr lang="zh-CN" altLang="en-US" sz="800" smtClean="0"/>
              <a:t>	</a:t>
            </a:r>
            <a:r>
              <a:rPr lang="en-US" altLang="zh-CN" sz="800" smtClean="0"/>
              <a:t>//==</a:t>
            </a:r>
            <a:r>
              <a:rPr lang="zh-CN" altLang="en-US" sz="800" smtClean="0"/>
              <a:t>二级标题颜色</a:t>
            </a:r>
          </a:p>
          <a:p>
            <a:pPr>
              <a:lnSpc>
                <a:spcPct val="80000"/>
              </a:lnSpc>
            </a:pPr>
            <a:r>
              <a:rPr lang="zh-CN" altLang="en-US" sz="800" smtClean="0"/>
              <a:t>	</a:t>
            </a:r>
            <a:r>
              <a:rPr lang="en-US" altLang="zh-CN" sz="800" smtClean="0"/>
              <a:t>var node_h2 = document.getElementsByTagName("h2")[0];</a:t>
            </a:r>
          </a:p>
          <a:p>
            <a:pPr>
              <a:lnSpc>
                <a:spcPct val="80000"/>
              </a:lnSpc>
            </a:pPr>
            <a:r>
              <a:rPr lang="en-US" altLang="zh-CN" sz="800" smtClean="0"/>
              <a:t>	node_h2.style.color = "#990033"; //</a:t>
            </a:r>
            <a:r>
              <a:rPr lang="zh-CN" altLang="en-US" sz="800" smtClean="0"/>
              <a:t>设置</a:t>
            </a:r>
            <a:r>
              <a:rPr lang="en-US" altLang="zh-CN" sz="800" smtClean="0"/>
              <a:t>h2</a:t>
            </a:r>
            <a:r>
              <a:rPr lang="zh-CN" altLang="en-US" sz="800" smtClean="0"/>
              <a:t>的颜色</a:t>
            </a:r>
          </a:p>
          <a:p>
            <a:pPr>
              <a:lnSpc>
                <a:spcPct val="80000"/>
              </a:lnSpc>
            </a:pPr>
            <a:r>
              <a:rPr lang="zh-CN" altLang="en-US" sz="800" smtClean="0"/>
              <a:t>	</a:t>
            </a:r>
          </a:p>
          <a:p>
            <a:pPr>
              <a:lnSpc>
                <a:spcPct val="80000"/>
              </a:lnSpc>
            </a:pPr>
            <a:r>
              <a:rPr lang="zh-CN" altLang="en-US" sz="800" smtClean="0"/>
              <a:t>	</a:t>
            </a:r>
            <a:r>
              <a:rPr lang="en-US" altLang="zh-CN" sz="800" smtClean="0"/>
              <a:t>//</a:t>
            </a:r>
            <a:r>
              <a:rPr lang="zh-CN" altLang="en-US" sz="800" smtClean="0"/>
              <a:t>创建 </a:t>
            </a:r>
            <a:r>
              <a:rPr lang="en-US" altLang="zh-CN" sz="800" smtClean="0"/>
              <a:t>id="attr" </a:t>
            </a:r>
            <a:r>
              <a:rPr lang="zh-CN" altLang="en-US" sz="800" smtClean="0"/>
              <a:t>的</a:t>
            </a:r>
            <a:r>
              <a:rPr lang="en-US" altLang="zh-CN" sz="800" smtClean="0"/>
              <a:t>&lt;div&gt;</a:t>
            </a:r>
            <a:r>
              <a:rPr lang="zh-CN" altLang="en-US" sz="800" smtClean="0"/>
              <a:t>节点</a:t>
            </a:r>
          </a:p>
          <a:p>
            <a:pPr>
              <a:lnSpc>
                <a:spcPct val="80000"/>
              </a:lnSpc>
            </a:pPr>
            <a:r>
              <a:rPr lang="zh-CN" altLang="en-US" sz="800" smtClean="0"/>
              <a:t>	</a:t>
            </a:r>
            <a:r>
              <a:rPr lang="en-US" altLang="zh-CN" sz="800" smtClean="0"/>
              <a:t>var node_div = document.createElement("div");  //</a:t>
            </a:r>
            <a:r>
              <a:rPr lang="zh-CN" altLang="en-US" sz="800" smtClean="0"/>
              <a:t>创建</a:t>
            </a:r>
            <a:r>
              <a:rPr lang="en-US" altLang="zh-CN" sz="800" smtClean="0"/>
              <a:t>div</a:t>
            </a:r>
            <a:r>
              <a:rPr lang="zh-CN" altLang="en-US" sz="800" smtClean="0"/>
              <a:t>节点</a:t>
            </a:r>
          </a:p>
          <a:p>
            <a:pPr>
              <a:lnSpc>
                <a:spcPct val="80000"/>
              </a:lnSpc>
            </a:pPr>
            <a:r>
              <a:rPr lang="zh-CN" altLang="en-US" sz="800" smtClean="0"/>
              <a:t>	</a:t>
            </a:r>
            <a:r>
              <a:rPr lang="en-US" altLang="zh-CN" sz="800" smtClean="0"/>
              <a:t>node_div.setAttribute("id","attr");  //</a:t>
            </a:r>
            <a:r>
              <a:rPr lang="zh-CN" altLang="en-US" sz="800" smtClean="0"/>
              <a:t>添加</a:t>
            </a:r>
            <a:r>
              <a:rPr lang="en-US" altLang="zh-CN" sz="800" smtClean="0"/>
              <a:t>id</a:t>
            </a:r>
            <a:r>
              <a:rPr lang="zh-CN" altLang="en-US" sz="800" smtClean="0"/>
              <a:t>属性</a:t>
            </a:r>
          </a:p>
          <a:p>
            <a:pPr>
              <a:lnSpc>
                <a:spcPct val="80000"/>
              </a:lnSpc>
            </a:pPr>
            <a:endParaRPr lang="zh-CN" altLang="en-US" sz="800" smtClean="0"/>
          </a:p>
          <a:p>
            <a:pPr>
              <a:lnSpc>
                <a:spcPct val="80000"/>
              </a:lnSpc>
            </a:pPr>
            <a:r>
              <a:rPr lang="zh-CN" altLang="en-US" sz="800" smtClean="0"/>
              <a:t>	</a:t>
            </a:r>
            <a:r>
              <a:rPr lang="en-US" altLang="zh-CN" sz="800" smtClean="0"/>
              <a:t>//</a:t>
            </a:r>
            <a:r>
              <a:rPr lang="zh-CN" altLang="en-US" sz="800" smtClean="0"/>
              <a:t>将</a:t>
            </a:r>
            <a:r>
              <a:rPr lang="en-US" altLang="zh-CN" sz="800" smtClean="0"/>
              <a:t>&lt;div&gt;</a:t>
            </a:r>
            <a:r>
              <a:rPr lang="zh-CN" altLang="en-US" sz="800" smtClean="0"/>
              <a:t>节点追加到</a:t>
            </a:r>
            <a:r>
              <a:rPr lang="en-US" altLang="zh-CN" sz="800" smtClean="0"/>
              <a:t>&lt;h2&gt;</a:t>
            </a:r>
            <a:r>
              <a:rPr lang="zh-CN" altLang="en-US" sz="800" smtClean="0"/>
              <a:t>后</a:t>
            </a:r>
          </a:p>
          <a:p>
            <a:pPr>
              <a:lnSpc>
                <a:spcPct val="80000"/>
              </a:lnSpc>
            </a:pPr>
            <a:r>
              <a:rPr lang="zh-CN" altLang="en-US" sz="800" smtClean="0"/>
              <a:t>	</a:t>
            </a:r>
            <a:r>
              <a:rPr lang="en-US" altLang="zh-CN" sz="800" smtClean="0"/>
              <a:t>var node_p = document.getElementsByTagName("p")[0];</a:t>
            </a:r>
          </a:p>
          <a:p>
            <a:pPr>
              <a:lnSpc>
                <a:spcPct val="80000"/>
              </a:lnSpc>
            </a:pPr>
            <a:r>
              <a:rPr lang="en-US" altLang="zh-CN" sz="800" smtClean="0"/>
              <a:t>	document.body.insertBefore(node_div,node_p);</a:t>
            </a:r>
          </a:p>
          <a:p>
            <a:pPr>
              <a:lnSpc>
                <a:spcPct val="80000"/>
              </a:lnSpc>
            </a:pPr>
            <a:r>
              <a:rPr lang="en-US" altLang="zh-CN" sz="800" smtClean="0"/>
              <a:t>	</a:t>
            </a:r>
          </a:p>
          <a:p>
            <a:pPr>
              <a:lnSpc>
                <a:spcPct val="80000"/>
              </a:lnSpc>
            </a:pPr>
            <a:r>
              <a:rPr lang="en-US" altLang="zh-CN" sz="800" smtClean="0"/>
              <a:t>	//</a:t>
            </a:r>
            <a:r>
              <a:rPr lang="zh-CN" altLang="en-US" sz="800" smtClean="0"/>
              <a:t>取得</a:t>
            </a:r>
            <a:r>
              <a:rPr lang="en-US" altLang="zh-CN" sz="800" smtClean="0"/>
              <a:t>id=attr</a:t>
            </a:r>
            <a:r>
              <a:rPr lang="zh-CN" altLang="en-US" sz="800" smtClean="0"/>
              <a:t>对象，并设置样式外观</a:t>
            </a:r>
          </a:p>
          <a:p>
            <a:pPr>
              <a:lnSpc>
                <a:spcPct val="80000"/>
              </a:lnSpc>
            </a:pPr>
            <a:r>
              <a:rPr lang="zh-CN" altLang="en-US" sz="800" smtClean="0"/>
              <a:t>	</a:t>
            </a:r>
            <a:r>
              <a:rPr lang="en-US" altLang="zh-CN" sz="800" smtClean="0"/>
              <a:t>var attr = document.getElementById("attr");</a:t>
            </a:r>
          </a:p>
          <a:p>
            <a:pPr>
              <a:lnSpc>
                <a:spcPct val="80000"/>
              </a:lnSpc>
            </a:pPr>
            <a:r>
              <a:rPr lang="en-US" altLang="zh-CN" sz="800" smtClean="0"/>
              <a:t>	attr.style.textAlign = "center";</a:t>
            </a:r>
          </a:p>
          <a:p>
            <a:pPr>
              <a:lnSpc>
                <a:spcPct val="80000"/>
              </a:lnSpc>
            </a:pPr>
            <a:r>
              <a:rPr lang="en-US" altLang="zh-CN" sz="800" smtClean="0"/>
              <a:t>	attr.style.backgroundColor = "#ffffff";</a:t>
            </a:r>
          </a:p>
          <a:p>
            <a:pPr>
              <a:lnSpc>
                <a:spcPct val="80000"/>
              </a:lnSpc>
            </a:pPr>
            <a:r>
              <a:rPr lang="en-US" altLang="zh-CN" sz="800" smtClean="0"/>
              <a:t>	attr.style.padding = "5px";</a:t>
            </a:r>
          </a:p>
          <a:p>
            <a:pPr>
              <a:lnSpc>
                <a:spcPct val="80000"/>
              </a:lnSpc>
            </a:pPr>
            <a:endParaRPr lang="en-US" altLang="zh-CN" sz="800" smtClean="0"/>
          </a:p>
          <a:p>
            <a:pPr>
              <a:lnSpc>
                <a:spcPct val="80000"/>
              </a:lnSpc>
            </a:pPr>
            <a:r>
              <a:rPr lang="en-US" altLang="zh-CN" sz="800" smtClean="0"/>
              <a:t>	//</a:t>
            </a:r>
            <a:r>
              <a:rPr lang="zh-CN" altLang="en-US" sz="800" smtClean="0"/>
              <a:t>将</a:t>
            </a:r>
            <a:r>
              <a:rPr lang="en-US" altLang="zh-CN" sz="800" smtClean="0"/>
              <a:t>div_text</a:t>
            </a:r>
            <a:r>
              <a:rPr lang="zh-CN" altLang="en-US" sz="800" smtClean="0"/>
              <a:t>内容写入</a:t>
            </a:r>
            <a:r>
              <a:rPr lang="en-US" altLang="zh-CN" sz="800" smtClean="0"/>
              <a:t>node_div</a:t>
            </a:r>
            <a:r>
              <a:rPr lang="zh-CN" altLang="en-US" sz="800" smtClean="0"/>
              <a:t>节点中</a:t>
            </a:r>
          </a:p>
          <a:p>
            <a:pPr>
              <a:lnSpc>
                <a:spcPct val="80000"/>
              </a:lnSpc>
            </a:pPr>
            <a:r>
              <a:rPr lang="zh-CN" altLang="en-US" sz="800" smtClean="0"/>
              <a:t>	</a:t>
            </a:r>
            <a:r>
              <a:rPr lang="en-US" altLang="zh-CN" sz="800" smtClean="0"/>
              <a:t>var div_text = "</a:t>
            </a:r>
            <a:r>
              <a:rPr lang="zh-CN" altLang="en-US" sz="800" smtClean="0"/>
              <a:t>当前域名：</a:t>
            </a:r>
            <a:r>
              <a:rPr lang="en-US" altLang="zh-CN" sz="800" smtClean="0"/>
              <a:t>&lt;font color=red&gt;"+document.domain+"&lt;/font&gt;";</a:t>
            </a:r>
          </a:p>
          <a:p>
            <a:pPr>
              <a:lnSpc>
                <a:spcPct val="80000"/>
              </a:lnSpc>
            </a:pPr>
            <a:r>
              <a:rPr lang="en-US" altLang="zh-CN" sz="800" smtClean="0"/>
              <a:t>	div_text += " </a:t>
            </a:r>
            <a:r>
              <a:rPr lang="zh-CN" altLang="en-US" sz="800" smtClean="0"/>
              <a:t>来源地址：</a:t>
            </a:r>
            <a:r>
              <a:rPr lang="en-US" altLang="zh-CN" sz="800" smtClean="0"/>
              <a:t>&lt;font color=red&gt;"+document.referrer+"&lt;/font&gt;";</a:t>
            </a:r>
          </a:p>
          <a:p>
            <a:pPr>
              <a:lnSpc>
                <a:spcPct val="80000"/>
              </a:lnSpc>
            </a:pPr>
            <a:r>
              <a:rPr lang="en-US" altLang="zh-CN" sz="800" smtClean="0"/>
              <a:t>	div_text += " </a:t>
            </a:r>
            <a:r>
              <a:rPr lang="zh-CN" altLang="en-US" sz="800" smtClean="0"/>
              <a:t>最后修改时间：</a:t>
            </a:r>
            <a:r>
              <a:rPr lang="en-US" altLang="zh-CN" sz="800" smtClean="0"/>
              <a:t>&lt;font color=red&gt;"+document.lastModified+"&lt;/font&gt;";</a:t>
            </a:r>
          </a:p>
          <a:p>
            <a:pPr>
              <a:lnSpc>
                <a:spcPct val="80000"/>
              </a:lnSpc>
            </a:pPr>
            <a:r>
              <a:rPr lang="en-US" altLang="zh-CN" sz="800" smtClean="0"/>
              <a:t>	attr.innerHTML = div_text;</a:t>
            </a:r>
          </a:p>
          <a:p>
            <a:pPr>
              <a:lnSpc>
                <a:spcPct val="80000"/>
              </a:lnSpc>
            </a:pPr>
            <a:r>
              <a:rPr lang="en-US" altLang="zh-CN" sz="800" smtClean="0"/>
              <a:t>}</a:t>
            </a:r>
          </a:p>
          <a:p>
            <a:pPr>
              <a:lnSpc>
                <a:spcPct val="80000"/>
              </a:lnSpc>
            </a:pPr>
            <a:r>
              <a:rPr lang="en-US" altLang="zh-CN" sz="800" smtClean="0"/>
              <a:t>&lt;/script&gt;</a:t>
            </a:r>
          </a:p>
          <a:p>
            <a:pPr>
              <a:lnSpc>
                <a:spcPct val="80000"/>
              </a:lnSpc>
            </a:pPr>
            <a:r>
              <a:rPr lang="en-US" altLang="zh-CN" sz="800" smtClean="0"/>
              <a:t>&lt;/head&gt;</a:t>
            </a:r>
          </a:p>
          <a:p>
            <a:pPr>
              <a:lnSpc>
                <a:spcPct val="80000"/>
              </a:lnSpc>
            </a:pPr>
            <a:r>
              <a:rPr lang="en-US" altLang="zh-CN" sz="800" smtClean="0"/>
              <a:t>&lt;body style="padding:10px 300px;" onload="init()"&gt;</a:t>
            </a:r>
          </a:p>
          <a:p>
            <a:pPr>
              <a:lnSpc>
                <a:spcPct val="80000"/>
              </a:lnSpc>
            </a:pPr>
            <a:r>
              <a:rPr lang="en-US" altLang="zh-CN" sz="800" smtClean="0"/>
              <a:t>&lt;h2&gt;</a:t>
            </a:r>
            <a:r>
              <a:rPr lang="zh-CN" altLang="en-US" sz="800" smtClean="0"/>
              <a:t>内地</a:t>
            </a:r>
            <a:r>
              <a:rPr lang="en-US" altLang="zh-CN" sz="800" smtClean="0"/>
              <a:t>32</a:t>
            </a:r>
            <a:r>
              <a:rPr lang="zh-CN" altLang="en-US" sz="800" smtClean="0"/>
              <a:t>个城市群建设路线图浮现 预计</a:t>
            </a:r>
            <a:r>
              <a:rPr lang="en-US" altLang="zh-CN" sz="800" smtClean="0"/>
              <a:t>2030</a:t>
            </a:r>
            <a:r>
              <a:rPr lang="zh-CN" altLang="en-US" sz="800" smtClean="0"/>
              <a:t>年建成</a:t>
            </a:r>
            <a:r>
              <a:rPr lang="en-US" altLang="zh-CN" sz="800" smtClean="0"/>
              <a:t>&lt;/h2&gt;</a:t>
            </a:r>
          </a:p>
          <a:p>
            <a:pPr>
              <a:lnSpc>
                <a:spcPct val="80000"/>
              </a:lnSpc>
            </a:pPr>
            <a:r>
              <a:rPr lang="en-US" altLang="zh-CN" sz="800" smtClean="0"/>
              <a:t>&lt;p&gt;</a:t>
            </a:r>
            <a:r>
              <a:rPr lang="zh-CN" altLang="en-US" sz="800" smtClean="0"/>
              <a:t>中国证券报记者近日获悉，以城市群为轴心的城镇化发展路线已明晰，城市群目标定位基本明确。专家建议，城市群建设可从三个层次推进：一是已基本建成的</a:t>
            </a:r>
            <a:r>
              <a:rPr lang="en-US" altLang="zh-CN" sz="800" smtClean="0"/>
              <a:t>11</a:t>
            </a:r>
            <a:r>
              <a:rPr lang="zh-CN" altLang="en-US" sz="800" smtClean="0"/>
              <a:t>个城市群，二是正在建设的</a:t>
            </a:r>
            <a:r>
              <a:rPr lang="en-US" altLang="zh-CN" sz="800" smtClean="0"/>
              <a:t>14</a:t>
            </a:r>
            <a:r>
              <a:rPr lang="zh-CN" altLang="en-US" sz="800" smtClean="0"/>
              <a:t>个城市群，三是</a:t>
            </a:r>
            <a:r>
              <a:rPr lang="en-US" altLang="zh-CN" sz="800" smtClean="0"/>
              <a:t>7</a:t>
            </a:r>
            <a:r>
              <a:rPr lang="zh-CN" altLang="en-US" sz="800" smtClean="0"/>
              <a:t>个潜在城市群。预计到</a:t>
            </a:r>
            <a:r>
              <a:rPr lang="en-US" altLang="zh-CN" sz="800" smtClean="0"/>
              <a:t>2030</a:t>
            </a:r>
            <a:r>
              <a:rPr lang="zh-CN" altLang="en-US" sz="800" smtClean="0"/>
              <a:t>年，</a:t>
            </a:r>
            <a:r>
              <a:rPr lang="en-US" altLang="zh-CN" sz="800" smtClean="0"/>
              <a:t>32</a:t>
            </a:r>
            <a:r>
              <a:rPr lang="zh-CN" altLang="en-US" sz="800" smtClean="0"/>
              <a:t>个城市群将建设成熟。业内人士表示，中央城镇化工作会议确认了次级城市或二三线城市为中心的城镇化建设方向。大城市资源环保承接能力有限，县域城市建设条件差距仍较大。目前，二三线城市是打造新型城镇化的突破口。</a:t>
            </a:r>
            <a:r>
              <a:rPr lang="en-US" altLang="zh-CN" sz="800" smtClean="0"/>
              <a:t>&lt;/p&gt;</a:t>
            </a:r>
          </a:p>
          <a:p>
            <a:pPr>
              <a:lnSpc>
                <a:spcPct val="80000"/>
              </a:lnSpc>
            </a:pPr>
            <a:r>
              <a:rPr lang="en-US" altLang="zh-CN" sz="800" smtClean="0"/>
              <a:t>&lt;p&gt;</a:t>
            </a:r>
            <a:r>
              <a:rPr lang="zh-CN" altLang="en-US" sz="800" smtClean="0"/>
              <a:t>三层次推进城市群建设由于城市群能使资源在更大范围内实现优化配置，让地理位置、经济实力及结构不同的城市承担不同功能，实现城市间的分工合作，使城市群获得比单个城市更大的分工收益和规模效益，因而城市群越来越成为区域经济增长的重要源泉。专家认为，城市群建设可从三个层次推进：一是已基本建成的</a:t>
            </a:r>
            <a:r>
              <a:rPr lang="en-US" altLang="zh-CN" sz="800" smtClean="0"/>
              <a:t>11</a:t>
            </a:r>
            <a:r>
              <a:rPr lang="zh-CN" altLang="en-US" sz="800" smtClean="0"/>
              <a:t>个城市群，包括珠三角、长三角、京津冀、山东半岛、辽宁半岛、长江中游、中原、成渝、关中、海峡西岸、海峡东岸。二是正在建设的</a:t>
            </a:r>
            <a:r>
              <a:rPr lang="en-US" altLang="zh-CN" sz="800" smtClean="0"/>
              <a:t>14</a:t>
            </a:r>
            <a:r>
              <a:rPr lang="zh-CN" altLang="en-US" sz="800" smtClean="0"/>
              <a:t>个城市群，包括武汉城市群、长株潭城市群、江淮城市群、呼包鄂城市群、兰州城市群、乌昌城市群、黔中城市群、银川城市群、拉萨城市群、太原城市群、石家庄城市群、滇中城市群、环鄱阳湖城市群、南宁城市群。</a:t>
            </a:r>
            <a:r>
              <a:rPr lang="en-US" altLang="zh-CN" sz="800" smtClean="0"/>
              <a:t>&lt;/p&gt;</a:t>
            </a:r>
          </a:p>
          <a:p>
            <a:pPr>
              <a:lnSpc>
                <a:spcPct val="80000"/>
              </a:lnSpc>
            </a:pPr>
            <a:r>
              <a:rPr lang="en-US" altLang="zh-CN" sz="800" smtClean="0"/>
              <a:t>&lt;p&gt;</a:t>
            </a:r>
            <a:r>
              <a:rPr lang="zh-CN" altLang="en-US" sz="800" smtClean="0"/>
              <a:t>三是</a:t>
            </a:r>
            <a:r>
              <a:rPr lang="en-US" altLang="zh-CN" sz="800" smtClean="0"/>
              <a:t>7</a:t>
            </a:r>
            <a:r>
              <a:rPr lang="zh-CN" altLang="en-US" sz="800" smtClean="0"/>
              <a:t>个潜在城市群，包括豫皖城市群、冀鲁豫城市群、鄂豫城市群、徐州城市群、浙东城市群、汕头城市群、琼海城市群。其中，豫皖城市群、冀鲁豫城市群、鄂豫城市群均属于区域级城市群，豫皖城市群包含城市：阜阳、亳州、商丘、周口；冀鲁豫城市群包含城市：安阳、鹤壁、濮阳、聊城、菏泽、邯郸；鄂豫城市群包含城市：信阳、南阳、襄樊、随州、驻马店。业内人士称，到</a:t>
            </a:r>
            <a:r>
              <a:rPr lang="en-US" altLang="zh-CN" sz="800" smtClean="0"/>
              <a:t>2030</a:t>
            </a:r>
            <a:r>
              <a:rPr lang="zh-CN" altLang="en-US" sz="800" smtClean="0"/>
              <a:t>年，</a:t>
            </a:r>
            <a:r>
              <a:rPr lang="en-US" altLang="zh-CN" sz="800" smtClean="0"/>
              <a:t>32</a:t>
            </a:r>
            <a:r>
              <a:rPr lang="zh-CN" altLang="en-US" sz="800" smtClean="0"/>
              <a:t>个城市群将建设成熟，城市群人口达</a:t>
            </a:r>
            <a:r>
              <a:rPr lang="en-US" altLang="zh-CN" sz="800" smtClean="0"/>
              <a:t>8</a:t>
            </a:r>
            <a:r>
              <a:rPr lang="zh-CN" altLang="en-US" sz="800" smtClean="0"/>
              <a:t>亿左右，城市带人口达</a:t>
            </a:r>
            <a:r>
              <a:rPr lang="en-US" altLang="zh-CN" sz="800" smtClean="0"/>
              <a:t>12</a:t>
            </a:r>
            <a:r>
              <a:rPr lang="zh-CN" altLang="en-US" sz="800" smtClean="0"/>
              <a:t>亿左右。</a:t>
            </a:r>
            <a:r>
              <a:rPr lang="en-US" altLang="zh-CN" sz="800" smtClean="0"/>
              <a:t>&lt;/p&gt;</a:t>
            </a:r>
          </a:p>
          <a:p>
            <a:pPr>
              <a:lnSpc>
                <a:spcPct val="80000"/>
              </a:lnSpc>
            </a:pPr>
            <a:r>
              <a:rPr lang="en-US" altLang="zh-CN" sz="800" smtClean="0"/>
              <a:t>&lt;/body&gt;</a:t>
            </a:r>
            <a:endParaRPr lang="zh-CN" altLang="en-US" sz="8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ln/>
        </p:spPr>
      </p:sp>
      <p:sp>
        <p:nvSpPr>
          <p:cNvPr id="133122" name="Rectangle 3"/>
          <p:cNvSpPr>
            <a:spLocks noGrp="1" noChangeArrowheads="1"/>
          </p:cNvSpPr>
          <p:nvPr>
            <p:ph type="body" idx="1"/>
          </p:nvPr>
        </p:nvSpPr>
        <p:spPr>
          <a:noFill/>
          <a:ln/>
        </p:spPr>
        <p:txBody>
          <a:bodyPr/>
          <a:lstStyle/>
          <a:p>
            <a:r>
              <a:rPr lang="en-US" altLang="zh-CN" sz="1000" smtClean="0"/>
              <a:t>function showMe(id)</a:t>
            </a:r>
          </a:p>
          <a:p>
            <a:r>
              <a:rPr lang="en-US" altLang="zh-CN" sz="1000" smtClean="0"/>
              <a:t>{</a:t>
            </a:r>
          </a:p>
          <a:p>
            <a:r>
              <a:rPr lang="en-US" altLang="zh-CN" sz="1000" smtClean="0"/>
              <a:t>	var arr = ["history","family","culture","novel"];</a:t>
            </a:r>
          </a:p>
          <a:p>
            <a:r>
              <a:rPr lang="en-US" altLang="zh-CN" sz="1000" smtClean="0"/>
              <a:t>	for(var i=0;i&lt;arr.length;i++)</a:t>
            </a:r>
          </a:p>
          <a:p>
            <a:r>
              <a:rPr lang="en-US" altLang="zh-CN" sz="1000" smtClean="0"/>
              <a:t>	{</a:t>
            </a:r>
          </a:p>
          <a:p>
            <a:r>
              <a:rPr lang="en-US" altLang="zh-CN" sz="1000" smtClean="0"/>
              <a:t>		if(arr[id]==arr[i])</a:t>
            </a:r>
          </a:p>
          <a:p>
            <a:r>
              <a:rPr lang="en-US" altLang="zh-CN" sz="1000" smtClean="0"/>
              <a:t>		{</a:t>
            </a:r>
          </a:p>
          <a:p>
            <a:r>
              <a:rPr lang="en-US" altLang="zh-CN" sz="1000" smtClean="0"/>
              <a:t>			document.getElementById(arr[i]).className = "book_type_out";</a:t>
            </a:r>
          </a:p>
          <a:p>
            <a:r>
              <a:rPr lang="en-US" altLang="zh-CN" sz="1000" smtClean="0"/>
              <a:t>			document.getElementById("book_"+arr[i]).className = "book_show";</a:t>
            </a:r>
          </a:p>
          <a:p>
            <a:r>
              <a:rPr lang="en-US" altLang="zh-CN" sz="1000" smtClean="0"/>
              <a:t>		}else</a:t>
            </a:r>
          </a:p>
          <a:p>
            <a:r>
              <a:rPr lang="en-US" altLang="zh-CN" sz="1000" smtClean="0"/>
              <a:t>		{</a:t>
            </a:r>
          </a:p>
          <a:p>
            <a:r>
              <a:rPr lang="en-US" altLang="zh-CN" sz="1000" smtClean="0"/>
              <a:t>			document.getElementById(arr[i]).className = "book_type";</a:t>
            </a:r>
          </a:p>
          <a:p>
            <a:r>
              <a:rPr lang="en-US" altLang="zh-CN" sz="1000" smtClean="0"/>
              <a:t>			document.getElementById("book_"+arr[i]).className = "book_none";</a:t>
            </a:r>
          </a:p>
          <a:p>
            <a:r>
              <a:rPr lang="en-US" altLang="zh-CN" sz="1000" smtClean="0"/>
              <a:t>		}</a:t>
            </a:r>
          </a:p>
          <a:p>
            <a:r>
              <a:rPr lang="en-US" altLang="zh-CN" sz="1000" smtClean="0"/>
              <a:t>	}</a:t>
            </a:r>
          </a:p>
          <a:p>
            <a:r>
              <a:rPr lang="en-US" altLang="zh-CN" sz="1000" smtClean="0"/>
              <a:t>}</a:t>
            </a:r>
          </a:p>
          <a:p>
            <a:endParaRPr lang="zh-CN" altLang="en-US" sz="10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ln/>
        </p:spPr>
      </p:sp>
      <p:sp>
        <p:nvSpPr>
          <p:cNvPr id="138242"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function init()</a:t>
            </a:r>
          </a:p>
          <a:p>
            <a:r>
              <a:rPr lang="en-US" altLang="zh-CN" smtClean="0"/>
              <a:t>{</a:t>
            </a:r>
          </a:p>
          <a:p>
            <a:r>
              <a:rPr lang="en-US" altLang="zh-CN" smtClean="0"/>
              <a:t>	//</a:t>
            </a:r>
            <a:r>
              <a:rPr lang="zh-CN" altLang="en-US" smtClean="0"/>
              <a:t>获取表单对象</a:t>
            </a:r>
          </a:p>
          <a:p>
            <a:r>
              <a:rPr lang="zh-CN" altLang="en-US" smtClean="0"/>
              <a:t>	</a:t>
            </a:r>
            <a:r>
              <a:rPr lang="en-US" altLang="zh-CN" smtClean="0"/>
              <a:t>var theForm = document.form1;</a:t>
            </a:r>
          </a:p>
          <a:p>
            <a:r>
              <a:rPr lang="en-US" altLang="zh-CN" smtClean="0"/>
              <a:t>	</a:t>
            </a:r>
          </a:p>
          <a:p>
            <a:r>
              <a:rPr lang="en-US" altLang="zh-CN" smtClean="0"/>
              <a:t>	//</a:t>
            </a:r>
            <a:r>
              <a:rPr lang="zh-CN" altLang="en-US" smtClean="0"/>
              <a:t>设置表单的各种属性</a:t>
            </a:r>
          </a:p>
          <a:p>
            <a:r>
              <a:rPr lang="zh-CN" altLang="en-US" smtClean="0"/>
              <a:t>	</a:t>
            </a:r>
            <a:r>
              <a:rPr lang="en-US" altLang="zh-CN" smtClean="0"/>
              <a:t>theForm.method = "get"; //</a:t>
            </a:r>
            <a:r>
              <a:rPr lang="zh-CN" altLang="en-US" smtClean="0"/>
              <a:t>设置提交方式</a:t>
            </a:r>
          </a:p>
          <a:p>
            <a:r>
              <a:rPr lang="zh-CN" altLang="en-US" smtClean="0"/>
              <a:t>	</a:t>
            </a:r>
            <a:r>
              <a:rPr lang="en-US" altLang="zh-CN" smtClean="0"/>
              <a:t>theForm.action = location.href;  //</a:t>
            </a:r>
            <a:r>
              <a:rPr lang="zh-CN" altLang="en-US" smtClean="0"/>
              <a:t>设置提交页面地址</a:t>
            </a:r>
          </a:p>
          <a:p>
            <a:r>
              <a:rPr lang="zh-CN" altLang="en-US" smtClean="0"/>
              <a:t>	</a:t>
            </a:r>
            <a:r>
              <a:rPr lang="en-US" altLang="zh-CN" smtClean="0"/>
              <a:t>theForm.enctype = "application/x-www-form-urlencoded";  //</a:t>
            </a:r>
            <a:r>
              <a:rPr lang="zh-CN" altLang="en-US" smtClean="0"/>
              <a:t>设置</a:t>
            </a:r>
            <a:r>
              <a:rPr lang="en-US" altLang="zh-CN" smtClean="0"/>
              <a:t>MIME</a:t>
            </a:r>
            <a:r>
              <a:rPr lang="zh-CN" altLang="en-US" smtClean="0"/>
              <a:t>类型</a:t>
            </a:r>
          </a:p>
          <a:p>
            <a:r>
              <a:rPr lang="zh-CN" altLang="en-US" smtClean="0"/>
              <a:t>	</a:t>
            </a:r>
            <a:r>
              <a:rPr lang="en-US" altLang="zh-CN" smtClean="0"/>
              <a:t>theForm.onsubmit = check_form;  //</a:t>
            </a:r>
            <a:r>
              <a:rPr lang="zh-CN" altLang="en-US" smtClean="0"/>
              <a:t>当</a:t>
            </a:r>
            <a:r>
              <a:rPr lang="en-US" altLang="zh-CN" smtClean="0"/>
              <a:t>onsubmit</a:t>
            </a:r>
            <a:r>
              <a:rPr lang="zh-CN" altLang="en-US" smtClean="0"/>
              <a:t>发生时，调用验证函数</a:t>
            </a:r>
          </a:p>
          <a:p>
            <a:r>
              <a:rPr lang="zh-CN" altLang="en-US" smtClean="0"/>
              <a:t>	</a:t>
            </a:r>
          </a:p>
          <a:p>
            <a:r>
              <a:rPr lang="zh-CN" altLang="en-US" smtClean="0"/>
              <a:t>	</a:t>
            </a:r>
            <a:r>
              <a:rPr lang="en-US" altLang="zh-CN" smtClean="0"/>
              <a:t>//</a:t>
            </a:r>
            <a:r>
              <a:rPr lang="zh-CN" altLang="en-US" smtClean="0"/>
              <a:t>构建输出字符串</a:t>
            </a:r>
          </a:p>
          <a:p>
            <a:r>
              <a:rPr lang="zh-CN" altLang="en-US" smtClean="0"/>
              <a:t>	</a:t>
            </a:r>
            <a:r>
              <a:rPr lang="en-US" altLang="zh-CN" smtClean="0"/>
              <a:t>var str = "&lt;hr&gt;&lt;h4&gt;</a:t>
            </a:r>
            <a:r>
              <a:rPr lang="zh-CN" altLang="en-US" smtClean="0"/>
              <a:t>当前表单的相关信息</a:t>
            </a:r>
            <a:r>
              <a:rPr lang="en-US" altLang="zh-CN" smtClean="0"/>
              <a:t>&lt;/h4&gt;";</a:t>
            </a:r>
          </a:p>
          <a:p>
            <a:r>
              <a:rPr lang="en-US" altLang="zh-CN" smtClean="0"/>
              <a:t>		str += "</a:t>
            </a:r>
            <a:r>
              <a:rPr lang="zh-CN" altLang="en-US" smtClean="0"/>
              <a:t>表单提交方式：</a:t>
            </a:r>
            <a:r>
              <a:rPr lang="en-US" altLang="zh-CN" smtClean="0"/>
              <a:t>"+theForm.method;</a:t>
            </a:r>
          </a:p>
          <a:p>
            <a:r>
              <a:rPr lang="en-US" altLang="zh-CN" smtClean="0"/>
              <a:t>		str += "&lt;br&gt;</a:t>
            </a:r>
            <a:r>
              <a:rPr lang="zh-CN" altLang="en-US" smtClean="0"/>
              <a:t>表单提交地址：</a:t>
            </a:r>
            <a:r>
              <a:rPr lang="en-US" altLang="zh-CN" smtClean="0"/>
              <a:t>"+theForm.action;</a:t>
            </a:r>
          </a:p>
          <a:p>
            <a:r>
              <a:rPr lang="en-US" altLang="zh-CN" smtClean="0"/>
              <a:t>		str += "&lt;br&gt;</a:t>
            </a:r>
            <a:r>
              <a:rPr lang="zh-CN" altLang="en-US" smtClean="0"/>
              <a:t>表单</a:t>
            </a:r>
            <a:r>
              <a:rPr lang="en-US" altLang="zh-CN" smtClean="0"/>
              <a:t>MIME</a:t>
            </a:r>
            <a:r>
              <a:rPr lang="zh-CN" altLang="en-US" smtClean="0"/>
              <a:t>类型：</a:t>
            </a:r>
            <a:r>
              <a:rPr lang="en-US" altLang="zh-CN" smtClean="0"/>
              <a:t>"+theForm.enctype;</a:t>
            </a:r>
          </a:p>
          <a:p>
            <a:r>
              <a:rPr lang="en-US" altLang="zh-CN" smtClean="0"/>
              <a:t>	</a:t>
            </a:r>
          </a:p>
          <a:p>
            <a:r>
              <a:rPr lang="en-US" altLang="zh-CN" smtClean="0"/>
              <a:t>	//</a:t>
            </a:r>
            <a:r>
              <a:rPr lang="zh-CN" altLang="en-US" smtClean="0"/>
              <a:t>在</a:t>
            </a:r>
            <a:r>
              <a:rPr lang="en-US" altLang="zh-CN" smtClean="0"/>
              <a:t>&lt;form&gt;</a:t>
            </a:r>
            <a:r>
              <a:rPr lang="zh-CN" altLang="en-US" smtClean="0"/>
              <a:t>后增加一个</a:t>
            </a:r>
            <a:r>
              <a:rPr lang="en-US" altLang="zh-CN" smtClean="0"/>
              <a:t>&lt;div&gt;</a:t>
            </a:r>
            <a:r>
              <a:rPr lang="zh-CN" altLang="en-US" smtClean="0"/>
              <a:t>元素，来显示表单的相关信息</a:t>
            </a:r>
          </a:p>
          <a:p>
            <a:r>
              <a:rPr lang="zh-CN" altLang="en-US" smtClean="0"/>
              <a:t>	</a:t>
            </a:r>
            <a:r>
              <a:rPr lang="en-US" altLang="zh-CN" smtClean="0"/>
              <a:t>var node_div = document.createElement("div");</a:t>
            </a:r>
          </a:p>
          <a:p>
            <a:r>
              <a:rPr lang="en-US" altLang="zh-CN" smtClean="0"/>
              <a:t>	document.body.appendChild(node_div);</a:t>
            </a:r>
          </a:p>
          <a:p>
            <a:r>
              <a:rPr lang="en-US" altLang="zh-CN" smtClean="0"/>
              <a:t>	node_div.innerHTML = str;</a:t>
            </a:r>
          </a:p>
          <a:p>
            <a:r>
              <a:rPr lang="en-US" altLang="zh-CN" smtClean="0"/>
              <a:t>}</a:t>
            </a:r>
          </a:p>
          <a:p>
            <a:r>
              <a:rPr lang="en-US" altLang="zh-CN" smtClean="0"/>
              <a:t>function check_form()</a:t>
            </a:r>
          </a:p>
          <a:p>
            <a:r>
              <a:rPr lang="en-US" altLang="zh-CN" smtClean="0"/>
              <a:t>{</a:t>
            </a:r>
          </a:p>
          <a:p>
            <a:r>
              <a:rPr lang="en-US" altLang="zh-CN" smtClean="0"/>
              <a:t>	if(document.form1.username.value == "")</a:t>
            </a:r>
          </a:p>
          <a:p>
            <a:r>
              <a:rPr lang="en-US" altLang="zh-CN" smtClean="0"/>
              <a:t>	{</a:t>
            </a:r>
          </a:p>
          <a:p>
            <a:r>
              <a:rPr lang="en-US" altLang="zh-CN" smtClean="0"/>
              <a:t>		return false;</a:t>
            </a:r>
          </a:p>
          <a:p>
            <a:r>
              <a:rPr lang="en-US" altLang="zh-CN" smtClean="0"/>
              <a:t>	}else if(document.form1.userpwd.value == "")</a:t>
            </a:r>
          </a:p>
          <a:p>
            <a:r>
              <a:rPr lang="en-US" altLang="zh-CN" smtClean="0"/>
              <a:t>	{</a:t>
            </a:r>
          </a:p>
          <a:p>
            <a:r>
              <a:rPr lang="en-US" altLang="zh-CN" smtClean="0"/>
              <a:t>		return false;</a:t>
            </a:r>
          </a:p>
          <a:p>
            <a:r>
              <a:rPr lang="en-US" altLang="zh-CN" smtClean="0"/>
              <a:t>	}else</a:t>
            </a:r>
          </a:p>
          <a:p>
            <a:r>
              <a:rPr lang="en-US" altLang="zh-CN" smtClean="0"/>
              <a:t>	{</a:t>
            </a:r>
          </a:p>
          <a:p>
            <a:r>
              <a:rPr lang="en-US" altLang="zh-CN" smtClean="0"/>
              <a:t>		return true;</a:t>
            </a:r>
          </a:p>
          <a:p>
            <a:r>
              <a:rPr lang="en-US" altLang="zh-CN" smtClean="0"/>
              <a:t>	}</a:t>
            </a:r>
          </a:p>
          <a:p>
            <a:r>
              <a:rPr lang="en-US" altLang="zh-CN" smtClean="0"/>
              <a:t>}</a:t>
            </a:r>
          </a:p>
          <a:p>
            <a:r>
              <a:rPr lang="en-US" altLang="zh-CN" smtClean="0"/>
              <a:t>&lt;/script&gt;</a:t>
            </a:r>
          </a:p>
          <a:p>
            <a:r>
              <a:rPr lang="en-US" altLang="zh-CN" smtClean="0"/>
              <a:t>&lt;/head&gt;</a:t>
            </a:r>
          </a:p>
          <a:p>
            <a:r>
              <a:rPr lang="en-US" altLang="zh-CN" smtClean="0"/>
              <a:t>&lt;body onload="init()"&gt;</a:t>
            </a:r>
          </a:p>
          <a:p>
            <a:r>
              <a:rPr lang="en-US" altLang="zh-CN" smtClean="0"/>
              <a:t>&lt;form name="form1"&gt;</a:t>
            </a:r>
          </a:p>
          <a:p>
            <a:r>
              <a:rPr lang="en-US" altLang="zh-CN" smtClean="0"/>
              <a:t>	</a:t>
            </a:r>
            <a:r>
              <a:rPr lang="zh-CN" altLang="en-US" smtClean="0"/>
              <a:t>用户名：</a:t>
            </a:r>
            <a:r>
              <a:rPr lang="en-US" altLang="zh-CN" smtClean="0"/>
              <a:t>&lt;input type="text" name="username" id="username" /&gt;</a:t>
            </a:r>
          </a:p>
          <a:p>
            <a:r>
              <a:rPr lang="en-US" altLang="zh-CN" smtClean="0"/>
              <a:t>	</a:t>
            </a:r>
            <a:r>
              <a:rPr lang="zh-CN" altLang="en-US" smtClean="0"/>
              <a:t>密码：</a:t>
            </a:r>
            <a:r>
              <a:rPr lang="en-US" altLang="zh-CN" smtClean="0"/>
              <a:t>&lt;input type="password" name="userpwd" /&gt;</a:t>
            </a:r>
          </a:p>
          <a:p>
            <a:r>
              <a:rPr lang="en-US" altLang="zh-CN" smtClean="0"/>
              <a:t>	&lt;input type="submit" value="</a:t>
            </a:r>
            <a:r>
              <a:rPr lang="zh-CN" altLang="en-US" smtClean="0"/>
              <a:t>提交</a:t>
            </a:r>
            <a:r>
              <a:rPr lang="en-US" altLang="zh-CN" smtClean="0"/>
              <a:t>" /&gt;</a:t>
            </a:r>
          </a:p>
          <a:p>
            <a:r>
              <a:rPr lang="en-US" altLang="zh-CN" smtClean="0"/>
              <a:t>&lt;/form&gt;</a:t>
            </a:r>
          </a:p>
          <a:p>
            <a:r>
              <a:rPr lang="en-US" altLang="zh-CN" smtClean="0"/>
              <a:t>&lt;/body&gt;</a:t>
            </a:r>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ln/>
        </p:spPr>
      </p:sp>
      <p:sp>
        <p:nvSpPr>
          <p:cNvPr id="140290" name="Rectangle 3"/>
          <p:cNvSpPr>
            <a:spLocks noGrp="1" noChangeArrowheads="1"/>
          </p:cNvSpPr>
          <p:nvPr>
            <p:ph type="body" idx="1"/>
          </p:nvPr>
        </p:nvSpPr>
        <p:spPr>
          <a:noFill/>
          <a:ln/>
        </p:spPr>
        <p:txBody>
          <a:bodyPr/>
          <a:lstStyle/>
          <a:p>
            <a:r>
              <a:rPr lang="en-US" altLang="zh-CN" sz="1000" smtClean="0"/>
              <a:t>&lt;script type="text/javascript"&gt;</a:t>
            </a:r>
          </a:p>
          <a:p>
            <a:r>
              <a:rPr lang="en-US" altLang="zh-CN" sz="1000" smtClean="0"/>
              <a:t>function check_form()</a:t>
            </a:r>
          </a:p>
          <a:p>
            <a:r>
              <a:rPr lang="en-US" altLang="zh-CN" sz="1000" smtClean="0"/>
              <a:t>{</a:t>
            </a:r>
          </a:p>
          <a:p>
            <a:r>
              <a:rPr lang="en-US" altLang="zh-CN" sz="1000" smtClean="0"/>
              <a:t>	var theForm = document.form1</a:t>
            </a:r>
          </a:p>
          <a:p>
            <a:r>
              <a:rPr lang="en-US" altLang="zh-CN" sz="1000" smtClean="0"/>
              <a:t>	if(theForm.username.value == "")</a:t>
            </a:r>
          </a:p>
          <a:p>
            <a:r>
              <a:rPr lang="en-US" altLang="zh-CN" sz="1000" smtClean="0"/>
              <a:t>	{</a:t>
            </a:r>
          </a:p>
          <a:p>
            <a:r>
              <a:rPr lang="en-US" altLang="zh-CN" sz="1000" smtClean="0"/>
              <a:t>		alert("</a:t>
            </a:r>
            <a:r>
              <a:rPr lang="zh-CN" altLang="en-US" sz="1000" smtClean="0"/>
              <a:t>用户名为空</a:t>
            </a:r>
            <a:r>
              <a:rPr lang="en-US" altLang="zh-CN" sz="1000" smtClean="0"/>
              <a:t>");</a:t>
            </a:r>
          </a:p>
          <a:p>
            <a:r>
              <a:rPr lang="en-US" altLang="zh-CN" sz="1000" smtClean="0"/>
              <a:t>		return false;</a:t>
            </a:r>
          </a:p>
          <a:p>
            <a:r>
              <a:rPr lang="en-US" altLang="zh-CN" sz="1000" smtClean="0"/>
              <a:t>	}</a:t>
            </a:r>
          </a:p>
          <a:p>
            <a:r>
              <a:rPr lang="en-US" altLang="zh-CN" sz="1000" smtClean="0"/>
              <a:t>}</a:t>
            </a:r>
          </a:p>
          <a:p>
            <a:r>
              <a:rPr lang="en-US" altLang="zh-CN" sz="1000" smtClean="0"/>
              <a:t>&lt;/script&gt;</a:t>
            </a:r>
          </a:p>
          <a:p>
            <a:r>
              <a:rPr lang="en-US" altLang="zh-CN" sz="1000" smtClean="0"/>
              <a:t>&lt;/head&gt;</a:t>
            </a:r>
          </a:p>
          <a:p>
            <a:r>
              <a:rPr lang="en-US" altLang="zh-CN" sz="1000" smtClean="0"/>
              <a:t>&lt;body&gt;</a:t>
            </a:r>
          </a:p>
          <a:p>
            <a:r>
              <a:rPr lang="en-US" altLang="zh-CN" sz="1000" smtClean="0"/>
              <a:t>&lt;form name="form1" method="get" action="register.php"&gt;</a:t>
            </a:r>
          </a:p>
          <a:p>
            <a:r>
              <a:rPr lang="en-US" altLang="zh-CN" sz="1000" smtClean="0"/>
              <a:t>	</a:t>
            </a:r>
            <a:r>
              <a:rPr lang="zh-CN" altLang="en-US" sz="1000" smtClean="0"/>
              <a:t>用户名：</a:t>
            </a:r>
            <a:r>
              <a:rPr lang="en-US" altLang="zh-CN" sz="1000" smtClean="0"/>
              <a:t>&lt;input type="text" name="username" id="username" /&gt;&lt;br /&gt;</a:t>
            </a:r>
          </a:p>
          <a:p>
            <a:r>
              <a:rPr lang="en-US" altLang="zh-CN" sz="1000" smtClean="0"/>
              <a:t>	&lt;input type="submit" value="</a:t>
            </a:r>
            <a:r>
              <a:rPr lang="zh-CN" altLang="en-US" sz="1000" smtClean="0"/>
              <a:t>提交按钮提交</a:t>
            </a:r>
            <a:r>
              <a:rPr lang="en-US" altLang="zh-CN" sz="1000" smtClean="0"/>
              <a:t>" onclick="return check_form()" /&gt;</a:t>
            </a:r>
          </a:p>
          <a:p>
            <a:r>
              <a:rPr lang="en-US" altLang="zh-CN" sz="1000" smtClean="0"/>
              <a:t>&lt;/form&gt;</a:t>
            </a:r>
          </a:p>
          <a:p>
            <a:r>
              <a:rPr lang="en-US" altLang="zh-CN" sz="1000" smtClean="0"/>
              <a:t>&lt;/body&gt;</a:t>
            </a:r>
            <a:endParaRPr lang="zh-CN" altLang="en-US" sz="10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ln/>
        </p:spPr>
      </p:sp>
      <p:sp>
        <p:nvSpPr>
          <p:cNvPr id="142338" name="Rectangle 3"/>
          <p:cNvSpPr>
            <a:spLocks noGrp="1" noChangeArrowheads="1"/>
          </p:cNvSpPr>
          <p:nvPr>
            <p:ph type="body" idx="1"/>
          </p:nvPr>
        </p:nvSpPr>
        <p:spPr>
          <a:noFill/>
          <a:ln/>
        </p:spPr>
        <p:txBody>
          <a:bodyPr/>
          <a:lstStyle/>
          <a:p>
            <a:r>
              <a:rPr lang="en-US" altLang="zh-CN" sz="1000" smtClean="0"/>
              <a:t>&lt;script type="text/javascript"&gt;</a:t>
            </a:r>
          </a:p>
          <a:p>
            <a:r>
              <a:rPr lang="en-US" altLang="zh-CN" sz="1000" smtClean="0"/>
              <a:t>function check_form()</a:t>
            </a:r>
          </a:p>
          <a:p>
            <a:r>
              <a:rPr lang="en-US" altLang="zh-CN" sz="1000" smtClean="0"/>
              <a:t>{</a:t>
            </a:r>
          </a:p>
          <a:p>
            <a:r>
              <a:rPr lang="en-US" altLang="zh-CN" sz="1000" smtClean="0"/>
              <a:t>	var theForm = document.form1</a:t>
            </a:r>
          </a:p>
          <a:p>
            <a:r>
              <a:rPr lang="en-US" altLang="zh-CN" sz="1000" smtClean="0"/>
              <a:t>	if(theForm.username.value == "")</a:t>
            </a:r>
          </a:p>
          <a:p>
            <a:r>
              <a:rPr lang="en-US" altLang="zh-CN" sz="1000" smtClean="0"/>
              <a:t>	{</a:t>
            </a:r>
          </a:p>
          <a:p>
            <a:r>
              <a:rPr lang="en-US" altLang="zh-CN" sz="1000" smtClean="0"/>
              <a:t>		alert("</a:t>
            </a:r>
            <a:r>
              <a:rPr lang="zh-CN" altLang="en-US" sz="1000" smtClean="0"/>
              <a:t>用户名为空</a:t>
            </a:r>
            <a:r>
              <a:rPr lang="en-US" altLang="zh-CN" sz="1000" smtClean="0"/>
              <a:t>");</a:t>
            </a:r>
          </a:p>
          <a:p>
            <a:r>
              <a:rPr lang="en-US" altLang="zh-CN" sz="1000" smtClean="0"/>
              <a:t>		return false;</a:t>
            </a:r>
          </a:p>
          <a:p>
            <a:r>
              <a:rPr lang="en-US" altLang="zh-CN" sz="1000" smtClean="0"/>
              <a:t>	}</a:t>
            </a:r>
          </a:p>
          <a:p>
            <a:r>
              <a:rPr lang="en-US" altLang="zh-CN" sz="1000" smtClean="0"/>
              <a:t>}</a:t>
            </a:r>
          </a:p>
          <a:p>
            <a:r>
              <a:rPr lang="en-US" altLang="zh-CN" sz="1000" smtClean="0"/>
              <a:t>&lt;/script&gt;</a:t>
            </a:r>
          </a:p>
          <a:p>
            <a:r>
              <a:rPr lang="en-US" altLang="zh-CN" sz="1000" smtClean="0"/>
              <a:t>&lt;/head&gt;</a:t>
            </a:r>
          </a:p>
          <a:p>
            <a:r>
              <a:rPr lang="en-US" altLang="zh-CN" sz="1000" smtClean="0"/>
              <a:t>&lt;body&gt;</a:t>
            </a:r>
          </a:p>
          <a:p>
            <a:r>
              <a:rPr lang="en-US" altLang="zh-CN" sz="1000" smtClean="0"/>
              <a:t>&lt;form name="form1" method="get" action="register.php" onsubmit="return check_form()"&gt;</a:t>
            </a:r>
          </a:p>
          <a:p>
            <a:r>
              <a:rPr lang="en-US" altLang="zh-CN" sz="1000" smtClean="0"/>
              <a:t>	</a:t>
            </a:r>
            <a:r>
              <a:rPr lang="zh-CN" altLang="en-US" sz="1000" smtClean="0"/>
              <a:t>用户名：</a:t>
            </a:r>
            <a:r>
              <a:rPr lang="en-US" altLang="zh-CN" sz="1000" smtClean="0"/>
              <a:t>&lt;input type="text" name="username" id="username" /&gt;&lt;br /&gt;</a:t>
            </a:r>
          </a:p>
          <a:p>
            <a:r>
              <a:rPr lang="en-US" altLang="zh-CN" sz="1000" smtClean="0"/>
              <a:t>	&lt;input type="submit" value="</a:t>
            </a:r>
            <a:r>
              <a:rPr lang="zh-CN" altLang="en-US" sz="1000" smtClean="0"/>
              <a:t>提交按钮提交</a:t>
            </a:r>
            <a:r>
              <a:rPr lang="en-US" altLang="zh-CN" sz="1000" smtClean="0"/>
              <a:t>" /&gt;</a:t>
            </a:r>
          </a:p>
          <a:p>
            <a:r>
              <a:rPr lang="en-US" altLang="zh-CN" sz="1000" smtClean="0"/>
              <a:t>&lt;/form&gt;</a:t>
            </a:r>
          </a:p>
          <a:p>
            <a:r>
              <a:rPr lang="en-US" altLang="zh-CN" sz="1000" smtClean="0"/>
              <a:t>&lt;/body&gt;</a:t>
            </a:r>
            <a:endParaRPr lang="zh-CN" altLang="en-US" sz="10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ln/>
        </p:spPr>
      </p:sp>
      <p:sp>
        <p:nvSpPr>
          <p:cNvPr id="144386" name="Rectangle 3"/>
          <p:cNvSpPr>
            <a:spLocks noGrp="1" noChangeArrowheads="1"/>
          </p:cNvSpPr>
          <p:nvPr>
            <p:ph type="body" idx="1"/>
          </p:nvPr>
        </p:nvSpPr>
        <p:spPr>
          <a:noFill/>
          <a:ln/>
        </p:spPr>
        <p:txBody>
          <a:bodyPr/>
          <a:lstStyle/>
          <a:p>
            <a:r>
              <a:rPr lang="en-US" altLang="zh-CN" sz="1000" smtClean="0"/>
              <a:t>&lt;script type="text/javascript"&gt;</a:t>
            </a:r>
          </a:p>
          <a:p>
            <a:r>
              <a:rPr lang="en-US" altLang="zh-CN" sz="1000" smtClean="0"/>
              <a:t>function check_form()</a:t>
            </a:r>
          </a:p>
          <a:p>
            <a:r>
              <a:rPr lang="en-US" altLang="zh-CN" sz="1000" smtClean="0"/>
              <a:t>{</a:t>
            </a:r>
          </a:p>
          <a:p>
            <a:r>
              <a:rPr lang="en-US" altLang="zh-CN" sz="1000" smtClean="0"/>
              <a:t>	var theForm = document.form1</a:t>
            </a:r>
          </a:p>
          <a:p>
            <a:r>
              <a:rPr lang="en-US" altLang="zh-CN" sz="1000" smtClean="0"/>
              <a:t>	if(theForm.username.value == "")</a:t>
            </a:r>
          </a:p>
          <a:p>
            <a:r>
              <a:rPr lang="en-US" altLang="zh-CN" sz="1000" smtClean="0"/>
              <a:t>	{</a:t>
            </a:r>
          </a:p>
          <a:p>
            <a:r>
              <a:rPr lang="en-US" altLang="zh-CN" sz="1000" smtClean="0"/>
              <a:t>		alert("</a:t>
            </a:r>
            <a:r>
              <a:rPr lang="zh-CN" altLang="en-US" sz="1000" smtClean="0"/>
              <a:t>用户名为空</a:t>
            </a:r>
            <a:r>
              <a:rPr lang="en-US" altLang="zh-CN" sz="1000" smtClean="0"/>
              <a:t>");</a:t>
            </a:r>
          </a:p>
          <a:p>
            <a:r>
              <a:rPr lang="en-US" altLang="zh-CN" sz="1000" smtClean="0"/>
              <a:t>		return false;</a:t>
            </a:r>
          </a:p>
          <a:p>
            <a:r>
              <a:rPr lang="en-US" altLang="zh-CN" sz="1000" smtClean="0"/>
              <a:t>	}</a:t>
            </a:r>
          </a:p>
          <a:p>
            <a:r>
              <a:rPr lang="en-US" altLang="zh-CN" sz="1000" smtClean="0"/>
              <a:t>	theForm.submit();</a:t>
            </a:r>
          </a:p>
          <a:p>
            <a:r>
              <a:rPr lang="en-US" altLang="zh-CN" sz="1000" smtClean="0"/>
              <a:t>}</a:t>
            </a:r>
          </a:p>
          <a:p>
            <a:r>
              <a:rPr lang="en-US" altLang="zh-CN" sz="1000" smtClean="0"/>
              <a:t>&lt;/script&gt;</a:t>
            </a:r>
          </a:p>
          <a:p>
            <a:r>
              <a:rPr lang="en-US" altLang="zh-CN" sz="1000" smtClean="0"/>
              <a:t>&lt;/head&gt;</a:t>
            </a:r>
          </a:p>
          <a:p>
            <a:r>
              <a:rPr lang="en-US" altLang="zh-CN" sz="1000" smtClean="0"/>
              <a:t>&lt;body&gt;</a:t>
            </a:r>
          </a:p>
          <a:p>
            <a:r>
              <a:rPr lang="en-US" altLang="zh-CN" sz="1000" smtClean="0"/>
              <a:t>&lt;form name="form1" method="get" action="register.php"&gt;</a:t>
            </a:r>
          </a:p>
          <a:p>
            <a:r>
              <a:rPr lang="en-US" altLang="zh-CN" sz="1000" smtClean="0"/>
              <a:t>	</a:t>
            </a:r>
            <a:r>
              <a:rPr lang="zh-CN" altLang="en-US" sz="1000" smtClean="0"/>
              <a:t>用户名：</a:t>
            </a:r>
            <a:r>
              <a:rPr lang="en-US" altLang="zh-CN" sz="1000" smtClean="0"/>
              <a:t>&lt;input type="text" name="username" id="username" /&gt;&lt;br /&gt;</a:t>
            </a:r>
          </a:p>
          <a:p>
            <a:r>
              <a:rPr lang="en-US" altLang="zh-CN" sz="1000" smtClean="0"/>
              <a:t>	&lt;input type="button" value="</a:t>
            </a:r>
            <a:r>
              <a:rPr lang="zh-CN" altLang="en-US" sz="1000" smtClean="0"/>
              <a:t>提交</a:t>
            </a:r>
            <a:r>
              <a:rPr lang="en-US" altLang="zh-CN" sz="1000" smtClean="0"/>
              <a:t>" onclick="return check_form()" /&gt;</a:t>
            </a:r>
          </a:p>
          <a:p>
            <a:r>
              <a:rPr lang="en-US" altLang="zh-CN" sz="1000" smtClean="0"/>
              <a:t>&lt;/form&gt;</a:t>
            </a:r>
          </a:p>
          <a:p>
            <a:r>
              <a:rPr lang="en-US" altLang="zh-CN" sz="1000" smtClean="0"/>
              <a:t>&lt;/body&gt;</a:t>
            </a:r>
            <a:endParaRPr lang="zh-CN" altLang="en-US" sz="10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var str = "</a:t>
            </a:r>
            <a:r>
              <a:rPr lang="zh-CN" altLang="en-US" sz="800" smtClean="0"/>
              <a:t>北京传智播客欢迎您！</a:t>
            </a:r>
            <a:r>
              <a:rPr lang="en-US" altLang="zh-CN" sz="800" smtClean="0"/>
              <a:t>";</a:t>
            </a:r>
          </a:p>
          <a:p>
            <a:pPr>
              <a:lnSpc>
                <a:spcPct val="80000"/>
              </a:lnSpc>
            </a:pPr>
            <a:r>
              <a:rPr lang="en-US" altLang="zh-CN" sz="800" smtClean="0"/>
              <a:t>var len = str.length;</a:t>
            </a:r>
          </a:p>
          <a:p>
            <a:pPr>
              <a:lnSpc>
                <a:spcPct val="80000"/>
              </a:lnSpc>
            </a:pPr>
            <a:r>
              <a:rPr lang="en-US" altLang="zh-CN" sz="800" smtClean="0"/>
              <a:t>var dir = 0; //</a:t>
            </a:r>
            <a:r>
              <a:rPr lang="zh-CN" altLang="en-US" sz="800" smtClean="0"/>
              <a:t>文字运动的方向，</a:t>
            </a:r>
            <a:r>
              <a:rPr lang="en-US" altLang="zh-CN" sz="800" smtClean="0"/>
              <a:t>0</a:t>
            </a:r>
            <a:r>
              <a:rPr lang="zh-CN" altLang="en-US" sz="800" smtClean="0"/>
              <a:t>向右运动，</a:t>
            </a:r>
            <a:r>
              <a:rPr lang="en-US" altLang="zh-CN" sz="800" smtClean="0"/>
              <a:t>1</a:t>
            </a:r>
            <a:r>
              <a:rPr lang="zh-CN" altLang="en-US" sz="800" smtClean="0"/>
              <a:t>向左运动</a:t>
            </a:r>
          </a:p>
          <a:p>
            <a:pPr>
              <a:lnSpc>
                <a:spcPct val="80000"/>
              </a:lnSpc>
            </a:pPr>
            <a:r>
              <a:rPr lang="en-US" altLang="zh-CN" sz="800" smtClean="0"/>
              <a:t>function textAnimation()</a:t>
            </a:r>
          </a:p>
          <a:p>
            <a:pPr>
              <a:lnSpc>
                <a:spcPct val="80000"/>
              </a:lnSpc>
            </a:pPr>
            <a:r>
              <a:rPr lang="en-US" altLang="zh-CN" sz="800" smtClean="0"/>
              <a:t>{</a:t>
            </a:r>
          </a:p>
          <a:p>
            <a:pPr>
              <a:lnSpc>
                <a:spcPct val="80000"/>
              </a:lnSpc>
            </a:pPr>
            <a:r>
              <a:rPr lang="en-US" altLang="zh-CN" sz="800" smtClean="0"/>
              <a:t>	var obj = document.getElementById("msg");</a:t>
            </a:r>
          </a:p>
          <a:p>
            <a:pPr>
              <a:lnSpc>
                <a:spcPct val="80000"/>
              </a:lnSpc>
            </a:pPr>
            <a:r>
              <a:rPr lang="en-US" altLang="zh-CN" sz="800" smtClean="0"/>
              <a:t>	if( dir == 0)</a:t>
            </a:r>
          </a:p>
          <a:p>
            <a:pPr>
              <a:lnSpc>
                <a:spcPct val="80000"/>
              </a:lnSpc>
            </a:pPr>
            <a:r>
              <a:rPr lang="en-US" altLang="zh-CN" sz="800" smtClean="0"/>
              <a:t>	{</a:t>
            </a:r>
          </a:p>
          <a:p>
            <a:pPr>
              <a:lnSpc>
                <a:spcPct val="80000"/>
              </a:lnSpc>
            </a:pPr>
            <a:r>
              <a:rPr lang="en-US" altLang="zh-CN" sz="800" smtClean="0"/>
              <a:t>		str = " "+str;  //</a:t>
            </a:r>
            <a:r>
              <a:rPr lang="zh-CN" altLang="en-US" sz="800" smtClean="0"/>
              <a:t>在</a:t>
            </a:r>
            <a:r>
              <a:rPr lang="en-US" altLang="zh-CN" sz="800" smtClean="0"/>
              <a:t>str</a:t>
            </a:r>
            <a:r>
              <a:rPr lang="zh-CN" altLang="en-US" sz="800" smtClean="0"/>
              <a:t>左端添加一个空格</a:t>
            </a:r>
          </a:p>
          <a:p>
            <a:pPr>
              <a:lnSpc>
                <a:spcPct val="80000"/>
              </a:lnSpc>
            </a:pPr>
            <a:r>
              <a:rPr lang="zh-CN" altLang="en-US" sz="800" smtClean="0"/>
              <a:t>		</a:t>
            </a:r>
            <a:r>
              <a:rPr lang="en-US" altLang="zh-CN" sz="800" smtClean="0"/>
              <a:t>obj.value = str;</a:t>
            </a:r>
          </a:p>
          <a:p>
            <a:pPr>
              <a:lnSpc>
                <a:spcPct val="80000"/>
              </a:lnSpc>
            </a:pPr>
            <a:r>
              <a:rPr lang="en-US" altLang="zh-CN" sz="800" smtClean="0"/>
              <a:t>		if(str.length == 40)</a:t>
            </a:r>
          </a:p>
          <a:p>
            <a:pPr>
              <a:lnSpc>
                <a:spcPct val="80000"/>
              </a:lnSpc>
            </a:pPr>
            <a:r>
              <a:rPr lang="en-US" altLang="zh-CN" sz="800" smtClean="0"/>
              <a:t>		{</a:t>
            </a:r>
          </a:p>
          <a:p>
            <a:pPr>
              <a:lnSpc>
                <a:spcPct val="80000"/>
              </a:lnSpc>
            </a:pPr>
            <a:r>
              <a:rPr lang="en-US" altLang="zh-CN" sz="800" smtClean="0"/>
              <a:t>			//</a:t>
            </a:r>
            <a:r>
              <a:rPr lang="zh-CN" altLang="en-US" sz="800" smtClean="0"/>
              <a:t>当字符串长度为</a:t>
            </a:r>
            <a:r>
              <a:rPr lang="en-US" altLang="zh-CN" sz="800" smtClean="0"/>
              <a:t>40</a:t>
            </a:r>
            <a:r>
              <a:rPr lang="zh-CN" altLang="en-US" sz="800" smtClean="0"/>
              <a:t>时，改变运动方向</a:t>
            </a:r>
          </a:p>
          <a:p>
            <a:pPr>
              <a:lnSpc>
                <a:spcPct val="80000"/>
              </a:lnSpc>
            </a:pPr>
            <a:r>
              <a:rPr lang="zh-CN" altLang="en-US" sz="800" smtClean="0"/>
              <a:t>			</a:t>
            </a:r>
            <a:r>
              <a:rPr lang="en-US" altLang="zh-CN" sz="800" smtClean="0"/>
              <a:t>dir = 1;</a:t>
            </a:r>
          </a:p>
          <a:p>
            <a:pPr>
              <a:lnSpc>
                <a:spcPct val="80000"/>
              </a:lnSpc>
            </a:pPr>
            <a:r>
              <a:rPr lang="en-US" altLang="zh-CN" sz="800" smtClean="0"/>
              <a:t>		}</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a:t>
            </a:r>
            <a:r>
              <a:rPr lang="zh-CN" altLang="en-US" sz="800" smtClean="0"/>
              <a:t>删除</a:t>
            </a:r>
            <a:r>
              <a:rPr lang="en-US" altLang="zh-CN" sz="800" smtClean="0"/>
              <a:t>str</a:t>
            </a:r>
            <a:r>
              <a:rPr lang="zh-CN" altLang="en-US" sz="800" smtClean="0"/>
              <a:t>左端的一个空格</a:t>
            </a:r>
          </a:p>
          <a:p>
            <a:pPr>
              <a:lnSpc>
                <a:spcPct val="80000"/>
              </a:lnSpc>
            </a:pPr>
            <a:r>
              <a:rPr lang="zh-CN" altLang="en-US" sz="800" smtClean="0"/>
              <a:t>		</a:t>
            </a:r>
            <a:r>
              <a:rPr lang="en-US" altLang="zh-CN" sz="800" smtClean="0"/>
              <a:t>str = str.substring(1,str.length);</a:t>
            </a:r>
          </a:p>
          <a:p>
            <a:pPr>
              <a:lnSpc>
                <a:spcPct val="80000"/>
              </a:lnSpc>
            </a:pPr>
            <a:r>
              <a:rPr lang="en-US" altLang="zh-CN" sz="800" smtClean="0"/>
              <a:t>		obj.value = str;</a:t>
            </a:r>
          </a:p>
          <a:p>
            <a:pPr>
              <a:lnSpc>
                <a:spcPct val="80000"/>
              </a:lnSpc>
            </a:pPr>
            <a:r>
              <a:rPr lang="en-US" altLang="zh-CN" sz="800" smtClean="0"/>
              <a:t>		if(str.length == len)</a:t>
            </a:r>
          </a:p>
          <a:p>
            <a:pPr>
              <a:lnSpc>
                <a:spcPct val="80000"/>
              </a:lnSpc>
            </a:pPr>
            <a:r>
              <a:rPr lang="en-US" altLang="zh-CN" sz="800" smtClean="0"/>
              <a:t>		{</a:t>
            </a:r>
          </a:p>
          <a:p>
            <a:pPr>
              <a:lnSpc>
                <a:spcPct val="80000"/>
              </a:lnSpc>
            </a:pPr>
            <a:r>
              <a:rPr lang="en-US" altLang="zh-CN" sz="800" smtClean="0"/>
              <a:t>			dir = 0;</a:t>
            </a:r>
          </a:p>
          <a:p>
            <a:pPr>
              <a:lnSpc>
                <a:spcPct val="80000"/>
              </a:lnSpc>
            </a:pPr>
            <a:r>
              <a:rPr lang="en-US" altLang="zh-CN" sz="800" smtClean="0"/>
              <a:t>		}</a:t>
            </a:r>
          </a:p>
          <a:p>
            <a:pPr>
              <a:lnSpc>
                <a:spcPct val="80000"/>
              </a:lnSpc>
            </a:pPr>
            <a:r>
              <a:rPr lang="en-US" altLang="zh-CN" sz="800" smtClean="0"/>
              <a:t>	}</a:t>
            </a:r>
          </a:p>
          <a:p>
            <a:pPr>
              <a:lnSpc>
                <a:spcPct val="80000"/>
              </a:lnSpc>
            </a:pPr>
            <a:r>
              <a:rPr lang="en-US" altLang="zh-CN" sz="800" smtClean="0"/>
              <a:t>}</a:t>
            </a:r>
          </a:p>
          <a:p>
            <a:pPr>
              <a:lnSpc>
                <a:spcPct val="80000"/>
              </a:lnSpc>
            </a:pPr>
            <a:r>
              <a:rPr lang="en-US" altLang="zh-CN" sz="800" smtClean="0"/>
              <a:t>setInterval("textAnimation()",100);</a:t>
            </a:r>
          </a:p>
          <a:p>
            <a:pPr>
              <a:lnSpc>
                <a:spcPct val="80000"/>
              </a:lnSpc>
            </a:pPr>
            <a:r>
              <a:rPr lang="en-US" altLang="zh-CN" sz="800" smtClean="0"/>
              <a:t>&lt;/script&gt;</a:t>
            </a:r>
          </a:p>
          <a:p>
            <a:pPr>
              <a:lnSpc>
                <a:spcPct val="80000"/>
              </a:lnSpc>
            </a:pPr>
            <a:r>
              <a:rPr lang="en-US" altLang="zh-CN" sz="800" smtClean="0"/>
              <a:t>&lt;/head&gt;</a:t>
            </a:r>
          </a:p>
          <a:p>
            <a:pPr>
              <a:lnSpc>
                <a:spcPct val="80000"/>
              </a:lnSpc>
            </a:pPr>
            <a:r>
              <a:rPr lang="en-US" altLang="zh-CN" sz="800" smtClean="0"/>
              <a:t>&lt;body&gt;</a:t>
            </a:r>
          </a:p>
          <a:p>
            <a:pPr>
              <a:lnSpc>
                <a:spcPct val="80000"/>
              </a:lnSpc>
            </a:pPr>
            <a:r>
              <a:rPr lang="en-US" altLang="zh-CN" sz="800" smtClean="0"/>
              <a:t>&lt;input id="msg" type="text" size="47" /&gt;</a:t>
            </a:r>
            <a:endParaRPr lang="zh-CN" altLang="en-US" sz="8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ln/>
        </p:spPr>
      </p:sp>
      <p:sp>
        <p:nvSpPr>
          <p:cNvPr id="148482" name="Rectangle 3"/>
          <p:cNvSpPr>
            <a:spLocks noGrp="1" noChangeArrowheads="1"/>
          </p:cNvSpPr>
          <p:nvPr>
            <p:ph type="body" idx="1"/>
          </p:nvPr>
        </p:nvSpPr>
        <p:spPr>
          <a:noFill/>
          <a:ln/>
        </p:spPr>
        <p:txBody>
          <a:bodyPr/>
          <a:lstStyle/>
          <a:p>
            <a:r>
              <a:rPr lang="en-US" altLang="zh-CN" smtClean="0"/>
              <a:t>&lt;script&gt;</a:t>
            </a:r>
          </a:p>
          <a:p>
            <a:r>
              <a:rPr lang="en-US" altLang="zh-CN" smtClean="0"/>
              <a:t>function init()</a:t>
            </a:r>
          </a:p>
          <a:p>
            <a:r>
              <a:rPr lang="en-US" altLang="zh-CN" smtClean="0"/>
              <a:t>{</a:t>
            </a:r>
          </a:p>
          <a:p>
            <a:r>
              <a:rPr lang="en-US" altLang="zh-CN" smtClean="0"/>
              <a:t>	document.form1.username.focus();</a:t>
            </a:r>
          </a:p>
          <a:p>
            <a:r>
              <a:rPr lang="en-US" altLang="zh-CN" smtClean="0"/>
              <a:t>}</a:t>
            </a:r>
          </a:p>
          <a:p>
            <a:r>
              <a:rPr lang="en-US" altLang="zh-CN" smtClean="0"/>
              <a:t>function focus_username()</a:t>
            </a:r>
          </a:p>
          <a:p>
            <a:r>
              <a:rPr lang="en-US" altLang="zh-CN" smtClean="0"/>
              <a:t>{</a:t>
            </a:r>
          </a:p>
          <a:p>
            <a:r>
              <a:rPr lang="en-US" altLang="zh-CN" smtClean="0"/>
              <a:t>	var str = "&lt;font color='#ccc'&gt;</a:t>
            </a:r>
            <a:r>
              <a:rPr lang="zh-CN" altLang="en-US" smtClean="0"/>
              <a:t>请输入用户名</a:t>
            </a:r>
            <a:r>
              <a:rPr lang="en-US" altLang="zh-CN" smtClean="0"/>
              <a:t>&lt;/font&gt;";</a:t>
            </a:r>
          </a:p>
          <a:p>
            <a:r>
              <a:rPr lang="en-US" altLang="zh-CN" smtClean="0"/>
              <a:t>	document.getElementById("result_username").innerHTML = str;</a:t>
            </a:r>
          </a:p>
          <a:p>
            <a:r>
              <a:rPr lang="en-US" altLang="zh-CN" smtClean="0"/>
              <a:t>}</a:t>
            </a:r>
          </a:p>
          <a:p>
            <a:r>
              <a:rPr lang="en-US" altLang="zh-CN" smtClean="0"/>
              <a:t>function blur_username()</a:t>
            </a:r>
          </a:p>
          <a:p>
            <a:r>
              <a:rPr lang="en-US" altLang="zh-CN" smtClean="0"/>
              <a:t>{</a:t>
            </a:r>
          </a:p>
          <a:p>
            <a:r>
              <a:rPr lang="en-US" altLang="zh-CN" smtClean="0"/>
              <a:t>	var theForm = document.form1;</a:t>
            </a:r>
          </a:p>
          <a:p>
            <a:r>
              <a:rPr lang="en-US" altLang="zh-CN" smtClean="0"/>
              <a:t>	if(theForm.username.value=="")</a:t>
            </a:r>
          </a:p>
          <a:p>
            <a:r>
              <a:rPr lang="en-US" altLang="zh-CN" smtClean="0"/>
              <a:t>	{</a:t>
            </a:r>
          </a:p>
          <a:p>
            <a:r>
              <a:rPr lang="en-US" altLang="zh-CN" smtClean="0"/>
              <a:t>		str = "&lt;font color=red&gt;</a:t>
            </a:r>
            <a:r>
              <a:rPr lang="zh-CN" altLang="en-US" smtClean="0"/>
              <a:t>用户名不能为空</a:t>
            </a:r>
            <a:r>
              <a:rPr lang="en-US" altLang="zh-CN" smtClean="0"/>
              <a:t>&lt;/font&gt;";</a:t>
            </a:r>
          </a:p>
          <a:p>
            <a:r>
              <a:rPr lang="en-US" altLang="zh-CN" smtClean="0"/>
              <a:t>	}else if(theForm.username.value.length&lt;5 || theForm.username.value.length&gt;15)</a:t>
            </a:r>
          </a:p>
          <a:p>
            <a:r>
              <a:rPr lang="en-US" altLang="zh-CN" smtClean="0"/>
              <a:t>	{</a:t>
            </a:r>
          </a:p>
          <a:p>
            <a:r>
              <a:rPr lang="en-US" altLang="zh-CN" smtClean="0"/>
              <a:t>		str = "&lt;font color=red&gt;</a:t>
            </a:r>
            <a:r>
              <a:rPr lang="zh-CN" altLang="en-US" smtClean="0"/>
              <a:t>用户名长度应在</a:t>
            </a:r>
            <a:r>
              <a:rPr lang="en-US" altLang="zh-CN" smtClean="0"/>
              <a:t>5-15</a:t>
            </a:r>
            <a:r>
              <a:rPr lang="zh-CN" altLang="en-US" smtClean="0"/>
              <a:t>之间</a:t>
            </a:r>
            <a:r>
              <a:rPr lang="en-US" altLang="zh-CN" smtClean="0"/>
              <a:t>&lt;/font&gt;";</a:t>
            </a:r>
          </a:p>
          <a:p>
            <a:r>
              <a:rPr lang="en-US" altLang="zh-CN" smtClean="0"/>
              <a:t>	}else</a:t>
            </a:r>
          </a:p>
          <a:p>
            <a:r>
              <a:rPr lang="en-US" altLang="zh-CN" smtClean="0"/>
              <a:t>	{</a:t>
            </a:r>
          </a:p>
          <a:p>
            <a:r>
              <a:rPr lang="en-US" altLang="zh-CN" smtClean="0"/>
              <a:t>		str = "&lt;font color=blue&gt;</a:t>
            </a:r>
            <a:r>
              <a:rPr lang="zh-CN" altLang="en-US" smtClean="0"/>
              <a:t>用户名正确</a:t>
            </a:r>
            <a:r>
              <a:rPr lang="en-US" altLang="zh-CN" smtClean="0"/>
              <a:t>&lt;/font&gt;";</a:t>
            </a:r>
          </a:p>
          <a:p>
            <a:r>
              <a:rPr lang="en-US" altLang="zh-CN" smtClean="0"/>
              <a:t>	}</a:t>
            </a:r>
          </a:p>
          <a:p>
            <a:r>
              <a:rPr lang="en-US" altLang="zh-CN" smtClean="0"/>
              <a:t>	document.getElementById("result_username").innerHTML = str;</a:t>
            </a:r>
          </a:p>
          <a:p>
            <a:r>
              <a:rPr lang="en-US" altLang="zh-CN" smtClean="0"/>
              <a:t>}</a:t>
            </a:r>
          </a:p>
          <a:p>
            <a:r>
              <a:rPr lang="en-US" altLang="zh-CN" smtClean="0"/>
              <a:t>function focus_password()</a:t>
            </a:r>
          </a:p>
          <a:p>
            <a:r>
              <a:rPr lang="en-US" altLang="zh-CN" smtClean="0"/>
              <a:t>{</a:t>
            </a:r>
          </a:p>
          <a:p>
            <a:r>
              <a:rPr lang="en-US" altLang="zh-CN" smtClean="0"/>
              <a:t>	var str = "&lt;font color='#ccc'&gt;</a:t>
            </a:r>
            <a:r>
              <a:rPr lang="zh-CN" altLang="en-US" smtClean="0"/>
              <a:t>请输入密码</a:t>
            </a:r>
            <a:r>
              <a:rPr lang="en-US" altLang="zh-CN" smtClean="0"/>
              <a:t>&lt;/font&gt;";</a:t>
            </a:r>
          </a:p>
          <a:p>
            <a:r>
              <a:rPr lang="en-US" altLang="zh-CN" smtClean="0"/>
              <a:t>	document.getElementById("result_password").innerHTML = str;</a:t>
            </a:r>
          </a:p>
          <a:p>
            <a:r>
              <a:rPr lang="en-US" altLang="zh-CN" smtClean="0"/>
              <a:t>}</a:t>
            </a:r>
          </a:p>
          <a:p>
            <a:r>
              <a:rPr lang="en-US" altLang="zh-CN" smtClean="0"/>
              <a:t>function blur_password()</a:t>
            </a:r>
          </a:p>
          <a:p>
            <a:r>
              <a:rPr lang="en-US" altLang="zh-CN" smtClean="0"/>
              <a:t>{</a:t>
            </a:r>
          </a:p>
          <a:p>
            <a:r>
              <a:rPr lang="en-US" altLang="zh-CN" smtClean="0"/>
              <a:t>	var theForm = document.form1;</a:t>
            </a:r>
          </a:p>
          <a:p>
            <a:r>
              <a:rPr lang="en-US" altLang="zh-CN" smtClean="0"/>
              <a:t>	if(theForm.password.value=="")</a:t>
            </a:r>
          </a:p>
          <a:p>
            <a:r>
              <a:rPr lang="en-US" altLang="zh-CN" smtClean="0"/>
              <a:t>	{</a:t>
            </a:r>
          </a:p>
          <a:p>
            <a:r>
              <a:rPr lang="en-US" altLang="zh-CN" smtClean="0"/>
              <a:t>		str = "&lt;font color=red&gt;</a:t>
            </a:r>
            <a:r>
              <a:rPr lang="zh-CN" altLang="en-US" smtClean="0"/>
              <a:t>密码不能为空</a:t>
            </a:r>
            <a:r>
              <a:rPr lang="en-US" altLang="zh-CN" smtClean="0"/>
              <a:t>&lt;/font&gt;";</a:t>
            </a:r>
          </a:p>
          <a:p>
            <a:r>
              <a:rPr lang="en-US" altLang="zh-CN" smtClean="0"/>
              <a:t>	}else if(theForm.password.value.length&lt;5 || theForm.password.value.length&gt;15)</a:t>
            </a:r>
          </a:p>
          <a:p>
            <a:r>
              <a:rPr lang="en-US" altLang="zh-CN" smtClean="0"/>
              <a:t>	{</a:t>
            </a:r>
          </a:p>
          <a:p>
            <a:r>
              <a:rPr lang="en-US" altLang="zh-CN" smtClean="0"/>
              <a:t>		str = "&lt;font color=red&gt;</a:t>
            </a:r>
            <a:r>
              <a:rPr lang="zh-CN" altLang="en-US" smtClean="0"/>
              <a:t>密码长度应在</a:t>
            </a:r>
            <a:r>
              <a:rPr lang="en-US" altLang="zh-CN" smtClean="0"/>
              <a:t>5-15</a:t>
            </a:r>
            <a:r>
              <a:rPr lang="zh-CN" altLang="en-US" smtClean="0"/>
              <a:t>之间</a:t>
            </a:r>
            <a:r>
              <a:rPr lang="en-US" altLang="zh-CN" smtClean="0"/>
              <a:t>&lt;/font&gt;";</a:t>
            </a:r>
          </a:p>
          <a:p>
            <a:r>
              <a:rPr lang="en-US" altLang="zh-CN" smtClean="0"/>
              <a:t>	}else</a:t>
            </a:r>
          </a:p>
          <a:p>
            <a:r>
              <a:rPr lang="en-US" altLang="zh-CN" smtClean="0"/>
              <a:t>	{</a:t>
            </a:r>
          </a:p>
          <a:p>
            <a:r>
              <a:rPr lang="en-US" altLang="zh-CN" smtClean="0"/>
              <a:t>		str = "&lt;font color=blue&gt;</a:t>
            </a:r>
            <a:r>
              <a:rPr lang="zh-CN" altLang="en-US" smtClean="0"/>
              <a:t>密码输入正确</a:t>
            </a:r>
            <a:r>
              <a:rPr lang="en-US" altLang="zh-CN" smtClean="0"/>
              <a:t>&lt;/font&gt;";</a:t>
            </a:r>
          </a:p>
          <a:p>
            <a:r>
              <a:rPr lang="en-US" altLang="zh-CN" smtClean="0"/>
              <a:t>	}</a:t>
            </a:r>
          </a:p>
          <a:p>
            <a:r>
              <a:rPr lang="en-US" altLang="zh-CN" smtClean="0"/>
              <a:t>	document.getElementById("result_password").innerHTML = str;</a:t>
            </a:r>
          </a:p>
          <a:p>
            <a:r>
              <a:rPr lang="en-US" altLang="zh-CN" smtClean="0"/>
              <a:t>}</a:t>
            </a:r>
          </a:p>
          <a:p>
            <a:r>
              <a:rPr lang="en-US" altLang="zh-CN" smtClean="0"/>
              <a:t>&lt;/script&gt;</a:t>
            </a:r>
          </a:p>
          <a:p>
            <a:r>
              <a:rPr lang="en-US" altLang="zh-CN" smtClean="0"/>
              <a:t>&lt;/head&gt;</a:t>
            </a:r>
          </a:p>
          <a:p>
            <a:endParaRPr lang="en-US" altLang="zh-CN" smtClean="0"/>
          </a:p>
          <a:p>
            <a:r>
              <a:rPr lang="en-US" altLang="zh-CN" smtClean="0"/>
              <a:t>&lt;body onload="init()"&gt;</a:t>
            </a:r>
          </a:p>
          <a:p>
            <a:r>
              <a:rPr lang="en-US" altLang="zh-CN" smtClean="0"/>
              <a:t>&lt;form name="form1" action="login.php"&gt;</a:t>
            </a:r>
          </a:p>
          <a:p>
            <a:r>
              <a:rPr lang="en-US" altLang="zh-CN" smtClean="0"/>
              <a:t>&lt;table width="450" align="center" border="0"&gt;</a:t>
            </a:r>
          </a:p>
          <a:p>
            <a:r>
              <a:rPr lang="en-US" altLang="zh-CN" smtClean="0"/>
              <a:t>	&lt;tr&gt;</a:t>
            </a:r>
          </a:p>
          <a:p>
            <a:r>
              <a:rPr lang="en-US" altLang="zh-CN" smtClean="0"/>
              <a:t>		&lt;td width="80" align="right"&gt;</a:t>
            </a:r>
            <a:r>
              <a:rPr lang="zh-CN" altLang="en-US" smtClean="0"/>
              <a:t>用户名：</a:t>
            </a:r>
            <a:r>
              <a:rPr lang="en-US" altLang="zh-CN" smtClean="0"/>
              <a:t>&lt;/td&gt;</a:t>
            </a:r>
          </a:p>
          <a:p>
            <a:r>
              <a:rPr lang="en-US" altLang="zh-CN" smtClean="0"/>
              <a:t>		&lt;td width="150"&gt;&lt;input type="text" name="username" onfocus="focus_username()" onblur="blur_username()" /&gt;&lt;/td&gt;</a:t>
            </a:r>
          </a:p>
          <a:p>
            <a:r>
              <a:rPr lang="en-US" altLang="zh-CN" smtClean="0"/>
              <a:t>		&lt;td&gt;&lt;span id="result_username"&gt;&lt;/span&gt;&lt;/td&gt;</a:t>
            </a:r>
          </a:p>
          <a:p>
            <a:r>
              <a:rPr lang="en-US" altLang="zh-CN" smtClean="0"/>
              <a:t>	&lt;/tr&gt;</a:t>
            </a:r>
          </a:p>
          <a:p>
            <a:r>
              <a:rPr lang="en-US" altLang="zh-CN" smtClean="0"/>
              <a:t>	&lt;tr&gt;</a:t>
            </a:r>
          </a:p>
          <a:p>
            <a:r>
              <a:rPr lang="en-US" altLang="zh-CN" smtClean="0"/>
              <a:t>		&lt;td align="right"&gt;</a:t>
            </a:r>
            <a:r>
              <a:rPr lang="zh-CN" altLang="en-US" smtClean="0"/>
              <a:t>密码：</a:t>
            </a:r>
            <a:r>
              <a:rPr lang="en-US" altLang="zh-CN" smtClean="0"/>
              <a:t>&lt;/td&gt;</a:t>
            </a:r>
          </a:p>
          <a:p>
            <a:r>
              <a:rPr lang="en-US" altLang="zh-CN" smtClean="0"/>
              <a:t>		&lt;td&gt;&lt;input type="password" name="password" onfocus="focus_password()" onblur="blur_password()" /&gt;&lt;/td&gt;</a:t>
            </a:r>
          </a:p>
          <a:p>
            <a:r>
              <a:rPr lang="en-US" altLang="zh-CN" smtClean="0"/>
              <a:t>		&lt;td&gt;&lt;span id="result_password"&gt;&lt;/span&gt;&lt;/td&gt;</a:t>
            </a:r>
          </a:p>
          <a:p>
            <a:r>
              <a:rPr lang="en-US" altLang="zh-CN" smtClean="0"/>
              <a:t>	&lt;/tr&gt;</a:t>
            </a:r>
          </a:p>
          <a:p>
            <a:r>
              <a:rPr lang="en-US" altLang="zh-CN" smtClean="0"/>
              <a:t>	&lt;tr&gt;</a:t>
            </a:r>
          </a:p>
          <a:p>
            <a:r>
              <a:rPr lang="en-US" altLang="zh-CN" smtClean="0"/>
              <a:t>		&lt;td&gt;&amp;nbsp;&lt;/td&gt;</a:t>
            </a:r>
          </a:p>
          <a:p>
            <a:r>
              <a:rPr lang="en-US" altLang="zh-CN" smtClean="0"/>
              <a:t>		&lt;td colspan="2"&gt;</a:t>
            </a:r>
          </a:p>
          <a:p>
            <a:r>
              <a:rPr lang="en-US" altLang="zh-CN" smtClean="0"/>
              <a:t>			&lt;input type="submit" value="</a:t>
            </a:r>
            <a:r>
              <a:rPr lang="zh-CN" altLang="en-US" smtClean="0"/>
              <a:t>提交表单</a:t>
            </a:r>
            <a:r>
              <a:rPr lang="en-US" altLang="zh-CN" smtClean="0"/>
              <a:t>" /&gt;</a:t>
            </a:r>
          </a:p>
          <a:p>
            <a:r>
              <a:rPr lang="en-US" altLang="zh-CN" smtClean="0"/>
              <a:t>			&lt;input type="reset" value="</a:t>
            </a:r>
            <a:r>
              <a:rPr lang="zh-CN" altLang="en-US" smtClean="0"/>
              <a:t>重新填写</a:t>
            </a:r>
            <a:r>
              <a:rPr lang="en-US" altLang="zh-CN" smtClean="0"/>
              <a:t>" /&gt;</a:t>
            </a:r>
          </a:p>
          <a:p>
            <a:r>
              <a:rPr lang="en-US" altLang="zh-CN" smtClean="0"/>
              <a:t>		&lt;/td&gt;</a:t>
            </a:r>
          </a:p>
          <a:p>
            <a:r>
              <a:rPr lang="en-US" altLang="zh-CN" smtClean="0"/>
              <a:t>	&lt;/tr&gt;</a:t>
            </a:r>
          </a:p>
          <a:p>
            <a:r>
              <a:rPr lang="en-US" altLang="zh-CN" smtClean="0"/>
              <a:t>&lt;/table&gt;</a:t>
            </a:r>
          </a:p>
          <a:p>
            <a:r>
              <a:rPr lang="en-US" altLang="zh-CN" smtClean="0"/>
              <a:t>&lt;/form&gt;</a:t>
            </a:r>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ln/>
        </p:spPr>
      </p:sp>
      <p:sp>
        <p:nvSpPr>
          <p:cNvPr id="152578"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function select_all(obj)</a:t>
            </a:r>
          </a:p>
          <a:p>
            <a:r>
              <a:rPr lang="en-US" altLang="zh-CN" smtClean="0"/>
              <a:t>{</a:t>
            </a:r>
          </a:p>
          <a:p>
            <a:r>
              <a:rPr lang="en-US" altLang="zh-CN" smtClean="0"/>
              <a:t>	//</a:t>
            </a:r>
            <a:r>
              <a:rPr lang="zh-CN" altLang="en-US" smtClean="0"/>
              <a:t>取得所有的</a:t>
            </a:r>
            <a:r>
              <a:rPr lang="en-US" altLang="zh-CN" smtClean="0"/>
              <a:t>name=hobby</a:t>
            </a:r>
            <a:r>
              <a:rPr lang="zh-CN" altLang="en-US" smtClean="0"/>
              <a:t>的复选框</a:t>
            </a:r>
          </a:p>
          <a:p>
            <a:r>
              <a:rPr lang="zh-CN" altLang="en-US" smtClean="0"/>
              <a:t>	</a:t>
            </a:r>
            <a:r>
              <a:rPr lang="en-US" altLang="zh-CN" smtClean="0"/>
              <a:t>var hobby = document.form1.hobby;</a:t>
            </a:r>
          </a:p>
          <a:p>
            <a:r>
              <a:rPr lang="en-US" altLang="zh-CN" smtClean="0"/>
              <a:t>	//</a:t>
            </a:r>
            <a:r>
              <a:rPr lang="zh-CN" altLang="en-US" smtClean="0"/>
              <a:t>判断“全选”复选框是否选中</a:t>
            </a:r>
          </a:p>
          <a:p>
            <a:r>
              <a:rPr lang="zh-CN" altLang="en-US" smtClean="0"/>
              <a:t>	</a:t>
            </a:r>
            <a:r>
              <a:rPr lang="en-US" altLang="zh-CN" smtClean="0"/>
              <a:t>if(obj.checked)</a:t>
            </a:r>
          </a:p>
          <a:p>
            <a:r>
              <a:rPr lang="en-US" altLang="zh-CN" smtClean="0"/>
              <a:t>	{</a:t>
            </a:r>
          </a:p>
          <a:p>
            <a:r>
              <a:rPr lang="en-US" altLang="zh-CN" smtClean="0"/>
              <a:t>		for(var i=0;i&lt;hobby.length;i++)</a:t>
            </a:r>
          </a:p>
          <a:p>
            <a:r>
              <a:rPr lang="en-US" altLang="zh-CN" smtClean="0"/>
              <a:t>		{</a:t>
            </a:r>
          </a:p>
          <a:p>
            <a:r>
              <a:rPr lang="en-US" altLang="zh-CN" smtClean="0"/>
              <a:t>			hobby[i].checked = true;</a:t>
            </a:r>
          </a:p>
          <a:p>
            <a:r>
              <a:rPr lang="en-US" altLang="zh-CN" smtClean="0"/>
              <a:t>		}</a:t>
            </a:r>
          </a:p>
          <a:p>
            <a:r>
              <a:rPr lang="en-US" altLang="zh-CN" smtClean="0"/>
              <a:t>	}else</a:t>
            </a:r>
          </a:p>
          <a:p>
            <a:r>
              <a:rPr lang="en-US" altLang="zh-CN" smtClean="0"/>
              <a:t>	{</a:t>
            </a:r>
          </a:p>
          <a:p>
            <a:r>
              <a:rPr lang="en-US" altLang="zh-CN" smtClean="0"/>
              <a:t>		for(var i=0;i&lt;hobby.length;i++)</a:t>
            </a:r>
          </a:p>
          <a:p>
            <a:r>
              <a:rPr lang="en-US" altLang="zh-CN" smtClean="0"/>
              <a:t>		{</a:t>
            </a:r>
          </a:p>
          <a:p>
            <a:r>
              <a:rPr lang="en-US" altLang="zh-CN" smtClean="0"/>
              <a:t>			hobby[i].checked = false;</a:t>
            </a:r>
          </a:p>
          <a:p>
            <a:r>
              <a:rPr lang="en-US" altLang="zh-CN" smtClean="0"/>
              <a:t>		}</a:t>
            </a:r>
          </a:p>
          <a:p>
            <a:r>
              <a:rPr lang="en-US" altLang="zh-CN" smtClean="0"/>
              <a:t>	}</a:t>
            </a:r>
          </a:p>
          <a:p>
            <a:r>
              <a:rPr lang="en-US" altLang="zh-CN" smtClean="0"/>
              <a:t>}</a:t>
            </a:r>
          </a:p>
          <a:p>
            <a:r>
              <a:rPr lang="en-US" altLang="zh-CN" smtClean="0"/>
              <a:t>function select_no_all()</a:t>
            </a:r>
          </a:p>
          <a:p>
            <a:r>
              <a:rPr lang="en-US" altLang="zh-CN" smtClean="0"/>
              <a:t>{</a:t>
            </a:r>
          </a:p>
          <a:p>
            <a:r>
              <a:rPr lang="en-US" altLang="zh-CN" smtClean="0"/>
              <a:t>	//</a:t>
            </a:r>
            <a:r>
              <a:rPr lang="zh-CN" altLang="en-US" smtClean="0"/>
              <a:t>取得所有 </a:t>
            </a:r>
            <a:r>
              <a:rPr lang="en-US" altLang="zh-CN" smtClean="0"/>
              <a:t>name=hobby </a:t>
            </a:r>
            <a:r>
              <a:rPr lang="zh-CN" altLang="en-US" smtClean="0"/>
              <a:t>的复选框</a:t>
            </a:r>
          </a:p>
          <a:p>
            <a:r>
              <a:rPr lang="zh-CN" altLang="en-US" smtClean="0"/>
              <a:t>	</a:t>
            </a:r>
            <a:r>
              <a:rPr lang="en-US" altLang="zh-CN" smtClean="0"/>
              <a:t>var hobby = document.form1.hobby;</a:t>
            </a:r>
          </a:p>
          <a:p>
            <a:r>
              <a:rPr lang="en-US" altLang="zh-CN" smtClean="0"/>
              <a:t>	for(var i=0;i&lt;hobby.length;i++)</a:t>
            </a:r>
          </a:p>
          <a:p>
            <a:r>
              <a:rPr lang="en-US" altLang="zh-CN" smtClean="0"/>
              <a:t>	{</a:t>
            </a:r>
          </a:p>
          <a:p>
            <a:r>
              <a:rPr lang="en-US" altLang="zh-CN" smtClean="0"/>
              <a:t>		if(hobby[i].checked)</a:t>
            </a:r>
          </a:p>
          <a:p>
            <a:r>
              <a:rPr lang="en-US" altLang="zh-CN" smtClean="0"/>
              <a:t>		{</a:t>
            </a:r>
          </a:p>
          <a:p>
            <a:r>
              <a:rPr lang="en-US" altLang="zh-CN" smtClean="0"/>
              <a:t>			hobby[i].checked = false;</a:t>
            </a:r>
          </a:p>
          <a:p>
            <a:r>
              <a:rPr lang="en-US" altLang="zh-CN" smtClean="0"/>
              <a:t>		}else</a:t>
            </a:r>
          </a:p>
          <a:p>
            <a:r>
              <a:rPr lang="en-US" altLang="zh-CN" smtClean="0"/>
              <a:t>		{</a:t>
            </a:r>
          </a:p>
          <a:p>
            <a:r>
              <a:rPr lang="en-US" altLang="zh-CN" smtClean="0"/>
              <a:t>			hobby[i].checked = true;</a:t>
            </a:r>
          </a:p>
          <a:p>
            <a:r>
              <a:rPr lang="en-US" altLang="zh-CN" smtClean="0"/>
              <a:t>		}</a:t>
            </a:r>
          </a:p>
          <a:p>
            <a:r>
              <a:rPr lang="en-US" altLang="zh-CN" smtClean="0"/>
              <a:t>	}</a:t>
            </a:r>
          </a:p>
          <a:p>
            <a:r>
              <a:rPr lang="en-US" altLang="zh-CN" smtClean="0"/>
              <a:t>}</a:t>
            </a:r>
          </a:p>
          <a:p>
            <a:r>
              <a:rPr lang="en-US" altLang="zh-CN" smtClean="0"/>
              <a:t>&lt;/script&gt;</a:t>
            </a:r>
          </a:p>
          <a:p>
            <a:r>
              <a:rPr lang="en-US" altLang="zh-CN" smtClean="0"/>
              <a:t>&lt;/head&gt;</a:t>
            </a:r>
          </a:p>
          <a:p>
            <a:r>
              <a:rPr lang="en-US" altLang="zh-CN" smtClean="0"/>
              <a:t>&lt;body&gt;</a:t>
            </a:r>
          </a:p>
          <a:p>
            <a:r>
              <a:rPr lang="en-US" altLang="zh-CN" smtClean="0"/>
              <a:t>&lt;form name="form1"&gt;</a:t>
            </a:r>
          </a:p>
          <a:p>
            <a:r>
              <a:rPr lang="en-US" altLang="zh-CN" smtClean="0"/>
              <a:t>&lt;fieldset&gt;</a:t>
            </a:r>
          </a:p>
          <a:p>
            <a:r>
              <a:rPr lang="en-US" altLang="zh-CN" smtClean="0"/>
              <a:t>	&lt;legend&gt;</a:t>
            </a:r>
            <a:r>
              <a:rPr lang="zh-CN" altLang="en-US" smtClean="0"/>
              <a:t>选择你感兴趣的类别</a:t>
            </a:r>
            <a:r>
              <a:rPr lang="en-US" altLang="zh-CN" smtClean="0"/>
              <a:t>&lt;/legend&gt;</a:t>
            </a:r>
          </a:p>
          <a:p>
            <a:r>
              <a:rPr lang="en-US" altLang="zh-CN" smtClean="0"/>
              <a:t>	&lt;input type="checkbox" name="hobby" value="</a:t>
            </a:r>
            <a:r>
              <a:rPr lang="zh-CN" altLang="en-US" smtClean="0"/>
              <a:t>音乐</a:t>
            </a:r>
            <a:r>
              <a:rPr lang="en-US" altLang="zh-CN" smtClean="0"/>
              <a:t>" /&gt;</a:t>
            </a:r>
            <a:r>
              <a:rPr lang="zh-CN" altLang="en-US" smtClean="0"/>
              <a:t>音乐</a:t>
            </a:r>
          </a:p>
          <a:p>
            <a:r>
              <a:rPr lang="zh-CN" altLang="en-US" smtClean="0"/>
              <a:t>	</a:t>
            </a:r>
            <a:r>
              <a:rPr lang="en-US" altLang="zh-CN" smtClean="0"/>
              <a:t>&lt;input type="checkbox" name="hobby" value="</a:t>
            </a:r>
            <a:r>
              <a:rPr lang="zh-CN" altLang="en-US" smtClean="0"/>
              <a:t>看书</a:t>
            </a:r>
            <a:r>
              <a:rPr lang="en-US" altLang="zh-CN" smtClean="0"/>
              <a:t>" /&gt;</a:t>
            </a:r>
            <a:r>
              <a:rPr lang="zh-CN" altLang="en-US" smtClean="0"/>
              <a:t>看书</a:t>
            </a:r>
          </a:p>
          <a:p>
            <a:r>
              <a:rPr lang="zh-CN" altLang="en-US" smtClean="0"/>
              <a:t>	</a:t>
            </a:r>
            <a:r>
              <a:rPr lang="en-US" altLang="zh-CN" smtClean="0"/>
              <a:t>&lt;input type="checkbox" name="hobby" value="</a:t>
            </a:r>
            <a:r>
              <a:rPr lang="zh-CN" altLang="en-US" smtClean="0"/>
              <a:t>体育</a:t>
            </a:r>
            <a:r>
              <a:rPr lang="en-US" altLang="zh-CN" smtClean="0"/>
              <a:t>" /&gt;</a:t>
            </a:r>
            <a:r>
              <a:rPr lang="zh-CN" altLang="en-US" smtClean="0"/>
              <a:t>体育</a:t>
            </a:r>
          </a:p>
          <a:p>
            <a:r>
              <a:rPr lang="zh-CN" altLang="en-US" smtClean="0"/>
              <a:t>	</a:t>
            </a:r>
            <a:r>
              <a:rPr lang="en-US" altLang="zh-CN" smtClean="0"/>
              <a:t>&lt;input type="checkbox" name="hobby" value="</a:t>
            </a:r>
            <a:r>
              <a:rPr lang="zh-CN" altLang="en-US" smtClean="0"/>
              <a:t>足球</a:t>
            </a:r>
            <a:r>
              <a:rPr lang="en-US" altLang="zh-CN" smtClean="0"/>
              <a:t>" /&gt;</a:t>
            </a:r>
            <a:r>
              <a:rPr lang="zh-CN" altLang="en-US" smtClean="0"/>
              <a:t>足球</a:t>
            </a:r>
          </a:p>
          <a:p>
            <a:r>
              <a:rPr lang="zh-CN" altLang="en-US" smtClean="0"/>
              <a:t>	</a:t>
            </a:r>
            <a:r>
              <a:rPr lang="en-US" altLang="zh-CN" smtClean="0"/>
              <a:t>&lt;input type="checkbox" name="hobby" value="</a:t>
            </a:r>
            <a:r>
              <a:rPr lang="zh-CN" altLang="en-US" smtClean="0"/>
              <a:t>电脑</a:t>
            </a:r>
            <a:r>
              <a:rPr lang="en-US" altLang="zh-CN" smtClean="0"/>
              <a:t>" /&gt;</a:t>
            </a:r>
            <a:r>
              <a:rPr lang="zh-CN" altLang="en-US" smtClean="0"/>
              <a:t>电脑</a:t>
            </a:r>
            <a:r>
              <a:rPr lang="en-US" altLang="zh-CN" smtClean="0"/>
              <a:t>&lt;br /&gt;</a:t>
            </a:r>
          </a:p>
          <a:p>
            <a:r>
              <a:rPr lang="en-US" altLang="zh-CN" smtClean="0"/>
              <a:t>	&lt;input type="checkbox" name="hobby" value="</a:t>
            </a:r>
            <a:r>
              <a:rPr lang="zh-CN" altLang="en-US" smtClean="0"/>
              <a:t>小说</a:t>
            </a:r>
            <a:r>
              <a:rPr lang="en-US" altLang="zh-CN" smtClean="0"/>
              <a:t>" /&gt;</a:t>
            </a:r>
            <a:r>
              <a:rPr lang="zh-CN" altLang="en-US" smtClean="0"/>
              <a:t>小说</a:t>
            </a:r>
          </a:p>
          <a:p>
            <a:r>
              <a:rPr lang="zh-CN" altLang="en-US" smtClean="0"/>
              <a:t>	</a:t>
            </a:r>
            <a:r>
              <a:rPr lang="en-US" altLang="zh-CN" smtClean="0"/>
              <a:t>&lt;input type="checkbox" name="hobby" value="</a:t>
            </a:r>
            <a:r>
              <a:rPr lang="zh-CN" altLang="en-US" smtClean="0"/>
              <a:t>文学</a:t>
            </a:r>
            <a:r>
              <a:rPr lang="en-US" altLang="zh-CN" smtClean="0"/>
              <a:t>" /&gt;</a:t>
            </a:r>
            <a:r>
              <a:rPr lang="zh-CN" altLang="en-US" smtClean="0"/>
              <a:t>文学</a:t>
            </a:r>
          </a:p>
          <a:p>
            <a:r>
              <a:rPr lang="zh-CN" altLang="en-US" smtClean="0"/>
              <a:t>	</a:t>
            </a:r>
            <a:r>
              <a:rPr lang="en-US" altLang="zh-CN" smtClean="0"/>
              <a:t>&lt;input type="checkbox" name="hobby" value="</a:t>
            </a:r>
            <a:r>
              <a:rPr lang="zh-CN" altLang="en-US" smtClean="0"/>
              <a:t>动漫</a:t>
            </a:r>
            <a:r>
              <a:rPr lang="en-US" altLang="zh-CN" smtClean="0"/>
              <a:t>" /&gt;</a:t>
            </a:r>
            <a:r>
              <a:rPr lang="zh-CN" altLang="en-US" smtClean="0"/>
              <a:t>动漫</a:t>
            </a:r>
          </a:p>
          <a:p>
            <a:r>
              <a:rPr lang="zh-CN" altLang="en-US" smtClean="0"/>
              <a:t>	</a:t>
            </a:r>
            <a:r>
              <a:rPr lang="en-US" altLang="zh-CN" smtClean="0"/>
              <a:t>&lt;input type="checkbox" name="hobby" value="</a:t>
            </a:r>
            <a:r>
              <a:rPr lang="zh-CN" altLang="en-US" smtClean="0"/>
              <a:t>经济</a:t>
            </a:r>
            <a:r>
              <a:rPr lang="en-US" altLang="zh-CN" smtClean="0"/>
              <a:t>" /&gt;</a:t>
            </a:r>
            <a:r>
              <a:rPr lang="zh-CN" altLang="en-US" smtClean="0"/>
              <a:t>经济</a:t>
            </a:r>
          </a:p>
          <a:p>
            <a:r>
              <a:rPr lang="zh-CN" altLang="en-US" smtClean="0"/>
              <a:t>	</a:t>
            </a:r>
            <a:r>
              <a:rPr lang="en-US" altLang="zh-CN" smtClean="0"/>
              <a:t>&lt;input type="checkbox" name="hobby" value="</a:t>
            </a:r>
            <a:r>
              <a:rPr lang="zh-CN" altLang="en-US" smtClean="0"/>
              <a:t>电影</a:t>
            </a:r>
            <a:r>
              <a:rPr lang="en-US" altLang="zh-CN" smtClean="0"/>
              <a:t>" /&gt;</a:t>
            </a:r>
            <a:r>
              <a:rPr lang="zh-CN" altLang="en-US" smtClean="0"/>
              <a:t>电影</a:t>
            </a:r>
            <a:r>
              <a:rPr lang="en-US" altLang="zh-CN" smtClean="0"/>
              <a:t>&lt;br /&gt;</a:t>
            </a:r>
          </a:p>
          <a:p>
            <a:r>
              <a:rPr lang="en-US" altLang="zh-CN" smtClean="0"/>
              <a:t>	&lt;input type="checkbox" name="hobby" value="</a:t>
            </a:r>
            <a:r>
              <a:rPr lang="zh-CN" altLang="en-US" smtClean="0"/>
              <a:t>美术</a:t>
            </a:r>
            <a:r>
              <a:rPr lang="en-US" altLang="zh-CN" smtClean="0"/>
              <a:t>" /&gt;</a:t>
            </a:r>
            <a:r>
              <a:rPr lang="zh-CN" altLang="en-US" smtClean="0"/>
              <a:t>美术</a:t>
            </a:r>
          </a:p>
          <a:p>
            <a:r>
              <a:rPr lang="zh-CN" altLang="en-US" smtClean="0"/>
              <a:t>	</a:t>
            </a:r>
            <a:r>
              <a:rPr lang="en-US" altLang="zh-CN" smtClean="0"/>
              <a:t>&lt;input type="checkbox" name="hobby" value="</a:t>
            </a:r>
            <a:r>
              <a:rPr lang="zh-CN" altLang="en-US" smtClean="0"/>
              <a:t>管理</a:t>
            </a:r>
            <a:r>
              <a:rPr lang="en-US" altLang="zh-CN" smtClean="0"/>
              <a:t>" /&gt;</a:t>
            </a:r>
            <a:r>
              <a:rPr lang="zh-CN" altLang="en-US" smtClean="0"/>
              <a:t>管理</a:t>
            </a:r>
          </a:p>
          <a:p>
            <a:r>
              <a:rPr lang="zh-CN" altLang="en-US" smtClean="0"/>
              <a:t>	</a:t>
            </a:r>
            <a:r>
              <a:rPr lang="en-US" altLang="zh-CN" smtClean="0"/>
              <a:t>&lt;input type="checkbox" name="hobby" value="</a:t>
            </a:r>
            <a:r>
              <a:rPr lang="zh-CN" altLang="en-US" smtClean="0"/>
              <a:t>历史</a:t>
            </a:r>
            <a:r>
              <a:rPr lang="en-US" altLang="zh-CN" smtClean="0"/>
              <a:t>" /&gt;</a:t>
            </a:r>
            <a:r>
              <a:rPr lang="zh-CN" altLang="en-US" smtClean="0"/>
              <a:t>历史</a:t>
            </a:r>
          </a:p>
          <a:p>
            <a:r>
              <a:rPr lang="zh-CN" altLang="en-US" smtClean="0"/>
              <a:t>	</a:t>
            </a:r>
            <a:r>
              <a:rPr lang="en-US" altLang="zh-CN" smtClean="0"/>
              <a:t>&lt;input type="checkbox" name="hobby" value="</a:t>
            </a:r>
            <a:r>
              <a:rPr lang="zh-CN" altLang="en-US" smtClean="0"/>
              <a:t>旅游</a:t>
            </a:r>
            <a:r>
              <a:rPr lang="en-US" altLang="zh-CN" smtClean="0"/>
              <a:t>" /&gt;</a:t>
            </a:r>
            <a:r>
              <a:rPr lang="zh-CN" altLang="en-US" smtClean="0"/>
              <a:t>旅游</a:t>
            </a:r>
          </a:p>
          <a:p>
            <a:r>
              <a:rPr lang="zh-CN" altLang="en-US" smtClean="0"/>
              <a:t>	</a:t>
            </a:r>
            <a:r>
              <a:rPr lang="en-US" altLang="zh-CN" smtClean="0"/>
              <a:t>&lt;input type="checkbox" name="hobby" value="</a:t>
            </a:r>
            <a:r>
              <a:rPr lang="zh-CN" altLang="en-US" smtClean="0"/>
              <a:t>戏剧</a:t>
            </a:r>
            <a:r>
              <a:rPr lang="en-US" altLang="zh-CN" smtClean="0"/>
              <a:t>" /&gt;</a:t>
            </a:r>
            <a:r>
              <a:rPr lang="zh-CN" altLang="en-US" smtClean="0"/>
              <a:t>戏剧</a:t>
            </a:r>
          </a:p>
          <a:p>
            <a:r>
              <a:rPr lang="en-US" altLang="zh-CN" smtClean="0"/>
              <a:t>&lt;/fieldset&gt;</a:t>
            </a:r>
          </a:p>
          <a:p>
            <a:r>
              <a:rPr lang="en-US" altLang="zh-CN" smtClean="0"/>
              <a:t>	&lt;input type="checkbox" onclick="select_all(this)" value="</a:t>
            </a:r>
            <a:r>
              <a:rPr lang="zh-CN" altLang="en-US" smtClean="0"/>
              <a:t>全选</a:t>
            </a:r>
            <a:r>
              <a:rPr lang="en-US" altLang="zh-CN" smtClean="0"/>
              <a:t>" /&gt;</a:t>
            </a:r>
            <a:r>
              <a:rPr lang="zh-CN" altLang="en-US" smtClean="0"/>
              <a:t>全选</a:t>
            </a:r>
          </a:p>
          <a:p>
            <a:r>
              <a:rPr lang="zh-CN" altLang="en-US" smtClean="0"/>
              <a:t>	</a:t>
            </a:r>
            <a:r>
              <a:rPr lang="en-US" altLang="zh-CN" smtClean="0"/>
              <a:t>&lt;input type="checkbox" onclick="select_no_all()" value="</a:t>
            </a:r>
            <a:r>
              <a:rPr lang="zh-CN" altLang="en-US" smtClean="0"/>
              <a:t>反选</a:t>
            </a:r>
            <a:r>
              <a:rPr lang="en-US" altLang="zh-CN" smtClean="0"/>
              <a:t>" /&gt;</a:t>
            </a:r>
            <a:r>
              <a:rPr lang="zh-CN" altLang="en-US" smtClean="0"/>
              <a:t>反选</a:t>
            </a:r>
          </a:p>
          <a:p>
            <a:r>
              <a:rPr lang="en-US" altLang="zh-CN" smtClean="0"/>
              <a:t>&lt;/form&gt;</a:t>
            </a:r>
          </a:p>
          <a:p>
            <a:r>
              <a:rPr lang="en-US" altLang="zh-CN" smtClean="0"/>
              <a:t>&lt;/body&gt;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ln/>
        </p:spPr>
      </p:sp>
      <p:sp>
        <p:nvSpPr>
          <p:cNvPr id="157698"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function check_upload_file_type()</a:t>
            </a:r>
          </a:p>
          <a:p>
            <a:pPr>
              <a:lnSpc>
                <a:spcPct val="80000"/>
              </a:lnSpc>
            </a:pPr>
            <a:r>
              <a:rPr lang="en-US" altLang="zh-CN" sz="800" smtClean="0"/>
              <a:t>{</a:t>
            </a:r>
          </a:p>
          <a:p>
            <a:pPr>
              <a:lnSpc>
                <a:spcPct val="80000"/>
              </a:lnSpc>
            </a:pPr>
            <a:r>
              <a:rPr lang="en-US" altLang="zh-CN" sz="800" smtClean="0"/>
              <a:t>	var flag = false;</a:t>
            </a:r>
          </a:p>
          <a:p>
            <a:pPr>
              <a:lnSpc>
                <a:spcPct val="80000"/>
              </a:lnSpc>
            </a:pPr>
            <a:r>
              <a:rPr lang="en-US" altLang="zh-CN" sz="800" smtClean="0"/>
              <a:t>	var fileName = document.form1.uploadFile.value;</a:t>
            </a:r>
          </a:p>
          <a:p>
            <a:pPr>
              <a:lnSpc>
                <a:spcPct val="80000"/>
              </a:lnSpc>
            </a:pPr>
            <a:r>
              <a:rPr lang="en-US" altLang="zh-CN" sz="800" smtClean="0"/>
              <a:t>	var arr = ["jpg","jpeg","gif","png"];</a:t>
            </a:r>
          </a:p>
          <a:p>
            <a:pPr>
              <a:lnSpc>
                <a:spcPct val="80000"/>
              </a:lnSpc>
            </a:pPr>
            <a:r>
              <a:rPr lang="en-US" altLang="zh-CN" sz="800" smtClean="0"/>
              <a:t>	var fileExt = fileName.substr(fileName.lastIndexOf(".")+1);</a:t>
            </a:r>
          </a:p>
          <a:p>
            <a:pPr>
              <a:lnSpc>
                <a:spcPct val="80000"/>
              </a:lnSpc>
            </a:pPr>
            <a:r>
              <a:rPr lang="en-US" altLang="zh-CN" sz="800" smtClean="0"/>
              <a:t>	for(var i=0;i&lt;arr.length;i++)</a:t>
            </a:r>
          </a:p>
          <a:p>
            <a:pPr>
              <a:lnSpc>
                <a:spcPct val="80000"/>
              </a:lnSpc>
            </a:pPr>
            <a:r>
              <a:rPr lang="en-US" altLang="zh-CN" sz="800" smtClean="0"/>
              <a:t>	{</a:t>
            </a:r>
          </a:p>
          <a:p>
            <a:pPr>
              <a:lnSpc>
                <a:spcPct val="80000"/>
              </a:lnSpc>
            </a:pPr>
            <a:r>
              <a:rPr lang="en-US" altLang="zh-CN" sz="800" smtClean="0"/>
              <a:t>		if(fileExt == arr[i])</a:t>
            </a:r>
          </a:p>
          <a:p>
            <a:pPr>
              <a:lnSpc>
                <a:spcPct val="80000"/>
              </a:lnSpc>
            </a:pPr>
            <a:r>
              <a:rPr lang="en-US" altLang="zh-CN" sz="800" smtClean="0"/>
              <a:t>		{</a:t>
            </a:r>
          </a:p>
          <a:p>
            <a:pPr>
              <a:lnSpc>
                <a:spcPct val="80000"/>
              </a:lnSpc>
            </a:pPr>
            <a:r>
              <a:rPr lang="en-US" altLang="zh-CN" sz="800" smtClean="0"/>
              <a:t>			flag = true;</a:t>
            </a:r>
          </a:p>
          <a:p>
            <a:pPr>
              <a:lnSpc>
                <a:spcPct val="80000"/>
              </a:lnSpc>
            </a:pPr>
            <a:r>
              <a:rPr lang="en-US" altLang="zh-CN" sz="800" smtClean="0"/>
              <a:t>		}</a:t>
            </a:r>
          </a:p>
          <a:p>
            <a:pPr>
              <a:lnSpc>
                <a:spcPct val="80000"/>
              </a:lnSpc>
            </a:pPr>
            <a:r>
              <a:rPr lang="en-US" altLang="zh-CN" sz="800" smtClean="0"/>
              <a:t>	}</a:t>
            </a:r>
          </a:p>
          <a:p>
            <a:pPr>
              <a:lnSpc>
                <a:spcPct val="80000"/>
              </a:lnSpc>
            </a:pPr>
            <a:r>
              <a:rPr lang="en-US" altLang="zh-CN" sz="800" smtClean="0"/>
              <a:t>	if(flag == false)</a:t>
            </a:r>
          </a:p>
          <a:p>
            <a:pPr>
              <a:lnSpc>
                <a:spcPct val="80000"/>
              </a:lnSpc>
            </a:pPr>
            <a:r>
              <a:rPr lang="en-US" altLang="zh-CN" sz="800" smtClean="0"/>
              <a:t>	{</a:t>
            </a:r>
          </a:p>
          <a:p>
            <a:pPr>
              <a:lnSpc>
                <a:spcPct val="80000"/>
              </a:lnSpc>
            </a:pPr>
            <a:r>
              <a:rPr lang="en-US" altLang="zh-CN" sz="800" smtClean="0"/>
              <a:t>		alert("</a:t>
            </a:r>
            <a:r>
              <a:rPr lang="zh-CN" altLang="en-US" sz="800" smtClean="0"/>
              <a:t>上传文件不合法！</a:t>
            </a:r>
            <a:r>
              <a:rPr lang="en-US" altLang="zh-CN" sz="800" smtClean="0"/>
              <a:t>");</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alert("</a:t>
            </a:r>
            <a:r>
              <a:rPr lang="zh-CN" altLang="en-US" sz="800" smtClean="0"/>
              <a:t>合法！</a:t>
            </a:r>
            <a:r>
              <a:rPr lang="en-US" altLang="zh-CN" sz="800" smtClean="0"/>
              <a:t>");</a:t>
            </a:r>
          </a:p>
          <a:p>
            <a:pPr>
              <a:lnSpc>
                <a:spcPct val="80000"/>
              </a:lnSpc>
            </a:pPr>
            <a:r>
              <a:rPr lang="en-US" altLang="zh-CN" sz="800" smtClean="0"/>
              <a:t>	}</a:t>
            </a:r>
          </a:p>
          <a:p>
            <a:pPr>
              <a:lnSpc>
                <a:spcPct val="80000"/>
              </a:lnSpc>
            </a:pPr>
            <a:r>
              <a:rPr lang="en-US" altLang="zh-CN" sz="800" smtClean="0"/>
              <a:t>}</a:t>
            </a:r>
          </a:p>
          <a:p>
            <a:pPr>
              <a:lnSpc>
                <a:spcPct val="80000"/>
              </a:lnSpc>
            </a:pPr>
            <a:r>
              <a:rPr lang="en-US" altLang="zh-CN" sz="800" smtClean="0"/>
              <a:t>&lt;/script&gt;</a:t>
            </a:r>
          </a:p>
          <a:p>
            <a:pPr>
              <a:lnSpc>
                <a:spcPct val="80000"/>
              </a:lnSpc>
            </a:pPr>
            <a:r>
              <a:rPr lang="en-US" altLang="zh-CN" sz="800" smtClean="0"/>
              <a:t>&lt;/head&gt;</a:t>
            </a:r>
          </a:p>
          <a:p>
            <a:pPr>
              <a:lnSpc>
                <a:spcPct val="80000"/>
              </a:lnSpc>
            </a:pPr>
            <a:r>
              <a:rPr lang="en-US" altLang="zh-CN" sz="800" smtClean="0"/>
              <a:t>&lt;body&gt;</a:t>
            </a:r>
          </a:p>
          <a:p>
            <a:pPr>
              <a:lnSpc>
                <a:spcPct val="80000"/>
              </a:lnSpc>
            </a:pPr>
            <a:r>
              <a:rPr lang="en-US" altLang="zh-CN" sz="800" smtClean="0"/>
              <a:t>&lt;h2&gt;</a:t>
            </a:r>
            <a:r>
              <a:rPr lang="zh-CN" altLang="en-US" sz="800" smtClean="0"/>
              <a:t>判断文件类别是否合法</a:t>
            </a:r>
            <a:r>
              <a:rPr lang="en-US" altLang="zh-CN" sz="800" smtClean="0"/>
              <a:t>&lt;/h2&gt;</a:t>
            </a:r>
          </a:p>
          <a:p>
            <a:pPr>
              <a:lnSpc>
                <a:spcPct val="80000"/>
              </a:lnSpc>
            </a:pPr>
            <a:r>
              <a:rPr lang="en-US" altLang="zh-CN" sz="800" smtClean="0"/>
              <a:t>&lt;form name="form1"&gt;</a:t>
            </a:r>
          </a:p>
          <a:p>
            <a:pPr>
              <a:lnSpc>
                <a:spcPct val="80000"/>
              </a:lnSpc>
            </a:pPr>
            <a:r>
              <a:rPr lang="zh-CN" altLang="en-US" sz="800" smtClean="0"/>
              <a:t>上传图像：</a:t>
            </a:r>
            <a:r>
              <a:rPr lang="en-US" altLang="zh-CN" sz="800" smtClean="0"/>
              <a:t>&lt;input type="file" name="uploadFile" onchange="check_upload_file_type()" /&gt;</a:t>
            </a:r>
          </a:p>
          <a:p>
            <a:pPr>
              <a:lnSpc>
                <a:spcPct val="80000"/>
              </a:lnSpc>
            </a:pPr>
            <a:r>
              <a:rPr lang="en-US" altLang="zh-CN" sz="800" smtClean="0"/>
              <a:t>&lt;/form&gt;</a:t>
            </a:r>
            <a:endParaRPr lang="zh-CN" altLang="en-US" sz="8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ln/>
        </p:spPr>
      </p:sp>
      <p:sp>
        <p:nvSpPr>
          <p:cNvPr id="161794" name="Rectangle 3"/>
          <p:cNvSpPr>
            <a:spLocks noGrp="1" noChangeArrowheads="1"/>
          </p:cNvSpPr>
          <p:nvPr>
            <p:ph type="body" idx="1"/>
          </p:nvPr>
        </p:nvSpPr>
        <p:spPr>
          <a:noFill/>
          <a:ln/>
        </p:spPr>
        <p:txBody>
          <a:bodyPr/>
          <a:lstStyle/>
          <a:p>
            <a:r>
              <a:rPr lang="en-US" altLang="zh-CN" smtClean="0"/>
              <a:t>&lt;script&gt;</a:t>
            </a:r>
          </a:p>
          <a:p>
            <a:r>
              <a:rPr lang="en-US" altLang="zh-CN" smtClean="0"/>
              <a:t>var arr_province = ["</a:t>
            </a:r>
            <a:r>
              <a:rPr lang="zh-CN" altLang="en-US" smtClean="0"/>
              <a:t>请选择省</a:t>
            </a:r>
            <a:r>
              <a:rPr lang="en-US" altLang="zh-CN" smtClean="0"/>
              <a:t>/</a:t>
            </a:r>
            <a:r>
              <a:rPr lang="zh-CN" altLang="en-US" smtClean="0"/>
              <a:t>城市</a:t>
            </a:r>
            <a:r>
              <a:rPr lang="en-US" altLang="zh-CN" smtClean="0"/>
              <a:t>","</a:t>
            </a:r>
            <a:r>
              <a:rPr lang="zh-CN" altLang="en-US" smtClean="0"/>
              <a:t>北京市</a:t>
            </a:r>
            <a:r>
              <a:rPr lang="en-US" altLang="zh-CN" smtClean="0"/>
              <a:t>","</a:t>
            </a:r>
            <a:r>
              <a:rPr lang="zh-CN" altLang="en-US" smtClean="0"/>
              <a:t>上海市</a:t>
            </a:r>
            <a:r>
              <a:rPr lang="en-US" altLang="zh-CN" smtClean="0"/>
              <a:t>","</a:t>
            </a:r>
            <a:r>
              <a:rPr lang="zh-CN" altLang="en-US" smtClean="0"/>
              <a:t>天津市</a:t>
            </a:r>
            <a:r>
              <a:rPr lang="en-US" altLang="zh-CN" smtClean="0"/>
              <a:t>","</a:t>
            </a:r>
            <a:r>
              <a:rPr lang="zh-CN" altLang="en-US" smtClean="0"/>
              <a:t>重庆市</a:t>
            </a:r>
            <a:r>
              <a:rPr lang="en-US" altLang="zh-CN" smtClean="0"/>
              <a:t>","</a:t>
            </a:r>
            <a:r>
              <a:rPr lang="zh-CN" altLang="en-US" smtClean="0"/>
              <a:t>深圳市</a:t>
            </a:r>
            <a:r>
              <a:rPr lang="en-US" altLang="zh-CN" smtClean="0"/>
              <a:t>","</a:t>
            </a:r>
            <a:r>
              <a:rPr lang="zh-CN" altLang="en-US" smtClean="0"/>
              <a:t>广东省</a:t>
            </a:r>
            <a:r>
              <a:rPr lang="en-US" altLang="zh-CN" smtClean="0"/>
              <a:t>"];</a:t>
            </a:r>
          </a:p>
          <a:p>
            <a:r>
              <a:rPr lang="en-US" altLang="zh-CN" smtClean="0"/>
              <a:t>var arr_city = [</a:t>
            </a:r>
          </a:p>
          <a:p>
            <a:r>
              <a:rPr lang="en-US" altLang="zh-CN" smtClean="0"/>
              <a:t>				["</a:t>
            </a:r>
            <a:r>
              <a:rPr lang="zh-CN" altLang="en-US" smtClean="0"/>
              <a:t>请选择城市</a:t>
            </a:r>
            <a:r>
              <a:rPr lang="en-US" altLang="zh-CN" smtClean="0"/>
              <a:t>/</a:t>
            </a:r>
            <a:r>
              <a:rPr lang="zh-CN" altLang="en-US" smtClean="0"/>
              <a:t>地区</a:t>
            </a:r>
            <a:r>
              <a:rPr lang="en-US" altLang="zh-CN" smtClean="0"/>
              <a:t>"],</a:t>
            </a:r>
          </a:p>
          <a:p>
            <a:r>
              <a:rPr lang="en-US" altLang="zh-CN" smtClean="0"/>
              <a:t>				["</a:t>
            </a:r>
            <a:r>
              <a:rPr lang="zh-CN" altLang="en-US" smtClean="0"/>
              <a:t>东城区</a:t>
            </a:r>
            <a:r>
              <a:rPr lang="en-US" altLang="zh-CN" smtClean="0"/>
              <a:t>","</a:t>
            </a:r>
            <a:r>
              <a:rPr lang="zh-CN" altLang="en-US" smtClean="0"/>
              <a:t>西城区</a:t>
            </a:r>
            <a:r>
              <a:rPr lang="en-US" altLang="zh-CN" smtClean="0"/>
              <a:t>","</a:t>
            </a:r>
            <a:r>
              <a:rPr lang="zh-CN" altLang="en-US" smtClean="0"/>
              <a:t>朝阳区</a:t>
            </a:r>
            <a:r>
              <a:rPr lang="en-US" altLang="zh-CN" smtClean="0"/>
              <a:t>","</a:t>
            </a:r>
            <a:r>
              <a:rPr lang="zh-CN" altLang="en-US" smtClean="0"/>
              <a:t>宣武区</a:t>
            </a:r>
            <a:r>
              <a:rPr lang="en-US" altLang="zh-CN" smtClean="0"/>
              <a:t>","</a:t>
            </a:r>
            <a:r>
              <a:rPr lang="zh-CN" altLang="en-US" smtClean="0"/>
              <a:t>昌平区</a:t>
            </a:r>
            <a:r>
              <a:rPr lang="en-US" altLang="zh-CN" smtClean="0"/>
              <a:t>","</a:t>
            </a:r>
            <a:r>
              <a:rPr lang="zh-CN" altLang="en-US" smtClean="0"/>
              <a:t>大兴区</a:t>
            </a:r>
            <a:r>
              <a:rPr lang="en-US" altLang="zh-CN" smtClean="0"/>
              <a:t>","</a:t>
            </a:r>
            <a:r>
              <a:rPr lang="zh-CN" altLang="en-US" smtClean="0"/>
              <a:t>丰台区</a:t>
            </a:r>
            <a:r>
              <a:rPr lang="en-US" altLang="zh-CN" smtClean="0"/>
              <a:t>","</a:t>
            </a:r>
            <a:r>
              <a:rPr lang="zh-CN" altLang="en-US" smtClean="0"/>
              <a:t>海淀区</a:t>
            </a:r>
            <a:r>
              <a:rPr lang="en-US" altLang="zh-CN" smtClean="0"/>
              <a:t>"],</a:t>
            </a:r>
          </a:p>
          <a:p>
            <a:r>
              <a:rPr lang="en-US" altLang="zh-CN" smtClean="0"/>
              <a:t>				['</a:t>
            </a:r>
            <a:r>
              <a:rPr lang="zh-CN" altLang="en-US" smtClean="0"/>
              <a:t>宝山区</a:t>
            </a:r>
            <a:r>
              <a:rPr lang="en-US" altLang="zh-CN" smtClean="0"/>
              <a:t>','</a:t>
            </a:r>
            <a:r>
              <a:rPr lang="zh-CN" altLang="en-US" smtClean="0"/>
              <a:t>长宁区</a:t>
            </a:r>
            <a:r>
              <a:rPr lang="en-US" altLang="zh-CN" smtClean="0"/>
              <a:t>','</a:t>
            </a:r>
            <a:r>
              <a:rPr lang="zh-CN" altLang="en-US" smtClean="0"/>
              <a:t>丰贤区</a:t>
            </a:r>
            <a:r>
              <a:rPr lang="en-US" altLang="zh-CN" smtClean="0"/>
              <a:t>', '</a:t>
            </a:r>
            <a:r>
              <a:rPr lang="zh-CN" altLang="en-US" smtClean="0"/>
              <a:t>虹口区</a:t>
            </a:r>
            <a:r>
              <a:rPr lang="en-US" altLang="zh-CN" smtClean="0"/>
              <a:t>','</a:t>
            </a:r>
            <a:r>
              <a:rPr lang="zh-CN" altLang="en-US" smtClean="0"/>
              <a:t>黄浦区</a:t>
            </a:r>
            <a:r>
              <a:rPr lang="en-US" altLang="zh-CN" smtClean="0"/>
              <a:t>','</a:t>
            </a:r>
            <a:r>
              <a:rPr lang="zh-CN" altLang="en-US" smtClean="0"/>
              <a:t>青浦区</a:t>
            </a:r>
            <a:r>
              <a:rPr lang="en-US" altLang="zh-CN" smtClean="0"/>
              <a:t>','</a:t>
            </a:r>
            <a:r>
              <a:rPr lang="zh-CN" altLang="en-US" smtClean="0"/>
              <a:t>南汇区</a:t>
            </a:r>
            <a:r>
              <a:rPr lang="en-US" altLang="zh-CN" smtClean="0"/>
              <a:t>','</a:t>
            </a:r>
            <a:r>
              <a:rPr lang="zh-CN" altLang="en-US" smtClean="0"/>
              <a:t>徐汇区</a:t>
            </a:r>
            <a:r>
              <a:rPr lang="en-US" altLang="zh-CN" smtClean="0"/>
              <a:t>','</a:t>
            </a:r>
            <a:r>
              <a:rPr lang="zh-CN" altLang="en-US" smtClean="0"/>
              <a:t>卢湾区</a:t>
            </a:r>
            <a:r>
              <a:rPr lang="en-US" altLang="zh-CN" smtClean="0"/>
              <a:t>'],</a:t>
            </a:r>
          </a:p>
          <a:p>
            <a:r>
              <a:rPr lang="en-US" altLang="zh-CN" smtClean="0"/>
              <a:t>				['</a:t>
            </a:r>
            <a:r>
              <a:rPr lang="zh-CN" altLang="en-US" smtClean="0"/>
              <a:t>和平区</a:t>
            </a:r>
            <a:r>
              <a:rPr lang="en-US" altLang="zh-CN" smtClean="0"/>
              <a:t>', '</a:t>
            </a:r>
            <a:r>
              <a:rPr lang="zh-CN" altLang="en-US" smtClean="0"/>
              <a:t>河西区</a:t>
            </a:r>
            <a:r>
              <a:rPr lang="en-US" altLang="zh-CN" smtClean="0"/>
              <a:t>', '</a:t>
            </a:r>
            <a:r>
              <a:rPr lang="zh-CN" altLang="en-US" smtClean="0"/>
              <a:t>南开区</a:t>
            </a:r>
            <a:r>
              <a:rPr lang="en-US" altLang="zh-CN" smtClean="0"/>
              <a:t>', '</a:t>
            </a:r>
            <a:r>
              <a:rPr lang="zh-CN" altLang="en-US" smtClean="0"/>
              <a:t>河北区</a:t>
            </a:r>
            <a:r>
              <a:rPr lang="en-US" altLang="zh-CN" smtClean="0"/>
              <a:t>', '</a:t>
            </a:r>
            <a:r>
              <a:rPr lang="zh-CN" altLang="en-US" smtClean="0"/>
              <a:t>河东区</a:t>
            </a:r>
            <a:r>
              <a:rPr lang="en-US" altLang="zh-CN" smtClean="0"/>
              <a:t>', '</a:t>
            </a:r>
            <a:r>
              <a:rPr lang="zh-CN" altLang="en-US" smtClean="0"/>
              <a:t>红桥区</a:t>
            </a:r>
            <a:r>
              <a:rPr lang="en-US" altLang="zh-CN" smtClean="0"/>
              <a:t>', '</a:t>
            </a:r>
            <a:r>
              <a:rPr lang="zh-CN" altLang="en-US" smtClean="0"/>
              <a:t>塘古区</a:t>
            </a:r>
            <a:r>
              <a:rPr lang="en-US" altLang="zh-CN" smtClean="0"/>
              <a:t>', '</a:t>
            </a:r>
            <a:r>
              <a:rPr lang="zh-CN" altLang="en-US" smtClean="0"/>
              <a:t>开发区</a:t>
            </a:r>
            <a:r>
              <a:rPr lang="en-US" altLang="zh-CN" smtClean="0"/>
              <a:t>'],</a:t>
            </a:r>
          </a:p>
          <a:p>
            <a:r>
              <a:rPr lang="en-US" altLang="zh-CN" smtClean="0"/>
              <a:t>				['</a:t>
            </a:r>
            <a:r>
              <a:rPr lang="zh-CN" altLang="en-US" smtClean="0"/>
              <a:t>俞中区</a:t>
            </a:r>
            <a:r>
              <a:rPr lang="en-US" altLang="zh-CN" smtClean="0"/>
              <a:t>', '</a:t>
            </a:r>
            <a:r>
              <a:rPr lang="zh-CN" altLang="en-US" smtClean="0"/>
              <a:t>南岸区</a:t>
            </a:r>
            <a:r>
              <a:rPr lang="en-US" altLang="zh-CN" smtClean="0"/>
              <a:t>', '</a:t>
            </a:r>
            <a:r>
              <a:rPr lang="zh-CN" altLang="en-US" smtClean="0"/>
              <a:t>江北区</a:t>
            </a:r>
            <a:r>
              <a:rPr lang="en-US" altLang="zh-CN" smtClean="0"/>
              <a:t>', '</a:t>
            </a:r>
            <a:r>
              <a:rPr lang="zh-CN" altLang="en-US" smtClean="0"/>
              <a:t>沙坪坝区</a:t>
            </a:r>
            <a:r>
              <a:rPr lang="en-US" altLang="zh-CN" smtClean="0"/>
              <a:t>', '</a:t>
            </a:r>
            <a:r>
              <a:rPr lang="zh-CN" altLang="en-US" smtClean="0"/>
              <a:t>九龙坡区</a:t>
            </a:r>
            <a:r>
              <a:rPr lang="en-US" altLang="zh-CN" smtClean="0"/>
              <a:t>', '</a:t>
            </a:r>
            <a:r>
              <a:rPr lang="zh-CN" altLang="en-US" smtClean="0"/>
              <a:t>渝北区</a:t>
            </a:r>
            <a:r>
              <a:rPr lang="en-US" altLang="zh-CN" smtClean="0"/>
              <a:t>', '</a:t>
            </a:r>
            <a:r>
              <a:rPr lang="zh-CN" altLang="en-US" smtClean="0"/>
              <a:t>大渡口区</a:t>
            </a:r>
            <a:r>
              <a:rPr lang="en-US" altLang="zh-CN" smtClean="0"/>
              <a:t>', '</a:t>
            </a:r>
            <a:r>
              <a:rPr lang="zh-CN" altLang="en-US" smtClean="0"/>
              <a:t>北碚区</a:t>
            </a:r>
            <a:r>
              <a:rPr lang="en-US" altLang="zh-CN" smtClean="0"/>
              <a:t>'],</a:t>
            </a:r>
          </a:p>
          <a:p>
            <a:r>
              <a:rPr lang="en-US" altLang="zh-CN" smtClean="0"/>
              <a:t>				['</a:t>
            </a:r>
            <a:r>
              <a:rPr lang="zh-CN" altLang="en-US" smtClean="0"/>
              <a:t>福田区</a:t>
            </a:r>
            <a:r>
              <a:rPr lang="en-US" altLang="zh-CN" smtClean="0"/>
              <a:t>', '</a:t>
            </a:r>
            <a:r>
              <a:rPr lang="zh-CN" altLang="en-US" smtClean="0"/>
              <a:t>罗湖区</a:t>
            </a:r>
            <a:r>
              <a:rPr lang="en-US" altLang="zh-CN" smtClean="0"/>
              <a:t>', '</a:t>
            </a:r>
            <a:r>
              <a:rPr lang="zh-CN" altLang="en-US" smtClean="0"/>
              <a:t>盐田区</a:t>
            </a:r>
            <a:r>
              <a:rPr lang="en-US" altLang="zh-CN" smtClean="0"/>
              <a:t>', '</a:t>
            </a:r>
            <a:r>
              <a:rPr lang="zh-CN" altLang="en-US" smtClean="0"/>
              <a:t>宝安区</a:t>
            </a:r>
            <a:r>
              <a:rPr lang="en-US" altLang="zh-CN" smtClean="0"/>
              <a:t>', '</a:t>
            </a:r>
            <a:r>
              <a:rPr lang="zh-CN" altLang="en-US" smtClean="0"/>
              <a:t>龙岗区</a:t>
            </a:r>
            <a:r>
              <a:rPr lang="en-US" altLang="zh-CN" smtClean="0"/>
              <a:t>', '</a:t>
            </a:r>
            <a:r>
              <a:rPr lang="zh-CN" altLang="en-US" smtClean="0"/>
              <a:t>南山区</a:t>
            </a:r>
            <a:r>
              <a:rPr lang="en-US" altLang="zh-CN" smtClean="0"/>
              <a:t>', '</a:t>
            </a:r>
            <a:r>
              <a:rPr lang="zh-CN" altLang="en-US" smtClean="0"/>
              <a:t>深圳周边</a:t>
            </a:r>
            <a:r>
              <a:rPr lang="en-US" altLang="zh-CN" smtClean="0"/>
              <a:t>'],</a:t>
            </a:r>
          </a:p>
          <a:p>
            <a:r>
              <a:rPr lang="en-US" altLang="zh-CN" smtClean="0"/>
              <a:t>				['</a:t>
            </a:r>
            <a:r>
              <a:rPr lang="zh-CN" altLang="en-US" smtClean="0"/>
              <a:t>广州市</a:t>
            </a:r>
            <a:r>
              <a:rPr lang="en-US" altLang="zh-CN" smtClean="0"/>
              <a:t>','</a:t>
            </a:r>
            <a:r>
              <a:rPr lang="zh-CN" altLang="en-US" smtClean="0"/>
              <a:t>惠州市</a:t>
            </a:r>
            <a:r>
              <a:rPr lang="en-US" altLang="zh-CN" smtClean="0"/>
              <a:t>','</a:t>
            </a:r>
            <a:r>
              <a:rPr lang="zh-CN" altLang="en-US" smtClean="0"/>
              <a:t>汕头市</a:t>
            </a:r>
            <a:r>
              <a:rPr lang="en-US" altLang="zh-CN" smtClean="0"/>
              <a:t>','</a:t>
            </a:r>
            <a:r>
              <a:rPr lang="zh-CN" altLang="en-US" smtClean="0"/>
              <a:t>珠海市</a:t>
            </a:r>
            <a:r>
              <a:rPr lang="en-US" altLang="zh-CN" smtClean="0"/>
              <a:t>','</a:t>
            </a:r>
            <a:r>
              <a:rPr lang="zh-CN" altLang="en-US" smtClean="0"/>
              <a:t>佛山市</a:t>
            </a:r>
            <a:r>
              <a:rPr lang="en-US" altLang="zh-CN" smtClean="0"/>
              <a:t>','</a:t>
            </a:r>
            <a:r>
              <a:rPr lang="zh-CN" altLang="en-US" smtClean="0"/>
              <a:t>中山市</a:t>
            </a:r>
            <a:r>
              <a:rPr lang="en-US" altLang="zh-CN" smtClean="0"/>
              <a:t>','</a:t>
            </a:r>
            <a:r>
              <a:rPr lang="zh-CN" altLang="en-US" smtClean="0"/>
              <a:t>东莞市</a:t>
            </a:r>
            <a:r>
              <a:rPr lang="en-US" altLang="zh-CN" smtClean="0"/>
              <a:t>']</a:t>
            </a:r>
          </a:p>
          <a:p>
            <a:r>
              <a:rPr lang="en-US" altLang="zh-CN" smtClean="0"/>
              <a:t>			];</a:t>
            </a:r>
          </a:p>
          <a:p>
            <a:r>
              <a:rPr lang="en-US" altLang="zh-CN" smtClean="0"/>
              <a:t>function select_change(index)</a:t>
            </a:r>
          </a:p>
          <a:p>
            <a:r>
              <a:rPr lang="en-US" altLang="zh-CN" smtClean="0"/>
              <a:t>{</a:t>
            </a:r>
          </a:p>
          <a:p>
            <a:r>
              <a:rPr lang="en-US" altLang="zh-CN" smtClean="0"/>
              <a:t>	//</a:t>
            </a:r>
            <a:r>
              <a:rPr lang="zh-CN" altLang="en-US" smtClean="0"/>
              <a:t>取得</a:t>
            </a:r>
            <a:r>
              <a:rPr lang="en-US" altLang="zh-CN" smtClean="0"/>
              <a:t>name=city</a:t>
            </a:r>
            <a:r>
              <a:rPr lang="zh-CN" altLang="en-US" smtClean="0"/>
              <a:t>的对象</a:t>
            </a:r>
          </a:p>
          <a:p>
            <a:r>
              <a:rPr lang="zh-CN" altLang="en-US" smtClean="0"/>
              <a:t>	</a:t>
            </a:r>
            <a:r>
              <a:rPr lang="en-US" altLang="zh-CN" smtClean="0"/>
              <a:t>var city = document.form1.city;</a:t>
            </a:r>
          </a:p>
          <a:p>
            <a:r>
              <a:rPr lang="en-US" altLang="zh-CN" smtClean="0"/>
              <a:t>	//</a:t>
            </a:r>
            <a:r>
              <a:rPr lang="zh-CN" altLang="en-US" smtClean="0"/>
              <a:t>设置</a:t>
            </a:r>
            <a:r>
              <a:rPr lang="en-US" altLang="zh-CN" smtClean="0"/>
              <a:t>name=city</a:t>
            </a:r>
            <a:r>
              <a:rPr lang="zh-CN" altLang="en-US" smtClean="0"/>
              <a:t>对象的</a:t>
            </a:r>
            <a:r>
              <a:rPr lang="en-US" altLang="zh-CN" smtClean="0"/>
              <a:t>length</a:t>
            </a:r>
          </a:p>
          <a:p>
            <a:r>
              <a:rPr lang="en-US" altLang="zh-CN" smtClean="0"/>
              <a:t>	city.length = 0;</a:t>
            </a:r>
          </a:p>
          <a:p>
            <a:r>
              <a:rPr lang="en-US" altLang="zh-CN" smtClean="0"/>
              <a:t>	city.length = arr_city[index].length;</a:t>
            </a:r>
          </a:p>
          <a:p>
            <a:r>
              <a:rPr lang="en-US" altLang="zh-CN" smtClean="0"/>
              <a:t>	//</a:t>
            </a:r>
            <a:r>
              <a:rPr lang="zh-CN" altLang="en-US" smtClean="0"/>
              <a:t>根据省份的选择索引号，读取</a:t>
            </a:r>
            <a:r>
              <a:rPr lang="en-US" altLang="zh-CN" smtClean="0"/>
              <a:t>arr_city</a:t>
            </a:r>
            <a:r>
              <a:rPr lang="zh-CN" altLang="en-US" smtClean="0"/>
              <a:t>中相关的数据</a:t>
            </a:r>
          </a:p>
          <a:p>
            <a:r>
              <a:rPr lang="zh-CN" altLang="en-US" smtClean="0"/>
              <a:t>	</a:t>
            </a:r>
            <a:r>
              <a:rPr lang="en-US" altLang="zh-CN" smtClean="0"/>
              <a:t>for(var i=0;i&lt;arr_city[index].length;i++)</a:t>
            </a:r>
          </a:p>
          <a:p>
            <a:r>
              <a:rPr lang="en-US" altLang="zh-CN" smtClean="0"/>
              <a:t>	{</a:t>
            </a:r>
          </a:p>
          <a:p>
            <a:r>
              <a:rPr lang="en-US" altLang="zh-CN" smtClean="0"/>
              <a:t>		city.options[i].text = arr_city[index][i];</a:t>
            </a:r>
          </a:p>
          <a:p>
            <a:r>
              <a:rPr lang="en-US" altLang="zh-CN" smtClean="0"/>
              <a:t>		city.options[i].value = arr_city[index][i];</a:t>
            </a:r>
          </a:p>
          <a:p>
            <a:r>
              <a:rPr lang="en-US" altLang="zh-CN" smtClean="0"/>
              <a:t>	}</a:t>
            </a:r>
          </a:p>
          <a:p>
            <a:r>
              <a:rPr lang="en-US" altLang="zh-CN" smtClean="0"/>
              <a:t>}</a:t>
            </a:r>
          </a:p>
          <a:p>
            <a:r>
              <a:rPr lang="en-US" altLang="zh-CN" smtClean="0"/>
              <a:t>function init()</a:t>
            </a:r>
          </a:p>
          <a:p>
            <a:r>
              <a:rPr lang="en-US" altLang="zh-CN" smtClean="0"/>
              <a:t>{</a:t>
            </a:r>
          </a:p>
          <a:p>
            <a:r>
              <a:rPr lang="en-US" altLang="zh-CN" smtClean="0"/>
              <a:t>	//</a:t>
            </a:r>
            <a:r>
              <a:rPr lang="zh-CN" altLang="en-US" smtClean="0"/>
              <a:t>取得</a:t>
            </a:r>
            <a:r>
              <a:rPr lang="en-US" altLang="zh-CN" smtClean="0"/>
              <a:t>name=province</a:t>
            </a:r>
            <a:r>
              <a:rPr lang="zh-CN" altLang="en-US" smtClean="0"/>
              <a:t>对象</a:t>
            </a:r>
          </a:p>
          <a:p>
            <a:r>
              <a:rPr lang="zh-CN" altLang="en-US" smtClean="0"/>
              <a:t>	</a:t>
            </a:r>
            <a:r>
              <a:rPr lang="en-US" altLang="zh-CN" smtClean="0"/>
              <a:t>var province = document.form1.province;</a:t>
            </a:r>
          </a:p>
          <a:p>
            <a:r>
              <a:rPr lang="en-US" altLang="zh-CN" smtClean="0"/>
              <a:t>	//</a:t>
            </a:r>
            <a:r>
              <a:rPr lang="zh-CN" altLang="en-US" smtClean="0"/>
              <a:t>取得</a:t>
            </a:r>
            <a:r>
              <a:rPr lang="en-US" altLang="zh-CN" smtClean="0"/>
              <a:t>name=city</a:t>
            </a:r>
            <a:r>
              <a:rPr lang="zh-CN" altLang="en-US" smtClean="0"/>
              <a:t>对象</a:t>
            </a:r>
          </a:p>
          <a:p>
            <a:r>
              <a:rPr lang="zh-CN" altLang="en-US" smtClean="0"/>
              <a:t>	</a:t>
            </a:r>
            <a:r>
              <a:rPr lang="en-US" altLang="zh-CN" smtClean="0"/>
              <a:t>var city = document.form1.city;</a:t>
            </a:r>
          </a:p>
          <a:p>
            <a:r>
              <a:rPr lang="en-US" altLang="zh-CN" smtClean="0"/>
              <a:t>	//</a:t>
            </a:r>
            <a:r>
              <a:rPr lang="zh-CN" altLang="en-US" smtClean="0"/>
              <a:t>设置</a:t>
            </a:r>
            <a:r>
              <a:rPr lang="en-US" altLang="zh-CN" smtClean="0"/>
              <a:t>province</a:t>
            </a:r>
            <a:r>
              <a:rPr lang="zh-CN" altLang="en-US" smtClean="0"/>
              <a:t>的</a:t>
            </a:r>
            <a:r>
              <a:rPr lang="en-US" altLang="zh-CN" smtClean="0"/>
              <a:t>length</a:t>
            </a:r>
            <a:r>
              <a:rPr lang="zh-CN" altLang="en-US" smtClean="0"/>
              <a:t>为</a:t>
            </a:r>
            <a:r>
              <a:rPr lang="en-US" altLang="zh-CN" smtClean="0"/>
              <a:t>0</a:t>
            </a:r>
          </a:p>
          <a:p>
            <a:r>
              <a:rPr lang="en-US" altLang="zh-CN" smtClean="0"/>
              <a:t>	province.length = arr_province.length;</a:t>
            </a:r>
          </a:p>
          <a:p>
            <a:r>
              <a:rPr lang="en-US" altLang="zh-CN" smtClean="0"/>
              <a:t>	//</a:t>
            </a:r>
            <a:r>
              <a:rPr lang="zh-CN" altLang="en-US" smtClean="0"/>
              <a:t>遍历省份数组，并写入到</a:t>
            </a:r>
            <a:r>
              <a:rPr lang="en-US" altLang="zh-CN" smtClean="0"/>
              <a:t>name=province</a:t>
            </a:r>
            <a:r>
              <a:rPr lang="zh-CN" altLang="en-US" smtClean="0"/>
              <a:t>对象中</a:t>
            </a:r>
          </a:p>
          <a:p>
            <a:r>
              <a:rPr lang="zh-CN" altLang="en-US" smtClean="0"/>
              <a:t>	</a:t>
            </a:r>
            <a:r>
              <a:rPr lang="en-US" altLang="zh-CN" smtClean="0"/>
              <a:t>for(var i=0;i&lt;arr_province.length;i++)</a:t>
            </a:r>
          </a:p>
          <a:p>
            <a:r>
              <a:rPr lang="en-US" altLang="zh-CN" smtClean="0"/>
              <a:t>	{</a:t>
            </a:r>
          </a:p>
          <a:p>
            <a:r>
              <a:rPr lang="en-US" altLang="zh-CN" smtClean="0"/>
              <a:t>		province.options[i].text = arr_province[i];</a:t>
            </a:r>
          </a:p>
          <a:p>
            <a:r>
              <a:rPr lang="en-US" altLang="zh-CN" smtClean="0"/>
              <a:t>		province.options[i].value = arr_province[i];</a:t>
            </a:r>
          </a:p>
          <a:p>
            <a:r>
              <a:rPr lang="en-US" altLang="zh-CN" smtClean="0"/>
              <a:t>	}</a:t>
            </a:r>
          </a:p>
          <a:p>
            <a:r>
              <a:rPr lang="en-US" altLang="zh-CN" smtClean="0"/>
              <a:t>	//</a:t>
            </a:r>
            <a:r>
              <a:rPr lang="zh-CN" altLang="en-US" smtClean="0"/>
              <a:t>默认选项省份第一项，城市中的选项根据省份的第一项进行</a:t>
            </a:r>
          </a:p>
          <a:p>
            <a:r>
              <a:rPr lang="zh-CN" altLang="en-US" smtClean="0"/>
              <a:t>	</a:t>
            </a:r>
            <a:r>
              <a:rPr lang="en-US" altLang="zh-CN" smtClean="0"/>
              <a:t>city.length = 0;</a:t>
            </a:r>
          </a:p>
          <a:p>
            <a:r>
              <a:rPr lang="en-US" altLang="zh-CN" smtClean="0"/>
              <a:t>	city.length = arr_city[0].length;</a:t>
            </a:r>
          </a:p>
          <a:p>
            <a:r>
              <a:rPr lang="en-US" altLang="zh-CN" smtClean="0"/>
              <a:t>	//</a:t>
            </a:r>
            <a:r>
              <a:rPr lang="zh-CN" altLang="en-US" smtClean="0"/>
              <a:t>遍历对应的城市数组</a:t>
            </a:r>
          </a:p>
          <a:p>
            <a:r>
              <a:rPr lang="zh-CN" altLang="en-US" smtClean="0"/>
              <a:t>	</a:t>
            </a:r>
            <a:r>
              <a:rPr lang="en-US" altLang="zh-CN" smtClean="0"/>
              <a:t>for(var j=0;j&lt;arr_city[0].length;j++)</a:t>
            </a:r>
          </a:p>
          <a:p>
            <a:r>
              <a:rPr lang="en-US" altLang="zh-CN" smtClean="0"/>
              <a:t>	{</a:t>
            </a:r>
          </a:p>
          <a:p>
            <a:r>
              <a:rPr lang="en-US" altLang="zh-CN" smtClean="0"/>
              <a:t>		city.options[j].text = arr_city[0][j];</a:t>
            </a:r>
          </a:p>
          <a:p>
            <a:r>
              <a:rPr lang="en-US" altLang="zh-CN" smtClean="0"/>
              <a:t>		city.options[j].value = arr_city[0][j];</a:t>
            </a:r>
          </a:p>
          <a:p>
            <a:r>
              <a:rPr lang="en-US" altLang="zh-CN" smtClean="0"/>
              <a:t>	}</a:t>
            </a:r>
          </a:p>
          <a:p>
            <a:r>
              <a:rPr lang="en-US" altLang="zh-CN" smtClean="0"/>
              <a:t>}</a:t>
            </a:r>
          </a:p>
          <a:p>
            <a:r>
              <a:rPr lang="en-US" altLang="zh-CN" smtClean="0"/>
              <a:t>&lt;/script&gt;</a:t>
            </a:r>
          </a:p>
          <a:p>
            <a:r>
              <a:rPr lang="en-US" altLang="zh-CN" smtClean="0"/>
              <a:t>&lt;/head&gt;</a:t>
            </a:r>
          </a:p>
          <a:p>
            <a:endParaRPr lang="en-US" altLang="zh-CN" smtClean="0"/>
          </a:p>
          <a:p>
            <a:r>
              <a:rPr lang="en-US" altLang="zh-CN" smtClean="0"/>
              <a:t>&lt;body onload="init()"&gt;</a:t>
            </a:r>
          </a:p>
          <a:p>
            <a:r>
              <a:rPr lang="en-US" altLang="zh-CN" smtClean="0"/>
              <a:t>&lt;form name="form1"&gt;</a:t>
            </a:r>
          </a:p>
          <a:p>
            <a:r>
              <a:rPr lang="en-US" altLang="zh-CN" smtClean="0"/>
              <a:t>&lt;select name="province" onchange="select_change(this.selectedIndex)"&gt;&lt;/select&gt;</a:t>
            </a:r>
          </a:p>
          <a:p>
            <a:r>
              <a:rPr lang="en-US" altLang="zh-CN" smtClean="0"/>
              <a:t>&lt;select name="city"&gt;&lt;/select&gt;</a:t>
            </a:r>
          </a:p>
          <a:p>
            <a:r>
              <a:rPr lang="en-US" altLang="zh-CN" smtClean="0"/>
              <a:t>&lt;/form&gt;</a:t>
            </a:r>
          </a:p>
          <a:p>
            <a:r>
              <a:rPr lang="en-US" altLang="zh-CN" smtClean="0"/>
              <a:t>&lt;/body&gt;</a:t>
            </a:r>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ln/>
        </p:spPr>
      </p:sp>
      <p:sp>
        <p:nvSpPr>
          <p:cNvPr id="164866" name="Rectangle 3"/>
          <p:cNvSpPr>
            <a:spLocks noGrp="1" noChangeArrowheads="1"/>
          </p:cNvSpPr>
          <p:nvPr>
            <p:ph type="body" idx="1"/>
          </p:nvPr>
        </p:nvSpPr>
        <p:spPr>
          <a:noFill/>
          <a:ln/>
        </p:spPr>
        <p:txBody>
          <a:bodyPr/>
          <a:lstStyle/>
          <a:p>
            <a:pPr>
              <a:lnSpc>
                <a:spcPct val="80000"/>
              </a:lnSpc>
            </a:pPr>
            <a:r>
              <a:rPr lang="en-US" altLang="en-US" sz="800" smtClean="0"/>
              <a:t>&lt;!DOCTYPE html PUBLIC "-//W3C//DTD XHTML 1.0 Transitional//EN" "http://www.w3.org/TR/xhtml1/DTD/xhtml1-transitional.dtd"&gt;</a:t>
            </a:r>
          </a:p>
          <a:p>
            <a:pPr>
              <a:lnSpc>
                <a:spcPct val="80000"/>
              </a:lnSpc>
            </a:pPr>
            <a:r>
              <a:rPr lang="en-US" altLang="en-US" sz="800" smtClean="0"/>
              <a:t>&lt;html xmlns="http://www.w3.org/1999/xhtml"&gt;</a:t>
            </a:r>
          </a:p>
          <a:p>
            <a:pPr>
              <a:lnSpc>
                <a:spcPct val="80000"/>
              </a:lnSpc>
            </a:pPr>
            <a:r>
              <a:rPr lang="en-US" altLang="en-US" sz="800" smtClean="0"/>
              <a:t>&lt;head&gt;</a:t>
            </a:r>
          </a:p>
          <a:p>
            <a:pPr>
              <a:lnSpc>
                <a:spcPct val="80000"/>
              </a:lnSpc>
            </a:pPr>
            <a:r>
              <a:rPr lang="en-US" altLang="en-US" sz="800" smtClean="0"/>
              <a:t>&lt;meta http-equiv="Content-Type" content="text/html; charset=utf-8" /&gt;</a:t>
            </a:r>
          </a:p>
          <a:p>
            <a:pPr>
              <a:lnSpc>
                <a:spcPct val="80000"/>
              </a:lnSpc>
            </a:pPr>
            <a:r>
              <a:rPr lang="en-US" altLang="en-US" sz="800" smtClean="0"/>
              <a:t>&lt;title&gt;表单验证&lt;/title&gt;</a:t>
            </a:r>
          </a:p>
          <a:p>
            <a:pPr>
              <a:lnSpc>
                <a:spcPct val="80000"/>
              </a:lnSpc>
            </a:pPr>
            <a:r>
              <a:rPr lang="en-US" altLang="en-US" sz="800" smtClean="0"/>
              <a:t>&lt;style type="text/css"&gt;</a:t>
            </a:r>
          </a:p>
          <a:p>
            <a:pPr>
              <a:lnSpc>
                <a:spcPct val="80000"/>
              </a:lnSpc>
            </a:pPr>
            <a:r>
              <a:rPr lang="en-US" altLang="en-US" sz="800" smtClean="0"/>
              <a:t>body,form,table,tr,td,input,span,div,h2{margin:0px;padding:0px;}</a:t>
            </a:r>
          </a:p>
          <a:p>
            <a:pPr>
              <a:lnSpc>
                <a:spcPct val="80000"/>
              </a:lnSpc>
            </a:pPr>
            <a:r>
              <a:rPr lang="en-US" altLang="en-US" sz="800" smtClean="0"/>
              <a:t>body{text-align:center;}</a:t>
            </a:r>
          </a:p>
          <a:p>
            <a:pPr>
              <a:lnSpc>
                <a:spcPct val="80000"/>
              </a:lnSpc>
            </a:pPr>
            <a:r>
              <a:rPr lang="en-US" altLang="en-US" sz="800" smtClean="0"/>
              <a:t>h2{padding:5px 0px;font-size:24px;line-height:24px;}</a:t>
            </a:r>
          </a:p>
          <a:p>
            <a:pPr>
              <a:lnSpc>
                <a:spcPct val="80000"/>
              </a:lnSpc>
            </a:pPr>
            <a:r>
              <a:rPr lang="en-US" altLang="en-US" sz="800" smtClean="0"/>
              <a:t>.user_reg{width:550px;margin:0px auto;text-align:left;}</a:t>
            </a:r>
          </a:p>
          <a:p>
            <a:pPr>
              <a:lnSpc>
                <a:spcPct val="80000"/>
              </a:lnSpc>
            </a:pPr>
            <a:r>
              <a:rPr lang="en-US" altLang="en-US" sz="800" smtClean="0"/>
              <a:t>.user_reg td{padding:3px;}</a:t>
            </a:r>
          </a:p>
          <a:p>
            <a:pPr>
              <a:lnSpc>
                <a:spcPct val="80000"/>
              </a:lnSpc>
            </a:pPr>
            <a:r>
              <a:rPr lang="en-US" altLang="en-US" sz="800" smtClean="0"/>
              <a:t>.user_reg .txt{width:200px;}</a:t>
            </a:r>
          </a:p>
          <a:p>
            <a:pPr>
              <a:lnSpc>
                <a:spcPct val="80000"/>
              </a:lnSpc>
            </a:pPr>
            <a:r>
              <a:rPr lang="en-US" altLang="en-US" sz="800" smtClean="0"/>
              <a:t>&lt;/style&gt;</a:t>
            </a:r>
          </a:p>
          <a:p>
            <a:pPr>
              <a:lnSpc>
                <a:spcPct val="80000"/>
              </a:lnSpc>
            </a:pPr>
            <a:r>
              <a:rPr lang="en-US" altLang="en-US" sz="800" smtClean="0"/>
              <a:t>&lt;/head&gt;</a:t>
            </a:r>
          </a:p>
          <a:p>
            <a:pPr>
              <a:lnSpc>
                <a:spcPct val="80000"/>
              </a:lnSpc>
            </a:pPr>
            <a:endParaRPr lang="en-US" altLang="en-US" sz="800" smtClean="0"/>
          </a:p>
          <a:p>
            <a:pPr>
              <a:lnSpc>
                <a:spcPct val="80000"/>
              </a:lnSpc>
            </a:pPr>
            <a:r>
              <a:rPr lang="en-US" altLang="en-US" sz="800" smtClean="0"/>
              <a:t>&lt;body&gt;</a:t>
            </a:r>
          </a:p>
          <a:p>
            <a:pPr>
              <a:lnSpc>
                <a:spcPct val="80000"/>
              </a:lnSpc>
            </a:pPr>
            <a:r>
              <a:rPr lang="en-US" altLang="en-US" sz="800" smtClean="0"/>
              <a:t>&lt;div class="user_reg"&gt;</a:t>
            </a:r>
          </a:p>
          <a:p>
            <a:pPr>
              <a:lnSpc>
                <a:spcPct val="80000"/>
              </a:lnSpc>
            </a:pPr>
            <a:r>
              <a:rPr lang="en-US" altLang="en-US" sz="800" smtClean="0"/>
              <a:t>&lt;h2&gt;用户注册信息&lt;/h2&gt;</a:t>
            </a:r>
          </a:p>
          <a:p>
            <a:pPr>
              <a:lnSpc>
                <a:spcPct val="80000"/>
              </a:lnSpc>
            </a:pPr>
            <a:r>
              <a:rPr lang="en-US" altLang="en-US" sz="800" smtClean="0"/>
              <a:t>&lt;form name="form1" method="post" action="yao.php" onsubmit="return check_form()"&gt;</a:t>
            </a:r>
          </a:p>
          <a:p>
            <a:pPr>
              <a:lnSpc>
                <a:spcPct val="80000"/>
              </a:lnSpc>
            </a:pPr>
            <a:r>
              <a:rPr lang="en-US" altLang="en-US" sz="800" smtClean="0"/>
              <a:t>&lt;table width="100%" border="0" align="center"&gt;</a:t>
            </a:r>
          </a:p>
          <a:p>
            <a:pPr>
              <a:lnSpc>
                <a:spcPct val="80000"/>
              </a:lnSpc>
            </a:pPr>
            <a:r>
              <a:rPr lang="en-US" altLang="en-US" sz="800" smtClean="0"/>
              <a:t>	&lt;tr&gt;</a:t>
            </a:r>
          </a:p>
          <a:p>
            <a:pPr>
              <a:lnSpc>
                <a:spcPct val="80000"/>
              </a:lnSpc>
            </a:pPr>
            <a:r>
              <a:rPr lang="en-US" altLang="en-US" sz="800" smtClean="0"/>
              <a:t>		&lt;td width="23%" align="right"&gt;用户名：&lt;/td&gt;</a:t>
            </a:r>
          </a:p>
          <a:p>
            <a:pPr>
              <a:lnSpc>
                <a:spcPct val="80000"/>
              </a:lnSpc>
            </a:pPr>
            <a:r>
              <a:rPr lang="en-US" altLang="en-US" sz="800" smtClean="0"/>
              <a:t>		&lt;td width="44%"&gt;&lt;input class="txt" type="text" name="username" onfocus="username_focus()" onblur="username_blur()" /&gt;&lt;/td&gt;</a:t>
            </a:r>
          </a:p>
          <a:p>
            <a:pPr>
              <a:lnSpc>
                <a:spcPct val="80000"/>
              </a:lnSpc>
            </a:pPr>
            <a:r>
              <a:rPr lang="en-US" altLang="en-US" sz="800" smtClean="0"/>
              <a:t>		&lt;td width="33%"&gt;&lt;span id="username_mes"&gt;&lt;/span&gt;&lt;/td&gt;</a:t>
            </a:r>
          </a:p>
          <a:p>
            <a:pPr>
              <a:lnSpc>
                <a:spcPct val="80000"/>
              </a:lnSpc>
            </a:pPr>
            <a:r>
              <a:rPr lang="en-US" altLang="en-US" sz="800" smtClean="0"/>
              <a:t>	&lt;/tr&gt;</a:t>
            </a:r>
          </a:p>
          <a:p>
            <a:pPr>
              <a:lnSpc>
                <a:spcPct val="80000"/>
              </a:lnSpc>
            </a:pPr>
            <a:r>
              <a:rPr lang="en-US" altLang="en-US" sz="800" smtClean="0"/>
              <a:t>	&lt;tr&gt;</a:t>
            </a:r>
          </a:p>
          <a:p>
            <a:pPr>
              <a:lnSpc>
                <a:spcPct val="80000"/>
              </a:lnSpc>
            </a:pPr>
            <a:r>
              <a:rPr lang="en-US" altLang="en-US" sz="800" smtClean="0"/>
              <a:t>		&lt;td align="right"&gt;密码：&lt;/td&gt;</a:t>
            </a:r>
          </a:p>
          <a:p>
            <a:pPr>
              <a:lnSpc>
                <a:spcPct val="80000"/>
              </a:lnSpc>
            </a:pPr>
            <a:r>
              <a:rPr lang="en-US" altLang="en-US" sz="800" smtClean="0"/>
              <a:t>		&lt;td&gt;&lt;input class="txt" type="password" name="password" onfocus="password_focus()" onblur="password_blur()" /&gt;&lt;/td&gt;</a:t>
            </a:r>
          </a:p>
          <a:p>
            <a:pPr>
              <a:lnSpc>
                <a:spcPct val="80000"/>
              </a:lnSpc>
            </a:pPr>
            <a:r>
              <a:rPr lang="en-US" altLang="en-US" sz="800" smtClean="0"/>
              <a:t>		&lt;td&gt;&lt;span id="password_mes"&gt;&lt;/span&gt;&lt;/td&gt;</a:t>
            </a:r>
          </a:p>
          <a:p>
            <a:pPr>
              <a:lnSpc>
                <a:spcPct val="80000"/>
              </a:lnSpc>
            </a:pPr>
            <a:r>
              <a:rPr lang="en-US" altLang="en-US" sz="800" smtClean="0"/>
              <a:t>	&lt;/tr&gt;</a:t>
            </a:r>
          </a:p>
          <a:p>
            <a:pPr>
              <a:lnSpc>
                <a:spcPct val="80000"/>
              </a:lnSpc>
            </a:pPr>
            <a:r>
              <a:rPr lang="en-US" altLang="en-US" sz="800" smtClean="0"/>
              <a:t>	&lt;tr&gt;</a:t>
            </a:r>
          </a:p>
          <a:p>
            <a:pPr>
              <a:lnSpc>
                <a:spcPct val="80000"/>
              </a:lnSpc>
            </a:pPr>
            <a:r>
              <a:rPr lang="en-US" altLang="en-US" sz="800" smtClean="0"/>
              <a:t>		&lt;td align="right"&gt;确认密码：&lt;/td&gt;</a:t>
            </a:r>
          </a:p>
          <a:p>
            <a:pPr>
              <a:lnSpc>
                <a:spcPct val="80000"/>
              </a:lnSpc>
            </a:pPr>
            <a:r>
              <a:rPr lang="en-US" altLang="en-US" sz="800" smtClean="0"/>
              <a:t>		&lt;td&gt;&lt;input class="txt" type="password" name="confirm_password" onfocus="confirm_password_focus()" onblur="confirm_password_blur()" /&gt;&lt;/td&gt;</a:t>
            </a:r>
          </a:p>
          <a:p>
            <a:pPr>
              <a:lnSpc>
                <a:spcPct val="80000"/>
              </a:lnSpc>
            </a:pPr>
            <a:r>
              <a:rPr lang="en-US" altLang="en-US" sz="800" smtClean="0"/>
              <a:t>		&lt;td&gt;&lt;span id="confirm_password_mes"&gt;&lt;/span&gt;&lt;/td&gt;</a:t>
            </a:r>
          </a:p>
          <a:p>
            <a:pPr>
              <a:lnSpc>
                <a:spcPct val="80000"/>
              </a:lnSpc>
            </a:pPr>
            <a:r>
              <a:rPr lang="en-US" altLang="en-US" sz="800" smtClean="0"/>
              <a:t>	&lt;/tr&gt;</a:t>
            </a:r>
          </a:p>
          <a:p>
            <a:pPr>
              <a:lnSpc>
                <a:spcPct val="80000"/>
              </a:lnSpc>
            </a:pPr>
            <a:r>
              <a:rPr lang="en-US" altLang="en-US" sz="800" smtClean="0"/>
              <a:t>	&lt;tr&gt;</a:t>
            </a:r>
          </a:p>
          <a:p>
            <a:pPr>
              <a:lnSpc>
                <a:spcPct val="80000"/>
              </a:lnSpc>
            </a:pPr>
            <a:r>
              <a:rPr lang="en-US" altLang="en-US" sz="800" smtClean="0"/>
              <a:t>		&lt;td align="right"&gt;银行账号：&lt;/td&gt;</a:t>
            </a:r>
          </a:p>
          <a:p>
            <a:pPr>
              <a:lnSpc>
                <a:spcPct val="80000"/>
              </a:lnSpc>
            </a:pPr>
            <a:r>
              <a:rPr lang="en-US" altLang="en-US" sz="800" smtClean="0"/>
              <a:t>		&lt;td&gt;&lt;input class="txt" type="text" name="account" onfocus="account_focus()" onblur="account_blur()" /&gt;&lt;/td&gt;</a:t>
            </a:r>
          </a:p>
          <a:p>
            <a:pPr>
              <a:lnSpc>
                <a:spcPct val="80000"/>
              </a:lnSpc>
            </a:pPr>
            <a:r>
              <a:rPr lang="en-US" altLang="en-US" sz="800" smtClean="0"/>
              <a:t>		&lt;td&gt;&lt;span id="account_mes"&gt;&lt;/span&gt;&lt;/td&gt;</a:t>
            </a:r>
          </a:p>
          <a:p>
            <a:pPr>
              <a:lnSpc>
                <a:spcPct val="80000"/>
              </a:lnSpc>
            </a:pPr>
            <a:r>
              <a:rPr lang="en-US" altLang="en-US" sz="800" smtClean="0"/>
              <a:t>	&lt;/tr&gt;</a:t>
            </a:r>
          </a:p>
          <a:p>
            <a:pPr>
              <a:lnSpc>
                <a:spcPct val="80000"/>
              </a:lnSpc>
            </a:pPr>
            <a:r>
              <a:rPr lang="en-US" altLang="en-US" sz="800" smtClean="0"/>
              <a:t>	&lt;tr&gt;</a:t>
            </a:r>
          </a:p>
          <a:p>
            <a:pPr>
              <a:lnSpc>
                <a:spcPct val="80000"/>
              </a:lnSpc>
            </a:pPr>
            <a:r>
              <a:rPr lang="en-US" altLang="en-US" sz="800" smtClean="0"/>
              <a:t>		&lt;td align="right"&gt;电子邮箱：&lt;/td&gt;</a:t>
            </a:r>
          </a:p>
          <a:p>
            <a:pPr>
              <a:lnSpc>
                <a:spcPct val="80000"/>
              </a:lnSpc>
            </a:pPr>
            <a:r>
              <a:rPr lang="en-US" altLang="en-US" sz="800" smtClean="0"/>
              <a:t>		&lt;td&gt;&lt;input class="txt" type="text" name="email" onfocus="email_focus()" onblur="email_blur()" /&gt;&lt;/td&gt;</a:t>
            </a:r>
          </a:p>
          <a:p>
            <a:pPr>
              <a:lnSpc>
                <a:spcPct val="80000"/>
              </a:lnSpc>
            </a:pPr>
            <a:r>
              <a:rPr lang="en-US" altLang="en-US" sz="800" smtClean="0"/>
              <a:t>		&lt;td&gt;&lt;span id="email_mes"&gt;&lt;/span&gt;&lt;/td&gt;</a:t>
            </a:r>
          </a:p>
          <a:p>
            <a:pPr>
              <a:lnSpc>
                <a:spcPct val="80000"/>
              </a:lnSpc>
            </a:pPr>
            <a:r>
              <a:rPr lang="en-US" altLang="en-US" sz="800" smtClean="0"/>
              <a:t>	&lt;/tr&gt;</a:t>
            </a:r>
          </a:p>
          <a:p>
            <a:pPr>
              <a:lnSpc>
                <a:spcPct val="80000"/>
              </a:lnSpc>
            </a:pPr>
            <a:r>
              <a:rPr lang="en-US" altLang="en-US" sz="800" smtClean="0"/>
              <a:t>	&lt;tr&gt;</a:t>
            </a:r>
          </a:p>
          <a:p>
            <a:pPr>
              <a:lnSpc>
                <a:spcPct val="80000"/>
              </a:lnSpc>
            </a:pPr>
            <a:r>
              <a:rPr lang="en-US" altLang="en-US" sz="800" smtClean="0"/>
              <a:t>		&lt;td&gt;&amp;nbsp;&lt;/td&gt;</a:t>
            </a:r>
          </a:p>
          <a:p>
            <a:pPr>
              <a:lnSpc>
                <a:spcPct val="80000"/>
              </a:lnSpc>
            </a:pPr>
            <a:r>
              <a:rPr lang="en-US" altLang="en-US" sz="800" smtClean="0"/>
              <a:t>		&lt;td&gt;&lt;input type="submit" name="submit" value="提交表单" /&gt;&lt;/td&gt;</a:t>
            </a:r>
          </a:p>
          <a:p>
            <a:pPr>
              <a:lnSpc>
                <a:spcPct val="80000"/>
              </a:lnSpc>
            </a:pPr>
            <a:r>
              <a:rPr lang="en-US" altLang="en-US" sz="800" smtClean="0"/>
              <a:t>	&lt;/tr&gt;</a:t>
            </a:r>
          </a:p>
          <a:p>
            <a:pPr>
              <a:lnSpc>
                <a:spcPct val="80000"/>
              </a:lnSpc>
            </a:pPr>
            <a:r>
              <a:rPr lang="en-US" altLang="en-US" sz="800" smtClean="0"/>
              <a:t>&lt;/table&gt;</a:t>
            </a:r>
          </a:p>
          <a:p>
            <a:pPr>
              <a:lnSpc>
                <a:spcPct val="80000"/>
              </a:lnSpc>
            </a:pPr>
            <a:r>
              <a:rPr lang="en-US" altLang="en-US" sz="800" smtClean="0"/>
              <a:t>&lt;/form&gt;</a:t>
            </a:r>
          </a:p>
          <a:p>
            <a:pPr>
              <a:lnSpc>
                <a:spcPct val="80000"/>
              </a:lnSpc>
            </a:pPr>
            <a:r>
              <a:rPr lang="en-US" altLang="en-US" sz="800" smtClean="0"/>
              <a:t>&lt;/div&gt;</a:t>
            </a:r>
          </a:p>
          <a:p>
            <a:pPr>
              <a:lnSpc>
                <a:spcPct val="80000"/>
              </a:lnSpc>
            </a:pPr>
            <a:r>
              <a:rPr lang="en-US" altLang="en-US" sz="800" smtClean="0"/>
              <a:t>&lt;/body&gt;</a:t>
            </a:r>
          </a:p>
          <a:p>
            <a:pPr>
              <a:lnSpc>
                <a:spcPct val="80000"/>
              </a:lnSpc>
            </a:pPr>
            <a:r>
              <a:rPr lang="en-US" altLang="en-US" sz="800" smtClean="0"/>
              <a:t>&lt;/html&gt;</a:t>
            </a:r>
          </a:p>
          <a:p>
            <a:pPr>
              <a:lnSpc>
                <a:spcPct val="80000"/>
              </a:lnSpc>
            </a:pPr>
            <a:r>
              <a:rPr lang="en-US" altLang="en-US" sz="800" smtClean="0"/>
              <a:t>&lt;script language="javascript"&gt;</a:t>
            </a:r>
          </a:p>
          <a:p>
            <a:pPr>
              <a:lnSpc>
                <a:spcPct val="80000"/>
              </a:lnSpc>
            </a:pPr>
            <a:r>
              <a:rPr lang="en-US" altLang="en-US" sz="800" smtClean="0"/>
              <a:t>//检测表单</a:t>
            </a:r>
          </a:p>
          <a:p>
            <a:pPr>
              <a:lnSpc>
                <a:spcPct val="80000"/>
              </a:lnSpc>
            </a:pPr>
            <a:r>
              <a:rPr lang="en-US" altLang="en-US" sz="800" smtClean="0"/>
              <a:t>function check_form()</a:t>
            </a:r>
          </a:p>
          <a:p>
            <a:pPr>
              <a:lnSpc>
                <a:spcPct val="80000"/>
              </a:lnSpc>
            </a:pPr>
            <a:r>
              <a:rPr lang="en-US" altLang="en-US" sz="800" smtClean="0"/>
              <a:t>{</a:t>
            </a:r>
          </a:p>
          <a:p>
            <a:pPr>
              <a:lnSpc>
                <a:spcPct val="80000"/>
              </a:lnSpc>
            </a:pPr>
            <a:r>
              <a:rPr lang="en-US" altLang="en-US" sz="800" smtClean="0"/>
              <a:t>	if(document.form1.username.value=="")</a:t>
            </a:r>
          </a:p>
          <a:p>
            <a:pPr>
              <a:lnSpc>
                <a:spcPct val="80000"/>
              </a:lnSpc>
            </a:pPr>
            <a:r>
              <a:rPr lang="en-US" altLang="en-US" sz="800" smtClean="0"/>
              <a:t>	{</a:t>
            </a:r>
          </a:p>
          <a:p>
            <a:pPr>
              <a:lnSpc>
                <a:spcPct val="80000"/>
              </a:lnSpc>
            </a:pPr>
            <a:r>
              <a:rPr lang="en-US" altLang="en-US" sz="800" smtClean="0"/>
              <a:t>		document.form1.username.focus();</a:t>
            </a:r>
          </a:p>
          <a:p>
            <a:pPr>
              <a:lnSpc>
                <a:spcPct val="80000"/>
              </a:lnSpc>
            </a:pPr>
            <a:r>
              <a:rPr lang="en-US" altLang="en-US" sz="800" smtClean="0"/>
              <a:t>		return false;</a:t>
            </a:r>
          </a:p>
          <a:p>
            <a:pPr>
              <a:lnSpc>
                <a:spcPct val="80000"/>
              </a:lnSpc>
            </a:pPr>
            <a:r>
              <a:rPr lang="en-US" altLang="en-US" sz="800" smtClean="0"/>
              <a:t>	}else if(document.form1.password.value=="")</a:t>
            </a:r>
          </a:p>
          <a:p>
            <a:pPr>
              <a:lnSpc>
                <a:spcPct val="80000"/>
              </a:lnSpc>
            </a:pPr>
            <a:r>
              <a:rPr lang="en-US" altLang="en-US" sz="800" smtClean="0"/>
              <a:t>	{</a:t>
            </a:r>
          </a:p>
          <a:p>
            <a:pPr>
              <a:lnSpc>
                <a:spcPct val="80000"/>
              </a:lnSpc>
            </a:pPr>
            <a:r>
              <a:rPr lang="en-US" altLang="en-US" sz="800" smtClean="0"/>
              <a:t>		document.form1.password.focus();</a:t>
            </a:r>
          </a:p>
          <a:p>
            <a:pPr>
              <a:lnSpc>
                <a:spcPct val="80000"/>
              </a:lnSpc>
            </a:pPr>
            <a:r>
              <a:rPr lang="en-US" altLang="en-US" sz="800" smtClean="0"/>
              <a:t>		return false;</a:t>
            </a:r>
          </a:p>
          <a:p>
            <a:pPr>
              <a:lnSpc>
                <a:spcPct val="80000"/>
              </a:lnSpc>
            </a:pPr>
            <a:r>
              <a:rPr lang="en-US" altLang="en-US" sz="800" smtClean="0"/>
              <a:t>	}else if(document.form1.confirm_password.value=="")</a:t>
            </a:r>
          </a:p>
          <a:p>
            <a:pPr>
              <a:lnSpc>
                <a:spcPct val="80000"/>
              </a:lnSpc>
            </a:pPr>
            <a:r>
              <a:rPr lang="en-US" altLang="en-US" sz="800" smtClean="0"/>
              <a:t>	{</a:t>
            </a:r>
          </a:p>
          <a:p>
            <a:pPr>
              <a:lnSpc>
                <a:spcPct val="80000"/>
              </a:lnSpc>
            </a:pPr>
            <a:r>
              <a:rPr lang="en-US" altLang="en-US" sz="800" smtClean="0"/>
              <a:t>		document.form1.confirm_password.focus();</a:t>
            </a:r>
          </a:p>
          <a:p>
            <a:pPr>
              <a:lnSpc>
                <a:spcPct val="80000"/>
              </a:lnSpc>
            </a:pPr>
            <a:r>
              <a:rPr lang="en-US" altLang="en-US" sz="800" smtClean="0"/>
              <a:t>		return false;</a:t>
            </a:r>
          </a:p>
          <a:p>
            <a:pPr>
              <a:lnSpc>
                <a:spcPct val="80000"/>
              </a:lnSpc>
            </a:pPr>
            <a:r>
              <a:rPr lang="en-US" altLang="en-US" sz="800" smtClean="0"/>
              <a:t>	}else if(document.form1.account.value=="")</a:t>
            </a:r>
          </a:p>
          <a:p>
            <a:pPr>
              <a:lnSpc>
                <a:spcPct val="80000"/>
              </a:lnSpc>
            </a:pPr>
            <a:r>
              <a:rPr lang="en-US" altLang="en-US" sz="800" smtClean="0"/>
              <a:t>	{</a:t>
            </a:r>
          </a:p>
          <a:p>
            <a:pPr>
              <a:lnSpc>
                <a:spcPct val="80000"/>
              </a:lnSpc>
            </a:pPr>
            <a:r>
              <a:rPr lang="en-US" altLang="en-US" sz="800" smtClean="0"/>
              <a:t>		document.form1.account.focus();</a:t>
            </a:r>
          </a:p>
          <a:p>
            <a:pPr>
              <a:lnSpc>
                <a:spcPct val="80000"/>
              </a:lnSpc>
            </a:pPr>
            <a:r>
              <a:rPr lang="en-US" altLang="en-US" sz="800" smtClean="0"/>
              <a:t>		return false;</a:t>
            </a:r>
          </a:p>
          <a:p>
            <a:pPr>
              <a:lnSpc>
                <a:spcPct val="80000"/>
              </a:lnSpc>
            </a:pPr>
            <a:r>
              <a:rPr lang="en-US" altLang="en-US" sz="800" smtClean="0"/>
              <a:t>	}else if(document.form1.email.value=="")</a:t>
            </a:r>
          </a:p>
          <a:p>
            <a:pPr>
              <a:lnSpc>
                <a:spcPct val="80000"/>
              </a:lnSpc>
            </a:pPr>
            <a:r>
              <a:rPr lang="en-US" altLang="en-US" sz="800" smtClean="0"/>
              <a:t>	{</a:t>
            </a:r>
          </a:p>
          <a:p>
            <a:pPr>
              <a:lnSpc>
                <a:spcPct val="80000"/>
              </a:lnSpc>
            </a:pPr>
            <a:r>
              <a:rPr lang="en-US" altLang="en-US" sz="800" smtClean="0"/>
              <a:t>		document.form1.email.focus();</a:t>
            </a:r>
          </a:p>
          <a:p>
            <a:pPr>
              <a:lnSpc>
                <a:spcPct val="80000"/>
              </a:lnSpc>
            </a:pPr>
            <a:r>
              <a:rPr lang="en-US" altLang="en-US" sz="800" smtClean="0"/>
              <a:t>		return false;</a:t>
            </a:r>
          </a:p>
          <a:p>
            <a:pPr>
              <a:lnSpc>
                <a:spcPct val="80000"/>
              </a:lnSpc>
            </a:pPr>
            <a:r>
              <a:rPr lang="en-US" altLang="en-US" sz="800" smtClean="0"/>
              <a:t>	}else</a:t>
            </a:r>
          </a:p>
          <a:p>
            <a:pPr>
              <a:lnSpc>
                <a:spcPct val="80000"/>
              </a:lnSpc>
            </a:pPr>
            <a:r>
              <a:rPr lang="en-US" altLang="en-US" sz="800" smtClean="0"/>
              <a:t>	{</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//检测用户名</a:t>
            </a:r>
          </a:p>
          <a:p>
            <a:pPr>
              <a:lnSpc>
                <a:spcPct val="80000"/>
              </a:lnSpc>
            </a:pPr>
            <a:r>
              <a:rPr lang="en-US" altLang="en-US" sz="800" smtClean="0"/>
              <a:t>function username_focus()</a:t>
            </a:r>
          </a:p>
          <a:p>
            <a:pPr>
              <a:lnSpc>
                <a:spcPct val="80000"/>
              </a:lnSpc>
            </a:pPr>
            <a:r>
              <a:rPr lang="en-US" altLang="en-US" sz="800" smtClean="0"/>
              <a:t>{</a:t>
            </a:r>
          </a:p>
          <a:p>
            <a:pPr>
              <a:lnSpc>
                <a:spcPct val="80000"/>
              </a:lnSpc>
            </a:pPr>
            <a:r>
              <a:rPr lang="en-US" altLang="en-US" sz="800" smtClean="0"/>
              <a:t>	if(document.form1.username.value == "")</a:t>
            </a:r>
          </a:p>
          <a:p>
            <a:pPr>
              <a:lnSpc>
                <a:spcPct val="80000"/>
              </a:lnSpc>
            </a:pPr>
            <a:r>
              <a:rPr lang="en-US" altLang="en-US" sz="800" smtClean="0"/>
              <a:t>	{</a:t>
            </a:r>
          </a:p>
          <a:p>
            <a:pPr>
              <a:lnSpc>
                <a:spcPct val="80000"/>
              </a:lnSpc>
            </a:pPr>
            <a:r>
              <a:rPr lang="en-US" altLang="en-US" sz="800" smtClean="0"/>
              <a:t>		document.getElementById("username_mes").innerHTML="请输入用户名";</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function username_blur()</a:t>
            </a:r>
          </a:p>
          <a:p>
            <a:pPr>
              <a:lnSpc>
                <a:spcPct val="80000"/>
              </a:lnSpc>
            </a:pPr>
            <a:r>
              <a:rPr lang="en-US" altLang="en-US" sz="800" smtClean="0"/>
              <a:t>{</a:t>
            </a:r>
          </a:p>
          <a:p>
            <a:pPr>
              <a:lnSpc>
                <a:spcPct val="80000"/>
              </a:lnSpc>
            </a:pPr>
            <a:r>
              <a:rPr lang="en-US" altLang="en-US" sz="800" smtClean="0"/>
              <a:t>	if(is_empty(document.form1.username.value))</a:t>
            </a:r>
          </a:p>
          <a:p>
            <a:pPr>
              <a:lnSpc>
                <a:spcPct val="80000"/>
              </a:lnSpc>
            </a:pPr>
            <a:r>
              <a:rPr lang="en-US" altLang="en-US" sz="800" smtClean="0"/>
              <a:t>	{</a:t>
            </a:r>
          </a:p>
          <a:p>
            <a:pPr>
              <a:lnSpc>
                <a:spcPct val="80000"/>
              </a:lnSpc>
            </a:pPr>
            <a:r>
              <a:rPr lang="en-US" altLang="en-US" sz="800" smtClean="0"/>
              <a:t>		document.form1.username.focus();</a:t>
            </a:r>
          </a:p>
          <a:p>
            <a:pPr>
              <a:lnSpc>
                <a:spcPct val="80000"/>
              </a:lnSpc>
            </a:pPr>
            <a:r>
              <a:rPr lang="en-US" altLang="en-US" sz="800" smtClean="0"/>
              <a:t>		document.getElementById("username_mes").innerHTML="&lt;font color=red&gt;用户名不能为空&lt;/font&gt;";</a:t>
            </a:r>
          </a:p>
          <a:p>
            <a:pPr>
              <a:lnSpc>
                <a:spcPct val="80000"/>
              </a:lnSpc>
            </a:pPr>
            <a:r>
              <a:rPr lang="en-US" altLang="en-US" sz="800" smtClean="0"/>
              <a:t>		return false;</a:t>
            </a:r>
          </a:p>
          <a:p>
            <a:pPr>
              <a:lnSpc>
                <a:spcPct val="80000"/>
              </a:lnSpc>
            </a:pPr>
            <a:r>
              <a:rPr lang="en-US" altLang="en-US" sz="800" smtClean="0"/>
              <a:t>	}else</a:t>
            </a:r>
          </a:p>
          <a:p>
            <a:pPr>
              <a:lnSpc>
                <a:spcPct val="80000"/>
              </a:lnSpc>
            </a:pPr>
            <a:r>
              <a:rPr lang="en-US" altLang="en-US" sz="800" smtClean="0"/>
              <a:t>	{</a:t>
            </a:r>
          </a:p>
          <a:p>
            <a:pPr>
              <a:lnSpc>
                <a:spcPct val="80000"/>
              </a:lnSpc>
            </a:pPr>
            <a:r>
              <a:rPr lang="en-US" altLang="en-US" sz="800" smtClean="0"/>
              <a:t>		document.getElementById("username_mes").innerHTML="&lt;font color=blue&gt;用户名输入正确&lt;/font&gt;";</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//检测密码</a:t>
            </a:r>
          </a:p>
          <a:p>
            <a:pPr>
              <a:lnSpc>
                <a:spcPct val="80000"/>
              </a:lnSpc>
            </a:pPr>
            <a:r>
              <a:rPr lang="en-US" altLang="en-US" sz="800" smtClean="0"/>
              <a:t>function password_focus()</a:t>
            </a:r>
          </a:p>
          <a:p>
            <a:pPr>
              <a:lnSpc>
                <a:spcPct val="80000"/>
              </a:lnSpc>
            </a:pPr>
            <a:r>
              <a:rPr lang="en-US" altLang="en-US" sz="800" smtClean="0"/>
              <a:t>{</a:t>
            </a:r>
          </a:p>
          <a:p>
            <a:pPr>
              <a:lnSpc>
                <a:spcPct val="80000"/>
              </a:lnSpc>
            </a:pPr>
            <a:r>
              <a:rPr lang="en-US" altLang="en-US" sz="800" smtClean="0"/>
              <a:t>	if(document.form1.password.value == "")</a:t>
            </a:r>
          </a:p>
          <a:p>
            <a:pPr>
              <a:lnSpc>
                <a:spcPct val="80000"/>
              </a:lnSpc>
            </a:pPr>
            <a:r>
              <a:rPr lang="en-US" altLang="en-US" sz="800" smtClean="0"/>
              <a:t>	{</a:t>
            </a:r>
          </a:p>
          <a:p>
            <a:pPr>
              <a:lnSpc>
                <a:spcPct val="80000"/>
              </a:lnSpc>
            </a:pPr>
            <a:r>
              <a:rPr lang="en-US" altLang="en-US" sz="800" smtClean="0"/>
              <a:t>		document.getElementById("password_mes").innerHTML="请输入密码";</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function password_blur()</a:t>
            </a:r>
          </a:p>
          <a:p>
            <a:pPr>
              <a:lnSpc>
                <a:spcPct val="80000"/>
              </a:lnSpc>
            </a:pPr>
            <a:r>
              <a:rPr lang="en-US" altLang="en-US" sz="800" smtClean="0"/>
              <a:t>{</a:t>
            </a:r>
          </a:p>
          <a:p>
            <a:pPr>
              <a:lnSpc>
                <a:spcPct val="80000"/>
              </a:lnSpc>
            </a:pPr>
            <a:r>
              <a:rPr lang="en-US" altLang="en-US" sz="800" smtClean="0"/>
              <a:t>	if(is_empty(document.form1.password.value))</a:t>
            </a:r>
          </a:p>
          <a:p>
            <a:pPr>
              <a:lnSpc>
                <a:spcPct val="80000"/>
              </a:lnSpc>
            </a:pPr>
            <a:r>
              <a:rPr lang="en-US" altLang="en-US" sz="800" smtClean="0"/>
              <a:t>	{</a:t>
            </a:r>
          </a:p>
          <a:p>
            <a:pPr>
              <a:lnSpc>
                <a:spcPct val="80000"/>
              </a:lnSpc>
            </a:pPr>
            <a:r>
              <a:rPr lang="en-US" altLang="en-US" sz="800" smtClean="0"/>
              <a:t>		document.form1.password.focus();</a:t>
            </a:r>
          </a:p>
          <a:p>
            <a:pPr>
              <a:lnSpc>
                <a:spcPct val="80000"/>
              </a:lnSpc>
            </a:pPr>
            <a:r>
              <a:rPr lang="en-US" altLang="en-US" sz="800" smtClean="0"/>
              <a:t>		document.getElementById("password_mes").innerHTML="&lt;font color=red&gt;密码不能为空&lt;/font&gt;";</a:t>
            </a:r>
          </a:p>
          <a:p>
            <a:pPr>
              <a:lnSpc>
                <a:spcPct val="80000"/>
              </a:lnSpc>
            </a:pPr>
            <a:r>
              <a:rPr lang="en-US" altLang="en-US" sz="800" smtClean="0"/>
              <a:t>		return false;</a:t>
            </a:r>
          </a:p>
          <a:p>
            <a:pPr>
              <a:lnSpc>
                <a:spcPct val="80000"/>
              </a:lnSpc>
            </a:pPr>
            <a:r>
              <a:rPr lang="en-US" altLang="en-US" sz="800" smtClean="0"/>
              <a:t>	}else</a:t>
            </a:r>
          </a:p>
          <a:p>
            <a:pPr>
              <a:lnSpc>
                <a:spcPct val="80000"/>
              </a:lnSpc>
            </a:pPr>
            <a:r>
              <a:rPr lang="en-US" altLang="en-US" sz="800" smtClean="0"/>
              <a:t>	{</a:t>
            </a:r>
          </a:p>
          <a:p>
            <a:pPr>
              <a:lnSpc>
                <a:spcPct val="80000"/>
              </a:lnSpc>
            </a:pPr>
            <a:r>
              <a:rPr lang="en-US" altLang="en-US" sz="800" smtClean="0"/>
              <a:t>		document.getElementById("password_mes").innerHTML="&lt;font color=blue&gt;密码输入正确&lt;/font&gt;";</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//检测重复密码</a:t>
            </a:r>
          </a:p>
          <a:p>
            <a:pPr>
              <a:lnSpc>
                <a:spcPct val="80000"/>
              </a:lnSpc>
            </a:pPr>
            <a:r>
              <a:rPr lang="en-US" altLang="en-US" sz="800" smtClean="0"/>
              <a:t>function confirm_password_focus()</a:t>
            </a:r>
          </a:p>
          <a:p>
            <a:pPr>
              <a:lnSpc>
                <a:spcPct val="80000"/>
              </a:lnSpc>
            </a:pPr>
            <a:r>
              <a:rPr lang="en-US" altLang="en-US" sz="800" smtClean="0"/>
              <a:t>{</a:t>
            </a:r>
          </a:p>
          <a:p>
            <a:pPr>
              <a:lnSpc>
                <a:spcPct val="80000"/>
              </a:lnSpc>
            </a:pPr>
            <a:r>
              <a:rPr lang="en-US" altLang="en-US" sz="800" smtClean="0"/>
              <a:t>	if(document.form1.confirm_password.value == "")</a:t>
            </a:r>
          </a:p>
          <a:p>
            <a:pPr>
              <a:lnSpc>
                <a:spcPct val="80000"/>
              </a:lnSpc>
            </a:pPr>
            <a:r>
              <a:rPr lang="en-US" altLang="en-US" sz="800" smtClean="0"/>
              <a:t>	{</a:t>
            </a:r>
          </a:p>
          <a:p>
            <a:pPr>
              <a:lnSpc>
                <a:spcPct val="80000"/>
              </a:lnSpc>
            </a:pPr>
            <a:r>
              <a:rPr lang="en-US" altLang="en-US" sz="800" smtClean="0"/>
              <a:t>		document.getElementById("confirm_password_mes").innerHTML="请输入重复密码";</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function confirm_password_blur()</a:t>
            </a:r>
          </a:p>
          <a:p>
            <a:pPr>
              <a:lnSpc>
                <a:spcPct val="80000"/>
              </a:lnSpc>
            </a:pPr>
            <a:r>
              <a:rPr lang="en-US" altLang="en-US" sz="800" smtClean="0"/>
              <a:t>{</a:t>
            </a:r>
          </a:p>
          <a:p>
            <a:pPr>
              <a:lnSpc>
                <a:spcPct val="80000"/>
              </a:lnSpc>
            </a:pPr>
            <a:r>
              <a:rPr lang="en-US" altLang="en-US" sz="800" smtClean="0"/>
              <a:t>	if(document.form1.password.value != document.form1.confirm_password.value)</a:t>
            </a:r>
          </a:p>
          <a:p>
            <a:pPr>
              <a:lnSpc>
                <a:spcPct val="80000"/>
              </a:lnSpc>
            </a:pPr>
            <a:r>
              <a:rPr lang="en-US" altLang="en-US" sz="800" smtClean="0"/>
              <a:t>	{</a:t>
            </a:r>
          </a:p>
          <a:p>
            <a:pPr>
              <a:lnSpc>
                <a:spcPct val="80000"/>
              </a:lnSpc>
            </a:pPr>
            <a:r>
              <a:rPr lang="en-US" altLang="en-US" sz="800" smtClean="0"/>
              <a:t>		document.form1.confirm_password.focus();</a:t>
            </a:r>
          </a:p>
          <a:p>
            <a:pPr>
              <a:lnSpc>
                <a:spcPct val="80000"/>
              </a:lnSpc>
            </a:pPr>
            <a:r>
              <a:rPr lang="en-US" altLang="en-US" sz="800" smtClean="0"/>
              <a:t>		document.getElementById("confirm_password_mes").innerHTML="&lt;font color=red&gt;两次输入的密码不一样&lt;/font&gt;";</a:t>
            </a:r>
          </a:p>
          <a:p>
            <a:pPr>
              <a:lnSpc>
                <a:spcPct val="80000"/>
              </a:lnSpc>
            </a:pPr>
            <a:r>
              <a:rPr lang="en-US" altLang="en-US" sz="800" smtClean="0"/>
              <a:t>		return false;</a:t>
            </a:r>
          </a:p>
          <a:p>
            <a:pPr>
              <a:lnSpc>
                <a:spcPct val="80000"/>
              </a:lnSpc>
            </a:pPr>
            <a:r>
              <a:rPr lang="en-US" altLang="en-US" sz="800" smtClean="0"/>
              <a:t>	}else</a:t>
            </a:r>
          </a:p>
          <a:p>
            <a:pPr>
              <a:lnSpc>
                <a:spcPct val="80000"/>
              </a:lnSpc>
            </a:pPr>
            <a:r>
              <a:rPr lang="en-US" altLang="en-US" sz="800" smtClean="0"/>
              <a:t>	{</a:t>
            </a:r>
          </a:p>
          <a:p>
            <a:pPr>
              <a:lnSpc>
                <a:spcPct val="80000"/>
              </a:lnSpc>
            </a:pPr>
            <a:r>
              <a:rPr lang="en-US" altLang="en-US" sz="800" smtClean="0"/>
              <a:t>		document.getElementById("confirm_password_mes").innerHTML="&lt;font color=blue&gt;两次输入的密码一致&lt;/font&gt;";</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//检测银行账号</a:t>
            </a:r>
          </a:p>
          <a:p>
            <a:pPr>
              <a:lnSpc>
                <a:spcPct val="80000"/>
              </a:lnSpc>
            </a:pPr>
            <a:r>
              <a:rPr lang="en-US" altLang="en-US" sz="800" smtClean="0"/>
              <a:t>function account_focus()</a:t>
            </a:r>
          </a:p>
          <a:p>
            <a:pPr>
              <a:lnSpc>
                <a:spcPct val="80000"/>
              </a:lnSpc>
            </a:pPr>
            <a:r>
              <a:rPr lang="en-US" altLang="en-US" sz="800" smtClean="0"/>
              <a:t>{</a:t>
            </a:r>
          </a:p>
          <a:p>
            <a:pPr>
              <a:lnSpc>
                <a:spcPct val="80000"/>
              </a:lnSpc>
            </a:pPr>
            <a:r>
              <a:rPr lang="en-US" altLang="en-US" sz="800" smtClean="0"/>
              <a:t>	if(document.form1.account.value == "")</a:t>
            </a:r>
          </a:p>
          <a:p>
            <a:pPr>
              <a:lnSpc>
                <a:spcPct val="80000"/>
              </a:lnSpc>
            </a:pPr>
            <a:r>
              <a:rPr lang="en-US" altLang="en-US" sz="800" smtClean="0"/>
              <a:t>	{</a:t>
            </a:r>
          </a:p>
          <a:p>
            <a:pPr>
              <a:lnSpc>
                <a:spcPct val="80000"/>
              </a:lnSpc>
            </a:pPr>
            <a:r>
              <a:rPr lang="en-US" altLang="en-US" sz="800" smtClean="0"/>
              <a:t>		document.getElementById("account_mes").innerHTML="请输入银行账号";</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function account_blur()</a:t>
            </a:r>
          </a:p>
          <a:p>
            <a:pPr>
              <a:lnSpc>
                <a:spcPct val="80000"/>
              </a:lnSpc>
            </a:pPr>
            <a:r>
              <a:rPr lang="en-US" altLang="en-US" sz="800" smtClean="0"/>
              <a:t>{</a:t>
            </a:r>
          </a:p>
          <a:p>
            <a:pPr>
              <a:lnSpc>
                <a:spcPct val="80000"/>
              </a:lnSpc>
            </a:pPr>
            <a:r>
              <a:rPr lang="en-US" altLang="en-US" sz="800" smtClean="0"/>
              <a:t>	if(is_empty(document.form1.account.value))</a:t>
            </a:r>
          </a:p>
          <a:p>
            <a:pPr>
              <a:lnSpc>
                <a:spcPct val="80000"/>
              </a:lnSpc>
            </a:pPr>
            <a:r>
              <a:rPr lang="en-US" altLang="en-US" sz="800" smtClean="0"/>
              <a:t>	{</a:t>
            </a:r>
          </a:p>
          <a:p>
            <a:pPr>
              <a:lnSpc>
                <a:spcPct val="80000"/>
              </a:lnSpc>
            </a:pPr>
            <a:r>
              <a:rPr lang="en-US" altLang="en-US" sz="800" smtClean="0"/>
              <a:t>		document.form1.account.focus();</a:t>
            </a:r>
          </a:p>
          <a:p>
            <a:pPr>
              <a:lnSpc>
                <a:spcPct val="80000"/>
              </a:lnSpc>
            </a:pPr>
            <a:r>
              <a:rPr lang="en-US" altLang="en-US" sz="800" smtClean="0"/>
              <a:t>		document.getElementById("account_mes").innerHTML="&lt;font color=red&gt;账号不能为空&lt;/font&gt;";</a:t>
            </a:r>
          </a:p>
          <a:p>
            <a:pPr>
              <a:lnSpc>
                <a:spcPct val="80000"/>
              </a:lnSpc>
            </a:pPr>
            <a:r>
              <a:rPr lang="en-US" altLang="en-US" sz="800" smtClean="0"/>
              <a:t>		return false;</a:t>
            </a:r>
          </a:p>
          <a:p>
            <a:pPr>
              <a:lnSpc>
                <a:spcPct val="80000"/>
              </a:lnSpc>
            </a:pPr>
            <a:r>
              <a:rPr lang="en-US" altLang="en-US" sz="800" smtClean="0"/>
              <a:t>	}else if(!is_number(document.form1.account.value))</a:t>
            </a:r>
          </a:p>
          <a:p>
            <a:pPr>
              <a:lnSpc>
                <a:spcPct val="80000"/>
              </a:lnSpc>
            </a:pPr>
            <a:r>
              <a:rPr lang="en-US" altLang="en-US" sz="800" smtClean="0"/>
              <a:t>	{</a:t>
            </a:r>
          </a:p>
          <a:p>
            <a:pPr>
              <a:lnSpc>
                <a:spcPct val="80000"/>
              </a:lnSpc>
            </a:pPr>
            <a:r>
              <a:rPr lang="en-US" altLang="en-US" sz="800" smtClean="0"/>
              <a:t>		document.getElementById("account_mes").innerHTML="&lt;font color=red&gt;账号格式不正确&lt;/font&gt;";</a:t>
            </a:r>
          </a:p>
          <a:p>
            <a:pPr>
              <a:lnSpc>
                <a:spcPct val="80000"/>
              </a:lnSpc>
            </a:pPr>
            <a:r>
              <a:rPr lang="en-US" altLang="en-US" sz="800" smtClean="0"/>
              <a:t>		return false;</a:t>
            </a:r>
          </a:p>
          <a:p>
            <a:pPr>
              <a:lnSpc>
                <a:spcPct val="80000"/>
              </a:lnSpc>
            </a:pPr>
            <a:r>
              <a:rPr lang="en-US" altLang="en-US" sz="800" smtClean="0"/>
              <a:t>	}else</a:t>
            </a:r>
          </a:p>
          <a:p>
            <a:pPr>
              <a:lnSpc>
                <a:spcPct val="80000"/>
              </a:lnSpc>
            </a:pPr>
            <a:r>
              <a:rPr lang="en-US" altLang="en-US" sz="800" smtClean="0"/>
              <a:t>	{</a:t>
            </a:r>
          </a:p>
          <a:p>
            <a:pPr>
              <a:lnSpc>
                <a:spcPct val="80000"/>
              </a:lnSpc>
            </a:pPr>
            <a:r>
              <a:rPr lang="en-US" altLang="en-US" sz="800" smtClean="0"/>
              <a:t>		document.getElementById("account_mes").innerHTML="&lt;font color=blue&gt;账号输入正确&lt;/font&gt;";</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//检测邮箱</a:t>
            </a:r>
          </a:p>
          <a:p>
            <a:pPr>
              <a:lnSpc>
                <a:spcPct val="80000"/>
              </a:lnSpc>
            </a:pPr>
            <a:r>
              <a:rPr lang="en-US" altLang="en-US" sz="800" smtClean="0"/>
              <a:t>function email_focus()</a:t>
            </a:r>
          </a:p>
          <a:p>
            <a:pPr>
              <a:lnSpc>
                <a:spcPct val="80000"/>
              </a:lnSpc>
            </a:pPr>
            <a:r>
              <a:rPr lang="en-US" altLang="en-US" sz="800" smtClean="0"/>
              <a:t>{</a:t>
            </a:r>
          </a:p>
          <a:p>
            <a:pPr>
              <a:lnSpc>
                <a:spcPct val="80000"/>
              </a:lnSpc>
            </a:pPr>
            <a:r>
              <a:rPr lang="en-US" altLang="en-US" sz="800" smtClean="0"/>
              <a:t>	if(document.form1.email.value == "")</a:t>
            </a:r>
          </a:p>
          <a:p>
            <a:pPr>
              <a:lnSpc>
                <a:spcPct val="80000"/>
              </a:lnSpc>
            </a:pPr>
            <a:r>
              <a:rPr lang="en-US" altLang="en-US" sz="800" smtClean="0"/>
              <a:t>	{</a:t>
            </a:r>
          </a:p>
          <a:p>
            <a:pPr>
              <a:lnSpc>
                <a:spcPct val="80000"/>
              </a:lnSpc>
            </a:pPr>
            <a:r>
              <a:rPr lang="en-US" altLang="en-US" sz="800" smtClean="0"/>
              <a:t>		document.getElementById("email_mes").innerHTML="请输入邮箱";</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function email_blur()</a:t>
            </a:r>
          </a:p>
          <a:p>
            <a:pPr>
              <a:lnSpc>
                <a:spcPct val="80000"/>
              </a:lnSpc>
            </a:pPr>
            <a:r>
              <a:rPr lang="en-US" altLang="en-US" sz="800" smtClean="0"/>
              <a:t>{</a:t>
            </a:r>
          </a:p>
          <a:p>
            <a:pPr>
              <a:lnSpc>
                <a:spcPct val="80000"/>
              </a:lnSpc>
            </a:pPr>
            <a:r>
              <a:rPr lang="en-US" altLang="en-US" sz="800" smtClean="0"/>
              <a:t>	if(is_empty(document.form1.email.value))</a:t>
            </a:r>
          </a:p>
          <a:p>
            <a:pPr>
              <a:lnSpc>
                <a:spcPct val="80000"/>
              </a:lnSpc>
            </a:pPr>
            <a:r>
              <a:rPr lang="en-US" altLang="en-US" sz="800" smtClean="0"/>
              <a:t>	{</a:t>
            </a:r>
          </a:p>
          <a:p>
            <a:pPr>
              <a:lnSpc>
                <a:spcPct val="80000"/>
              </a:lnSpc>
            </a:pPr>
            <a:r>
              <a:rPr lang="en-US" altLang="en-US" sz="800" smtClean="0"/>
              <a:t>		document.form1.email.focus();</a:t>
            </a:r>
          </a:p>
          <a:p>
            <a:pPr>
              <a:lnSpc>
                <a:spcPct val="80000"/>
              </a:lnSpc>
            </a:pPr>
            <a:r>
              <a:rPr lang="en-US" altLang="en-US" sz="800" smtClean="0"/>
              <a:t>		document.getElementById("email_mes").innerHTML="&lt;font color=red&gt;邮箱不能为空&lt;/font&gt;";</a:t>
            </a:r>
          </a:p>
          <a:p>
            <a:pPr>
              <a:lnSpc>
                <a:spcPct val="80000"/>
              </a:lnSpc>
            </a:pPr>
            <a:r>
              <a:rPr lang="en-US" altLang="en-US" sz="800" smtClean="0"/>
              <a:t>		return false;</a:t>
            </a:r>
          </a:p>
          <a:p>
            <a:pPr>
              <a:lnSpc>
                <a:spcPct val="80000"/>
              </a:lnSpc>
            </a:pPr>
            <a:r>
              <a:rPr lang="en-US" altLang="en-US" sz="800" smtClean="0"/>
              <a:t>	}else if(!is_email(document.form1.email.value))</a:t>
            </a:r>
          </a:p>
          <a:p>
            <a:pPr>
              <a:lnSpc>
                <a:spcPct val="80000"/>
              </a:lnSpc>
            </a:pPr>
            <a:r>
              <a:rPr lang="en-US" altLang="en-US" sz="800" smtClean="0"/>
              <a:t>	{</a:t>
            </a:r>
          </a:p>
          <a:p>
            <a:pPr>
              <a:lnSpc>
                <a:spcPct val="80000"/>
              </a:lnSpc>
            </a:pPr>
            <a:r>
              <a:rPr lang="en-US" altLang="en-US" sz="800" smtClean="0"/>
              <a:t>		document.form1.email.focus();</a:t>
            </a:r>
          </a:p>
          <a:p>
            <a:pPr>
              <a:lnSpc>
                <a:spcPct val="80000"/>
              </a:lnSpc>
            </a:pPr>
            <a:r>
              <a:rPr lang="en-US" altLang="en-US" sz="800" smtClean="0"/>
              <a:t>		document.getElementById("email_mes").innerHTML="&lt;font color=red&gt;邮箱格式不正确&lt;/font&gt;";</a:t>
            </a:r>
          </a:p>
          <a:p>
            <a:pPr>
              <a:lnSpc>
                <a:spcPct val="80000"/>
              </a:lnSpc>
            </a:pPr>
            <a:r>
              <a:rPr lang="en-US" altLang="en-US" sz="800" smtClean="0"/>
              <a:t>		return false;</a:t>
            </a:r>
          </a:p>
          <a:p>
            <a:pPr>
              <a:lnSpc>
                <a:spcPct val="80000"/>
              </a:lnSpc>
            </a:pPr>
            <a:r>
              <a:rPr lang="en-US" altLang="en-US" sz="800" smtClean="0"/>
              <a:t>	}else</a:t>
            </a:r>
          </a:p>
          <a:p>
            <a:pPr>
              <a:lnSpc>
                <a:spcPct val="80000"/>
              </a:lnSpc>
            </a:pPr>
            <a:r>
              <a:rPr lang="en-US" altLang="en-US" sz="800" smtClean="0"/>
              <a:t>	{</a:t>
            </a:r>
          </a:p>
          <a:p>
            <a:pPr>
              <a:lnSpc>
                <a:spcPct val="80000"/>
              </a:lnSpc>
            </a:pPr>
            <a:r>
              <a:rPr lang="en-US" altLang="en-US" sz="800" smtClean="0"/>
              <a:t>		document.getElementById("email_mes").innerHTML="&lt;font color=blue&gt;邮箱输入正确&lt;/font&gt;";</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//==检测是否为空白字符</a:t>
            </a:r>
          </a:p>
          <a:p>
            <a:pPr>
              <a:lnSpc>
                <a:spcPct val="80000"/>
              </a:lnSpc>
            </a:pPr>
            <a:r>
              <a:rPr lang="en-US" altLang="en-US" sz="800" smtClean="0"/>
              <a:t>function is_empty(str)</a:t>
            </a:r>
          </a:p>
          <a:p>
            <a:pPr>
              <a:lnSpc>
                <a:spcPct val="80000"/>
              </a:lnSpc>
            </a:pPr>
            <a:r>
              <a:rPr lang="en-US" altLang="en-US" sz="800" smtClean="0"/>
              <a:t>{</a:t>
            </a:r>
          </a:p>
          <a:p>
            <a:pPr>
              <a:lnSpc>
                <a:spcPct val="80000"/>
              </a:lnSpc>
            </a:pPr>
            <a:r>
              <a:rPr lang="en-US" altLang="en-US" sz="800" smtClean="0"/>
              <a:t>	var white_space = " \t\r\n";</a:t>
            </a:r>
          </a:p>
          <a:p>
            <a:pPr>
              <a:lnSpc>
                <a:spcPct val="80000"/>
              </a:lnSpc>
            </a:pPr>
            <a:r>
              <a:rPr lang="en-US" altLang="en-US" sz="800" smtClean="0"/>
              <a:t>	if(str==null || str.length == 0)</a:t>
            </a:r>
          </a:p>
          <a:p>
            <a:pPr>
              <a:lnSpc>
                <a:spcPct val="80000"/>
              </a:lnSpc>
            </a:pPr>
            <a:r>
              <a:rPr lang="en-US" altLang="en-US" sz="800" smtClean="0"/>
              <a:t>	{</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	for(var i=0; i&lt;str.length; i++)</a:t>
            </a:r>
          </a:p>
          <a:p>
            <a:pPr>
              <a:lnSpc>
                <a:spcPct val="80000"/>
              </a:lnSpc>
            </a:pPr>
            <a:r>
              <a:rPr lang="en-US" altLang="en-US" sz="800" smtClean="0"/>
              <a:t>	{</a:t>
            </a:r>
          </a:p>
          <a:p>
            <a:pPr>
              <a:lnSpc>
                <a:spcPct val="80000"/>
              </a:lnSpc>
            </a:pPr>
            <a:r>
              <a:rPr lang="en-US" altLang="en-US" sz="800" smtClean="0"/>
              <a:t>		if(white_space.indexOf(str.charAt(i))==-1)</a:t>
            </a:r>
          </a:p>
          <a:p>
            <a:pPr>
              <a:lnSpc>
                <a:spcPct val="80000"/>
              </a:lnSpc>
            </a:pPr>
            <a:r>
              <a:rPr lang="en-US" altLang="en-US" sz="800" smtClean="0"/>
              <a:t>		{</a:t>
            </a:r>
          </a:p>
          <a:p>
            <a:pPr>
              <a:lnSpc>
                <a:spcPct val="80000"/>
              </a:lnSpc>
            </a:pPr>
            <a:r>
              <a:rPr lang="en-US" altLang="en-US" sz="800" smtClean="0"/>
              <a:t>			return false;</a:t>
            </a:r>
          </a:p>
          <a:p>
            <a:pPr>
              <a:lnSpc>
                <a:spcPct val="80000"/>
              </a:lnSpc>
            </a:pPr>
            <a:r>
              <a:rPr lang="en-US" altLang="en-US" sz="800" smtClean="0"/>
              <a:t>		}</a:t>
            </a:r>
          </a:p>
          <a:p>
            <a:pPr>
              <a:lnSpc>
                <a:spcPct val="80000"/>
              </a:lnSpc>
            </a:pPr>
            <a:r>
              <a:rPr lang="en-US" altLang="en-US" sz="800" smtClean="0"/>
              <a:t>	}</a:t>
            </a:r>
          </a:p>
          <a:p>
            <a:pPr>
              <a:lnSpc>
                <a:spcPct val="80000"/>
              </a:lnSpc>
            </a:pPr>
            <a:r>
              <a:rPr lang="en-US" altLang="en-US" sz="800" smtClean="0"/>
              <a:t>	return true;</a:t>
            </a:r>
          </a:p>
          <a:p>
            <a:pPr>
              <a:lnSpc>
                <a:spcPct val="80000"/>
              </a:lnSpc>
            </a:pPr>
            <a:r>
              <a:rPr lang="en-US" altLang="en-US" sz="800" smtClean="0"/>
              <a:t>}</a:t>
            </a:r>
          </a:p>
          <a:p>
            <a:pPr>
              <a:lnSpc>
                <a:spcPct val="80000"/>
              </a:lnSpc>
            </a:pPr>
            <a:r>
              <a:rPr lang="en-US" altLang="en-US" sz="800" smtClean="0"/>
              <a:t>//==检测数字字符串</a:t>
            </a:r>
          </a:p>
          <a:p>
            <a:pPr>
              <a:lnSpc>
                <a:spcPct val="80000"/>
              </a:lnSpc>
            </a:pPr>
            <a:r>
              <a:rPr lang="en-US" altLang="en-US" sz="800" smtClean="0"/>
              <a:t>function is_number(str)</a:t>
            </a:r>
          </a:p>
          <a:p>
            <a:pPr>
              <a:lnSpc>
                <a:spcPct val="80000"/>
              </a:lnSpc>
            </a:pPr>
            <a:r>
              <a:rPr lang="en-US" altLang="en-US" sz="800" smtClean="0"/>
              <a:t>{</a:t>
            </a:r>
          </a:p>
          <a:p>
            <a:pPr>
              <a:lnSpc>
                <a:spcPct val="80000"/>
              </a:lnSpc>
            </a:pPr>
            <a:r>
              <a:rPr lang="en-US" altLang="en-US" sz="800" smtClean="0"/>
              <a:t>	var number_str = "0123456789";</a:t>
            </a:r>
          </a:p>
          <a:p>
            <a:pPr>
              <a:lnSpc>
                <a:spcPct val="80000"/>
              </a:lnSpc>
            </a:pPr>
            <a:r>
              <a:rPr lang="en-US" altLang="en-US" sz="800" smtClean="0"/>
              <a:t>	for(var i=0; i&lt;str.length; i++)</a:t>
            </a:r>
          </a:p>
          <a:p>
            <a:pPr>
              <a:lnSpc>
                <a:spcPct val="80000"/>
              </a:lnSpc>
            </a:pPr>
            <a:r>
              <a:rPr lang="en-US" altLang="en-US" sz="800" smtClean="0"/>
              <a:t>	{</a:t>
            </a:r>
          </a:p>
          <a:p>
            <a:pPr>
              <a:lnSpc>
                <a:spcPct val="80000"/>
              </a:lnSpc>
            </a:pPr>
            <a:r>
              <a:rPr lang="en-US" altLang="en-US" sz="800" smtClean="0"/>
              <a:t>		if(number_str.indexOf(str.charAt(i))==-1)</a:t>
            </a:r>
          </a:p>
          <a:p>
            <a:pPr>
              <a:lnSpc>
                <a:spcPct val="80000"/>
              </a:lnSpc>
            </a:pPr>
            <a:r>
              <a:rPr lang="en-US" altLang="en-US" sz="800" smtClean="0"/>
              <a:t>		{</a:t>
            </a:r>
          </a:p>
          <a:p>
            <a:pPr>
              <a:lnSpc>
                <a:spcPct val="80000"/>
              </a:lnSpc>
            </a:pPr>
            <a:r>
              <a:rPr lang="en-US" altLang="en-US" sz="800" smtClean="0"/>
              <a:t>			return false;</a:t>
            </a:r>
          </a:p>
          <a:p>
            <a:pPr>
              <a:lnSpc>
                <a:spcPct val="80000"/>
              </a:lnSpc>
            </a:pPr>
            <a:r>
              <a:rPr lang="en-US" altLang="en-US" sz="800" smtClean="0"/>
              <a:t>		}</a:t>
            </a:r>
          </a:p>
          <a:p>
            <a:pPr>
              <a:lnSpc>
                <a:spcPct val="80000"/>
              </a:lnSpc>
            </a:pPr>
            <a:r>
              <a:rPr lang="en-US" altLang="en-US" sz="800" smtClean="0"/>
              <a:t>	}</a:t>
            </a:r>
          </a:p>
          <a:p>
            <a:pPr>
              <a:lnSpc>
                <a:spcPct val="80000"/>
              </a:lnSpc>
            </a:pPr>
            <a:r>
              <a:rPr lang="en-US" altLang="en-US" sz="800" smtClean="0"/>
              <a:t>	return true;</a:t>
            </a:r>
          </a:p>
          <a:p>
            <a:pPr>
              <a:lnSpc>
                <a:spcPct val="80000"/>
              </a:lnSpc>
            </a:pPr>
            <a:r>
              <a:rPr lang="en-US" altLang="en-US" sz="800" smtClean="0"/>
              <a:t>}</a:t>
            </a:r>
          </a:p>
          <a:p>
            <a:pPr>
              <a:lnSpc>
                <a:spcPct val="80000"/>
              </a:lnSpc>
            </a:pPr>
            <a:r>
              <a:rPr lang="en-US" altLang="en-US" sz="800" smtClean="0"/>
              <a:t>//==检测邮箱</a:t>
            </a:r>
          </a:p>
          <a:p>
            <a:pPr>
              <a:lnSpc>
                <a:spcPct val="80000"/>
              </a:lnSpc>
            </a:pPr>
            <a:r>
              <a:rPr lang="en-US" altLang="en-US" sz="800" smtClean="0"/>
              <a:t>function is_email(str)</a:t>
            </a:r>
          </a:p>
          <a:p>
            <a:pPr>
              <a:lnSpc>
                <a:spcPct val="80000"/>
              </a:lnSpc>
            </a:pPr>
            <a:r>
              <a:rPr lang="en-US" altLang="en-US" sz="800" smtClean="0"/>
              <a:t>{</a:t>
            </a:r>
          </a:p>
          <a:p>
            <a:pPr>
              <a:lnSpc>
                <a:spcPct val="80000"/>
              </a:lnSpc>
            </a:pPr>
            <a:r>
              <a:rPr lang="en-US" altLang="en-US" sz="800" smtClean="0"/>
              <a:t>	if(str.indexOf("@")==-1 || str.indexOf("@")==(str.length-1))</a:t>
            </a:r>
          </a:p>
          <a:p>
            <a:pPr>
              <a:lnSpc>
                <a:spcPct val="80000"/>
              </a:lnSpc>
            </a:pPr>
            <a:r>
              <a:rPr lang="en-US" altLang="en-US" sz="800" smtClean="0"/>
              <a:t>	{</a:t>
            </a:r>
          </a:p>
          <a:p>
            <a:pPr>
              <a:lnSpc>
                <a:spcPct val="80000"/>
              </a:lnSpc>
            </a:pPr>
            <a:r>
              <a:rPr lang="en-US" altLang="en-US" sz="800" smtClean="0"/>
              <a:t>		return false;</a:t>
            </a:r>
          </a:p>
          <a:p>
            <a:pPr>
              <a:lnSpc>
                <a:spcPct val="80000"/>
              </a:lnSpc>
            </a:pPr>
            <a:r>
              <a:rPr lang="en-US" altLang="en-US" sz="800" smtClean="0"/>
              <a:t>	}else </a:t>
            </a:r>
          </a:p>
          <a:p>
            <a:pPr>
              <a:lnSpc>
                <a:spcPct val="80000"/>
              </a:lnSpc>
            </a:pPr>
            <a:r>
              <a:rPr lang="en-US" altLang="en-US" sz="800" smtClean="0"/>
              <a:t>	{</a:t>
            </a:r>
          </a:p>
          <a:p>
            <a:pPr>
              <a:lnSpc>
                <a:spcPct val="80000"/>
              </a:lnSpc>
            </a:pPr>
            <a:r>
              <a:rPr lang="en-US" altLang="en-US" sz="800" smtClean="0"/>
              <a:t>		return true;</a:t>
            </a:r>
          </a:p>
          <a:p>
            <a:pPr>
              <a:lnSpc>
                <a:spcPct val="80000"/>
              </a:lnSpc>
            </a:pPr>
            <a:r>
              <a:rPr lang="en-US" altLang="en-US" sz="800" smtClean="0"/>
              <a:t>	}</a:t>
            </a:r>
          </a:p>
          <a:p>
            <a:pPr>
              <a:lnSpc>
                <a:spcPct val="80000"/>
              </a:lnSpc>
            </a:pPr>
            <a:r>
              <a:rPr lang="en-US" altLang="en-US" sz="800" smtClean="0"/>
              <a:t>}</a:t>
            </a:r>
          </a:p>
          <a:p>
            <a:pPr>
              <a:lnSpc>
                <a:spcPct val="80000"/>
              </a:lnSpc>
            </a:pPr>
            <a:r>
              <a:rPr lang="en-US" altLang="en-US" sz="800" smtClean="0"/>
              <a:t>&lt;/script&gt;</a:t>
            </a:r>
          </a:p>
          <a:p>
            <a:pPr>
              <a:lnSpc>
                <a:spcPct val="80000"/>
              </a:lnSpc>
            </a:pPr>
            <a:endParaRPr lang="en-US" altLang="en-US" sz="8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ln/>
        </p:spPr>
      </p:sp>
      <p:sp>
        <p:nvSpPr>
          <p:cNvPr id="169986" name="Rectangle 3"/>
          <p:cNvSpPr>
            <a:spLocks noGrp="1" noChangeArrowheads="1"/>
          </p:cNvSpPr>
          <p:nvPr>
            <p:ph type="body" idx="1"/>
          </p:nvPr>
        </p:nvSpPr>
        <p:spPr>
          <a:noFill/>
          <a:ln/>
        </p:spPr>
        <p:txBody>
          <a:bodyPr/>
          <a:lstStyle/>
          <a:p>
            <a:pPr>
              <a:lnSpc>
                <a:spcPct val="80000"/>
              </a:lnSpc>
            </a:pPr>
            <a:r>
              <a:rPr lang="en-US" altLang="zh-CN" sz="800" smtClean="0"/>
              <a:t>/***********************************************email</a:t>
            </a:r>
            <a:r>
              <a:rPr lang="zh-CN" altLang="en-US" sz="800" smtClean="0"/>
              <a:t>验证***********************************************</a:t>
            </a:r>
            <a:r>
              <a:rPr lang="en-US" altLang="zh-CN" sz="800" smtClean="0"/>
              <a:t>/</a:t>
            </a:r>
          </a:p>
          <a:p>
            <a:pPr>
              <a:lnSpc>
                <a:spcPct val="80000"/>
              </a:lnSpc>
            </a:pPr>
            <a:r>
              <a:rPr lang="en-US" altLang="zh-CN" sz="800" smtClean="0"/>
              <a:t>/*</a:t>
            </a:r>
            <a:r>
              <a:rPr lang="zh-CN" altLang="en-US" sz="800" smtClean="0"/>
              <a:t>鼠放在</a:t>
            </a:r>
            <a:r>
              <a:rPr lang="en-US" altLang="zh-CN" sz="800" smtClean="0"/>
              <a:t>email</a:t>
            </a:r>
            <a:r>
              <a:rPr lang="zh-CN" altLang="en-US" sz="800" smtClean="0"/>
              <a:t>文本框中时*</a:t>
            </a:r>
            <a:r>
              <a:rPr lang="en-US" altLang="zh-CN" sz="800" smtClean="0"/>
              <a:t>/</a:t>
            </a:r>
          </a:p>
          <a:p>
            <a:pPr>
              <a:lnSpc>
                <a:spcPct val="80000"/>
              </a:lnSpc>
            </a:pPr>
            <a:r>
              <a:rPr lang="en-US" altLang="zh-CN" sz="800" smtClean="0"/>
              <a:t>function emailFocus()</a:t>
            </a:r>
          </a:p>
          <a:p>
            <a:pPr>
              <a:lnSpc>
                <a:spcPct val="80000"/>
              </a:lnSpc>
            </a:pPr>
            <a:r>
              <a:rPr lang="en-US" altLang="zh-CN" sz="800" smtClean="0"/>
              <a:t>{</a:t>
            </a:r>
          </a:p>
          <a:p>
            <a:pPr>
              <a:lnSpc>
                <a:spcPct val="80000"/>
              </a:lnSpc>
            </a:pPr>
            <a:r>
              <a:rPr lang="en-US" altLang="zh-CN" sz="800" smtClean="0"/>
              <a:t>	var obj = document.getElementById("email");</a:t>
            </a:r>
          </a:p>
          <a:p>
            <a:pPr>
              <a:lnSpc>
                <a:spcPct val="80000"/>
              </a:lnSpc>
            </a:pPr>
            <a:r>
              <a:rPr lang="en-US" altLang="zh-CN" sz="800" smtClean="0"/>
              <a:t>	var msg = document.getElementById("emailMsg");</a:t>
            </a:r>
          </a:p>
          <a:p>
            <a:pPr>
              <a:lnSpc>
                <a:spcPct val="80000"/>
              </a:lnSpc>
            </a:pPr>
            <a:r>
              <a:rPr lang="en-US" altLang="zh-CN" sz="800" smtClean="0"/>
              <a:t>	obj.className = "register_input register_input_Focus";</a:t>
            </a:r>
          </a:p>
          <a:p>
            <a:pPr>
              <a:lnSpc>
                <a:spcPct val="80000"/>
              </a:lnSpc>
            </a:pPr>
            <a:r>
              <a:rPr lang="en-US" altLang="zh-CN" sz="800" smtClean="0"/>
              <a:t>	msg.className = "register_prompt";</a:t>
            </a:r>
          </a:p>
          <a:p>
            <a:pPr>
              <a:lnSpc>
                <a:spcPct val="80000"/>
              </a:lnSpc>
            </a:pPr>
            <a:r>
              <a:rPr lang="en-US" altLang="zh-CN" sz="800" smtClean="0"/>
              <a:t>	msg.innerHTML = "</a:t>
            </a:r>
            <a:r>
              <a:rPr lang="zh-CN" altLang="en-US" sz="800" smtClean="0"/>
              <a:t>此邮箱将是您登录当当网的账号，并将用来接收验证邮件</a:t>
            </a:r>
            <a:r>
              <a:rPr lang="en-US" altLang="zh-CN" sz="800" smtClean="0"/>
              <a:t>";</a:t>
            </a:r>
          </a:p>
          <a:p>
            <a:pPr>
              <a:lnSpc>
                <a:spcPct val="80000"/>
              </a:lnSpc>
            </a:pPr>
            <a:r>
              <a:rPr lang="en-US" altLang="zh-CN" sz="800" smtClean="0"/>
              <a:t>}</a:t>
            </a:r>
          </a:p>
          <a:p>
            <a:pPr>
              <a:lnSpc>
                <a:spcPct val="80000"/>
              </a:lnSpc>
            </a:pPr>
            <a:r>
              <a:rPr lang="en-US" altLang="zh-CN" sz="800" smtClean="0"/>
              <a:t>/*</a:t>
            </a:r>
            <a:r>
              <a:rPr lang="zh-CN" altLang="en-US" sz="800" smtClean="0"/>
              <a:t>鼠标离开</a:t>
            </a:r>
            <a:r>
              <a:rPr lang="en-US" altLang="zh-CN" sz="800" smtClean="0"/>
              <a:t>email</a:t>
            </a:r>
            <a:r>
              <a:rPr lang="zh-CN" altLang="en-US" sz="800" smtClean="0"/>
              <a:t>文本框时*</a:t>
            </a:r>
            <a:r>
              <a:rPr lang="en-US" altLang="zh-CN" sz="800" smtClean="0"/>
              <a:t>/</a:t>
            </a:r>
          </a:p>
          <a:p>
            <a:pPr>
              <a:lnSpc>
                <a:spcPct val="80000"/>
              </a:lnSpc>
            </a:pPr>
            <a:r>
              <a:rPr lang="en-US" altLang="zh-CN" sz="800" smtClean="0"/>
              <a:t>function emailBlur()</a:t>
            </a:r>
          </a:p>
          <a:p>
            <a:pPr>
              <a:lnSpc>
                <a:spcPct val="80000"/>
              </a:lnSpc>
            </a:pPr>
            <a:r>
              <a:rPr lang="en-US" altLang="zh-CN" sz="800" smtClean="0"/>
              <a:t>{</a:t>
            </a:r>
          </a:p>
          <a:p>
            <a:pPr>
              <a:lnSpc>
                <a:spcPct val="80000"/>
              </a:lnSpc>
            </a:pPr>
            <a:r>
              <a:rPr lang="en-US" altLang="zh-CN" sz="800" smtClean="0"/>
              <a:t>	var obj = document.getElementById("email");</a:t>
            </a:r>
          </a:p>
          <a:p>
            <a:pPr>
              <a:lnSpc>
                <a:spcPct val="80000"/>
              </a:lnSpc>
            </a:pPr>
            <a:r>
              <a:rPr lang="en-US" altLang="zh-CN" sz="800" smtClean="0"/>
              <a:t>	var msg = document.getElementById("emailMsg");</a:t>
            </a:r>
          </a:p>
          <a:p>
            <a:pPr>
              <a:lnSpc>
                <a:spcPct val="80000"/>
              </a:lnSpc>
            </a:pPr>
            <a:r>
              <a:rPr lang="en-US" altLang="zh-CN" sz="800" smtClean="0"/>
              <a:t>	msg.innerHTML = "";</a:t>
            </a:r>
          </a:p>
          <a:p>
            <a:pPr>
              <a:lnSpc>
                <a:spcPct val="80000"/>
              </a:lnSpc>
            </a:pPr>
            <a:r>
              <a:rPr lang="en-US" altLang="zh-CN" sz="800" smtClean="0"/>
              <a:t>	if(obj.value=="")</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电子邮件是必填项，请输入您的</a:t>
            </a:r>
            <a:r>
              <a:rPr lang="en-US" altLang="zh-CN" sz="800" smtClean="0"/>
              <a:t>Email</a:t>
            </a:r>
            <a:r>
              <a:rPr lang="zh-CN" altLang="en-US" sz="800" smtClean="0"/>
              <a:t>地址</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 if(!isEmail(obj.value))</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电子邮件格式不正确，请重新输入</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obj.className="register_input";</a:t>
            </a:r>
          </a:p>
          <a:p>
            <a:pPr>
              <a:lnSpc>
                <a:spcPct val="80000"/>
              </a:lnSpc>
            </a:pPr>
            <a:r>
              <a:rPr lang="en-US" altLang="zh-CN" sz="800" smtClean="0"/>
              <a:t>	  	msg.className="register_prompt_ok";</a:t>
            </a:r>
          </a:p>
          <a:p>
            <a:pPr>
              <a:lnSpc>
                <a:spcPct val="80000"/>
              </a:lnSpc>
            </a:pPr>
            <a:r>
              <a:rPr lang="en-US" altLang="zh-CN" sz="800" smtClean="0"/>
              <a:t>		return true;</a:t>
            </a:r>
          </a:p>
          <a:p>
            <a:pPr>
              <a:lnSpc>
                <a:spcPct val="80000"/>
              </a:lnSpc>
            </a:pPr>
            <a:r>
              <a:rPr lang="en-US" altLang="zh-CN" sz="800" smtClean="0"/>
              <a:t>	}</a:t>
            </a:r>
          </a:p>
          <a:p>
            <a:pPr>
              <a:lnSpc>
                <a:spcPct val="80000"/>
              </a:lnSpc>
            </a:pPr>
            <a:r>
              <a:rPr lang="en-US" altLang="zh-CN" sz="800" smtClean="0"/>
              <a:t>}</a:t>
            </a:r>
          </a:p>
          <a:p>
            <a:pPr>
              <a:lnSpc>
                <a:spcPct val="80000"/>
              </a:lnSpc>
            </a:pPr>
            <a:r>
              <a:rPr lang="en-US" altLang="zh-CN" sz="800" smtClean="0"/>
              <a:t>function isEmail(str)</a:t>
            </a:r>
          </a:p>
          <a:p>
            <a:pPr>
              <a:lnSpc>
                <a:spcPct val="80000"/>
              </a:lnSpc>
            </a:pPr>
            <a:r>
              <a:rPr lang="en-US" altLang="zh-CN" sz="800" smtClean="0"/>
              <a:t>{</a:t>
            </a:r>
          </a:p>
          <a:p>
            <a:pPr>
              <a:lnSpc>
                <a:spcPct val="80000"/>
              </a:lnSpc>
            </a:pPr>
            <a:r>
              <a:rPr lang="en-US" altLang="zh-CN" sz="800" smtClean="0"/>
              <a:t>	if(str.indexOf("@")==-1)</a:t>
            </a:r>
          </a:p>
          <a:p>
            <a:pPr>
              <a:lnSpc>
                <a:spcPct val="80000"/>
              </a:lnSpc>
            </a:pPr>
            <a:r>
              <a:rPr lang="en-US" altLang="zh-CN" sz="800" smtClean="0"/>
              <a:t>	{</a:t>
            </a:r>
          </a:p>
          <a:p>
            <a:pPr>
              <a:lnSpc>
                <a:spcPct val="80000"/>
              </a:lnSpc>
            </a:pPr>
            <a:r>
              <a:rPr lang="en-US" altLang="zh-CN" sz="800" smtClean="0"/>
              <a:t>		return false;</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return true;</a:t>
            </a:r>
          </a:p>
          <a:p>
            <a:pPr>
              <a:lnSpc>
                <a:spcPct val="80000"/>
              </a:lnSpc>
            </a:pPr>
            <a:r>
              <a:rPr lang="en-US" altLang="zh-CN" sz="800" smtClean="0"/>
              <a:t>	}</a:t>
            </a:r>
          </a:p>
          <a:p>
            <a:pPr>
              <a:lnSpc>
                <a:spcPct val="80000"/>
              </a:lnSpc>
            </a:pPr>
            <a:r>
              <a:rPr lang="en-US" altLang="zh-CN" sz="800" smtClean="0"/>
              <a:t>}</a:t>
            </a:r>
          </a:p>
          <a:p>
            <a:pPr>
              <a:lnSpc>
                <a:spcPct val="80000"/>
              </a:lnSpc>
            </a:pPr>
            <a:endParaRPr lang="en-US" altLang="zh-CN" sz="800" smtClean="0"/>
          </a:p>
          <a:p>
            <a:pPr>
              <a:lnSpc>
                <a:spcPct val="80000"/>
              </a:lnSpc>
            </a:pPr>
            <a:endParaRPr lang="en-US" altLang="zh-CN" sz="800" smtClean="0"/>
          </a:p>
          <a:p>
            <a:pPr>
              <a:lnSpc>
                <a:spcPct val="80000"/>
              </a:lnSpc>
            </a:pPr>
            <a:r>
              <a:rPr lang="en-US" altLang="zh-CN" sz="800" smtClean="0"/>
              <a:t>/**************************************</a:t>
            </a:r>
            <a:r>
              <a:rPr lang="zh-CN" altLang="en-US" sz="800" smtClean="0"/>
              <a:t>昵称验证**************************************</a:t>
            </a:r>
            <a:r>
              <a:rPr lang="en-US" altLang="zh-CN" sz="800" smtClean="0"/>
              <a:t>/</a:t>
            </a:r>
          </a:p>
          <a:p>
            <a:pPr>
              <a:lnSpc>
                <a:spcPct val="80000"/>
              </a:lnSpc>
            </a:pPr>
            <a:r>
              <a:rPr lang="en-US" altLang="zh-CN" sz="800" smtClean="0"/>
              <a:t>/*</a:t>
            </a:r>
            <a:r>
              <a:rPr lang="zh-CN" altLang="en-US" sz="800" smtClean="0"/>
              <a:t>鼠放在</a:t>
            </a:r>
            <a:r>
              <a:rPr lang="en-US" altLang="zh-CN" sz="800" smtClean="0"/>
              <a:t>nickName</a:t>
            </a:r>
            <a:r>
              <a:rPr lang="zh-CN" altLang="en-US" sz="800" smtClean="0"/>
              <a:t>文本框中时*</a:t>
            </a:r>
            <a:r>
              <a:rPr lang="en-US" altLang="zh-CN" sz="800" smtClean="0"/>
              <a:t>/</a:t>
            </a:r>
          </a:p>
          <a:p>
            <a:pPr>
              <a:lnSpc>
                <a:spcPct val="80000"/>
              </a:lnSpc>
            </a:pPr>
            <a:r>
              <a:rPr lang="en-US" altLang="zh-CN" sz="800" smtClean="0"/>
              <a:t>function nickFocus()</a:t>
            </a:r>
          </a:p>
          <a:p>
            <a:pPr>
              <a:lnSpc>
                <a:spcPct val="80000"/>
              </a:lnSpc>
            </a:pPr>
            <a:r>
              <a:rPr lang="en-US" altLang="zh-CN" sz="800" smtClean="0"/>
              <a:t>{</a:t>
            </a:r>
          </a:p>
          <a:p>
            <a:pPr>
              <a:lnSpc>
                <a:spcPct val="80000"/>
              </a:lnSpc>
            </a:pPr>
            <a:r>
              <a:rPr lang="en-US" altLang="zh-CN" sz="800" smtClean="0"/>
              <a:t>	var obj = document.getElementById("nickName");</a:t>
            </a:r>
          </a:p>
          <a:p>
            <a:pPr>
              <a:lnSpc>
                <a:spcPct val="80000"/>
              </a:lnSpc>
            </a:pPr>
            <a:r>
              <a:rPr lang="en-US" altLang="zh-CN" sz="800" smtClean="0"/>
              <a:t>	var msg = document.getElementById("nickMsg");</a:t>
            </a:r>
          </a:p>
          <a:p>
            <a:pPr>
              <a:lnSpc>
                <a:spcPct val="80000"/>
              </a:lnSpc>
            </a:pPr>
            <a:r>
              <a:rPr lang="en-US" altLang="zh-CN" sz="800" smtClean="0"/>
              <a:t>	obj.className = "register_input register_input_Focus";</a:t>
            </a:r>
          </a:p>
          <a:p>
            <a:pPr>
              <a:lnSpc>
                <a:spcPct val="80000"/>
              </a:lnSpc>
            </a:pPr>
            <a:r>
              <a:rPr lang="en-US" altLang="zh-CN" sz="800" smtClean="0"/>
              <a:t>	msg.className = "register_prompt";</a:t>
            </a:r>
          </a:p>
          <a:p>
            <a:pPr>
              <a:lnSpc>
                <a:spcPct val="80000"/>
              </a:lnSpc>
            </a:pPr>
            <a:r>
              <a:rPr lang="en-US" altLang="zh-CN" sz="800" smtClean="0"/>
              <a:t>	msg.innerHTML = "</a:t>
            </a:r>
            <a:r>
              <a:rPr lang="zh-CN" altLang="en-US" sz="800" smtClean="0"/>
              <a:t>昵称可由大小写英文字母、数字组成，长度为</a:t>
            </a:r>
            <a:r>
              <a:rPr lang="en-US" altLang="zh-CN" sz="800" smtClean="0"/>
              <a:t>4-20</a:t>
            </a:r>
            <a:r>
              <a:rPr lang="zh-CN" altLang="en-US" sz="800" smtClean="0"/>
              <a:t>个字符</a:t>
            </a:r>
            <a:r>
              <a:rPr lang="en-US" altLang="zh-CN" sz="800" smtClean="0"/>
              <a:t>";</a:t>
            </a:r>
          </a:p>
          <a:p>
            <a:pPr>
              <a:lnSpc>
                <a:spcPct val="80000"/>
              </a:lnSpc>
            </a:pPr>
            <a:r>
              <a:rPr lang="en-US" altLang="zh-CN" sz="800" smtClean="0"/>
              <a:t>}</a:t>
            </a:r>
          </a:p>
          <a:p>
            <a:pPr>
              <a:lnSpc>
                <a:spcPct val="80000"/>
              </a:lnSpc>
            </a:pPr>
            <a:r>
              <a:rPr lang="en-US" altLang="zh-CN" sz="800" smtClean="0"/>
              <a:t>/*</a:t>
            </a:r>
            <a:r>
              <a:rPr lang="zh-CN" altLang="en-US" sz="800" smtClean="0"/>
              <a:t>鼠标离开</a:t>
            </a:r>
            <a:r>
              <a:rPr lang="en-US" altLang="zh-CN" sz="800" smtClean="0"/>
              <a:t>nickName</a:t>
            </a:r>
            <a:r>
              <a:rPr lang="zh-CN" altLang="en-US" sz="800" smtClean="0"/>
              <a:t>文本框时*</a:t>
            </a:r>
            <a:r>
              <a:rPr lang="en-US" altLang="zh-CN" sz="800" smtClean="0"/>
              <a:t>/</a:t>
            </a:r>
          </a:p>
          <a:p>
            <a:pPr>
              <a:lnSpc>
                <a:spcPct val="80000"/>
              </a:lnSpc>
            </a:pPr>
            <a:r>
              <a:rPr lang="en-US" altLang="zh-CN" sz="800" smtClean="0"/>
              <a:t>function nickBlur()</a:t>
            </a:r>
          </a:p>
          <a:p>
            <a:pPr>
              <a:lnSpc>
                <a:spcPct val="80000"/>
              </a:lnSpc>
            </a:pPr>
            <a:r>
              <a:rPr lang="en-US" altLang="zh-CN" sz="800" smtClean="0"/>
              <a:t>{</a:t>
            </a:r>
          </a:p>
          <a:p>
            <a:pPr>
              <a:lnSpc>
                <a:spcPct val="80000"/>
              </a:lnSpc>
            </a:pPr>
            <a:r>
              <a:rPr lang="en-US" altLang="zh-CN" sz="800" smtClean="0"/>
              <a:t>	var obj = document.getElementById("nickName");</a:t>
            </a:r>
          </a:p>
          <a:p>
            <a:pPr>
              <a:lnSpc>
                <a:spcPct val="80000"/>
              </a:lnSpc>
            </a:pPr>
            <a:r>
              <a:rPr lang="en-US" altLang="zh-CN" sz="800" smtClean="0"/>
              <a:t>	var msg = document.getElementById("nickMsg");</a:t>
            </a:r>
          </a:p>
          <a:p>
            <a:pPr>
              <a:lnSpc>
                <a:spcPct val="80000"/>
              </a:lnSpc>
            </a:pPr>
            <a:r>
              <a:rPr lang="en-US" altLang="zh-CN" sz="800" smtClean="0"/>
              <a:t>	msg.innerHTML = "";</a:t>
            </a:r>
          </a:p>
          <a:p>
            <a:pPr>
              <a:lnSpc>
                <a:spcPct val="80000"/>
              </a:lnSpc>
            </a:pPr>
            <a:r>
              <a:rPr lang="en-US" altLang="zh-CN" sz="800" smtClean="0"/>
              <a:t>	if(obj.value=="")</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昵称为必填项，请输入您的昵称</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 if(obj.value.length&lt;4 || obj.value.length&gt;20)</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昵称长度为</a:t>
            </a:r>
            <a:r>
              <a:rPr lang="en-US" altLang="zh-CN" sz="800" smtClean="0"/>
              <a:t>4-20</a:t>
            </a:r>
            <a:r>
              <a:rPr lang="zh-CN" altLang="en-US" sz="800" smtClean="0"/>
              <a:t>个字符</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obj.className="register_input";</a:t>
            </a:r>
          </a:p>
          <a:p>
            <a:pPr>
              <a:lnSpc>
                <a:spcPct val="80000"/>
              </a:lnSpc>
            </a:pPr>
            <a:r>
              <a:rPr lang="en-US" altLang="zh-CN" sz="800" smtClean="0"/>
              <a:t>	  	msg.className="register_prompt_ok";</a:t>
            </a:r>
          </a:p>
          <a:p>
            <a:pPr>
              <a:lnSpc>
                <a:spcPct val="80000"/>
              </a:lnSpc>
            </a:pPr>
            <a:r>
              <a:rPr lang="en-US" altLang="zh-CN" sz="800" smtClean="0"/>
              <a:t>		return true;</a:t>
            </a:r>
          </a:p>
          <a:p>
            <a:pPr>
              <a:lnSpc>
                <a:spcPct val="80000"/>
              </a:lnSpc>
            </a:pPr>
            <a:r>
              <a:rPr lang="en-US" altLang="zh-CN" sz="800" smtClean="0"/>
              <a:t>	}</a:t>
            </a:r>
          </a:p>
          <a:p>
            <a:pPr>
              <a:lnSpc>
                <a:spcPct val="80000"/>
              </a:lnSpc>
            </a:pPr>
            <a:r>
              <a:rPr lang="en-US" altLang="zh-CN" sz="800" smtClean="0"/>
              <a:t>}</a:t>
            </a:r>
          </a:p>
          <a:p>
            <a:pPr>
              <a:lnSpc>
                <a:spcPct val="80000"/>
              </a:lnSpc>
            </a:pPr>
            <a:r>
              <a:rPr lang="en-US" altLang="zh-CN" sz="800" smtClean="0"/>
              <a:t>/******************************************</a:t>
            </a:r>
            <a:r>
              <a:rPr lang="zh-CN" altLang="en-US" sz="800" smtClean="0"/>
              <a:t>密码验证***************************************</a:t>
            </a:r>
            <a:r>
              <a:rPr lang="en-US" altLang="zh-CN" sz="800" smtClean="0"/>
              <a:t>/</a:t>
            </a:r>
          </a:p>
          <a:p>
            <a:pPr>
              <a:lnSpc>
                <a:spcPct val="80000"/>
              </a:lnSpc>
            </a:pPr>
            <a:r>
              <a:rPr lang="en-US" altLang="zh-CN" sz="800" smtClean="0"/>
              <a:t>/*</a:t>
            </a:r>
            <a:r>
              <a:rPr lang="zh-CN" altLang="en-US" sz="800" smtClean="0"/>
              <a:t>鼠放在</a:t>
            </a:r>
            <a:r>
              <a:rPr lang="en-US" altLang="zh-CN" sz="800" smtClean="0"/>
              <a:t>pwd</a:t>
            </a:r>
            <a:r>
              <a:rPr lang="zh-CN" altLang="en-US" sz="800" smtClean="0"/>
              <a:t>文本框中时*</a:t>
            </a:r>
            <a:r>
              <a:rPr lang="en-US" altLang="zh-CN" sz="800" smtClean="0"/>
              <a:t>/</a:t>
            </a:r>
          </a:p>
          <a:p>
            <a:pPr>
              <a:lnSpc>
                <a:spcPct val="80000"/>
              </a:lnSpc>
            </a:pPr>
            <a:r>
              <a:rPr lang="en-US" altLang="zh-CN" sz="800" smtClean="0"/>
              <a:t>function pwdFocus()</a:t>
            </a:r>
          </a:p>
          <a:p>
            <a:pPr>
              <a:lnSpc>
                <a:spcPct val="80000"/>
              </a:lnSpc>
            </a:pPr>
            <a:r>
              <a:rPr lang="en-US" altLang="zh-CN" sz="800" smtClean="0"/>
              <a:t>{</a:t>
            </a:r>
          </a:p>
          <a:p>
            <a:pPr>
              <a:lnSpc>
                <a:spcPct val="80000"/>
              </a:lnSpc>
            </a:pPr>
            <a:r>
              <a:rPr lang="en-US" altLang="zh-CN" sz="800" smtClean="0"/>
              <a:t>	var obj = document.getElementById("pwd");</a:t>
            </a:r>
          </a:p>
          <a:p>
            <a:pPr>
              <a:lnSpc>
                <a:spcPct val="80000"/>
              </a:lnSpc>
            </a:pPr>
            <a:r>
              <a:rPr lang="en-US" altLang="zh-CN" sz="800" smtClean="0"/>
              <a:t>	var msg = document.getElementById("pwdMsg");</a:t>
            </a:r>
          </a:p>
          <a:p>
            <a:pPr>
              <a:lnSpc>
                <a:spcPct val="80000"/>
              </a:lnSpc>
            </a:pPr>
            <a:r>
              <a:rPr lang="en-US" altLang="zh-CN" sz="800" smtClean="0"/>
              <a:t>	obj.className = "register_input register_input_Focus";</a:t>
            </a:r>
          </a:p>
          <a:p>
            <a:pPr>
              <a:lnSpc>
                <a:spcPct val="80000"/>
              </a:lnSpc>
            </a:pPr>
            <a:r>
              <a:rPr lang="en-US" altLang="zh-CN" sz="800" smtClean="0"/>
              <a:t>	msg.className = "register_prompt";</a:t>
            </a:r>
          </a:p>
          <a:p>
            <a:pPr>
              <a:lnSpc>
                <a:spcPct val="80000"/>
              </a:lnSpc>
            </a:pPr>
            <a:r>
              <a:rPr lang="en-US" altLang="zh-CN" sz="800" smtClean="0"/>
              <a:t>	msg.innerHTML = "</a:t>
            </a:r>
            <a:r>
              <a:rPr lang="zh-CN" altLang="en-US" sz="800" smtClean="0"/>
              <a:t>密码可由大小写英文字母、数字组成，长度</a:t>
            </a:r>
            <a:r>
              <a:rPr lang="en-US" altLang="zh-CN" sz="800" smtClean="0"/>
              <a:t>6</a:t>
            </a:r>
            <a:r>
              <a:rPr lang="zh-CN" altLang="en-US" sz="800" smtClean="0"/>
              <a:t>－</a:t>
            </a:r>
            <a:r>
              <a:rPr lang="en-US" altLang="zh-CN" sz="800" smtClean="0"/>
              <a:t>20</a:t>
            </a:r>
            <a:r>
              <a:rPr lang="zh-CN" altLang="en-US" sz="800" smtClean="0"/>
              <a:t>个字符</a:t>
            </a:r>
            <a:r>
              <a:rPr lang="en-US" altLang="zh-CN" sz="800" smtClean="0"/>
              <a:t>";</a:t>
            </a:r>
          </a:p>
          <a:p>
            <a:pPr>
              <a:lnSpc>
                <a:spcPct val="80000"/>
              </a:lnSpc>
            </a:pPr>
            <a:r>
              <a:rPr lang="en-US" altLang="zh-CN" sz="800" smtClean="0"/>
              <a:t>}</a:t>
            </a:r>
          </a:p>
          <a:p>
            <a:pPr>
              <a:lnSpc>
                <a:spcPct val="80000"/>
              </a:lnSpc>
            </a:pPr>
            <a:r>
              <a:rPr lang="en-US" altLang="zh-CN" sz="800" smtClean="0"/>
              <a:t>/*</a:t>
            </a:r>
            <a:r>
              <a:rPr lang="zh-CN" altLang="en-US" sz="800" smtClean="0"/>
              <a:t>鼠标离开</a:t>
            </a:r>
            <a:r>
              <a:rPr lang="en-US" altLang="zh-CN" sz="800" smtClean="0"/>
              <a:t>pwd</a:t>
            </a:r>
            <a:r>
              <a:rPr lang="zh-CN" altLang="en-US" sz="800" smtClean="0"/>
              <a:t>文本框时*</a:t>
            </a:r>
            <a:r>
              <a:rPr lang="en-US" altLang="zh-CN" sz="800" smtClean="0"/>
              <a:t>/</a:t>
            </a:r>
          </a:p>
          <a:p>
            <a:pPr>
              <a:lnSpc>
                <a:spcPct val="80000"/>
              </a:lnSpc>
            </a:pPr>
            <a:r>
              <a:rPr lang="en-US" altLang="zh-CN" sz="800" smtClean="0"/>
              <a:t>function pwdBlur()</a:t>
            </a:r>
          </a:p>
          <a:p>
            <a:pPr>
              <a:lnSpc>
                <a:spcPct val="80000"/>
              </a:lnSpc>
            </a:pPr>
            <a:r>
              <a:rPr lang="en-US" altLang="zh-CN" sz="800" smtClean="0"/>
              <a:t>{</a:t>
            </a:r>
          </a:p>
          <a:p>
            <a:pPr>
              <a:lnSpc>
                <a:spcPct val="80000"/>
              </a:lnSpc>
            </a:pPr>
            <a:r>
              <a:rPr lang="en-US" altLang="zh-CN" sz="800" smtClean="0"/>
              <a:t>	var obj = document.getElementById("pwd");</a:t>
            </a:r>
          </a:p>
          <a:p>
            <a:pPr>
              <a:lnSpc>
                <a:spcPct val="80000"/>
              </a:lnSpc>
            </a:pPr>
            <a:r>
              <a:rPr lang="en-US" altLang="zh-CN" sz="800" smtClean="0"/>
              <a:t>	var msg = document.getElementById("pwdMsg");</a:t>
            </a:r>
          </a:p>
          <a:p>
            <a:pPr>
              <a:lnSpc>
                <a:spcPct val="80000"/>
              </a:lnSpc>
            </a:pPr>
            <a:r>
              <a:rPr lang="en-US" altLang="zh-CN" sz="800" smtClean="0"/>
              <a:t>	msg.innerHTML = "";</a:t>
            </a:r>
          </a:p>
          <a:p>
            <a:pPr>
              <a:lnSpc>
                <a:spcPct val="80000"/>
              </a:lnSpc>
            </a:pPr>
            <a:r>
              <a:rPr lang="en-US" altLang="zh-CN" sz="800" smtClean="0"/>
              <a:t>	if(obj.value=="")</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密码为必填项，请设置您的密码</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 if(obj.value.length&lt;6 || obj.value.length&gt;20)</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密码长度为</a:t>
            </a:r>
            <a:r>
              <a:rPr lang="en-US" altLang="zh-CN" sz="800" smtClean="0"/>
              <a:t>6-20</a:t>
            </a:r>
            <a:r>
              <a:rPr lang="zh-CN" altLang="en-US" sz="800" smtClean="0"/>
              <a:t>个字符</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obj.className="register_input";</a:t>
            </a:r>
          </a:p>
          <a:p>
            <a:pPr>
              <a:lnSpc>
                <a:spcPct val="80000"/>
              </a:lnSpc>
            </a:pPr>
            <a:r>
              <a:rPr lang="en-US" altLang="zh-CN" sz="800" smtClean="0"/>
              <a:t>	  	msg.className="register_prompt_ok";</a:t>
            </a:r>
          </a:p>
          <a:p>
            <a:pPr>
              <a:lnSpc>
                <a:spcPct val="80000"/>
              </a:lnSpc>
            </a:pPr>
            <a:r>
              <a:rPr lang="en-US" altLang="zh-CN" sz="800" smtClean="0"/>
              <a:t>		return true;</a:t>
            </a:r>
          </a:p>
          <a:p>
            <a:pPr>
              <a:lnSpc>
                <a:spcPct val="80000"/>
              </a:lnSpc>
            </a:pPr>
            <a:r>
              <a:rPr lang="en-US" altLang="zh-CN" sz="800" smtClean="0"/>
              <a:t>	}</a:t>
            </a:r>
          </a:p>
          <a:p>
            <a:pPr>
              <a:lnSpc>
                <a:spcPct val="80000"/>
              </a:lnSpc>
            </a:pPr>
            <a:r>
              <a:rPr lang="en-US" altLang="zh-CN" sz="800" smtClean="0"/>
              <a:t>}</a:t>
            </a:r>
          </a:p>
          <a:p>
            <a:pPr>
              <a:lnSpc>
                <a:spcPct val="80000"/>
              </a:lnSpc>
            </a:pPr>
            <a:r>
              <a:rPr lang="en-US" altLang="zh-CN" sz="800" smtClean="0"/>
              <a:t>/*******************************************</a:t>
            </a:r>
            <a:r>
              <a:rPr lang="zh-CN" altLang="en-US" sz="800" smtClean="0"/>
              <a:t>确认密码的验证*************************************</a:t>
            </a:r>
            <a:r>
              <a:rPr lang="en-US" altLang="zh-CN" sz="800" smtClean="0"/>
              <a:t>/</a:t>
            </a:r>
          </a:p>
          <a:p>
            <a:pPr>
              <a:lnSpc>
                <a:spcPct val="80000"/>
              </a:lnSpc>
            </a:pPr>
            <a:r>
              <a:rPr lang="en-US" altLang="zh-CN" sz="800" smtClean="0"/>
              <a:t>/*</a:t>
            </a:r>
            <a:r>
              <a:rPr lang="zh-CN" altLang="en-US" sz="800" smtClean="0"/>
              <a:t>鼠放在</a:t>
            </a:r>
            <a:r>
              <a:rPr lang="en-US" altLang="zh-CN" sz="800" smtClean="0"/>
              <a:t>repwd</a:t>
            </a:r>
            <a:r>
              <a:rPr lang="zh-CN" altLang="en-US" sz="800" smtClean="0"/>
              <a:t>文本框中时*</a:t>
            </a:r>
            <a:r>
              <a:rPr lang="en-US" altLang="zh-CN" sz="800" smtClean="0"/>
              <a:t>/</a:t>
            </a:r>
          </a:p>
          <a:p>
            <a:pPr>
              <a:lnSpc>
                <a:spcPct val="80000"/>
              </a:lnSpc>
            </a:pPr>
            <a:r>
              <a:rPr lang="en-US" altLang="zh-CN" sz="800" smtClean="0"/>
              <a:t>function repwdFocus()</a:t>
            </a:r>
          </a:p>
          <a:p>
            <a:pPr>
              <a:lnSpc>
                <a:spcPct val="80000"/>
              </a:lnSpc>
            </a:pPr>
            <a:r>
              <a:rPr lang="en-US" altLang="zh-CN" sz="800" smtClean="0"/>
              <a:t>{</a:t>
            </a:r>
          </a:p>
          <a:p>
            <a:pPr>
              <a:lnSpc>
                <a:spcPct val="80000"/>
              </a:lnSpc>
            </a:pPr>
            <a:r>
              <a:rPr lang="en-US" altLang="zh-CN" sz="800" smtClean="0"/>
              <a:t>	var obj = document.getElementById("repwd");</a:t>
            </a:r>
          </a:p>
          <a:p>
            <a:pPr>
              <a:lnSpc>
                <a:spcPct val="80000"/>
              </a:lnSpc>
            </a:pPr>
            <a:r>
              <a:rPr lang="en-US" altLang="zh-CN" sz="800" smtClean="0"/>
              <a:t>	var msg = document.getElementById("repwdMsg");</a:t>
            </a:r>
          </a:p>
          <a:p>
            <a:pPr>
              <a:lnSpc>
                <a:spcPct val="80000"/>
              </a:lnSpc>
            </a:pPr>
            <a:r>
              <a:rPr lang="en-US" altLang="zh-CN" sz="800" smtClean="0"/>
              <a:t>	obj.className = "register_input register_input_Focus";</a:t>
            </a:r>
          </a:p>
          <a:p>
            <a:pPr>
              <a:lnSpc>
                <a:spcPct val="80000"/>
              </a:lnSpc>
            </a:pPr>
            <a:r>
              <a:rPr lang="en-US" altLang="zh-CN" sz="800" smtClean="0"/>
              <a:t>	msg.className = "register_prompt";</a:t>
            </a:r>
          </a:p>
          <a:p>
            <a:pPr>
              <a:lnSpc>
                <a:spcPct val="80000"/>
              </a:lnSpc>
            </a:pPr>
            <a:r>
              <a:rPr lang="en-US" altLang="zh-CN" sz="800" smtClean="0"/>
              <a:t>	msg.innerHTML = "</a:t>
            </a:r>
            <a:r>
              <a:rPr lang="zh-CN" altLang="en-US" sz="800" smtClean="0"/>
              <a:t>密码可由大小写英文字母、数字组成，长度</a:t>
            </a:r>
            <a:r>
              <a:rPr lang="en-US" altLang="zh-CN" sz="800" smtClean="0"/>
              <a:t>6</a:t>
            </a:r>
            <a:r>
              <a:rPr lang="zh-CN" altLang="en-US" sz="800" smtClean="0"/>
              <a:t>－</a:t>
            </a:r>
            <a:r>
              <a:rPr lang="en-US" altLang="zh-CN" sz="800" smtClean="0"/>
              <a:t>20</a:t>
            </a:r>
            <a:r>
              <a:rPr lang="zh-CN" altLang="en-US" sz="800" smtClean="0"/>
              <a:t>个字符</a:t>
            </a:r>
            <a:r>
              <a:rPr lang="en-US" altLang="zh-CN" sz="800" smtClean="0"/>
              <a:t>";</a:t>
            </a:r>
          </a:p>
          <a:p>
            <a:pPr>
              <a:lnSpc>
                <a:spcPct val="80000"/>
              </a:lnSpc>
            </a:pPr>
            <a:r>
              <a:rPr lang="en-US" altLang="zh-CN" sz="800" smtClean="0"/>
              <a:t>}</a:t>
            </a:r>
          </a:p>
          <a:p>
            <a:pPr>
              <a:lnSpc>
                <a:spcPct val="80000"/>
              </a:lnSpc>
            </a:pPr>
            <a:r>
              <a:rPr lang="en-US" altLang="zh-CN" sz="800" smtClean="0"/>
              <a:t>/*</a:t>
            </a:r>
            <a:r>
              <a:rPr lang="zh-CN" altLang="en-US" sz="800" smtClean="0"/>
              <a:t>鼠标离开</a:t>
            </a:r>
            <a:r>
              <a:rPr lang="en-US" altLang="zh-CN" sz="800" smtClean="0"/>
              <a:t>repwd</a:t>
            </a:r>
            <a:r>
              <a:rPr lang="zh-CN" altLang="en-US" sz="800" smtClean="0"/>
              <a:t>文本框时*</a:t>
            </a:r>
            <a:r>
              <a:rPr lang="en-US" altLang="zh-CN" sz="800" smtClean="0"/>
              <a:t>/</a:t>
            </a:r>
          </a:p>
          <a:p>
            <a:pPr>
              <a:lnSpc>
                <a:spcPct val="80000"/>
              </a:lnSpc>
            </a:pPr>
            <a:r>
              <a:rPr lang="en-US" altLang="zh-CN" sz="800" smtClean="0"/>
              <a:t>function repwdBlur()</a:t>
            </a:r>
          </a:p>
          <a:p>
            <a:pPr>
              <a:lnSpc>
                <a:spcPct val="80000"/>
              </a:lnSpc>
            </a:pPr>
            <a:r>
              <a:rPr lang="en-US" altLang="zh-CN" sz="800" smtClean="0"/>
              <a:t>{</a:t>
            </a:r>
          </a:p>
          <a:p>
            <a:pPr>
              <a:lnSpc>
                <a:spcPct val="80000"/>
              </a:lnSpc>
            </a:pPr>
            <a:r>
              <a:rPr lang="en-US" altLang="zh-CN" sz="800" smtClean="0"/>
              <a:t>	var obj2 = document.getElementById("pwd");</a:t>
            </a:r>
          </a:p>
          <a:p>
            <a:pPr>
              <a:lnSpc>
                <a:spcPct val="80000"/>
              </a:lnSpc>
            </a:pPr>
            <a:r>
              <a:rPr lang="en-US" altLang="zh-CN" sz="800" smtClean="0"/>
              <a:t>	var obj = document.getElementById("repwd");</a:t>
            </a:r>
          </a:p>
          <a:p>
            <a:pPr>
              <a:lnSpc>
                <a:spcPct val="80000"/>
              </a:lnSpc>
            </a:pPr>
            <a:r>
              <a:rPr lang="en-US" altLang="zh-CN" sz="800" smtClean="0"/>
              <a:t>	var msg = document.getElementById("repwdMsg");</a:t>
            </a:r>
          </a:p>
          <a:p>
            <a:pPr>
              <a:lnSpc>
                <a:spcPct val="80000"/>
              </a:lnSpc>
            </a:pPr>
            <a:r>
              <a:rPr lang="en-US" altLang="zh-CN" sz="800" smtClean="0"/>
              <a:t>	msg.innerHTML = "";</a:t>
            </a:r>
          </a:p>
          <a:p>
            <a:pPr>
              <a:lnSpc>
                <a:spcPct val="80000"/>
              </a:lnSpc>
            </a:pPr>
            <a:r>
              <a:rPr lang="en-US" altLang="zh-CN" sz="800" smtClean="0"/>
              <a:t>	if(obj.value=="")</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密码为必填项，请设置您的密码</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 if(obj2.value != obj.value)</a:t>
            </a:r>
          </a:p>
          <a:p>
            <a:pPr>
              <a:lnSpc>
                <a:spcPct val="80000"/>
              </a:lnSpc>
            </a:pPr>
            <a:r>
              <a:rPr lang="en-US" altLang="zh-CN" sz="800" smtClean="0"/>
              <a:t>	{</a:t>
            </a:r>
          </a:p>
          <a:p>
            <a:pPr>
              <a:lnSpc>
                <a:spcPct val="80000"/>
              </a:lnSpc>
            </a:pPr>
            <a:r>
              <a:rPr lang="en-US" altLang="zh-CN" sz="800" smtClean="0"/>
              <a:t>		obj.className="register_input register_input_Blur";</a:t>
            </a:r>
          </a:p>
          <a:p>
            <a:pPr>
              <a:lnSpc>
                <a:spcPct val="80000"/>
              </a:lnSpc>
            </a:pPr>
            <a:r>
              <a:rPr lang="en-US" altLang="zh-CN" sz="800" smtClean="0"/>
              <a:t>		msg.innerHTML = "</a:t>
            </a:r>
            <a:r>
              <a:rPr lang="zh-CN" altLang="en-US" sz="800" smtClean="0"/>
              <a:t>两次输入的密码不一致</a:t>
            </a:r>
            <a:r>
              <a:rPr lang="en-US" altLang="zh-CN" sz="800" smtClean="0"/>
              <a:t>";</a:t>
            </a:r>
          </a:p>
          <a:p>
            <a:pPr>
              <a:lnSpc>
                <a:spcPct val="80000"/>
              </a:lnSpc>
            </a:pPr>
            <a:r>
              <a:rPr lang="en-US" altLang="zh-CN" sz="800" smtClean="0"/>
              <a:t>		msg.className = "register_prompt_error";</a:t>
            </a:r>
          </a:p>
          <a:p>
            <a:pPr>
              <a:lnSpc>
                <a:spcPct val="80000"/>
              </a:lnSpc>
            </a:pPr>
            <a:r>
              <a:rPr lang="en-US" altLang="zh-CN" sz="800" smtClean="0"/>
              <a:t>		return false;</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obj.className="register_input";</a:t>
            </a:r>
          </a:p>
          <a:p>
            <a:pPr>
              <a:lnSpc>
                <a:spcPct val="80000"/>
              </a:lnSpc>
            </a:pPr>
            <a:r>
              <a:rPr lang="en-US" altLang="zh-CN" sz="800" smtClean="0"/>
              <a:t>	  	msg.className="register_prompt_ok";</a:t>
            </a:r>
          </a:p>
          <a:p>
            <a:pPr>
              <a:lnSpc>
                <a:spcPct val="80000"/>
              </a:lnSpc>
            </a:pPr>
            <a:r>
              <a:rPr lang="en-US" altLang="zh-CN" sz="800" smtClean="0"/>
              <a:t>		return true;</a:t>
            </a:r>
          </a:p>
          <a:p>
            <a:pPr>
              <a:lnSpc>
                <a:spcPct val="80000"/>
              </a:lnSpc>
            </a:pPr>
            <a:r>
              <a:rPr lang="en-US" altLang="zh-CN" sz="800" smtClean="0"/>
              <a:t>	}</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a:t>
            </a:r>
            <a:r>
              <a:rPr lang="zh-CN" altLang="en-US" sz="800" smtClean="0"/>
              <a:t>单击提交注册页面时，对页面内容进行验证*</a:t>
            </a:r>
            <a:r>
              <a:rPr lang="en-US" altLang="zh-CN" sz="800" smtClean="0"/>
              <a:t>/</a:t>
            </a:r>
          </a:p>
          <a:p>
            <a:pPr>
              <a:lnSpc>
                <a:spcPct val="80000"/>
              </a:lnSpc>
            </a:pPr>
            <a:r>
              <a:rPr lang="en-US" altLang="zh-CN" sz="800" smtClean="0"/>
              <a:t>function checkRegister()</a:t>
            </a:r>
          </a:p>
          <a:p>
            <a:pPr>
              <a:lnSpc>
                <a:spcPct val="80000"/>
              </a:lnSpc>
            </a:pPr>
            <a:r>
              <a:rPr lang="en-US" altLang="zh-CN" sz="800" smtClean="0"/>
              <a:t>{</a:t>
            </a:r>
          </a:p>
          <a:p>
            <a:pPr>
              <a:lnSpc>
                <a:spcPct val="80000"/>
              </a:lnSpc>
            </a:pPr>
            <a:r>
              <a:rPr lang="en-US" altLang="zh-CN" sz="800" smtClean="0"/>
              <a:t>	var flagEmail=emailBlur();</a:t>
            </a:r>
          </a:p>
          <a:p>
            <a:pPr>
              <a:lnSpc>
                <a:spcPct val="80000"/>
              </a:lnSpc>
            </a:pPr>
            <a:r>
              <a:rPr lang="en-US" altLang="zh-CN" sz="800" smtClean="0"/>
              <a:t>	var flagNickName=nickNameBlur();</a:t>
            </a:r>
          </a:p>
          <a:p>
            <a:pPr>
              <a:lnSpc>
                <a:spcPct val="80000"/>
              </a:lnSpc>
            </a:pPr>
            <a:r>
              <a:rPr lang="en-US" altLang="zh-CN" sz="800" smtClean="0"/>
              <a:t>	var flagPwd=pwdBlur();</a:t>
            </a:r>
          </a:p>
          <a:p>
            <a:pPr>
              <a:lnSpc>
                <a:spcPct val="80000"/>
              </a:lnSpc>
            </a:pPr>
            <a:r>
              <a:rPr lang="en-US" altLang="zh-CN" sz="800" smtClean="0"/>
              <a:t>	var flagRepwd=repwdBlur();</a:t>
            </a:r>
          </a:p>
          <a:p>
            <a:pPr>
              <a:lnSpc>
                <a:spcPct val="80000"/>
              </a:lnSpc>
            </a:pPr>
            <a:r>
              <a:rPr lang="en-US" altLang="zh-CN" sz="800" smtClean="0"/>
              <a:t>	if(flagEmail==true &amp;&amp;flagNickName==true &amp;&amp;flagPwd==true &amp;&amp;flagRepwd==true)</a:t>
            </a:r>
          </a:p>
          <a:p>
            <a:pPr>
              <a:lnSpc>
                <a:spcPct val="80000"/>
              </a:lnSpc>
            </a:pPr>
            <a:r>
              <a:rPr lang="en-US" altLang="zh-CN" sz="800" smtClean="0"/>
              <a:t>	{</a:t>
            </a:r>
          </a:p>
          <a:p>
            <a:pPr>
              <a:lnSpc>
                <a:spcPct val="80000"/>
              </a:lnSpc>
            </a:pPr>
            <a:r>
              <a:rPr lang="en-US" altLang="zh-CN" sz="800" smtClean="0"/>
              <a:t>	  return true;</a:t>
            </a:r>
          </a:p>
          <a:p>
            <a:pPr>
              <a:lnSpc>
                <a:spcPct val="80000"/>
              </a:lnSpc>
            </a:pPr>
            <a:r>
              <a:rPr lang="en-US" altLang="zh-CN" sz="800" smtClean="0"/>
              <a:t>	}else</a:t>
            </a:r>
          </a:p>
          <a:p>
            <a:pPr>
              <a:lnSpc>
                <a:spcPct val="80000"/>
              </a:lnSpc>
            </a:pPr>
            <a:r>
              <a:rPr lang="en-US" altLang="zh-CN" sz="800" smtClean="0"/>
              <a:t>	{</a:t>
            </a:r>
          </a:p>
          <a:p>
            <a:pPr>
              <a:lnSpc>
                <a:spcPct val="80000"/>
              </a:lnSpc>
            </a:pPr>
            <a:r>
              <a:rPr lang="en-US" altLang="zh-CN" sz="800" smtClean="0"/>
              <a:t>		return false;</a:t>
            </a:r>
          </a:p>
          <a:p>
            <a:pPr>
              <a:lnSpc>
                <a:spcPct val="80000"/>
              </a:lnSpc>
            </a:pPr>
            <a:r>
              <a:rPr lang="en-US" altLang="zh-CN" sz="800" smtClean="0"/>
              <a:t>	}</a:t>
            </a:r>
          </a:p>
          <a:p>
            <a:pPr>
              <a:lnSpc>
                <a:spcPct val="80000"/>
              </a:lnSpc>
            </a:pPr>
            <a:r>
              <a:rPr lang="en-US" altLang="zh-CN" sz="800" smtClean="0"/>
              <a:t>}</a:t>
            </a:r>
            <a:endParaRPr lang="zh-CN" altLang="en-US" sz="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pPr>
              <a:lnSpc>
                <a:spcPct val="90000"/>
              </a:lnSpc>
            </a:pPr>
            <a:r>
              <a:rPr lang="en-US" altLang="zh-CN" sz="1000" smtClean="0"/>
              <a:t>&lt;script language="javascript"&gt;</a:t>
            </a:r>
          </a:p>
          <a:p>
            <a:pPr>
              <a:lnSpc>
                <a:spcPct val="90000"/>
              </a:lnSpc>
            </a:pPr>
            <a:r>
              <a:rPr lang="en-US" altLang="zh-CN" sz="1000" smtClean="0"/>
              <a:t>var i = 1;</a:t>
            </a:r>
          </a:p>
          <a:p>
            <a:pPr>
              <a:lnSpc>
                <a:spcPct val="90000"/>
              </a:lnSpc>
            </a:pPr>
            <a:r>
              <a:rPr lang="en-US" altLang="zh-CN" sz="1000" smtClean="0"/>
              <a:t>function ppt()</a:t>
            </a:r>
          </a:p>
          <a:p>
            <a:pPr>
              <a:lnSpc>
                <a:spcPct val="90000"/>
              </a:lnSpc>
            </a:pPr>
            <a:r>
              <a:rPr lang="en-US" altLang="zh-CN" sz="1000" smtClean="0"/>
              <a:t>{</a:t>
            </a:r>
          </a:p>
          <a:p>
            <a:pPr>
              <a:lnSpc>
                <a:spcPct val="90000"/>
              </a:lnSpc>
            </a:pPr>
            <a:r>
              <a:rPr lang="en-US" altLang="zh-CN" sz="1000" smtClean="0"/>
              <a:t>	i++;</a:t>
            </a:r>
          </a:p>
          <a:p>
            <a:pPr>
              <a:lnSpc>
                <a:spcPct val="90000"/>
              </a:lnSpc>
            </a:pPr>
            <a:r>
              <a:rPr lang="en-US" altLang="zh-CN" sz="1000" smtClean="0"/>
              <a:t>	var obj = document.getElementById("obj");</a:t>
            </a:r>
          </a:p>
          <a:p>
            <a:pPr>
              <a:lnSpc>
                <a:spcPct val="90000"/>
              </a:lnSpc>
            </a:pPr>
            <a:r>
              <a:rPr lang="en-US" altLang="zh-CN" sz="1000" smtClean="0"/>
              <a:t>	obj.src = "images/dd_scroll_"+i+".jpg";</a:t>
            </a:r>
          </a:p>
          <a:p>
            <a:pPr>
              <a:lnSpc>
                <a:spcPct val="90000"/>
              </a:lnSpc>
            </a:pPr>
            <a:r>
              <a:rPr lang="en-US" altLang="zh-CN" sz="1000" smtClean="0"/>
              <a:t>	if(i==6)</a:t>
            </a:r>
          </a:p>
          <a:p>
            <a:pPr>
              <a:lnSpc>
                <a:spcPct val="90000"/>
              </a:lnSpc>
            </a:pPr>
            <a:r>
              <a:rPr lang="en-US" altLang="zh-CN" sz="1000" smtClean="0"/>
              <a:t>	{</a:t>
            </a:r>
          </a:p>
          <a:p>
            <a:pPr>
              <a:lnSpc>
                <a:spcPct val="90000"/>
              </a:lnSpc>
            </a:pPr>
            <a:r>
              <a:rPr lang="en-US" altLang="zh-CN" sz="1000" smtClean="0"/>
              <a:t>		i=0;</a:t>
            </a:r>
          </a:p>
          <a:p>
            <a:pPr>
              <a:lnSpc>
                <a:spcPct val="90000"/>
              </a:lnSpc>
            </a:pPr>
            <a:r>
              <a:rPr lang="en-US" altLang="zh-CN" sz="1000" smtClean="0"/>
              <a:t>	}</a:t>
            </a:r>
          </a:p>
          <a:p>
            <a:pPr>
              <a:lnSpc>
                <a:spcPct val="90000"/>
              </a:lnSpc>
            </a:pPr>
            <a:r>
              <a:rPr lang="en-US" altLang="zh-CN" sz="1000" smtClean="0"/>
              <a:t>}</a:t>
            </a:r>
          </a:p>
          <a:p>
            <a:pPr>
              <a:lnSpc>
                <a:spcPct val="90000"/>
              </a:lnSpc>
            </a:pPr>
            <a:r>
              <a:rPr lang="en-US" altLang="zh-CN" sz="1000" smtClean="0"/>
              <a:t>function start()</a:t>
            </a:r>
          </a:p>
          <a:p>
            <a:pPr>
              <a:lnSpc>
                <a:spcPct val="90000"/>
              </a:lnSpc>
            </a:pPr>
            <a:r>
              <a:rPr lang="en-US" altLang="zh-CN" sz="1000" smtClean="0"/>
              <a:t>{</a:t>
            </a:r>
          </a:p>
          <a:p>
            <a:pPr>
              <a:lnSpc>
                <a:spcPct val="90000"/>
              </a:lnSpc>
            </a:pPr>
            <a:r>
              <a:rPr lang="en-US" altLang="zh-CN" sz="1000" smtClean="0"/>
              <a:t>	setInterval("ppt()",1000);</a:t>
            </a:r>
          </a:p>
          <a:p>
            <a:pPr>
              <a:lnSpc>
                <a:spcPct val="90000"/>
              </a:lnSpc>
            </a:pPr>
            <a:r>
              <a:rPr lang="en-US" altLang="zh-CN" sz="1000" smtClean="0"/>
              <a:t>}</a:t>
            </a:r>
          </a:p>
          <a:p>
            <a:pPr>
              <a:lnSpc>
                <a:spcPct val="90000"/>
              </a:lnSpc>
            </a:pPr>
            <a:r>
              <a:rPr lang="en-US" altLang="zh-CN" sz="1000" smtClean="0"/>
              <a:t>&lt;/script&gt;</a:t>
            </a:r>
          </a:p>
          <a:p>
            <a:pPr>
              <a:lnSpc>
                <a:spcPct val="90000"/>
              </a:lnSpc>
            </a:pPr>
            <a:r>
              <a:rPr lang="en-US" altLang="zh-CN" sz="1000" smtClean="0"/>
              <a:t>&lt;/head&gt;</a:t>
            </a:r>
          </a:p>
          <a:p>
            <a:pPr>
              <a:lnSpc>
                <a:spcPct val="90000"/>
              </a:lnSpc>
            </a:pPr>
            <a:r>
              <a:rPr lang="en-US" altLang="zh-CN" sz="1000" smtClean="0"/>
              <a:t>&lt;body onload="start()"&gt;</a:t>
            </a:r>
          </a:p>
          <a:p>
            <a:pPr>
              <a:lnSpc>
                <a:spcPct val="90000"/>
              </a:lnSpc>
            </a:pPr>
            <a:r>
              <a:rPr lang="en-US" altLang="zh-CN" sz="1000" smtClean="0"/>
              <a:t>&lt;img id="obj" src="images/dd_scroll_1.jpg" /&gt;</a:t>
            </a:r>
          </a:p>
          <a:p>
            <a:pPr>
              <a:lnSpc>
                <a:spcPct val="90000"/>
              </a:lnSpc>
            </a:pPr>
            <a:r>
              <a:rPr lang="en-US" altLang="zh-CN" sz="1000" smtClean="0"/>
              <a:t>&lt;/body&gt;</a:t>
            </a:r>
            <a:endParaRPr lang="zh-CN" altLang="en-US" sz="1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r>
              <a:rPr lang="en-US" altLang="zh-CN" smtClean="0"/>
              <a:t>var win_width = window.outerWidth;</a:t>
            </a:r>
          </a:p>
          <a:p>
            <a:r>
              <a:rPr lang="en-US" altLang="zh-CN" smtClean="0"/>
              <a:t>var win_height = window.outerHeight;</a:t>
            </a:r>
          </a:p>
          <a:p>
            <a:r>
              <a:rPr lang="en-US" altLang="zh-CN" smtClean="0"/>
              <a:t>var x_dir = "right";</a:t>
            </a:r>
          </a:p>
          <a:p>
            <a:r>
              <a:rPr lang="en-US" altLang="zh-CN" smtClean="0"/>
              <a:t>var y_dir = "down";</a:t>
            </a:r>
          </a:p>
          <a:p>
            <a:r>
              <a:rPr lang="en-US" altLang="zh-CN" smtClean="0"/>
              <a:t>var x_step = 2;</a:t>
            </a:r>
          </a:p>
          <a:p>
            <a:r>
              <a:rPr lang="en-US" altLang="zh-CN" smtClean="0"/>
              <a:t>var y_step = 2;</a:t>
            </a:r>
          </a:p>
          <a:p>
            <a:r>
              <a:rPr lang="en-US" altLang="zh-CN" smtClean="0"/>
              <a:t>var x_left = 0;</a:t>
            </a:r>
          </a:p>
          <a:p>
            <a:r>
              <a:rPr lang="en-US" altLang="zh-CN" smtClean="0"/>
              <a:t>var x_right = screen.availWidth - win_width;</a:t>
            </a:r>
          </a:p>
          <a:p>
            <a:r>
              <a:rPr lang="en-US" altLang="zh-CN" smtClean="0"/>
              <a:t>var y_up = 0;</a:t>
            </a:r>
          </a:p>
          <a:p>
            <a:r>
              <a:rPr lang="en-US" altLang="zh-CN" smtClean="0"/>
              <a:t>var y_down = screen.availHeight - win_height;</a:t>
            </a:r>
          </a:p>
          <a:p>
            <a:endParaRPr lang="en-US" altLang="zh-CN" smtClean="0"/>
          </a:p>
          <a:p>
            <a:r>
              <a:rPr lang="en-US" altLang="zh-CN" smtClean="0"/>
              <a:t>//===</a:t>
            </a:r>
            <a:r>
              <a:rPr lang="zh-CN" altLang="en-US" smtClean="0"/>
              <a:t>移动窗口</a:t>
            </a:r>
            <a:r>
              <a:rPr lang="en-US" altLang="zh-CN" smtClean="0"/>
              <a:t>===</a:t>
            </a:r>
          </a:p>
          <a:p>
            <a:r>
              <a:rPr lang="en-US" altLang="zh-CN" smtClean="0"/>
              <a:t>function moveWin()</a:t>
            </a:r>
          </a:p>
          <a:p>
            <a:r>
              <a:rPr lang="en-US" altLang="zh-CN" smtClean="0"/>
              <a:t>{</a:t>
            </a:r>
          </a:p>
          <a:p>
            <a:r>
              <a:rPr lang="en-US" altLang="zh-CN" smtClean="0"/>
              <a:t>	//==</a:t>
            </a:r>
            <a:r>
              <a:rPr lang="zh-CN" altLang="en-US" smtClean="0"/>
              <a:t>当前坐标</a:t>
            </a:r>
          </a:p>
          <a:p>
            <a:r>
              <a:rPr lang="zh-CN" altLang="en-US" smtClean="0"/>
              <a:t>	</a:t>
            </a:r>
            <a:r>
              <a:rPr lang="en-US" altLang="zh-CN" smtClean="0"/>
              <a:t>var x_now = window.screenX;</a:t>
            </a:r>
          </a:p>
          <a:p>
            <a:r>
              <a:rPr lang="en-US" altLang="zh-CN" smtClean="0"/>
              <a:t>	var y_now = window.screenY;</a:t>
            </a:r>
          </a:p>
          <a:p>
            <a:endParaRPr lang="en-US" altLang="zh-CN" smtClean="0"/>
          </a:p>
          <a:p>
            <a:r>
              <a:rPr lang="en-US" altLang="zh-CN" smtClean="0"/>
              <a:t>	//==</a:t>
            </a:r>
            <a:r>
              <a:rPr lang="zh-CN" altLang="en-US" smtClean="0"/>
              <a:t>左移</a:t>
            </a:r>
          </a:p>
          <a:p>
            <a:r>
              <a:rPr lang="zh-CN" altLang="en-US" smtClean="0"/>
              <a:t>	</a:t>
            </a:r>
            <a:r>
              <a:rPr lang="en-US" altLang="zh-CN" smtClean="0"/>
              <a:t>if(x_dir == "right")</a:t>
            </a:r>
          </a:p>
          <a:p>
            <a:r>
              <a:rPr lang="en-US" altLang="zh-CN" smtClean="0"/>
              <a:t>	{</a:t>
            </a:r>
          </a:p>
          <a:p>
            <a:r>
              <a:rPr lang="en-US" altLang="zh-CN" smtClean="0"/>
              <a:t>		if((x_now+x_step)&lt;=x_right)</a:t>
            </a:r>
          </a:p>
          <a:p>
            <a:r>
              <a:rPr lang="en-US" altLang="zh-CN" smtClean="0"/>
              <a:t>		{</a:t>
            </a:r>
          </a:p>
          <a:p>
            <a:r>
              <a:rPr lang="en-US" altLang="zh-CN" smtClean="0"/>
              <a:t>			x_now += x_step;</a:t>
            </a:r>
          </a:p>
          <a:p>
            <a:r>
              <a:rPr lang="en-US" altLang="zh-CN" smtClean="0"/>
              <a:t>		}else</a:t>
            </a:r>
          </a:p>
          <a:p>
            <a:r>
              <a:rPr lang="en-US" altLang="zh-CN" smtClean="0"/>
              <a:t>		{</a:t>
            </a:r>
          </a:p>
          <a:p>
            <a:r>
              <a:rPr lang="en-US" altLang="zh-CN" smtClean="0"/>
              <a:t>			x_dir = "left";</a:t>
            </a:r>
          </a:p>
          <a:p>
            <a:r>
              <a:rPr lang="en-US" altLang="zh-CN" smtClean="0"/>
              <a:t>		}</a:t>
            </a:r>
          </a:p>
          <a:p>
            <a:r>
              <a:rPr lang="en-US" altLang="zh-CN" smtClean="0"/>
              <a:t>	}else if(x_dir == "left")</a:t>
            </a:r>
          </a:p>
          <a:p>
            <a:r>
              <a:rPr lang="en-US" altLang="zh-CN" smtClean="0"/>
              <a:t>	{</a:t>
            </a:r>
          </a:p>
          <a:p>
            <a:r>
              <a:rPr lang="en-US" altLang="zh-CN" smtClean="0"/>
              <a:t>		if((x_now-x_step)&gt;x_left)</a:t>
            </a:r>
          </a:p>
          <a:p>
            <a:r>
              <a:rPr lang="en-US" altLang="zh-CN" smtClean="0"/>
              <a:t>		{</a:t>
            </a:r>
          </a:p>
          <a:p>
            <a:r>
              <a:rPr lang="en-US" altLang="zh-CN" smtClean="0"/>
              <a:t>			x_now -= x_step;</a:t>
            </a:r>
          </a:p>
          <a:p>
            <a:r>
              <a:rPr lang="en-US" altLang="zh-CN" smtClean="0"/>
              <a:t>		}else</a:t>
            </a:r>
          </a:p>
          <a:p>
            <a:r>
              <a:rPr lang="en-US" altLang="zh-CN" smtClean="0"/>
              <a:t>		{</a:t>
            </a:r>
          </a:p>
          <a:p>
            <a:r>
              <a:rPr lang="en-US" altLang="zh-CN" smtClean="0"/>
              <a:t>			x_dir = "right";</a:t>
            </a:r>
          </a:p>
          <a:p>
            <a:r>
              <a:rPr lang="en-US" altLang="zh-CN" smtClean="0"/>
              <a:t>		}</a:t>
            </a:r>
          </a:p>
          <a:p>
            <a:r>
              <a:rPr lang="en-US" altLang="zh-CN" smtClean="0"/>
              <a:t>	}</a:t>
            </a:r>
          </a:p>
          <a:p>
            <a:r>
              <a:rPr lang="en-US" altLang="zh-CN" smtClean="0"/>
              <a:t>	//==</a:t>
            </a:r>
            <a:r>
              <a:rPr lang="zh-CN" altLang="en-US" smtClean="0"/>
              <a:t>新的垂直坐标</a:t>
            </a:r>
          </a:p>
          <a:p>
            <a:r>
              <a:rPr lang="zh-CN" altLang="en-US" smtClean="0"/>
              <a:t>	</a:t>
            </a:r>
            <a:r>
              <a:rPr lang="en-US" altLang="zh-CN" smtClean="0"/>
              <a:t>if(y_dir == "down")</a:t>
            </a:r>
          </a:p>
          <a:p>
            <a:r>
              <a:rPr lang="en-US" altLang="zh-CN" smtClean="0"/>
              <a:t>	{</a:t>
            </a:r>
          </a:p>
          <a:p>
            <a:r>
              <a:rPr lang="en-US" altLang="zh-CN" smtClean="0"/>
              <a:t>		if((y_now+y_step&lt;=y_down))</a:t>
            </a:r>
          </a:p>
          <a:p>
            <a:r>
              <a:rPr lang="en-US" altLang="zh-CN" smtClean="0"/>
              <a:t>		{</a:t>
            </a:r>
          </a:p>
          <a:p>
            <a:r>
              <a:rPr lang="en-US" altLang="zh-CN" smtClean="0"/>
              <a:t>			y_now += y_step;</a:t>
            </a:r>
          </a:p>
          <a:p>
            <a:r>
              <a:rPr lang="en-US" altLang="zh-CN" smtClean="0"/>
              <a:t>		}else</a:t>
            </a:r>
          </a:p>
          <a:p>
            <a:r>
              <a:rPr lang="en-US" altLang="zh-CN" smtClean="0"/>
              <a:t>		{</a:t>
            </a:r>
          </a:p>
          <a:p>
            <a:r>
              <a:rPr lang="en-US" altLang="zh-CN" smtClean="0"/>
              <a:t>			y_dir = "up";</a:t>
            </a:r>
          </a:p>
          <a:p>
            <a:r>
              <a:rPr lang="en-US" altLang="zh-CN" smtClean="0"/>
              <a:t>		}</a:t>
            </a:r>
          </a:p>
          <a:p>
            <a:r>
              <a:rPr lang="en-US" altLang="zh-CN" smtClean="0"/>
              <a:t>	}else if(y_dir == "up")</a:t>
            </a:r>
          </a:p>
          <a:p>
            <a:r>
              <a:rPr lang="en-US" altLang="zh-CN" smtClean="0"/>
              <a:t>	{</a:t>
            </a:r>
          </a:p>
          <a:p>
            <a:r>
              <a:rPr lang="en-US" altLang="zh-CN" smtClean="0"/>
              <a:t>		if((y_now-y_step)&gt;0)</a:t>
            </a:r>
          </a:p>
          <a:p>
            <a:r>
              <a:rPr lang="en-US" altLang="zh-CN" smtClean="0"/>
              <a:t>		{</a:t>
            </a:r>
          </a:p>
          <a:p>
            <a:r>
              <a:rPr lang="en-US" altLang="zh-CN" smtClean="0"/>
              <a:t>			y_now -= y_step;</a:t>
            </a:r>
          </a:p>
          <a:p>
            <a:r>
              <a:rPr lang="en-US" altLang="zh-CN" smtClean="0"/>
              <a:t>		}else</a:t>
            </a:r>
          </a:p>
          <a:p>
            <a:r>
              <a:rPr lang="en-US" altLang="zh-CN" smtClean="0"/>
              <a:t>		{</a:t>
            </a:r>
          </a:p>
          <a:p>
            <a:r>
              <a:rPr lang="en-US" altLang="zh-CN" smtClean="0"/>
              <a:t>			y_dir = "down";</a:t>
            </a:r>
          </a:p>
          <a:p>
            <a:r>
              <a:rPr lang="en-US" altLang="zh-CN" smtClean="0"/>
              <a:t>		}</a:t>
            </a:r>
          </a:p>
          <a:p>
            <a:r>
              <a:rPr lang="en-US" altLang="zh-CN" smtClean="0"/>
              <a:t>	}</a:t>
            </a:r>
          </a:p>
          <a:p>
            <a:endParaRPr lang="en-US" altLang="zh-CN" smtClean="0"/>
          </a:p>
          <a:p>
            <a:r>
              <a:rPr lang="en-US" altLang="zh-CN" smtClean="0"/>
              <a:t>	//==</a:t>
            </a:r>
            <a:r>
              <a:rPr lang="zh-CN" altLang="en-US" smtClean="0"/>
              <a:t>绝对移动窗口</a:t>
            </a:r>
          </a:p>
          <a:p>
            <a:r>
              <a:rPr lang="zh-CN" altLang="en-US" smtClean="0"/>
              <a:t>	</a:t>
            </a:r>
            <a:r>
              <a:rPr lang="en-US" altLang="zh-CN" smtClean="0"/>
              <a:t>window.moveTo(x_now,y_now)</a:t>
            </a:r>
          </a:p>
          <a:p>
            <a:r>
              <a:rPr lang="en-US" altLang="zh-CN" smtClean="0"/>
              <a:t>}</a:t>
            </a:r>
          </a:p>
          <a:p>
            <a:r>
              <a:rPr lang="en-US" altLang="zh-CN" smtClean="0"/>
              <a:t>setInterval("moveWin()",10);</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var time1;</a:t>
            </a:r>
          </a:p>
          <a:p>
            <a:pPr>
              <a:lnSpc>
                <a:spcPct val="80000"/>
              </a:lnSpc>
            </a:pPr>
            <a:r>
              <a:rPr lang="en-US" altLang="zh-CN" sz="800" smtClean="0"/>
              <a:t>var time2;</a:t>
            </a:r>
          </a:p>
          <a:p>
            <a:pPr>
              <a:lnSpc>
                <a:spcPct val="80000"/>
              </a:lnSpc>
            </a:pPr>
            <a:r>
              <a:rPr lang="en-US" altLang="zh-CN" sz="800" smtClean="0"/>
              <a:t>function scrollDown()</a:t>
            </a:r>
          </a:p>
          <a:p>
            <a:pPr>
              <a:lnSpc>
                <a:spcPct val="80000"/>
              </a:lnSpc>
            </a:pPr>
            <a:r>
              <a:rPr lang="en-US" altLang="zh-CN" sz="800" smtClean="0"/>
              <a:t>{</a:t>
            </a:r>
          </a:p>
          <a:p>
            <a:pPr>
              <a:lnSpc>
                <a:spcPct val="80000"/>
              </a:lnSpc>
            </a:pPr>
            <a:r>
              <a:rPr lang="en-US" altLang="zh-CN" sz="800" smtClean="0"/>
              <a:t>	clearTimeout(time1);</a:t>
            </a:r>
          </a:p>
          <a:p>
            <a:pPr>
              <a:lnSpc>
                <a:spcPct val="80000"/>
              </a:lnSpc>
            </a:pPr>
            <a:r>
              <a:rPr lang="en-US" altLang="zh-CN" sz="800" smtClean="0"/>
              <a:t>	clearTimeout(time2);</a:t>
            </a:r>
          </a:p>
          <a:p>
            <a:pPr>
              <a:lnSpc>
                <a:spcPct val="80000"/>
              </a:lnSpc>
            </a:pPr>
            <a:r>
              <a:rPr lang="en-US" altLang="zh-CN" sz="800" smtClean="0"/>
              <a:t>	scrollBy(0,100);</a:t>
            </a:r>
          </a:p>
          <a:p>
            <a:pPr>
              <a:lnSpc>
                <a:spcPct val="80000"/>
              </a:lnSpc>
            </a:pPr>
            <a:r>
              <a:rPr lang="en-US" altLang="zh-CN" sz="800" smtClean="0"/>
              <a:t>}</a:t>
            </a:r>
          </a:p>
          <a:p>
            <a:pPr>
              <a:lnSpc>
                <a:spcPct val="80000"/>
              </a:lnSpc>
            </a:pPr>
            <a:r>
              <a:rPr lang="en-US" altLang="zh-CN" sz="800" smtClean="0"/>
              <a:t>function scrollUp()</a:t>
            </a:r>
          </a:p>
          <a:p>
            <a:pPr>
              <a:lnSpc>
                <a:spcPct val="80000"/>
              </a:lnSpc>
            </a:pPr>
            <a:r>
              <a:rPr lang="en-US" altLang="zh-CN" sz="800" smtClean="0"/>
              <a:t>{</a:t>
            </a:r>
          </a:p>
          <a:p>
            <a:pPr>
              <a:lnSpc>
                <a:spcPct val="80000"/>
              </a:lnSpc>
            </a:pPr>
            <a:r>
              <a:rPr lang="en-US" altLang="zh-CN" sz="800" smtClean="0"/>
              <a:t>	clearTimeout(time1);</a:t>
            </a:r>
          </a:p>
          <a:p>
            <a:pPr>
              <a:lnSpc>
                <a:spcPct val="80000"/>
              </a:lnSpc>
            </a:pPr>
            <a:r>
              <a:rPr lang="en-US" altLang="zh-CN" sz="800" smtClean="0"/>
              <a:t>	clearTimeout(time2);</a:t>
            </a:r>
          </a:p>
          <a:p>
            <a:pPr>
              <a:lnSpc>
                <a:spcPct val="80000"/>
              </a:lnSpc>
            </a:pPr>
            <a:r>
              <a:rPr lang="en-US" altLang="zh-CN" sz="800" smtClean="0"/>
              <a:t>	scrollBy(0,-100);</a:t>
            </a:r>
          </a:p>
          <a:p>
            <a:pPr>
              <a:lnSpc>
                <a:spcPct val="80000"/>
              </a:lnSpc>
            </a:pPr>
            <a:r>
              <a:rPr lang="en-US" altLang="zh-CN" sz="800" smtClean="0"/>
              <a:t>}</a:t>
            </a:r>
          </a:p>
          <a:p>
            <a:pPr>
              <a:lnSpc>
                <a:spcPct val="80000"/>
              </a:lnSpc>
            </a:pPr>
            <a:r>
              <a:rPr lang="en-US" altLang="zh-CN" sz="800" smtClean="0"/>
              <a:t>function autoDown()</a:t>
            </a:r>
          </a:p>
          <a:p>
            <a:pPr>
              <a:lnSpc>
                <a:spcPct val="80000"/>
              </a:lnSpc>
            </a:pPr>
            <a:r>
              <a:rPr lang="en-US" altLang="zh-CN" sz="800" smtClean="0"/>
              <a:t>{</a:t>
            </a:r>
          </a:p>
          <a:p>
            <a:pPr>
              <a:lnSpc>
                <a:spcPct val="80000"/>
              </a:lnSpc>
            </a:pPr>
            <a:r>
              <a:rPr lang="en-US" altLang="zh-CN" sz="800" smtClean="0"/>
              <a:t>	scrollBy(0,10);</a:t>
            </a:r>
          </a:p>
          <a:p>
            <a:pPr>
              <a:lnSpc>
                <a:spcPct val="80000"/>
              </a:lnSpc>
            </a:pPr>
            <a:r>
              <a:rPr lang="en-US" altLang="zh-CN" sz="800" smtClean="0"/>
              <a:t>	if(time2)</a:t>
            </a:r>
          </a:p>
          <a:p>
            <a:pPr>
              <a:lnSpc>
                <a:spcPct val="80000"/>
              </a:lnSpc>
            </a:pPr>
            <a:r>
              <a:rPr lang="en-US" altLang="zh-CN" sz="800" smtClean="0"/>
              <a:t>	{</a:t>
            </a:r>
          </a:p>
          <a:p>
            <a:pPr>
              <a:lnSpc>
                <a:spcPct val="80000"/>
              </a:lnSpc>
            </a:pPr>
            <a:r>
              <a:rPr lang="en-US" altLang="zh-CN" sz="800" smtClean="0"/>
              <a:t>		clearTimeout(time2);</a:t>
            </a:r>
          </a:p>
          <a:p>
            <a:pPr>
              <a:lnSpc>
                <a:spcPct val="80000"/>
              </a:lnSpc>
            </a:pPr>
            <a:r>
              <a:rPr lang="en-US" altLang="zh-CN" sz="800" smtClean="0"/>
              <a:t>	}</a:t>
            </a:r>
          </a:p>
          <a:p>
            <a:pPr>
              <a:lnSpc>
                <a:spcPct val="80000"/>
              </a:lnSpc>
            </a:pPr>
            <a:r>
              <a:rPr lang="en-US" altLang="zh-CN" sz="800" smtClean="0"/>
              <a:t>	time1 = setTimeout("autoDown()",100);</a:t>
            </a:r>
          </a:p>
          <a:p>
            <a:pPr>
              <a:lnSpc>
                <a:spcPct val="80000"/>
              </a:lnSpc>
            </a:pPr>
            <a:r>
              <a:rPr lang="en-US" altLang="zh-CN" sz="800" smtClean="0"/>
              <a:t>}</a:t>
            </a:r>
          </a:p>
          <a:p>
            <a:pPr>
              <a:lnSpc>
                <a:spcPct val="80000"/>
              </a:lnSpc>
            </a:pPr>
            <a:r>
              <a:rPr lang="en-US" altLang="zh-CN" sz="800" smtClean="0"/>
              <a:t>function autoUp()</a:t>
            </a:r>
          </a:p>
          <a:p>
            <a:pPr>
              <a:lnSpc>
                <a:spcPct val="80000"/>
              </a:lnSpc>
            </a:pPr>
            <a:r>
              <a:rPr lang="en-US" altLang="zh-CN" sz="800" smtClean="0"/>
              <a:t>{</a:t>
            </a:r>
          </a:p>
          <a:p>
            <a:pPr>
              <a:lnSpc>
                <a:spcPct val="80000"/>
              </a:lnSpc>
            </a:pPr>
            <a:r>
              <a:rPr lang="en-US" altLang="zh-CN" sz="800" smtClean="0"/>
              <a:t>	scrollBy(0,-10);</a:t>
            </a:r>
          </a:p>
          <a:p>
            <a:pPr>
              <a:lnSpc>
                <a:spcPct val="80000"/>
              </a:lnSpc>
            </a:pPr>
            <a:r>
              <a:rPr lang="en-US" altLang="zh-CN" sz="800" smtClean="0"/>
              <a:t>	if(time1)</a:t>
            </a:r>
          </a:p>
          <a:p>
            <a:pPr>
              <a:lnSpc>
                <a:spcPct val="80000"/>
              </a:lnSpc>
            </a:pPr>
            <a:r>
              <a:rPr lang="en-US" altLang="zh-CN" sz="800" smtClean="0"/>
              <a:t>	{</a:t>
            </a:r>
          </a:p>
          <a:p>
            <a:pPr>
              <a:lnSpc>
                <a:spcPct val="80000"/>
              </a:lnSpc>
            </a:pPr>
            <a:r>
              <a:rPr lang="en-US" altLang="zh-CN" sz="800" smtClean="0"/>
              <a:t>		clearTimeout(time1);</a:t>
            </a:r>
          </a:p>
          <a:p>
            <a:pPr>
              <a:lnSpc>
                <a:spcPct val="80000"/>
              </a:lnSpc>
            </a:pPr>
            <a:r>
              <a:rPr lang="en-US" altLang="zh-CN" sz="800" smtClean="0"/>
              <a:t>	}</a:t>
            </a:r>
          </a:p>
          <a:p>
            <a:pPr>
              <a:lnSpc>
                <a:spcPct val="80000"/>
              </a:lnSpc>
            </a:pPr>
            <a:r>
              <a:rPr lang="en-US" altLang="zh-CN" sz="800" smtClean="0"/>
              <a:t>	time2 = setTimeout("autoUp()",100);</a:t>
            </a:r>
          </a:p>
          <a:p>
            <a:pPr>
              <a:lnSpc>
                <a:spcPct val="80000"/>
              </a:lnSpc>
            </a:pPr>
            <a:r>
              <a:rPr lang="en-US" altLang="zh-CN" sz="800" smtClean="0"/>
              <a:t>}</a:t>
            </a:r>
          </a:p>
          <a:p>
            <a:pPr>
              <a:lnSpc>
                <a:spcPct val="80000"/>
              </a:lnSpc>
            </a:pPr>
            <a:r>
              <a:rPr lang="en-US" altLang="zh-CN" sz="800" smtClean="0"/>
              <a:t>&lt;/script&gt;</a:t>
            </a:r>
          </a:p>
          <a:p>
            <a:pPr>
              <a:lnSpc>
                <a:spcPct val="80000"/>
              </a:lnSpc>
            </a:pPr>
            <a:r>
              <a:rPr lang="en-US" altLang="zh-CN" sz="800" smtClean="0"/>
              <a:t>&lt;style type="text/css"&gt;</a:t>
            </a:r>
          </a:p>
          <a:p>
            <a:pPr>
              <a:lnSpc>
                <a:spcPct val="80000"/>
              </a:lnSpc>
            </a:pPr>
            <a:r>
              <a:rPr lang="en-US" altLang="zh-CN" sz="800" smtClean="0"/>
              <a:t>body,input{margin:0px;padding:0px;}</a:t>
            </a:r>
          </a:p>
          <a:p>
            <a:pPr>
              <a:lnSpc>
                <a:spcPct val="80000"/>
              </a:lnSpc>
            </a:pPr>
            <a:r>
              <a:rPr lang="en-US" altLang="zh-CN" sz="800" smtClean="0"/>
              <a:t>input{width:120px;padding:5px;}</a:t>
            </a:r>
          </a:p>
          <a:p>
            <a:pPr>
              <a:lnSpc>
                <a:spcPct val="80000"/>
              </a:lnSpc>
            </a:pPr>
            <a:r>
              <a:rPr lang="en-US" altLang="zh-CN" sz="800" smtClean="0"/>
              <a:t>#con{</a:t>
            </a:r>
          </a:p>
          <a:p>
            <a:pPr>
              <a:lnSpc>
                <a:spcPct val="80000"/>
              </a:lnSpc>
            </a:pPr>
            <a:r>
              <a:rPr lang="en-US" altLang="zh-CN" sz="800" smtClean="0"/>
              <a:t>	width:120px;</a:t>
            </a:r>
          </a:p>
          <a:p>
            <a:pPr>
              <a:lnSpc>
                <a:spcPct val="80000"/>
              </a:lnSpc>
            </a:pPr>
            <a:r>
              <a:rPr lang="en-US" altLang="zh-CN" sz="800" smtClean="0"/>
              <a:t>	border:1px solid #cccccc;</a:t>
            </a:r>
          </a:p>
          <a:p>
            <a:pPr>
              <a:lnSpc>
                <a:spcPct val="80000"/>
              </a:lnSpc>
            </a:pPr>
            <a:r>
              <a:rPr lang="en-US" altLang="zh-CN" sz="800" smtClean="0"/>
              <a:t>	position:fixed;</a:t>
            </a:r>
          </a:p>
          <a:p>
            <a:pPr>
              <a:lnSpc>
                <a:spcPct val="80000"/>
              </a:lnSpc>
            </a:pPr>
            <a:r>
              <a:rPr lang="en-US" altLang="zh-CN" sz="800" smtClean="0"/>
              <a:t>	right:140px;</a:t>
            </a:r>
          </a:p>
          <a:p>
            <a:pPr>
              <a:lnSpc>
                <a:spcPct val="80000"/>
              </a:lnSpc>
            </a:pPr>
            <a:r>
              <a:rPr lang="en-US" altLang="zh-CN" sz="800" smtClean="0"/>
              <a:t>	top:100px;</a:t>
            </a:r>
          </a:p>
          <a:p>
            <a:pPr>
              <a:lnSpc>
                <a:spcPct val="80000"/>
              </a:lnSpc>
            </a:pPr>
            <a:r>
              <a:rPr lang="en-US" altLang="zh-CN" sz="800" smtClean="0"/>
              <a:t>}</a:t>
            </a:r>
          </a:p>
          <a:p>
            <a:pPr>
              <a:lnSpc>
                <a:spcPct val="80000"/>
              </a:lnSpc>
            </a:pPr>
            <a:r>
              <a:rPr lang="en-US" altLang="zh-CN" sz="800" smtClean="0"/>
              <a:t>.news{width:800px;margin:0px auto;font-size:18px;line-height:28px;}</a:t>
            </a:r>
          </a:p>
          <a:p>
            <a:pPr>
              <a:lnSpc>
                <a:spcPct val="80000"/>
              </a:lnSpc>
            </a:pPr>
            <a:r>
              <a:rPr lang="en-US" altLang="zh-CN" sz="800" smtClean="0"/>
              <a:t>&lt;/style&gt;</a:t>
            </a:r>
          </a:p>
          <a:p>
            <a:pPr>
              <a:lnSpc>
                <a:spcPct val="80000"/>
              </a:lnSpc>
            </a:pPr>
            <a:r>
              <a:rPr lang="en-US" altLang="zh-CN" sz="800" smtClean="0"/>
              <a:t>&lt;/head&gt;</a:t>
            </a:r>
          </a:p>
          <a:p>
            <a:pPr>
              <a:lnSpc>
                <a:spcPct val="80000"/>
              </a:lnSpc>
            </a:pPr>
            <a:r>
              <a:rPr lang="en-US" altLang="zh-CN" sz="800" smtClean="0"/>
              <a:t>&lt;body&gt;</a:t>
            </a:r>
          </a:p>
          <a:p>
            <a:pPr>
              <a:lnSpc>
                <a:spcPct val="80000"/>
              </a:lnSpc>
            </a:pPr>
            <a:r>
              <a:rPr lang="en-US" altLang="zh-CN" sz="800" smtClean="0"/>
              <a:t>&lt;div id="con"&gt;</a:t>
            </a:r>
          </a:p>
          <a:p>
            <a:pPr>
              <a:lnSpc>
                <a:spcPct val="80000"/>
              </a:lnSpc>
            </a:pPr>
            <a:r>
              <a:rPr lang="en-US" altLang="zh-CN" sz="800" smtClean="0"/>
              <a:t>&lt;input type="button" onclick="scrollDown()" value="</a:t>
            </a:r>
            <a:r>
              <a:rPr lang="zh-CN" altLang="en-US" sz="800" smtClean="0"/>
              <a:t>向下滚动</a:t>
            </a:r>
            <a:r>
              <a:rPr lang="en-US" altLang="zh-CN" sz="800" smtClean="0"/>
              <a:t>100</a:t>
            </a:r>
            <a:r>
              <a:rPr lang="zh-CN" altLang="en-US" sz="800" smtClean="0"/>
              <a:t>像素</a:t>
            </a:r>
            <a:r>
              <a:rPr lang="en-US" altLang="zh-CN" sz="800" smtClean="0"/>
              <a:t>" /&gt;&lt;br /&gt;</a:t>
            </a:r>
          </a:p>
          <a:p>
            <a:pPr>
              <a:lnSpc>
                <a:spcPct val="80000"/>
              </a:lnSpc>
            </a:pPr>
            <a:r>
              <a:rPr lang="en-US" altLang="zh-CN" sz="800" smtClean="0"/>
              <a:t>&lt;input type="button" onclick="scrollUp()" value="</a:t>
            </a:r>
            <a:r>
              <a:rPr lang="zh-CN" altLang="en-US" sz="800" smtClean="0"/>
              <a:t>向上滚动</a:t>
            </a:r>
            <a:r>
              <a:rPr lang="en-US" altLang="zh-CN" sz="800" smtClean="0"/>
              <a:t>100</a:t>
            </a:r>
            <a:r>
              <a:rPr lang="zh-CN" altLang="en-US" sz="800" smtClean="0"/>
              <a:t>像素</a:t>
            </a:r>
            <a:r>
              <a:rPr lang="en-US" altLang="zh-CN" sz="800" smtClean="0"/>
              <a:t>" /&gt;&lt;br /&gt;</a:t>
            </a:r>
          </a:p>
          <a:p>
            <a:pPr>
              <a:lnSpc>
                <a:spcPct val="80000"/>
              </a:lnSpc>
            </a:pPr>
            <a:r>
              <a:rPr lang="en-US" altLang="zh-CN" sz="800" smtClean="0"/>
              <a:t>&lt;input type="button" onclick="autoDown()" value="</a:t>
            </a:r>
            <a:r>
              <a:rPr lang="zh-CN" altLang="en-US" sz="800" smtClean="0"/>
              <a:t>向下自动滚动</a:t>
            </a:r>
            <a:r>
              <a:rPr lang="en-US" altLang="zh-CN" sz="800" smtClean="0"/>
              <a:t>" /&gt;&lt;br /&gt;</a:t>
            </a:r>
          </a:p>
          <a:p>
            <a:pPr>
              <a:lnSpc>
                <a:spcPct val="80000"/>
              </a:lnSpc>
            </a:pPr>
            <a:r>
              <a:rPr lang="en-US" altLang="zh-CN" sz="800" smtClean="0"/>
              <a:t>&lt;input type="button" onclick="autoUp()" value="</a:t>
            </a:r>
            <a:r>
              <a:rPr lang="zh-CN" altLang="en-US" sz="800" smtClean="0"/>
              <a:t>向上自动滚动</a:t>
            </a:r>
            <a:r>
              <a:rPr lang="en-US" altLang="zh-CN" sz="800" smtClean="0"/>
              <a:t>" /&gt;</a:t>
            </a:r>
          </a:p>
          <a:p>
            <a:pPr>
              <a:lnSpc>
                <a:spcPct val="80000"/>
              </a:lnSpc>
            </a:pPr>
            <a:r>
              <a:rPr lang="en-US" altLang="zh-CN" sz="800" smtClean="0"/>
              <a:t>&lt;/div&gt;</a:t>
            </a:r>
          </a:p>
          <a:p>
            <a:pPr>
              <a:lnSpc>
                <a:spcPct val="80000"/>
              </a:lnSpc>
            </a:pPr>
            <a:r>
              <a:rPr lang="en-US" altLang="zh-CN" sz="800" smtClean="0"/>
              <a:t>&lt;div class="news"&gt;</a:t>
            </a:r>
          </a:p>
          <a:p>
            <a:pPr>
              <a:lnSpc>
                <a:spcPct val="80000"/>
              </a:lnSpc>
            </a:pPr>
            <a:r>
              <a:rPr lang="en-US" altLang="zh-CN" sz="800" smtClean="0"/>
              <a:t>&lt;p&gt;</a:t>
            </a:r>
            <a:r>
              <a:rPr lang="zh-CN" altLang="en-US" sz="800" smtClean="0"/>
              <a:t>昨日，国务院办公厅发布关于修改</a:t>
            </a:r>
            <a:r>
              <a:rPr lang="en-US" altLang="zh-CN" sz="800" smtClean="0"/>
              <a:t>《</a:t>
            </a:r>
            <a:r>
              <a:rPr lang="zh-CN" altLang="en-US" sz="800" smtClean="0"/>
              <a:t>全国年节及纪念日放假办法的决定</a:t>
            </a:r>
            <a:r>
              <a:rPr lang="en-US" altLang="zh-CN" sz="800" smtClean="0"/>
              <a:t>》</a:t>
            </a:r>
            <a:r>
              <a:rPr lang="zh-CN" altLang="en-US" sz="800" smtClean="0"/>
              <a:t>，并同时公布</a:t>
            </a:r>
            <a:r>
              <a:rPr lang="en-US" altLang="zh-CN" sz="800" smtClean="0"/>
              <a:t>《</a:t>
            </a:r>
            <a:r>
              <a:rPr lang="zh-CN" altLang="en-US" sz="800" smtClean="0"/>
              <a:t>关于</a:t>
            </a:r>
            <a:r>
              <a:rPr lang="en-US" altLang="zh-CN" sz="800" smtClean="0"/>
              <a:t>2014</a:t>
            </a:r>
            <a:r>
              <a:rPr lang="zh-CN" altLang="en-US" sz="800" smtClean="0"/>
              <a:t>年部分节假日安排的通知</a:t>
            </a:r>
            <a:r>
              <a:rPr lang="en-US" altLang="zh-CN" sz="800" smtClean="0"/>
              <a:t>》</a:t>
            </a:r>
            <a:r>
              <a:rPr lang="zh-CN" altLang="en-US" sz="800" smtClean="0"/>
              <a:t>。与此前执行的休假方案相比，新休假政策最大的不同是除夕不再是法定假日，春节长假从大年初一到初七；不再实行拼假式的小长假，因此今年元旦将只休一天。假日总量与之前没有变化，均为</a:t>
            </a:r>
            <a:r>
              <a:rPr lang="en-US" altLang="zh-CN" sz="800" smtClean="0"/>
              <a:t>11</a:t>
            </a:r>
            <a:r>
              <a:rPr lang="zh-CN" altLang="en-US" sz="800" smtClean="0"/>
              <a:t>天。</a:t>
            </a:r>
            <a:r>
              <a:rPr lang="en-US" altLang="zh-CN" sz="800" smtClean="0"/>
              <a:t>&lt;/p&gt;</a:t>
            </a:r>
          </a:p>
          <a:p>
            <a:pPr>
              <a:lnSpc>
                <a:spcPct val="80000"/>
              </a:lnSpc>
            </a:pPr>
            <a:endParaRPr lang="en-US" altLang="zh-CN" sz="800" smtClean="0"/>
          </a:p>
          <a:p>
            <a:pPr>
              <a:lnSpc>
                <a:spcPct val="80000"/>
              </a:lnSpc>
            </a:pPr>
            <a:r>
              <a:rPr lang="en-US" altLang="zh-CN" sz="800" smtClean="0"/>
              <a:t>&lt;p&gt;&lt;b&gt;</a:t>
            </a:r>
            <a:r>
              <a:rPr lang="zh-CN" altLang="en-US" sz="800" smtClean="0"/>
              <a:t>春节国庆长假保留</a:t>
            </a:r>
            <a:r>
              <a:rPr lang="en-US" altLang="zh-CN" sz="800" smtClean="0"/>
              <a:t>&lt;/b&gt;&lt;/p&gt;</a:t>
            </a:r>
          </a:p>
          <a:p>
            <a:pPr>
              <a:lnSpc>
                <a:spcPct val="80000"/>
              </a:lnSpc>
            </a:pPr>
            <a:endParaRPr lang="en-US" altLang="zh-CN" sz="800" smtClean="0"/>
          </a:p>
          <a:p>
            <a:pPr>
              <a:lnSpc>
                <a:spcPct val="80000"/>
              </a:lnSpc>
            </a:pPr>
            <a:r>
              <a:rPr lang="en-US" altLang="zh-CN" sz="800" smtClean="0"/>
              <a:t>&lt;p&gt;</a:t>
            </a:r>
            <a:r>
              <a:rPr lang="zh-CN" altLang="en-US" sz="800" smtClean="0"/>
              <a:t>新修改的全国年节及纪念日放假办法指出，国务院决定对</a:t>
            </a:r>
            <a:r>
              <a:rPr lang="en-US" altLang="zh-CN" sz="800" smtClean="0"/>
              <a:t>《</a:t>
            </a:r>
            <a:r>
              <a:rPr lang="zh-CN" altLang="en-US" sz="800" smtClean="0"/>
              <a:t>全国年节及纪念日放假办法</a:t>
            </a:r>
            <a:r>
              <a:rPr lang="en-US" altLang="zh-CN" sz="800" smtClean="0"/>
              <a:t>》</a:t>
            </a:r>
            <a:r>
              <a:rPr lang="zh-CN" altLang="en-US" sz="800" smtClean="0"/>
              <a:t>作如下修改：将第二条第二项修改为：“（二）春节，放假</a:t>
            </a:r>
            <a:r>
              <a:rPr lang="en-US" altLang="zh-CN" sz="800" smtClean="0"/>
              <a:t>3</a:t>
            </a:r>
            <a:r>
              <a:rPr lang="zh-CN" altLang="en-US" sz="800" smtClean="0"/>
              <a:t>天（农历正月初一、初二、初三）”。本决定自</a:t>
            </a:r>
            <a:r>
              <a:rPr lang="en-US" altLang="zh-CN" sz="800" smtClean="0"/>
              <a:t>2014</a:t>
            </a:r>
            <a:r>
              <a:rPr lang="zh-CN" altLang="en-US" sz="800" smtClean="0"/>
              <a:t>年</a:t>
            </a:r>
            <a:r>
              <a:rPr lang="en-US" altLang="zh-CN" sz="800" smtClean="0"/>
              <a:t>1</a:t>
            </a:r>
            <a:r>
              <a:rPr lang="zh-CN" altLang="en-US" sz="800" smtClean="0"/>
              <a:t>月</a:t>
            </a:r>
            <a:r>
              <a:rPr lang="en-US" altLang="zh-CN" sz="800" smtClean="0"/>
              <a:t>1</a:t>
            </a:r>
            <a:r>
              <a:rPr lang="zh-CN" altLang="en-US" sz="800" smtClean="0"/>
              <a:t>日起施行。</a:t>
            </a:r>
          </a:p>
          <a:p>
            <a:pPr>
              <a:lnSpc>
                <a:spcPct val="80000"/>
              </a:lnSpc>
            </a:pPr>
            <a:endParaRPr lang="zh-CN" altLang="en-US" sz="800" smtClean="0"/>
          </a:p>
          <a:p>
            <a:pPr>
              <a:lnSpc>
                <a:spcPct val="80000"/>
              </a:lnSpc>
            </a:pPr>
            <a:r>
              <a:rPr lang="zh-CN" altLang="en-US" sz="800" smtClean="0"/>
              <a:t>昨日公布的</a:t>
            </a:r>
            <a:r>
              <a:rPr lang="en-US" altLang="zh-CN" sz="800" smtClean="0"/>
              <a:t>《</a:t>
            </a:r>
            <a:r>
              <a:rPr lang="zh-CN" altLang="en-US" sz="800" smtClean="0"/>
              <a:t>关于</a:t>
            </a:r>
            <a:r>
              <a:rPr lang="en-US" altLang="zh-CN" sz="800" smtClean="0"/>
              <a:t>2014</a:t>
            </a:r>
            <a:r>
              <a:rPr lang="zh-CN" altLang="en-US" sz="800" smtClean="0"/>
              <a:t>年部分节假日安排的通知</a:t>
            </a:r>
            <a:r>
              <a:rPr lang="en-US" altLang="zh-CN" sz="800" smtClean="0"/>
              <a:t>》</a:t>
            </a:r>
            <a:r>
              <a:rPr lang="zh-CN" altLang="en-US" sz="800" smtClean="0"/>
              <a:t>指出，</a:t>
            </a:r>
            <a:r>
              <a:rPr lang="en-US" altLang="zh-CN" sz="800" smtClean="0"/>
              <a:t>2014</a:t>
            </a:r>
            <a:r>
              <a:rPr lang="zh-CN" altLang="en-US" sz="800" smtClean="0"/>
              <a:t>年春节从</a:t>
            </a:r>
            <a:r>
              <a:rPr lang="en-US" altLang="zh-CN" sz="800" smtClean="0"/>
              <a:t>1</a:t>
            </a:r>
            <a:r>
              <a:rPr lang="zh-CN" altLang="en-US" sz="800" smtClean="0"/>
              <a:t>月</a:t>
            </a:r>
            <a:r>
              <a:rPr lang="en-US" altLang="zh-CN" sz="800" smtClean="0"/>
              <a:t>31</a:t>
            </a:r>
            <a:r>
              <a:rPr lang="zh-CN" altLang="en-US" sz="800" smtClean="0"/>
              <a:t>日至</a:t>
            </a:r>
            <a:r>
              <a:rPr lang="en-US" altLang="zh-CN" sz="800" smtClean="0"/>
              <a:t>2</a:t>
            </a:r>
            <a:r>
              <a:rPr lang="zh-CN" altLang="en-US" sz="800" smtClean="0"/>
              <a:t>月</a:t>
            </a:r>
            <a:r>
              <a:rPr lang="en-US" altLang="zh-CN" sz="800" smtClean="0"/>
              <a:t>6</a:t>
            </a:r>
            <a:r>
              <a:rPr lang="zh-CN" altLang="en-US" sz="800" smtClean="0"/>
              <a:t>日放假调休，共</a:t>
            </a:r>
            <a:r>
              <a:rPr lang="en-US" altLang="zh-CN" sz="800" smtClean="0"/>
              <a:t>7</a:t>
            </a:r>
            <a:r>
              <a:rPr lang="zh-CN" altLang="en-US" sz="800" smtClean="0"/>
              <a:t>天。</a:t>
            </a:r>
            <a:r>
              <a:rPr lang="en-US" altLang="zh-CN" sz="800" smtClean="0"/>
              <a:t>1</a:t>
            </a:r>
            <a:r>
              <a:rPr lang="zh-CN" altLang="en-US" sz="800" smtClean="0"/>
              <a:t>月</a:t>
            </a:r>
            <a:r>
              <a:rPr lang="en-US" altLang="zh-CN" sz="800" smtClean="0"/>
              <a:t>26</a:t>
            </a:r>
            <a:r>
              <a:rPr lang="zh-CN" altLang="en-US" sz="800" smtClean="0"/>
              <a:t>日（星期日）、</a:t>
            </a:r>
            <a:r>
              <a:rPr lang="en-US" altLang="zh-CN" sz="800" smtClean="0"/>
              <a:t>2</a:t>
            </a:r>
            <a:r>
              <a:rPr lang="zh-CN" altLang="en-US" sz="800" smtClean="0"/>
              <a:t>月</a:t>
            </a:r>
            <a:r>
              <a:rPr lang="en-US" altLang="zh-CN" sz="800" smtClean="0"/>
              <a:t>8</a:t>
            </a:r>
            <a:r>
              <a:rPr lang="zh-CN" altLang="en-US" sz="800" smtClean="0"/>
              <a:t>日（星期六）上班。这就意味着，除夕将被“踢”出春假长假“序列”，也不再具有法定假日的身份。</a:t>
            </a:r>
          </a:p>
          <a:p>
            <a:pPr>
              <a:lnSpc>
                <a:spcPct val="80000"/>
              </a:lnSpc>
            </a:pPr>
            <a:endParaRPr lang="zh-CN" altLang="en-US" sz="800" smtClean="0"/>
          </a:p>
          <a:p>
            <a:pPr>
              <a:lnSpc>
                <a:spcPct val="80000"/>
              </a:lnSpc>
            </a:pPr>
            <a:r>
              <a:rPr lang="zh-CN" altLang="en-US" sz="800" smtClean="0"/>
              <a:t>国庆长假得到保留，即从</a:t>
            </a:r>
            <a:r>
              <a:rPr lang="en-US" altLang="zh-CN" sz="800" smtClean="0"/>
              <a:t>10</a:t>
            </a:r>
            <a:r>
              <a:rPr lang="zh-CN" altLang="en-US" sz="800" smtClean="0"/>
              <a:t>月</a:t>
            </a:r>
            <a:r>
              <a:rPr lang="en-US" altLang="zh-CN" sz="800" smtClean="0"/>
              <a:t>1</a:t>
            </a:r>
            <a:r>
              <a:rPr lang="zh-CN" altLang="en-US" sz="800" smtClean="0"/>
              <a:t>日至</a:t>
            </a:r>
            <a:r>
              <a:rPr lang="en-US" altLang="zh-CN" sz="800" smtClean="0"/>
              <a:t>7</a:t>
            </a:r>
            <a:r>
              <a:rPr lang="zh-CN" altLang="en-US" sz="800" smtClean="0"/>
              <a:t>日放假调休，共</a:t>
            </a:r>
            <a:r>
              <a:rPr lang="en-US" altLang="zh-CN" sz="800" smtClean="0"/>
              <a:t>7</a:t>
            </a:r>
            <a:r>
              <a:rPr lang="zh-CN" altLang="en-US" sz="800" smtClean="0"/>
              <a:t>天。</a:t>
            </a:r>
            <a:r>
              <a:rPr lang="en-US" altLang="zh-CN" sz="800" smtClean="0"/>
              <a:t>9</a:t>
            </a:r>
            <a:r>
              <a:rPr lang="zh-CN" altLang="en-US" sz="800" smtClean="0"/>
              <a:t>月</a:t>
            </a:r>
            <a:r>
              <a:rPr lang="en-US" altLang="zh-CN" sz="800" smtClean="0"/>
              <a:t>28</a:t>
            </a:r>
            <a:r>
              <a:rPr lang="zh-CN" altLang="en-US" sz="800" smtClean="0"/>
              <a:t>日（星期日）、</a:t>
            </a:r>
            <a:r>
              <a:rPr lang="en-US" altLang="zh-CN" sz="800" smtClean="0"/>
              <a:t>10</a:t>
            </a:r>
            <a:r>
              <a:rPr lang="zh-CN" altLang="en-US" sz="800" smtClean="0"/>
              <a:t>月</a:t>
            </a:r>
            <a:r>
              <a:rPr lang="en-US" altLang="zh-CN" sz="800" smtClean="0"/>
              <a:t>11</a:t>
            </a:r>
            <a:r>
              <a:rPr lang="zh-CN" altLang="en-US" sz="800" smtClean="0"/>
              <a:t>日（星期六）上班。</a:t>
            </a:r>
            <a:r>
              <a:rPr lang="en-US" altLang="zh-CN" sz="800" smtClean="0"/>
              <a:t>&lt;/p&gt;</a:t>
            </a:r>
          </a:p>
          <a:p>
            <a:pPr>
              <a:lnSpc>
                <a:spcPct val="80000"/>
              </a:lnSpc>
            </a:pPr>
            <a:r>
              <a:rPr lang="en-US" altLang="zh-CN" sz="800" smtClean="0"/>
              <a:t>&lt;p&gt;</a:t>
            </a:r>
          </a:p>
          <a:p>
            <a:pPr>
              <a:lnSpc>
                <a:spcPct val="80000"/>
              </a:lnSpc>
            </a:pPr>
            <a:r>
              <a:rPr lang="zh-CN" altLang="en-US" sz="800" smtClean="0"/>
              <a:t>公众最“吐槽”的拼假式小长假的休假模式在新休假政策中得到调整。此前国家假日办公布三套休假方案面向公众征集意见，其中方案</a:t>
            </a:r>
            <a:r>
              <a:rPr lang="en-US" altLang="zh-CN" sz="800" smtClean="0"/>
              <a:t>C</a:t>
            </a:r>
            <a:r>
              <a:rPr lang="zh-CN" altLang="en-US" sz="800" smtClean="0"/>
              <a:t>提出，小长假各放假一天，逢周二、周四时，调借相邻周六、周日形成</a:t>
            </a:r>
            <a:r>
              <a:rPr lang="en-US" altLang="zh-CN" sz="800" smtClean="0"/>
              <a:t>3</a:t>
            </a:r>
            <a:r>
              <a:rPr lang="zh-CN" altLang="en-US" sz="800" smtClean="0"/>
              <a:t>天小长假；逢周六、周日时周一补休。明年元旦、清明、中秋、端午、劳动节三个小长假也体现了这一方案的内容，即除元旦外，四个假日均实行与周末连休或者补休的政策，因此这四个假期均能分别实现三天小长假。但是由于明年的元旦是星期三，因此这一天将不“拼假”，仅休</a:t>
            </a:r>
            <a:r>
              <a:rPr lang="en-US" altLang="zh-CN" sz="800" smtClean="0"/>
              <a:t>1</a:t>
            </a:r>
            <a:r>
              <a:rPr lang="zh-CN" altLang="en-US" sz="800" smtClean="0"/>
              <a:t>月</a:t>
            </a:r>
            <a:r>
              <a:rPr lang="en-US" altLang="zh-CN" sz="800" smtClean="0"/>
              <a:t>1</a:t>
            </a:r>
            <a:r>
              <a:rPr lang="zh-CN" altLang="en-US" sz="800" smtClean="0"/>
              <a:t>日一天。</a:t>
            </a:r>
            <a:r>
              <a:rPr lang="en-US" altLang="zh-CN" sz="800" smtClean="0"/>
              <a:t>&lt;/p&gt;</a:t>
            </a:r>
          </a:p>
          <a:p>
            <a:pPr>
              <a:lnSpc>
                <a:spcPct val="80000"/>
              </a:lnSpc>
            </a:pPr>
            <a:endParaRPr lang="en-US" altLang="zh-CN" sz="800" smtClean="0"/>
          </a:p>
          <a:p>
            <a:pPr>
              <a:lnSpc>
                <a:spcPct val="80000"/>
              </a:lnSpc>
            </a:pPr>
            <a:r>
              <a:rPr lang="en-US" altLang="zh-CN" sz="800" smtClean="0"/>
              <a:t>&lt;p&gt;&lt;b&gt;</a:t>
            </a:r>
            <a:r>
              <a:rPr lang="zh-CN" altLang="en-US" sz="800" smtClean="0"/>
              <a:t>新方案更贴近“方案</a:t>
            </a:r>
            <a:r>
              <a:rPr lang="en-US" altLang="zh-CN" sz="800" smtClean="0"/>
              <a:t>C”&lt;/b&gt;&lt;/p&gt;</a:t>
            </a:r>
          </a:p>
          <a:p>
            <a:pPr>
              <a:lnSpc>
                <a:spcPct val="80000"/>
              </a:lnSpc>
            </a:pPr>
            <a:r>
              <a:rPr lang="en-US" altLang="zh-CN" sz="800" smtClean="0"/>
              <a:t>&lt;p&gt;</a:t>
            </a:r>
          </a:p>
          <a:p>
            <a:pPr>
              <a:lnSpc>
                <a:spcPct val="80000"/>
              </a:lnSpc>
            </a:pPr>
            <a:r>
              <a:rPr lang="en-US" altLang="zh-CN" sz="800" smtClean="0"/>
              <a:t>11</a:t>
            </a:r>
            <a:r>
              <a:rPr lang="zh-CN" altLang="en-US" sz="800" smtClean="0"/>
              <a:t>月</a:t>
            </a:r>
            <a:r>
              <a:rPr lang="en-US" altLang="zh-CN" sz="800" smtClean="0"/>
              <a:t>27</a:t>
            </a:r>
            <a:r>
              <a:rPr lang="zh-CN" altLang="en-US" sz="800" smtClean="0"/>
              <a:t>日零时至</a:t>
            </a:r>
            <a:r>
              <a:rPr lang="en-US" altLang="zh-CN" sz="800" smtClean="0"/>
              <a:t>12</a:t>
            </a:r>
            <a:r>
              <a:rPr lang="zh-CN" altLang="en-US" sz="800" smtClean="0"/>
              <a:t>月</a:t>
            </a:r>
            <a:r>
              <a:rPr lang="en-US" altLang="zh-CN" sz="800" smtClean="0"/>
              <a:t>2</a:t>
            </a:r>
            <a:r>
              <a:rPr lang="zh-CN" altLang="en-US" sz="800" smtClean="0"/>
              <a:t>日，国家假日办联合多家网站发布</a:t>
            </a:r>
            <a:r>
              <a:rPr lang="en-US" altLang="zh-CN" sz="800" smtClean="0"/>
              <a:t>A</a:t>
            </a:r>
            <a:r>
              <a:rPr lang="zh-CN" altLang="en-US" sz="800" smtClean="0"/>
              <a:t>、</a:t>
            </a:r>
            <a:r>
              <a:rPr lang="en-US" altLang="zh-CN" sz="800" smtClean="0"/>
              <a:t>B</a:t>
            </a:r>
            <a:r>
              <a:rPr lang="zh-CN" altLang="en-US" sz="800" smtClean="0"/>
              <a:t>、</a:t>
            </a:r>
            <a:r>
              <a:rPr lang="en-US" altLang="zh-CN" sz="800" smtClean="0"/>
              <a:t>C</a:t>
            </a:r>
            <a:r>
              <a:rPr lang="zh-CN" altLang="en-US" sz="800" smtClean="0"/>
              <a:t>三套休假方案，三套方案分别是，方案</a:t>
            </a:r>
            <a:r>
              <a:rPr lang="en-US" altLang="zh-CN" sz="800" smtClean="0"/>
              <a:t>A</a:t>
            </a:r>
            <a:r>
              <a:rPr lang="zh-CN" altLang="en-US" sz="800" smtClean="0"/>
              <a:t>国庆放假三天不调休、逢周末顺延，元旦、清明、端午、劳动节、端午各放假一天，不调休，仅在当天放假，逢周末时补休。方案</a:t>
            </a:r>
            <a:r>
              <a:rPr lang="en-US" altLang="zh-CN" sz="800" smtClean="0"/>
              <a:t>B</a:t>
            </a:r>
            <a:r>
              <a:rPr lang="zh-CN" altLang="en-US" sz="800" smtClean="0"/>
              <a:t>国庆放假三天，调借周六、日形成五天长假，元旦、清明、端午、劳动节、端午除了节假日在周三的情况，都会通过调借形成三天小长假。方案</a:t>
            </a:r>
            <a:r>
              <a:rPr lang="en-US" altLang="zh-CN" sz="800" smtClean="0"/>
              <a:t>C</a:t>
            </a:r>
            <a:r>
              <a:rPr lang="zh-CN" altLang="en-US" sz="800" smtClean="0"/>
              <a:t>为国庆调借周六、周日形成七天长假，其他节日与方案</a:t>
            </a:r>
            <a:r>
              <a:rPr lang="en-US" altLang="zh-CN" sz="800" smtClean="0"/>
              <a:t>B</a:t>
            </a:r>
            <a:r>
              <a:rPr lang="zh-CN" altLang="en-US" sz="800" smtClean="0"/>
              <a:t>一致。数据显示，有３１２万余名网友参与问卷调查，三套方案中只有方案</a:t>
            </a:r>
            <a:r>
              <a:rPr lang="en-US" altLang="zh-CN" sz="800" smtClean="0"/>
              <a:t>C</a:t>
            </a:r>
            <a:r>
              <a:rPr lang="zh-CN" altLang="en-US" sz="800" smtClean="0"/>
              <a:t>获得半数以上支持。这套方案保留春节和国庆两个７天调休长假。</a:t>
            </a:r>
          </a:p>
          <a:p>
            <a:pPr>
              <a:lnSpc>
                <a:spcPct val="80000"/>
              </a:lnSpc>
            </a:pPr>
            <a:endParaRPr lang="zh-CN" altLang="en-US" sz="800" smtClean="0"/>
          </a:p>
          <a:p>
            <a:pPr>
              <a:lnSpc>
                <a:spcPct val="80000"/>
              </a:lnSpc>
            </a:pPr>
            <a:r>
              <a:rPr lang="zh-CN" altLang="en-US" sz="800" smtClean="0"/>
              <a:t>记者注意到，这三套方案均提出春节放假三天，但是均未提及这三天法定假日从除夕开始还是从初一开始。因此昨天公布的这套方案更贴近方案</a:t>
            </a:r>
            <a:r>
              <a:rPr lang="en-US" altLang="zh-CN" sz="800" smtClean="0"/>
              <a:t>C</a:t>
            </a:r>
            <a:r>
              <a:rPr lang="zh-CN" altLang="en-US" sz="800" smtClean="0"/>
              <a:t>。</a:t>
            </a:r>
            <a:r>
              <a:rPr lang="en-US" altLang="zh-CN" sz="800" smtClean="0"/>
              <a:t>&lt;/p&gt;</a:t>
            </a:r>
          </a:p>
          <a:p>
            <a:pPr>
              <a:lnSpc>
                <a:spcPct val="80000"/>
              </a:lnSpc>
            </a:pPr>
            <a:endParaRPr lang="en-US" altLang="zh-CN" sz="800" smtClean="0"/>
          </a:p>
          <a:p>
            <a:pPr>
              <a:lnSpc>
                <a:spcPct val="80000"/>
              </a:lnSpc>
            </a:pPr>
            <a:r>
              <a:rPr lang="en-US" altLang="zh-CN" sz="800" smtClean="0"/>
              <a:t>&lt;p&gt;&lt;b&gt;</a:t>
            </a:r>
            <a:r>
              <a:rPr lang="zh-CN" altLang="en-US" sz="800" smtClean="0"/>
              <a:t>时隔</a:t>
            </a:r>
            <a:r>
              <a:rPr lang="en-US" altLang="zh-CN" sz="800" smtClean="0"/>
              <a:t>6</a:t>
            </a:r>
            <a:r>
              <a:rPr lang="zh-CN" altLang="en-US" sz="800" smtClean="0"/>
              <a:t>年元旦重回一天假</a:t>
            </a:r>
            <a:r>
              <a:rPr lang="en-US" altLang="zh-CN" sz="800" smtClean="0"/>
              <a:t>&lt;/b&gt;&lt;/p&gt;</a:t>
            </a:r>
          </a:p>
          <a:p>
            <a:pPr>
              <a:lnSpc>
                <a:spcPct val="80000"/>
              </a:lnSpc>
            </a:pPr>
            <a:r>
              <a:rPr lang="en-US" altLang="zh-CN" sz="800" smtClean="0"/>
              <a:t>&lt;p&gt;</a:t>
            </a:r>
          </a:p>
          <a:p>
            <a:pPr>
              <a:lnSpc>
                <a:spcPct val="80000"/>
              </a:lnSpc>
            </a:pPr>
            <a:r>
              <a:rPr lang="zh-CN" altLang="en-US" sz="800" smtClean="0"/>
              <a:t>经历了六年的元旦小长假，明年将迎来“瘦身”。在</a:t>
            </a:r>
            <a:r>
              <a:rPr lang="en-US" altLang="zh-CN" sz="800" smtClean="0"/>
              <a:t>2007</a:t>
            </a:r>
            <a:r>
              <a:rPr lang="zh-CN" altLang="en-US" sz="800" smtClean="0"/>
              <a:t>年公布的节假日方案调整中，清明、端午、元旦、中秋、劳动节均可以通过拼假实现三天小长假，而除夕正式成为法定节假日，与初一至初六“搭档”，共同凑成七天假期。但是从明年开始，由于元旦是星期三，根据现行规定，元旦将不再调休，只休一天。不过元旦小长假似乎并未达到预期的目的。多位旅行社负责人告诉北京晨报记者，由于前有“十一”黄金周、后有春节长假，因此元旦小长假的地位很尴尬，旅行社也将元旦小长假视为鸡肋。</a:t>
            </a:r>
            <a:r>
              <a:rPr lang="en-US" altLang="zh-CN" sz="800" smtClean="0"/>
              <a:t>&lt;/p&gt;</a:t>
            </a:r>
          </a:p>
          <a:p>
            <a:pPr>
              <a:lnSpc>
                <a:spcPct val="80000"/>
              </a:lnSpc>
            </a:pPr>
            <a:endParaRPr lang="en-US" altLang="zh-CN" sz="800" smtClean="0"/>
          </a:p>
          <a:p>
            <a:pPr>
              <a:lnSpc>
                <a:spcPct val="80000"/>
              </a:lnSpc>
            </a:pPr>
            <a:r>
              <a:rPr lang="en-US" altLang="zh-CN" sz="800" smtClean="0"/>
              <a:t>&lt;p&gt;</a:t>
            </a:r>
            <a:r>
              <a:rPr lang="zh-CN" altLang="en-US" sz="800" smtClean="0"/>
              <a:t>中国社会科学院旅游研究中心特约研究员刘思敏认为，此次出台的假日调整方案，是在现有条件下最好的一个选择：“理性的安排，结果接近最佳，这是对民意的尊重，也体现了民主和科学决策相结合。”而刘思敏所说的民意是，在假日总数没有增加的情况下，保留春节、“十一”长假则成了最受公众追捧的方案，这从网络问卷上可见一斑。</a:t>
            </a:r>
          </a:p>
          <a:p>
            <a:pPr>
              <a:lnSpc>
                <a:spcPct val="80000"/>
              </a:lnSpc>
            </a:pPr>
            <a:endParaRPr lang="zh-CN" altLang="en-US" sz="800" smtClean="0"/>
          </a:p>
          <a:p>
            <a:pPr>
              <a:lnSpc>
                <a:spcPct val="80000"/>
              </a:lnSpc>
            </a:pPr>
            <a:r>
              <a:rPr lang="zh-CN" altLang="en-US" sz="800" smtClean="0"/>
              <a:t>刘思敏表示，网络调查并非最科学的方式，但是却是最接近民意的方式，“如果照搬方案</a:t>
            </a:r>
            <a:r>
              <a:rPr lang="en-US" altLang="zh-CN" sz="800" smtClean="0"/>
              <a:t>C</a:t>
            </a:r>
            <a:r>
              <a:rPr lang="zh-CN" altLang="en-US" sz="800" smtClean="0"/>
              <a:t>的话是不严肃的，因此我们才看到现在公布的方案是基于方案</a:t>
            </a:r>
            <a:r>
              <a:rPr lang="en-US" altLang="zh-CN" sz="800" smtClean="0"/>
              <a:t>C</a:t>
            </a:r>
            <a:r>
              <a:rPr lang="zh-CN" altLang="en-US" sz="800" smtClean="0"/>
              <a:t>的微调方案。”</a:t>
            </a:r>
            <a:r>
              <a:rPr lang="en-US" altLang="zh-CN" sz="800" smtClean="0"/>
              <a:t>&lt;/p&gt;</a:t>
            </a:r>
          </a:p>
          <a:p>
            <a:pPr>
              <a:lnSpc>
                <a:spcPct val="80000"/>
              </a:lnSpc>
            </a:pPr>
            <a:r>
              <a:rPr lang="en-US" altLang="zh-CN" sz="800" smtClean="0"/>
              <a:t>&lt;p&gt;</a:t>
            </a:r>
            <a:r>
              <a:rPr lang="zh-CN" altLang="en-US" sz="800" smtClean="0"/>
              <a:t>昨日，国务院办公厅发布关于修改</a:t>
            </a:r>
            <a:r>
              <a:rPr lang="en-US" altLang="zh-CN" sz="800" smtClean="0"/>
              <a:t>《</a:t>
            </a:r>
            <a:r>
              <a:rPr lang="zh-CN" altLang="en-US" sz="800" smtClean="0"/>
              <a:t>全国年节及纪念日放假办法的决定</a:t>
            </a:r>
            <a:r>
              <a:rPr lang="en-US" altLang="zh-CN" sz="800" smtClean="0"/>
              <a:t>》</a:t>
            </a:r>
            <a:r>
              <a:rPr lang="zh-CN" altLang="en-US" sz="800" smtClean="0"/>
              <a:t>，并同时公布</a:t>
            </a:r>
            <a:r>
              <a:rPr lang="en-US" altLang="zh-CN" sz="800" smtClean="0"/>
              <a:t>《</a:t>
            </a:r>
            <a:r>
              <a:rPr lang="zh-CN" altLang="en-US" sz="800" smtClean="0"/>
              <a:t>关于</a:t>
            </a:r>
            <a:r>
              <a:rPr lang="en-US" altLang="zh-CN" sz="800" smtClean="0"/>
              <a:t>2014</a:t>
            </a:r>
            <a:r>
              <a:rPr lang="zh-CN" altLang="en-US" sz="800" smtClean="0"/>
              <a:t>年部分节假日安排的通知</a:t>
            </a:r>
            <a:r>
              <a:rPr lang="en-US" altLang="zh-CN" sz="800" smtClean="0"/>
              <a:t>》</a:t>
            </a:r>
            <a:r>
              <a:rPr lang="zh-CN" altLang="en-US" sz="800" smtClean="0"/>
              <a:t>。与此前执行的休假方案相比，新休假政策最大的不同是除夕不再是法定假日，春节长假从大年初一到初七；不再实行拼假式的小长假，因此今年元旦将只休一天。假日总量与之前没有变化，均为</a:t>
            </a:r>
            <a:r>
              <a:rPr lang="en-US" altLang="zh-CN" sz="800" smtClean="0"/>
              <a:t>11</a:t>
            </a:r>
            <a:r>
              <a:rPr lang="zh-CN" altLang="en-US" sz="800" smtClean="0"/>
              <a:t>天。</a:t>
            </a:r>
            <a:r>
              <a:rPr lang="en-US" altLang="zh-CN" sz="800" smtClean="0"/>
              <a:t>&lt;/p&gt;</a:t>
            </a:r>
          </a:p>
          <a:p>
            <a:pPr>
              <a:lnSpc>
                <a:spcPct val="80000"/>
              </a:lnSpc>
            </a:pPr>
            <a:endParaRPr lang="en-US" altLang="zh-CN" sz="800" smtClean="0"/>
          </a:p>
          <a:p>
            <a:pPr>
              <a:lnSpc>
                <a:spcPct val="80000"/>
              </a:lnSpc>
            </a:pPr>
            <a:r>
              <a:rPr lang="en-US" altLang="zh-CN" sz="800" smtClean="0"/>
              <a:t>&lt;p&gt;&lt;b&gt;</a:t>
            </a:r>
            <a:r>
              <a:rPr lang="zh-CN" altLang="en-US" sz="800" smtClean="0"/>
              <a:t>春节国庆长假保留</a:t>
            </a:r>
            <a:r>
              <a:rPr lang="en-US" altLang="zh-CN" sz="800" smtClean="0"/>
              <a:t>&lt;/b&gt;&lt;/p&gt;</a:t>
            </a:r>
          </a:p>
          <a:p>
            <a:pPr>
              <a:lnSpc>
                <a:spcPct val="80000"/>
              </a:lnSpc>
            </a:pPr>
            <a:endParaRPr lang="en-US" altLang="zh-CN" sz="800" smtClean="0"/>
          </a:p>
          <a:p>
            <a:pPr>
              <a:lnSpc>
                <a:spcPct val="80000"/>
              </a:lnSpc>
            </a:pPr>
            <a:r>
              <a:rPr lang="en-US" altLang="zh-CN" sz="800" smtClean="0"/>
              <a:t>&lt;p&gt;</a:t>
            </a:r>
            <a:r>
              <a:rPr lang="zh-CN" altLang="en-US" sz="800" smtClean="0"/>
              <a:t>新修改的全国年节及纪念日放假办法指出，国务院决定对</a:t>
            </a:r>
            <a:r>
              <a:rPr lang="en-US" altLang="zh-CN" sz="800" smtClean="0"/>
              <a:t>《</a:t>
            </a:r>
            <a:r>
              <a:rPr lang="zh-CN" altLang="en-US" sz="800" smtClean="0"/>
              <a:t>全国年节及纪念日放假办法</a:t>
            </a:r>
            <a:r>
              <a:rPr lang="en-US" altLang="zh-CN" sz="800" smtClean="0"/>
              <a:t>》</a:t>
            </a:r>
            <a:r>
              <a:rPr lang="zh-CN" altLang="en-US" sz="800" smtClean="0"/>
              <a:t>作如下修改：将第二条第二项修改为：“（二）春节，放假</a:t>
            </a:r>
            <a:r>
              <a:rPr lang="en-US" altLang="zh-CN" sz="800" smtClean="0"/>
              <a:t>3</a:t>
            </a:r>
            <a:r>
              <a:rPr lang="zh-CN" altLang="en-US" sz="800" smtClean="0"/>
              <a:t>天（农历正月初一、初二、初三）”。本决定自</a:t>
            </a:r>
            <a:r>
              <a:rPr lang="en-US" altLang="zh-CN" sz="800" smtClean="0"/>
              <a:t>2014</a:t>
            </a:r>
            <a:r>
              <a:rPr lang="zh-CN" altLang="en-US" sz="800" smtClean="0"/>
              <a:t>年</a:t>
            </a:r>
            <a:r>
              <a:rPr lang="en-US" altLang="zh-CN" sz="800" smtClean="0"/>
              <a:t>1</a:t>
            </a:r>
            <a:r>
              <a:rPr lang="zh-CN" altLang="en-US" sz="800" smtClean="0"/>
              <a:t>月</a:t>
            </a:r>
            <a:r>
              <a:rPr lang="en-US" altLang="zh-CN" sz="800" smtClean="0"/>
              <a:t>1</a:t>
            </a:r>
            <a:r>
              <a:rPr lang="zh-CN" altLang="en-US" sz="800" smtClean="0"/>
              <a:t>日起施行。</a:t>
            </a:r>
          </a:p>
          <a:p>
            <a:pPr>
              <a:lnSpc>
                <a:spcPct val="80000"/>
              </a:lnSpc>
            </a:pPr>
            <a:endParaRPr lang="zh-CN" altLang="en-US" sz="800" smtClean="0"/>
          </a:p>
          <a:p>
            <a:pPr>
              <a:lnSpc>
                <a:spcPct val="80000"/>
              </a:lnSpc>
            </a:pPr>
            <a:r>
              <a:rPr lang="zh-CN" altLang="en-US" sz="800" smtClean="0"/>
              <a:t>昨日公布的</a:t>
            </a:r>
            <a:r>
              <a:rPr lang="en-US" altLang="zh-CN" sz="800" smtClean="0"/>
              <a:t>《</a:t>
            </a:r>
            <a:r>
              <a:rPr lang="zh-CN" altLang="en-US" sz="800" smtClean="0"/>
              <a:t>关于</a:t>
            </a:r>
            <a:r>
              <a:rPr lang="en-US" altLang="zh-CN" sz="800" smtClean="0"/>
              <a:t>2014</a:t>
            </a:r>
            <a:r>
              <a:rPr lang="zh-CN" altLang="en-US" sz="800" smtClean="0"/>
              <a:t>年部分节假日安排的通知</a:t>
            </a:r>
            <a:r>
              <a:rPr lang="en-US" altLang="zh-CN" sz="800" smtClean="0"/>
              <a:t>》</a:t>
            </a:r>
            <a:r>
              <a:rPr lang="zh-CN" altLang="en-US" sz="800" smtClean="0"/>
              <a:t>指出，</a:t>
            </a:r>
            <a:r>
              <a:rPr lang="en-US" altLang="zh-CN" sz="800" smtClean="0"/>
              <a:t>2014</a:t>
            </a:r>
            <a:r>
              <a:rPr lang="zh-CN" altLang="en-US" sz="800" smtClean="0"/>
              <a:t>年春节从</a:t>
            </a:r>
            <a:r>
              <a:rPr lang="en-US" altLang="zh-CN" sz="800" smtClean="0"/>
              <a:t>1</a:t>
            </a:r>
            <a:r>
              <a:rPr lang="zh-CN" altLang="en-US" sz="800" smtClean="0"/>
              <a:t>月</a:t>
            </a:r>
            <a:r>
              <a:rPr lang="en-US" altLang="zh-CN" sz="800" smtClean="0"/>
              <a:t>31</a:t>
            </a:r>
            <a:r>
              <a:rPr lang="zh-CN" altLang="en-US" sz="800" smtClean="0"/>
              <a:t>日至</a:t>
            </a:r>
            <a:r>
              <a:rPr lang="en-US" altLang="zh-CN" sz="800" smtClean="0"/>
              <a:t>2</a:t>
            </a:r>
            <a:r>
              <a:rPr lang="zh-CN" altLang="en-US" sz="800" smtClean="0"/>
              <a:t>月</a:t>
            </a:r>
            <a:r>
              <a:rPr lang="en-US" altLang="zh-CN" sz="800" smtClean="0"/>
              <a:t>6</a:t>
            </a:r>
            <a:r>
              <a:rPr lang="zh-CN" altLang="en-US" sz="800" smtClean="0"/>
              <a:t>日放假调休，共</a:t>
            </a:r>
            <a:r>
              <a:rPr lang="en-US" altLang="zh-CN" sz="800" smtClean="0"/>
              <a:t>7</a:t>
            </a:r>
            <a:r>
              <a:rPr lang="zh-CN" altLang="en-US" sz="800" smtClean="0"/>
              <a:t>天。</a:t>
            </a:r>
            <a:r>
              <a:rPr lang="en-US" altLang="zh-CN" sz="800" smtClean="0"/>
              <a:t>1</a:t>
            </a:r>
            <a:r>
              <a:rPr lang="zh-CN" altLang="en-US" sz="800" smtClean="0"/>
              <a:t>月</a:t>
            </a:r>
            <a:r>
              <a:rPr lang="en-US" altLang="zh-CN" sz="800" smtClean="0"/>
              <a:t>26</a:t>
            </a:r>
            <a:r>
              <a:rPr lang="zh-CN" altLang="en-US" sz="800" smtClean="0"/>
              <a:t>日（星期日）、</a:t>
            </a:r>
            <a:r>
              <a:rPr lang="en-US" altLang="zh-CN" sz="800" smtClean="0"/>
              <a:t>2</a:t>
            </a:r>
            <a:r>
              <a:rPr lang="zh-CN" altLang="en-US" sz="800" smtClean="0"/>
              <a:t>月</a:t>
            </a:r>
            <a:r>
              <a:rPr lang="en-US" altLang="zh-CN" sz="800" smtClean="0"/>
              <a:t>8</a:t>
            </a:r>
            <a:r>
              <a:rPr lang="zh-CN" altLang="en-US" sz="800" smtClean="0"/>
              <a:t>日（星期六）上班。这就意味着，除夕将被“踢”出春假长假“序列”，也不再具有法定假日的身份。</a:t>
            </a:r>
          </a:p>
          <a:p>
            <a:pPr>
              <a:lnSpc>
                <a:spcPct val="80000"/>
              </a:lnSpc>
            </a:pPr>
            <a:endParaRPr lang="zh-CN" altLang="en-US" sz="800" smtClean="0"/>
          </a:p>
          <a:p>
            <a:pPr>
              <a:lnSpc>
                <a:spcPct val="80000"/>
              </a:lnSpc>
            </a:pPr>
            <a:r>
              <a:rPr lang="zh-CN" altLang="en-US" sz="800" smtClean="0"/>
              <a:t>国庆长假得到保留，即从</a:t>
            </a:r>
            <a:r>
              <a:rPr lang="en-US" altLang="zh-CN" sz="800" smtClean="0"/>
              <a:t>10</a:t>
            </a:r>
            <a:r>
              <a:rPr lang="zh-CN" altLang="en-US" sz="800" smtClean="0"/>
              <a:t>月</a:t>
            </a:r>
            <a:r>
              <a:rPr lang="en-US" altLang="zh-CN" sz="800" smtClean="0"/>
              <a:t>1</a:t>
            </a:r>
            <a:r>
              <a:rPr lang="zh-CN" altLang="en-US" sz="800" smtClean="0"/>
              <a:t>日至</a:t>
            </a:r>
            <a:r>
              <a:rPr lang="en-US" altLang="zh-CN" sz="800" smtClean="0"/>
              <a:t>7</a:t>
            </a:r>
            <a:r>
              <a:rPr lang="zh-CN" altLang="en-US" sz="800" smtClean="0"/>
              <a:t>日放假调休，共</a:t>
            </a:r>
            <a:r>
              <a:rPr lang="en-US" altLang="zh-CN" sz="800" smtClean="0"/>
              <a:t>7</a:t>
            </a:r>
            <a:r>
              <a:rPr lang="zh-CN" altLang="en-US" sz="800" smtClean="0"/>
              <a:t>天。</a:t>
            </a:r>
            <a:r>
              <a:rPr lang="en-US" altLang="zh-CN" sz="800" smtClean="0"/>
              <a:t>9</a:t>
            </a:r>
            <a:r>
              <a:rPr lang="zh-CN" altLang="en-US" sz="800" smtClean="0"/>
              <a:t>月</a:t>
            </a:r>
            <a:r>
              <a:rPr lang="en-US" altLang="zh-CN" sz="800" smtClean="0"/>
              <a:t>28</a:t>
            </a:r>
            <a:r>
              <a:rPr lang="zh-CN" altLang="en-US" sz="800" smtClean="0"/>
              <a:t>日（星期日）、</a:t>
            </a:r>
            <a:r>
              <a:rPr lang="en-US" altLang="zh-CN" sz="800" smtClean="0"/>
              <a:t>10</a:t>
            </a:r>
            <a:r>
              <a:rPr lang="zh-CN" altLang="en-US" sz="800" smtClean="0"/>
              <a:t>月</a:t>
            </a:r>
            <a:r>
              <a:rPr lang="en-US" altLang="zh-CN" sz="800" smtClean="0"/>
              <a:t>11</a:t>
            </a:r>
            <a:r>
              <a:rPr lang="zh-CN" altLang="en-US" sz="800" smtClean="0"/>
              <a:t>日（星期六）上班。</a:t>
            </a:r>
            <a:r>
              <a:rPr lang="en-US" altLang="zh-CN" sz="800" smtClean="0"/>
              <a:t>&lt;/p&gt;</a:t>
            </a:r>
          </a:p>
          <a:p>
            <a:pPr>
              <a:lnSpc>
                <a:spcPct val="80000"/>
              </a:lnSpc>
            </a:pPr>
            <a:r>
              <a:rPr lang="en-US" altLang="zh-CN" sz="800" smtClean="0"/>
              <a:t>&lt;p&gt;</a:t>
            </a:r>
          </a:p>
          <a:p>
            <a:pPr>
              <a:lnSpc>
                <a:spcPct val="80000"/>
              </a:lnSpc>
            </a:pPr>
            <a:r>
              <a:rPr lang="zh-CN" altLang="en-US" sz="800" smtClean="0"/>
              <a:t>公众最“吐槽”的拼假式小长假的休假模式在新休假政策中得到调整。此前国家假日办公布三套休假方案面向公众征集意见，其中方案</a:t>
            </a:r>
            <a:r>
              <a:rPr lang="en-US" altLang="zh-CN" sz="800" smtClean="0"/>
              <a:t>C</a:t>
            </a:r>
            <a:r>
              <a:rPr lang="zh-CN" altLang="en-US" sz="800" smtClean="0"/>
              <a:t>提出，小长假各放假一天，逢周二、周四时，调借相邻周六、周日形成</a:t>
            </a:r>
            <a:r>
              <a:rPr lang="en-US" altLang="zh-CN" sz="800" smtClean="0"/>
              <a:t>3</a:t>
            </a:r>
            <a:r>
              <a:rPr lang="zh-CN" altLang="en-US" sz="800" smtClean="0"/>
              <a:t>天小长假；逢周六、周日时周一补休。明年元旦、清明、中秋、端午、劳动节三个小长假也体现了这一方案的内容，即除元旦外，四个假日均实行与周末连休或者补休的政策，因此这四个假期均能分别实现三天小长假。但是由于明年的元旦是星期三，因此这一天将不“拼假”，仅休</a:t>
            </a:r>
            <a:r>
              <a:rPr lang="en-US" altLang="zh-CN" sz="800" smtClean="0"/>
              <a:t>1</a:t>
            </a:r>
            <a:r>
              <a:rPr lang="zh-CN" altLang="en-US" sz="800" smtClean="0"/>
              <a:t>月</a:t>
            </a:r>
            <a:r>
              <a:rPr lang="en-US" altLang="zh-CN" sz="800" smtClean="0"/>
              <a:t>1</a:t>
            </a:r>
            <a:r>
              <a:rPr lang="zh-CN" altLang="en-US" sz="800" smtClean="0"/>
              <a:t>日一天。</a:t>
            </a:r>
            <a:r>
              <a:rPr lang="en-US" altLang="zh-CN" sz="800" smtClean="0"/>
              <a:t>&lt;/p&gt;</a:t>
            </a:r>
          </a:p>
          <a:p>
            <a:pPr>
              <a:lnSpc>
                <a:spcPct val="80000"/>
              </a:lnSpc>
            </a:pPr>
            <a:endParaRPr lang="en-US" altLang="zh-CN" sz="800" smtClean="0"/>
          </a:p>
          <a:p>
            <a:pPr>
              <a:lnSpc>
                <a:spcPct val="80000"/>
              </a:lnSpc>
            </a:pPr>
            <a:r>
              <a:rPr lang="en-US" altLang="zh-CN" sz="800" smtClean="0"/>
              <a:t>&lt;p&gt;&lt;b&gt;</a:t>
            </a:r>
            <a:r>
              <a:rPr lang="zh-CN" altLang="en-US" sz="800" smtClean="0"/>
              <a:t>新方案更贴近“方案</a:t>
            </a:r>
            <a:r>
              <a:rPr lang="en-US" altLang="zh-CN" sz="800" smtClean="0"/>
              <a:t>C”&lt;/b&gt;&lt;/p&gt;</a:t>
            </a:r>
          </a:p>
          <a:p>
            <a:pPr>
              <a:lnSpc>
                <a:spcPct val="80000"/>
              </a:lnSpc>
            </a:pPr>
            <a:r>
              <a:rPr lang="en-US" altLang="zh-CN" sz="800" smtClean="0"/>
              <a:t>&lt;p&gt;</a:t>
            </a:r>
          </a:p>
          <a:p>
            <a:pPr>
              <a:lnSpc>
                <a:spcPct val="80000"/>
              </a:lnSpc>
            </a:pPr>
            <a:r>
              <a:rPr lang="en-US" altLang="zh-CN" sz="800" smtClean="0"/>
              <a:t>11</a:t>
            </a:r>
            <a:r>
              <a:rPr lang="zh-CN" altLang="en-US" sz="800" smtClean="0"/>
              <a:t>月</a:t>
            </a:r>
            <a:r>
              <a:rPr lang="en-US" altLang="zh-CN" sz="800" smtClean="0"/>
              <a:t>27</a:t>
            </a:r>
            <a:r>
              <a:rPr lang="zh-CN" altLang="en-US" sz="800" smtClean="0"/>
              <a:t>日零时至</a:t>
            </a:r>
            <a:r>
              <a:rPr lang="en-US" altLang="zh-CN" sz="800" smtClean="0"/>
              <a:t>12</a:t>
            </a:r>
            <a:r>
              <a:rPr lang="zh-CN" altLang="en-US" sz="800" smtClean="0"/>
              <a:t>月</a:t>
            </a:r>
            <a:r>
              <a:rPr lang="en-US" altLang="zh-CN" sz="800" smtClean="0"/>
              <a:t>2</a:t>
            </a:r>
            <a:r>
              <a:rPr lang="zh-CN" altLang="en-US" sz="800" smtClean="0"/>
              <a:t>日，国家假日办联合多家网站发布</a:t>
            </a:r>
            <a:r>
              <a:rPr lang="en-US" altLang="zh-CN" sz="800" smtClean="0"/>
              <a:t>A</a:t>
            </a:r>
            <a:r>
              <a:rPr lang="zh-CN" altLang="en-US" sz="800" smtClean="0"/>
              <a:t>、</a:t>
            </a:r>
            <a:r>
              <a:rPr lang="en-US" altLang="zh-CN" sz="800" smtClean="0"/>
              <a:t>B</a:t>
            </a:r>
            <a:r>
              <a:rPr lang="zh-CN" altLang="en-US" sz="800" smtClean="0"/>
              <a:t>、</a:t>
            </a:r>
            <a:r>
              <a:rPr lang="en-US" altLang="zh-CN" sz="800" smtClean="0"/>
              <a:t>C</a:t>
            </a:r>
            <a:r>
              <a:rPr lang="zh-CN" altLang="en-US" sz="800" smtClean="0"/>
              <a:t>三套休假方案，三套方案分别是，方案</a:t>
            </a:r>
            <a:r>
              <a:rPr lang="en-US" altLang="zh-CN" sz="800" smtClean="0"/>
              <a:t>A</a:t>
            </a:r>
            <a:r>
              <a:rPr lang="zh-CN" altLang="en-US" sz="800" smtClean="0"/>
              <a:t>国庆放假三天不调休、逢周末顺延，元旦、清明、端午、劳动节、端午各放假一天，不调休，仅在当天放假，逢周末时补休。方案</a:t>
            </a:r>
            <a:r>
              <a:rPr lang="en-US" altLang="zh-CN" sz="800" smtClean="0"/>
              <a:t>B</a:t>
            </a:r>
            <a:r>
              <a:rPr lang="zh-CN" altLang="en-US" sz="800" smtClean="0"/>
              <a:t>国庆放假三天，调借周六、日形成五天长假，元旦、清明、端午、劳动节、端午除了节假日在周三的情况，都会通过调借形成三天小长假。方案</a:t>
            </a:r>
            <a:r>
              <a:rPr lang="en-US" altLang="zh-CN" sz="800" smtClean="0"/>
              <a:t>C</a:t>
            </a:r>
            <a:r>
              <a:rPr lang="zh-CN" altLang="en-US" sz="800" smtClean="0"/>
              <a:t>为国庆调借周六、周日形成七天长假，其他节日与方案</a:t>
            </a:r>
            <a:r>
              <a:rPr lang="en-US" altLang="zh-CN" sz="800" smtClean="0"/>
              <a:t>B</a:t>
            </a:r>
            <a:r>
              <a:rPr lang="zh-CN" altLang="en-US" sz="800" smtClean="0"/>
              <a:t>一致。数据显示，有３１２万余名网友参与问卷调查，三套方案中只有方案</a:t>
            </a:r>
            <a:r>
              <a:rPr lang="en-US" altLang="zh-CN" sz="800" smtClean="0"/>
              <a:t>C</a:t>
            </a:r>
            <a:r>
              <a:rPr lang="zh-CN" altLang="en-US" sz="800" smtClean="0"/>
              <a:t>获得半数以上支持。这套方案保留春节和国庆两个７天调休长假。</a:t>
            </a:r>
          </a:p>
          <a:p>
            <a:pPr>
              <a:lnSpc>
                <a:spcPct val="80000"/>
              </a:lnSpc>
            </a:pPr>
            <a:endParaRPr lang="zh-CN" altLang="en-US" sz="800" smtClean="0"/>
          </a:p>
          <a:p>
            <a:pPr>
              <a:lnSpc>
                <a:spcPct val="80000"/>
              </a:lnSpc>
            </a:pPr>
            <a:r>
              <a:rPr lang="zh-CN" altLang="en-US" sz="800" smtClean="0"/>
              <a:t>记者注意到，这三套方案均提出春节放假三天，但是均未提及这三天法定假日从除夕开始还是从初一开始。因此昨天公布的这套方案更贴近方案</a:t>
            </a:r>
            <a:r>
              <a:rPr lang="en-US" altLang="zh-CN" sz="800" smtClean="0"/>
              <a:t>C</a:t>
            </a:r>
            <a:r>
              <a:rPr lang="zh-CN" altLang="en-US" sz="800" smtClean="0"/>
              <a:t>。</a:t>
            </a:r>
            <a:r>
              <a:rPr lang="en-US" altLang="zh-CN" sz="800" smtClean="0"/>
              <a:t>&lt;/p&gt;</a:t>
            </a:r>
          </a:p>
          <a:p>
            <a:pPr>
              <a:lnSpc>
                <a:spcPct val="80000"/>
              </a:lnSpc>
            </a:pPr>
            <a:endParaRPr lang="en-US" altLang="zh-CN" sz="800" smtClean="0"/>
          </a:p>
          <a:p>
            <a:pPr>
              <a:lnSpc>
                <a:spcPct val="80000"/>
              </a:lnSpc>
            </a:pPr>
            <a:r>
              <a:rPr lang="en-US" altLang="zh-CN" sz="800" smtClean="0"/>
              <a:t>&lt;p&gt;&lt;b&gt;</a:t>
            </a:r>
            <a:r>
              <a:rPr lang="zh-CN" altLang="en-US" sz="800" smtClean="0"/>
              <a:t>时隔</a:t>
            </a:r>
            <a:r>
              <a:rPr lang="en-US" altLang="zh-CN" sz="800" smtClean="0"/>
              <a:t>6</a:t>
            </a:r>
            <a:r>
              <a:rPr lang="zh-CN" altLang="en-US" sz="800" smtClean="0"/>
              <a:t>年元旦重回一天假</a:t>
            </a:r>
            <a:r>
              <a:rPr lang="en-US" altLang="zh-CN" sz="800" smtClean="0"/>
              <a:t>&lt;/b&gt;&lt;/p&gt;</a:t>
            </a:r>
          </a:p>
          <a:p>
            <a:pPr>
              <a:lnSpc>
                <a:spcPct val="80000"/>
              </a:lnSpc>
            </a:pPr>
            <a:r>
              <a:rPr lang="en-US" altLang="zh-CN" sz="800" smtClean="0"/>
              <a:t>&lt;p&gt;</a:t>
            </a:r>
          </a:p>
          <a:p>
            <a:pPr>
              <a:lnSpc>
                <a:spcPct val="80000"/>
              </a:lnSpc>
            </a:pPr>
            <a:r>
              <a:rPr lang="zh-CN" altLang="en-US" sz="800" smtClean="0"/>
              <a:t>经历了六年的元旦小长假，明年将迎来“瘦身”。在</a:t>
            </a:r>
            <a:r>
              <a:rPr lang="en-US" altLang="zh-CN" sz="800" smtClean="0"/>
              <a:t>2007</a:t>
            </a:r>
            <a:r>
              <a:rPr lang="zh-CN" altLang="en-US" sz="800" smtClean="0"/>
              <a:t>年公布的节假日方案调整中，清明、端午、元旦、中秋、劳动节均可以通过拼假实现三天小长假，而除夕正式成为法定节假日，与初一至初六“搭档”，共同凑成七天假期。但是从明年开始，由于元旦是星期三，根据现行规定，元旦将不再调休，只休一天。不过元旦小长假似乎并未达到预期的目的。多位旅行社负责人告诉北京晨报记者，由于前有“十一”黄金周、后有春节长假，因此元旦小长假的地位很尴尬，旅行社也将元旦小长假视为鸡肋。</a:t>
            </a:r>
            <a:r>
              <a:rPr lang="en-US" altLang="zh-CN" sz="800" smtClean="0"/>
              <a:t>&lt;/p&gt;</a:t>
            </a:r>
          </a:p>
          <a:p>
            <a:pPr>
              <a:lnSpc>
                <a:spcPct val="80000"/>
              </a:lnSpc>
            </a:pPr>
            <a:endParaRPr lang="en-US" altLang="zh-CN" sz="800" smtClean="0"/>
          </a:p>
          <a:p>
            <a:pPr>
              <a:lnSpc>
                <a:spcPct val="80000"/>
              </a:lnSpc>
            </a:pPr>
            <a:r>
              <a:rPr lang="en-US" altLang="zh-CN" sz="800" smtClean="0"/>
              <a:t>&lt;p&gt;</a:t>
            </a:r>
            <a:r>
              <a:rPr lang="zh-CN" altLang="en-US" sz="800" smtClean="0"/>
              <a:t>中国社会科学院旅游研究中心特约研究员刘思敏认为，此次出台的假日调整方案，是在现有条件下最好的一个选择：“理性的安排，结果接近最佳，这是对民意的尊重，也体现了民主和科学决策相结合。”而刘思敏所说的民意是，在假日总数没有增加的情况下，保留春节、“十一”长假则成了最受公众追捧的方案，这从网络问卷上可见一斑。</a:t>
            </a:r>
          </a:p>
          <a:p>
            <a:pPr>
              <a:lnSpc>
                <a:spcPct val="80000"/>
              </a:lnSpc>
            </a:pPr>
            <a:endParaRPr lang="zh-CN" altLang="en-US" sz="800" smtClean="0"/>
          </a:p>
          <a:p>
            <a:pPr>
              <a:lnSpc>
                <a:spcPct val="80000"/>
              </a:lnSpc>
            </a:pPr>
            <a:r>
              <a:rPr lang="zh-CN" altLang="en-US" sz="800" smtClean="0"/>
              <a:t>刘思敏表示，网络调查并非最科学的方式，但是却是最接近民意的方式，“如果照搬方案</a:t>
            </a:r>
            <a:r>
              <a:rPr lang="en-US" altLang="zh-CN" sz="800" smtClean="0"/>
              <a:t>C</a:t>
            </a:r>
            <a:r>
              <a:rPr lang="zh-CN" altLang="en-US" sz="800" smtClean="0"/>
              <a:t>的话是不严肃的，因此我们才看到现在公布的方案是基于方案</a:t>
            </a:r>
            <a:r>
              <a:rPr lang="en-US" altLang="zh-CN" sz="800" smtClean="0"/>
              <a:t>C</a:t>
            </a:r>
            <a:r>
              <a:rPr lang="zh-CN" altLang="en-US" sz="800" smtClean="0"/>
              <a:t>的微调方案。”</a:t>
            </a:r>
            <a:r>
              <a:rPr lang="en-US" altLang="zh-CN" sz="800" smtClean="0"/>
              <a:t>&lt;/p&gt;</a:t>
            </a:r>
          </a:p>
          <a:p>
            <a:pPr>
              <a:lnSpc>
                <a:spcPct val="80000"/>
              </a:lnSpc>
            </a:pPr>
            <a:r>
              <a:rPr lang="en-US" altLang="zh-CN" sz="800" smtClean="0"/>
              <a:t>&lt;/div&gt;</a:t>
            </a:r>
          </a:p>
          <a:p>
            <a:pPr>
              <a:lnSpc>
                <a:spcPct val="80000"/>
              </a:lnSpc>
            </a:pPr>
            <a:r>
              <a:rPr lang="en-US" altLang="zh-CN" sz="800" smtClean="0"/>
              <a:t>&lt;/body&gt;</a:t>
            </a:r>
            <a:endParaRPr lang="zh-CN" altLang="en-US" sz="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var str;</a:t>
            </a:r>
          </a:p>
          <a:p>
            <a:r>
              <a:rPr lang="en-US" altLang="zh-CN" smtClean="0"/>
              <a:t>str = "&lt;h2&gt;</a:t>
            </a:r>
            <a:r>
              <a:rPr lang="zh-CN" altLang="en-US" smtClean="0"/>
              <a:t>当前浏览器的基本信息</a:t>
            </a:r>
            <a:r>
              <a:rPr lang="en-US" altLang="zh-CN" smtClean="0"/>
              <a:t>&lt;/h2&gt;";</a:t>
            </a:r>
          </a:p>
          <a:p>
            <a:r>
              <a:rPr lang="en-US" altLang="zh-CN" smtClean="0"/>
              <a:t>str += "</a:t>
            </a:r>
            <a:r>
              <a:rPr lang="zh-CN" altLang="en-US" smtClean="0"/>
              <a:t>浏览器名称：</a:t>
            </a:r>
            <a:r>
              <a:rPr lang="en-US" altLang="zh-CN" smtClean="0"/>
              <a:t>"+navigator.appName;</a:t>
            </a:r>
          </a:p>
          <a:p>
            <a:r>
              <a:rPr lang="en-US" altLang="zh-CN" smtClean="0"/>
              <a:t>str += "&lt;br /&gt;</a:t>
            </a:r>
            <a:r>
              <a:rPr lang="zh-CN" altLang="en-US" smtClean="0"/>
              <a:t>浏览器版本：</a:t>
            </a:r>
            <a:r>
              <a:rPr lang="en-US" altLang="zh-CN" smtClean="0"/>
              <a:t>"+navigator.appVersion;</a:t>
            </a:r>
          </a:p>
          <a:p>
            <a:r>
              <a:rPr lang="en-US" altLang="zh-CN" smtClean="0"/>
              <a:t>str += "&lt;br /&gt;</a:t>
            </a:r>
            <a:r>
              <a:rPr lang="zh-CN" altLang="en-US" smtClean="0"/>
              <a:t>运行平台：</a:t>
            </a:r>
            <a:r>
              <a:rPr lang="en-US" altLang="zh-CN" smtClean="0"/>
              <a:t>"+navigator.platform;</a:t>
            </a:r>
          </a:p>
          <a:p>
            <a:r>
              <a:rPr lang="en-US" altLang="zh-CN" smtClean="0"/>
              <a:t>str += "&lt;br /&gt;</a:t>
            </a:r>
            <a:r>
              <a:rPr lang="zh-CN" altLang="en-US" smtClean="0"/>
              <a:t>操作系统语言：</a:t>
            </a:r>
            <a:r>
              <a:rPr lang="en-US" altLang="zh-CN" smtClean="0"/>
              <a:t>"+navigator.systemLanguage;</a:t>
            </a:r>
          </a:p>
          <a:p>
            <a:r>
              <a:rPr lang="en-US" altLang="zh-CN" smtClean="0"/>
              <a:t>str += "&lt;br /&gt;</a:t>
            </a:r>
            <a:r>
              <a:rPr lang="zh-CN" altLang="en-US" smtClean="0"/>
              <a:t>浏览器使用的语言：</a:t>
            </a:r>
            <a:r>
              <a:rPr lang="en-US" altLang="zh-CN" smtClean="0"/>
              <a:t>"+navigator.userLanguage;</a:t>
            </a:r>
          </a:p>
          <a:p>
            <a:r>
              <a:rPr lang="en-US" altLang="zh-CN" smtClean="0"/>
              <a:t>str += "&lt;br /&gt;HTTP</a:t>
            </a:r>
            <a:r>
              <a:rPr lang="zh-CN" altLang="en-US" smtClean="0"/>
              <a:t>头中包含的字符串：</a:t>
            </a:r>
            <a:r>
              <a:rPr lang="en-US" altLang="zh-CN" smtClean="0"/>
              <a:t>"+navigator.userAgent;</a:t>
            </a:r>
          </a:p>
          <a:p>
            <a:r>
              <a:rPr lang="en-US" altLang="zh-CN" smtClean="0"/>
              <a:t>str += "&lt;br /&gt;Cookie</a:t>
            </a:r>
            <a:r>
              <a:rPr lang="zh-CN" altLang="en-US" smtClean="0"/>
              <a:t>是否启用：</a:t>
            </a:r>
            <a:r>
              <a:rPr lang="en-US" altLang="zh-CN" smtClean="0"/>
              <a:t>"+navigator.cookieEnabled;</a:t>
            </a:r>
          </a:p>
          <a:p>
            <a:r>
              <a:rPr lang="en-US" altLang="zh-CN" smtClean="0"/>
              <a:t>document.write(str);</a:t>
            </a:r>
          </a:p>
          <a:p>
            <a:r>
              <a:rPr lang="en-US" altLang="zh-CN" smtClean="0"/>
              <a:t>&lt;/script&gt;</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r>
              <a:rPr lang="en-US" altLang="zh-CN" smtClean="0"/>
              <a:t>&lt;script type="text/javascript"&gt;</a:t>
            </a:r>
          </a:p>
          <a:p>
            <a:r>
              <a:rPr lang="en-US" altLang="zh-CN" smtClean="0"/>
              <a:t>var str;</a:t>
            </a:r>
          </a:p>
          <a:p>
            <a:r>
              <a:rPr lang="en-US" altLang="zh-CN" smtClean="0"/>
              <a:t>str = "&lt;h2&gt;</a:t>
            </a:r>
            <a:r>
              <a:rPr lang="zh-CN" altLang="en-US" smtClean="0"/>
              <a:t>显示当前地址的相关信息</a:t>
            </a:r>
            <a:r>
              <a:rPr lang="en-US" altLang="zh-CN" smtClean="0"/>
              <a:t>&lt;/h2&gt;";</a:t>
            </a:r>
          </a:p>
          <a:p>
            <a:r>
              <a:rPr lang="en-US" altLang="zh-CN" smtClean="0"/>
              <a:t>str += "&lt;b&gt;</a:t>
            </a:r>
            <a:r>
              <a:rPr lang="zh-CN" altLang="en-US" smtClean="0"/>
              <a:t>当前地址：</a:t>
            </a:r>
            <a:r>
              <a:rPr lang="en-US" altLang="zh-CN" smtClean="0"/>
              <a:t>&lt;/b&gt;"+location.href;</a:t>
            </a:r>
          </a:p>
          <a:p>
            <a:r>
              <a:rPr lang="en-US" altLang="zh-CN" smtClean="0"/>
              <a:t>str += "&lt;br /&gt;&lt;b&gt;</a:t>
            </a:r>
            <a:r>
              <a:rPr lang="zh-CN" altLang="en-US" smtClean="0"/>
              <a:t>协议：</a:t>
            </a:r>
            <a:r>
              <a:rPr lang="en-US" altLang="zh-CN" smtClean="0"/>
              <a:t>&lt;/b&gt;"+location.protocol;</a:t>
            </a:r>
          </a:p>
          <a:p>
            <a:r>
              <a:rPr lang="en-US" altLang="zh-CN" smtClean="0"/>
              <a:t>str += "&lt;br /&gt;&lt;b&gt;</a:t>
            </a:r>
            <a:r>
              <a:rPr lang="zh-CN" altLang="en-US" smtClean="0"/>
              <a:t>主机名和端口：</a:t>
            </a:r>
            <a:r>
              <a:rPr lang="en-US" altLang="zh-CN" smtClean="0"/>
              <a:t>&lt;/b&gt;"+location.host;</a:t>
            </a:r>
          </a:p>
          <a:p>
            <a:r>
              <a:rPr lang="en-US" altLang="zh-CN" smtClean="0"/>
              <a:t>str += "&lt;br /&gt;&lt;b&gt;</a:t>
            </a:r>
            <a:r>
              <a:rPr lang="zh-CN" altLang="en-US" smtClean="0"/>
              <a:t>主机名：</a:t>
            </a:r>
            <a:r>
              <a:rPr lang="en-US" altLang="zh-CN" smtClean="0"/>
              <a:t>&lt;/b&gt;"+location.hostname;</a:t>
            </a:r>
          </a:p>
          <a:p>
            <a:r>
              <a:rPr lang="en-US" altLang="zh-CN" smtClean="0"/>
              <a:t>str += "&lt;br /&gt;&lt;b&gt;</a:t>
            </a:r>
            <a:r>
              <a:rPr lang="zh-CN" altLang="en-US" smtClean="0"/>
              <a:t>页面路径：</a:t>
            </a:r>
            <a:r>
              <a:rPr lang="en-US" altLang="zh-CN" smtClean="0"/>
              <a:t>&lt;/b&gt;"+location.pathname;</a:t>
            </a:r>
          </a:p>
          <a:p>
            <a:r>
              <a:rPr lang="en-US" altLang="zh-CN" smtClean="0"/>
              <a:t>str += "&lt;br /&gt;&lt;b&gt;</a:t>
            </a:r>
            <a:r>
              <a:rPr lang="zh-CN" altLang="en-US" smtClean="0"/>
              <a:t>参数部分：</a:t>
            </a:r>
            <a:r>
              <a:rPr lang="en-US" altLang="zh-CN" smtClean="0"/>
              <a:t>&lt;/b&gt;"+location.search;</a:t>
            </a:r>
          </a:p>
          <a:p>
            <a:r>
              <a:rPr lang="en-US" altLang="zh-CN" smtClean="0"/>
              <a:t>str += "&lt;br /&gt;&lt;b&gt;</a:t>
            </a:r>
            <a:r>
              <a:rPr lang="zh-CN" altLang="en-US" smtClean="0"/>
              <a:t>锚点名称：</a:t>
            </a:r>
            <a:r>
              <a:rPr lang="en-US" altLang="zh-CN" smtClean="0"/>
              <a:t>&lt;/b&gt;"+location.hash;</a:t>
            </a:r>
          </a:p>
          <a:p>
            <a:r>
              <a:rPr lang="en-US" altLang="zh-CN" smtClean="0"/>
              <a:t>document.write(str);</a:t>
            </a:r>
          </a:p>
          <a:p>
            <a:r>
              <a:rPr lang="en-US" altLang="zh-CN" smtClean="0"/>
              <a:t>&lt;/script&gt;</a:t>
            </a: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pPr>
              <a:lnSpc>
                <a:spcPct val="80000"/>
              </a:lnSpc>
            </a:pPr>
            <a:r>
              <a:rPr lang="en-US" altLang="zh-CN" sz="800" smtClean="0"/>
              <a:t>&lt;script type="text/javascript"&gt;</a:t>
            </a:r>
          </a:p>
          <a:p>
            <a:pPr>
              <a:lnSpc>
                <a:spcPct val="80000"/>
              </a:lnSpc>
            </a:pPr>
            <a:r>
              <a:rPr lang="en-US" altLang="zh-CN" sz="800" smtClean="0"/>
              <a:t>//</a:t>
            </a:r>
            <a:r>
              <a:rPr lang="zh-CN" altLang="en-US" sz="800" smtClean="0"/>
              <a:t>输出</a:t>
            </a:r>
            <a:r>
              <a:rPr lang="en-US" altLang="zh-CN" sz="800" smtClean="0"/>
              <a:t>&lt;table&gt;</a:t>
            </a:r>
            <a:r>
              <a:rPr lang="zh-CN" altLang="en-US" sz="800" smtClean="0"/>
              <a:t>节点的名称</a:t>
            </a:r>
          </a:p>
          <a:p>
            <a:pPr>
              <a:lnSpc>
                <a:spcPct val="80000"/>
              </a:lnSpc>
            </a:pPr>
            <a:r>
              <a:rPr lang="en-US" altLang="zh-CN" sz="800" smtClean="0"/>
              <a:t>function show_node_name()</a:t>
            </a:r>
          </a:p>
          <a:p>
            <a:pPr>
              <a:lnSpc>
                <a:spcPct val="80000"/>
              </a:lnSpc>
            </a:pPr>
            <a:r>
              <a:rPr lang="en-US" altLang="zh-CN" sz="800" smtClean="0"/>
              <a:t>{</a:t>
            </a:r>
          </a:p>
          <a:p>
            <a:pPr>
              <a:lnSpc>
                <a:spcPct val="80000"/>
              </a:lnSpc>
            </a:pPr>
            <a:r>
              <a:rPr lang="en-US" altLang="zh-CN" sz="800" smtClean="0"/>
              <a:t>	var node_html = document.documentElement;</a:t>
            </a:r>
          </a:p>
          <a:p>
            <a:pPr>
              <a:lnSpc>
                <a:spcPct val="80000"/>
              </a:lnSpc>
            </a:pPr>
            <a:r>
              <a:rPr lang="en-US" altLang="zh-CN" sz="800" smtClean="0"/>
              <a:t>	var node_body = node_html.lastChild;</a:t>
            </a:r>
          </a:p>
          <a:p>
            <a:pPr>
              <a:lnSpc>
                <a:spcPct val="80000"/>
              </a:lnSpc>
            </a:pPr>
            <a:r>
              <a:rPr lang="en-US" altLang="zh-CN" sz="800" smtClean="0"/>
              <a:t>	var node_table = node_body.firstChild;</a:t>
            </a:r>
          </a:p>
          <a:p>
            <a:pPr>
              <a:lnSpc>
                <a:spcPct val="80000"/>
              </a:lnSpc>
            </a:pPr>
            <a:r>
              <a:rPr lang="en-US" altLang="zh-CN" sz="800" smtClean="0"/>
              <a:t>	alert(node_table.nodeName);</a:t>
            </a:r>
          </a:p>
          <a:p>
            <a:pPr>
              <a:lnSpc>
                <a:spcPct val="80000"/>
              </a:lnSpc>
            </a:pPr>
            <a:r>
              <a:rPr lang="en-US" altLang="zh-CN" sz="800" smtClean="0"/>
              <a:t>}</a:t>
            </a:r>
          </a:p>
          <a:p>
            <a:pPr>
              <a:lnSpc>
                <a:spcPct val="80000"/>
              </a:lnSpc>
            </a:pPr>
            <a:r>
              <a:rPr lang="en-US" altLang="zh-CN" sz="800" smtClean="0"/>
              <a:t>//</a:t>
            </a:r>
            <a:r>
              <a:rPr lang="zh-CN" altLang="en-US" sz="800" smtClean="0"/>
              <a:t>输出</a:t>
            </a:r>
            <a:r>
              <a:rPr lang="en-US" altLang="zh-CN" sz="800" smtClean="0"/>
              <a:t>table</a:t>
            </a:r>
            <a:r>
              <a:rPr lang="zh-CN" altLang="en-US" sz="800" smtClean="0"/>
              <a:t>下的子节点</a:t>
            </a:r>
          </a:p>
          <a:p>
            <a:pPr>
              <a:lnSpc>
                <a:spcPct val="80000"/>
              </a:lnSpc>
            </a:pPr>
            <a:r>
              <a:rPr lang="en-US" altLang="zh-CN" sz="800" smtClean="0"/>
              <a:t>function show_table_child()</a:t>
            </a:r>
          </a:p>
          <a:p>
            <a:pPr>
              <a:lnSpc>
                <a:spcPct val="80000"/>
              </a:lnSpc>
            </a:pPr>
            <a:r>
              <a:rPr lang="en-US" altLang="zh-CN" sz="800" smtClean="0"/>
              <a:t>{</a:t>
            </a:r>
          </a:p>
          <a:p>
            <a:pPr>
              <a:lnSpc>
                <a:spcPct val="80000"/>
              </a:lnSpc>
            </a:pPr>
            <a:r>
              <a:rPr lang="en-US" altLang="zh-CN" sz="800" smtClean="0"/>
              <a:t>	var node_body = document.body;</a:t>
            </a:r>
          </a:p>
          <a:p>
            <a:pPr>
              <a:lnSpc>
                <a:spcPct val="80000"/>
              </a:lnSpc>
            </a:pPr>
            <a:r>
              <a:rPr lang="en-US" altLang="zh-CN" sz="800" smtClean="0"/>
              <a:t>	var node_table = node_body.firstChild;</a:t>
            </a:r>
          </a:p>
          <a:p>
            <a:pPr>
              <a:lnSpc>
                <a:spcPct val="80000"/>
              </a:lnSpc>
            </a:pPr>
            <a:r>
              <a:rPr lang="en-US" altLang="zh-CN" sz="800" smtClean="0"/>
              <a:t>	var node_tbody = node_table.firstChild;</a:t>
            </a:r>
          </a:p>
          <a:p>
            <a:pPr>
              <a:lnSpc>
                <a:spcPct val="80000"/>
              </a:lnSpc>
            </a:pPr>
            <a:r>
              <a:rPr lang="en-US" altLang="zh-CN" sz="800" smtClean="0"/>
              <a:t>	var child_nodes = node_tbody.childNodes;</a:t>
            </a:r>
          </a:p>
          <a:p>
            <a:pPr>
              <a:lnSpc>
                <a:spcPct val="80000"/>
              </a:lnSpc>
            </a:pPr>
            <a:r>
              <a:rPr lang="en-US" altLang="zh-CN" sz="800" smtClean="0"/>
              <a:t>	var len = child_nodes.length;</a:t>
            </a:r>
          </a:p>
          <a:p>
            <a:pPr>
              <a:lnSpc>
                <a:spcPct val="80000"/>
              </a:lnSpc>
            </a:pPr>
            <a:r>
              <a:rPr lang="en-US" altLang="zh-CN" sz="800" smtClean="0"/>
              <a:t>	var str = node_table.nodeName+"</a:t>
            </a:r>
            <a:r>
              <a:rPr lang="zh-CN" altLang="en-US" sz="800" smtClean="0"/>
              <a:t>共</a:t>
            </a:r>
            <a:r>
              <a:rPr lang="en-US" altLang="zh-CN" sz="800" smtClean="0"/>
              <a:t>"+len+"</a:t>
            </a:r>
            <a:r>
              <a:rPr lang="zh-CN" altLang="en-US" sz="800" smtClean="0"/>
              <a:t>个子节点：</a:t>
            </a:r>
            <a:r>
              <a:rPr lang="en-US" altLang="zh-CN" sz="800" smtClean="0"/>
              <a:t>"</a:t>
            </a:r>
          </a:p>
          <a:p>
            <a:pPr>
              <a:lnSpc>
                <a:spcPct val="80000"/>
              </a:lnSpc>
            </a:pPr>
            <a:r>
              <a:rPr lang="en-US" altLang="zh-CN" sz="800" smtClean="0"/>
              <a:t>	str += child_nodes[0].nodeName+"</a:t>
            </a:r>
            <a:r>
              <a:rPr lang="zh-CN" altLang="en-US" sz="800" smtClean="0"/>
              <a:t>和</a:t>
            </a:r>
            <a:r>
              <a:rPr lang="en-US" altLang="zh-CN" sz="800" smtClean="0"/>
              <a:t>"+child_nodes[1].nodeName;</a:t>
            </a:r>
          </a:p>
          <a:p>
            <a:pPr>
              <a:lnSpc>
                <a:spcPct val="80000"/>
              </a:lnSpc>
            </a:pPr>
            <a:r>
              <a:rPr lang="en-US" altLang="zh-CN" sz="800" smtClean="0"/>
              <a:t>	alert(str);</a:t>
            </a:r>
          </a:p>
          <a:p>
            <a:pPr>
              <a:lnSpc>
                <a:spcPct val="80000"/>
              </a:lnSpc>
            </a:pPr>
            <a:r>
              <a:rPr lang="en-US" altLang="zh-CN" sz="800" smtClean="0"/>
              <a:t>}</a:t>
            </a:r>
          </a:p>
          <a:p>
            <a:pPr>
              <a:lnSpc>
                <a:spcPct val="80000"/>
              </a:lnSpc>
            </a:pPr>
            <a:r>
              <a:rPr lang="en-US" altLang="zh-CN" sz="800" smtClean="0"/>
              <a:t>//</a:t>
            </a:r>
            <a:r>
              <a:rPr lang="zh-CN" altLang="en-US" sz="800" smtClean="0"/>
              <a:t>修改</a:t>
            </a:r>
            <a:r>
              <a:rPr lang="en-US" altLang="zh-CN" sz="800" smtClean="0"/>
              <a:t>&lt;td&gt;</a:t>
            </a:r>
            <a:r>
              <a:rPr lang="zh-CN" altLang="en-US" sz="800" smtClean="0"/>
              <a:t>单元格内容</a:t>
            </a:r>
          </a:p>
          <a:p>
            <a:pPr>
              <a:lnSpc>
                <a:spcPct val="80000"/>
              </a:lnSpc>
            </a:pPr>
            <a:r>
              <a:rPr lang="en-US" altLang="zh-CN" sz="800" smtClean="0"/>
              <a:t>function change_td_content()</a:t>
            </a:r>
          </a:p>
          <a:p>
            <a:pPr>
              <a:lnSpc>
                <a:spcPct val="80000"/>
              </a:lnSpc>
            </a:pPr>
            <a:r>
              <a:rPr lang="en-US" altLang="zh-CN" sz="800" smtClean="0"/>
              <a:t>{</a:t>
            </a:r>
          </a:p>
          <a:p>
            <a:pPr>
              <a:lnSpc>
                <a:spcPct val="80000"/>
              </a:lnSpc>
            </a:pPr>
            <a:r>
              <a:rPr lang="en-US" altLang="zh-CN" sz="800" smtClean="0"/>
              <a:t>	var node_body = document.body;</a:t>
            </a:r>
          </a:p>
          <a:p>
            <a:pPr>
              <a:lnSpc>
                <a:spcPct val="80000"/>
              </a:lnSpc>
            </a:pPr>
            <a:r>
              <a:rPr lang="en-US" altLang="zh-CN" sz="800" smtClean="0"/>
              <a:t>	var node_table = node_body.firstChild;</a:t>
            </a:r>
          </a:p>
          <a:p>
            <a:pPr>
              <a:lnSpc>
                <a:spcPct val="80000"/>
              </a:lnSpc>
            </a:pPr>
            <a:r>
              <a:rPr lang="en-US" altLang="zh-CN" sz="800" smtClean="0"/>
              <a:t>	var node_tbody = node_table.firstChild;</a:t>
            </a:r>
          </a:p>
          <a:p>
            <a:pPr>
              <a:lnSpc>
                <a:spcPct val="80000"/>
              </a:lnSpc>
            </a:pPr>
            <a:r>
              <a:rPr lang="en-US" altLang="zh-CN" sz="800" smtClean="0"/>
              <a:t>	var node_tr = node_tbody.childNodes[1];</a:t>
            </a:r>
          </a:p>
          <a:p>
            <a:pPr>
              <a:lnSpc>
                <a:spcPct val="80000"/>
              </a:lnSpc>
            </a:pPr>
            <a:r>
              <a:rPr lang="en-US" altLang="zh-CN" sz="800" smtClean="0"/>
              <a:t>	var node_td = node_tr.firstChild;</a:t>
            </a:r>
          </a:p>
          <a:p>
            <a:pPr>
              <a:lnSpc>
                <a:spcPct val="80000"/>
              </a:lnSpc>
            </a:pPr>
            <a:r>
              <a:rPr lang="en-US" altLang="zh-CN" sz="800" smtClean="0"/>
              <a:t>	var node_td_text = node_td.firstChild;</a:t>
            </a:r>
          </a:p>
          <a:p>
            <a:pPr>
              <a:lnSpc>
                <a:spcPct val="80000"/>
              </a:lnSpc>
            </a:pPr>
            <a:r>
              <a:rPr lang="en-US" altLang="zh-CN" sz="800" smtClean="0"/>
              <a:t>	var old_value = node_td_text.nodeValue;</a:t>
            </a:r>
          </a:p>
          <a:p>
            <a:pPr>
              <a:lnSpc>
                <a:spcPct val="80000"/>
              </a:lnSpc>
            </a:pPr>
            <a:r>
              <a:rPr lang="en-US" altLang="zh-CN" sz="800" smtClean="0"/>
              <a:t>	node_td_text.nodeValue = "</a:t>
            </a:r>
            <a:r>
              <a:rPr lang="zh-CN" altLang="en-US" sz="800" smtClean="0"/>
              <a:t>北京传智</a:t>
            </a:r>
            <a:r>
              <a:rPr lang="en-US" altLang="zh-CN" sz="800" smtClean="0"/>
              <a:t>";</a:t>
            </a:r>
          </a:p>
          <a:p>
            <a:pPr>
              <a:lnSpc>
                <a:spcPct val="80000"/>
              </a:lnSpc>
            </a:pPr>
            <a:r>
              <a:rPr lang="en-US" altLang="zh-CN" sz="800" smtClean="0"/>
              <a:t>	alert("</a:t>
            </a:r>
            <a:r>
              <a:rPr lang="zh-CN" altLang="en-US" sz="800" smtClean="0"/>
              <a:t>原内容：</a:t>
            </a:r>
            <a:r>
              <a:rPr lang="en-US" altLang="zh-CN" sz="800" smtClean="0"/>
              <a:t>"+old_value);</a:t>
            </a:r>
          </a:p>
          <a:p>
            <a:pPr>
              <a:lnSpc>
                <a:spcPct val="80000"/>
              </a:lnSpc>
            </a:pPr>
            <a:r>
              <a:rPr lang="en-US" altLang="zh-CN" sz="800" smtClean="0"/>
              <a:t>}</a:t>
            </a:r>
          </a:p>
          <a:p>
            <a:pPr>
              <a:lnSpc>
                <a:spcPct val="80000"/>
              </a:lnSpc>
            </a:pPr>
            <a:endParaRPr lang="en-US" altLang="zh-CN" sz="800" smtClean="0"/>
          </a:p>
          <a:p>
            <a:pPr>
              <a:lnSpc>
                <a:spcPct val="80000"/>
              </a:lnSpc>
            </a:pPr>
            <a:r>
              <a:rPr lang="en-US" altLang="zh-CN" sz="800" smtClean="0"/>
              <a:t>&lt;/script&gt;</a:t>
            </a:r>
          </a:p>
          <a:p>
            <a:pPr>
              <a:lnSpc>
                <a:spcPct val="80000"/>
              </a:lnSpc>
            </a:pPr>
            <a:r>
              <a:rPr lang="en-US" altLang="zh-CN" sz="800" smtClean="0"/>
              <a:t>&lt;/head&gt;</a:t>
            </a:r>
          </a:p>
          <a:p>
            <a:pPr>
              <a:lnSpc>
                <a:spcPct val="80000"/>
              </a:lnSpc>
            </a:pPr>
            <a:r>
              <a:rPr lang="en-US" altLang="zh-CN" sz="800" smtClean="0"/>
              <a:t>&lt;body&gt;&lt;table border="1" width="400"&gt;</a:t>
            </a:r>
          </a:p>
          <a:p>
            <a:pPr>
              <a:lnSpc>
                <a:spcPct val="80000"/>
              </a:lnSpc>
            </a:pPr>
            <a:r>
              <a:rPr lang="en-US" altLang="zh-CN" sz="800" smtClean="0"/>
              <a:t>	&lt;tr&gt;</a:t>
            </a:r>
          </a:p>
          <a:p>
            <a:pPr>
              <a:lnSpc>
                <a:spcPct val="80000"/>
              </a:lnSpc>
            </a:pPr>
            <a:r>
              <a:rPr lang="en-US" altLang="zh-CN" sz="800" smtClean="0"/>
              <a:t>		&lt;td&gt;</a:t>
            </a:r>
            <a:r>
              <a:rPr lang="zh-CN" altLang="en-US" sz="800" smtClean="0"/>
              <a:t>表格单元</a:t>
            </a:r>
            <a:r>
              <a:rPr lang="en-US" altLang="zh-CN" sz="800" smtClean="0"/>
              <a:t>11&lt;/td&gt;</a:t>
            </a:r>
          </a:p>
          <a:p>
            <a:pPr>
              <a:lnSpc>
                <a:spcPct val="80000"/>
              </a:lnSpc>
            </a:pPr>
            <a:r>
              <a:rPr lang="en-US" altLang="zh-CN" sz="800" smtClean="0"/>
              <a:t>		&lt;td&gt;</a:t>
            </a:r>
            <a:r>
              <a:rPr lang="zh-CN" altLang="en-US" sz="800" smtClean="0"/>
              <a:t>表格单元</a:t>
            </a:r>
            <a:r>
              <a:rPr lang="en-US" altLang="zh-CN" sz="800" smtClean="0"/>
              <a:t>12&lt;/td&gt;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&lt;td&gt;</a:t>
            </a:r>
            <a:r>
              <a:rPr lang="zh-CN" altLang="en-US" sz="800" smtClean="0"/>
              <a:t>表格单元</a:t>
            </a:r>
            <a:r>
              <a:rPr lang="en-US" altLang="zh-CN" sz="800" smtClean="0"/>
              <a:t>21&lt;/td&gt;</a:t>
            </a:r>
          </a:p>
          <a:p>
            <a:pPr>
              <a:lnSpc>
                <a:spcPct val="80000"/>
              </a:lnSpc>
            </a:pPr>
            <a:r>
              <a:rPr lang="en-US" altLang="zh-CN" sz="800" smtClean="0"/>
              <a:t>		&lt;td&gt;</a:t>
            </a:r>
            <a:r>
              <a:rPr lang="zh-CN" altLang="en-US" sz="800" smtClean="0"/>
              <a:t>表格单元</a:t>
            </a:r>
            <a:r>
              <a:rPr lang="en-US" altLang="zh-CN" sz="800" smtClean="0"/>
              <a:t>22&lt;/td&gt;</a:t>
            </a:r>
          </a:p>
          <a:p>
            <a:pPr>
              <a:lnSpc>
                <a:spcPct val="80000"/>
              </a:lnSpc>
            </a:pPr>
            <a:r>
              <a:rPr lang="en-US" altLang="zh-CN" sz="800" smtClean="0"/>
              <a:t>	&lt;/tr&gt;</a:t>
            </a:r>
          </a:p>
          <a:p>
            <a:pPr>
              <a:lnSpc>
                <a:spcPct val="80000"/>
              </a:lnSpc>
            </a:pPr>
            <a:r>
              <a:rPr lang="en-US" altLang="zh-CN" sz="800" smtClean="0"/>
              <a:t>&lt;/table&gt;</a:t>
            </a:r>
          </a:p>
          <a:p>
            <a:pPr>
              <a:lnSpc>
                <a:spcPct val="80000"/>
              </a:lnSpc>
            </a:pPr>
            <a:r>
              <a:rPr lang="en-US" altLang="zh-CN" sz="800" smtClean="0"/>
              <a:t>&lt;form name="form1"&gt;</a:t>
            </a:r>
          </a:p>
          <a:p>
            <a:pPr>
              <a:lnSpc>
                <a:spcPct val="80000"/>
              </a:lnSpc>
            </a:pPr>
            <a:r>
              <a:rPr lang="en-US" altLang="zh-CN" sz="800" smtClean="0"/>
              <a:t>	&lt;input type="button" value="</a:t>
            </a:r>
            <a:r>
              <a:rPr lang="zh-CN" altLang="en-US" sz="800" smtClean="0"/>
              <a:t>节点名称</a:t>
            </a:r>
            <a:r>
              <a:rPr lang="en-US" altLang="zh-CN" sz="800" smtClean="0"/>
              <a:t>" onclick="show_node_name()" /&gt;</a:t>
            </a:r>
          </a:p>
          <a:p>
            <a:pPr>
              <a:lnSpc>
                <a:spcPct val="80000"/>
              </a:lnSpc>
            </a:pPr>
            <a:r>
              <a:rPr lang="en-US" altLang="zh-CN" sz="800" smtClean="0"/>
              <a:t>	&lt;input type="button" value="</a:t>
            </a:r>
            <a:r>
              <a:rPr lang="zh-CN" altLang="en-US" sz="800" smtClean="0"/>
              <a:t>子节点</a:t>
            </a:r>
            <a:r>
              <a:rPr lang="en-US" altLang="zh-CN" sz="800" smtClean="0"/>
              <a:t>" onclick="show_table_child()" /&gt;</a:t>
            </a:r>
          </a:p>
          <a:p>
            <a:pPr>
              <a:lnSpc>
                <a:spcPct val="80000"/>
              </a:lnSpc>
            </a:pPr>
            <a:r>
              <a:rPr lang="en-US" altLang="zh-CN" sz="800" smtClean="0"/>
              <a:t>	&lt;input type="button" value="</a:t>
            </a:r>
            <a:r>
              <a:rPr lang="zh-CN" altLang="en-US" sz="800" smtClean="0"/>
              <a:t>修改单元格内容</a:t>
            </a:r>
            <a:r>
              <a:rPr lang="en-US" altLang="zh-CN" sz="800" smtClean="0"/>
              <a:t>" onclick="change_td_content()" /&gt;</a:t>
            </a:r>
          </a:p>
          <a:p>
            <a:pPr>
              <a:lnSpc>
                <a:spcPct val="80000"/>
              </a:lnSpc>
            </a:pPr>
            <a:r>
              <a:rPr lang="en-US" altLang="zh-CN" sz="800" smtClean="0"/>
              <a:t>&lt;/form&gt;</a:t>
            </a:r>
          </a:p>
          <a:p>
            <a:pPr>
              <a:lnSpc>
                <a:spcPct val="80000"/>
              </a:lnSpc>
            </a:pPr>
            <a:r>
              <a:rPr lang="en-US" altLang="zh-CN" sz="800" smtClean="0"/>
              <a:t>&lt;/body&gt;</a:t>
            </a:r>
            <a:endParaRPr lang="zh-CN" altLang="en-US" sz="8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5" name="AutoShape 3"/>
          <p:cNvSpPr>
            <a:spLocks noChangeArrowheads="1"/>
          </p:cNvSpPr>
          <p:nvPr/>
        </p:nvSpPr>
        <p:spPr bwMode="white">
          <a:xfrm>
            <a:off x="395288" y="765175"/>
            <a:ext cx="8435975" cy="4768850"/>
          </a:xfrm>
          <a:prstGeom prst="roundRect">
            <a:avLst>
              <a:gd name="adj" fmla="val 7310"/>
            </a:avLst>
          </a:prstGeom>
          <a:solidFill>
            <a:schemeClr val="bg1"/>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6" name="AutoShape 4"/>
          <p:cNvSpPr>
            <a:spLocks noChangeArrowheads="1"/>
          </p:cNvSpPr>
          <p:nvPr/>
        </p:nvSpPr>
        <p:spPr bwMode="blackWhite">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zh-CN" sz="1800" b="0">
              <a:solidFill>
                <a:srgbClr val="000000"/>
              </a:solidFill>
              <a:latin typeface="Arial" pitchFamily="34" charset="0"/>
              <a:ea typeface="宋体" pitchFamily="2" charset="-122"/>
            </a:endParaRPr>
          </a:p>
        </p:txBody>
      </p:sp>
      <p:pic>
        <p:nvPicPr>
          <p:cNvPr id="7" name="Picture 11" descr="LOGO"/>
          <p:cNvPicPr>
            <a:picLocks noChangeAspect="1" noChangeArrowheads="1"/>
          </p:cNvPicPr>
          <p:nvPr userDrawn="1"/>
        </p:nvPicPr>
        <p:blipFill>
          <a:blip r:embed="rId2"/>
          <a:srcRect/>
          <a:stretch>
            <a:fillRect/>
          </a:stretch>
        </p:blipFill>
        <p:spPr bwMode="auto">
          <a:xfrm>
            <a:off x="900113" y="836613"/>
            <a:ext cx="1582737" cy="633412"/>
          </a:xfrm>
          <a:prstGeom prst="rect">
            <a:avLst/>
          </a:prstGeom>
          <a:noFill/>
          <a:ln w="9525">
            <a:noFill/>
            <a:miter lim="800000"/>
            <a:headEnd/>
            <a:tailEnd/>
          </a:ln>
        </p:spPr>
      </p:pic>
      <p:sp>
        <p:nvSpPr>
          <p:cNvPr id="8" name="Rectangle 13"/>
          <p:cNvSpPr>
            <a:spLocks noChangeArrowheads="1"/>
          </p:cNvSpPr>
          <p:nvPr userDrawn="1"/>
        </p:nvSpPr>
        <p:spPr bwMode="auto">
          <a:xfrm>
            <a:off x="2555875" y="836613"/>
            <a:ext cx="5761038" cy="544512"/>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9" name="Line 14"/>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sz="2000">
              <a:solidFill>
                <a:srgbClr val="000000"/>
              </a:solidFill>
              <a:ea typeface="楷体"/>
            </a:endParaRPr>
          </a:p>
        </p:txBody>
      </p:sp>
      <p:sp>
        <p:nvSpPr>
          <p:cNvPr id="244741"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r>
              <a:rPr lang="zh-CN" altLang="en-US" dirty="0"/>
              <a:t>单击此处编辑母版标题样式</a:t>
            </a:r>
          </a:p>
        </p:txBody>
      </p:sp>
      <p:sp>
        <p:nvSpPr>
          <p:cNvPr id="244742"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10" name="Rectangle 7"/>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11" name="Rectangle 9"/>
          <p:cNvSpPr>
            <a:spLocks noGrp="1" noChangeArrowheads="1"/>
          </p:cNvSpPr>
          <p:nvPr>
            <p:ph type="sldNum" sz="quarter" idx="11"/>
          </p:nvPr>
        </p:nvSpPr>
        <p:spPr>
          <a:xfrm>
            <a:off x="6858000" y="6391275"/>
            <a:ext cx="1600200" cy="457200"/>
          </a:xfrm>
        </p:spPr>
        <p:txBody>
          <a:bodyPr/>
          <a:lstStyle>
            <a:lvl1pPr algn="l">
              <a:defRPr b="1">
                <a:latin typeface="楷体"/>
                <a:ea typeface="楷体"/>
                <a:cs typeface="楷体"/>
              </a:defRPr>
            </a:lvl1pPr>
          </a:lstStyle>
          <a:p>
            <a:pPr>
              <a:defRPr/>
            </a:pPr>
            <a:fld id="{B52025AA-F0C7-4511-A52F-712AB75D816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4D2F074D-D6D1-4B07-9D01-B4C01A86814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033BF040-0A15-4CCB-B921-46DF81F1275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755650" y="1989138"/>
            <a:ext cx="76962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5D53611-B46E-4144-850C-2727741885AC}"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755650" y="1989138"/>
            <a:ext cx="7696200" cy="409892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45AAF71-8A17-405D-8649-59359678532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C75B77B-B81D-4646-80DE-D87730B20D41}"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7556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799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half" idx="3"/>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E56C7746-9C1A-4751-A592-9E84F13AD8DC}"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F2B8610-F2A7-49AA-90BD-3E578DC240A2}"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799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79950" y="4114800"/>
            <a:ext cx="37719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31DD0BFE-7660-48F1-B7EC-5422DE6C875F}"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55650" y="1989138"/>
            <a:ext cx="76962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7C163018-B530-42DE-8907-11906AE17D4D}"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76962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BF5FB76F-B16B-41D8-84A2-CD93F8BE196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4D4043D4-C98F-4D08-97EE-0B82AE6AE35A}"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7C262290-CF0D-419B-B018-C8DA03A0F39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98A9FDA5-A692-4BC9-8C64-C53DE698B64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8C9C37CA-CDBA-4B01-A39B-98FA6C6A314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E12760C5-FC51-4F89-BFFF-CC29C37B7C8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FEB98FD9-D1C2-43A9-BA47-58A3B69AA7B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22C01F50-1E4D-488A-8932-D138B978BE9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7F5D905B-5A0D-4E78-B5FD-80DEAFDBD62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3CFD62C9-7D34-4870-80C1-37C01F4BB86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371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endParaRPr lang="en-US" altLang="zh-CN"/>
          </a:p>
        </p:txBody>
      </p:sp>
      <p:sp>
        <p:nvSpPr>
          <p:cNvPr id="24371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fld id="{6C71FA28-55BC-4CDC-BCFC-AFA546EC23BF}" type="slidenum">
              <a:rPr lang="en-US" altLang="zh-CN"/>
              <a:pPr>
                <a:defRPr/>
              </a:pPr>
              <a:t>‹#›</a:t>
            </a:fld>
            <a:endParaRPr lang="en-US" altLang="zh-CN"/>
          </a:p>
        </p:txBody>
      </p:sp>
      <p:sp>
        <p:nvSpPr>
          <p:cNvPr id="1030" name="AutoShape 8"/>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1031" name="Line 9"/>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sz="2000">
              <a:solidFill>
                <a:srgbClr val="000000"/>
              </a:solidFill>
              <a:ea typeface="楷体"/>
            </a:endParaRPr>
          </a:p>
        </p:txBody>
      </p:sp>
      <p:pic>
        <p:nvPicPr>
          <p:cNvPr id="1032" name="Picture 11" descr="LOGO"/>
          <p:cNvPicPr>
            <a:picLocks noChangeAspect="1" noChangeArrowheads="1"/>
          </p:cNvPicPr>
          <p:nvPr userDrawn="1"/>
        </p:nvPicPr>
        <p:blipFill>
          <a:blip r:embed="rId22"/>
          <a:srcRect/>
          <a:stretch>
            <a:fillRect/>
          </a:stretch>
        </p:blipFill>
        <p:spPr bwMode="auto">
          <a:xfrm>
            <a:off x="900113" y="333375"/>
            <a:ext cx="1582737" cy="633413"/>
          </a:xfrm>
          <a:prstGeom prst="rect">
            <a:avLst/>
          </a:prstGeom>
          <a:noFill/>
          <a:ln w="9525">
            <a:noFill/>
            <a:miter lim="800000"/>
            <a:headEnd/>
            <a:tailEnd/>
          </a:ln>
        </p:spPr>
      </p:pic>
      <p:sp>
        <p:nvSpPr>
          <p:cNvPr id="1033" name="Rectangle 12"/>
          <p:cNvSpPr>
            <a:spLocks noChangeArrowheads="1"/>
          </p:cNvSpPr>
          <p:nvPr userDrawn="1"/>
        </p:nvSpPr>
        <p:spPr bwMode="auto">
          <a:xfrm>
            <a:off x="2555875" y="333375"/>
            <a:ext cx="5761038" cy="544513"/>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1035" name="页脚占位符 4"/>
          <p:cNvSpPr txBox="1">
            <a:spLocks noGrp="1"/>
          </p:cNvSpPr>
          <p:nvPr userDrawn="1"/>
        </p:nvSpPr>
        <p:spPr bwMode="auto">
          <a:xfrm>
            <a:off x="3352800" y="6403975"/>
            <a:ext cx="2895600" cy="457200"/>
          </a:xfrm>
          <a:prstGeom prst="rect">
            <a:avLst/>
          </a:prstGeom>
          <a:noFill/>
          <a:ln>
            <a:noFill/>
          </a:ln>
          <a:extLst>
            <a:ext uri="{909E8E84-426E-40DD-AFC4-6F175D3DCCD1}"/>
            <a:ext uri="{91240B29-F687-4F45-9708-019B960494DF}"/>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algn="ctr" eaLnBrk="1" hangingPunct="1">
              <a:defRPr/>
            </a:pPr>
            <a:r>
              <a:rPr lang="zh-CN" altLang="en-US" sz="1400" b="0" smtClean="0">
                <a:solidFill>
                  <a:srgbClr val="000000"/>
                </a:solidFill>
              </a:rPr>
              <a:t>北京传智播客教育 </a:t>
            </a:r>
            <a:r>
              <a:rPr lang="en-US" altLang="zh-CN" sz="1400" b="0" smtClean="0">
                <a:solidFill>
                  <a:srgbClr val="000000"/>
                </a:solidFill>
              </a:rPr>
              <a:t>www.itcast.cn</a:t>
            </a: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timing>
    <p:tnLst>
      <p:par>
        <p:cTn id="1" dur="indefinite" restart="never" nodeType="tmRoot"/>
      </p:par>
    </p:tnLst>
  </p:timing>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ctrTitle"/>
          </p:nvPr>
        </p:nvSpPr>
        <p:spPr>
          <a:xfrm>
            <a:off x="755650" y="1125538"/>
            <a:ext cx="7772400" cy="2266950"/>
          </a:xfrm>
        </p:spPr>
        <p:txBody>
          <a:bodyPr/>
          <a:lstStyle/>
          <a:p>
            <a:r>
              <a:rPr lang="en-US" altLang="zh-CN" smtClean="0"/>
              <a:t/>
            </a:r>
            <a:br>
              <a:rPr lang="en-US" altLang="zh-CN" smtClean="0"/>
            </a:br>
            <a:r>
              <a:rPr lang="en-US" altLang="zh-CN" smtClean="0"/>
              <a:t>JavaScript</a:t>
            </a:r>
            <a:endParaRPr lang="zh-CN" altLang="en-US" smtClean="0"/>
          </a:p>
        </p:txBody>
      </p:sp>
      <p:sp>
        <p:nvSpPr>
          <p:cNvPr id="5" name="圆角矩形 4"/>
          <p:cNvSpPr/>
          <p:nvPr/>
        </p:nvSpPr>
        <p:spPr>
          <a:xfrm>
            <a:off x="2286000" y="3786188"/>
            <a:ext cx="4714875" cy="207168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000"/>
          </a:p>
        </p:txBody>
      </p:sp>
      <p:sp>
        <p:nvSpPr>
          <p:cNvPr id="24579" name="TextBox 10"/>
          <p:cNvSpPr txBox="1">
            <a:spLocks noChangeArrowheads="1"/>
          </p:cNvSpPr>
          <p:nvPr/>
        </p:nvSpPr>
        <p:spPr bwMode="auto">
          <a:xfrm>
            <a:off x="2627313" y="4398963"/>
            <a:ext cx="4105275" cy="822325"/>
          </a:xfrm>
          <a:prstGeom prst="rect">
            <a:avLst/>
          </a:prstGeom>
          <a:noFill/>
          <a:ln w="9525">
            <a:noFill/>
            <a:miter lim="800000"/>
            <a:headEnd/>
            <a:tailEnd/>
          </a:ln>
        </p:spPr>
        <p:txBody>
          <a:bodyPr>
            <a:spAutoFit/>
          </a:bodyPr>
          <a:lstStyle/>
          <a:p>
            <a:r>
              <a:rPr lang="zh-CN" altLang="en-US" sz="2400">
                <a:latin typeface="Arial" charset="0"/>
              </a:rPr>
              <a:t>主讲 </a:t>
            </a:r>
            <a:r>
              <a:rPr lang="en-US" altLang="zh-CN" sz="2400">
                <a:latin typeface="Arial" charset="0"/>
              </a:rPr>
              <a:t>: </a:t>
            </a:r>
            <a:r>
              <a:rPr lang="zh-CN" altLang="en-US" sz="2400">
                <a:latin typeface="Arial" charset="0"/>
              </a:rPr>
              <a:t>姚长江</a:t>
            </a:r>
            <a:endParaRPr lang="zh-CN" altLang="en-US" sz="3200">
              <a:latin typeface="华文行楷"/>
              <a:ea typeface="华文行楷"/>
              <a:cs typeface="华文行楷"/>
            </a:endParaRPr>
          </a:p>
          <a:p>
            <a:r>
              <a:rPr lang="en-US" altLang="zh-CN" sz="2400">
                <a:latin typeface="Arial" charset="0"/>
              </a:rPr>
              <a:t>mail  : 976296751@qq.com</a:t>
            </a:r>
            <a:endParaRPr lang="zh-CN" altLang="en-US" sz="240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en-US" altLang="zh-CN" smtClean="0"/>
              <a:t>Window</a:t>
            </a:r>
            <a:r>
              <a:rPr lang="zh-CN" altLang="en-US" smtClean="0"/>
              <a:t>对象方法</a:t>
            </a:r>
          </a:p>
        </p:txBody>
      </p:sp>
      <p:sp>
        <p:nvSpPr>
          <p:cNvPr id="33794" name="Rectangle 3"/>
          <p:cNvSpPr>
            <a:spLocks noGrp="1" noChangeArrowheads="1"/>
          </p:cNvSpPr>
          <p:nvPr>
            <p:ph type="body" idx="4294967295"/>
          </p:nvPr>
        </p:nvSpPr>
        <p:spPr/>
        <p:txBody>
          <a:bodyPr/>
          <a:lstStyle/>
          <a:p>
            <a:r>
              <a:rPr lang="en-US" altLang="zh-CN" sz="2400" b="1" smtClean="0"/>
              <a:t>open()——</a:t>
            </a:r>
            <a:r>
              <a:rPr lang="zh-CN" altLang="en-US" sz="2400" b="1" smtClean="0"/>
              <a:t>打开浏览器窗口</a:t>
            </a:r>
          </a:p>
          <a:p>
            <a:pPr lvl="1"/>
            <a:r>
              <a:rPr lang="zh-CN" altLang="en-US" sz="2000" smtClean="0"/>
              <a:t>功能：打开一个新的浏览器窗口，返回一个</a:t>
            </a:r>
            <a:r>
              <a:rPr lang="en-US" altLang="zh-CN" sz="2000" smtClean="0"/>
              <a:t>window</a:t>
            </a:r>
            <a:r>
              <a:rPr lang="zh-CN" altLang="en-US" sz="2000" smtClean="0"/>
              <a:t>对象，将该对象赋予变量，可以跟踪该窗口</a:t>
            </a:r>
          </a:p>
          <a:p>
            <a:pPr lvl="1"/>
            <a:r>
              <a:rPr lang="zh-CN" altLang="en-US" sz="2000" smtClean="0"/>
              <a:t>语法：</a:t>
            </a:r>
            <a:r>
              <a:rPr lang="en-US" altLang="zh-CN" sz="2000" smtClean="0">
                <a:solidFill>
                  <a:srgbClr val="0000FF"/>
                </a:solidFill>
              </a:rPr>
              <a:t>winObj=open(URL,name,[options])</a:t>
            </a:r>
          </a:p>
          <a:p>
            <a:pPr lvl="1"/>
            <a:r>
              <a:rPr lang="zh-CN" altLang="en-US" sz="2000" smtClean="0"/>
              <a:t>参数：</a:t>
            </a:r>
          </a:p>
          <a:p>
            <a:pPr lvl="2"/>
            <a:r>
              <a:rPr lang="en-US" altLang="zh-CN" sz="2000" smtClean="0"/>
              <a:t>URL</a:t>
            </a:r>
            <a:r>
              <a:rPr lang="zh-CN" altLang="en-US" sz="2000" smtClean="0"/>
              <a:t>为打开的文档的</a:t>
            </a:r>
            <a:r>
              <a:rPr lang="en-US" altLang="zh-CN" sz="2000" smtClean="0"/>
              <a:t>URL</a:t>
            </a:r>
            <a:r>
              <a:rPr lang="zh-CN" altLang="en-US" sz="2000" smtClean="0"/>
              <a:t>地址；</a:t>
            </a:r>
          </a:p>
          <a:p>
            <a:pPr lvl="2"/>
            <a:r>
              <a:rPr lang="en-US" altLang="zh-CN" sz="2000" smtClean="0"/>
              <a:t>name</a:t>
            </a:r>
            <a:r>
              <a:rPr lang="zh-CN" altLang="en-US" sz="2000" smtClean="0"/>
              <a:t>为新窗口的名称，一般为超链接</a:t>
            </a:r>
            <a:r>
              <a:rPr lang="en-US" altLang="zh-CN" sz="2000" smtClean="0"/>
              <a:t>target</a:t>
            </a:r>
            <a:r>
              <a:rPr lang="zh-CN" altLang="en-US" sz="2000" smtClean="0"/>
              <a:t>使用；</a:t>
            </a:r>
          </a:p>
          <a:p>
            <a:pPr lvl="2"/>
            <a:r>
              <a:rPr lang="en-US" altLang="zh-CN" sz="2000" smtClean="0"/>
              <a:t>options</a:t>
            </a:r>
            <a:r>
              <a:rPr lang="zh-CN" altLang="en-US" sz="2000" smtClean="0"/>
              <a:t>为新窗口的外观设置</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p:txBody>
          <a:bodyPr/>
          <a:lstStyle/>
          <a:p>
            <a:r>
              <a:rPr lang="en-US" altLang="zh-CN" smtClean="0"/>
              <a:t>select</a:t>
            </a:r>
            <a:r>
              <a:rPr lang="zh-CN" altLang="en-US" smtClean="0"/>
              <a:t>对象</a:t>
            </a:r>
          </a:p>
        </p:txBody>
      </p:sp>
      <p:graphicFrame>
        <p:nvGraphicFramePr>
          <p:cNvPr id="164908" name="Group 44"/>
          <p:cNvGraphicFramePr>
            <a:graphicFrameLocks noGrp="1"/>
          </p:cNvGraphicFramePr>
          <p:nvPr>
            <p:ph idx="1"/>
          </p:nvPr>
        </p:nvGraphicFramePr>
        <p:xfrm>
          <a:off x="755650" y="1989138"/>
          <a:ext cx="7696200" cy="4022725"/>
        </p:xfrm>
        <a:graphic>
          <a:graphicData uri="http://schemas.openxmlformats.org/drawingml/2006/table">
            <a:tbl>
              <a:tblPr/>
              <a:tblGrid>
                <a:gridCol w="1800225"/>
                <a:gridCol w="5895975"/>
              </a:tblGrid>
              <a:tr h="1587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options[]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返回包含下拉列表中的所有选项的一个数组。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设置或返回下拉列表的 </a:t>
                      </a:r>
                      <a:r>
                        <a:rPr kumimoji="0" lang="en-US" altLang="zh-CN" sz="1600" b="0" i="0" u="none" strike="noStrike" cap="none" normalizeH="0" baseline="0" smtClean="0">
                          <a:ln>
                            <a:noFill/>
                          </a:ln>
                          <a:solidFill>
                            <a:schemeClr val="tx1"/>
                          </a:solidFill>
                          <a:effectLst/>
                          <a:latin typeface="Arial" charset="0"/>
                          <a:ea typeface="宋体" charset="-122"/>
                        </a:rPr>
                        <a:t>id</a:t>
                      </a:r>
                      <a:r>
                        <a:rPr kumimoji="0" lang="zh-CN" altLang="en-US" sz="16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设置或返回下拉列表的名称。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返回下拉列表中的选项数目。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multiple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设置或返回是否允许多选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3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selectedIndex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设置或返回下拉列表中被选项目的索引号。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设置或返回下拉列表中的可见行数。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表示当前被选中的</a:t>
                      </a:r>
                      <a:r>
                        <a:rPr kumimoji="0" lang="en-US" altLang="zh-CN" sz="1600" b="0" i="0" u="none" strike="noStrike" cap="none" normalizeH="0" baseline="0" smtClean="0">
                          <a:ln>
                            <a:noFill/>
                          </a:ln>
                          <a:solidFill>
                            <a:schemeClr val="tx1"/>
                          </a:solidFill>
                          <a:effectLst/>
                          <a:latin typeface="Arial" charset="0"/>
                          <a:ea typeface="宋体" charset="-122"/>
                        </a:rPr>
                        <a:t>option</a:t>
                      </a:r>
                      <a:r>
                        <a:rPr kumimoji="0" lang="zh-CN" altLang="en-US" sz="1600" b="0" i="0" u="none" strike="noStrike" cap="none" normalizeH="0" baseline="0" smtClean="0">
                          <a:ln>
                            <a:noFill/>
                          </a:ln>
                          <a:solidFill>
                            <a:schemeClr val="tx1"/>
                          </a:solidFill>
                          <a:effectLst/>
                          <a:latin typeface="Arial" charset="0"/>
                          <a:ea typeface="宋体" charset="-122"/>
                        </a:rPr>
                        <a:t>元素的值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返回下拉列表的表单类型。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事件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当改变选择时调用的事件句柄。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r>
              <a:rPr lang="en-US" altLang="zh-CN" smtClean="0"/>
              <a:t>option</a:t>
            </a:r>
            <a:r>
              <a:rPr lang="zh-CN" altLang="en-US" smtClean="0"/>
              <a:t>对象</a:t>
            </a:r>
          </a:p>
        </p:txBody>
      </p:sp>
      <p:graphicFrame>
        <p:nvGraphicFramePr>
          <p:cNvPr id="165923" name="Group 35"/>
          <p:cNvGraphicFramePr>
            <a:graphicFrameLocks noGrp="1"/>
          </p:cNvGraphicFramePr>
          <p:nvPr>
            <p:ph idx="1"/>
          </p:nvPr>
        </p:nvGraphicFramePr>
        <p:xfrm>
          <a:off x="755650" y="1989138"/>
          <a:ext cx="7696200" cy="2682875"/>
        </p:xfrm>
        <a:graphic>
          <a:graphicData uri="http://schemas.openxmlformats.org/drawingml/2006/table">
            <a:tbl>
              <a:tblPr/>
              <a:tblGrid>
                <a:gridCol w="1728788"/>
                <a:gridCol w="5967412"/>
              </a:tblGrid>
              <a:tr h="1857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布尔型属性，设为</a:t>
                      </a:r>
                      <a:r>
                        <a:rPr kumimoji="0" lang="en-US" altLang="zh-CN" sz="1600" b="0" i="0" u="none" strike="noStrike" cap="none" normalizeH="0" baseline="0" smtClean="0">
                          <a:ln>
                            <a:noFill/>
                          </a:ln>
                          <a:solidFill>
                            <a:schemeClr val="tx1"/>
                          </a:solidFill>
                          <a:effectLst/>
                          <a:latin typeface="Arial" charset="0"/>
                          <a:ea typeface="宋体" charset="-122"/>
                        </a:rPr>
                        <a:t>true</a:t>
                      </a:r>
                      <a:r>
                        <a:rPr kumimoji="0" lang="zh-CN" altLang="en-US" sz="1600" b="0" i="0" u="none" strike="noStrike" cap="none" normalizeH="0" baseline="0" smtClean="0">
                          <a:ln>
                            <a:noFill/>
                          </a:ln>
                          <a:solidFill>
                            <a:schemeClr val="tx1"/>
                          </a:solidFill>
                          <a:effectLst/>
                          <a:latin typeface="Arial" charset="0"/>
                          <a:ea typeface="宋体" charset="-122"/>
                        </a:rPr>
                        <a:t>时，</a:t>
                      </a:r>
                      <a:r>
                        <a:rPr kumimoji="0" lang="en-US" altLang="zh-CN" sz="1600" b="0" i="0" u="none" strike="noStrike" cap="none" normalizeH="0" baseline="0" smtClean="0">
                          <a:ln>
                            <a:noFill/>
                          </a:ln>
                          <a:solidFill>
                            <a:schemeClr val="tx1"/>
                          </a:solidFill>
                          <a:effectLst/>
                          <a:latin typeface="Arial" charset="0"/>
                          <a:ea typeface="宋体" charset="-122"/>
                        </a:rPr>
                        <a:t>option</a:t>
                      </a:r>
                      <a:r>
                        <a:rPr kumimoji="0" lang="zh-CN" altLang="en-US" sz="1600" b="0" i="0" u="none" strike="noStrike" cap="none" normalizeH="0" baseline="0" smtClean="0">
                          <a:ln>
                            <a:noFill/>
                          </a:ln>
                          <a:solidFill>
                            <a:schemeClr val="tx1"/>
                          </a:solidFill>
                          <a:effectLst/>
                          <a:latin typeface="Arial" charset="0"/>
                          <a:ea typeface="宋体" charset="-122"/>
                        </a:rPr>
                        <a:t>元素被禁用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option</a:t>
                      </a:r>
                      <a:r>
                        <a:rPr kumimoji="0" lang="zh-CN" altLang="en-US" sz="1600" b="0" i="0" u="none" strike="noStrike" cap="none" normalizeH="0" baseline="0" smtClean="0">
                          <a:ln>
                            <a:noFill/>
                          </a:ln>
                          <a:solidFill>
                            <a:schemeClr val="tx1"/>
                          </a:solidFill>
                          <a:effectLst/>
                          <a:latin typeface="Arial" charset="0"/>
                          <a:ea typeface="宋体" charset="-122"/>
                        </a:rPr>
                        <a:t>元素在</a:t>
                      </a:r>
                      <a:r>
                        <a:rPr kumimoji="0" lang="en-US" altLang="zh-CN" sz="1600" b="0" i="0" u="none" strike="noStrike" cap="none" normalizeH="0" baseline="0" smtClean="0">
                          <a:ln>
                            <a:noFill/>
                          </a:ln>
                          <a:solidFill>
                            <a:schemeClr val="tx1"/>
                          </a:solidFill>
                          <a:effectLst/>
                          <a:latin typeface="Arial" charset="0"/>
                          <a:ea typeface="宋体" charset="-122"/>
                        </a:rPr>
                        <a:t>select</a:t>
                      </a:r>
                      <a:r>
                        <a:rPr kumimoji="0" lang="zh-CN" altLang="en-US" sz="1600" b="0" i="0" u="none" strike="noStrike" cap="none" normalizeH="0" baseline="0" smtClean="0">
                          <a:ln>
                            <a:noFill/>
                          </a:ln>
                          <a:solidFill>
                            <a:schemeClr val="tx1"/>
                          </a:solidFill>
                          <a:effectLst/>
                          <a:latin typeface="Arial" charset="0"/>
                          <a:ea typeface="宋体" charset="-122"/>
                        </a:rPr>
                        <a:t>元素中的位置索引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selected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布尔型属性，表示当前</a:t>
                      </a:r>
                      <a:r>
                        <a:rPr kumimoji="0" lang="en-US" altLang="zh-CN" sz="1600" b="0" i="0" u="none" strike="noStrike" cap="none" normalizeH="0" baseline="0" smtClean="0">
                          <a:ln>
                            <a:noFill/>
                          </a:ln>
                          <a:solidFill>
                            <a:schemeClr val="tx1"/>
                          </a:solidFill>
                          <a:effectLst/>
                          <a:latin typeface="Arial" charset="0"/>
                          <a:ea typeface="宋体" charset="-122"/>
                        </a:rPr>
                        <a:t>option</a:t>
                      </a:r>
                      <a:r>
                        <a:rPr kumimoji="0" lang="zh-CN" altLang="en-US" sz="1600" b="0" i="0" u="none" strike="noStrike" cap="none" normalizeH="0" baseline="0" smtClean="0">
                          <a:ln>
                            <a:noFill/>
                          </a:ln>
                          <a:solidFill>
                            <a:schemeClr val="tx1"/>
                          </a:solidFill>
                          <a:effectLst/>
                          <a:latin typeface="Arial" charset="0"/>
                          <a:ea typeface="宋体" charset="-122"/>
                        </a:rPr>
                        <a:t>元素是否被选中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&lt;option&gt;&lt;/option&gt;</a:t>
                      </a:r>
                      <a:r>
                        <a:rPr kumimoji="0" lang="zh-CN" altLang="en-US" sz="1600" b="0" i="0" u="none" strike="noStrike" cap="none" normalizeH="0" baseline="0" smtClean="0">
                          <a:ln>
                            <a:noFill/>
                          </a:ln>
                          <a:solidFill>
                            <a:schemeClr val="tx1"/>
                          </a:solidFill>
                          <a:effectLst/>
                          <a:latin typeface="Arial" charset="0"/>
                          <a:ea typeface="宋体" charset="-122"/>
                        </a:rPr>
                        <a:t>中的文本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对应于</a:t>
                      </a:r>
                      <a:r>
                        <a:rPr kumimoji="0" lang="en-US" altLang="zh-CN" sz="1600" b="0" i="0" u="none" strike="noStrike" cap="none" normalizeH="0" baseline="0" smtClean="0">
                          <a:ln>
                            <a:noFill/>
                          </a:ln>
                          <a:solidFill>
                            <a:schemeClr val="tx1"/>
                          </a:solidFill>
                          <a:effectLst/>
                          <a:latin typeface="Arial" charset="0"/>
                          <a:ea typeface="宋体" charset="-122"/>
                        </a:rPr>
                        <a:t>option</a:t>
                      </a:r>
                      <a:r>
                        <a:rPr kumimoji="0" lang="zh-CN" altLang="en-US" sz="1600" b="0" i="0" u="none" strike="noStrike" cap="none" normalizeH="0" baseline="0" smtClean="0">
                          <a:ln>
                            <a:noFill/>
                          </a:ln>
                          <a:solidFill>
                            <a:schemeClr val="tx1"/>
                          </a:solidFill>
                          <a:effectLst/>
                          <a:latin typeface="Arial" charset="0"/>
                          <a:ea typeface="宋体" charset="-122"/>
                        </a:rPr>
                        <a:t>标记的</a:t>
                      </a:r>
                      <a:r>
                        <a:rPr kumimoji="0" lang="en-US" altLang="zh-CN" sz="1600" b="0" i="0" u="none" strike="noStrike" cap="none" normalizeH="0" baseline="0" smtClean="0">
                          <a:ln>
                            <a:noFill/>
                          </a:ln>
                          <a:solidFill>
                            <a:schemeClr val="tx1"/>
                          </a:solidFill>
                          <a:effectLst/>
                          <a:latin typeface="Arial" charset="0"/>
                          <a:ea typeface="宋体" charset="-122"/>
                        </a:rPr>
                        <a:t>value</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包含</a:t>
                      </a:r>
                      <a:r>
                        <a:rPr kumimoji="0" lang="en-US" altLang="zh-CN" sz="1600" b="0" i="0" u="none" strike="noStrike" cap="none" normalizeH="0" baseline="0" smtClean="0">
                          <a:ln>
                            <a:noFill/>
                          </a:ln>
                          <a:solidFill>
                            <a:schemeClr val="tx1"/>
                          </a:solidFill>
                          <a:effectLst/>
                          <a:latin typeface="Arial" charset="0"/>
                          <a:ea typeface="宋体" charset="-122"/>
                        </a:rPr>
                        <a:t>option</a:t>
                      </a:r>
                      <a:r>
                        <a:rPr kumimoji="0" lang="zh-CN" altLang="en-US" sz="1600" b="0" i="0" u="none" strike="noStrike" cap="none" normalizeH="0" baseline="0" smtClean="0">
                          <a:ln>
                            <a:noFill/>
                          </a:ln>
                          <a:solidFill>
                            <a:schemeClr val="tx1"/>
                          </a:solidFill>
                          <a:effectLst/>
                          <a:latin typeface="Arial" charset="0"/>
                          <a:ea typeface="宋体" charset="-122"/>
                        </a:rPr>
                        <a:t>元素的</a:t>
                      </a:r>
                      <a:r>
                        <a:rPr kumimoji="0" lang="en-US" altLang="zh-CN" sz="1600" b="0" i="0" u="none" strike="noStrike" cap="none" normalizeH="0" baseline="0" smtClean="0">
                          <a:ln>
                            <a:noFill/>
                          </a:ln>
                          <a:solidFill>
                            <a:schemeClr val="tx1"/>
                          </a:solidFill>
                          <a:effectLst/>
                          <a:latin typeface="Arial" charset="0"/>
                          <a:ea typeface="宋体" charset="-122"/>
                        </a:rPr>
                        <a:t>form</a:t>
                      </a:r>
                      <a:r>
                        <a:rPr kumimoji="0" lang="zh-CN" altLang="en-US" sz="1600" b="0" i="0" u="none" strike="noStrike" cap="none" normalizeH="0" baseline="0" smtClean="0">
                          <a:ln>
                            <a:noFill/>
                          </a:ln>
                          <a:solidFill>
                            <a:schemeClr val="tx1"/>
                          </a:solidFill>
                          <a:effectLst/>
                          <a:latin typeface="Arial" charset="0"/>
                          <a:ea typeface="宋体" charset="-122"/>
                        </a:rPr>
                        <a:t>对象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设置或返回选项的 </a:t>
                      </a:r>
                      <a:r>
                        <a:rPr kumimoji="0" lang="en-US" altLang="zh-CN" sz="1600" b="0" i="0" u="none" strike="noStrike" cap="none" normalizeH="0" baseline="0" smtClean="0">
                          <a:ln>
                            <a:noFill/>
                          </a:ln>
                          <a:solidFill>
                            <a:schemeClr val="tx1"/>
                          </a:solidFill>
                          <a:effectLst/>
                          <a:latin typeface="Arial" charset="0"/>
                          <a:ea typeface="宋体" charset="-122"/>
                        </a:rPr>
                        <a:t>id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r>
              <a:rPr lang="zh-CN" altLang="en-US" smtClean="0"/>
              <a:t>实例：二级联动菜单</a:t>
            </a:r>
          </a:p>
        </p:txBody>
      </p:sp>
      <p:pic>
        <p:nvPicPr>
          <p:cNvPr id="160770" name="Picture 4"/>
          <p:cNvPicPr>
            <a:picLocks noChangeAspect="1" noChangeArrowheads="1"/>
          </p:cNvPicPr>
          <p:nvPr/>
        </p:nvPicPr>
        <p:blipFill>
          <a:blip r:embed="rId3"/>
          <a:srcRect/>
          <a:stretch>
            <a:fillRect/>
          </a:stretch>
        </p:blipFill>
        <p:spPr bwMode="auto">
          <a:xfrm>
            <a:off x="1258888" y="2133600"/>
            <a:ext cx="6300787"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p:txBody>
          <a:bodyPr/>
          <a:lstStyle/>
          <a:p>
            <a:r>
              <a:rPr lang="en-US" altLang="zh-CN" smtClean="0"/>
              <a:t>textarea</a:t>
            </a:r>
            <a:r>
              <a:rPr lang="zh-CN" altLang="en-US" smtClean="0"/>
              <a:t>对象</a:t>
            </a:r>
          </a:p>
        </p:txBody>
      </p:sp>
      <p:graphicFrame>
        <p:nvGraphicFramePr>
          <p:cNvPr id="89141" name="Group 53"/>
          <p:cNvGraphicFramePr>
            <a:graphicFrameLocks noGrp="1"/>
          </p:cNvGraphicFramePr>
          <p:nvPr>
            <p:ph sz="half" idx="1"/>
          </p:nvPr>
        </p:nvGraphicFramePr>
        <p:xfrm>
          <a:off x="755650" y="1989138"/>
          <a:ext cx="7696200" cy="3017837"/>
        </p:xfrm>
        <a:graphic>
          <a:graphicData uri="http://schemas.openxmlformats.org/drawingml/2006/table">
            <a:tbl>
              <a:tblPr/>
              <a:tblGrid>
                <a:gridCol w="1655763"/>
                <a:gridCol w="6040437"/>
              </a:tblGrid>
              <a:tr h="1476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整数型属性，对应于</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标记的</a:t>
                      </a:r>
                      <a:r>
                        <a:rPr kumimoji="0" lang="en-US" altLang="zh-CN" sz="1600" b="0" i="0" u="none" strike="noStrike" cap="none" normalizeH="0" baseline="0" smtClean="0">
                          <a:ln>
                            <a:noFill/>
                          </a:ln>
                          <a:solidFill>
                            <a:schemeClr val="tx1"/>
                          </a:solidFill>
                          <a:effectLst/>
                          <a:latin typeface="Arial" charset="0"/>
                          <a:ea typeface="宋体" charset="-122"/>
                        </a:rPr>
                        <a:t>cols</a:t>
                      </a:r>
                      <a:r>
                        <a:rPr kumimoji="0" lang="zh-CN" altLang="en-US" sz="1600" b="0" i="0" u="none" strike="noStrike" cap="none" normalizeH="0" baseline="0" smtClean="0">
                          <a:ln>
                            <a:noFill/>
                          </a:ln>
                          <a:solidFill>
                            <a:schemeClr val="tx1"/>
                          </a:solidFill>
                          <a:effectLst/>
                          <a:latin typeface="Arial" charset="0"/>
                          <a:ea typeface="宋体" charset="-122"/>
                        </a:rPr>
                        <a:t>属性，表示文本框的列数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rows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整数型，对应于</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标记的</a:t>
                      </a:r>
                      <a:r>
                        <a:rPr kumimoji="0" lang="en-US" altLang="zh-CN" sz="1600" b="0" i="0" u="none" strike="noStrike" cap="none" normalizeH="0" baseline="0" smtClean="0">
                          <a:ln>
                            <a:noFill/>
                          </a:ln>
                          <a:solidFill>
                            <a:schemeClr val="tx1"/>
                          </a:solidFill>
                          <a:effectLst/>
                          <a:latin typeface="Arial" charset="0"/>
                          <a:ea typeface="宋体" charset="-122"/>
                        </a:rPr>
                        <a:t>rows</a:t>
                      </a:r>
                      <a:r>
                        <a:rPr kumimoji="0" lang="zh-CN" altLang="en-US" sz="1600" b="0" i="0" u="none" strike="noStrike" cap="none" normalizeH="0" baseline="0" smtClean="0">
                          <a:ln>
                            <a:noFill/>
                          </a:ln>
                          <a:solidFill>
                            <a:schemeClr val="tx1"/>
                          </a:solidFill>
                          <a:effectLst/>
                          <a:latin typeface="Arial" charset="0"/>
                          <a:ea typeface="宋体" charset="-122"/>
                        </a:rPr>
                        <a:t>属性，表示文本框的行数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布尔型属性，表示元素是否禁用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defaultValue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元素在定义时的默认值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对应于</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标记的</a:t>
                      </a: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readOnly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布尔型，表示文本框是否只读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元素类型，该值为“</a:t>
                      </a:r>
                      <a:r>
                        <a:rPr kumimoji="0" lang="en-US" altLang="zh-CN" sz="1600" b="0" i="0" u="none" strike="noStrike" cap="none" normalizeH="0" baseline="0" smtClean="0">
                          <a:ln>
                            <a:noFill/>
                          </a:ln>
                          <a:solidFill>
                            <a:schemeClr val="tx1"/>
                          </a:solidFill>
                          <a:effectLst/>
                          <a:latin typeface="Arial" charset="0"/>
                          <a:ea typeface="宋体" charset="-122"/>
                        </a:rPr>
                        <a:t>textarea”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文本框中的值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2850" name="Rectangle 52"/>
          <p:cNvSpPr>
            <a:spLocks noGrp="1" noChangeArrowheads="1"/>
          </p:cNvSpPr>
          <p:nvPr>
            <p:ph type="body" sz="half" idx="2"/>
          </p:nvPr>
        </p:nvSpPr>
        <p:spPr>
          <a:xfrm>
            <a:off x="755650" y="5157788"/>
            <a:ext cx="7696200" cy="965200"/>
          </a:xfrm>
        </p:spPr>
        <p:txBody>
          <a:bodyPr/>
          <a:lstStyle/>
          <a:p>
            <a:r>
              <a:rPr lang="zh-CN" altLang="en-US" sz="2700" smtClean="0"/>
              <a:t>注意：文本框中的换行符“</a:t>
            </a:r>
            <a:r>
              <a:rPr lang="en-US" altLang="zh-CN" sz="2700" smtClean="0"/>
              <a:t>\n”</a:t>
            </a:r>
            <a:r>
              <a:rPr lang="zh-CN" altLang="en-US" sz="2700" smtClean="0"/>
              <a:t>不会被忽略。</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表单验证</a:t>
            </a:r>
          </a:p>
        </p:txBody>
      </p:sp>
      <p:pic>
        <p:nvPicPr>
          <p:cNvPr id="163842" name="Picture 4"/>
          <p:cNvPicPr>
            <a:picLocks noChangeAspect="1" noChangeArrowheads="1"/>
          </p:cNvPicPr>
          <p:nvPr/>
        </p:nvPicPr>
        <p:blipFill>
          <a:blip r:embed="rId3"/>
          <a:srcRect/>
          <a:stretch>
            <a:fillRect/>
          </a:stretch>
        </p:blipFill>
        <p:spPr bwMode="auto">
          <a:xfrm>
            <a:off x="1042988" y="2133600"/>
            <a:ext cx="6961187" cy="302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p:txBody>
          <a:bodyPr/>
          <a:lstStyle/>
          <a:p>
            <a:r>
              <a:rPr lang="zh-CN" altLang="en-US" smtClean="0"/>
              <a:t>表单验证</a:t>
            </a:r>
            <a:r>
              <a:rPr lang="en-US" altLang="zh-CN" smtClean="0"/>
              <a:t>——</a:t>
            </a:r>
            <a:r>
              <a:rPr lang="zh-CN" altLang="en-US" smtClean="0"/>
              <a:t>非空验证</a:t>
            </a:r>
          </a:p>
        </p:txBody>
      </p:sp>
      <p:sp>
        <p:nvSpPr>
          <p:cNvPr id="165890" name="Text Box 4"/>
          <p:cNvSpPr txBox="1">
            <a:spLocks noChangeArrowheads="1"/>
          </p:cNvSpPr>
          <p:nvPr/>
        </p:nvSpPr>
        <p:spPr bwMode="auto">
          <a:xfrm>
            <a:off x="1042988" y="1989138"/>
            <a:ext cx="7200900" cy="4619625"/>
          </a:xfrm>
          <a:prstGeom prst="rect">
            <a:avLst/>
          </a:prstGeom>
          <a:solidFill>
            <a:srgbClr val="CCFFFF"/>
          </a:solidFill>
          <a:ln w="9525">
            <a:solidFill>
              <a:schemeClr val="tx1"/>
            </a:solidFill>
            <a:miter lim="800000"/>
            <a:headEnd/>
            <a:tailEnd/>
          </a:ln>
        </p:spPr>
        <p:txBody>
          <a:bodyPr lIns="180000" tIns="108000" rIns="180000" bIns="108000">
            <a:spAutoFit/>
          </a:bodyPr>
          <a:lstStyle/>
          <a:p>
            <a:r>
              <a:rPr lang="en-US" altLang="zh-CN" sz="1800">
                <a:solidFill>
                  <a:srgbClr val="0000FF"/>
                </a:solidFill>
                <a:latin typeface="Arial" charset="0"/>
              </a:rPr>
              <a:t>function is_empty(str)</a:t>
            </a:r>
          </a:p>
          <a:p>
            <a:r>
              <a:rPr lang="en-US" altLang="zh-CN" sz="1800">
                <a:solidFill>
                  <a:srgbClr val="0000FF"/>
                </a:solidFill>
                <a:latin typeface="Arial" charset="0"/>
              </a:rPr>
              <a:t>{</a:t>
            </a:r>
          </a:p>
          <a:p>
            <a:r>
              <a:rPr lang="en-US" altLang="zh-CN" sz="1800">
                <a:solidFill>
                  <a:srgbClr val="0000FF"/>
                </a:solidFill>
                <a:latin typeface="Arial" charset="0"/>
              </a:rPr>
              <a:t>	var white_space = " \t\r\n";</a:t>
            </a:r>
          </a:p>
          <a:p>
            <a:r>
              <a:rPr lang="en-US" altLang="zh-CN" sz="1800">
                <a:solidFill>
                  <a:srgbClr val="0000FF"/>
                </a:solidFill>
                <a:latin typeface="Arial" charset="0"/>
              </a:rPr>
              <a:t>	if(str==null || str.length == 0)</a:t>
            </a:r>
          </a:p>
          <a:p>
            <a:r>
              <a:rPr lang="en-US" altLang="zh-CN" sz="1800">
                <a:solidFill>
                  <a:srgbClr val="0000FF"/>
                </a:solidFill>
                <a:latin typeface="Arial" charset="0"/>
              </a:rPr>
              <a:t>	{</a:t>
            </a:r>
          </a:p>
          <a:p>
            <a:r>
              <a:rPr lang="en-US" altLang="zh-CN" sz="1800">
                <a:solidFill>
                  <a:srgbClr val="0000FF"/>
                </a:solidFill>
                <a:latin typeface="Arial" charset="0"/>
              </a:rPr>
              <a:t>		return true;</a:t>
            </a:r>
          </a:p>
          <a:p>
            <a:r>
              <a:rPr lang="en-US" altLang="zh-CN" sz="1800">
                <a:solidFill>
                  <a:srgbClr val="0000FF"/>
                </a:solidFill>
                <a:latin typeface="Arial" charset="0"/>
              </a:rPr>
              <a:t>	}</a:t>
            </a:r>
          </a:p>
          <a:p>
            <a:r>
              <a:rPr lang="en-US" altLang="zh-CN" sz="1800">
                <a:solidFill>
                  <a:srgbClr val="0000FF"/>
                </a:solidFill>
                <a:latin typeface="Arial" charset="0"/>
              </a:rPr>
              <a:t>	for(var i=0; i&lt;str.length; i++)</a:t>
            </a:r>
          </a:p>
          <a:p>
            <a:r>
              <a:rPr lang="en-US" altLang="zh-CN" sz="1800">
                <a:solidFill>
                  <a:srgbClr val="0000FF"/>
                </a:solidFill>
                <a:latin typeface="Arial" charset="0"/>
              </a:rPr>
              <a:t>	{</a:t>
            </a:r>
          </a:p>
          <a:p>
            <a:r>
              <a:rPr lang="en-US" altLang="zh-CN" sz="1800">
                <a:solidFill>
                  <a:srgbClr val="0000FF"/>
                </a:solidFill>
                <a:latin typeface="Arial" charset="0"/>
              </a:rPr>
              <a:t>		if(white_space.indexOf(str.charAt(i))==-1)</a:t>
            </a:r>
          </a:p>
          <a:p>
            <a:r>
              <a:rPr lang="en-US" altLang="zh-CN" sz="1800">
                <a:solidFill>
                  <a:srgbClr val="0000FF"/>
                </a:solidFill>
                <a:latin typeface="Arial" charset="0"/>
              </a:rPr>
              <a:t>		{</a:t>
            </a:r>
          </a:p>
          <a:p>
            <a:r>
              <a:rPr lang="en-US" altLang="zh-CN" sz="1800">
                <a:solidFill>
                  <a:srgbClr val="0000FF"/>
                </a:solidFill>
                <a:latin typeface="Arial" charset="0"/>
              </a:rPr>
              <a:t>			return false;</a:t>
            </a:r>
          </a:p>
          <a:p>
            <a:r>
              <a:rPr lang="en-US" altLang="zh-CN" sz="1800">
                <a:solidFill>
                  <a:srgbClr val="0000FF"/>
                </a:solidFill>
                <a:latin typeface="Arial" charset="0"/>
              </a:rPr>
              <a:t>		}</a:t>
            </a:r>
          </a:p>
          <a:p>
            <a:r>
              <a:rPr lang="en-US" altLang="zh-CN" sz="1800">
                <a:solidFill>
                  <a:srgbClr val="0000FF"/>
                </a:solidFill>
                <a:latin typeface="Arial" charset="0"/>
              </a:rPr>
              <a:t>	}</a:t>
            </a:r>
          </a:p>
          <a:p>
            <a:r>
              <a:rPr lang="en-US" altLang="zh-CN" sz="1800">
                <a:solidFill>
                  <a:srgbClr val="0000FF"/>
                </a:solidFill>
                <a:latin typeface="Arial" charset="0"/>
              </a:rPr>
              <a:t>	return true;</a:t>
            </a:r>
          </a:p>
          <a:p>
            <a:r>
              <a:rPr lang="en-US" altLang="zh-CN" sz="1800">
                <a:solidFill>
                  <a:srgbClr val="0000FF"/>
                </a:solidFill>
                <a:latin typeface="Arial" charset="0"/>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p:nvPr>
        </p:nvSpPr>
        <p:spPr/>
        <p:txBody>
          <a:bodyPr/>
          <a:lstStyle/>
          <a:p>
            <a:r>
              <a:rPr lang="zh-CN" altLang="en-US" smtClean="0"/>
              <a:t>表单验证</a:t>
            </a:r>
            <a:r>
              <a:rPr lang="en-US" altLang="zh-CN" smtClean="0"/>
              <a:t>——</a:t>
            </a:r>
            <a:r>
              <a:rPr lang="zh-CN" altLang="en-US" smtClean="0"/>
              <a:t>数字字符串</a:t>
            </a:r>
          </a:p>
        </p:txBody>
      </p:sp>
      <p:sp>
        <p:nvSpPr>
          <p:cNvPr id="166914" name="Text Box 4"/>
          <p:cNvSpPr txBox="1">
            <a:spLocks noChangeArrowheads="1"/>
          </p:cNvSpPr>
          <p:nvPr/>
        </p:nvSpPr>
        <p:spPr bwMode="auto">
          <a:xfrm>
            <a:off x="1042988" y="1989138"/>
            <a:ext cx="7200900" cy="3795712"/>
          </a:xfrm>
          <a:prstGeom prst="rect">
            <a:avLst/>
          </a:prstGeom>
          <a:solidFill>
            <a:srgbClr val="CCFFFF"/>
          </a:solidFill>
          <a:ln w="9525">
            <a:solidFill>
              <a:schemeClr val="tx1"/>
            </a:solidFill>
            <a:miter lim="800000"/>
            <a:headEnd/>
            <a:tailEnd/>
          </a:ln>
        </p:spPr>
        <p:txBody>
          <a:bodyPr lIns="180000" tIns="108000" rIns="180000" bIns="108000">
            <a:spAutoFit/>
          </a:bodyPr>
          <a:lstStyle/>
          <a:p>
            <a:r>
              <a:rPr lang="en-US" altLang="zh-CN" sz="1800">
                <a:solidFill>
                  <a:srgbClr val="0000FF"/>
                </a:solidFill>
                <a:latin typeface="Arial" charset="0"/>
              </a:rPr>
              <a:t>//==</a:t>
            </a:r>
            <a:r>
              <a:rPr lang="zh-CN" altLang="en-US" sz="1800">
                <a:solidFill>
                  <a:srgbClr val="0000FF"/>
                </a:solidFill>
                <a:latin typeface="Arial" charset="0"/>
              </a:rPr>
              <a:t>检测数字字符串</a:t>
            </a:r>
          </a:p>
          <a:p>
            <a:r>
              <a:rPr lang="en-US" altLang="zh-CN" sz="1800">
                <a:solidFill>
                  <a:srgbClr val="0000FF"/>
                </a:solidFill>
                <a:latin typeface="Arial" charset="0"/>
              </a:rPr>
              <a:t>function is_number(str)</a:t>
            </a:r>
          </a:p>
          <a:p>
            <a:r>
              <a:rPr lang="en-US" altLang="zh-CN" sz="1800">
                <a:solidFill>
                  <a:srgbClr val="0000FF"/>
                </a:solidFill>
                <a:latin typeface="Arial" charset="0"/>
              </a:rPr>
              <a:t>{</a:t>
            </a:r>
          </a:p>
          <a:p>
            <a:r>
              <a:rPr lang="en-US" altLang="zh-CN" sz="1800">
                <a:solidFill>
                  <a:srgbClr val="0000FF"/>
                </a:solidFill>
                <a:latin typeface="Arial" charset="0"/>
              </a:rPr>
              <a:t>	var number_str = "0123456789";</a:t>
            </a:r>
          </a:p>
          <a:p>
            <a:r>
              <a:rPr lang="en-US" altLang="zh-CN" sz="1800">
                <a:solidFill>
                  <a:srgbClr val="0000FF"/>
                </a:solidFill>
                <a:latin typeface="Arial" charset="0"/>
              </a:rPr>
              <a:t>	for(var i=0; i&lt;str.length; i++)</a:t>
            </a:r>
          </a:p>
          <a:p>
            <a:r>
              <a:rPr lang="en-US" altLang="zh-CN" sz="1800">
                <a:solidFill>
                  <a:srgbClr val="0000FF"/>
                </a:solidFill>
                <a:latin typeface="Arial" charset="0"/>
              </a:rPr>
              <a:t>	{</a:t>
            </a:r>
          </a:p>
          <a:p>
            <a:r>
              <a:rPr lang="en-US" altLang="zh-CN" sz="1800">
                <a:solidFill>
                  <a:srgbClr val="0000FF"/>
                </a:solidFill>
                <a:latin typeface="Arial" charset="0"/>
              </a:rPr>
              <a:t>		if(number_str.indexOf(str.charAt(i))==-1)</a:t>
            </a:r>
          </a:p>
          <a:p>
            <a:r>
              <a:rPr lang="en-US" altLang="zh-CN" sz="1800">
                <a:solidFill>
                  <a:srgbClr val="0000FF"/>
                </a:solidFill>
                <a:latin typeface="Arial" charset="0"/>
              </a:rPr>
              <a:t>		{</a:t>
            </a:r>
          </a:p>
          <a:p>
            <a:r>
              <a:rPr lang="en-US" altLang="zh-CN" sz="1800">
                <a:solidFill>
                  <a:srgbClr val="0000FF"/>
                </a:solidFill>
                <a:latin typeface="Arial" charset="0"/>
              </a:rPr>
              <a:t>			return false;</a:t>
            </a:r>
          </a:p>
          <a:p>
            <a:r>
              <a:rPr lang="en-US" altLang="zh-CN" sz="1800">
                <a:solidFill>
                  <a:srgbClr val="0000FF"/>
                </a:solidFill>
                <a:latin typeface="Arial" charset="0"/>
              </a:rPr>
              <a:t>		}</a:t>
            </a:r>
          </a:p>
          <a:p>
            <a:r>
              <a:rPr lang="en-US" altLang="zh-CN" sz="1800">
                <a:solidFill>
                  <a:srgbClr val="0000FF"/>
                </a:solidFill>
                <a:latin typeface="Arial" charset="0"/>
              </a:rPr>
              <a:t>	}</a:t>
            </a:r>
          </a:p>
          <a:p>
            <a:r>
              <a:rPr lang="en-US" altLang="zh-CN" sz="1800">
                <a:solidFill>
                  <a:srgbClr val="0000FF"/>
                </a:solidFill>
                <a:latin typeface="Arial" charset="0"/>
              </a:rPr>
              <a:t>	return true;</a:t>
            </a:r>
          </a:p>
          <a:p>
            <a:r>
              <a:rPr lang="en-US" altLang="zh-CN" sz="1800">
                <a:solidFill>
                  <a:srgbClr val="0000FF"/>
                </a:solidFill>
                <a:latin typeface="Arial" charset="0"/>
              </a:rPr>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r>
              <a:rPr lang="zh-CN" altLang="en-US" smtClean="0"/>
              <a:t>表单验证</a:t>
            </a:r>
            <a:r>
              <a:rPr lang="en-US" altLang="zh-CN" smtClean="0"/>
              <a:t>——</a:t>
            </a:r>
            <a:r>
              <a:rPr lang="zh-CN" altLang="en-US" smtClean="0"/>
              <a:t>邮箱</a:t>
            </a:r>
          </a:p>
        </p:txBody>
      </p:sp>
      <p:sp>
        <p:nvSpPr>
          <p:cNvPr id="167938" name="Text Box 4"/>
          <p:cNvSpPr txBox="1">
            <a:spLocks noChangeArrowheads="1"/>
          </p:cNvSpPr>
          <p:nvPr/>
        </p:nvSpPr>
        <p:spPr bwMode="auto">
          <a:xfrm>
            <a:off x="755650" y="1989138"/>
            <a:ext cx="7632700" cy="3246437"/>
          </a:xfrm>
          <a:prstGeom prst="rect">
            <a:avLst/>
          </a:prstGeom>
          <a:solidFill>
            <a:srgbClr val="CCFFFF"/>
          </a:solidFill>
          <a:ln w="9525">
            <a:solidFill>
              <a:schemeClr val="tx1"/>
            </a:solidFill>
            <a:miter lim="800000"/>
            <a:headEnd/>
            <a:tailEnd/>
          </a:ln>
        </p:spPr>
        <p:txBody>
          <a:bodyPr lIns="180000" tIns="108000" rIns="180000" bIns="108000">
            <a:spAutoFit/>
          </a:bodyPr>
          <a:lstStyle/>
          <a:p>
            <a:r>
              <a:rPr lang="en-US" altLang="zh-CN" sz="1800">
                <a:solidFill>
                  <a:srgbClr val="0000FF"/>
                </a:solidFill>
                <a:latin typeface="Arial" charset="0"/>
              </a:rPr>
              <a:t>//==</a:t>
            </a:r>
            <a:r>
              <a:rPr lang="zh-CN" altLang="en-US" sz="1800">
                <a:solidFill>
                  <a:srgbClr val="0000FF"/>
                </a:solidFill>
                <a:latin typeface="Arial" charset="0"/>
              </a:rPr>
              <a:t>检测邮箱</a:t>
            </a:r>
          </a:p>
          <a:p>
            <a:r>
              <a:rPr lang="en-US" altLang="zh-CN" sz="1800">
                <a:solidFill>
                  <a:srgbClr val="0000FF"/>
                </a:solidFill>
                <a:latin typeface="Arial" charset="0"/>
              </a:rPr>
              <a:t>function is_email(str)</a:t>
            </a:r>
          </a:p>
          <a:p>
            <a:r>
              <a:rPr lang="en-US" altLang="zh-CN" sz="1800">
                <a:solidFill>
                  <a:srgbClr val="0000FF"/>
                </a:solidFill>
                <a:latin typeface="Arial" charset="0"/>
              </a:rPr>
              <a:t>{</a:t>
            </a:r>
          </a:p>
          <a:p>
            <a:r>
              <a:rPr lang="en-US" altLang="zh-CN" sz="1800">
                <a:solidFill>
                  <a:srgbClr val="0000FF"/>
                </a:solidFill>
                <a:latin typeface="Arial" charset="0"/>
              </a:rPr>
              <a:t>	if(str.indexOf("@")==-1 || str.indexOf("@")==(str.length-1))</a:t>
            </a:r>
          </a:p>
          <a:p>
            <a:r>
              <a:rPr lang="en-US" altLang="zh-CN" sz="1800">
                <a:solidFill>
                  <a:srgbClr val="0000FF"/>
                </a:solidFill>
                <a:latin typeface="Arial" charset="0"/>
              </a:rPr>
              <a:t>	{</a:t>
            </a:r>
          </a:p>
          <a:p>
            <a:r>
              <a:rPr lang="en-US" altLang="zh-CN" sz="1800">
                <a:solidFill>
                  <a:srgbClr val="0000FF"/>
                </a:solidFill>
                <a:latin typeface="Arial" charset="0"/>
              </a:rPr>
              <a:t>		return false;</a:t>
            </a:r>
          </a:p>
          <a:p>
            <a:r>
              <a:rPr lang="en-US" altLang="zh-CN" sz="1800">
                <a:solidFill>
                  <a:srgbClr val="0000FF"/>
                </a:solidFill>
                <a:latin typeface="Arial" charset="0"/>
              </a:rPr>
              <a:t>	}else </a:t>
            </a:r>
          </a:p>
          <a:p>
            <a:r>
              <a:rPr lang="en-US" altLang="zh-CN" sz="1800">
                <a:solidFill>
                  <a:srgbClr val="0000FF"/>
                </a:solidFill>
                <a:latin typeface="Arial" charset="0"/>
              </a:rPr>
              <a:t>	{</a:t>
            </a:r>
          </a:p>
          <a:p>
            <a:r>
              <a:rPr lang="en-US" altLang="zh-CN" sz="1800">
                <a:solidFill>
                  <a:srgbClr val="0000FF"/>
                </a:solidFill>
                <a:latin typeface="Arial" charset="0"/>
              </a:rPr>
              <a:t>		return true;</a:t>
            </a:r>
          </a:p>
          <a:p>
            <a:r>
              <a:rPr lang="en-US" altLang="zh-CN" sz="1800">
                <a:solidFill>
                  <a:srgbClr val="0000FF"/>
                </a:solidFill>
                <a:latin typeface="Arial" charset="0"/>
              </a:rPr>
              <a:t>	}</a:t>
            </a:r>
          </a:p>
          <a:p>
            <a:r>
              <a:rPr lang="en-US" altLang="zh-CN" sz="1800">
                <a:solidFill>
                  <a:srgbClr val="0000FF"/>
                </a:solidFill>
                <a:latin typeface="Arial" charset="0"/>
              </a:rPr>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p:nvPr>
        </p:nvSpPr>
        <p:spPr/>
        <p:txBody>
          <a:bodyPr/>
          <a:lstStyle/>
          <a:p>
            <a:r>
              <a:rPr lang="zh-CN" altLang="en-US" smtClean="0"/>
              <a:t>综合实例：当当网“用户注册”模型</a:t>
            </a:r>
          </a:p>
        </p:txBody>
      </p:sp>
      <p:sp>
        <p:nvSpPr>
          <p:cNvPr id="168962" name="Rectangle 3"/>
          <p:cNvSpPr>
            <a:spLocks noGrp="1" noChangeArrowheads="1"/>
          </p:cNvSpPr>
          <p:nvPr>
            <p:ph type="body" idx="1"/>
          </p:nvPr>
        </p:nvSpPr>
        <p:spPr/>
        <p:txBody>
          <a:bodyPr/>
          <a:lstStyle/>
          <a:p>
            <a:endParaRPr lang="zh-CN" altLang="en-US" smtClean="0"/>
          </a:p>
        </p:txBody>
      </p:sp>
      <p:pic>
        <p:nvPicPr>
          <p:cNvPr id="168963" name="Picture 4"/>
          <p:cNvPicPr>
            <a:picLocks noChangeAspect="1" noChangeArrowheads="1"/>
          </p:cNvPicPr>
          <p:nvPr/>
        </p:nvPicPr>
        <p:blipFill>
          <a:blip r:embed="rId3"/>
          <a:srcRect/>
          <a:stretch>
            <a:fillRect/>
          </a:stretch>
        </p:blipFill>
        <p:spPr bwMode="auto">
          <a:xfrm>
            <a:off x="755650" y="1989138"/>
            <a:ext cx="7704138" cy="4162425"/>
          </a:xfrm>
          <a:prstGeom prst="rect">
            <a:avLst/>
          </a:prstGeom>
          <a:noFill/>
          <a:ln w="9525">
            <a:solidFill>
              <a:schemeClr val="tx1"/>
            </a:solid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2"/>
          <p:cNvSpPr>
            <a:spLocks noGrp="1"/>
          </p:cNvSpPr>
          <p:nvPr>
            <p:ph type="ctrTitle"/>
          </p:nvPr>
        </p:nvSpPr>
        <p:spPr/>
        <p:txBody>
          <a:bodyPr/>
          <a:lstStyle/>
          <a:p>
            <a:endParaRPr lang="zh-CN" altLang="en-US" smtClean="0"/>
          </a:p>
        </p:txBody>
      </p:sp>
      <p:sp>
        <p:nvSpPr>
          <p:cNvPr id="171010" name="Rectangle 2"/>
          <p:cNvSpPr>
            <a:spLocks noGrp="1" noChangeArrowheads="1"/>
          </p:cNvSpPr>
          <p:nvPr>
            <p:ph type="subTitle" idx="1"/>
          </p:nvPr>
        </p:nvSpPr>
        <p:spPr/>
        <p:txBody>
          <a:bodyPr/>
          <a:lstStyle/>
          <a:p>
            <a:pPr algn="dist" eaLnBrk="1" hangingPunct="1">
              <a:lnSpc>
                <a:spcPct val="80000"/>
              </a:lnSpc>
            </a:pPr>
            <a:r>
              <a:rPr lang="en-US" altLang="zh-CN" sz="1600" smtClean="0"/>
              <a:t>.</a:t>
            </a:r>
          </a:p>
        </p:txBody>
      </p:sp>
      <p:sp>
        <p:nvSpPr>
          <p:cNvPr id="87045" name="WordArt 5"/>
          <p:cNvSpPr>
            <a:spLocks noChangeArrowheads="1" noChangeShapeType="1" noTextEdit="1"/>
          </p:cNvSpPr>
          <p:nvPr/>
        </p:nvSpPr>
        <p:spPr bwMode="gray">
          <a:xfrm>
            <a:off x="2339975" y="4365625"/>
            <a:ext cx="4876800" cy="609600"/>
          </a:xfrm>
          <a:prstGeom prst="rect">
            <a:avLst/>
          </a:prstGeom>
        </p:spPr>
        <p:txBody>
          <a:bodyPr wrap="none" fromWordArt="1">
            <a:prstTxWarp prst="textDeflate">
              <a:avLst>
                <a:gd name="adj" fmla="val 0"/>
              </a:avLst>
            </a:prstTxWarp>
          </a:bodyPr>
          <a:lstStyle/>
          <a:p>
            <a:pPr algn="ctr"/>
            <a:r>
              <a:rPr lang="en-US" altLang="zh-CN"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lstStyle/>
          <a:p>
            <a:r>
              <a:rPr lang="zh-CN" altLang="en-US" smtClean="0"/>
              <a:t>浏览器窗口外观属性</a:t>
            </a:r>
          </a:p>
        </p:txBody>
      </p:sp>
      <p:graphicFrame>
        <p:nvGraphicFramePr>
          <p:cNvPr id="34869" name="Group 53"/>
          <p:cNvGraphicFramePr>
            <a:graphicFrameLocks noGrp="1"/>
          </p:cNvGraphicFramePr>
          <p:nvPr>
            <p:ph idx="4294967295"/>
          </p:nvPr>
        </p:nvGraphicFramePr>
        <p:xfrm>
          <a:off x="755650" y="1989138"/>
          <a:ext cx="7696200" cy="3697287"/>
        </p:xfrm>
        <a:graphic>
          <a:graphicData uri="http://schemas.openxmlformats.org/drawingml/2006/table">
            <a:tbl>
              <a:tblPr/>
              <a:tblGrid>
                <a:gridCol w="1368425"/>
                <a:gridCol w="2160588"/>
                <a:gridCol w="4167187"/>
              </a:tblGrid>
              <a:tr h="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取值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toolbar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yes</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是否显示工具栏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yes</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是否显示地址栏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yes</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是否显示状态栏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menubar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yes</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是否显示菜单栏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scrollbars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yes</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是否显示滚动条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resizable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Yes</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窗口是否可以改变大小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整数值，单位像素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新建窗口</a:t>
                      </a:r>
                      <a:r>
                        <a:rPr kumimoji="0" lang="zh-CN" altLang="en-US" sz="1600" b="1" i="0" u="none" strike="noStrike" cap="none" normalizeH="0" baseline="0" smtClean="0">
                          <a:ln>
                            <a:noFill/>
                          </a:ln>
                          <a:solidFill>
                            <a:srgbClr val="FF0000"/>
                          </a:solidFill>
                          <a:effectLst/>
                          <a:latin typeface="Arial" charset="0"/>
                          <a:ea typeface="宋体" charset="-122"/>
                        </a:rPr>
                        <a:t>显示区域</a:t>
                      </a:r>
                      <a:r>
                        <a:rPr kumimoji="0" lang="zh-CN" altLang="en-US" sz="1600" b="0" i="0" u="none" strike="noStrike" cap="none" normalizeH="0" baseline="0" smtClean="0">
                          <a:ln>
                            <a:noFill/>
                          </a:ln>
                          <a:solidFill>
                            <a:schemeClr val="tx1"/>
                          </a:solidFill>
                          <a:effectLst/>
                          <a:latin typeface="Arial" charset="0"/>
                          <a:ea typeface="宋体" charset="-122"/>
                        </a:rPr>
                        <a:t>的宽度，不含边框宽度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整数值，单位像素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新建窗口显示区域的高度，不含边框高度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整数值，单位像素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表示距屏幕左边的距离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整数值，单位像素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表示距屏幕顶边的距离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zh-CN" altLang="en-US" smtClean="0"/>
              <a:t>实例：弹出一个窗口</a:t>
            </a:r>
          </a:p>
        </p:txBody>
      </p:sp>
      <p:sp>
        <p:nvSpPr>
          <p:cNvPr id="35842" name="Rectangle 3"/>
          <p:cNvSpPr>
            <a:spLocks noGrp="1" noChangeArrowheads="1"/>
          </p:cNvSpPr>
          <p:nvPr>
            <p:ph type="body" idx="1"/>
          </p:nvPr>
        </p:nvSpPr>
        <p:spPr>
          <a:xfrm>
            <a:off x="755650" y="1989138"/>
            <a:ext cx="7696200" cy="4103687"/>
          </a:xfrm>
        </p:spPr>
        <p:txBody>
          <a:bodyPr/>
          <a:lstStyle/>
          <a:p>
            <a:r>
              <a:rPr lang="en-US" altLang="zh-CN" sz="2000" smtClean="0"/>
              <a:t>Window.open()</a:t>
            </a:r>
            <a:r>
              <a:rPr lang="zh-CN" altLang="en-US" sz="2000" smtClean="0"/>
              <a:t>实例</a:t>
            </a:r>
          </a:p>
          <a:p>
            <a:pPr lvl="1"/>
            <a:r>
              <a:rPr lang="zh-CN" altLang="en-US" sz="1800" smtClean="0"/>
              <a:t>当网页加载完成，弹出一个新窗口，新窗口名字叫“</a:t>
            </a:r>
            <a:r>
              <a:rPr lang="en-US" altLang="zh-CN" sz="1800" smtClean="0"/>
              <a:t>win2”</a:t>
            </a:r>
          </a:p>
          <a:p>
            <a:pPr lvl="1"/>
            <a:r>
              <a:rPr lang="zh-CN" altLang="en-US" sz="1800" smtClean="0"/>
              <a:t>新窗口的尺寸：</a:t>
            </a:r>
            <a:r>
              <a:rPr lang="en-US" altLang="zh-CN" sz="1800" smtClean="0"/>
              <a:t>width=200</a:t>
            </a:r>
            <a:r>
              <a:rPr lang="zh-CN" altLang="en-US" sz="1800" smtClean="0"/>
              <a:t>，</a:t>
            </a:r>
            <a:r>
              <a:rPr lang="en-US" altLang="zh-CN" sz="1800" smtClean="0"/>
              <a:t>height=200</a:t>
            </a:r>
          </a:p>
          <a:p>
            <a:pPr lvl="1"/>
            <a:r>
              <a:rPr lang="zh-CN" altLang="en-US" sz="1800" smtClean="0"/>
              <a:t>新窗口在显示屏幕中居中显示</a:t>
            </a:r>
          </a:p>
          <a:p>
            <a:pPr lvl="1"/>
            <a:r>
              <a:rPr lang="zh-CN" altLang="en-US" sz="1800" smtClean="0"/>
              <a:t>单击原窗口中的链接，在新窗口中显示内容</a:t>
            </a:r>
          </a:p>
          <a:p>
            <a:pPr lvl="1"/>
            <a:r>
              <a:rPr lang="zh-CN" altLang="en-US" sz="1800" smtClean="0"/>
              <a:t>新窗口</a:t>
            </a:r>
            <a:r>
              <a:rPr lang="en-US" altLang="zh-CN" sz="1800" smtClean="0"/>
              <a:t>10</a:t>
            </a:r>
            <a:r>
              <a:rPr lang="zh-CN" altLang="en-US" sz="1800" smtClean="0"/>
              <a:t>秒钟后，自动关闭</a:t>
            </a:r>
          </a:p>
          <a:p>
            <a:pPr lvl="1"/>
            <a:r>
              <a:rPr lang="zh-CN" altLang="en-US" sz="1800" smtClean="0">
                <a:solidFill>
                  <a:srgbClr val="0000FF"/>
                </a:solidFill>
              </a:rPr>
              <a:t>效果图在下一张幻灯片</a:t>
            </a:r>
          </a:p>
          <a:p>
            <a:r>
              <a:rPr lang="zh-CN" altLang="en-US" sz="2400" b="1" smtClean="0">
                <a:solidFill>
                  <a:srgbClr val="FF0000"/>
                </a:solidFill>
              </a:rPr>
              <a:t>无法使用</a:t>
            </a:r>
            <a:r>
              <a:rPr lang="en-US" altLang="zh-CN" sz="2400" b="1" smtClean="0">
                <a:solidFill>
                  <a:srgbClr val="FF0000"/>
                </a:solidFill>
              </a:rPr>
              <a:t>window.close()</a:t>
            </a:r>
            <a:r>
              <a:rPr lang="zh-CN" altLang="en-US" sz="2400" b="1" smtClean="0">
                <a:solidFill>
                  <a:srgbClr val="FF0000"/>
                </a:solidFill>
              </a:rPr>
              <a:t>关闭</a:t>
            </a:r>
            <a:r>
              <a:rPr lang="en-US" altLang="zh-CN" sz="2400" b="1" smtClean="0">
                <a:solidFill>
                  <a:srgbClr val="FF0000"/>
                </a:solidFill>
              </a:rPr>
              <a:t>Firefox</a:t>
            </a:r>
            <a:r>
              <a:rPr lang="zh-CN" altLang="en-US" sz="2400" b="1" smtClean="0">
                <a:solidFill>
                  <a:srgbClr val="FF0000"/>
                </a:solidFill>
              </a:rPr>
              <a:t>窗口</a:t>
            </a:r>
          </a:p>
          <a:p>
            <a:pPr lvl="1"/>
            <a:r>
              <a:rPr lang="zh-CN" altLang="en-US" sz="2000" smtClean="0">
                <a:solidFill>
                  <a:srgbClr val="0000FF"/>
                </a:solidFill>
              </a:rPr>
              <a:t>第一步：在</a:t>
            </a:r>
            <a:r>
              <a:rPr lang="en-US" altLang="zh-CN" sz="2000" smtClean="0">
                <a:solidFill>
                  <a:srgbClr val="0000FF"/>
                </a:solidFill>
              </a:rPr>
              <a:t>Firefox</a:t>
            </a:r>
            <a:r>
              <a:rPr lang="zh-CN" altLang="en-US" sz="2000" smtClean="0">
                <a:solidFill>
                  <a:srgbClr val="0000FF"/>
                </a:solidFill>
              </a:rPr>
              <a:t>地址栏，输入</a:t>
            </a:r>
            <a:r>
              <a:rPr lang="en-US" altLang="zh-CN" sz="2000" smtClean="0">
                <a:solidFill>
                  <a:srgbClr val="0000FF"/>
                </a:solidFill>
              </a:rPr>
              <a:t>about:config</a:t>
            </a:r>
          </a:p>
          <a:p>
            <a:pPr lvl="1"/>
            <a:r>
              <a:rPr lang="zh-CN" altLang="en-US" sz="2000" smtClean="0">
                <a:solidFill>
                  <a:srgbClr val="0000FF"/>
                </a:solidFill>
              </a:rPr>
              <a:t>第二步：找到选项</a:t>
            </a:r>
            <a:r>
              <a:rPr lang="en-US" altLang="zh-CN" sz="2000" smtClean="0"/>
              <a:t>dom.allow_scripts_to_close_windows</a:t>
            </a:r>
            <a:endParaRPr lang="zh-CN" altLang="en-US" sz="2000" smtClean="0">
              <a:solidFill>
                <a:srgbClr val="0000FF"/>
              </a:solidFill>
            </a:endParaRPr>
          </a:p>
          <a:p>
            <a:pPr lvl="1"/>
            <a:r>
              <a:rPr lang="zh-CN" altLang="en-US" sz="2000" smtClean="0">
                <a:solidFill>
                  <a:srgbClr val="0000FF"/>
                </a:solidFill>
              </a:rPr>
              <a:t>第三步：右击“切换”将值改为“</a:t>
            </a:r>
            <a:r>
              <a:rPr lang="en-US" altLang="zh-CN" sz="2000" smtClean="0">
                <a:solidFill>
                  <a:srgbClr val="0000FF"/>
                </a:solidFill>
              </a:rPr>
              <a:t>true”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endParaRPr lang="zh-CN" altLang="en-US" smtClean="0"/>
          </a:p>
        </p:txBody>
      </p:sp>
      <p:sp>
        <p:nvSpPr>
          <p:cNvPr id="36866" name="Rectangle 3"/>
          <p:cNvSpPr>
            <a:spLocks noGrp="1" noChangeArrowheads="1"/>
          </p:cNvSpPr>
          <p:nvPr>
            <p:ph type="body" idx="1"/>
          </p:nvPr>
        </p:nvSpPr>
        <p:spPr/>
        <p:txBody>
          <a:bodyPr/>
          <a:lstStyle/>
          <a:p>
            <a:endParaRPr lang="zh-CN" altLang="en-US" smtClean="0"/>
          </a:p>
        </p:txBody>
      </p:sp>
      <p:pic>
        <p:nvPicPr>
          <p:cNvPr id="36867" name="Picture 4"/>
          <p:cNvPicPr>
            <a:picLocks noChangeAspect="1" noChangeArrowheads="1"/>
          </p:cNvPicPr>
          <p:nvPr/>
        </p:nvPicPr>
        <p:blipFill>
          <a:blip r:embed="rId3"/>
          <a:srcRect/>
          <a:stretch>
            <a:fillRect/>
          </a:stretch>
        </p:blipFill>
        <p:spPr bwMode="auto">
          <a:xfrm>
            <a:off x="684213" y="333375"/>
            <a:ext cx="7775575" cy="4089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r>
              <a:rPr lang="zh-CN" altLang="en-US" smtClean="0"/>
              <a:t>延迟与周期执行</a:t>
            </a:r>
          </a:p>
        </p:txBody>
      </p:sp>
      <p:sp>
        <p:nvSpPr>
          <p:cNvPr id="38914" name="Rectangle 3"/>
          <p:cNvSpPr>
            <a:spLocks noGrp="1" noChangeArrowheads="1"/>
          </p:cNvSpPr>
          <p:nvPr>
            <p:ph type="body" idx="4294967295"/>
          </p:nvPr>
        </p:nvSpPr>
        <p:spPr/>
        <p:txBody>
          <a:bodyPr/>
          <a:lstStyle/>
          <a:p>
            <a:r>
              <a:rPr lang="en-US" altLang="zh-CN" sz="2400" b="1" smtClean="0"/>
              <a:t>setTimeout()</a:t>
            </a:r>
          </a:p>
          <a:p>
            <a:pPr lvl="1"/>
            <a:r>
              <a:rPr lang="zh-CN" altLang="en-US" sz="1800" b="1" smtClean="0"/>
              <a:t>功能：</a:t>
            </a:r>
            <a:r>
              <a:rPr lang="zh-CN" altLang="en-US" sz="1800" smtClean="0"/>
              <a:t>用于在指定的毫秒数后调用函数或计算表达式 （</a:t>
            </a:r>
            <a:r>
              <a:rPr lang="zh-CN" altLang="en-US" sz="1800" smtClean="0">
                <a:solidFill>
                  <a:srgbClr val="FF0000"/>
                </a:solidFill>
              </a:rPr>
              <a:t>执行一次</a:t>
            </a:r>
            <a:r>
              <a:rPr lang="zh-CN" altLang="en-US" sz="1800" smtClean="0"/>
              <a:t>）</a:t>
            </a:r>
          </a:p>
          <a:p>
            <a:pPr lvl="1"/>
            <a:r>
              <a:rPr lang="zh-CN" altLang="en-US" sz="1800" b="1" smtClean="0"/>
              <a:t>语法：</a:t>
            </a:r>
            <a:r>
              <a:rPr lang="en-US" altLang="zh-CN" sz="1800" b="1" smtClean="0">
                <a:solidFill>
                  <a:srgbClr val="0000FF"/>
                </a:solidFill>
              </a:rPr>
              <a:t>var timeout_name=setTimeout(code,millisec)</a:t>
            </a:r>
            <a:r>
              <a:rPr lang="en-US" altLang="zh-CN" sz="1800" smtClean="0"/>
              <a:t> </a:t>
            </a:r>
          </a:p>
          <a:p>
            <a:pPr lvl="1"/>
            <a:r>
              <a:rPr lang="zh-CN" altLang="en-US" sz="1800" b="1" smtClean="0"/>
              <a:t>参数：</a:t>
            </a:r>
            <a:r>
              <a:rPr lang="en-US" altLang="zh-CN" sz="1800" smtClean="0"/>
              <a:t>code</a:t>
            </a:r>
            <a:r>
              <a:rPr lang="zh-CN" altLang="en-US" sz="1800" smtClean="0"/>
              <a:t>必需。要调用的函数后要执行的 </a:t>
            </a:r>
            <a:r>
              <a:rPr lang="en-US" altLang="zh-CN" sz="1800" smtClean="0"/>
              <a:t>JavaScript </a:t>
            </a:r>
            <a:r>
              <a:rPr lang="zh-CN" altLang="en-US" sz="1800" smtClean="0"/>
              <a:t>代码串；</a:t>
            </a:r>
            <a:r>
              <a:rPr lang="en-US" altLang="zh-CN" sz="1800" smtClean="0"/>
              <a:t>millisec</a:t>
            </a:r>
            <a:r>
              <a:rPr lang="zh-CN" altLang="en-US" sz="1800" smtClean="0"/>
              <a:t>必需。在执行代码前需等待的毫秒数。 </a:t>
            </a:r>
            <a:endParaRPr lang="en-US" altLang="zh-CN" sz="1800" smtClean="0"/>
          </a:p>
          <a:p>
            <a:pPr lvl="1"/>
            <a:r>
              <a:rPr lang="zh-CN" altLang="en-US" sz="1800" b="1" smtClean="0">
                <a:solidFill>
                  <a:srgbClr val="FF0000"/>
                </a:solidFill>
              </a:rPr>
              <a:t>提示：</a:t>
            </a:r>
            <a:r>
              <a:rPr lang="en-US" altLang="zh-CN" sz="1800" b="1" smtClean="0">
                <a:solidFill>
                  <a:srgbClr val="FF0000"/>
                </a:solidFill>
              </a:rPr>
              <a:t>setTimeout() </a:t>
            </a:r>
            <a:r>
              <a:rPr lang="zh-CN" altLang="en-US" sz="1800" b="1" smtClean="0">
                <a:solidFill>
                  <a:srgbClr val="FF0000"/>
                </a:solidFill>
              </a:rPr>
              <a:t>只执行 </a:t>
            </a:r>
            <a:r>
              <a:rPr lang="en-US" altLang="zh-CN" sz="1800" b="1" smtClean="0">
                <a:solidFill>
                  <a:srgbClr val="FF0000"/>
                </a:solidFill>
              </a:rPr>
              <a:t>code </a:t>
            </a:r>
            <a:r>
              <a:rPr lang="zh-CN" altLang="en-US" sz="1800" b="1" smtClean="0">
                <a:solidFill>
                  <a:srgbClr val="FF0000"/>
                </a:solidFill>
              </a:rPr>
              <a:t>一次。</a:t>
            </a:r>
            <a:r>
              <a:rPr lang="zh-CN" altLang="en-US" sz="1800" smtClean="0"/>
              <a:t>如果要多次调用，请使用 </a:t>
            </a:r>
            <a:r>
              <a:rPr lang="en-US" altLang="zh-CN" sz="1800" smtClean="0"/>
              <a:t>setInterval() </a:t>
            </a:r>
            <a:r>
              <a:rPr lang="zh-CN" altLang="en-US" sz="1800" smtClean="0"/>
              <a:t>或者让 </a:t>
            </a:r>
            <a:r>
              <a:rPr lang="en-US" altLang="zh-CN" sz="1800" smtClean="0"/>
              <a:t>code </a:t>
            </a:r>
            <a:r>
              <a:rPr lang="zh-CN" altLang="en-US" sz="1800" smtClean="0"/>
              <a:t>自身再次调用 </a:t>
            </a:r>
            <a:r>
              <a:rPr lang="en-US" altLang="zh-CN" sz="1800" smtClean="0"/>
              <a:t>setTimeout()</a:t>
            </a:r>
            <a:r>
              <a:rPr lang="zh-CN" altLang="en-US" sz="1800" smtClean="0"/>
              <a:t>。</a:t>
            </a:r>
            <a:r>
              <a:rPr lang="zh-CN" altLang="en-US" sz="2400" smtClean="0"/>
              <a:t> </a:t>
            </a:r>
          </a:p>
          <a:p>
            <a:r>
              <a:rPr lang="en-US" altLang="zh-CN" sz="2400" smtClean="0"/>
              <a:t>clearTimeout()</a:t>
            </a:r>
          </a:p>
          <a:p>
            <a:pPr lvl="1"/>
            <a:r>
              <a:rPr lang="zh-CN" altLang="en-US" sz="1800" b="1" smtClean="0"/>
              <a:t>功能：</a:t>
            </a:r>
            <a:r>
              <a:rPr lang="zh-CN" altLang="en-US" sz="1800" smtClean="0"/>
              <a:t>取消由 </a:t>
            </a:r>
            <a:r>
              <a:rPr lang="en-US" altLang="zh-CN" sz="1800" smtClean="0"/>
              <a:t>setTimeout() </a:t>
            </a:r>
            <a:r>
              <a:rPr lang="zh-CN" altLang="en-US" sz="1800" smtClean="0"/>
              <a:t>方法设置的定时器</a:t>
            </a:r>
          </a:p>
          <a:p>
            <a:pPr lvl="1"/>
            <a:r>
              <a:rPr lang="zh-CN" altLang="en-US" sz="1800" b="1" smtClean="0"/>
              <a:t>语法：</a:t>
            </a:r>
            <a:r>
              <a:rPr lang="en-US" altLang="zh-CN" sz="1800" b="1" smtClean="0">
                <a:solidFill>
                  <a:srgbClr val="0000FF"/>
                </a:solidFill>
              </a:rPr>
              <a:t>clearTimeout(timeout_name) </a:t>
            </a:r>
          </a:p>
          <a:p>
            <a:pPr lvl="1"/>
            <a:r>
              <a:rPr lang="zh-CN" altLang="en-US" sz="1800" b="1" smtClean="0"/>
              <a:t>参数：</a:t>
            </a:r>
            <a:r>
              <a:rPr lang="en-US" altLang="zh-CN" sz="1800" smtClean="0"/>
              <a:t>timeout_name</a:t>
            </a:r>
            <a:r>
              <a:rPr lang="zh-CN" altLang="en-US" sz="1800" smtClean="0"/>
              <a:t>由</a:t>
            </a:r>
            <a:r>
              <a:rPr lang="en-US" altLang="zh-CN" sz="1800" smtClean="0"/>
              <a:t>setTimeout()</a:t>
            </a:r>
            <a:r>
              <a:rPr lang="zh-CN" altLang="en-US" sz="1800" smtClean="0"/>
              <a:t>返回的</a:t>
            </a:r>
            <a:r>
              <a:rPr lang="en-US" altLang="zh-CN" sz="1800" smtClean="0"/>
              <a:t>ID</a:t>
            </a:r>
            <a:r>
              <a:rPr lang="zh-CN" altLang="en-US" sz="1800" smtClean="0"/>
              <a:t>值。该值标识了一个</a:t>
            </a:r>
            <a:r>
              <a:rPr lang="en-US" altLang="zh-CN" sz="1800" smtClean="0"/>
              <a:t>setTimeout</a:t>
            </a:r>
            <a:r>
              <a:rPr lang="zh-CN" altLang="en-US" sz="1800" smtClean="0"/>
              <a:t>定时器。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zh-CN" altLang="en-US" smtClean="0"/>
              <a:t>实例：简单计时器</a:t>
            </a:r>
          </a:p>
        </p:txBody>
      </p:sp>
      <p:sp>
        <p:nvSpPr>
          <p:cNvPr id="39938" name="Rectangle 3"/>
          <p:cNvSpPr>
            <a:spLocks noGrp="1" noChangeArrowheads="1"/>
          </p:cNvSpPr>
          <p:nvPr>
            <p:ph type="body" idx="1"/>
          </p:nvPr>
        </p:nvSpPr>
        <p:spPr>
          <a:xfrm>
            <a:off x="755650" y="1989138"/>
            <a:ext cx="7696200" cy="1511300"/>
          </a:xfrm>
        </p:spPr>
        <p:txBody>
          <a:bodyPr/>
          <a:lstStyle/>
          <a:p>
            <a:r>
              <a:rPr lang="zh-CN" altLang="en-US" sz="2400" smtClean="0"/>
              <a:t>创建一个按钮，用来显示信息</a:t>
            </a:r>
          </a:p>
          <a:p>
            <a:r>
              <a:rPr lang="zh-CN" altLang="en-US" sz="2400" smtClean="0"/>
              <a:t>创建一个按钮，用来开始计时</a:t>
            </a:r>
          </a:p>
          <a:p>
            <a:r>
              <a:rPr lang="zh-CN" altLang="en-US" sz="2400" smtClean="0"/>
              <a:t>创建一个按钮，用来停止计时</a:t>
            </a:r>
          </a:p>
        </p:txBody>
      </p:sp>
      <p:pic>
        <p:nvPicPr>
          <p:cNvPr id="39939" name="Picture 4"/>
          <p:cNvPicPr>
            <a:picLocks noChangeAspect="1" noChangeArrowheads="1"/>
          </p:cNvPicPr>
          <p:nvPr/>
        </p:nvPicPr>
        <p:blipFill>
          <a:blip r:embed="rId3"/>
          <a:srcRect/>
          <a:stretch>
            <a:fillRect/>
          </a:stretch>
        </p:blipFill>
        <p:spPr bwMode="auto">
          <a:xfrm>
            <a:off x="2051050" y="3716338"/>
            <a:ext cx="4176713" cy="1195387"/>
          </a:xfrm>
          <a:prstGeom prst="rect">
            <a:avLst/>
          </a:prstGeom>
          <a:noFill/>
          <a:ln w="952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r>
              <a:rPr lang="zh-CN" altLang="en-US" smtClean="0"/>
              <a:t>延迟和周期执行</a:t>
            </a:r>
          </a:p>
        </p:txBody>
      </p:sp>
      <p:sp>
        <p:nvSpPr>
          <p:cNvPr id="41986" name="Rectangle 3"/>
          <p:cNvSpPr>
            <a:spLocks noGrp="1" noChangeArrowheads="1"/>
          </p:cNvSpPr>
          <p:nvPr>
            <p:ph type="body" idx="4294967295"/>
          </p:nvPr>
        </p:nvSpPr>
        <p:spPr/>
        <p:txBody>
          <a:bodyPr/>
          <a:lstStyle/>
          <a:p>
            <a:r>
              <a:rPr lang="en-US" altLang="zh-CN" sz="2400" smtClean="0"/>
              <a:t>setInterval()</a:t>
            </a:r>
          </a:p>
          <a:p>
            <a:pPr lvl="1"/>
            <a:r>
              <a:rPr lang="zh-CN" altLang="en-US" sz="1600" b="1" smtClean="0"/>
              <a:t>功能：</a:t>
            </a:r>
            <a:r>
              <a:rPr lang="zh-CN" altLang="en-US" sz="1600" smtClean="0"/>
              <a:t>按照指定的周期（以毫秒计）来调用函数或计算表达式 （</a:t>
            </a:r>
            <a:r>
              <a:rPr lang="zh-CN" altLang="en-US" sz="1600" smtClean="0">
                <a:solidFill>
                  <a:srgbClr val="FF0000"/>
                </a:solidFill>
              </a:rPr>
              <a:t>重复执行</a:t>
            </a:r>
            <a:r>
              <a:rPr lang="zh-CN" altLang="en-US" sz="1600" smtClean="0"/>
              <a:t>）</a:t>
            </a:r>
            <a:endParaRPr lang="en-US" altLang="zh-CN" sz="1600" smtClean="0"/>
          </a:p>
          <a:p>
            <a:pPr lvl="1"/>
            <a:r>
              <a:rPr lang="zh-CN" altLang="en-US" sz="1600" b="1" smtClean="0"/>
              <a:t>语法：</a:t>
            </a:r>
            <a:r>
              <a:rPr lang="en-US" altLang="zh-CN" sz="1600" b="1" smtClean="0">
                <a:solidFill>
                  <a:srgbClr val="0000FF"/>
                </a:solidFill>
              </a:rPr>
              <a:t>interval_name=setInterval(code,millisec) </a:t>
            </a:r>
          </a:p>
          <a:p>
            <a:pPr lvl="1"/>
            <a:r>
              <a:rPr lang="zh-CN" altLang="en-US" sz="1600" b="1" smtClean="0"/>
              <a:t>参数：</a:t>
            </a:r>
            <a:r>
              <a:rPr lang="en-US" altLang="zh-CN" sz="1600" smtClean="0"/>
              <a:t>code</a:t>
            </a:r>
            <a:r>
              <a:rPr lang="zh-CN" altLang="en-US" sz="1600" smtClean="0"/>
              <a:t>必需，要调用的函数或要执行的代码串；</a:t>
            </a:r>
            <a:r>
              <a:rPr lang="en-US" altLang="zh-CN" sz="1600" smtClean="0"/>
              <a:t>millisec</a:t>
            </a:r>
            <a:r>
              <a:rPr lang="zh-CN" altLang="en-US" sz="1600" smtClean="0"/>
              <a:t>必需，周期性执行或调用 </a:t>
            </a:r>
            <a:r>
              <a:rPr lang="en-US" altLang="zh-CN" sz="1600" smtClean="0"/>
              <a:t>code </a:t>
            </a:r>
            <a:r>
              <a:rPr lang="zh-CN" altLang="en-US" sz="1600" smtClean="0"/>
              <a:t>之间的时间间隔，以毫秒计  </a:t>
            </a:r>
          </a:p>
          <a:p>
            <a:pPr lvl="1"/>
            <a:r>
              <a:rPr lang="zh-CN" altLang="en-US" sz="1600" b="1" smtClean="0"/>
              <a:t>返回值：</a:t>
            </a:r>
            <a:r>
              <a:rPr lang="zh-CN" altLang="en-US" sz="1600" smtClean="0"/>
              <a:t>一个可以传递给 </a:t>
            </a:r>
            <a:r>
              <a:rPr lang="en-US" altLang="zh-CN" sz="1600" smtClean="0"/>
              <a:t>Window.clearInterval() </a:t>
            </a:r>
            <a:r>
              <a:rPr lang="zh-CN" altLang="en-US" sz="1600" smtClean="0"/>
              <a:t>从而取消对 </a:t>
            </a:r>
            <a:r>
              <a:rPr lang="en-US" altLang="zh-CN" sz="1600" smtClean="0"/>
              <a:t>code </a:t>
            </a:r>
            <a:r>
              <a:rPr lang="zh-CN" altLang="en-US" sz="1600" smtClean="0"/>
              <a:t>的周期性执行的值 </a:t>
            </a:r>
          </a:p>
          <a:p>
            <a:r>
              <a:rPr lang="en-US" altLang="zh-CN" sz="2400" b="1" smtClean="0"/>
              <a:t>clearInterval()</a:t>
            </a:r>
          </a:p>
          <a:p>
            <a:pPr lvl="1"/>
            <a:r>
              <a:rPr lang="zh-CN" altLang="en-US" sz="1600" b="1" smtClean="0"/>
              <a:t>功能：</a:t>
            </a:r>
            <a:r>
              <a:rPr lang="en-US" altLang="zh-CN" sz="1600" smtClean="0"/>
              <a:t>learInterval() </a:t>
            </a:r>
            <a:r>
              <a:rPr lang="zh-CN" altLang="en-US" sz="1600" smtClean="0"/>
              <a:t>方法可取消由 </a:t>
            </a:r>
            <a:r>
              <a:rPr lang="en-US" altLang="zh-CN" sz="1600" smtClean="0"/>
              <a:t>setInterval() </a:t>
            </a:r>
            <a:r>
              <a:rPr lang="zh-CN" altLang="en-US" sz="1600" smtClean="0"/>
              <a:t>设置的 </a:t>
            </a:r>
            <a:r>
              <a:rPr lang="en-US" altLang="zh-CN" sz="1600" smtClean="0"/>
              <a:t>timeout </a:t>
            </a:r>
            <a:endParaRPr lang="zh-CN" altLang="en-US" sz="1600" smtClean="0"/>
          </a:p>
          <a:p>
            <a:pPr lvl="1"/>
            <a:r>
              <a:rPr lang="zh-CN" altLang="en-US" sz="1600" b="1" smtClean="0"/>
              <a:t>语法：</a:t>
            </a:r>
            <a:r>
              <a:rPr lang="en-US" altLang="zh-CN" sz="1600" b="1" smtClean="0">
                <a:solidFill>
                  <a:srgbClr val="0000FF"/>
                </a:solidFill>
              </a:rPr>
              <a:t>clearInterval(id_of_setinterval) </a:t>
            </a:r>
          </a:p>
          <a:p>
            <a:pPr lvl="1"/>
            <a:r>
              <a:rPr lang="zh-CN" altLang="en-US" sz="1600" b="1" smtClean="0"/>
              <a:t>参数：</a:t>
            </a:r>
            <a:r>
              <a:rPr lang="en-US" altLang="zh-CN" sz="1600" smtClean="0"/>
              <a:t>id_of_setInterval</a:t>
            </a:r>
            <a:r>
              <a:rPr lang="zh-CN" altLang="en-US" sz="1600" smtClean="0"/>
              <a:t>是由</a:t>
            </a:r>
            <a:r>
              <a:rPr lang="en-US" altLang="zh-CN" sz="1600" smtClean="0"/>
              <a:t>setInterval</a:t>
            </a:r>
            <a:r>
              <a:rPr lang="zh-CN" altLang="en-US" sz="1600" smtClean="0"/>
              <a:t>返回的</a:t>
            </a:r>
            <a:r>
              <a:rPr lang="en-US" altLang="zh-CN" sz="1600" smtClean="0"/>
              <a:t>ID</a:t>
            </a:r>
            <a:r>
              <a:rPr lang="zh-CN" altLang="en-US" sz="1600" smtClean="0"/>
              <a:t>值</a:t>
            </a:r>
          </a:p>
          <a:p>
            <a:pPr lvl="1"/>
            <a:endParaRPr lang="zh-CN" altLang="en-US" sz="1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zh-CN" altLang="en-US" smtClean="0"/>
              <a:t>实例：单行文本框中滚动文本</a:t>
            </a:r>
          </a:p>
        </p:txBody>
      </p:sp>
      <p:pic>
        <p:nvPicPr>
          <p:cNvPr id="43010" name="Picture 4"/>
          <p:cNvPicPr>
            <a:picLocks noChangeAspect="1" noChangeArrowheads="1"/>
          </p:cNvPicPr>
          <p:nvPr/>
        </p:nvPicPr>
        <p:blipFill>
          <a:blip r:embed="rId3"/>
          <a:srcRect/>
          <a:stretch>
            <a:fillRect/>
          </a:stretch>
        </p:blipFill>
        <p:spPr bwMode="auto">
          <a:xfrm>
            <a:off x="1187450" y="3141663"/>
            <a:ext cx="6335713" cy="663575"/>
          </a:xfrm>
          <a:prstGeom prst="rect">
            <a:avLst/>
          </a:prstGeom>
          <a:noFill/>
          <a:ln w="9525">
            <a:solidFill>
              <a:schemeClr val="tx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zh-CN" altLang="en-US" smtClean="0"/>
              <a:t>实例：图片自动切换</a:t>
            </a:r>
          </a:p>
        </p:txBody>
      </p:sp>
      <p:sp>
        <p:nvSpPr>
          <p:cNvPr id="45058" name="Rectangle 3"/>
          <p:cNvSpPr>
            <a:spLocks noGrp="1" noChangeArrowheads="1"/>
          </p:cNvSpPr>
          <p:nvPr>
            <p:ph type="body" idx="1"/>
          </p:nvPr>
        </p:nvSpPr>
        <p:spPr/>
        <p:txBody>
          <a:bodyPr/>
          <a:lstStyle/>
          <a:p>
            <a:endParaRPr lang="zh-CN" altLang="en-US" smtClean="0"/>
          </a:p>
        </p:txBody>
      </p:sp>
      <p:pic>
        <p:nvPicPr>
          <p:cNvPr id="45059" name="Picture 4"/>
          <p:cNvPicPr>
            <a:picLocks noChangeAspect="1" noChangeArrowheads="1"/>
          </p:cNvPicPr>
          <p:nvPr/>
        </p:nvPicPr>
        <p:blipFill>
          <a:blip r:embed="rId3"/>
          <a:srcRect/>
          <a:stretch>
            <a:fillRect/>
          </a:stretch>
        </p:blipFill>
        <p:spPr bwMode="auto">
          <a:xfrm>
            <a:off x="827088" y="2060575"/>
            <a:ext cx="7489825" cy="29083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r>
              <a:rPr lang="zh-CN" altLang="en-US" smtClean="0"/>
              <a:t>延迟与周期执行</a:t>
            </a:r>
          </a:p>
        </p:txBody>
      </p:sp>
      <p:sp>
        <p:nvSpPr>
          <p:cNvPr id="47106" name="Rectangle 3"/>
          <p:cNvSpPr>
            <a:spLocks noGrp="1" noChangeArrowheads="1"/>
          </p:cNvSpPr>
          <p:nvPr>
            <p:ph type="body" idx="4294967295"/>
          </p:nvPr>
        </p:nvSpPr>
        <p:spPr/>
        <p:txBody>
          <a:bodyPr/>
          <a:lstStyle/>
          <a:p>
            <a:r>
              <a:rPr lang="zh-CN" altLang="en-US" smtClean="0"/>
              <a:t>两者区别</a:t>
            </a:r>
          </a:p>
          <a:p>
            <a:pPr lvl="1"/>
            <a:r>
              <a:rPr lang="en-US" altLang="zh-CN" sz="2400" smtClean="0"/>
              <a:t>setInterval()</a:t>
            </a:r>
            <a:r>
              <a:rPr lang="zh-CN" altLang="en-US" sz="2400" smtClean="0"/>
              <a:t>重复不断地执行所指定的函数或表达式；而</a:t>
            </a:r>
            <a:r>
              <a:rPr lang="en-US" altLang="zh-CN" sz="2400" smtClean="0"/>
              <a:t>setTimeout</a:t>
            </a:r>
            <a:r>
              <a:rPr lang="zh-CN" altLang="en-US" sz="2400" smtClean="0"/>
              <a:t>方法只在超时后执行一次。</a:t>
            </a:r>
          </a:p>
          <a:p>
            <a:pPr lvl="1"/>
            <a:r>
              <a:rPr lang="en-US" altLang="zh-CN" sz="2400" smtClean="0"/>
              <a:t>setTimeout()</a:t>
            </a:r>
            <a:r>
              <a:rPr lang="zh-CN" altLang="en-US" sz="2400" smtClean="0"/>
              <a:t>方法要想重复执行所指定的函数或表达式，则需要在函数中递归调用自己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4"/>
          <p:cNvSpPr>
            <a:spLocks noGrp="1"/>
          </p:cNvSpPr>
          <p:nvPr>
            <p:ph type="title"/>
          </p:nvPr>
        </p:nvSpPr>
        <p:spPr/>
        <p:txBody>
          <a:bodyPr/>
          <a:lstStyle/>
          <a:p>
            <a:r>
              <a:rPr lang="en-US" altLang="zh-CN" smtClean="0"/>
              <a:t>BOM</a:t>
            </a:r>
            <a:r>
              <a:rPr lang="zh-CN" altLang="en-US" smtClean="0"/>
              <a:t>和</a:t>
            </a:r>
            <a:r>
              <a:rPr lang="en-US" altLang="zh-CN" smtClean="0"/>
              <a:t>DOM</a:t>
            </a:r>
            <a:r>
              <a:rPr lang="zh-CN" altLang="en-US" smtClean="0"/>
              <a:t>简介</a:t>
            </a:r>
          </a:p>
        </p:txBody>
      </p:sp>
      <p:sp>
        <p:nvSpPr>
          <p:cNvPr id="25602" name="Rectangle 17"/>
          <p:cNvSpPr>
            <a:spLocks noGrp="1" noChangeArrowheads="1"/>
          </p:cNvSpPr>
          <p:nvPr>
            <p:ph type="body" idx="1"/>
          </p:nvPr>
        </p:nvSpPr>
        <p:spPr>
          <a:xfrm>
            <a:off x="360363" y="1989138"/>
            <a:ext cx="8388350" cy="4392612"/>
          </a:xfrm>
        </p:spPr>
        <p:txBody>
          <a:bodyPr/>
          <a:lstStyle/>
          <a:p>
            <a:pPr>
              <a:lnSpc>
                <a:spcPct val="120000"/>
              </a:lnSpc>
            </a:pPr>
            <a:r>
              <a:rPr lang="en-US" altLang="zh-CN" sz="2200" smtClean="0"/>
              <a:t>BOM</a:t>
            </a:r>
            <a:r>
              <a:rPr lang="zh-CN" altLang="en-US" sz="2200" smtClean="0"/>
              <a:t>与</a:t>
            </a:r>
            <a:r>
              <a:rPr lang="en-US" altLang="zh-CN" sz="2200" smtClean="0"/>
              <a:t>DOM</a:t>
            </a:r>
            <a:r>
              <a:rPr lang="zh-CN" altLang="en-US" sz="2200" smtClean="0"/>
              <a:t>简介</a:t>
            </a:r>
          </a:p>
          <a:p>
            <a:pPr lvl="1">
              <a:lnSpc>
                <a:spcPct val="120000"/>
              </a:lnSpc>
              <a:spcBef>
                <a:spcPct val="30000"/>
              </a:spcBef>
            </a:pPr>
            <a:r>
              <a:rPr lang="en-US" altLang="zh-CN" sz="1600" smtClean="0"/>
              <a:t>JS</a:t>
            </a:r>
            <a:r>
              <a:rPr lang="zh-CN" altLang="en-US" sz="1600" smtClean="0"/>
              <a:t>提供了控制页面内容的方法，而要控制页面内容，还需要能够访问页面内容。</a:t>
            </a:r>
          </a:p>
          <a:p>
            <a:pPr lvl="1">
              <a:lnSpc>
                <a:spcPct val="120000"/>
              </a:lnSpc>
              <a:spcBef>
                <a:spcPct val="30000"/>
              </a:spcBef>
            </a:pPr>
            <a:r>
              <a:rPr lang="en-US" altLang="zh-CN" sz="1600" smtClean="0"/>
              <a:t>BOM(Browser Object Model)</a:t>
            </a:r>
            <a:r>
              <a:rPr lang="zh-CN" altLang="en-US" sz="1600" smtClean="0"/>
              <a:t>提供了</a:t>
            </a:r>
            <a:r>
              <a:rPr lang="zh-CN" altLang="en-US" sz="1600" b="1" smtClean="0">
                <a:solidFill>
                  <a:srgbClr val="FF0000"/>
                </a:solidFill>
              </a:rPr>
              <a:t>访问浏览器各种功能部件</a:t>
            </a:r>
            <a:r>
              <a:rPr lang="zh-CN" altLang="en-US" sz="1600" smtClean="0"/>
              <a:t>的途径，例如浏览器窗口本身、浏览历史等；而</a:t>
            </a:r>
            <a:r>
              <a:rPr lang="en-US" altLang="zh-CN" sz="1600" smtClean="0"/>
              <a:t>DOM(Document Object Model)</a:t>
            </a:r>
            <a:r>
              <a:rPr lang="zh-CN" altLang="en-US" sz="1600" smtClean="0"/>
              <a:t>提供了访问浏览器中</a:t>
            </a:r>
            <a:r>
              <a:rPr lang="zh-CN" altLang="en-US" sz="1600" b="1" smtClean="0">
                <a:solidFill>
                  <a:srgbClr val="FF0000"/>
                </a:solidFill>
              </a:rPr>
              <a:t>网页文档各元素</a:t>
            </a:r>
            <a:r>
              <a:rPr lang="zh-CN" altLang="en-US" sz="1600" smtClean="0"/>
              <a:t>的途径，包括页面中的超链接、表单等各种</a:t>
            </a:r>
            <a:r>
              <a:rPr lang="en-US" altLang="zh-CN" sz="1600" smtClean="0"/>
              <a:t>HTML</a:t>
            </a:r>
            <a:r>
              <a:rPr lang="zh-CN" altLang="en-US" sz="1600" smtClean="0"/>
              <a:t>元素及其内容。</a:t>
            </a:r>
          </a:p>
          <a:p>
            <a:pPr lvl="1">
              <a:lnSpc>
                <a:spcPct val="120000"/>
              </a:lnSpc>
              <a:spcBef>
                <a:spcPct val="30000"/>
              </a:spcBef>
            </a:pPr>
            <a:r>
              <a:rPr lang="en-US" altLang="zh-CN" sz="1600" smtClean="0"/>
              <a:t>BOM</a:t>
            </a:r>
            <a:r>
              <a:rPr lang="zh-CN" altLang="en-US" sz="1600" smtClean="0"/>
              <a:t>与</a:t>
            </a:r>
            <a:r>
              <a:rPr lang="en-US" altLang="zh-CN" sz="1600" smtClean="0"/>
              <a:t>DOM</a:t>
            </a:r>
            <a:r>
              <a:rPr lang="zh-CN" altLang="en-US" sz="1600" smtClean="0"/>
              <a:t>是独立于程序语言和平台的标准，</a:t>
            </a:r>
            <a:r>
              <a:rPr lang="en-US" altLang="zh-CN" sz="1600" smtClean="0"/>
              <a:t>W3C</a:t>
            </a:r>
            <a:r>
              <a:rPr lang="zh-CN" altLang="en-US" sz="1600" smtClean="0"/>
              <a:t>定义了一组标准接口，而这些接口在浏览器中以对象的形式实现。</a:t>
            </a:r>
            <a:r>
              <a:rPr lang="en-US" altLang="zh-CN" sz="1600" b="1" smtClean="0">
                <a:solidFill>
                  <a:srgbClr val="FF0000"/>
                </a:solidFill>
              </a:rPr>
              <a:t>BOM</a:t>
            </a:r>
            <a:r>
              <a:rPr lang="zh-CN" altLang="en-US" sz="1600" b="1" smtClean="0">
                <a:solidFill>
                  <a:srgbClr val="FF0000"/>
                </a:solidFill>
              </a:rPr>
              <a:t>与</a:t>
            </a:r>
            <a:r>
              <a:rPr lang="en-US" altLang="zh-CN" sz="1600" b="1" smtClean="0">
                <a:solidFill>
                  <a:srgbClr val="FF0000"/>
                </a:solidFill>
              </a:rPr>
              <a:t>DOM</a:t>
            </a:r>
            <a:r>
              <a:rPr lang="zh-CN" altLang="en-US" sz="1600" b="1" smtClean="0">
                <a:solidFill>
                  <a:srgbClr val="FF0000"/>
                </a:solidFill>
              </a:rPr>
              <a:t>均由一组对象组成</a:t>
            </a:r>
            <a:r>
              <a:rPr lang="zh-CN" altLang="en-US" sz="1600" smtClean="0"/>
              <a:t>，对象定义了属性和方法。</a:t>
            </a:r>
          </a:p>
          <a:p>
            <a:pPr lvl="1">
              <a:lnSpc>
                <a:spcPct val="120000"/>
              </a:lnSpc>
              <a:spcBef>
                <a:spcPct val="30000"/>
              </a:spcBef>
            </a:pPr>
            <a:r>
              <a:rPr lang="en-US" altLang="zh-CN" sz="1600" smtClean="0"/>
              <a:t>BOM</a:t>
            </a:r>
            <a:r>
              <a:rPr lang="zh-CN" altLang="en-US" sz="1600" smtClean="0"/>
              <a:t>与</a:t>
            </a:r>
            <a:r>
              <a:rPr lang="en-US" altLang="zh-CN" sz="1600" smtClean="0"/>
              <a:t>DOM</a:t>
            </a:r>
            <a:r>
              <a:rPr lang="zh-CN" altLang="en-US" sz="1600" smtClean="0"/>
              <a:t>关系非常密切。</a:t>
            </a:r>
            <a:r>
              <a:rPr lang="en-US" altLang="zh-CN" sz="1600" smtClean="0"/>
              <a:t>BOM</a:t>
            </a:r>
            <a:r>
              <a:rPr lang="zh-CN" altLang="en-US" sz="1600" smtClean="0"/>
              <a:t>的</a:t>
            </a:r>
            <a:r>
              <a:rPr lang="en-US" altLang="zh-CN" sz="1600" smtClean="0"/>
              <a:t>window</a:t>
            </a:r>
            <a:r>
              <a:rPr lang="zh-CN" altLang="en-US" sz="1600" smtClean="0"/>
              <a:t>对象中包含一个</a:t>
            </a:r>
            <a:r>
              <a:rPr lang="en-US" altLang="zh-CN" sz="1600" smtClean="0"/>
              <a:t>document</a:t>
            </a:r>
            <a:r>
              <a:rPr lang="zh-CN" altLang="en-US" sz="1600" smtClean="0"/>
              <a:t>属性，该属性是对</a:t>
            </a:r>
            <a:r>
              <a:rPr lang="en-US" altLang="zh-CN" sz="1600" smtClean="0"/>
              <a:t>DOM</a:t>
            </a:r>
            <a:r>
              <a:rPr lang="zh-CN" altLang="en-US" sz="1600" smtClean="0"/>
              <a:t>模型的</a:t>
            </a:r>
            <a:r>
              <a:rPr lang="en-US" altLang="zh-CN" sz="1600" smtClean="0"/>
              <a:t>document</a:t>
            </a:r>
            <a:r>
              <a:rPr lang="zh-CN" altLang="en-US" sz="1600" smtClean="0"/>
              <a:t>对象的引用，代表了当前窗口中网页文档所对应的</a:t>
            </a:r>
            <a:r>
              <a:rPr lang="en-US" altLang="zh-CN" sz="1600" smtClean="0"/>
              <a:t>document</a:t>
            </a:r>
            <a:r>
              <a:rPr lang="zh-CN" altLang="en-US" sz="1600" smtClean="0"/>
              <a:t>对象，通过该属性可以访问网页文档的各种内容。</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zh-CN" altLang="en-US" smtClean="0"/>
              <a:t>实例：移动窗口</a:t>
            </a:r>
            <a:r>
              <a:rPr lang="en-US" altLang="zh-CN" smtClean="0"/>
              <a:t>——moveTo()</a:t>
            </a:r>
          </a:p>
        </p:txBody>
      </p:sp>
      <p:sp>
        <p:nvSpPr>
          <p:cNvPr id="48130" name="Rectangle 3"/>
          <p:cNvSpPr>
            <a:spLocks noGrp="1" noChangeArrowheads="1"/>
          </p:cNvSpPr>
          <p:nvPr>
            <p:ph type="body" idx="1"/>
          </p:nvPr>
        </p:nvSpPr>
        <p:spPr/>
        <p:txBody>
          <a:bodyPr/>
          <a:lstStyle/>
          <a:p>
            <a:r>
              <a:rPr lang="zh-CN" altLang="en-US" sz="2400" b="1" smtClean="0">
                <a:solidFill>
                  <a:srgbClr val="FF0000"/>
                </a:solidFill>
              </a:rPr>
              <a:t>注意：在单独的页面中，弹出一个新窗口，新窗口设置相关滚动属性。</a:t>
            </a:r>
          </a:p>
        </p:txBody>
      </p:sp>
      <p:pic>
        <p:nvPicPr>
          <p:cNvPr id="48131" name="Picture 4"/>
          <p:cNvPicPr>
            <a:picLocks noChangeAspect="1" noChangeArrowheads="1"/>
          </p:cNvPicPr>
          <p:nvPr/>
        </p:nvPicPr>
        <p:blipFill>
          <a:blip r:embed="rId3"/>
          <a:srcRect/>
          <a:stretch>
            <a:fillRect/>
          </a:stretch>
        </p:blipFill>
        <p:spPr bwMode="auto">
          <a:xfrm>
            <a:off x="4067175" y="2636838"/>
            <a:ext cx="4464050" cy="349726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zh-CN" altLang="en-US" smtClean="0"/>
              <a:t>实例：滚动网页内容</a:t>
            </a:r>
            <a:r>
              <a:rPr lang="en-US" altLang="zh-CN" smtClean="0"/>
              <a:t>——scrollBy()</a:t>
            </a:r>
          </a:p>
        </p:txBody>
      </p:sp>
      <p:sp>
        <p:nvSpPr>
          <p:cNvPr id="50178" name="Rectangle 3"/>
          <p:cNvSpPr>
            <a:spLocks noGrp="1" noChangeArrowheads="1"/>
          </p:cNvSpPr>
          <p:nvPr>
            <p:ph type="body" idx="1"/>
          </p:nvPr>
        </p:nvSpPr>
        <p:spPr/>
        <p:txBody>
          <a:bodyPr/>
          <a:lstStyle/>
          <a:p>
            <a:endParaRPr lang="zh-CN" altLang="en-US" smtClean="0"/>
          </a:p>
        </p:txBody>
      </p:sp>
      <p:pic>
        <p:nvPicPr>
          <p:cNvPr id="50179" name="Picture 4"/>
          <p:cNvPicPr>
            <a:picLocks noChangeAspect="1" noChangeArrowheads="1"/>
          </p:cNvPicPr>
          <p:nvPr/>
        </p:nvPicPr>
        <p:blipFill>
          <a:blip r:embed="rId3"/>
          <a:srcRect/>
          <a:stretch>
            <a:fillRect/>
          </a:stretch>
        </p:blipFill>
        <p:spPr bwMode="auto">
          <a:xfrm>
            <a:off x="755650" y="2060575"/>
            <a:ext cx="7704138" cy="28479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r>
              <a:rPr lang="en-US" altLang="zh-CN" smtClean="0"/>
              <a:t>screen</a:t>
            </a:r>
            <a:r>
              <a:rPr lang="zh-CN" altLang="en-US" smtClean="0"/>
              <a:t>对象</a:t>
            </a:r>
          </a:p>
        </p:txBody>
      </p:sp>
      <p:sp>
        <p:nvSpPr>
          <p:cNvPr id="52226" name="Rectangle 3"/>
          <p:cNvSpPr>
            <a:spLocks noGrp="1" noChangeArrowheads="1"/>
          </p:cNvSpPr>
          <p:nvPr>
            <p:ph type="body" sz="half" idx="4294967295"/>
          </p:nvPr>
        </p:nvSpPr>
        <p:spPr>
          <a:xfrm>
            <a:off x="755650" y="1989138"/>
            <a:ext cx="7696200" cy="1223962"/>
          </a:xfrm>
        </p:spPr>
        <p:txBody>
          <a:bodyPr/>
          <a:lstStyle/>
          <a:p>
            <a:r>
              <a:rPr lang="en-US" altLang="zh-CN" sz="2400" b="1" smtClean="0"/>
              <a:t>screen</a:t>
            </a:r>
            <a:r>
              <a:rPr lang="zh-CN" altLang="en-US" sz="2400" b="1" smtClean="0"/>
              <a:t>对象</a:t>
            </a:r>
          </a:p>
          <a:p>
            <a:pPr lvl="1"/>
            <a:r>
              <a:rPr lang="en-US" altLang="zh-CN" sz="1800" smtClean="0"/>
              <a:t>window</a:t>
            </a:r>
            <a:r>
              <a:rPr lang="zh-CN" altLang="en-US" sz="1800" smtClean="0"/>
              <a:t>对象的</a:t>
            </a:r>
            <a:r>
              <a:rPr lang="en-US" altLang="zh-CN" sz="1800" smtClean="0"/>
              <a:t>screen</a:t>
            </a:r>
            <a:r>
              <a:rPr lang="zh-CN" altLang="en-US" sz="1800" smtClean="0"/>
              <a:t>属性提供一个</a:t>
            </a:r>
            <a:r>
              <a:rPr lang="en-US" altLang="zh-CN" sz="1800" smtClean="0"/>
              <a:t>screen</a:t>
            </a:r>
            <a:r>
              <a:rPr lang="zh-CN" altLang="en-US" sz="1800" smtClean="0"/>
              <a:t>对象，该对象提供显示器屏幕相关的一些信息</a:t>
            </a:r>
          </a:p>
        </p:txBody>
      </p:sp>
      <p:graphicFrame>
        <p:nvGraphicFramePr>
          <p:cNvPr id="57385" name="Group 41"/>
          <p:cNvGraphicFramePr>
            <a:graphicFrameLocks noGrp="1"/>
          </p:cNvGraphicFramePr>
          <p:nvPr>
            <p:ph sz="half" idx="4294967295"/>
          </p:nvPr>
        </p:nvGraphicFramePr>
        <p:xfrm>
          <a:off x="755650" y="3284538"/>
          <a:ext cx="7696200" cy="2011362"/>
        </p:xfrm>
        <a:graphic>
          <a:graphicData uri="http://schemas.openxmlformats.org/drawingml/2006/table">
            <a:tbl>
              <a:tblPr/>
              <a:tblGrid>
                <a:gridCol w="1655763"/>
                <a:gridCol w="6040437"/>
              </a:tblGrid>
              <a:tr h="21748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显示器屏幕的宽度，单位像素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显示器屏幕的高度，单位像素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colorDepth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显示器屏幕色彩深度，即每个像素色彩位数，例如</a:t>
                      </a:r>
                      <a:r>
                        <a:rPr kumimoji="0" lang="en-US" altLang="zh-CN" sz="1600" b="0" i="0" u="none" strike="noStrike" cap="none" normalizeH="0" baseline="0" smtClean="0">
                          <a:ln>
                            <a:noFill/>
                          </a:ln>
                          <a:solidFill>
                            <a:schemeClr val="tx1"/>
                          </a:solidFill>
                          <a:effectLst/>
                          <a:latin typeface="Arial" charset="0"/>
                          <a:ea typeface="宋体" charset="-122"/>
                        </a:rPr>
                        <a:t>32</a:t>
                      </a:r>
                      <a:r>
                        <a:rPr kumimoji="0" lang="zh-CN" altLang="en-US" sz="1600" b="0" i="0" u="none" strike="noStrike" cap="none" normalizeH="0" baseline="0" smtClean="0">
                          <a:ln>
                            <a:noFill/>
                          </a:ln>
                          <a:solidFill>
                            <a:schemeClr val="tx1"/>
                          </a:solidFill>
                          <a:effectLst/>
                          <a:latin typeface="Arial" charset="0"/>
                          <a:ea typeface="宋体" charset="-122"/>
                        </a:rPr>
                        <a:t>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availWidth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显示器屏幕可用宽度，除任务栏外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availHeight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显示器屏幕可用高度，除任务栏外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50" name="Text Box 4"/>
          <p:cNvSpPr txBox="1">
            <a:spLocks noChangeArrowheads="1"/>
          </p:cNvSpPr>
          <p:nvPr/>
        </p:nvSpPr>
        <p:spPr bwMode="auto">
          <a:xfrm>
            <a:off x="755650" y="5516563"/>
            <a:ext cx="7632700" cy="469900"/>
          </a:xfrm>
          <a:prstGeom prst="rect">
            <a:avLst/>
          </a:prstGeom>
          <a:solidFill>
            <a:srgbClr val="CCFFFF"/>
          </a:solidFill>
          <a:ln w="9525">
            <a:solidFill>
              <a:schemeClr val="tx1"/>
            </a:solidFill>
            <a:miter lim="800000"/>
            <a:headEnd/>
            <a:tailEnd/>
          </a:ln>
        </p:spPr>
        <p:txBody>
          <a:bodyPr lIns="180000" tIns="108000" rIns="180000" bIns="108000">
            <a:spAutoFit/>
          </a:bodyPr>
          <a:lstStyle/>
          <a:p>
            <a:pPr>
              <a:lnSpc>
                <a:spcPct val="80000"/>
              </a:lnSpc>
              <a:spcBef>
                <a:spcPct val="50000"/>
              </a:spcBef>
            </a:pPr>
            <a:r>
              <a:rPr lang="zh-CN" altLang="en-US" sz="2000">
                <a:solidFill>
                  <a:srgbClr val="FF0000"/>
                </a:solidFill>
                <a:latin typeface="Arial" charset="0"/>
              </a:rPr>
              <a:t>测试自己显示器屏幕的尺寸和有效尺寸</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r>
              <a:rPr lang="en-US" altLang="zh-CN" smtClean="0"/>
              <a:t>navigator</a:t>
            </a:r>
            <a:r>
              <a:rPr lang="zh-CN" altLang="en-US" smtClean="0"/>
              <a:t>对象</a:t>
            </a:r>
          </a:p>
        </p:txBody>
      </p:sp>
      <p:sp>
        <p:nvSpPr>
          <p:cNvPr id="53250" name="Rectangle 3"/>
          <p:cNvSpPr>
            <a:spLocks noGrp="1" noChangeArrowheads="1"/>
          </p:cNvSpPr>
          <p:nvPr>
            <p:ph type="body" idx="4294967295"/>
          </p:nvPr>
        </p:nvSpPr>
        <p:spPr>
          <a:xfrm>
            <a:off x="755650" y="1989138"/>
            <a:ext cx="8064500" cy="1295400"/>
          </a:xfrm>
        </p:spPr>
        <p:txBody>
          <a:bodyPr/>
          <a:lstStyle/>
          <a:p>
            <a:r>
              <a:rPr lang="en-US" altLang="zh-CN" smtClean="0"/>
              <a:t>navigator</a:t>
            </a:r>
            <a:r>
              <a:rPr lang="zh-CN" altLang="en-US" smtClean="0"/>
              <a:t>对象</a:t>
            </a:r>
          </a:p>
          <a:p>
            <a:pPr lvl="1"/>
            <a:r>
              <a:rPr lang="zh-CN" altLang="en-US" sz="2000" smtClean="0"/>
              <a:t>该对象提供有关浏览器的各种信息，所有浏览器都支持该对象</a:t>
            </a:r>
          </a:p>
        </p:txBody>
      </p:sp>
      <p:graphicFrame>
        <p:nvGraphicFramePr>
          <p:cNvPr id="53285" name="Group 37"/>
          <p:cNvGraphicFramePr>
            <a:graphicFrameLocks noGrp="1"/>
          </p:cNvGraphicFramePr>
          <p:nvPr/>
        </p:nvGraphicFramePr>
        <p:xfrm>
          <a:off x="755650" y="3168650"/>
          <a:ext cx="7696200" cy="2925763"/>
        </p:xfrm>
        <a:graphic>
          <a:graphicData uri="http://schemas.openxmlformats.org/drawingml/2006/table">
            <a:tbl>
              <a:tblPr/>
              <a:tblGrid>
                <a:gridCol w="1871663"/>
                <a:gridCol w="5824537"/>
              </a:tblGrid>
              <a:tr h="21748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appName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浏览器的名称，对于</a:t>
                      </a:r>
                      <a:r>
                        <a:rPr kumimoji="0" lang="en-US" altLang="zh-CN" sz="1600" b="0" i="0" u="none" strike="noStrike" cap="none" normalizeH="0" baseline="0" smtClean="0">
                          <a:ln>
                            <a:noFill/>
                          </a:ln>
                          <a:solidFill>
                            <a:schemeClr val="tx1"/>
                          </a:solidFill>
                          <a:effectLst/>
                          <a:latin typeface="Arial" charset="0"/>
                          <a:ea typeface="宋体" charset="-122"/>
                        </a:rPr>
                        <a:t>IE</a:t>
                      </a:r>
                      <a:r>
                        <a:rPr kumimoji="0" lang="zh-CN" altLang="en-US" sz="1600" b="0" i="0" u="none" strike="noStrike" cap="none" normalizeH="0" baseline="0" smtClean="0">
                          <a:ln>
                            <a:noFill/>
                          </a:ln>
                          <a:solidFill>
                            <a:schemeClr val="tx1"/>
                          </a:solidFill>
                          <a:effectLst/>
                          <a:latin typeface="Arial" charset="0"/>
                          <a:ea typeface="宋体" charset="-122"/>
                        </a:rPr>
                        <a:t>是“</a:t>
                      </a:r>
                      <a:r>
                        <a:rPr kumimoji="0" lang="en-US" altLang="zh-CN" sz="1600" b="0" i="0" u="none" strike="noStrike" cap="none" normalizeH="0" baseline="0" smtClean="0">
                          <a:ln>
                            <a:noFill/>
                          </a:ln>
                          <a:solidFill>
                            <a:schemeClr val="tx1"/>
                          </a:solidFill>
                          <a:effectLst/>
                          <a:latin typeface="Arial" charset="0"/>
                          <a:ea typeface="宋体" charset="-122"/>
                        </a:rPr>
                        <a:t>Microsoft Internet Explore”</a:t>
                      </a:r>
                      <a:r>
                        <a:rPr kumimoji="0" lang="zh-CN" altLang="en-US" sz="1600" b="0" i="0" u="none" strike="noStrike" cap="none" normalizeH="0" baseline="0" smtClean="0">
                          <a:ln>
                            <a:noFill/>
                          </a:ln>
                          <a:solidFill>
                            <a:schemeClr val="tx1"/>
                          </a:solidFill>
                          <a:effectLst/>
                          <a:latin typeface="Arial" charset="0"/>
                          <a:ea typeface="宋体" charset="-122"/>
                        </a:rPr>
                        <a:t>，对于</a:t>
                      </a:r>
                      <a:r>
                        <a:rPr kumimoji="0" lang="en-US" altLang="zh-CN" sz="1600" b="0" i="0" u="none" strike="noStrike" cap="none" normalizeH="0" baseline="0" smtClean="0">
                          <a:ln>
                            <a:noFill/>
                          </a:ln>
                          <a:solidFill>
                            <a:schemeClr val="tx1"/>
                          </a:solidFill>
                          <a:effectLst/>
                          <a:latin typeface="Arial" charset="0"/>
                          <a:ea typeface="宋体" charset="-122"/>
                        </a:rPr>
                        <a:t>Firefox</a:t>
                      </a:r>
                      <a:r>
                        <a:rPr kumimoji="0" lang="zh-CN" altLang="en-US" sz="1600" b="0" i="0" u="none" strike="noStrike" cap="none" normalizeH="0" baseline="0" smtClean="0">
                          <a:ln>
                            <a:noFill/>
                          </a:ln>
                          <a:solidFill>
                            <a:schemeClr val="tx1"/>
                          </a:solidFill>
                          <a:effectLst/>
                          <a:latin typeface="Arial" charset="0"/>
                          <a:ea typeface="宋体" charset="-122"/>
                        </a:rPr>
                        <a:t>为“</a:t>
                      </a:r>
                      <a:r>
                        <a:rPr kumimoji="0" lang="en-US" altLang="zh-CN" sz="1600" b="0" i="0" u="none" strike="noStrike" cap="none" normalizeH="0" baseline="0" smtClean="0">
                          <a:ln>
                            <a:noFill/>
                          </a:ln>
                          <a:solidFill>
                            <a:schemeClr val="tx1"/>
                          </a:solidFill>
                          <a:effectLst/>
                          <a:latin typeface="Arial" charset="0"/>
                          <a:ea typeface="宋体" charset="-122"/>
                        </a:rPr>
                        <a:t>Netscape”</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appVersion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浏览器版本号</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是浏览器核心内部版本号</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和其他版本信息。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platform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运行浏览器的硬件平台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systemLanguage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操作系统采用的语言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userLanguage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浏览器使用的语言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userAgent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返回由客户机发送服务器的 </a:t>
                      </a:r>
                      <a:r>
                        <a:rPr kumimoji="0" lang="en-US" altLang="zh-CN" sz="1600" b="0" i="0" u="none" strike="noStrike" cap="none" normalizeH="0" baseline="0" smtClean="0">
                          <a:ln>
                            <a:noFill/>
                          </a:ln>
                          <a:solidFill>
                            <a:schemeClr val="tx1"/>
                          </a:solidFill>
                          <a:effectLst/>
                          <a:latin typeface="Arial" charset="0"/>
                          <a:ea typeface="宋体" charset="-122"/>
                        </a:rPr>
                        <a:t>user-agent </a:t>
                      </a:r>
                      <a:r>
                        <a:rPr kumimoji="0" lang="zh-CN" altLang="en-US" sz="1600" b="0" i="0" u="none" strike="noStrike" cap="none" normalizeH="0" baseline="0" smtClean="0">
                          <a:ln>
                            <a:noFill/>
                          </a:ln>
                          <a:solidFill>
                            <a:schemeClr val="tx1"/>
                          </a:solidFill>
                          <a:effectLst/>
                          <a:latin typeface="Arial" charset="0"/>
                          <a:ea typeface="宋体" charset="-122"/>
                        </a:rPr>
                        <a:t>头部的值。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cookieEnabled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返回指明浏览器中是否启用 </a:t>
                      </a:r>
                      <a:r>
                        <a:rPr kumimoji="0" lang="en-US" altLang="zh-CN" sz="1600" b="0" i="0" u="none" strike="noStrike" cap="none" normalizeH="0" baseline="0" smtClean="0">
                          <a:ln>
                            <a:noFill/>
                          </a:ln>
                          <a:solidFill>
                            <a:schemeClr val="tx1"/>
                          </a:solidFill>
                          <a:effectLst/>
                          <a:latin typeface="Arial" charset="0"/>
                          <a:ea typeface="宋体" charset="-122"/>
                        </a:rPr>
                        <a:t>cookie </a:t>
                      </a:r>
                      <a:r>
                        <a:rPr kumimoji="0" lang="zh-CN" altLang="en-US" sz="1600" b="0" i="0" u="none" strike="noStrike" cap="none" normalizeH="0" baseline="0" smtClean="0">
                          <a:ln>
                            <a:noFill/>
                          </a:ln>
                          <a:solidFill>
                            <a:schemeClr val="tx1"/>
                          </a:solidFill>
                          <a:effectLst/>
                          <a:latin typeface="Arial" charset="0"/>
                          <a:ea typeface="宋体" charset="-122"/>
                        </a:rPr>
                        <a:t>的布尔值。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smtClean="0"/>
              <a:t>实例：查看自己浏览器的信息</a:t>
            </a:r>
          </a:p>
        </p:txBody>
      </p:sp>
      <p:sp>
        <p:nvSpPr>
          <p:cNvPr id="54274" name="Rectangle 3"/>
          <p:cNvSpPr>
            <a:spLocks noGrp="1" noChangeArrowheads="1"/>
          </p:cNvSpPr>
          <p:nvPr>
            <p:ph type="body" idx="1"/>
          </p:nvPr>
        </p:nvSpPr>
        <p:spPr/>
        <p:txBody>
          <a:bodyPr/>
          <a:lstStyle/>
          <a:p>
            <a:endParaRPr lang="zh-CN" altLang="en-US" smtClean="0"/>
          </a:p>
        </p:txBody>
      </p:sp>
      <p:pic>
        <p:nvPicPr>
          <p:cNvPr id="54275" name="Picture 5"/>
          <p:cNvPicPr>
            <a:picLocks noChangeAspect="1" noChangeArrowheads="1"/>
          </p:cNvPicPr>
          <p:nvPr/>
        </p:nvPicPr>
        <p:blipFill>
          <a:blip r:embed="rId3"/>
          <a:srcRect/>
          <a:stretch>
            <a:fillRect/>
          </a:stretch>
        </p:blipFill>
        <p:spPr bwMode="auto">
          <a:xfrm>
            <a:off x="755650" y="1989138"/>
            <a:ext cx="7632700" cy="35718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r>
              <a:rPr lang="en-US" altLang="zh-CN" smtClean="0"/>
              <a:t>location</a:t>
            </a:r>
            <a:r>
              <a:rPr lang="zh-CN" altLang="en-US" smtClean="0"/>
              <a:t>对象</a:t>
            </a:r>
          </a:p>
        </p:txBody>
      </p:sp>
      <p:sp>
        <p:nvSpPr>
          <p:cNvPr id="56322" name="Rectangle 3"/>
          <p:cNvSpPr>
            <a:spLocks noGrp="1" noChangeArrowheads="1"/>
          </p:cNvSpPr>
          <p:nvPr>
            <p:ph type="body" sz="half" idx="4294967295"/>
          </p:nvPr>
        </p:nvSpPr>
        <p:spPr>
          <a:xfrm>
            <a:off x="468313" y="1989138"/>
            <a:ext cx="8388350" cy="1008062"/>
          </a:xfrm>
        </p:spPr>
        <p:txBody>
          <a:bodyPr/>
          <a:lstStyle/>
          <a:p>
            <a:r>
              <a:rPr lang="en-US" altLang="zh-CN" sz="2000" b="1" smtClean="0"/>
              <a:t>location</a:t>
            </a:r>
            <a:r>
              <a:rPr lang="zh-CN" altLang="en-US" sz="2000" b="1" smtClean="0"/>
              <a:t>对象</a:t>
            </a:r>
          </a:p>
          <a:p>
            <a:pPr lvl="1"/>
            <a:r>
              <a:rPr lang="zh-CN" altLang="en-US" sz="1600" smtClean="0"/>
              <a:t>该对象存储了</a:t>
            </a:r>
            <a:r>
              <a:rPr lang="zh-CN" altLang="en-US" sz="1600" smtClean="0">
                <a:solidFill>
                  <a:srgbClr val="FF0000"/>
                </a:solidFill>
              </a:rPr>
              <a:t>当前显示</a:t>
            </a:r>
            <a:r>
              <a:rPr lang="zh-CN" altLang="en-US" sz="1600" smtClean="0"/>
              <a:t>的文档的地址，包括完整的</a:t>
            </a:r>
            <a:r>
              <a:rPr lang="en-US" altLang="zh-CN" sz="1600" smtClean="0"/>
              <a:t>URL</a:t>
            </a:r>
            <a:r>
              <a:rPr lang="zh-CN" altLang="en-US" sz="1600" smtClean="0"/>
              <a:t>地址以及组成</a:t>
            </a:r>
            <a:r>
              <a:rPr lang="en-US" altLang="zh-CN" sz="1600" smtClean="0"/>
              <a:t>URL</a:t>
            </a:r>
            <a:r>
              <a:rPr lang="zh-CN" altLang="en-US" sz="1600" smtClean="0"/>
              <a:t>地址的各个部分。</a:t>
            </a:r>
            <a:r>
              <a:rPr lang="zh-CN" altLang="en-US" sz="1600" b="1" smtClean="0">
                <a:solidFill>
                  <a:srgbClr val="0000FF"/>
                </a:solidFill>
              </a:rPr>
              <a:t>其中各个属性被重新赋值后，浏览器将自动刷新，载入新的</a:t>
            </a:r>
            <a:r>
              <a:rPr lang="en-US" altLang="zh-CN" sz="1600" b="1" smtClean="0">
                <a:solidFill>
                  <a:srgbClr val="0000FF"/>
                </a:solidFill>
              </a:rPr>
              <a:t>URL</a:t>
            </a:r>
            <a:r>
              <a:rPr lang="zh-CN" altLang="en-US" sz="1600" b="1" smtClean="0">
                <a:solidFill>
                  <a:srgbClr val="0000FF"/>
                </a:solidFill>
              </a:rPr>
              <a:t>地址。</a:t>
            </a:r>
          </a:p>
        </p:txBody>
      </p:sp>
      <p:graphicFrame>
        <p:nvGraphicFramePr>
          <p:cNvPr id="59436" name="Group 44"/>
          <p:cNvGraphicFramePr>
            <a:graphicFrameLocks noGrp="1"/>
          </p:cNvGraphicFramePr>
          <p:nvPr>
            <p:ph sz="half" idx="4294967295"/>
          </p:nvPr>
        </p:nvGraphicFramePr>
        <p:xfrm>
          <a:off x="755650" y="3149600"/>
          <a:ext cx="7696200" cy="3019425"/>
        </p:xfrm>
        <a:graphic>
          <a:graphicData uri="http://schemas.openxmlformats.org/drawingml/2006/table">
            <a:tbl>
              <a:tblPr/>
              <a:tblGrid>
                <a:gridCol w="1295400"/>
                <a:gridCol w="6400800"/>
              </a:tblGrid>
              <a:tr h="33655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hash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地址中的锚点部分，包括前导符“</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。可读可写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中的主机名和端口，即</a:t>
                      </a:r>
                      <a:r>
                        <a:rPr kumimoji="0" lang="en-US" altLang="zh-CN" sz="1600" b="0" i="0" u="none" strike="noStrike" cap="none" normalizeH="0" baseline="0" smtClean="0">
                          <a:ln>
                            <a:noFill/>
                          </a:ln>
                          <a:solidFill>
                            <a:schemeClr val="tx1"/>
                          </a:solidFill>
                          <a:effectLst/>
                          <a:latin typeface="Arial" charset="0"/>
                          <a:ea typeface="宋体" charset="-122"/>
                        </a:rPr>
                        <a:t>IP</a:t>
                      </a:r>
                      <a:r>
                        <a:rPr kumimoji="0" lang="zh-CN" altLang="en-US" sz="1600" b="0" i="0" u="none" strike="noStrike" cap="none" normalizeH="0" baseline="0" smtClean="0">
                          <a:ln>
                            <a:noFill/>
                          </a:ln>
                          <a:solidFill>
                            <a:schemeClr val="tx1"/>
                          </a:solidFill>
                          <a:effectLst/>
                          <a:latin typeface="Arial" charset="0"/>
                          <a:ea typeface="宋体" charset="-122"/>
                        </a:rPr>
                        <a:t>地址或者域名端口，可读可写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hostname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中的主机名部分。可读可写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表示当前页面完整的</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地址，可读可写。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pathname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中的页面路径部分，包含页面文件名称，可读可写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地址中的端口部分，可读可写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protocol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中的协议部分，包括尾部的“：”符号，可读可写。如</a:t>
                      </a:r>
                      <a:r>
                        <a:rPr kumimoji="0" lang="en-US" altLang="zh-CN" sz="1600" b="0" i="0" u="none" strike="noStrike" cap="none" normalizeH="0" baseline="0" smtClean="0">
                          <a:ln>
                            <a:noFill/>
                          </a:ln>
                          <a:solidFill>
                            <a:schemeClr val="tx1"/>
                          </a:solidFill>
                          <a:effectLst/>
                          <a:latin typeface="Arial" charset="0"/>
                          <a:ea typeface="宋体" charset="-122"/>
                        </a:rPr>
                        <a:t>http: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search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中的参数部分，可读可写。如：</a:t>
                      </a:r>
                      <a:r>
                        <a:rPr kumimoji="0" lang="en-US" altLang="zh-CN" sz="1600" b="0" i="0" u="none" strike="noStrike" cap="none" normalizeH="0" baseline="0" smtClean="0">
                          <a:ln>
                            <a:noFill/>
                          </a:ln>
                          <a:solidFill>
                            <a:schemeClr val="tx1"/>
                          </a:solidFill>
                          <a:effectLst/>
                          <a:latin typeface="Arial" charset="0"/>
                          <a:ea typeface="宋体" charset="-122"/>
                        </a:rPr>
                        <a:t>?name=mary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3"/>
          <p:cNvSpPr>
            <a:spLocks noGrp="1" noChangeArrowheads="1"/>
          </p:cNvSpPr>
          <p:nvPr>
            <p:ph type="title" idx="4294967295"/>
          </p:nvPr>
        </p:nvSpPr>
        <p:spPr/>
        <p:txBody>
          <a:bodyPr/>
          <a:lstStyle/>
          <a:p>
            <a:r>
              <a:rPr lang="en-US" altLang="zh-CN" smtClean="0"/>
              <a:t>location</a:t>
            </a:r>
            <a:r>
              <a:rPr lang="zh-CN" altLang="en-US" smtClean="0"/>
              <a:t>对象</a:t>
            </a:r>
          </a:p>
        </p:txBody>
      </p:sp>
      <p:graphicFrame>
        <p:nvGraphicFramePr>
          <p:cNvPr id="55318" name="Group 22"/>
          <p:cNvGraphicFramePr>
            <a:graphicFrameLocks noGrp="1"/>
          </p:cNvGraphicFramePr>
          <p:nvPr>
            <p:ph idx="4294967295"/>
          </p:nvPr>
        </p:nvGraphicFramePr>
        <p:xfrm>
          <a:off x="755650" y="1989138"/>
          <a:ext cx="8064500" cy="3081337"/>
        </p:xfrm>
        <a:graphic>
          <a:graphicData uri="http://schemas.openxmlformats.org/drawingml/2006/table">
            <a:tbl>
              <a:tblPr/>
              <a:tblGrid>
                <a:gridCol w="1055688"/>
                <a:gridCol w="7008812"/>
              </a:tblGrid>
              <a:tr h="51435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assign()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该方法为浏览器指定新的</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地址，与设置</a:t>
                      </a:r>
                      <a:r>
                        <a:rPr kumimoji="0" lang="en-US" altLang="zh-CN" sz="1600" b="0" i="0" u="none" strike="noStrike" cap="none" normalizeH="0" baseline="0" smtClean="0">
                          <a:ln>
                            <a:noFill/>
                          </a:ln>
                          <a:solidFill>
                            <a:schemeClr val="tx1"/>
                          </a:solidFill>
                          <a:effectLst/>
                          <a:latin typeface="Arial" charset="0"/>
                          <a:ea typeface="宋体" charset="-122"/>
                        </a:rPr>
                        <a:t>href</a:t>
                      </a:r>
                      <a:r>
                        <a:rPr kumimoji="0" lang="zh-CN" altLang="en-US" sz="1600" b="0" i="0" u="none" strike="noStrike" cap="none" normalizeH="0" baseline="0" smtClean="0">
                          <a:ln>
                            <a:noFill/>
                          </a:ln>
                          <a:solidFill>
                            <a:schemeClr val="tx1"/>
                          </a:solidFill>
                          <a:effectLst/>
                          <a:latin typeface="Arial" charset="0"/>
                          <a:ea typeface="宋体" charset="-122"/>
                        </a:rPr>
                        <a:t>属性的值相同。该方法同样会在</a:t>
                      </a:r>
                      <a:r>
                        <a:rPr kumimoji="0" lang="en-US" altLang="zh-CN" sz="1600" b="0" i="0" u="none" strike="noStrike" cap="none" normalizeH="0" baseline="0" smtClean="0">
                          <a:ln>
                            <a:noFill/>
                          </a:ln>
                          <a:solidFill>
                            <a:schemeClr val="tx1"/>
                          </a:solidFill>
                          <a:effectLst/>
                          <a:latin typeface="Arial" charset="0"/>
                          <a:ea typeface="宋体" charset="-122"/>
                        </a:rPr>
                        <a:t>history</a:t>
                      </a:r>
                      <a:r>
                        <a:rPr kumimoji="0" lang="zh-CN" altLang="en-US" sz="1600" b="0" i="0" u="none" strike="noStrike" cap="none" normalizeH="0" baseline="0" smtClean="0">
                          <a:ln>
                            <a:noFill/>
                          </a:ln>
                          <a:solidFill>
                            <a:schemeClr val="tx1"/>
                          </a:solidFill>
                          <a:effectLst/>
                          <a:latin typeface="Arial" charset="0"/>
                          <a:ea typeface="宋体" charset="-122"/>
                        </a:rPr>
                        <a:t>对象的浏览列表中增加一条记录。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replace()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使用指定的页面文档替换浏览器中当前的页面文档。方法是接受一个参数，该参数指定新的页面</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a:t>
                      </a:r>
                      <a:r>
                        <a:rPr kumimoji="0" lang="en-US" altLang="zh-CN" sz="1600" b="0" i="0" u="none" strike="noStrike" cap="none" normalizeH="0" baseline="0" smtClean="0">
                          <a:ln>
                            <a:noFill/>
                          </a:ln>
                          <a:solidFill>
                            <a:srgbClr val="FF0000"/>
                          </a:solidFill>
                          <a:effectLst/>
                          <a:latin typeface="Arial" charset="0"/>
                          <a:ea typeface="宋体" charset="-122"/>
                        </a:rPr>
                        <a:t>replace() </a:t>
                      </a:r>
                      <a:r>
                        <a:rPr kumimoji="0" lang="zh-CN" altLang="en-US" sz="1600" b="0" i="0" u="none" strike="noStrike" cap="none" normalizeH="0" baseline="0" smtClean="0">
                          <a:ln>
                            <a:noFill/>
                          </a:ln>
                          <a:solidFill>
                            <a:srgbClr val="FF0000"/>
                          </a:solidFill>
                          <a:effectLst/>
                          <a:latin typeface="Arial" charset="0"/>
                          <a:ea typeface="宋体" charset="-122"/>
                        </a:rPr>
                        <a:t>方法不会在 </a:t>
                      </a:r>
                      <a:r>
                        <a:rPr kumimoji="0" lang="en-US" altLang="zh-CN" sz="1600" b="0" i="0" u="none" strike="noStrike" cap="none" normalizeH="0" baseline="0" smtClean="0">
                          <a:ln>
                            <a:noFill/>
                          </a:ln>
                          <a:solidFill>
                            <a:srgbClr val="FF0000"/>
                          </a:solidFill>
                          <a:effectLst/>
                          <a:latin typeface="Arial" charset="0"/>
                          <a:ea typeface="宋体" charset="-122"/>
                        </a:rPr>
                        <a:t>History </a:t>
                      </a:r>
                      <a:r>
                        <a:rPr kumimoji="0" lang="zh-CN" altLang="en-US" sz="1600" b="0" i="0" u="none" strike="noStrike" cap="none" normalizeH="0" baseline="0" smtClean="0">
                          <a:ln>
                            <a:noFill/>
                          </a:ln>
                          <a:solidFill>
                            <a:srgbClr val="FF0000"/>
                          </a:solidFill>
                          <a:effectLst/>
                          <a:latin typeface="Arial" charset="0"/>
                          <a:ea typeface="宋体" charset="-122"/>
                        </a:rPr>
                        <a:t>对象中生成一个新的记录</a:t>
                      </a:r>
                      <a:r>
                        <a:rPr kumimoji="0" lang="zh-CN" altLang="en-US" sz="1600" b="0" i="0" u="none" strike="noStrike" cap="none" normalizeH="0" baseline="0" smtClean="0">
                          <a:ln>
                            <a:noFill/>
                          </a:ln>
                          <a:solidFill>
                            <a:schemeClr val="tx1"/>
                          </a:solidFill>
                          <a:effectLst/>
                          <a:latin typeface="Arial" charset="0"/>
                          <a:ea typeface="宋体" charset="-122"/>
                        </a:rPr>
                        <a:t>。当使用该方法时，新的 </a:t>
                      </a:r>
                      <a:r>
                        <a:rPr kumimoji="0" lang="en-US" altLang="zh-CN" sz="1600" b="0" i="0" u="none" strike="noStrike" cap="none" normalizeH="0" baseline="0" smtClean="0">
                          <a:ln>
                            <a:noFill/>
                          </a:ln>
                          <a:solidFill>
                            <a:schemeClr val="tx1"/>
                          </a:solidFill>
                          <a:effectLst/>
                          <a:latin typeface="Arial" charset="0"/>
                          <a:ea typeface="宋体" charset="-122"/>
                        </a:rPr>
                        <a:t>URL </a:t>
                      </a:r>
                      <a:r>
                        <a:rPr kumimoji="0" lang="zh-CN" altLang="en-US" sz="1600" b="0" i="0" u="none" strike="noStrike" cap="none" normalizeH="0" baseline="0" smtClean="0">
                          <a:ln>
                            <a:noFill/>
                          </a:ln>
                          <a:solidFill>
                            <a:schemeClr val="tx1"/>
                          </a:solidFill>
                          <a:effectLst/>
                          <a:latin typeface="Arial" charset="0"/>
                          <a:ea typeface="宋体" charset="-122"/>
                        </a:rPr>
                        <a:t>将覆盖 </a:t>
                      </a:r>
                      <a:r>
                        <a:rPr kumimoji="0" lang="en-US" altLang="zh-CN" sz="1600" b="0" i="0" u="none" strike="noStrike" cap="none" normalizeH="0" baseline="0" smtClean="0">
                          <a:ln>
                            <a:noFill/>
                          </a:ln>
                          <a:solidFill>
                            <a:schemeClr val="tx1"/>
                          </a:solidFill>
                          <a:effectLst/>
                          <a:latin typeface="Arial" charset="0"/>
                          <a:ea typeface="宋体" charset="-122"/>
                        </a:rPr>
                        <a:t>History </a:t>
                      </a:r>
                      <a:r>
                        <a:rPr kumimoji="0" lang="zh-CN" altLang="en-US" sz="1600" b="0" i="0" u="none" strike="noStrike" cap="none" normalizeH="0" baseline="0" smtClean="0">
                          <a:ln>
                            <a:noFill/>
                          </a:ln>
                          <a:solidFill>
                            <a:schemeClr val="tx1"/>
                          </a:solidFill>
                          <a:effectLst/>
                          <a:latin typeface="Arial" charset="0"/>
                          <a:ea typeface="宋体" charset="-122"/>
                        </a:rPr>
                        <a:t>对象中的当前记录</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如：</a:t>
                      </a:r>
                      <a:r>
                        <a:rPr kumimoji="0" lang="en-US" altLang="zh-CN" sz="1600" b="0" i="0" u="none" strike="noStrike" cap="none" normalizeH="0" baseline="0" smtClean="0">
                          <a:ln>
                            <a:noFill/>
                          </a:ln>
                          <a:solidFill>
                            <a:schemeClr val="tx1"/>
                          </a:solidFill>
                          <a:effectLst/>
                          <a:latin typeface="Arial" charset="0"/>
                          <a:ea typeface="宋体" charset="-122"/>
                        </a:rPr>
                        <a:t>location.replace(“http://www.sina.com.cn”);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用于刷新当前文档 。</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Location.reload()   </a:t>
                      </a:r>
                      <a:r>
                        <a:rPr kumimoji="0" lang="zh-CN" altLang="en-US" sz="1600" b="0" i="0" u="none" strike="noStrike" cap="none" normalizeH="0" baseline="0" smtClean="0">
                          <a:ln>
                            <a:noFill/>
                          </a:ln>
                          <a:solidFill>
                            <a:schemeClr val="tx1"/>
                          </a:solidFill>
                          <a:effectLst/>
                          <a:latin typeface="Arial" charset="0"/>
                          <a:ea typeface="宋体" charset="-122"/>
                        </a:rPr>
                        <a:t>刷新页面：相当于按</a:t>
                      </a:r>
                      <a:r>
                        <a:rPr kumimoji="0" lang="en-US" altLang="zh-CN" sz="1600" b="0" i="0" u="none" strike="noStrike" cap="none" normalizeH="0" baseline="0" smtClean="0">
                          <a:ln>
                            <a:noFill/>
                          </a:ln>
                          <a:solidFill>
                            <a:schemeClr val="tx1"/>
                          </a:solidFill>
                          <a:effectLst/>
                          <a:latin typeface="Arial" charset="0"/>
                          <a:ea typeface="宋体" charset="-122"/>
                        </a:rPr>
                        <a:t>F5</a:t>
                      </a:r>
                      <a:r>
                        <a:rPr kumimoji="0" lang="zh-CN" altLang="en-US" sz="1600" b="0" i="0" u="none" strike="noStrike" cap="none" normalizeH="0" baseline="0" smtClean="0">
                          <a:ln>
                            <a:noFill/>
                          </a:ln>
                          <a:solidFill>
                            <a:schemeClr val="tx1"/>
                          </a:solidFill>
                          <a:effectLst/>
                          <a:latin typeface="Arial" charset="0"/>
                          <a:ea typeface="宋体" charset="-122"/>
                        </a:rPr>
                        <a:t>键</a:t>
                      </a:r>
                      <a:br>
                        <a:rPr kumimoji="0" lang="zh-CN" altLang="en-US" sz="1600" b="0" i="0" u="none" strike="noStrike" cap="none" normalizeH="0" baseline="0" smtClean="0">
                          <a:ln>
                            <a:noFill/>
                          </a:ln>
                          <a:solidFill>
                            <a:schemeClr val="tx1"/>
                          </a:solidFill>
                          <a:effectLst/>
                          <a:latin typeface="Arial" charset="0"/>
                          <a:ea typeface="宋体" charset="-122"/>
                        </a:rPr>
                      </a:br>
                      <a:r>
                        <a:rPr kumimoji="0" lang="en-US" altLang="zh-CN" sz="1600" b="0" i="0" u="none" strike="noStrike" cap="none" normalizeH="0" baseline="0" smtClean="0">
                          <a:ln>
                            <a:noFill/>
                          </a:ln>
                          <a:solidFill>
                            <a:schemeClr val="tx1"/>
                          </a:solidFill>
                          <a:effectLst/>
                          <a:latin typeface="Arial" charset="0"/>
                          <a:ea typeface="宋体" charset="-122"/>
                        </a:rPr>
                        <a:t>location.reload(true)  </a:t>
                      </a:r>
                      <a:r>
                        <a:rPr kumimoji="0" lang="zh-CN" altLang="en-US" sz="1600" b="0" i="0" u="none" strike="noStrike" cap="none" normalizeH="0" baseline="0" smtClean="0">
                          <a:ln>
                            <a:noFill/>
                          </a:ln>
                          <a:solidFill>
                            <a:schemeClr val="tx1"/>
                          </a:solidFill>
                          <a:effectLst/>
                          <a:latin typeface="Arial" charset="0"/>
                          <a:ea typeface="宋体" charset="-122"/>
                        </a:rPr>
                        <a:t>强制刷新页：</a:t>
                      </a:r>
                      <a:r>
                        <a:rPr kumimoji="0" lang="en-US" altLang="zh-CN" sz="1600" b="0" i="0" u="none" strike="noStrike" cap="none" normalizeH="0" baseline="0" smtClean="0">
                          <a:ln>
                            <a:noFill/>
                          </a:ln>
                          <a:solidFill>
                            <a:schemeClr val="tx1"/>
                          </a:solidFill>
                          <a:effectLst/>
                          <a:latin typeface="Arial" charset="0"/>
                          <a:ea typeface="宋体" charset="-122"/>
                        </a:rPr>
                        <a:t>shift+F5</a:t>
                      </a:r>
                      <a:r>
                        <a:rPr kumimoji="0" lang="zh-CN" altLang="en-US" sz="1600" b="0" i="0" u="none" strike="noStrike" cap="none" normalizeH="0" baseline="0" smtClean="0">
                          <a:ln>
                            <a:noFill/>
                          </a:ln>
                          <a:solidFill>
                            <a:schemeClr val="tx1"/>
                          </a:solidFill>
                          <a:effectLst/>
                          <a:latin typeface="Arial" charset="0"/>
                          <a:ea typeface="宋体" charset="-122"/>
                        </a:rPr>
                        <a:t>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zh-CN" altLang="en-US" smtClean="0"/>
              <a:t>实例：输出地址的不同部分</a:t>
            </a:r>
          </a:p>
        </p:txBody>
      </p:sp>
      <p:sp>
        <p:nvSpPr>
          <p:cNvPr id="58370" name="Rectangle 3"/>
          <p:cNvSpPr>
            <a:spLocks noGrp="1" noChangeArrowheads="1"/>
          </p:cNvSpPr>
          <p:nvPr>
            <p:ph type="body" idx="1"/>
          </p:nvPr>
        </p:nvSpPr>
        <p:spPr/>
        <p:txBody>
          <a:bodyPr/>
          <a:lstStyle/>
          <a:p>
            <a:endParaRPr lang="zh-CN" altLang="en-US" smtClean="0"/>
          </a:p>
        </p:txBody>
      </p:sp>
      <p:pic>
        <p:nvPicPr>
          <p:cNvPr id="58371" name="Picture 4"/>
          <p:cNvPicPr>
            <a:picLocks noChangeAspect="1" noChangeArrowheads="1"/>
          </p:cNvPicPr>
          <p:nvPr/>
        </p:nvPicPr>
        <p:blipFill>
          <a:blip r:embed="rId3"/>
          <a:srcRect/>
          <a:stretch>
            <a:fillRect/>
          </a:stretch>
        </p:blipFill>
        <p:spPr bwMode="auto">
          <a:xfrm>
            <a:off x="755650" y="1989138"/>
            <a:ext cx="7632700" cy="2832100"/>
          </a:xfrm>
          <a:prstGeom prst="rect">
            <a:avLst/>
          </a:prstGeom>
          <a:noFill/>
          <a:ln w="9525">
            <a:solidFill>
              <a:schemeClr val="tx1"/>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r>
              <a:rPr lang="en-US" altLang="zh-CN" smtClean="0"/>
              <a:t>history</a:t>
            </a:r>
            <a:r>
              <a:rPr lang="zh-CN" altLang="en-US" smtClean="0"/>
              <a:t>对象</a:t>
            </a:r>
          </a:p>
        </p:txBody>
      </p:sp>
      <p:sp>
        <p:nvSpPr>
          <p:cNvPr id="60418" name="Rectangle 3"/>
          <p:cNvSpPr>
            <a:spLocks noGrp="1" noChangeArrowheads="1"/>
          </p:cNvSpPr>
          <p:nvPr>
            <p:ph type="body" sz="half" idx="4294967295"/>
          </p:nvPr>
        </p:nvSpPr>
        <p:spPr>
          <a:xfrm>
            <a:off x="755650" y="1989138"/>
            <a:ext cx="8064500" cy="1439862"/>
          </a:xfrm>
        </p:spPr>
        <p:txBody>
          <a:bodyPr/>
          <a:lstStyle/>
          <a:p>
            <a:r>
              <a:rPr lang="en-US" altLang="zh-CN" sz="2400" b="1" smtClean="0"/>
              <a:t>history</a:t>
            </a:r>
            <a:r>
              <a:rPr lang="zh-CN" altLang="en-US" sz="2400" b="1" smtClean="0"/>
              <a:t>对象</a:t>
            </a:r>
          </a:p>
          <a:p>
            <a:pPr lvl="1"/>
            <a:r>
              <a:rPr lang="zh-CN" altLang="en-US" sz="2000" smtClean="0"/>
              <a:t>该对象记录了浏览器的浏览历史，并提供一组方法访问曾经访问过的历史页面。</a:t>
            </a:r>
          </a:p>
        </p:txBody>
      </p:sp>
      <p:graphicFrame>
        <p:nvGraphicFramePr>
          <p:cNvPr id="60438" name="Group 22"/>
          <p:cNvGraphicFramePr>
            <a:graphicFrameLocks noGrp="1"/>
          </p:cNvGraphicFramePr>
          <p:nvPr>
            <p:ph sz="half" idx="4294967295"/>
          </p:nvPr>
        </p:nvGraphicFramePr>
        <p:xfrm>
          <a:off x="755650" y="3644900"/>
          <a:ext cx="7696200" cy="1828800"/>
        </p:xfrm>
        <a:graphic>
          <a:graphicData uri="http://schemas.openxmlformats.org/drawingml/2006/table">
            <a:tbl>
              <a:tblPr/>
              <a:tblGrid>
                <a:gridCol w="1152525"/>
                <a:gridCol w="6543675"/>
              </a:tblGrid>
              <a:tr h="1793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length</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整数值，表示浏览器历史列表中的</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的个数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返回到浏览器列表中当前页面之前的页面，与浏览器的“返回”功能相同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forward()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前进到浏览器中当前页面之后的页面，与浏览器的“前进”按钮功能相同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go(n)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访问浏览器列表中指定的页面，该方法接受一个参数。参数可正可负。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p:cNvSpPr>
            <a:spLocks noGrp="1" noChangeArrowheads="1"/>
          </p:cNvSpPr>
          <p:nvPr>
            <p:ph type="title" idx="4294967295"/>
          </p:nvPr>
        </p:nvSpPr>
        <p:spPr/>
        <p:txBody>
          <a:bodyPr/>
          <a:lstStyle/>
          <a:p>
            <a:r>
              <a:rPr lang="en-US" altLang="zh-CN" smtClean="0"/>
              <a:t>DOM</a:t>
            </a:r>
            <a:r>
              <a:rPr lang="zh-CN" altLang="en-US" smtClean="0"/>
              <a:t>概述</a:t>
            </a:r>
          </a:p>
        </p:txBody>
      </p:sp>
      <p:sp>
        <p:nvSpPr>
          <p:cNvPr id="61442" name="Rectangle 5"/>
          <p:cNvSpPr>
            <a:spLocks noGrp="1" noChangeArrowheads="1"/>
          </p:cNvSpPr>
          <p:nvPr>
            <p:ph type="body" idx="4294967295"/>
          </p:nvPr>
        </p:nvSpPr>
        <p:spPr/>
        <p:txBody>
          <a:bodyPr/>
          <a:lstStyle/>
          <a:p>
            <a:r>
              <a:rPr lang="en-US" altLang="zh-CN" sz="2200" b="1" smtClean="0"/>
              <a:t>DOM</a:t>
            </a:r>
            <a:r>
              <a:rPr lang="zh-CN" altLang="en-US" sz="2200" b="1" smtClean="0"/>
              <a:t>的官方定义</a:t>
            </a:r>
          </a:p>
          <a:p>
            <a:pPr lvl="1"/>
            <a:r>
              <a:rPr lang="en-US" altLang="zh-CN" sz="1600" smtClean="0"/>
              <a:t>W3C</a:t>
            </a:r>
            <a:r>
              <a:rPr lang="zh-CN" altLang="en-US" sz="1600" smtClean="0"/>
              <a:t>文档对象模型</a:t>
            </a:r>
            <a:r>
              <a:rPr lang="en-US" altLang="zh-CN" sz="1600" smtClean="0"/>
              <a:t>(DOM)</a:t>
            </a:r>
            <a:r>
              <a:rPr lang="zh-CN" altLang="en-US" sz="1600" smtClean="0"/>
              <a:t>是一个使程序和脚本能够</a:t>
            </a:r>
            <a:r>
              <a:rPr lang="zh-CN" altLang="en-US" sz="1600" smtClean="0">
                <a:solidFill>
                  <a:srgbClr val="FF0000"/>
                </a:solidFill>
              </a:rPr>
              <a:t>动态地</a:t>
            </a:r>
            <a:r>
              <a:rPr lang="zh-CN" altLang="en-US" sz="1600" smtClean="0"/>
              <a:t>访问和更新文档的</a:t>
            </a:r>
            <a:r>
              <a:rPr lang="zh-CN" altLang="en-US" sz="1600" smtClean="0">
                <a:solidFill>
                  <a:srgbClr val="FF0000"/>
                </a:solidFill>
              </a:rPr>
              <a:t>内容、结构以及样式</a:t>
            </a:r>
            <a:r>
              <a:rPr lang="zh-CN" altLang="en-US" sz="1600" smtClean="0"/>
              <a:t>，并</a:t>
            </a:r>
            <a:r>
              <a:rPr lang="zh-CN" altLang="en-US" sz="1600" smtClean="0">
                <a:solidFill>
                  <a:srgbClr val="FF0000"/>
                </a:solidFill>
              </a:rPr>
              <a:t>独立于</a:t>
            </a:r>
            <a:r>
              <a:rPr lang="zh-CN" altLang="en-US" sz="1600" smtClean="0"/>
              <a:t>平台和语言的接口。</a:t>
            </a:r>
            <a:r>
              <a:rPr lang="en-US" altLang="zh-CN" sz="1600" smtClean="0"/>
              <a:t>W3C DOM</a:t>
            </a:r>
            <a:r>
              <a:rPr lang="zh-CN" altLang="en-US" sz="1600" smtClean="0"/>
              <a:t>提供了一套用于</a:t>
            </a:r>
            <a:r>
              <a:rPr lang="en-US" altLang="zh-CN" sz="1600" smtClean="0"/>
              <a:t>HTML</a:t>
            </a:r>
            <a:r>
              <a:rPr lang="zh-CN" altLang="en-US" sz="1600" smtClean="0"/>
              <a:t>和</a:t>
            </a:r>
            <a:r>
              <a:rPr lang="en-US" altLang="zh-CN" sz="1600" smtClean="0"/>
              <a:t>XML</a:t>
            </a:r>
            <a:r>
              <a:rPr lang="zh-CN" altLang="en-US" sz="1600" smtClean="0"/>
              <a:t>文档的</a:t>
            </a:r>
            <a:r>
              <a:rPr lang="zh-CN" altLang="en-US" sz="1500" smtClean="0"/>
              <a:t>标准</a:t>
            </a:r>
            <a:r>
              <a:rPr lang="zh-CN" altLang="en-US" sz="1600" smtClean="0"/>
              <a:t>对象，以及访问这些文档的标准接口。</a:t>
            </a:r>
          </a:p>
          <a:p>
            <a:pPr lvl="1"/>
            <a:r>
              <a:rPr lang="zh-CN" altLang="en-US" sz="1600" smtClean="0"/>
              <a:t>文档对象模型</a:t>
            </a:r>
            <a:r>
              <a:rPr lang="en-US" altLang="zh-CN" sz="1600" smtClean="0"/>
              <a:t>(DOM)</a:t>
            </a:r>
            <a:r>
              <a:rPr lang="zh-CN" altLang="en-US" sz="1600" smtClean="0"/>
              <a:t>定义了一种按顺序、层次方式访问文档中各元素的结构化方式，是最流行的用于操作结构化文档</a:t>
            </a:r>
            <a:r>
              <a:rPr lang="en-US" altLang="zh-CN" sz="1600" smtClean="0"/>
              <a:t>HTML</a:t>
            </a:r>
            <a:r>
              <a:rPr lang="zh-CN" altLang="en-US" sz="1600" smtClean="0"/>
              <a:t>和</a:t>
            </a:r>
            <a:r>
              <a:rPr lang="en-US" altLang="zh-CN" sz="1600" smtClean="0"/>
              <a:t>XML</a:t>
            </a:r>
            <a:r>
              <a:rPr lang="zh-CN" altLang="en-US" sz="1600" smtClean="0"/>
              <a:t>的</a:t>
            </a:r>
            <a:r>
              <a:rPr lang="en-US" altLang="zh-CN" sz="1600" smtClean="0"/>
              <a:t>API</a:t>
            </a:r>
            <a:r>
              <a:rPr lang="zh-CN" altLang="en-US" sz="1600" smtClean="0"/>
              <a:t>。</a:t>
            </a:r>
          </a:p>
          <a:p>
            <a:pPr lvl="1"/>
            <a:r>
              <a:rPr lang="en-US" altLang="zh-CN" sz="1600" smtClean="0"/>
              <a:t>DOM</a:t>
            </a:r>
            <a:r>
              <a:rPr lang="zh-CN" altLang="en-US" sz="1600" smtClean="0"/>
              <a:t>与具体的编程语言无关，可以在</a:t>
            </a:r>
            <a:r>
              <a:rPr lang="en-US" altLang="zh-CN" sz="1600" smtClean="0"/>
              <a:t>C</a:t>
            </a:r>
            <a:r>
              <a:rPr lang="zh-CN" altLang="en-US" sz="1600" smtClean="0"/>
              <a:t>、</a:t>
            </a:r>
            <a:r>
              <a:rPr lang="en-US" altLang="zh-CN" sz="1600" smtClean="0"/>
              <a:t>JavaScript</a:t>
            </a:r>
            <a:r>
              <a:rPr lang="zh-CN" altLang="en-US" sz="1600" smtClean="0"/>
              <a:t>、</a:t>
            </a:r>
            <a:r>
              <a:rPr lang="en-US" altLang="zh-CN" sz="1600" smtClean="0"/>
              <a:t>ActionScript</a:t>
            </a:r>
            <a:r>
              <a:rPr lang="zh-CN" altLang="en-US" sz="1600" smtClean="0"/>
              <a:t>、</a:t>
            </a:r>
            <a:r>
              <a:rPr lang="en-US" altLang="zh-CN" sz="1600" smtClean="0"/>
              <a:t>Java</a:t>
            </a:r>
            <a:r>
              <a:rPr lang="zh-CN" altLang="en-US" sz="1600" smtClean="0"/>
              <a:t>等语言中实现。</a:t>
            </a:r>
          </a:p>
          <a:p>
            <a:r>
              <a:rPr lang="zh-CN" altLang="en-US" sz="2200" b="1" smtClean="0"/>
              <a:t>接口的概念</a:t>
            </a:r>
          </a:p>
          <a:p>
            <a:pPr lvl="1"/>
            <a:r>
              <a:rPr lang="zh-CN" altLang="en-US" sz="1600" smtClean="0"/>
              <a:t>接口是一种描述，而不是具体的实现，在支持</a:t>
            </a:r>
            <a:r>
              <a:rPr lang="en-US" altLang="zh-CN" sz="1600" smtClean="0"/>
              <a:t>DOM</a:t>
            </a:r>
            <a:r>
              <a:rPr lang="zh-CN" altLang="en-US" sz="1600" smtClean="0"/>
              <a:t>的环境中对接口的描述进行实现。浏览器中，接口的实现对应于浏览器中的各种</a:t>
            </a:r>
            <a:r>
              <a:rPr lang="en-US" altLang="zh-CN" sz="1600" smtClean="0"/>
              <a:t>DOM</a:t>
            </a:r>
            <a:r>
              <a:rPr lang="zh-CN" altLang="en-US" sz="1600" smtClean="0"/>
              <a:t>对象，编写程序时，就是使用这些</a:t>
            </a:r>
            <a:r>
              <a:rPr lang="en-US" altLang="zh-CN" sz="1600" smtClean="0"/>
              <a:t>DOM</a:t>
            </a:r>
            <a:r>
              <a:rPr lang="zh-CN" altLang="en-US" sz="1600" smtClean="0"/>
              <a:t>对象。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title" idx="4294967295"/>
          </p:nvPr>
        </p:nvSpPr>
        <p:spPr/>
        <p:txBody>
          <a:bodyPr/>
          <a:lstStyle/>
          <a:p>
            <a:r>
              <a:rPr lang="en-US" altLang="zh-CN" smtClean="0"/>
              <a:t>BOM</a:t>
            </a:r>
            <a:r>
              <a:rPr lang="zh-CN" altLang="en-US" smtClean="0"/>
              <a:t>结构图</a:t>
            </a:r>
          </a:p>
        </p:txBody>
      </p:sp>
      <p:pic>
        <p:nvPicPr>
          <p:cNvPr id="26626" name="Picture 6" descr="BOM"/>
          <p:cNvPicPr>
            <a:picLocks noChangeAspect="1" noChangeArrowheads="1"/>
          </p:cNvPicPr>
          <p:nvPr/>
        </p:nvPicPr>
        <p:blipFill>
          <a:blip r:embed="rId2"/>
          <a:srcRect/>
          <a:stretch>
            <a:fillRect/>
          </a:stretch>
        </p:blipFill>
        <p:spPr bwMode="auto">
          <a:xfrm>
            <a:off x="1403350" y="2060575"/>
            <a:ext cx="6264275" cy="409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5"/>
          <p:cNvSpPr>
            <a:spLocks noGrp="1" noChangeArrowheads="1"/>
          </p:cNvSpPr>
          <p:nvPr>
            <p:ph type="title" idx="4294967295"/>
          </p:nvPr>
        </p:nvSpPr>
        <p:spPr/>
        <p:txBody>
          <a:bodyPr/>
          <a:lstStyle/>
          <a:p>
            <a:r>
              <a:rPr lang="zh-CN" altLang="en-US" smtClean="0"/>
              <a:t>标准</a:t>
            </a:r>
            <a:r>
              <a:rPr lang="en-US" altLang="zh-CN" smtClean="0"/>
              <a:t>DOM</a:t>
            </a:r>
            <a:r>
              <a:rPr lang="zh-CN" altLang="en-US" smtClean="0"/>
              <a:t>的级别</a:t>
            </a:r>
          </a:p>
        </p:txBody>
      </p:sp>
      <p:graphicFrame>
        <p:nvGraphicFramePr>
          <p:cNvPr id="62487" name="Group 23"/>
          <p:cNvGraphicFramePr>
            <a:graphicFrameLocks noGrp="1"/>
          </p:cNvGraphicFramePr>
          <p:nvPr>
            <p:ph idx="4294967295"/>
          </p:nvPr>
        </p:nvGraphicFramePr>
        <p:xfrm>
          <a:off x="755650" y="1989138"/>
          <a:ext cx="7696200" cy="3382962"/>
        </p:xfrm>
        <a:graphic>
          <a:graphicData uri="http://schemas.openxmlformats.org/drawingml/2006/table">
            <a:tbl>
              <a:tblPr/>
              <a:tblGrid>
                <a:gridCol w="1152525"/>
                <a:gridCol w="6543675"/>
              </a:tblGrid>
              <a:tr h="323850">
                <a:tc gridSpan="2">
                  <a:txBody>
                    <a:bodyPr/>
                    <a:lstStyle/>
                    <a:p>
                      <a:pPr marL="0" marR="0" lvl="0" indent="0" algn="ctr"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W3C</a:t>
                      </a:r>
                      <a:r>
                        <a:rPr kumimoji="0" lang="zh-CN" altLang="en-US" sz="1600" b="1" i="0" u="none" strike="noStrike" cap="none" normalizeH="0" baseline="0" smtClean="0">
                          <a:ln>
                            <a:noFill/>
                          </a:ln>
                          <a:solidFill>
                            <a:schemeClr val="tx1"/>
                          </a:solidFill>
                          <a:effectLst/>
                          <a:latin typeface="Arial" charset="0"/>
                          <a:ea typeface="宋体" charset="-122"/>
                        </a:rPr>
                        <a:t>定义了标准</a:t>
                      </a:r>
                      <a:r>
                        <a:rPr kumimoji="0" lang="en-US" altLang="zh-CN" sz="1600" b="1" i="0" u="none" strike="noStrike" cap="none" normalizeH="0" baseline="0" smtClean="0">
                          <a:ln>
                            <a:noFill/>
                          </a:ln>
                          <a:solidFill>
                            <a:schemeClr val="tx1"/>
                          </a:solidFill>
                          <a:effectLst/>
                          <a:latin typeface="Arial" charset="0"/>
                          <a:ea typeface="宋体" charset="-122"/>
                        </a:rPr>
                        <a:t>DOM</a:t>
                      </a:r>
                      <a:r>
                        <a:rPr kumimoji="0" lang="zh-CN" altLang="en-US" sz="1600" b="1" i="0" u="none" strike="noStrike" cap="none" normalizeH="0" baseline="0" smtClean="0">
                          <a:ln>
                            <a:noFill/>
                          </a:ln>
                          <a:solidFill>
                            <a:schemeClr val="tx1"/>
                          </a:solidFill>
                          <a:effectLst/>
                          <a:latin typeface="Arial" charset="0"/>
                          <a:ea typeface="宋体" charset="-122"/>
                        </a:rPr>
                        <a:t>的级别</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23850">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r>
                        <a:rPr kumimoji="0" lang="zh-CN" altLang="en-US" sz="1600" b="0" i="0" u="none" strike="noStrike" cap="none" normalizeH="0" baseline="0" smtClean="0">
                          <a:ln>
                            <a:noFill/>
                          </a:ln>
                          <a:solidFill>
                            <a:schemeClr val="tx1"/>
                          </a:solidFill>
                          <a:effectLst/>
                          <a:latin typeface="Arial" charset="0"/>
                          <a:ea typeface="宋体" charset="-122"/>
                        </a:rPr>
                        <a:t>级</a:t>
                      </a:r>
                      <a:r>
                        <a:rPr kumimoji="0" lang="en-US" altLang="zh-CN" sz="1600" b="0" i="0" u="none" strike="noStrike" cap="none" normalizeH="0" baseline="0" smtClean="0">
                          <a:ln>
                            <a:noFill/>
                          </a:ln>
                          <a:solidFill>
                            <a:schemeClr val="tx1"/>
                          </a:solidFill>
                          <a:effectLst/>
                          <a:latin typeface="Arial" charset="0"/>
                          <a:ea typeface="宋体" charset="-122"/>
                        </a:rPr>
                        <a:t>DOM</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定义了基本事件以及一些特殊元素的访问接口，如</a:t>
                      </a:r>
                      <a:r>
                        <a:rPr kumimoji="0" lang="en-US" altLang="zh-CN" sz="1600" b="0" i="0" u="none" strike="noStrike" cap="none" normalizeH="0" baseline="0" smtClean="0">
                          <a:ln>
                            <a:noFill/>
                          </a:ln>
                          <a:solidFill>
                            <a:schemeClr val="tx1"/>
                          </a:solidFill>
                          <a:effectLst/>
                          <a:latin typeface="Arial" charset="0"/>
                          <a:ea typeface="宋体" charset="-122"/>
                        </a:rPr>
                        <a:t>links</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forms</a:t>
                      </a:r>
                      <a:r>
                        <a:rPr kumimoji="0" lang="zh-CN" altLang="en-US" sz="1600" b="0" i="0" u="none" strike="noStrike" cap="none" normalizeH="0" baseline="0" smtClean="0">
                          <a:ln>
                            <a:noFill/>
                          </a:ln>
                          <a:solidFill>
                            <a:schemeClr val="tx1"/>
                          </a:solidFill>
                          <a:effectLst/>
                          <a:latin typeface="Arial" charset="0"/>
                          <a:ea typeface="宋体" charset="-122"/>
                        </a:rPr>
                        <a:t>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r>
                        <a:rPr kumimoji="0" lang="zh-CN" altLang="en-US" sz="1600" b="0" i="0" u="none" strike="noStrike" cap="none" normalizeH="0" baseline="0" smtClean="0">
                          <a:ln>
                            <a:noFill/>
                          </a:ln>
                          <a:solidFill>
                            <a:schemeClr val="tx1"/>
                          </a:solidFill>
                          <a:effectLst/>
                          <a:latin typeface="Arial" charset="0"/>
                          <a:ea typeface="宋体" charset="-122"/>
                        </a:rPr>
                        <a:t>级</a:t>
                      </a:r>
                      <a:r>
                        <a:rPr kumimoji="0" lang="en-US" altLang="zh-CN" sz="1600" b="0" i="0" u="none" strike="noStrike" cap="none" normalizeH="0" baseline="0" smtClean="0">
                          <a:ln>
                            <a:noFill/>
                          </a:ln>
                          <a:solidFill>
                            <a:schemeClr val="tx1"/>
                          </a:solidFill>
                          <a:effectLst/>
                          <a:latin typeface="Arial" charset="0"/>
                          <a:ea typeface="宋体" charset="-122"/>
                        </a:rPr>
                        <a:t>DOM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1998</a:t>
                      </a:r>
                      <a:r>
                        <a:rPr kumimoji="0" lang="zh-CN" altLang="en-US" sz="1600" b="0" i="0" u="none" strike="noStrike" cap="none" normalizeH="0" baseline="0" smtClean="0">
                          <a:ln>
                            <a:noFill/>
                          </a:ln>
                          <a:solidFill>
                            <a:schemeClr val="tx1"/>
                          </a:solidFill>
                          <a:effectLst/>
                          <a:latin typeface="Arial" charset="0"/>
                          <a:ea typeface="宋体" charset="-122"/>
                        </a:rPr>
                        <a:t>年</a:t>
                      </a:r>
                      <a:r>
                        <a:rPr kumimoji="0" lang="en-US" altLang="zh-CN" sz="1600" b="0" i="0" u="none" strike="noStrike" cap="none" normalizeH="0" baseline="0" smtClean="0">
                          <a:ln>
                            <a:noFill/>
                          </a:ln>
                          <a:solidFill>
                            <a:schemeClr val="tx1"/>
                          </a:solidFill>
                          <a:effectLst/>
                          <a:latin typeface="Arial" charset="0"/>
                          <a:ea typeface="宋体" charset="-122"/>
                        </a:rPr>
                        <a:t>10</a:t>
                      </a:r>
                      <a:r>
                        <a:rPr kumimoji="0" lang="zh-CN" altLang="en-US" sz="1600" b="0" i="0" u="none" strike="noStrike" cap="none" normalizeH="0" baseline="0" smtClean="0">
                          <a:ln>
                            <a:noFill/>
                          </a:ln>
                          <a:solidFill>
                            <a:schemeClr val="tx1"/>
                          </a:solidFill>
                          <a:effectLst/>
                          <a:latin typeface="Arial" charset="0"/>
                          <a:ea typeface="宋体" charset="-122"/>
                        </a:rPr>
                        <a:t>月标准化，主要内容是对</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XML</a:t>
                      </a:r>
                      <a:r>
                        <a:rPr kumimoji="0" lang="zh-CN" altLang="en-US" sz="1600" b="0" i="0" u="none" strike="noStrike" cap="none" normalizeH="0" baseline="0" smtClean="0">
                          <a:ln>
                            <a:noFill/>
                          </a:ln>
                          <a:solidFill>
                            <a:schemeClr val="tx1"/>
                          </a:solidFill>
                          <a:effectLst/>
                          <a:latin typeface="Arial" charset="0"/>
                          <a:ea typeface="宋体" charset="-122"/>
                        </a:rPr>
                        <a:t>的支持。定义了</a:t>
                      </a:r>
                      <a:r>
                        <a:rPr kumimoji="0" lang="en-US" altLang="zh-CN" sz="1600" b="0" i="0" u="none" strike="noStrike" cap="none" normalizeH="0" baseline="0" smtClean="0">
                          <a:ln>
                            <a:noFill/>
                          </a:ln>
                          <a:solidFill>
                            <a:schemeClr val="tx1"/>
                          </a:solidFill>
                          <a:effectLst/>
                          <a:latin typeface="Arial" charset="0"/>
                          <a:ea typeface="宋体" charset="-122"/>
                        </a:rPr>
                        <a:t>DOM</a:t>
                      </a:r>
                      <a:r>
                        <a:rPr kumimoji="0" lang="zh-CN" altLang="en-US" sz="1600" b="0" i="0" u="none" strike="noStrike" cap="none" normalizeH="0" baseline="0" smtClean="0">
                          <a:ln>
                            <a:noFill/>
                          </a:ln>
                          <a:solidFill>
                            <a:schemeClr val="tx1"/>
                          </a:solidFill>
                          <a:effectLst/>
                          <a:latin typeface="Arial" charset="0"/>
                          <a:ea typeface="宋体" charset="-122"/>
                        </a:rPr>
                        <a:t>核心接口，如</a:t>
                      </a:r>
                      <a:r>
                        <a:rPr kumimoji="0" lang="en-US" altLang="zh-CN" sz="1600" b="0" i="0" u="none" strike="noStrike" cap="none" normalizeH="0" baseline="0" smtClean="0">
                          <a:ln>
                            <a:noFill/>
                          </a:ln>
                          <a:solidFill>
                            <a:schemeClr val="tx1"/>
                          </a:solidFill>
                          <a:effectLst/>
                          <a:latin typeface="Arial" charset="0"/>
                          <a:ea typeface="宋体" charset="-122"/>
                        </a:rPr>
                        <a:t>Node</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Document</a:t>
                      </a:r>
                      <a:r>
                        <a:rPr kumimoji="0" lang="zh-CN" altLang="en-US" sz="1600" b="0" i="0" u="none" strike="noStrike" cap="none" normalizeH="0" baseline="0" smtClean="0">
                          <a:ln>
                            <a:noFill/>
                          </a:ln>
                          <a:solidFill>
                            <a:schemeClr val="tx1"/>
                          </a:solidFill>
                          <a:effectLst/>
                          <a:latin typeface="Arial" charset="0"/>
                          <a:ea typeface="宋体" charset="-122"/>
                        </a:rPr>
                        <a:t>、元素对象等，提供对网页中各</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元素及其内容进行访问的能力。</a:t>
                      </a:r>
                      <a:r>
                        <a:rPr kumimoji="0" lang="zh-CN" altLang="en-US" sz="1600" b="0" i="0" u="none" strike="noStrike" cap="none" normalizeH="0" baseline="0" smtClean="0">
                          <a:ln>
                            <a:noFill/>
                          </a:ln>
                          <a:solidFill>
                            <a:srgbClr val="FF0000"/>
                          </a:solidFill>
                          <a:effectLst/>
                          <a:latin typeface="Arial" charset="0"/>
                          <a:ea typeface="宋体" charset="-122"/>
                        </a:rPr>
                        <a:t>目前所有浏览器都支持。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a:t>
                      </a:r>
                      <a:r>
                        <a:rPr kumimoji="0" lang="zh-CN" altLang="en-US" sz="1600" b="0" i="0" u="none" strike="noStrike" cap="none" normalizeH="0" baseline="0" smtClean="0">
                          <a:ln>
                            <a:noFill/>
                          </a:ln>
                          <a:solidFill>
                            <a:schemeClr val="tx1"/>
                          </a:solidFill>
                          <a:effectLst/>
                          <a:latin typeface="Arial" charset="0"/>
                          <a:ea typeface="宋体" charset="-122"/>
                        </a:rPr>
                        <a:t>级</a:t>
                      </a:r>
                      <a:r>
                        <a:rPr kumimoji="0" lang="en-US" altLang="zh-CN" sz="1600" b="0" i="0" u="none" strike="noStrike" cap="none" normalizeH="0" baseline="0" smtClean="0">
                          <a:ln>
                            <a:noFill/>
                          </a:ln>
                          <a:solidFill>
                            <a:schemeClr val="tx1"/>
                          </a:solidFill>
                          <a:effectLst/>
                          <a:latin typeface="Arial" charset="0"/>
                          <a:ea typeface="宋体" charset="-122"/>
                        </a:rPr>
                        <a:t>DOM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2000</a:t>
                      </a:r>
                      <a:r>
                        <a:rPr kumimoji="0" lang="zh-CN" altLang="en-US" sz="1600" b="0" i="0" u="none" strike="noStrike" cap="none" normalizeH="0" baseline="0" smtClean="0">
                          <a:ln>
                            <a:noFill/>
                          </a:ln>
                          <a:solidFill>
                            <a:schemeClr val="tx1"/>
                          </a:solidFill>
                          <a:effectLst/>
                          <a:latin typeface="Arial" charset="0"/>
                          <a:ea typeface="宋体" charset="-122"/>
                        </a:rPr>
                        <a:t>年</a:t>
                      </a:r>
                      <a:r>
                        <a:rPr kumimoji="0" lang="en-US" altLang="zh-CN" sz="1600" b="0" i="0" u="none" strike="noStrike" cap="none" normalizeH="0" baseline="0" smtClean="0">
                          <a:ln>
                            <a:noFill/>
                          </a:ln>
                          <a:solidFill>
                            <a:schemeClr val="tx1"/>
                          </a:solidFill>
                          <a:effectLst/>
                          <a:latin typeface="Arial" charset="0"/>
                          <a:ea typeface="宋体" charset="-122"/>
                        </a:rPr>
                        <a:t>11</a:t>
                      </a:r>
                      <a:r>
                        <a:rPr kumimoji="0" lang="zh-CN" altLang="en-US" sz="1600" b="0" i="0" u="none" strike="noStrike" cap="none" normalizeH="0" baseline="0" smtClean="0">
                          <a:ln>
                            <a:noFill/>
                          </a:ln>
                          <a:solidFill>
                            <a:schemeClr val="tx1"/>
                          </a:solidFill>
                          <a:effectLst/>
                          <a:latin typeface="Arial" charset="0"/>
                          <a:ea typeface="宋体" charset="-122"/>
                        </a:rPr>
                        <a:t>月标准化，对一些核心接口进行了升级，定义了对层叠样式表</a:t>
                      </a:r>
                      <a:r>
                        <a:rPr kumimoji="0" lang="en-US" altLang="zh-CN" sz="1600" b="0" i="0" u="none" strike="noStrike" cap="none" normalizeH="0" baseline="0" smtClean="0">
                          <a:ln>
                            <a:noFill/>
                          </a:ln>
                          <a:solidFill>
                            <a:schemeClr val="tx1"/>
                          </a:solidFill>
                          <a:effectLst/>
                          <a:latin typeface="Arial" charset="0"/>
                          <a:ea typeface="宋体" charset="-122"/>
                        </a:rPr>
                        <a:t>CSS</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XML</a:t>
                      </a:r>
                      <a:r>
                        <a:rPr kumimoji="0" lang="zh-CN" altLang="en-US" sz="1600" b="0" i="0" u="none" strike="noStrike" cap="none" normalizeH="0" baseline="0" smtClean="0">
                          <a:ln>
                            <a:noFill/>
                          </a:ln>
                          <a:solidFill>
                            <a:schemeClr val="tx1"/>
                          </a:solidFill>
                          <a:effectLst/>
                          <a:latin typeface="Arial" charset="0"/>
                          <a:ea typeface="宋体" charset="-122"/>
                        </a:rPr>
                        <a:t>名字空间的支持，提供对</a:t>
                      </a:r>
                      <a:r>
                        <a:rPr kumimoji="0" lang="en-US" altLang="zh-CN" sz="1600" b="0" i="0" u="none" strike="noStrike" cap="none" normalizeH="0" baseline="0" smtClean="0">
                          <a:ln>
                            <a:noFill/>
                          </a:ln>
                          <a:solidFill>
                            <a:schemeClr val="tx1"/>
                          </a:solidFill>
                          <a:effectLst/>
                          <a:latin typeface="Arial" charset="0"/>
                          <a:ea typeface="宋体" charset="-122"/>
                        </a:rPr>
                        <a:t>XML</a:t>
                      </a:r>
                      <a:r>
                        <a:rPr kumimoji="0" lang="zh-CN" altLang="en-US" sz="1600" b="0" i="0" u="none" strike="noStrike" cap="none" normalizeH="0" baseline="0" smtClean="0">
                          <a:ln>
                            <a:noFill/>
                          </a:ln>
                          <a:solidFill>
                            <a:schemeClr val="tx1"/>
                          </a:solidFill>
                          <a:effectLst/>
                          <a:latin typeface="Arial" charset="0"/>
                          <a:ea typeface="宋体" charset="-122"/>
                        </a:rPr>
                        <a:t>相关网页元素的进一步访问的能力。</a:t>
                      </a:r>
                      <a:r>
                        <a:rPr kumimoji="0" lang="en-US" altLang="zh-CN" sz="1600" b="0" i="0" u="none" strike="noStrike" cap="none" normalizeH="0" baseline="0" smtClean="0">
                          <a:ln>
                            <a:noFill/>
                          </a:ln>
                          <a:solidFill>
                            <a:schemeClr val="tx1"/>
                          </a:solidFill>
                          <a:effectLst/>
                          <a:latin typeface="Arial" charset="0"/>
                          <a:ea typeface="宋体" charset="-122"/>
                        </a:rPr>
                        <a:t>DOM2</a:t>
                      </a:r>
                      <a:r>
                        <a:rPr kumimoji="0" lang="zh-CN" altLang="en-US" sz="1600" b="0" i="0" u="none" strike="noStrike" cap="none" normalizeH="0" baseline="0" smtClean="0">
                          <a:ln>
                            <a:noFill/>
                          </a:ln>
                          <a:solidFill>
                            <a:schemeClr val="tx1"/>
                          </a:solidFill>
                          <a:effectLst/>
                          <a:latin typeface="Arial" charset="0"/>
                          <a:ea typeface="宋体" charset="-122"/>
                        </a:rPr>
                        <a:t>中引入了事件模型。不是所有浏览器都支持。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3</a:t>
                      </a:r>
                      <a:r>
                        <a:rPr kumimoji="0" lang="zh-CN" altLang="en-US" sz="1600" b="0" i="0" u="none" strike="noStrike" cap="none" normalizeH="0" baseline="0" smtClean="0">
                          <a:ln>
                            <a:noFill/>
                          </a:ln>
                          <a:solidFill>
                            <a:schemeClr val="tx1"/>
                          </a:solidFill>
                          <a:effectLst/>
                          <a:latin typeface="Arial" charset="0"/>
                          <a:ea typeface="宋体" charset="-122"/>
                        </a:rPr>
                        <a:t>级</a:t>
                      </a:r>
                      <a:r>
                        <a:rPr kumimoji="0" lang="en-US" altLang="zh-CN" sz="1600" b="0" i="0" u="none" strike="noStrike" cap="none" normalizeH="0" baseline="0" smtClean="0">
                          <a:ln>
                            <a:noFill/>
                          </a:ln>
                          <a:solidFill>
                            <a:schemeClr val="tx1"/>
                          </a:solidFill>
                          <a:effectLst/>
                          <a:latin typeface="Arial" charset="0"/>
                          <a:ea typeface="宋体" charset="-122"/>
                        </a:rPr>
                        <a:t>DOM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2004</a:t>
                      </a:r>
                      <a:r>
                        <a:rPr kumimoji="0" lang="zh-CN" altLang="en-US" sz="1600" b="0" i="0" u="none" strike="noStrike" cap="none" normalizeH="0" baseline="0" smtClean="0">
                          <a:ln>
                            <a:noFill/>
                          </a:ln>
                          <a:solidFill>
                            <a:schemeClr val="tx1"/>
                          </a:solidFill>
                          <a:effectLst/>
                          <a:latin typeface="Arial" charset="0"/>
                          <a:ea typeface="宋体" charset="-122"/>
                        </a:rPr>
                        <a:t>年</a:t>
                      </a:r>
                      <a:r>
                        <a:rPr kumimoji="0" lang="en-US" altLang="zh-CN" sz="1600" b="0" i="0" u="none" strike="noStrike" cap="none" normalizeH="0" baseline="0" smtClean="0">
                          <a:ln>
                            <a:noFill/>
                          </a:ln>
                          <a:solidFill>
                            <a:schemeClr val="tx1"/>
                          </a:solidFill>
                          <a:effectLst/>
                          <a:latin typeface="Arial" charset="0"/>
                          <a:ea typeface="宋体" charset="-122"/>
                        </a:rPr>
                        <a:t>4</a:t>
                      </a:r>
                      <a:r>
                        <a:rPr kumimoji="0" lang="zh-CN" altLang="en-US" sz="1600" b="0" i="0" u="none" strike="noStrike" cap="none" normalizeH="0" baseline="0" smtClean="0">
                          <a:ln>
                            <a:noFill/>
                          </a:ln>
                          <a:solidFill>
                            <a:schemeClr val="tx1"/>
                          </a:solidFill>
                          <a:effectLst/>
                          <a:latin typeface="Arial" charset="0"/>
                          <a:ea typeface="宋体" charset="-122"/>
                        </a:rPr>
                        <a:t>月标准化，增中了一些新特性，对常用功能提供了更简单的实现方法，提供更好地访问</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与</a:t>
                      </a:r>
                      <a:r>
                        <a:rPr kumimoji="0" lang="en-US" altLang="zh-CN" sz="1600" b="0" i="0" u="none" strike="noStrike" cap="none" normalizeH="0" baseline="0" smtClean="0">
                          <a:ln>
                            <a:noFill/>
                          </a:ln>
                          <a:solidFill>
                            <a:schemeClr val="tx1"/>
                          </a:solidFill>
                          <a:effectLst/>
                          <a:latin typeface="Arial" charset="0"/>
                          <a:ea typeface="宋体" charset="-122"/>
                        </a:rPr>
                        <a:t>XML</a:t>
                      </a:r>
                      <a:r>
                        <a:rPr kumimoji="0" lang="zh-CN" altLang="en-US" sz="1600" b="0" i="0" u="none" strike="noStrike" cap="none" normalizeH="0" baseline="0" smtClean="0">
                          <a:ln>
                            <a:noFill/>
                          </a:ln>
                          <a:solidFill>
                            <a:schemeClr val="tx1"/>
                          </a:solidFill>
                          <a:effectLst/>
                          <a:latin typeface="Arial" charset="0"/>
                          <a:ea typeface="宋体" charset="-122"/>
                        </a:rPr>
                        <a:t>文档内容的方法。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Text Box 4"/>
          <p:cNvSpPr txBox="1">
            <a:spLocks noChangeArrowheads="1"/>
          </p:cNvSpPr>
          <p:nvPr/>
        </p:nvSpPr>
        <p:spPr bwMode="auto">
          <a:xfrm>
            <a:off x="755650" y="5516563"/>
            <a:ext cx="7632700" cy="714375"/>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30000"/>
              </a:spcBef>
            </a:pPr>
            <a:r>
              <a:rPr lang="zh-CN" altLang="en-US">
                <a:solidFill>
                  <a:srgbClr val="0000FF"/>
                </a:solidFill>
                <a:latin typeface="Arial" charset="0"/>
              </a:rPr>
              <a:t>所有浏览器均提供对</a:t>
            </a:r>
            <a:r>
              <a:rPr lang="en-US" altLang="zh-CN">
                <a:solidFill>
                  <a:srgbClr val="FF0000"/>
                </a:solidFill>
                <a:latin typeface="Arial" charset="0"/>
              </a:rPr>
              <a:t>1</a:t>
            </a:r>
            <a:r>
              <a:rPr lang="zh-CN" altLang="en-US">
                <a:solidFill>
                  <a:srgbClr val="FF0000"/>
                </a:solidFill>
                <a:latin typeface="Arial" charset="0"/>
              </a:rPr>
              <a:t>级</a:t>
            </a:r>
            <a:r>
              <a:rPr lang="en-US" altLang="zh-CN">
                <a:solidFill>
                  <a:srgbClr val="FF0000"/>
                </a:solidFill>
                <a:latin typeface="Arial" charset="0"/>
              </a:rPr>
              <a:t>DOM</a:t>
            </a:r>
            <a:r>
              <a:rPr lang="zh-CN" altLang="en-US">
                <a:solidFill>
                  <a:srgbClr val="FF0000"/>
                </a:solidFill>
                <a:latin typeface="Arial" charset="0"/>
              </a:rPr>
              <a:t>的全面支持</a:t>
            </a:r>
            <a:r>
              <a:rPr lang="zh-CN" altLang="en-US">
                <a:solidFill>
                  <a:srgbClr val="0000FF"/>
                </a:solidFill>
                <a:latin typeface="Arial" charset="0"/>
              </a:rPr>
              <a:t>。对于</a:t>
            </a:r>
            <a:r>
              <a:rPr lang="en-US" altLang="zh-CN">
                <a:solidFill>
                  <a:srgbClr val="0000FF"/>
                </a:solidFill>
                <a:latin typeface="Arial" charset="0"/>
              </a:rPr>
              <a:t>2</a:t>
            </a:r>
            <a:r>
              <a:rPr lang="zh-CN" altLang="en-US">
                <a:solidFill>
                  <a:srgbClr val="0000FF"/>
                </a:solidFill>
                <a:latin typeface="Arial" charset="0"/>
              </a:rPr>
              <a:t>级</a:t>
            </a:r>
            <a:r>
              <a:rPr lang="en-US" altLang="zh-CN">
                <a:solidFill>
                  <a:srgbClr val="0000FF"/>
                </a:solidFill>
                <a:latin typeface="Arial" charset="0"/>
              </a:rPr>
              <a:t>DOM</a:t>
            </a:r>
            <a:r>
              <a:rPr lang="zh-CN" altLang="en-US">
                <a:solidFill>
                  <a:srgbClr val="0000FF"/>
                </a:solidFill>
                <a:latin typeface="Arial" charset="0"/>
              </a:rPr>
              <a:t>，还没有浏览器实现全面的支持，相对而言</a:t>
            </a:r>
            <a:r>
              <a:rPr lang="en-US" altLang="zh-CN">
                <a:solidFill>
                  <a:srgbClr val="0000FF"/>
                </a:solidFill>
                <a:latin typeface="Arial" charset="0"/>
              </a:rPr>
              <a:t>Firefox</a:t>
            </a:r>
            <a:r>
              <a:rPr lang="zh-CN" altLang="en-US">
                <a:solidFill>
                  <a:srgbClr val="0000FF"/>
                </a:solidFill>
                <a:latin typeface="Arial" charset="0"/>
              </a:rPr>
              <a:t>提供较全面的支持。</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5"/>
          <p:cNvSpPr>
            <a:spLocks noGrp="1" noChangeArrowheads="1"/>
          </p:cNvSpPr>
          <p:nvPr>
            <p:ph type="title" idx="4294967295"/>
          </p:nvPr>
        </p:nvSpPr>
        <p:spPr/>
        <p:txBody>
          <a:bodyPr/>
          <a:lstStyle/>
          <a:p>
            <a:r>
              <a:rPr lang="en-US" altLang="zh-CN" smtClean="0"/>
              <a:t>DOM</a:t>
            </a:r>
            <a:r>
              <a:rPr lang="zh-CN" altLang="en-US" smtClean="0"/>
              <a:t>分类</a:t>
            </a:r>
          </a:p>
        </p:txBody>
      </p:sp>
      <p:sp>
        <p:nvSpPr>
          <p:cNvPr id="63490" name="Rectangle 6"/>
          <p:cNvSpPr>
            <a:spLocks noGrp="1" noChangeArrowheads="1"/>
          </p:cNvSpPr>
          <p:nvPr>
            <p:ph type="body" idx="4294967295"/>
          </p:nvPr>
        </p:nvSpPr>
        <p:spPr/>
        <p:txBody>
          <a:bodyPr/>
          <a:lstStyle/>
          <a:p>
            <a:r>
              <a:rPr lang="en-US" altLang="zh-CN" sz="2800" smtClean="0"/>
              <a:t>DOM</a:t>
            </a:r>
            <a:r>
              <a:rPr lang="zh-CN" altLang="en-US" sz="2800" smtClean="0"/>
              <a:t>按其内容可分为</a:t>
            </a:r>
            <a:r>
              <a:rPr lang="en-US" altLang="zh-CN" sz="2800" smtClean="0"/>
              <a:t>5</a:t>
            </a:r>
            <a:r>
              <a:rPr lang="zh-CN" altLang="en-US" sz="2800" smtClean="0"/>
              <a:t>个部分</a:t>
            </a:r>
          </a:p>
          <a:p>
            <a:pPr lvl="1"/>
            <a:r>
              <a:rPr lang="zh-CN" altLang="en-US" sz="2000" smtClean="0"/>
              <a:t>核心</a:t>
            </a:r>
            <a:r>
              <a:rPr lang="en-US" altLang="zh-CN" sz="2000" smtClean="0"/>
              <a:t>DOM</a:t>
            </a:r>
            <a:r>
              <a:rPr lang="zh-CN" altLang="en-US" sz="2000" smtClean="0"/>
              <a:t>：是用于</a:t>
            </a:r>
            <a:r>
              <a:rPr lang="en-US" altLang="zh-CN" sz="2000" smtClean="0"/>
              <a:t>XML</a:t>
            </a:r>
            <a:r>
              <a:rPr lang="zh-CN" altLang="en-US" sz="2000" smtClean="0"/>
              <a:t>与</a:t>
            </a:r>
            <a:r>
              <a:rPr lang="en-US" altLang="zh-CN" sz="2000" smtClean="0"/>
              <a:t>HTML</a:t>
            </a:r>
            <a:r>
              <a:rPr lang="zh-CN" altLang="en-US" sz="2000" smtClean="0"/>
              <a:t>的共用接口；</a:t>
            </a:r>
          </a:p>
          <a:p>
            <a:pPr lvl="1"/>
            <a:r>
              <a:rPr lang="en-US" altLang="zh-CN" sz="2000" smtClean="0"/>
              <a:t>XMLDOM</a:t>
            </a:r>
            <a:r>
              <a:rPr lang="zh-CN" altLang="en-US" sz="2000" smtClean="0"/>
              <a:t>：</a:t>
            </a:r>
            <a:r>
              <a:rPr lang="en-US" altLang="zh-CN" sz="2000" smtClean="0"/>
              <a:t>XML</a:t>
            </a:r>
            <a:r>
              <a:rPr lang="zh-CN" altLang="en-US" sz="2000" smtClean="0"/>
              <a:t>专用接口；</a:t>
            </a:r>
          </a:p>
          <a:p>
            <a:pPr lvl="1"/>
            <a:r>
              <a:rPr lang="en-US" altLang="zh-CN" sz="2000" smtClean="0"/>
              <a:t>HTML DOM</a:t>
            </a:r>
            <a:r>
              <a:rPr lang="zh-CN" altLang="en-US" sz="2000" smtClean="0"/>
              <a:t>：</a:t>
            </a:r>
            <a:r>
              <a:rPr lang="en-US" altLang="zh-CN" sz="2000" smtClean="0"/>
              <a:t>HTML</a:t>
            </a:r>
            <a:r>
              <a:rPr lang="zh-CN" altLang="en-US" sz="2000" smtClean="0"/>
              <a:t>专用接口；</a:t>
            </a:r>
          </a:p>
          <a:p>
            <a:pPr lvl="1"/>
            <a:r>
              <a:rPr lang="en-US" altLang="zh-CN" sz="2000" smtClean="0"/>
              <a:t>DOM</a:t>
            </a:r>
            <a:r>
              <a:rPr lang="zh-CN" altLang="en-US" sz="2000" smtClean="0"/>
              <a:t>事件模型：定义</a:t>
            </a:r>
            <a:r>
              <a:rPr lang="en-US" altLang="zh-CN" sz="2000" smtClean="0"/>
              <a:t>DOM</a:t>
            </a:r>
            <a:r>
              <a:rPr lang="zh-CN" altLang="en-US" sz="2000" smtClean="0"/>
              <a:t>能够响应的事件；</a:t>
            </a:r>
          </a:p>
          <a:p>
            <a:pPr lvl="1"/>
            <a:r>
              <a:rPr lang="en-US" altLang="zh-CN" sz="2000" smtClean="0"/>
              <a:t>CSS DOM</a:t>
            </a:r>
            <a:r>
              <a:rPr lang="zh-CN" altLang="en-US" sz="2000" smtClean="0"/>
              <a:t>：</a:t>
            </a:r>
            <a:r>
              <a:rPr lang="en-US" altLang="zh-CN" sz="2000" smtClean="0"/>
              <a:t>CSS</a:t>
            </a:r>
            <a:r>
              <a:rPr lang="zh-CN" altLang="en-US" sz="2000" smtClean="0"/>
              <a:t>专用接口</a:t>
            </a:r>
          </a:p>
          <a:p>
            <a:endParaRPr lang="zh-CN" altLang="en-US" sz="2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smtClean="0"/>
              <a:t>HTML</a:t>
            </a:r>
            <a:r>
              <a:rPr lang="zh-CN" altLang="en-US" smtClean="0"/>
              <a:t>节点树</a:t>
            </a:r>
          </a:p>
        </p:txBody>
      </p:sp>
      <p:sp>
        <p:nvSpPr>
          <p:cNvPr id="64514" name="Rectangle 3"/>
          <p:cNvSpPr>
            <a:spLocks noGrp="1" noChangeArrowheads="1"/>
          </p:cNvSpPr>
          <p:nvPr>
            <p:ph type="body" idx="1"/>
          </p:nvPr>
        </p:nvSpPr>
        <p:spPr>
          <a:xfrm>
            <a:off x="755650" y="1989138"/>
            <a:ext cx="7696200" cy="719137"/>
          </a:xfrm>
        </p:spPr>
        <p:txBody>
          <a:bodyPr/>
          <a:lstStyle/>
          <a:p>
            <a:pPr>
              <a:lnSpc>
                <a:spcPct val="90000"/>
              </a:lnSpc>
            </a:pPr>
            <a:r>
              <a:rPr lang="en-US" altLang="zh-CN" sz="2200" smtClean="0">
                <a:solidFill>
                  <a:srgbClr val="0000FF"/>
                </a:solidFill>
              </a:rPr>
              <a:t>HTML</a:t>
            </a:r>
            <a:r>
              <a:rPr lang="zh-CN" altLang="en-US" sz="2200" smtClean="0">
                <a:solidFill>
                  <a:srgbClr val="0000FF"/>
                </a:solidFill>
              </a:rPr>
              <a:t>文档是一种树状的结构化文档、各标记之间是一种树状的层次关系。</a:t>
            </a:r>
          </a:p>
        </p:txBody>
      </p:sp>
      <p:pic>
        <p:nvPicPr>
          <p:cNvPr id="64515" name="Picture 4" descr="html树结构"/>
          <p:cNvPicPr>
            <a:picLocks noChangeAspect="1" noChangeArrowheads="1"/>
          </p:cNvPicPr>
          <p:nvPr/>
        </p:nvPicPr>
        <p:blipFill>
          <a:blip r:embed="rId2"/>
          <a:srcRect/>
          <a:stretch>
            <a:fillRect/>
          </a:stretch>
        </p:blipFill>
        <p:spPr bwMode="auto">
          <a:xfrm>
            <a:off x="0" y="2708275"/>
            <a:ext cx="9036050" cy="3954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altLang="zh-CN" smtClean="0"/>
              <a:t>HTML</a:t>
            </a:r>
            <a:r>
              <a:rPr lang="zh-CN" altLang="en-US" smtClean="0"/>
              <a:t>节点树</a:t>
            </a:r>
          </a:p>
        </p:txBody>
      </p:sp>
      <p:sp>
        <p:nvSpPr>
          <p:cNvPr id="65538" name="Rectangle 3"/>
          <p:cNvSpPr>
            <a:spLocks noGrp="1" noChangeArrowheads="1"/>
          </p:cNvSpPr>
          <p:nvPr>
            <p:ph type="body" idx="1"/>
          </p:nvPr>
        </p:nvSpPr>
        <p:spPr/>
        <p:txBody>
          <a:bodyPr/>
          <a:lstStyle/>
          <a:p>
            <a:r>
              <a:rPr lang="zh-CN" altLang="en-US" sz="2200" b="1" smtClean="0"/>
              <a:t>说明</a:t>
            </a:r>
          </a:p>
          <a:p>
            <a:pPr lvl="1">
              <a:lnSpc>
                <a:spcPct val="120000"/>
              </a:lnSpc>
            </a:pPr>
            <a:r>
              <a:rPr lang="zh-CN" altLang="en-US" sz="1600" smtClean="0"/>
              <a:t>结构树反映了各</a:t>
            </a:r>
            <a:r>
              <a:rPr lang="en-US" altLang="zh-CN" sz="1600" smtClean="0"/>
              <a:t>HTML</a:t>
            </a:r>
            <a:r>
              <a:rPr lang="zh-CN" altLang="en-US" sz="1600" smtClean="0"/>
              <a:t>元素之间的层次关系。</a:t>
            </a:r>
            <a:r>
              <a:rPr lang="en-US" altLang="zh-CN" sz="1600" smtClean="0"/>
              <a:t>&lt;html&gt;</a:t>
            </a:r>
            <a:r>
              <a:rPr lang="zh-CN" altLang="en-US" sz="1600" smtClean="0"/>
              <a:t>包含</a:t>
            </a:r>
            <a:r>
              <a:rPr lang="en-US" altLang="zh-CN" sz="1600" smtClean="0"/>
              <a:t>&lt;head&gt;</a:t>
            </a:r>
            <a:r>
              <a:rPr lang="zh-CN" altLang="en-US" sz="1600" smtClean="0"/>
              <a:t>和</a:t>
            </a:r>
            <a:r>
              <a:rPr lang="en-US" altLang="zh-CN" sz="1600" smtClean="0"/>
              <a:t>&lt;body&gt;,&lt;head&gt;</a:t>
            </a:r>
            <a:r>
              <a:rPr lang="zh-CN" altLang="en-US" sz="1600" smtClean="0"/>
              <a:t>包含</a:t>
            </a:r>
            <a:r>
              <a:rPr lang="en-US" altLang="zh-CN" sz="1600" smtClean="0"/>
              <a:t>&lt;title&gt;</a:t>
            </a:r>
            <a:r>
              <a:rPr lang="zh-CN" altLang="en-US" sz="1600" smtClean="0"/>
              <a:t>；</a:t>
            </a:r>
            <a:r>
              <a:rPr lang="en-US" altLang="zh-CN" sz="1600" smtClean="0"/>
              <a:t>&lt;body&gt;</a:t>
            </a:r>
            <a:r>
              <a:rPr lang="zh-CN" altLang="en-US" sz="1600" smtClean="0"/>
              <a:t>又包含</a:t>
            </a:r>
            <a:r>
              <a:rPr lang="en-US" altLang="zh-CN" sz="1600" smtClean="0"/>
              <a:t>&lt;h1&gt;</a:t>
            </a:r>
            <a:r>
              <a:rPr lang="zh-CN" altLang="en-US" sz="1600" smtClean="0"/>
              <a:t>和</a:t>
            </a:r>
            <a:r>
              <a:rPr lang="en-US" altLang="zh-CN" sz="1600" smtClean="0"/>
              <a:t>&lt;table&gt;</a:t>
            </a:r>
            <a:r>
              <a:rPr lang="zh-CN" altLang="en-US" sz="1600" smtClean="0"/>
              <a:t>等</a:t>
            </a:r>
          </a:p>
          <a:p>
            <a:pPr lvl="1">
              <a:lnSpc>
                <a:spcPct val="120000"/>
              </a:lnSpc>
            </a:pPr>
            <a:r>
              <a:rPr lang="en-US" altLang="zh-CN" sz="1600" smtClean="0"/>
              <a:t>DOM</a:t>
            </a:r>
            <a:r>
              <a:rPr lang="zh-CN" altLang="en-US" sz="1600" smtClean="0"/>
              <a:t>就通过这种树结构的层次关系，来定位、访问与控制文档中各元素及其内容。</a:t>
            </a:r>
          </a:p>
          <a:p>
            <a:r>
              <a:rPr lang="zh-CN" altLang="en-US" sz="2200" b="1" smtClean="0"/>
              <a:t>节点术语</a:t>
            </a:r>
          </a:p>
          <a:p>
            <a:pPr lvl="1">
              <a:lnSpc>
                <a:spcPct val="120000"/>
              </a:lnSpc>
            </a:pPr>
            <a:r>
              <a:rPr lang="zh-CN" altLang="en-US" sz="1600" smtClean="0"/>
              <a:t>结构图中的每一项称为节点</a:t>
            </a:r>
            <a:r>
              <a:rPr lang="en-US" altLang="zh-CN" sz="1600" smtClean="0"/>
              <a:t>(Node)</a:t>
            </a:r>
            <a:r>
              <a:rPr lang="zh-CN" altLang="en-US" sz="1600" smtClean="0"/>
              <a:t>，树状结构叫节点树。</a:t>
            </a:r>
            <a:endParaRPr lang="zh-CN" altLang="en-US" sz="1800" b="1" smtClean="0"/>
          </a:p>
          <a:p>
            <a:pPr lvl="1"/>
            <a:r>
              <a:rPr lang="zh-CN" altLang="en-US" sz="1600" smtClean="0"/>
              <a:t>父节点：某节点上端的节点</a:t>
            </a:r>
            <a:r>
              <a:rPr lang="en-US" altLang="zh-CN" sz="1600" smtClean="0"/>
              <a:t>(parentNode)</a:t>
            </a:r>
          </a:p>
          <a:p>
            <a:pPr lvl="1"/>
            <a:r>
              <a:rPr lang="zh-CN" altLang="en-US" sz="1600" smtClean="0"/>
              <a:t>子节点：包含在某个节点下的节点</a:t>
            </a:r>
            <a:r>
              <a:rPr lang="en-US" altLang="zh-CN" sz="1600" smtClean="0"/>
              <a:t>(childNode)</a:t>
            </a:r>
          </a:p>
          <a:p>
            <a:pPr lvl="1"/>
            <a:r>
              <a:rPr lang="zh-CN" altLang="en-US" sz="1600" smtClean="0"/>
              <a:t>兄弟节点：位于同一层次的节点称为兄弟节点。</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zh-CN" smtClean="0"/>
              <a:t>DOM HTML</a:t>
            </a:r>
            <a:r>
              <a:rPr lang="zh-CN" altLang="en-US" smtClean="0"/>
              <a:t>节点类型</a:t>
            </a:r>
          </a:p>
        </p:txBody>
      </p:sp>
      <p:sp>
        <p:nvSpPr>
          <p:cNvPr id="66562" name="Rectangle 3"/>
          <p:cNvSpPr>
            <a:spLocks noGrp="1" noChangeArrowheads="1"/>
          </p:cNvSpPr>
          <p:nvPr>
            <p:ph type="body" idx="1"/>
          </p:nvPr>
        </p:nvSpPr>
        <p:spPr/>
        <p:txBody>
          <a:bodyPr/>
          <a:lstStyle/>
          <a:p>
            <a:r>
              <a:rPr lang="zh-CN" altLang="en-US" sz="2400" b="1" smtClean="0"/>
              <a:t>概述</a:t>
            </a:r>
          </a:p>
          <a:p>
            <a:pPr lvl="1"/>
            <a:r>
              <a:rPr lang="en-US" altLang="zh-CN" sz="2000" smtClean="0"/>
              <a:t>DOM</a:t>
            </a:r>
            <a:r>
              <a:rPr lang="zh-CN" altLang="en-US" sz="2000" smtClean="0"/>
              <a:t>中定义了</a:t>
            </a:r>
            <a:r>
              <a:rPr lang="en-US" altLang="zh-CN" sz="2000" smtClean="0"/>
              <a:t>12</a:t>
            </a:r>
            <a:r>
              <a:rPr lang="zh-CN" altLang="en-US" sz="2000" smtClean="0"/>
              <a:t>种节点类型，有些类型是</a:t>
            </a:r>
            <a:r>
              <a:rPr lang="en-US" altLang="zh-CN" sz="2000" smtClean="0"/>
              <a:t>XML</a:t>
            </a:r>
            <a:r>
              <a:rPr lang="zh-CN" altLang="en-US" sz="2000" smtClean="0"/>
              <a:t>专有的，与</a:t>
            </a:r>
            <a:r>
              <a:rPr lang="en-US" altLang="zh-CN" sz="2000" smtClean="0"/>
              <a:t>HTML</a:t>
            </a:r>
            <a:r>
              <a:rPr lang="zh-CN" altLang="en-US" sz="2000" smtClean="0"/>
              <a:t>相关的节点类型如下图所示。</a:t>
            </a:r>
          </a:p>
          <a:p>
            <a:endParaRPr lang="zh-CN" altLang="en-US" sz="2000" smtClean="0"/>
          </a:p>
        </p:txBody>
      </p:sp>
      <p:graphicFrame>
        <p:nvGraphicFramePr>
          <p:cNvPr id="126002" name="Group 50"/>
          <p:cNvGraphicFramePr>
            <a:graphicFrameLocks noGrp="1"/>
          </p:cNvGraphicFramePr>
          <p:nvPr/>
        </p:nvGraphicFramePr>
        <p:xfrm>
          <a:off x="755650" y="3427413"/>
          <a:ext cx="7704138" cy="2738437"/>
        </p:xfrm>
        <a:graphic>
          <a:graphicData uri="http://schemas.openxmlformats.org/drawingml/2006/table">
            <a:tbl>
              <a:tblPr/>
              <a:tblGrid>
                <a:gridCol w="1368425"/>
                <a:gridCol w="4176713"/>
                <a:gridCol w="2159000"/>
              </a:tblGrid>
              <a:tr h="395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节点类型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对应</a:t>
                      </a:r>
                      <a:r>
                        <a:rPr kumimoji="0" lang="en-US" altLang="zh-CN" sz="1600" b="1" i="0" u="none" strike="noStrike" cap="none" normalizeH="0" baseline="0" smtClean="0">
                          <a:ln>
                            <a:noFill/>
                          </a:ln>
                          <a:solidFill>
                            <a:schemeClr val="tx1"/>
                          </a:solidFill>
                          <a:effectLst/>
                          <a:latin typeface="Arial" charset="0"/>
                          <a:ea typeface="宋体" charset="-122"/>
                        </a:rPr>
                        <a:t>HTML</a:t>
                      </a:r>
                      <a:r>
                        <a:rPr kumimoji="0" lang="zh-CN" altLang="en-US" sz="1600" b="1" i="0" u="none" strike="noStrike" cap="none" normalizeH="0" baseline="0" smtClean="0">
                          <a:ln>
                            <a:noFill/>
                          </a:ln>
                          <a:solidFill>
                            <a:schemeClr val="tx1"/>
                          </a:solidFill>
                          <a:effectLst/>
                          <a:latin typeface="Arial" charset="0"/>
                          <a:ea typeface="宋体" charset="-122"/>
                        </a:rPr>
                        <a:t>标记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Document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节点树的根节点，对应于当前文档，其他节点均包含在该节点下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Element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元素节点，对应于文档中一个标记对及其内容。该节点可以包含其它节点。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&lt;html&gt;&lt;head&gt;&lt;h1&gt;</a:t>
                      </a:r>
                      <a:r>
                        <a:rPr kumimoji="0" lang="zh-CN" altLang="en-US" sz="1600" b="0" i="0" u="none" strike="noStrike" cap="none" normalizeH="0" baseline="0" smtClean="0">
                          <a:ln>
                            <a:noFill/>
                          </a:ln>
                          <a:solidFill>
                            <a:schemeClr val="tx1"/>
                          </a:solidFill>
                          <a:effectLst/>
                          <a:latin typeface="Arial" charset="0"/>
                          <a:ea typeface="宋体" charset="-122"/>
                        </a:rPr>
                        <a:t>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标记中包含的文本，不能包含其它节点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&lt;p&gt;</a:t>
                      </a:r>
                      <a:r>
                        <a:rPr kumimoji="0" lang="zh-CN" altLang="en-US" sz="1600" b="0" i="0" u="none" strike="noStrike" cap="none" normalizeH="0" baseline="0" smtClean="0">
                          <a:ln>
                            <a:noFill/>
                          </a:ln>
                          <a:solidFill>
                            <a:schemeClr val="tx1"/>
                          </a:solidFill>
                          <a:effectLst/>
                          <a:latin typeface="Arial" charset="0"/>
                          <a:ea typeface="宋体" charset="-122"/>
                        </a:rPr>
                        <a:t>内容</a:t>
                      </a:r>
                      <a:r>
                        <a:rPr kumimoji="0" lang="en-US" altLang="zh-CN" sz="1600" b="0" i="0" u="none" strike="noStrike" cap="none" normalizeH="0" baseline="0" smtClean="0">
                          <a:ln>
                            <a:noFill/>
                          </a:ln>
                          <a:solidFill>
                            <a:schemeClr val="tx1"/>
                          </a:solidFill>
                          <a:effectLst/>
                          <a:latin typeface="Arial" charset="0"/>
                          <a:ea typeface="宋体" charset="-122"/>
                        </a:rPr>
                        <a:t>&lt;/p&gt;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Attribute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标记的“属性</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值”对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id=“td1”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Comment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文档中的注释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a:t>
                      </a:r>
                      <a:r>
                        <a:rPr kumimoji="0" lang="zh-CN" altLang="en-US" sz="1600" b="0" i="0" u="none" strike="noStrike" cap="none" normalizeH="0" baseline="0" smtClean="0">
                          <a:ln>
                            <a:noFill/>
                          </a:ln>
                          <a:solidFill>
                            <a:schemeClr val="tx1"/>
                          </a:solidFill>
                          <a:effectLst/>
                          <a:latin typeface="Arial" charset="0"/>
                          <a:ea typeface="宋体" charset="-122"/>
                        </a:rPr>
                        <a:t>注释</a:t>
                      </a:r>
                      <a:r>
                        <a:rPr kumimoji="0" lang="en-US" altLang="zh-CN" sz="1600" b="0" i="0" u="none" strike="noStrike" cap="none" normalizeH="0" baseline="0" smtClean="0">
                          <a:ln>
                            <a:noFill/>
                          </a:ln>
                          <a:solidFill>
                            <a:schemeClr val="tx1"/>
                          </a:solidFill>
                          <a:effectLst/>
                          <a:latin typeface="Arial" charset="0"/>
                          <a:ea typeface="宋体" charset="-122"/>
                        </a:rPr>
                        <a: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altLang="zh-CN" smtClean="0"/>
              <a:t>HTML</a:t>
            </a:r>
            <a:r>
              <a:rPr lang="zh-CN" altLang="en-US" smtClean="0"/>
              <a:t>节点类型</a:t>
            </a:r>
          </a:p>
        </p:txBody>
      </p:sp>
      <p:sp>
        <p:nvSpPr>
          <p:cNvPr id="67586" name="Rectangle 3"/>
          <p:cNvSpPr>
            <a:spLocks noGrp="1" noChangeArrowheads="1"/>
          </p:cNvSpPr>
          <p:nvPr>
            <p:ph type="body" idx="1"/>
          </p:nvPr>
        </p:nvSpPr>
        <p:spPr/>
        <p:txBody>
          <a:bodyPr/>
          <a:lstStyle/>
          <a:p>
            <a:r>
              <a:rPr lang="en-US" altLang="zh-CN" sz="2400" b="1" smtClean="0"/>
              <a:t>html</a:t>
            </a:r>
            <a:r>
              <a:rPr lang="zh-CN" altLang="en-US" sz="2400" b="1" smtClean="0"/>
              <a:t>节点类型说明</a:t>
            </a:r>
          </a:p>
          <a:p>
            <a:pPr lvl="1"/>
            <a:r>
              <a:rPr lang="zh-CN" altLang="en-US" sz="1800" smtClean="0"/>
              <a:t>在一个</a:t>
            </a:r>
            <a:r>
              <a:rPr lang="en-US" altLang="zh-CN" sz="1800" smtClean="0"/>
              <a:t>DOM</a:t>
            </a:r>
            <a:r>
              <a:rPr lang="zh-CN" altLang="en-US" sz="1800" smtClean="0"/>
              <a:t>树中，只有一个</a:t>
            </a:r>
            <a:r>
              <a:rPr lang="en-US" altLang="zh-CN" sz="1800" smtClean="0"/>
              <a:t>Document</a:t>
            </a:r>
            <a:r>
              <a:rPr lang="zh-CN" altLang="en-US" sz="1800" smtClean="0"/>
              <a:t>类型的节点，该节点是整个文档的根，</a:t>
            </a:r>
            <a:r>
              <a:rPr lang="zh-CN" altLang="en-US" sz="1800" smtClean="0">
                <a:solidFill>
                  <a:srgbClr val="FF0000"/>
                </a:solidFill>
              </a:rPr>
              <a:t>代表了当前文档</a:t>
            </a:r>
            <a:r>
              <a:rPr lang="zh-CN" altLang="en-US" sz="1800" smtClean="0"/>
              <a:t>。</a:t>
            </a:r>
          </a:p>
          <a:p>
            <a:pPr lvl="1"/>
            <a:r>
              <a:rPr lang="en-US" altLang="zh-CN" sz="1800" smtClean="0"/>
              <a:t>Element</a:t>
            </a:r>
            <a:r>
              <a:rPr lang="zh-CN" altLang="en-US" sz="1800" smtClean="0"/>
              <a:t>节点，对应于</a:t>
            </a:r>
            <a:r>
              <a:rPr lang="en-US" altLang="zh-CN" sz="1800" smtClean="0"/>
              <a:t>HTML</a:t>
            </a:r>
            <a:r>
              <a:rPr lang="zh-CN" altLang="en-US" sz="1800" smtClean="0"/>
              <a:t>中的各种标记，</a:t>
            </a:r>
            <a:r>
              <a:rPr lang="en-US" altLang="zh-CN" sz="1800" smtClean="0"/>
              <a:t>Element</a:t>
            </a:r>
            <a:r>
              <a:rPr lang="zh-CN" altLang="en-US" sz="1800" smtClean="0"/>
              <a:t>节点是</a:t>
            </a:r>
            <a:r>
              <a:rPr lang="en-US" altLang="zh-CN" sz="1800" smtClean="0"/>
              <a:t>Document</a:t>
            </a:r>
            <a:r>
              <a:rPr lang="zh-CN" altLang="en-US" sz="1800" smtClean="0"/>
              <a:t>节点的子节点，它们对应的元素对象均为</a:t>
            </a:r>
            <a:r>
              <a:rPr lang="en-US" altLang="zh-CN" sz="1800" smtClean="0"/>
              <a:t>document</a:t>
            </a:r>
            <a:r>
              <a:rPr lang="zh-CN" altLang="en-US" sz="1800" smtClean="0"/>
              <a:t>对象的子对象。</a:t>
            </a:r>
          </a:p>
          <a:p>
            <a:pPr lvl="1"/>
            <a:r>
              <a:rPr lang="zh-CN" altLang="en-US" sz="1800" smtClean="0"/>
              <a:t>通过对</a:t>
            </a:r>
            <a:r>
              <a:rPr lang="en-US" altLang="zh-CN" sz="1800" smtClean="0"/>
              <a:t>HTML</a:t>
            </a:r>
            <a:r>
              <a:rPr lang="zh-CN" altLang="en-US" sz="1800" smtClean="0"/>
              <a:t>节点树的描述，浏览器为各节点建立对应的对象，各对象与节点树中的节点具有层次关系，通过这些对象，访问与控制文档中各内容</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zh-CN" altLang="en-US" smtClean="0"/>
              <a:t>核心</a:t>
            </a:r>
            <a:r>
              <a:rPr lang="en-US" altLang="zh-CN" smtClean="0"/>
              <a:t>DOM</a:t>
            </a:r>
          </a:p>
        </p:txBody>
      </p:sp>
      <p:sp>
        <p:nvSpPr>
          <p:cNvPr id="68610" name="Rectangle 3"/>
          <p:cNvSpPr>
            <a:spLocks noGrp="1" noChangeArrowheads="1"/>
          </p:cNvSpPr>
          <p:nvPr>
            <p:ph type="body" idx="1"/>
          </p:nvPr>
        </p:nvSpPr>
        <p:spPr/>
        <p:txBody>
          <a:bodyPr/>
          <a:lstStyle/>
          <a:p>
            <a:endParaRPr lang="zh-CN" altLang="en-US" smtClean="0"/>
          </a:p>
        </p:txBody>
      </p:sp>
      <p:pic>
        <p:nvPicPr>
          <p:cNvPr id="68611" name="Picture 4" descr="核心DOM"/>
          <p:cNvPicPr>
            <a:picLocks noChangeAspect="1" noChangeArrowheads="1"/>
          </p:cNvPicPr>
          <p:nvPr/>
        </p:nvPicPr>
        <p:blipFill>
          <a:blip r:embed="rId2"/>
          <a:srcRect/>
          <a:stretch>
            <a:fillRect/>
          </a:stretch>
        </p:blipFill>
        <p:spPr bwMode="auto">
          <a:xfrm>
            <a:off x="684213" y="1844675"/>
            <a:ext cx="7874000" cy="440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zh-CN" altLang="en-US" smtClean="0"/>
              <a:t>核心</a:t>
            </a:r>
            <a:r>
              <a:rPr lang="en-US" altLang="zh-CN" smtClean="0"/>
              <a:t>DOM</a:t>
            </a:r>
          </a:p>
        </p:txBody>
      </p:sp>
      <p:sp>
        <p:nvSpPr>
          <p:cNvPr id="69634" name="Rectangle 3"/>
          <p:cNvSpPr>
            <a:spLocks noGrp="1" noChangeArrowheads="1"/>
          </p:cNvSpPr>
          <p:nvPr>
            <p:ph type="body" idx="1"/>
          </p:nvPr>
        </p:nvSpPr>
        <p:spPr/>
        <p:txBody>
          <a:bodyPr/>
          <a:lstStyle/>
          <a:p>
            <a:r>
              <a:rPr lang="zh-CN" altLang="en-US" sz="2400" b="1" smtClean="0"/>
              <a:t>结构图说明</a:t>
            </a:r>
          </a:p>
          <a:p>
            <a:pPr lvl="1">
              <a:lnSpc>
                <a:spcPct val="120000"/>
              </a:lnSpc>
            </a:pPr>
            <a:r>
              <a:rPr lang="en-US" altLang="zh-CN" sz="2000" smtClean="0"/>
              <a:t>Node</a:t>
            </a:r>
            <a:r>
              <a:rPr lang="zh-CN" altLang="en-US" sz="2000" smtClean="0"/>
              <a:t>接口是所有其它接口的顶层接口，</a:t>
            </a:r>
            <a:r>
              <a:rPr lang="en-US" altLang="zh-CN" sz="2000" smtClean="0"/>
              <a:t>Node</a:t>
            </a:r>
            <a:r>
              <a:rPr lang="zh-CN" altLang="en-US" sz="2000" smtClean="0"/>
              <a:t>中定义的属性和方法被其他接口继承，也就是说，</a:t>
            </a:r>
            <a:r>
              <a:rPr lang="en-US" altLang="zh-CN" sz="2000" smtClean="0"/>
              <a:t>Node</a:t>
            </a:r>
            <a:r>
              <a:rPr lang="zh-CN" altLang="en-US" sz="2000" smtClean="0"/>
              <a:t>接口中定义了适用于所有节点的属性和方法。</a:t>
            </a:r>
          </a:p>
          <a:p>
            <a:pPr lvl="1">
              <a:lnSpc>
                <a:spcPct val="120000"/>
              </a:lnSpc>
            </a:pPr>
            <a:r>
              <a:rPr lang="zh-CN" altLang="en-US" sz="2000" smtClean="0"/>
              <a:t>在浏览器中，</a:t>
            </a:r>
            <a:r>
              <a:rPr lang="en-US" altLang="zh-CN" sz="2000" smtClean="0"/>
              <a:t>Node</a:t>
            </a:r>
            <a:r>
              <a:rPr lang="zh-CN" altLang="en-US" sz="2000" smtClean="0"/>
              <a:t>接口并不对应于具体的浏览器对象，该接口中定义的属性和方法直接通过具体的节点对象进行调用。例如通过</a:t>
            </a:r>
            <a:r>
              <a:rPr lang="en-US" altLang="zh-CN" sz="2000" smtClean="0"/>
              <a:t>Document</a:t>
            </a:r>
            <a:r>
              <a:rPr lang="zh-CN" altLang="en-US" sz="2000" smtClean="0"/>
              <a:t>类型节点的</a:t>
            </a:r>
            <a:r>
              <a:rPr lang="en-US" altLang="zh-CN" sz="2000" smtClean="0"/>
              <a:t>document</a:t>
            </a:r>
            <a:r>
              <a:rPr lang="zh-CN" altLang="en-US" sz="2000" smtClean="0"/>
              <a:t>对象节点调用。</a:t>
            </a:r>
          </a:p>
          <a:p>
            <a:pPr lvl="1">
              <a:lnSpc>
                <a:spcPct val="120000"/>
              </a:lnSpc>
            </a:pPr>
            <a:r>
              <a:rPr lang="zh-CN" altLang="en-US" sz="2000" smtClean="0">
                <a:solidFill>
                  <a:srgbClr val="0000FF"/>
                </a:solidFill>
              </a:rPr>
              <a:t>提示：节点对象指节点所对应的浏览器对象。</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zh-CN" altLang="en-US" smtClean="0"/>
              <a:t>核心</a:t>
            </a:r>
            <a:r>
              <a:rPr lang="en-US" altLang="zh-CN" smtClean="0"/>
              <a:t>DOM——</a:t>
            </a:r>
            <a:r>
              <a:rPr lang="zh-CN" altLang="en-US" smtClean="0"/>
              <a:t>访问节点</a:t>
            </a:r>
          </a:p>
        </p:txBody>
      </p:sp>
      <p:graphicFrame>
        <p:nvGraphicFramePr>
          <p:cNvPr id="71721" name="Group 41"/>
          <p:cNvGraphicFramePr>
            <a:graphicFrameLocks noGrp="1"/>
          </p:cNvGraphicFramePr>
          <p:nvPr>
            <p:ph sz="half" idx="2"/>
          </p:nvPr>
        </p:nvGraphicFramePr>
        <p:xfrm>
          <a:off x="755650" y="1989138"/>
          <a:ext cx="7696200" cy="4175125"/>
        </p:xfrm>
        <a:graphic>
          <a:graphicData uri="http://schemas.openxmlformats.org/drawingml/2006/table">
            <a:tbl>
              <a:tblPr/>
              <a:tblGrid>
                <a:gridCol w="1584325"/>
                <a:gridCol w="6111875"/>
              </a:tblGrid>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nodeName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表示节点的名称，例如，</a:t>
                      </a:r>
                      <a:r>
                        <a:rPr kumimoji="0" lang="en-US" altLang="zh-CN" sz="1600" b="0" i="0" u="none" strike="noStrike" cap="none" normalizeH="0" baseline="0" smtClean="0">
                          <a:ln>
                            <a:noFill/>
                          </a:ln>
                          <a:solidFill>
                            <a:schemeClr val="tx1"/>
                          </a:solidFill>
                          <a:effectLst/>
                          <a:latin typeface="Arial" charset="0"/>
                          <a:ea typeface="宋体" charset="-122"/>
                        </a:rPr>
                        <a:t>document</a:t>
                      </a:r>
                      <a:r>
                        <a:rPr kumimoji="0" lang="zh-CN" altLang="en-US" sz="1600" b="0" i="0" u="none" strike="noStrike" cap="none" normalizeH="0" baseline="0" smtClean="0">
                          <a:ln>
                            <a:noFill/>
                          </a:ln>
                          <a:solidFill>
                            <a:schemeClr val="tx1"/>
                          </a:solidFill>
                          <a:effectLst/>
                          <a:latin typeface="Arial" charset="0"/>
                          <a:ea typeface="宋体" charset="-122"/>
                        </a:rPr>
                        <a:t>节点“</a:t>
                      </a:r>
                      <a:r>
                        <a:rPr kumimoji="0" lang="en-US" altLang="zh-CN" sz="1600" b="0" i="0" u="none" strike="noStrike" cap="none" normalizeH="0" baseline="0" smtClean="0">
                          <a:ln>
                            <a:noFill/>
                          </a:ln>
                          <a:solidFill>
                            <a:schemeClr val="tx1"/>
                          </a:solidFill>
                          <a:effectLst/>
                          <a:latin typeface="Arial" charset="0"/>
                          <a:ea typeface="宋体" charset="-122"/>
                        </a:rPr>
                        <a:t>#document”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nodeValue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表示节点的值</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标记中的文本</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，只对</a:t>
                      </a:r>
                      <a:r>
                        <a:rPr kumimoji="0" lang="en-US" altLang="zh-CN" sz="1600" b="0" i="0" u="none" strike="noStrike" cap="none" normalizeH="0" baseline="0" smtClean="0">
                          <a:ln>
                            <a:noFill/>
                          </a:ln>
                          <a:solidFill>
                            <a:schemeClr val="tx1"/>
                          </a:solidFill>
                          <a:effectLst/>
                          <a:latin typeface="Arial" charset="0"/>
                          <a:ea typeface="宋体" charset="-122"/>
                        </a:rPr>
                        <a:t>Text</a:t>
                      </a:r>
                      <a:r>
                        <a:rPr kumimoji="0" lang="zh-CN" altLang="en-US" sz="1600" b="0" i="0" u="none" strike="noStrike" cap="none" normalizeH="0" baseline="0" smtClean="0">
                          <a:ln>
                            <a:noFill/>
                          </a:ln>
                          <a:solidFill>
                            <a:schemeClr val="tx1"/>
                          </a:solidFill>
                          <a:effectLst/>
                          <a:latin typeface="Arial" charset="0"/>
                          <a:ea typeface="宋体" charset="-122"/>
                        </a:rPr>
                        <a:t>类型节点有效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返回节点的所有属性节点（</a:t>
                      </a:r>
                      <a:r>
                        <a:rPr kumimoji="0" lang="en-US" altLang="zh-CN" sz="1600" b="0" i="0" u="none" strike="noStrike" cap="none" normalizeH="0" baseline="0" smtClean="0">
                          <a:ln>
                            <a:noFill/>
                          </a:ln>
                          <a:solidFill>
                            <a:schemeClr val="tx1"/>
                          </a:solidFill>
                          <a:effectLst/>
                          <a:latin typeface="Arial" charset="0"/>
                          <a:ea typeface="宋体" charset="-122"/>
                        </a:rPr>
                        <a:t>nodeName/nodeValue</a:t>
                      </a:r>
                      <a:r>
                        <a:rPr kumimoji="0" lang="zh-CN" altLang="en-US" sz="1600" b="0" i="0" u="none" strike="noStrike" cap="none" normalizeH="0" baseline="0" smtClean="0">
                          <a:ln>
                            <a:noFill/>
                          </a:ln>
                          <a:solidFill>
                            <a:schemeClr val="tx1"/>
                          </a:solidFill>
                          <a:effectLst/>
                          <a:latin typeface="Arial" charset="0"/>
                          <a:ea typeface="宋体" charset="-122"/>
                        </a:rPr>
                        <a:t>对），只用于</a:t>
                      </a:r>
                      <a:r>
                        <a:rPr kumimoji="0" lang="en-US" altLang="zh-CN" sz="1600" b="0" i="0" u="none" strike="noStrike" cap="none" normalizeH="0" baseline="0" smtClean="0">
                          <a:ln>
                            <a:noFill/>
                          </a:ln>
                          <a:solidFill>
                            <a:schemeClr val="tx1"/>
                          </a:solidFill>
                          <a:effectLst/>
                          <a:latin typeface="Arial" charset="0"/>
                          <a:ea typeface="宋体" charset="-122"/>
                        </a:rPr>
                        <a:t>Element</a:t>
                      </a:r>
                      <a:r>
                        <a:rPr kumimoji="0" lang="zh-CN" altLang="en-US" sz="1600" b="0" i="0" u="none" strike="noStrike" cap="none" normalizeH="0" baseline="0" smtClean="0">
                          <a:ln>
                            <a:noFill/>
                          </a:ln>
                          <a:solidFill>
                            <a:schemeClr val="tx1"/>
                          </a:solidFill>
                          <a:effectLst/>
                          <a:latin typeface="Arial" charset="0"/>
                          <a:ea typeface="宋体" charset="-122"/>
                        </a:rPr>
                        <a:t>类型的节点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childNodes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包含所有子节点的节点列表</a:t>
                      </a:r>
                      <a:r>
                        <a:rPr kumimoji="0" lang="en-US" altLang="zh-CN" sz="1600" b="0" i="0" u="none" strike="noStrike" cap="none" normalizeH="0" baseline="0" smtClean="0">
                          <a:ln>
                            <a:noFill/>
                          </a:ln>
                          <a:solidFill>
                            <a:schemeClr val="tx1"/>
                          </a:solidFill>
                          <a:effectLst/>
                          <a:latin typeface="Arial" charset="0"/>
                          <a:ea typeface="宋体" charset="-122"/>
                        </a:rPr>
                        <a:t>(NodeList</a:t>
                      </a:r>
                      <a:r>
                        <a:rPr kumimoji="0" lang="zh-CN" altLang="en-US" sz="1600" b="0" i="0" u="none" strike="noStrike" cap="none" normalizeH="0" baseline="0" smtClean="0">
                          <a:ln>
                            <a:noFill/>
                          </a:ln>
                          <a:solidFill>
                            <a:schemeClr val="tx1"/>
                          </a:solidFill>
                          <a:effectLst/>
                          <a:latin typeface="Arial" charset="0"/>
                          <a:ea typeface="宋体" charset="-122"/>
                        </a:rPr>
                        <a:t>对象</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，列表中每一个元素对应一个子节点，元素排序与子节点出现的顺序一致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firstChild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返回一个节点，表示子节点列表</a:t>
                      </a:r>
                      <a:r>
                        <a:rPr kumimoji="0" lang="en-US" altLang="zh-CN" sz="1600" b="0" i="0" u="none" strike="noStrike" cap="none" normalizeH="0" baseline="0" smtClean="0">
                          <a:ln>
                            <a:noFill/>
                          </a:ln>
                          <a:solidFill>
                            <a:schemeClr val="tx1"/>
                          </a:solidFill>
                          <a:effectLst/>
                          <a:latin typeface="Arial" charset="0"/>
                          <a:ea typeface="宋体" charset="-122"/>
                        </a:rPr>
                        <a:t>childNodes</a:t>
                      </a:r>
                      <a:r>
                        <a:rPr kumimoji="0" lang="zh-CN" altLang="en-US" sz="1600" b="0" i="0" u="none" strike="noStrike" cap="none" normalizeH="0" baseline="0" smtClean="0">
                          <a:ln>
                            <a:noFill/>
                          </a:ln>
                          <a:solidFill>
                            <a:schemeClr val="tx1"/>
                          </a:solidFill>
                          <a:effectLst/>
                          <a:latin typeface="Arial" charset="0"/>
                          <a:ea typeface="宋体" charset="-122"/>
                        </a:rPr>
                        <a:t>中第一个子节点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lastChild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a:t>
                      </a:r>
                      <a:r>
                        <a:rPr kumimoji="0" lang="en-US" altLang="zh-CN" sz="1600" b="0" i="0" u="none" strike="noStrike" cap="none" normalizeH="0" baseline="0" smtClean="0">
                          <a:ln>
                            <a:noFill/>
                          </a:ln>
                          <a:solidFill>
                            <a:schemeClr val="tx1"/>
                          </a:solidFill>
                          <a:effectLst/>
                          <a:latin typeface="Arial" charset="0"/>
                          <a:ea typeface="宋体" charset="-122"/>
                        </a:rPr>
                        <a:t>childNodes</a:t>
                      </a:r>
                      <a:r>
                        <a:rPr kumimoji="0" lang="zh-CN" altLang="en-US" sz="1600" b="0" i="0" u="none" strike="noStrike" cap="none" normalizeH="0" baseline="0" smtClean="0">
                          <a:ln>
                            <a:noFill/>
                          </a:ln>
                          <a:solidFill>
                            <a:schemeClr val="tx1"/>
                          </a:solidFill>
                          <a:effectLst/>
                          <a:latin typeface="Arial" charset="0"/>
                          <a:ea typeface="宋体" charset="-122"/>
                        </a:rPr>
                        <a:t>中最后一个节点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parentNode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当前节点的父节点，如果是根节点，则返回</a:t>
                      </a:r>
                      <a:r>
                        <a:rPr kumimoji="0" lang="en-US" altLang="zh-CN" sz="1600" b="0" i="0" u="none" strike="noStrike" cap="none" normalizeH="0" baseline="0" smtClean="0">
                          <a:ln>
                            <a:noFill/>
                          </a:ln>
                          <a:solidFill>
                            <a:schemeClr val="tx1"/>
                          </a:solidFill>
                          <a:effectLst/>
                          <a:latin typeface="Arial" charset="0"/>
                          <a:ea typeface="宋体" charset="-122"/>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nodeType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表示节点类型。</a:t>
                      </a:r>
                      <a:r>
                        <a:rPr kumimoji="0" lang="en-US" altLang="zh-CN" sz="1600" b="0" i="0" u="none" strike="noStrike" cap="none" normalizeH="0" baseline="0" smtClean="0">
                          <a:ln>
                            <a:noFill/>
                          </a:ln>
                          <a:solidFill>
                            <a:schemeClr val="tx1"/>
                          </a:solidFill>
                          <a:effectLst/>
                          <a:latin typeface="Arial" charset="0"/>
                          <a:ea typeface="宋体" charset="-122"/>
                        </a:rPr>
                        <a:t>1Element,2Attributes,3Text,9Document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previousSibling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前一个兄弟节点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nextSibling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后一个兄弟节点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zh-CN" altLang="en-US" smtClean="0"/>
              <a:t>访问节点</a:t>
            </a:r>
          </a:p>
        </p:txBody>
      </p:sp>
      <p:sp>
        <p:nvSpPr>
          <p:cNvPr id="71682" name="Rectangle 3"/>
          <p:cNvSpPr>
            <a:spLocks noGrp="1" noChangeArrowheads="1"/>
          </p:cNvSpPr>
          <p:nvPr>
            <p:ph type="body" idx="1"/>
          </p:nvPr>
        </p:nvSpPr>
        <p:spPr>
          <a:xfrm>
            <a:off x="755650" y="1989138"/>
            <a:ext cx="7696200" cy="1511300"/>
          </a:xfrm>
        </p:spPr>
        <p:txBody>
          <a:bodyPr/>
          <a:lstStyle/>
          <a:p>
            <a:r>
              <a:rPr lang="zh-CN" altLang="en-US" sz="2000" smtClean="0"/>
              <a:t>通过</a:t>
            </a:r>
            <a:r>
              <a:rPr lang="en-US" altLang="zh-CN" sz="2000" smtClean="0"/>
              <a:t>Node</a:t>
            </a:r>
            <a:r>
              <a:rPr lang="zh-CN" altLang="en-US" sz="2000" smtClean="0"/>
              <a:t>节点定义的属性和方法，可以访问</a:t>
            </a:r>
            <a:r>
              <a:rPr lang="en-US" altLang="zh-CN" sz="2000" smtClean="0"/>
              <a:t>HTML</a:t>
            </a:r>
            <a:r>
              <a:rPr lang="zh-CN" altLang="en-US" sz="2000" smtClean="0"/>
              <a:t>节点树中的各节点，包括</a:t>
            </a:r>
            <a:r>
              <a:rPr lang="en-US" altLang="zh-CN" sz="2000" smtClean="0"/>
              <a:t>HTML</a:t>
            </a:r>
            <a:r>
              <a:rPr lang="zh-CN" altLang="en-US" sz="2000" smtClean="0"/>
              <a:t>标记以及标记的属性。通过这些属性和方法，可以实现对</a:t>
            </a:r>
            <a:r>
              <a:rPr lang="en-US" altLang="zh-CN" sz="2000" smtClean="0"/>
              <a:t>HTML</a:t>
            </a:r>
            <a:r>
              <a:rPr lang="zh-CN" altLang="en-US" sz="2000" smtClean="0"/>
              <a:t>文档的操作。</a:t>
            </a:r>
          </a:p>
          <a:p>
            <a:r>
              <a:rPr lang="zh-CN" altLang="en-US" sz="2000" smtClean="0"/>
              <a:t>在访问节点树中节点时，起点是</a:t>
            </a:r>
            <a:r>
              <a:rPr lang="en-US" altLang="zh-CN" sz="2000" smtClean="0"/>
              <a:t>document</a:t>
            </a:r>
            <a:r>
              <a:rPr lang="zh-CN" altLang="en-US" sz="2000" smtClean="0"/>
              <a:t>对象。</a:t>
            </a:r>
          </a:p>
        </p:txBody>
      </p:sp>
      <p:sp>
        <p:nvSpPr>
          <p:cNvPr id="71683" name="Text Box 4"/>
          <p:cNvSpPr txBox="1">
            <a:spLocks noChangeArrowheads="1"/>
          </p:cNvSpPr>
          <p:nvPr/>
        </p:nvSpPr>
        <p:spPr bwMode="auto">
          <a:xfrm>
            <a:off x="755650" y="3573463"/>
            <a:ext cx="7632700" cy="2117725"/>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30000"/>
              </a:spcBef>
            </a:pPr>
            <a:r>
              <a:rPr lang="zh-CN" altLang="en-US" sz="2000">
                <a:solidFill>
                  <a:srgbClr val="FF0000"/>
                </a:solidFill>
                <a:latin typeface="Arial" charset="0"/>
              </a:rPr>
              <a:t>（</a:t>
            </a:r>
            <a:r>
              <a:rPr lang="en-US" altLang="zh-CN" sz="2000">
                <a:solidFill>
                  <a:srgbClr val="FF0000"/>
                </a:solidFill>
                <a:latin typeface="Arial" charset="0"/>
              </a:rPr>
              <a:t>1</a:t>
            </a:r>
            <a:r>
              <a:rPr lang="zh-CN" altLang="en-US" sz="2000">
                <a:solidFill>
                  <a:srgbClr val="FF0000"/>
                </a:solidFill>
                <a:latin typeface="Arial" charset="0"/>
              </a:rPr>
              <a:t>）</a:t>
            </a:r>
            <a:r>
              <a:rPr lang="en-US" altLang="zh-CN" sz="2000">
                <a:solidFill>
                  <a:srgbClr val="FF0000"/>
                </a:solidFill>
                <a:latin typeface="Arial" charset="0"/>
              </a:rPr>
              <a:t>document</a:t>
            </a:r>
            <a:r>
              <a:rPr lang="zh-CN" altLang="en-US" sz="2000">
                <a:solidFill>
                  <a:srgbClr val="FF0000"/>
                </a:solidFill>
                <a:latin typeface="Arial" charset="0"/>
              </a:rPr>
              <a:t>的第一个子节点（</a:t>
            </a:r>
            <a:r>
              <a:rPr lang="en-US" altLang="zh-CN" sz="2000">
                <a:solidFill>
                  <a:srgbClr val="FF0000"/>
                </a:solidFill>
                <a:latin typeface="Arial" charset="0"/>
              </a:rPr>
              <a:t>&lt;html&gt;</a:t>
            </a:r>
            <a:r>
              <a:rPr lang="zh-CN" altLang="en-US" sz="2000">
                <a:solidFill>
                  <a:srgbClr val="FF0000"/>
                </a:solidFill>
                <a:latin typeface="Arial" charset="0"/>
              </a:rPr>
              <a:t>节点）</a:t>
            </a:r>
          </a:p>
          <a:p>
            <a:pPr>
              <a:spcBef>
                <a:spcPct val="30000"/>
              </a:spcBef>
            </a:pPr>
            <a:r>
              <a:rPr lang="en-US" altLang="zh-CN" sz="2000">
                <a:solidFill>
                  <a:srgbClr val="0000FF"/>
                </a:solidFill>
                <a:latin typeface="Arial" charset="0"/>
              </a:rPr>
              <a:t>document.firstChild</a:t>
            </a:r>
          </a:p>
          <a:p>
            <a:pPr>
              <a:spcBef>
                <a:spcPct val="30000"/>
              </a:spcBef>
            </a:pPr>
            <a:r>
              <a:rPr lang="en-US" altLang="zh-CN" sz="2000">
                <a:solidFill>
                  <a:srgbClr val="0000FF"/>
                </a:solidFill>
                <a:latin typeface="Arial" charset="0"/>
              </a:rPr>
              <a:t>document.documentElement</a:t>
            </a:r>
          </a:p>
          <a:p>
            <a:pPr>
              <a:spcBef>
                <a:spcPct val="30000"/>
              </a:spcBef>
            </a:pPr>
            <a:r>
              <a:rPr lang="zh-CN" altLang="en-US" sz="2000">
                <a:solidFill>
                  <a:srgbClr val="FF0000"/>
                </a:solidFill>
                <a:latin typeface="Arial" charset="0"/>
              </a:rPr>
              <a:t>（</a:t>
            </a:r>
            <a:r>
              <a:rPr lang="en-US" altLang="zh-CN" sz="2000">
                <a:solidFill>
                  <a:srgbClr val="FF0000"/>
                </a:solidFill>
                <a:latin typeface="Arial" charset="0"/>
              </a:rPr>
              <a:t>2</a:t>
            </a:r>
            <a:r>
              <a:rPr lang="zh-CN" altLang="en-US" sz="2000">
                <a:solidFill>
                  <a:srgbClr val="FF0000"/>
                </a:solidFill>
                <a:latin typeface="Arial" charset="0"/>
              </a:rPr>
              <a:t>）取得</a:t>
            </a:r>
            <a:r>
              <a:rPr lang="en-US" altLang="zh-CN" sz="2000">
                <a:solidFill>
                  <a:srgbClr val="FF0000"/>
                </a:solidFill>
                <a:latin typeface="Arial" charset="0"/>
              </a:rPr>
              <a:t>&lt;body&gt;</a:t>
            </a:r>
            <a:r>
              <a:rPr lang="zh-CN" altLang="en-US" sz="2000">
                <a:solidFill>
                  <a:srgbClr val="FF0000"/>
                </a:solidFill>
                <a:latin typeface="Arial" charset="0"/>
              </a:rPr>
              <a:t>节点</a:t>
            </a:r>
          </a:p>
          <a:p>
            <a:pPr>
              <a:spcBef>
                <a:spcPct val="30000"/>
              </a:spcBef>
            </a:pPr>
            <a:r>
              <a:rPr lang="en-US" altLang="zh-CN" sz="2000">
                <a:solidFill>
                  <a:srgbClr val="0000FF"/>
                </a:solidFill>
                <a:latin typeface="Arial" charset="0"/>
              </a:rPr>
              <a:t>document.body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5"/>
          <p:cNvSpPr>
            <a:spLocks noGrp="1" noChangeArrowheads="1"/>
          </p:cNvSpPr>
          <p:nvPr>
            <p:ph type="title" idx="4294967295"/>
          </p:nvPr>
        </p:nvSpPr>
        <p:spPr/>
        <p:txBody>
          <a:bodyPr/>
          <a:lstStyle/>
          <a:p>
            <a:r>
              <a:rPr lang="en-US" altLang="zh-CN" smtClean="0"/>
              <a:t>BOM</a:t>
            </a:r>
            <a:r>
              <a:rPr lang="zh-CN" altLang="en-US" smtClean="0"/>
              <a:t>概述</a:t>
            </a:r>
          </a:p>
        </p:txBody>
      </p:sp>
      <p:sp>
        <p:nvSpPr>
          <p:cNvPr id="27650" name="Rectangle 6"/>
          <p:cNvSpPr>
            <a:spLocks noGrp="1" noChangeArrowheads="1"/>
          </p:cNvSpPr>
          <p:nvPr>
            <p:ph type="body" idx="4294967295"/>
          </p:nvPr>
        </p:nvSpPr>
        <p:spPr>
          <a:xfrm>
            <a:off x="468313" y="1989138"/>
            <a:ext cx="8064500" cy="4098925"/>
          </a:xfrm>
        </p:spPr>
        <p:txBody>
          <a:bodyPr/>
          <a:lstStyle/>
          <a:p>
            <a:r>
              <a:rPr lang="en-US" altLang="zh-CN" b="1" smtClean="0"/>
              <a:t>BOM</a:t>
            </a:r>
            <a:r>
              <a:rPr lang="zh-CN" altLang="en-US" b="1" smtClean="0"/>
              <a:t>结构图说明</a:t>
            </a:r>
          </a:p>
          <a:p>
            <a:pPr lvl="1">
              <a:spcBef>
                <a:spcPct val="30000"/>
              </a:spcBef>
            </a:pPr>
            <a:r>
              <a:rPr lang="zh-CN" altLang="en-US" sz="1800" smtClean="0"/>
              <a:t>反映了</a:t>
            </a:r>
            <a:r>
              <a:rPr lang="en-US" altLang="zh-CN" sz="1800" smtClean="0"/>
              <a:t>BOM</a:t>
            </a:r>
            <a:r>
              <a:rPr lang="zh-CN" altLang="en-US" sz="1800" smtClean="0"/>
              <a:t>中各对象之间的层次关系；</a:t>
            </a:r>
          </a:p>
          <a:p>
            <a:pPr lvl="1">
              <a:spcBef>
                <a:spcPct val="30000"/>
              </a:spcBef>
            </a:pPr>
            <a:r>
              <a:rPr lang="zh-CN" altLang="en-US" sz="1800" smtClean="0"/>
              <a:t>在</a:t>
            </a:r>
            <a:r>
              <a:rPr lang="en-US" altLang="zh-CN" sz="1800" smtClean="0"/>
              <a:t>BOM</a:t>
            </a:r>
            <a:r>
              <a:rPr lang="zh-CN" altLang="en-US" sz="1800" smtClean="0"/>
              <a:t>中，</a:t>
            </a:r>
            <a:r>
              <a:rPr lang="en-US" altLang="zh-CN" sz="1800" smtClean="0"/>
              <a:t>window</a:t>
            </a:r>
            <a:r>
              <a:rPr lang="zh-CN" altLang="en-US" sz="1800" smtClean="0"/>
              <a:t>对象是顶层对象，其它对象均是其子对象；</a:t>
            </a:r>
          </a:p>
          <a:p>
            <a:pPr lvl="1">
              <a:spcBef>
                <a:spcPct val="30000"/>
              </a:spcBef>
            </a:pPr>
            <a:r>
              <a:rPr lang="en-US" altLang="zh-CN" sz="1800" smtClean="0"/>
              <a:t>history</a:t>
            </a:r>
            <a:r>
              <a:rPr lang="zh-CN" altLang="en-US" sz="1800" smtClean="0"/>
              <a:t>浏览器的浏览历史</a:t>
            </a:r>
          </a:p>
          <a:p>
            <a:pPr lvl="1">
              <a:spcBef>
                <a:spcPct val="30000"/>
              </a:spcBef>
            </a:pPr>
            <a:r>
              <a:rPr lang="en-US" altLang="zh-CN" sz="1800" smtClean="0"/>
              <a:t>location</a:t>
            </a:r>
            <a:r>
              <a:rPr lang="zh-CN" altLang="en-US" sz="1800" smtClean="0"/>
              <a:t>对象代表当前显示的文档的地址</a:t>
            </a:r>
          </a:p>
          <a:p>
            <a:pPr lvl="1">
              <a:spcBef>
                <a:spcPct val="30000"/>
              </a:spcBef>
            </a:pPr>
            <a:r>
              <a:rPr lang="en-US" altLang="zh-CN" sz="1800" smtClean="0"/>
              <a:t>Navigator</a:t>
            </a:r>
            <a:r>
              <a:rPr lang="zh-CN" altLang="en-US" sz="1800" smtClean="0"/>
              <a:t>对象提供有关浏览器的各种信息</a:t>
            </a:r>
          </a:p>
          <a:p>
            <a:pPr lvl="1">
              <a:spcBef>
                <a:spcPct val="30000"/>
              </a:spcBef>
            </a:pPr>
            <a:r>
              <a:rPr lang="en-US" altLang="zh-CN" sz="1800" smtClean="0"/>
              <a:t>screen</a:t>
            </a:r>
            <a:r>
              <a:rPr lang="zh-CN" altLang="en-US" sz="1800" smtClean="0"/>
              <a:t>对象提供显示器屏幕相关的一些信息</a:t>
            </a:r>
            <a:endParaRPr lang="en-US" altLang="zh-CN" sz="1800" smtClean="0"/>
          </a:p>
          <a:p>
            <a:pPr lvl="1">
              <a:spcBef>
                <a:spcPct val="30000"/>
              </a:spcBef>
            </a:pPr>
            <a:r>
              <a:rPr lang="en-US" altLang="zh-CN" sz="1800" smtClean="0"/>
              <a:t>Frames[]</a:t>
            </a:r>
            <a:r>
              <a:rPr lang="zh-CN" altLang="en-US" sz="1800" smtClean="0"/>
              <a:t>为</a:t>
            </a:r>
            <a:r>
              <a:rPr lang="en-US" altLang="zh-CN" sz="1800" smtClean="0"/>
              <a:t>window</a:t>
            </a:r>
            <a:r>
              <a:rPr lang="zh-CN" altLang="en-US" sz="1800" smtClean="0"/>
              <a:t>对象的数组型属性，每一个数组元素对应框架集</a:t>
            </a:r>
            <a:r>
              <a:rPr lang="en-US" altLang="zh-CN" sz="1800" smtClean="0"/>
              <a:t>(frameset)</a:t>
            </a:r>
            <a:r>
              <a:rPr lang="zh-CN" altLang="en-US" sz="1800" smtClean="0"/>
              <a:t>中的一个框架</a:t>
            </a:r>
            <a:r>
              <a:rPr lang="en-US" altLang="zh-CN" sz="1800" smtClean="0"/>
              <a:t>(frame)</a:t>
            </a:r>
            <a:r>
              <a:rPr lang="zh-CN" altLang="en-US" sz="1800" smtClean="0"/>
              <a:t>所对应的窗口。</a:t>
            </a:r>
          </a:p>
          <a:p>
            <a:pPr lvl="1">
              <a:spcBef>
                <a:spcPct val="30000"/>
              </a:spcBef>
            </a:pPr>
            <a:r>
              <a:rPr lang="en-US" altLang="zh-CN" sz="1800" smtClean="0"/>
              <a:t>Document</a:t>
            </a:r>
            <a:r>
              <a:rPr lang="zh-CN" altLang="en-US" sz="1800" smtClean="0"/>
              <a:t>对象是对</a:t>
            </a:r>
            <a:r>
              <a:rPr lang="en-US" altLang="zh-CN" sz="1800" smtClean="0"/>
              <a:t>DOM</a:t>
            </a:r>
            <a:r>
              <a:rPr lang="zh-CN" altLang="en-US" sz="1800" smtClean="0"/>
              <a:t>的引用，代表了当前浏览器窗口中的网页文档</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访问节点</a:t>
            </a:r>
          </a:p>
        </p:txBody>
      </p:sp>
      <p:sp>
        <p:nvSpPr>
          <p:cNvPr id="72706" name="Rectangle 3"/>
          <p:cNvSpPr>
            <a:spLocks noGrp="1" noChangeArrowheads="1"/>
          </p:cNvSpPr>
          <p:nvPr>
            <p:ph type="body" idx="1"/>
          </p:nvPr>
        </p:nvSpPr>
        <p:spPr>
          <a:xfrm>
            <a:off x="611188" y="3860800"/>
            <a:ext cx="7840662" cy="1873250"/>
          </a:xfrm>
        </p:spPr>
        <p:txBody>
          <a:bodyPr/>
          <a:lstStyle/>
          <a:p>
            <a:r>
              <a:rPr lang="zh-CN" altLang="en-US" sz="2400" b="1" smtClean="0">
                <a:solidFill>
                  <a:srgbClr val="FF0000"/>
                </a:solidFill>
              </a:rPr>
              <a:t>注意事项</a:t>
            </a:r>
          </a:p>
          <a:p>
            <a:pPr lvl="1"/>
            <a:r>
              <a:rPr lang="en-US" altLang="zh-CN" sz="1800" smtClean="0">
                <a:solidFill>
                  <a:srgbClr val="0000FF"/>
                </a:solidFill>
              </a:rPr>
              <a:t>firstChild</a:t>
            </a:r>
            <a:r>
              <a:rPr lang="zh-CN" altLang="en-US" sz="1800" smtClean="0">
                <a:solidFill>
                  <a:srgbClr val="0000FF"/>
                </a:solidFill>
              </a:rPr>
              <a:t>不兼容问题出在：因为 </a:t>
            </a:r>
            <a:r>
              <a:rPr lang="en-US" altLang="zh-CN" sz="1800" smtClean="0">
                <a:solidFill>
                  <a:srgbClr val="0000FF"/>
                </a:solidFill>
              </a:rPr>
              <a:t>Firefox </a:t>
            </a:r>
            <a:r>
              <a:rPr lang="zh-CN" altLang="en-US" sz="1800" smtClean="0">
                <a:solidFill>
                  <a:srgbClr val="0000FF"/>
                </a:solidFill>
              </a:rPr>
              <a:t>会把无意义的空格或回车看成一个文本节点。</a:t>
            </a:r>
          </a:p>
          <a:p>
            <a:pPr lvl="1"/>
            <a:r>
              <a:rPr lang="zh-CN" altLang="en-US" sz="1800" smtClean="0">
                <a:solidFill>
                  <a:srgbClr val="0000FF"/>
                </a:solidFill>
              </a:rPr>
              <a:t>通过</a:t>
            </a:r>
            <a:r>
              <a:rPr lang="en-US" altLang="zh-CN" sz="1800" smtClean="0">
                <a:solidFill>
                  <a:srgbClr val="0000FF"/>
                </a:solidFill>
              </a:rPr>
              <a:t>document.firstChild.lastChild</a:t>
            </a:r>
            <a:r>
              <a:rPr lang="zh-CN" altLang="en-US" sz="1800" smtClean="0">
                <a:solidFill>
                  <a:srgbClr val="0000FF"/>
                </a:solidFill>
              </a:rPr>
              <a:t>访问不到</a:t>
            </a:r>
            <a:r>
              <a:rPr lang="en-US" altLang="zh-CN" sz="1800" smtClean="0">
                <a:solidFill>
                  <a:srgbClr val="0000FF"/>
                </a:solidFill>
              </a:rPr>
              <a:t>body</a:t>
            </a:r>
            <a:r>
              <a:rPr lang="zh-CN" altLang="en-US" sz="1800" smtClean="0">
                <a:solidFill>
                  <a:srgbClr val="0000FF"/>
                </a:solidFill>
              </a:rPr>
              <a:t>元素，原因是增加了</a:t>
            </a:r>
            <a:r>
              <a:rPr lang="en-US" altLang="zh-CN" sz="1800" smtClean="0">
                <a:solidFill>
                  <a:srgbClr val="0000FF"/>
                </a:solidFill>
              </a:rPr>
              <a:t>DTD</a:t>
            </a:r>
            <a:r>
              <a:rPr lang="zh-CN" altLang="en-US" sz="1800" smtClean="0">
                <a:solidFill>
                  <a:srgbClr val="0000FF"/>
                </a:solidFill>
              </a:rPr>
              <a:t>类型定义（核心</a:t>
            </a:r>
            <a:r>
              <a:rPr lang="en-US" altLang="zh-CN" sz="1800" smtClean="0">
                <a:solidFill>
                  <a:srgbClr val="0000FF"/>
                </a:solidFill>
              </a:rPr>
              <a:t>DOM</a:t>
            </a:r>
            <a:r>
              <a:rPr lang="zh-CN" altLang="en-US" sz="1800" smtClean="0">
                <a:solidFill>
                  <a:srgbClr val="0000FF"/>
                </a:solidFill>
              </a:rPr>
              <a:t>是针对</a:t>
            </a:r>
            <a:r>
              <a:rPr lang="en-US" altLang="zh-CN" sz="1800" smtClean="0">
                <a:solidFill>
                  <a:srgbClr val="0000FF"/>
                </a:solidFill>
              </a:rPr>
              <a:t>HTML4.0</a:t>
            </a:r>
            <a:r>
              <a:rPr lang="zh-CN" altLang="en-US" sz="1800" smtClean="0">
                <a:solidFill>
                  <a:srgbClr val="0000FF"/>
                </a:solidFill>
              </a:rPr>
              <a:t>的，不含</a:t>
            </a:r>
            <a:r>
              <a:rPr lang="en-US" altLang="zh-CN" sz="1800" smtClean="0">
                <a:solidFill>
                  <a:srgbClr val="0000FF"/>
                </a:solidFill>
              </a:rPr>
              <a:t>DTD</a:t>
            </a:r>
            <a:r>
              <a:rPr lang="zh-CN" altLang="en-US" sz="1800" smtClean="0">
                <a:solidFill>
                  <a:srgbClr val="0000FF"/>
                </a:solidFill>
              </a:rPr>
              <a:t>定义）</a:t>
            </a:r>
          </a:p>
        </p:txBody>
      </p:sp>
      <p:sp>
        <p:nvSpPr>
          <p:cNvPr id="72707" name="Text Box 4"/>
          <p:cNvSpPr txBox="1">
            <a:spLocks noChangeArrowheads="1"/>
          </p:cNvSpPr>
          <p:nvPr/>
        </p:nvSpPr>
        <p:spPr bwMode="auto">
          <a:xfrm>
            <a:off x="827088" y="5778500"/>
            <a:ext cx="7632700" cy="530225"/>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30000"/>
              </a:spcBef>
            </a:pPr>
            <a:r>
              <a:rPr lang="zh-CN" altLang="en-US" sz="2000">
                <a:solidFill>
                  <a:srgbClr val="FF0000"/>
                </a:solidFill>
                <a:latin typeface="Arial" charset="0"/>
              </a:rPr>
              <a:t>在</a:t>
            </a:r>
            <a:r>
              <a:rPr lang="en-US" altLang="zh-CN" sz="2000">
                <a:solidFill>
                  <a:srgbClr val="FF0000"/>
                </a:solidFill>
                <a:latin typeface="Arial" charset="0"/>
              </a:rPr>
              <a:t>JS</a:t>
            </a:r>
            <a:r>
              <a:rPr lang="zh-CN" altLang="en-US" sz="2000">
                <a:solidFill>
                  <a:srgbClr val="FF0000"/>
                </a:solidFill>
                <a:latin typeface="Arial" charset="0"/>
              </a:rPr>
              <a:t>编程中，并不常用这种方法</a:t>
            </a:r>
          </a:p>
        </p:txBody>
      </p:sp>
      <p:pic>
        <p:nvPicPr>
          <p:cNvPr id="72708" name="Picture 7"/>
          <p:cNvPicPr>
            <a:picLocks noChangeAspect="1" noChangeArrowheads="1"/>
          </p:cNvPicPr>
          <p:nvPr/>
        </p:nvPicPr>
        <p:blipFill>
          <a:blip r:embed="rId3"/>
          <a:srcRect/>
          <a:stretch>
            <a:fillRect/>
          </a:stretch>
        </p:blipFill>
        <p:spPr bwMode="auto">
          <a:xfrm>
            <a:off x="755650" y="1889125"/>
            <a:ext cx="763270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zh-CN" altLang="en-US" smtClean="0"/>
              <a:t>核心</a:t>
            </a:r>
            <a:r>
              <a:rPr lang="en-US" altLang="zh-CN" smtClean="0"/>
              <a:t>DOM——</a:t>
            </a:r>
            <a:r>
              <a:rPr lang="zh-CN" altLang="en-US" smtClean="0"/>
              <a:t>处理属性节点</a:t>
            </a:r>
          </a:p>
        </p:txBody>
      </p:sp>
      <p:graphicFrame>
        <p:nvGraphicFramePr>
          <p:cNvPr id="75796" name="Group 20"/>
          <p:cNvGraphicFramePr>
            <a:graphicFrameLocks noGrp="1"/>
          </p:cNvGraphicFramePr>
          <p:nvPr>
            <p:ph idx="1"/>
          </p:nvPr>
        </p:nvGraphicFramePr>
        <p:xfrm>
          <a:off x="755650" y="1989138"/>
          <a:ext cx="7696200" cy="1390650"/>
        </p:xfrm>
        <a:graphic>
          <a:graphicData uri="http://schemas.openxmlformats.org/drawingml/2006/table">
            <a:tbl>
              <a:tblPr/>
              <a:tblGrid>
                <a:gridCol w="2736850"/>
                <a:gridCol w="4959350"/>
              </a:tblGrid>
              <a:tr h="3476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getAttribute(name)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获取属性节点的某一个属性的值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setAttribute(name,value)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创建属性节点，并设置属性的值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removeAttribute(name)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删除属性名为</a:t>
                      </a: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的属性节点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zh-CN" altLang="en-US" smtClean="0"/>
              <a:t>实例：节点属性操作</a:t>
            </a:r>
          </a:p>
        </p:txBody>
      </p:sp>
      <p:sp>
        <p:nvSpPr>
          <p:cNvPr id="75778" name="Rectangle 3"/>
          <p:cNvSpPr>
            <a:spLocks noGrp="1" noChangeArrowheads="1"/>
          </p:cNvSpPr>
          <p:nvPr>
            <p:ph type="body" idx="1"/>
          </p:nvPr>
        </p:nvSpPr>
        <p:spPr/>
        <p:txBody>
          <a:bodyPr/>
          <a:lstStyle/>
          <a:p>
            <a:endParaRPr lang="zh-CN" altLang="en-US" smtClean="0"/>
          </a:p>
        </p:txBody>
      </p:sp>
      <p:pic>
        <p:nvPicPr>
          <p:cNvPr id="75779" name="Picture 4"/>
          <p:cNvPicPr>
            <a:picLocks noChangeAspect="1" noChangeArrowheads="1"/>
          </p:cNvPicPr>
          <p:nvPr/>
        </p:nvPicPr>
        <p:blipFill>
          <a:blip r:embed="rId3"/>
          <a:srcRect/>
          <a:stretch>
            <a:fillRect/>
          </a:stretch>
        </p:blipFill>
        <p:spPr bwMode="auto">
          <a:xfrm>
            <a:off x="179388" y="1916113"/>
            <a:ext cx="873442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zh-CN" altLang="en-US" smtClean="0"/>
              <a:t>核心</a:t>
            </a:r>
            <a:r>
              <a:rPr lang="en-US" altLang="zh-CN" smtClean="0"/>
              <a:t>DOM——</a:t>
            </a:r>
            <a:r>
              <a:rPr lang="zh-CN" altLang="en-US" smtClean="0"/>
              <a:t>创建与操作节点</a:t>
            </a:r>
          </a:p>
        </p:txBody>
      </p:sp>
      <p:graphicFrame>
        <p:nvGraphicFramePr>
          <p:cNvPr id="78883" name="Group 35"/>
          <p:cNvGraphicFramePr>
            <a:graphicFrameLocks noGrp="1"/>
          </p:cNvGraphicFramePr>
          <p:nvPr/>
        </p:nvGraphicFramePr>
        <p:xfrm>
          <a:off x="755650" y="1989138"/>
          <a:ext cx="7696200" cy="3376612"/>
        </p:xfrm>
        <a:graphic>
          <a:graphicData uri="http://schemas.openxmlformats.org/drawingml/2006/table">
            <a:tbl>
              <a:tblPr/>
              <a:tblGrid>
                <a:gridCol w="2592388"/>
                <a:gridCol w="5103812"/>
              </a:tblGrid>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createElement(tagName)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创建标记名</a:t>
                      </a:r>
                      <a:r>
                        <a:rPr kumimoji="0" lang="en-US" altLang="zh-CN" sz="1600" b="0" i="0" u="none" strike="noStrike" cap="none" normalizeH="0" baseline="0" smtClean="0">
                          <a:ln>
                            <a:noFill/>
                          </a:ln>
                          <a:solidFill>
                            <a:schemeClr val="tx1"/>
                          </a:solidFill>
                          <a:effectLst/>
                          <a:latin typeface="Arial" charset="0"/>
                          <a:ea typeface="宋体" charset="-122"/>
                        </a:rPr>
                        <a:t>tagName</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Element</a:t>
                      </a:r>
                      <a:r>
                        <a:rPr kumimoji="0" lang="zh-CN" altLang="en-US" sz="1600" b="0" i="0" u="none" strike="noStrike" cap="none" normalizeH="0" baseline="0" smtClean="0">
                          <a:ln>
                            <a:noFill/>
                          </a:ln>
                          <a:solidFill>
                            <a:schemeClr val="tx1"/>
                          </a:solidFill>
                          <a:effectLst/>
                          <a:latin typeface="Arial" charset="0"/>
                          <a:ea typeface="宋体" charset="-122"/>
                        </a:rPr>
                        <a:t>节点。</a:t>
                      </a:r>
                      <a:r>
                        <a:rPr kumimoji="0" lang="en-US" altLang="zh-CN" sz="1600" b="0" i="0" u="none" strike="noStrike" cap="none" normalizeH="0" baseline="0" smtClean="0">
                          <a:ln>
                            <a:noFill/>
                          </a:ln>
                          <a:solidFill>
                            <a:schemeClr val="tx1"/>
                          </a:solidFill>
                          <a:effectLst/>
                          <a:latin typeface="Arial" charset="0"/>
                          <a:ea typeface="宋体" charset="-122"/>
                        </a:rPr>
                        <a:t>Element</a:t>
                      </a:r>
                      <a:r>
                        <a:rPr kumimoji="0" lang="zh-CN" altLang="en-US" sz="1600" b="0" i="0" u="none" strike="noStrike" cap="none" normalizeH="0" baseline="0" smtClean="0">
                          <a:ln>
                            <a:noFill/>
                          </a:ln>
                          <a:solidFill>
                            <a:schemeClr val="tx1"/>
                          </a:solidFill>
                          <a:effectLst/>
                          <a:latin typeface="Arial" charset="0"/>
                          <a:ea typeface="宋体" charset="-122"/>
                        </a:rPr>
                        <a:t>节点可以包含文本子节点和属性子节点</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宋体" charset="-122"/>
                        </a:rPr>
                        <a:t>例如：</a:t>
                      </a:r>
                      <a:r>
                        <a:rPr kumimoji="0" lang="en-US" altLang="zh-CN" sz="1600" b="1" i="0" u="none" strike="noStrike" cap="none" normalizeH="0" baseline="0" smtClean="0">
                          <a:ln>
                            <a:noFill/>
                          </a:ln>
                          <a:solidFill>
                            <a:srgbClr val="0000FF"/>
                          </a:solidFill>
                          <a:effectLst/>
                          <a:latin typeface="Arial" charset="0"/>
                          <a:ea typeface="宋体" charset="-122"/>
                        </a:rPr>
                        <a:t>node_h1=document.createElement(“h1”)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createTextNode(text)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创建包含文本</a:t>
                      </a:r>
                      <a:r>
                        <a:rPr kumimoji="0" lang="en-US" altLang="zh-CN" sz="1600" b="0" i="0" u="none" strike="noStrike" cap="none" normalizeH="0" baseline="0" smtClean="0">
                          <a:ln>
                            <a:noFill/>
                          </a:ln>
                          <a:solidFill>
                            <a:schemeClr val="tx1"/>
                          </a:solidFill>
                          <a:effectLst/>
                          <a:latin typeface="Arial" charset="0"/>
                          <a:ea typeface="宋体" charset="-122"/>
                        </a:rPr>
                        <a:t>text</a:t>
                      </a:r>
                      <a:r>
                        <a:rPr kumimoji="0" lang="zh-CN" altLang="en-US" sz="1600" b="0" i="0" u="none" strike="noStrike" cap="none" normalizeH="0" baseline="0" smtClean="0">
                          <a:ln>
                            <a:noFill/>
                          </a:ln>
                          <a:solidFill>
                            <a:schemeClr val="tx1"/>
                          </a:solidFill>
                          <a:effectLst/>
                          <a:latin typeface="Arial" charset="0"/>
                          <a:ea typeface="宋体" charset="-122"/>
                        </a:rPr>
                        <a:t>的文本节点，返回得到的节点</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宋体" charset="-122"/>
                        </a:rPr>
                        <a:t>如：</a:t>
                      </a:r>
                      <a:r>
                        <a:rPr kumimoji="0" lang="en-US" altLang="zh-CN" sz="1600" b="1" i="0" u="none" strike="noStrike" cap="none" normalizeH="0" baseline="0" smtClean="0">
                          <a:ln>
                            <a:noFill/>
                          </a:ln>
                          <a:solidFill>
                            <a:srgbClr val="0000FF"/>
                          </a:solidFill>
                          <a:effectLst/>
                          <a:latin typeface="Arial" charset="0"/>
                          <a:ea typeface="宋体" charset="-122"/>
                        </a:rPr>
                        <a:t>node_text=document.createTextNode(“hello”)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appendChild(node)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向当前节点添加子节点，子节点被添加在子节点列表的尾部。</a:t>
                      </a:r>
                      <a:r>
                        <a:rPr kumimoji="0" lang="zh-CN" altLang="en-US" sz="1600" b="1" i="0" u="none" strike="noStrike" cap="none" normalizeH="0" baseline="0" smtClean="0">
                          <a:ln>
                            <a:noFill/>
                          </a:ln>
                          <a:solidFill>
                            <a:srgbClr val="0000FF"/>
                          </a:solidFill>
                          <a:effectLst/>
                          <a:latin typeface="Arial" charset="0"/>
                          <a:ea typeface="宋体" charset="-122"/>
                        </a:rPr>
                        <a:t>例如：</a:t>
                      </a:r>
                      <a:r>
                        <a:rPr kumimoji="0" lang="en-US" altLang="zh-CN" sz="1600" b="1" i="0" u="none" strike="noStrike" cap="none" normalizeH="0" baseline="0" smtClean="0">
                          <a:ln>
                            <a:noFill/>
                          </a:ln>
                          <a:solidFill>
                            <a:srgbClr val="0000FF"/>
                          </a:solidFill>
                          <a:effectLst/>
                          <a:latin typeface="Arial" charset="0"/>
                          <a:ea typeface="宋体" charset="-122"/>
                        </a:rPr>
                        <a:t>node_h1.appendChild(node_text)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removeChild(node)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删除子节点列表中的</a:t>
                      </a:r>
                      <a:r>
                        <a:rPr kumimoji="0" lang="en-US" altLang="zh-CN" sz="1600" b="0" i="0" u="none" strike="noStrike" cap="none" normalizeH="0" baseline="0" smtClean="0">
                          <a:ln>
                            <a:noFill/>
                          </a:ln>
                          <a:solidFill>
                            <a:schemeClr val="tx1"/>
                          </a:solidFill>
                          <a:effectLst/>
                          <a:latin typeface="Arial" charset="0"/>
                          <a:ea typeface="宋体" charset="-122"/>
                        </a:rPr>
                        <a:t>node</a:t>
                      </a:r>
                      <a:r>
                        <a:rPr kumimoji="0" lang="zh-CN" altLang="en-US" sz="1600" b="0" i="0" u="none" strike="noStrike" cap="none" normalizeH="0" baseline="0" smtClean="0">
                          <a:ln>
                            <a:noFill/>
                          </a:ln>
                          <a:solidFill>
                            <a:schemeClr val="tx1"/>
                          </a:solidFill>
                          <a:effectLst/>
                          <a:latin typeface="Arial" charset="0"/>
                          <a:ea typeface="宋体" charset="-122"/>
                        </a:rPr>
                        <a:t>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insertBefore(new,current)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a:t>
                      </a:r>
                      <a:r>
                        <a:rPr kumimoji="0" lang="en-US" altLang="zh-CN" sz="1600" b="0" i="0" u="none" strike="noStrike" cap="none" normalizeH="0" baseline="0" smtClean="0">
                          <a:ln>
                            <a:noFill/>
                          </a:ln>
                          <a:solidFill>
                            <a:schemeClr val="tx1"/>
                          </a:solidFill>
                          <a:effectLst/>
                          <a:latin typeface="Arial" charset="0"/>
                          <a:ea typeface="宋体" charset="-122"/>
                        </a:rPr>
                        <a:t>current</a:t>
                      </a:r>
                      <a:r>
                        <a:rPr kumimoji="0" lang="zh-CN" altLang="en-US" sz="1600" b="0" i="0" u="none" strike="noStrike" cap="none" normalizeH="0" baseline="0" smtClean="0">
                          <a:ln>
                            <a:noFill/>
                          </a:ln>
                          <a:solidFill>
                            <a:schemeClr val="tx1"/>
                          </a:solidFill>
                          <a:effectLst/>
                          <a:latin typeface="Arial" charset="0"/>
                          <a:ea typeface="宋体" charset="-122"/>
                        </a:rPr>
                        <a:t>节点前插入</a:t>
                      </a:r>
                      <a:r>
                        <a:rPr kumimoji="0" lang="en-US" altLang="zh-CN" sz="1600" b="0" i="0" u="none" strike="noStrike" cap="none" normalizeH="0" baseline="0" smtClean="0">
                          <a:ln>
                            <a:noFill/>
                          </a:ln>
                          <a:solidFill>
                            <a:schemeClr val="tx1"/>
                          </a:solidFill>
                          <a:effectLst/>
                          <a:latin typeface="Arial" charset="0"/>
                          <a:ea typeface="宋体" charset="-122"/>
                        </a:rPr>
                        <a:t>new</a:t>
                      </a:r>
                      <a:r>
                        <a:rPr kumimoji="0" lang="zh-CN" altLang="en-US" sz="1600" b="0" i="0" u="none" strike="noStrike" cap="none" normalizeH="0" baseline="0" smtClean="0">
                          <a:ln>
                            <a:noFill/>
                          </a:ln>
                          <a:solidFill>
                            <a:schemeClr val="tx1"/>
                          </a:solidFill>
                          <a:effectLst/>
                          <a:latin typeface="Arial" charset="0"/>
                          <a:ea typeface="宋体" charset="-122"/>
                        </a:rPr>
                        <a:t>节点。</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parentNode.insertBefore(new,current)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zh-CN" altLang="en-US" smtClean="0"/>
              <a:t>实例：添加和删除节点</a:t>
            </a:r>
          </a:p>
        </p:txBody>
      </p:sp>
      <p:sp>
        <p:nvSpPr>
          <p:cNvPr id="78850" name="Rectangle 3"/>
          <p:cNvSpPr>
            <a:spLocks noGrp="1" noChangeArrowheads="1"/>
          </p:cNvSpPr>
          <p:nvPr>
            <p:ph type="body" idx="1"/>
          </p:nvPr>
        </p:nvSpPr>
        <p:spPr/>
        <p:txBody>
          <a:bodyPr/>
          <a:lstStyle/>
          <a:p>
            <a:endParaRPr lang="zh-CN" altLang="en-US" smtClean="0"/>
          </a:p>
        </p:txBody>
      </p:sp>
      <p:pic>
        <p:nvPicPr>
          <p:cNvPr id="78851" name="Picture 5"/>
          <p:cNvPicPr>
            <a:picLocks noChangeAspect="1" noChangeArrowheads="1"/>
          </p:cNvPicPr>
          <p:nvPr/>
        </p:nvPicPr>
        <p:blipFill>
          <a:blip r:embed="rId3"/>
          <a:srcRect/>
          <a:stretch>
            <a:fillRect/>
          </a:stretch>
        </p:blipFill>
        <p:spPr bwMode="auto">
          <a:xfrm>
            <a:off x="827088" y="2060575"/>
            <a:ext cx="7416800" cy="323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zh-CN" altLang="en-US" smtClean="0"/>
              <a:t>实例：随机显示小星星</a:t>
            </a:r>
          </a:p>
        </p:txBody>
      </p:sp>
      <p:sp>
        <p:nvSpPr>
          <p:cNvPr id="80898" name="Rectangle 3"/>
          <p:cNvSpPr>
            <a:spLocks noGrp="1" noChangeArrowheads="1"/>
          </p:cNvSpPr>
          <p:nvPr>
            <p:ph type="body" idx="1"/>
          </p:nvPr>
        </p:nvSpPr>
        <p:spPr/>
        <p:txBody>
          <a:bodyPr/>
          <a:lstStyle/>
          <a:p>
            <a:endParaRPr lang="zh-CN" altLang="en-US" smtClean="0"/>
          </a:p>
        </p:txBody>
      </p:sp>
      <p:pic>
        <p:nvPicPr>
          <p:cNvPr id="80899" name="Picture 4"/>
          <p:cNvPicPr>
            <a:picLocks noChangeAspect="1" noChangeArrowheads="1"/>
          </p:cNvPicPr>
          <p:nvPr/>
        </p:nvPicPr>
        <p:blipFill>
          <a:blip r:embed="rId3"/>
          <a:srcRect/>
          <a:stretch>
            <a:fillRect/>
          </a:stretch>
        </p:blipFill>
        <p:spPr bwMode="auto">
          <a:xfrm>
            <a:off x="755650" y="1989138"/>
            <a:ext cx="7272338" cy="443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zh-CN" smtClean="0"/>
              <a:t>HTML DOM</a:t>
            </a:r>
          </a:p>
        </p:txBody>
      </p:sp>
      <p:sp>
        <p:nvSpPr>
          <p:cNvPr id="82946" name="Rectangle 35"/>
          <p:cNvSpPr>
            <a:spLocks noGrp="1" noChangeArrowheads="1"/>
          </p:cNvSpPr>
          <p:nvPr>
            <p:ph type="body" idx="1"/>
          </p:nvPr>
        </p:nvSpPr>
        <p:spPr>
          <a:xfrm>
            <a:off x="755650" y="1989138"/>
            <a:ext cx="7993063" cy="4248150"/>
          </a:xfrm>
        </p:spPr>
        <p:txBody>
          <a:bodyPr/>
          <a:lstStyle/>
          <a:p>
            <a:r>
              <a:rPr lang="zh-CN" altLang="en-US" sz="2400" b="1" smtClean="0"/>
              <a:t>概述</a:t>
            </a:r>
          </a:p>
          <a:p>
            <a:pPr lvl="1"/>
            <a:r>
              <a:rPr lang="zh-CN" altLang="en-US" sz="1800" smtClean="0"/>
              <a:t>通过前面介绍的核心</a:t>
            </a:r>
            <a:r>
              <a:rPr lang="en-US" altLang="zh-CN" sz="1800" smtClean="0"/>
              <a:t>DOM</a:t>
            </a:r>
            <a:r>
              <a:rPr lang="zh-CN" altLang="en-US" sz="1800" smtClean="0"/>
              <a:t>属性和方法，已经可以实现动态的</a:t>
            </a:r>
            <a:r>
              <a:rPr lang="en-US" altLang="zh-CN" sz="1800" smtClean="0"/>
              <a:t>HTML</a:t>
            </a:r>
            <a:r>
              <a:rPr lang="zh-CN" altLang="en-US" sz="1800" smtClean="0"/>
              <a:t>。但是，使用核心</a:t>
            </a:r>
            <a:r>
              <a:rPr lang="en-US" altLang="zh-CN" sz="1800" smtClean="0"/>
              <a:t>DOM</a:t>
            </a:r>
            <a:r>
              <a:rPr lang="zh-CN" altLang="en-US" sz="1800" smtClean="0"/>
              <a:t>对</a:t>
            </a:r>
            <a:r>
              <a:rPr lang="en-US" altLang="zh-CN" sz="1800" smtClean="0"/>
              <a:t>HTML</a:t>
            </a:r>
            <a:r>
              <a:rPr lang="zh-CN" altLang="en-US" sz="1800" smtClean="0"/>
              <a:t>文档访问和操作比较烦锁，尤其当</a:t>
            </a:r>
            <a:r>
              <a:rPr lang="en-US" altLang="zh-CN" sz="1800" smtClean="0"/>
              <a:t>HTML</a:t>
            </a:r>
            <a:r>
              <a:rPr lang="zh-CN" altLang="en-US" sz="1800" smtClean="0"/>
              <a:t>节点树层次较深时。为些，</a:t>
            </a:r>
            <a:r>
              <a:rPr lang="en-US" altLang="zh-CN" sz="1800" smtClean="0"/>
              <a:t>DOM</a:t>
            </a:r>
            <a:r>
              <a:rPr lang="zh-CN" altLang="en-US" sz="1800" smtClean="0"/>
              <a:t>为</a:t>
            </a:r>
            <a:r>
              <a:rPr lang="en-US" altLang="zh-CN" sz="1800" smtClean="0"/>
              <a:t>HTML</a:t>
            </a:r>
            <a:r>
              <a:rPr lang="zh-CN" altLang="en-US" sz="1800" smtClean="0"/>
              <a:t>文档定义了一些专用的接口，称为</a:t>
            </a:r>
            <a:r>
              <a:rPr lang="en-US" altLang="zh-CN" sz="1800" smtClean="0"/>
              <a:t>HTMLDOM</a:t>
            </a:r>
            <a:r>
              <a:rPr lang="zh-CN" altLang="en-US" sz="1800" smtClean="0"/>
              <a:t>，这些接口使对</a:t>
            </a:r>
            <a:r>
              <a:rPr lang="en-US" altLang="zh-CN" sz="1800" smtClean="0"/>
              <a:t>HTML</a:t>
            </a:r>
            <a:r>
              <a:rPr lang="zh-CN" altLang="en-US" sz="1800" smtClean="0"/>
              <a:t>文档的访问与操作更加方便。</a:t>
            </a:r>
          </a:p>
          <a:p>
            <a:r>
              <a:rPr lang="en-US" altLang="zh-CN" sz="2400" b="1" smtClean="0"/>
              <a:t>HTML DOM</a:t>
            </a:r>
            <a:r>
              <a:rPr lang="zh-CN" altLang="en-US" sz="2400" b="1" smtClean="0"/>
              <a:t>的新特性</a:t>
            </a:r>
          </a:p>
          <a:p>
            <a:pPr lvl="1"/>
            <a:r>
              <a:rPr lang="zh-CN" altLang="en-US" sz="1800" b="1" smtClean="0">
                <a:solidFill>
                  <a:srgbClr val="0000FF"/>
                </a:solidFill>
              </a:rPr>
              <a:t>每一个</a:t>
            </a:r>
            <a:r>
              <a:rPr lang="en-US" altLang="zh-CN" sz="1800" b="1" smtClean="0">
                <a:solidFill>
                  <a:srgbClr val="0000FF"/>
                </a:solidFill>
              </a:rPr>
              <a:t>HTML</a:t>
            </a:r>
            <a:r>
              <a:rPr lang="zh-CN" altLang="en-US" sz="1800" b="1" smtClean="0">
                <a:solidFill>
                  <a:srgbClr val="0000FF"/>
                </a:solidFill>
              </a:rPr>
              <a:t>标记对应一个相应类型的元素对象</a:t>
            </a:r>
            <a:r>
              <a:rPr lang="en-US" altLang="zh-CN" sz="1800" b="1" smtClean="0">
                <a:solidFill>
                  <a:srgbClr val="0000FF"/>
                </a:solidFill>
              </a:rPr>
              <a:t>(Element Object)</a:t>
            </a:r>
            <a:r>
              <a:rPr lang="zh-CN" altLang="en-US" sz="1800" smtClean="0"/>
              <a:t>，如</a:t>
            </a:r>
            <a:r>
              <a:rPr lang="en-US" altLang="zh-CN" sz="1800" smtClean="0"/>
              <a:t>&lt;img&gt;</a:t>
            </a:r>
            <a:r>
              <a:rPr lang="zh-CN" altLang="en-US" sz="1800" smtClean="0"/>
              <a:t>标记对应一个</a:t>
            </a:r>
            <a:r>
              <a:rPr lang="en-US" altLang="zh-CN" sz="1800" smtClean="0"/>
              <a:t>image</a:t>
            </a:r>
            <a:r>
              <a:rPr lang="zh-CN" altLang="en-US" sz="1800" smtClean="0"/>
              <a:t>对象；</a:t>
            </a:r>
          </a:p>
          <a:p>
            <a:pPr lvl="1"/>
            <a:r>
              <a:rPr lang="en-US" altLang="zh-CN" sz="1800" b="1" smtClean="0">
                <a:solidFill>
                  <a:srgbClr val="0000FF"/>
                </a:solidFill>
              </a:rPr>
              <a:t>HTML</a:t>
            </a:r>
            <a:r>
              <a:rPr lang="zh-CN" altLang="en-US" sz="1800" b="1" smtClean="0">
                <a:solidFill>
                  <a:srgbClr val="0000FF"/>
                </a:solidFill>
              </a:rPr>
              <a:t>标记的属性对应于元素对象的一个同名属性</a:t>
            </a:r>
            <a:r>
              <a:rPr lang="zh-CN" altLang="en-US" sz="1800" smtClean="0"/>
              <a:t>。</a:t>
            </a:r>
          </a:p>
          <a:p>
            <a:pPr lvl="1"/>
            <a:r>
              <a:rPr lang="zh-CN" altLang="en-US" sz="1800" smtClean="0"/>
              <a:t>可以直接通过</a:t>
            </a:r>
            <a:r>
              <a:rPr lang="en-US" altLang="zh-CN" sz="1800" smtClean="0"/>
              <a:t>HTML</a:t>
            </a:r>
            <a:r>
              <a:rPr lang="zh-CN" altLang="en-US" sz="1800" smtClean="0"/>
              <a:t>标记的</a:t>
            </a:r>
            <a:r>
              <a:rPr lang="en-US" altLang="zh-CN" sz="1800" b="1" smtClean="0">
                <a:solidFill>
                  <a:srgbClr val="FF0000"/>
                </a:solidFill>
              </a:rPr>
              <a:t>id</a:t>
            </a:r>
            <a:r>
              <a:rPr lang="zh-CN" altLang="en-US" sz="1800" b="1" smtClean="0">
                <a:solidFill>
                  <a:srgbClr val="FF0000"/>
                </a:solidFill>
              </a:rPr>
              <a:t>属性</a:t>
            </a:r>
            <a:r>
              <a:rPr lang="zh-CN" altLang="en-US" sz="1800" smtClean="0"/>
              <a:t>的值访问标记对应的元素对象。</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en-US" altLang="zh-CN" smtClean="0"/>
              <a:t>document</a:t>
            </a:r>
            <a:r>
              <a:rPr lang="zh-CN" altLang="en-US" smtClean="0"/>
              <a:t>对象结构图</a:t>
            </a:r>
          </a:p>
        </p:txBody>
      </p:sp>
      <p:sp>
        <p:nvSpPr>
          <p:cNvPr id="83970" name="Rectangle 3"/>
          <p:cNvSpPr>
            <a:spLocks noGrp="1" noChangeArrowheads="1"/>
          </p:cNvSpPr>
          <p:nvPr>
            <p:ph type="body" idx="1"/>
          </p:nvPr>
        </p:nvSpPr>
        <p:spPr/>
        <p:txBody>
          <a:bodyPr/>
          <a:lstStyle/>
          <a:p>
            <a:endParaRPr lang="zh-CN" altLang="en-US" smtClean="0"/>
          </a:p>
        </p:txBody>
      </p:sp>
      <p:pic>
        <p:nvPicPr>
          <p:cNvPr id="83971" name="Picture 4" descr="未命名-1"/>
          <p:cNvPicPr>
            <a:picLocks noChangeAspect="1" noChangeArrowheads="1"/>
          </p:cNvPicPr>
          <p:nvPr/>
        </p:nvPicPr>
        <p:blipFill>
          <a:blip r:embed="rId2"/>
          <a:srcRect/>
          <a:stretch>
            <a:fillRect/>
          </a:stretch>
        </p:blipFill>
        <p:spPr bwMode="auto">
          <a:xfrm>
            <a:off x="755650" y="1916113"/>
            <a:ext cx="7742238" cy="494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tLang="zh-CN" smtClean="0"/>
              <a:t>HTML DOM</a:t>
            </a:r>
            <a:r>
              <a:rPr lang="zh-CN" altLang="en-US" smtClean="0"/>
              <a:t>中访问</a:t>
            </a:r>
            <a:r>
              <a:rPr lang="en-US" altLang="zh-CN" smtClean="0"/>
              <a:t>HTML</a:t>
            </a:r>
            <a:r>
              <a:rPr lang="zh-CN" altLang="en-US" smtClean="0"/>
              <a:t>元素方法</a:t>
            </a:r>
          </a:p>
        </p:txBody>
      </p:sp>
      <p:sp>
        <p:nvSpPr>
          <p:cNvPr id="84994" name="Rectangle 3"/>
          <p:cNvSpPr>
            <a:spLocks noGrp="1" noChangeArrowheads="1"/>
          </p:cNvSpPr>
          <p:nvPr>
            <p:ph type="body" idx="1"/>
          </p:nvPr>
        </p:nvSpPr>
        <p:spPr>
          <a:xfrm>
            <a:off x="755650" y="1916113"/>
            <a:ext cx="7696200" cy="3744912"/>
          </a:xfrm>
        </p:spPr>
        <p:txBody>
          <a:bodyPr/>
          <a:lstStyle/>
          <a:p>
            <a:r>
              <a:rPr lang="zh-CN" altLang="en-US" sz="2400" b="1" smtClean="0"/>
              <a:t>使用</a:t>
            </a:r>
            <a:r>
              <a:rPr lang="en-US" altLang="zh-CN" sz="2400" b="1" smtClean="0"/>
              <a:t>getElementById()</a:t>
            </a:r>
            <a:r>
              <a:rPr lang="zh-CN" altLang="en-US" sz="2400" b="1" smtClean="0"/>
              <a:t>方法</a:t>
            </a:r>
          </a:p>
          <a:p>
            <a:pPr lvl="1"/>
            <a:r>
              <a:rPr lang="zh-CN" altLang="en-US" sz="1800" smtClean="0"/>
              <a:t>功能：在文档中查找指定的</a:t>
            </a:r>
            <a:r>
              <a:rPr lang="en-US" altLang="zh-CN" sz="1800" b="1" smtClean="0">
                <a:solidFill>
                  <a:srgbClr val="0000FF"/>
                </a:solidFill>
              </a:rPr>
              <a:t>id</a:t>
            </a:r>
            <a:r>
              <a:rPr lang="zh-CN" altLang="en-US" sz="1800" b="1" smtClean="0">
                <a:solidFill>
                  <a:srgbClr val="0000FF"/>
                </a:solidFill>
              </a:rPr>
              <a:t>节点</a:t>
            </a:r>
            <a:r>
              <a:rPr lang="zh-CN" altLang="en-US" sz="1800" smtClean="0"/>
              <a:t>，如果找到则返回该节点</a:t>
            </a:r>
          </a:p>
          <a:p>
            <a:pPr lvl="1"/>
            <a:r>
              <a:rPr lang="zh-CN" altLang="en-US" sz="1800" smtClean="0"/>
              <a:t>例如：</a:t>
            </a:r>
            <a:r>
              <a:rPr lang="en-US" altLang="zh-CN" sz="1800" smtClean="0"/>
              <a:t>var id_img=document.getElementById(“id_img”)</a:t>
            </a:r>
          </a:p>
          <a:p>
            <a:pPr lvl="1"/>
            <a:r>
              <a:rPr lang="zh-CN" altLang="en-US" sz="1800" smtClean="0"/>
              <a:t>说明：所有浏览器都支持。</a:t>
            </a:r>
          </a:p>
          <a:p>
            <a:r>
              <a:rPr lang="en-US" altLang="zh-CN" sz="2400" smtClean="0"/>
              <a:t>getElementsByTagName()</a:t>
            </a:r>
          </a:p>
          <a:p>
            <a:pPr lvl="1"/>
            <a:r>
              <a:rPr lang="zh-CN" altLang="en-US" sz="1800" smtClean="0"/>
              <a:t>功能：返回带有指定标签名的</a:t>
            </a:r>
            <a:r>
              <a:rPr lang="zh-CN" altLang="en-US" sz="1800" b="1" smtClean="0">
                <a:solidFill>
                  <a:srgbClr val="0000FF"/>
                </a:solidFill>
              </a:rPr>
              <a:t>对象的数组</a:t>
            </a:r>
          </a:p>
          <a:p>
            <a:pPr lvl="1"/>
            <a:r>
              <a:rPr lang="zh-CN" altLang="en-US" sz="1800" smtClean="0"/>
              <a:t>例如：</a:t>
            </a:r>
            <a:r>
              <a:rPr lang="en-US" altLang="zh-CN" sz="1800" smtClean="0"/>
              <a:t>var list=ulObj.getElementsByTagName(“li”)</a:t>
            </a:r>
          </a:p>
          <a:p>
            <a:pPr lvl="1"/>
            <a:r>
              <a:rPr lang="zh-CN" altLang="en-US" sz="1800" smtClean="0"/>
              <a:t>说明：节点列表</a:t>
            </a:r>
            <a:r>
              <a:rPr lang="en-US" altLang="zh-CN" sz="1800" smtClean="0"/>
              <a:t>length</a:t>
            </a:r>
            <a:r>
              <a:rPr lang="zh-CN" altLang="en-US" sz="1800" smtClean="0"/>
              <a:t>属性表示了节点列表中节点的个数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altLang="zh-CN" smtClean="0"/>
              <a:t>HTML DOM</a:t>
            </a:r>
            <a:r>
              <a:rPr lang="zh-CN" altLang="en-US" smtClean="0"/>
              <a:t>中访问</a:t>
            </a:r>
            <a:r>
              <a:rPr lang="en-US" altLang="zh-CN" smtClean="0"/>
              <a:t>HTML</a:t>
            </a:r>
            <a:r>
              <a:rPr lang="zh-CN" altLang="en-US" smtClean="0"/>
              <a:t>元素方法</a:t>
            </a:r>
          </a:p>
        </p:txBody>
      </p:sp>
      <p:sp>
        <p:nvSpPr>
          <p:cNvPr id="86018" name="Rectangle 3"/>
          <p:cNvSpPr>
            <a:spLocks noGrp="1" noChangeArrowheads="1"/>
          </p:cNvSpPr>
          <p:nvPr>
            <p:ph type="body" idx="1"/>
          </p:nvPr>
        </p:nvSpPr>
        <p:spPr/>
        <p:txBody>
          <a:bodyPr/>
          <a:lstStyle/>
          <a:p>
            <a:pPr>
              <a:lnSpc>
                <a:spcPct val="90000"/>
              </a:lnSpc>
            </a:pPr>
            <a:r>
              <a:rPr lang="zh-CN" altLang="en-US" sz="2400" b="1" smtClean="0"/>
              <a:t>通过</a:t>
            </a:r>
            <a:r>
              <a:rPr lang="en-US" altLang="zh-CN" sz="2400" b="1" smtClean="0"/>
              <a:t>id</a:t>
            </a:r>
            <a:r>
              <a:rPr lang="zh-CN" altLang="en-US" sz="2400" b="1" smtClean="0"/>
              <a:t>属性访问</a:t>
            </a:r>
          </a:p>
          <a:p>
            <a:pPr lvl="1">
              <a:lnSpc>
                <a:spcPct val="90000"/>
              </a:lnSpc>
            </a:pPr>
            <a:r>
              <a:rPr lang="zh-CN" altLang="en-US" sz="1800" smtClean="0"/>
              <a:t>说明：每个</a:t>
            </a:r>
            <a:r>
              <a:rPr lang="en-US" altLang="zh-CN" sz="1800" smtClean="0"/>
              <a:t>HTML</a:t>
            </a:r>
            <a:r>
              <a:rPr lang="zh-CN" altLang="en-US" sz="1800" smtClean="0"/>
              <a:t>标记都有</a:t>
            </a:r>
            <a:r>
              <a:rPr lang="en-US" altLang="zh-CN" sz="1800" smtClean="0"/>
              <a:t>id</a:t>
            </a:r>
            <a:r>
              <a:rPr lang="zh-CN" altLang="en-US" sz="1800" smtClean="0"/>
              <a:t>属性，</a:t>
            </a:r>
            <a:r>
              <a:rPr lang="en-US" altLang="zh-CN" sz="1800" smtClean="0"/>
              <a:t>id</a:t>
            </a:r>
            <a:r>
              <a:rPr lang="zh-CN" altLang="en-US" sz="1800" smtClean="0"/>
              <a:t>值表示了标记对应的元素对象。所有标记均可以通过</a:t>
            </a:r>
            <a:r>
              <a:rPr lang="en-US" altLang="zh-CN" sz="1800" smtClean="0"/>
              <a:t>id</a:t>
            </a:r>
            <a:r>
              <a:rPr lang="zh-CN" altLang="en-US" sz="1800" smtClean="0"/>
              <a:t>属性来访问。</a:t>
            </a:r>
          </a:p>
          <a:p>
            <a:pPr lvl="1">
              <a:lnSpc>
                <a:spcPct val="90000"/>
              </a:lnSpc>
            </a:pPr>
            <a:r>
              <a:rPr lang="zh-CN" altLang="en-US" sz="1800" smtClean="0"/>
              <a:t>注意：在使用</a:t>
            </a:r>
            <a:r>
              <a:rPr lang="en-US" altLang="zh-CN" sz="1800" smtClean="0"/>
              <a:t>id</a:t>
            </a:r>
            <a:r>
              <a:rPr lang="zh-CN" altLang="en-US" sz="1800" smtClean="0"/>
              <a:t>属性时，前面</a:t>
            </a:r>
            <a:r>
              <a:rPr lang="zh-CN" altLang="en-US" sz="1800" b="1" smtClean="0">
                <a:solidFill>
                  <a:srgbClr val="0000FF"/>
                </a:solidFill>
              </a:rPr>
              <a:t>不加</a:t>
            </a:r>
            <a:r>
              <a:rPr lang="en-US" altLang="zh-CN" sz="1800" b="1" smtClean="0">
                <a:solidFill>
                  <a:srgbClr val="0000FF"/>
                </a:solidFill>
              </a:rPr>
              <a:t>document</a:t>
            </a:r>
            <a:r>
              <a:rPr lang="zh-CN" altLang="en-US" sz="1800" b="1" smtClean="0">
                <a:solidFill>
                  <a:srgbClr val="0000FF"/>
                </a:solidFill>
              </a:rPr>
              <a:t>前缀</a:t>
            </a:r>
            <a:r>
              <a:rPr lang="zh-CN" altLang="en-US" sz="1800" smtClean="0"/>
              <a:t>；但在访问表单元素时，需要加表单对象做为前缀</a:t>
            </a:r>
            <a:r>
              <a:rPr lang="en-US" altLang="zh-CN" sz="1800" smtClean="0"/>
              <a:t>(</a:t>
            </a:r>
            <a:r>
              <a:rPr lang="zh-CN" altLang="en-US" sz="1800" smtClean="0"/>
              <a:t>否则会报错</a:t>
            </a:r>
            <a:r>
              <a:rPr lang="en-US" altLang="zh-CN" sz="1800" smtClean="0"/>
              <a:t>)</a:t>
            </a:r>
            <a:r>
              <a:rPr lang="zh-CN" altLang="en-US" sz="1800" smtClean="0"/>
              <a:t>。</a:t>
            </a:r>
          </a:p>
          <a:p>
            <a:pPr>
              <a:lnSpc>
                <a:spcPct val="90000"/>
              </a:lnSpc>
            </a:pPr>
            <a:r>
              <a:rPr lang="zh-CN" altLang="en-US" sz="2400" b="1" smtClean="0"/>
              <a:t>通过 </a:t>
            </a:r>
            <a:r>
              <a:rPr lang="en-US" altLang="zh-CN" sz="2400" b="1" smtClean="0"/>
              <a:t>name</a:t>
            </a:r>
            <a:r>
              <a:rPr lang="zh-CN" altLang="en-US" sz="2400" b="1" smtClean="0"/>
              <a:t>属性访问</a:t>
            </a:r>
          </a:p>
          <a:p>
            <a:pPr lvl="1">
              <a:lnSpc>
                <a:spcPct val="90000"/>
              </a:lnSpc>
            </a:pPr>
            <a:r>
              <a:rPr lang="zh-CN" altLang="en-US" sz="1800" smtClean="0"/>
              <a:t>在表单中，一般通过</a:t>
            </a:r>
            <a:r>
              <a:rPr lang="en-US" altLang="zh-CN" sz="1800" smtClean="0"/>
              <a:t>name</a:t>
            </a:r>
            <a:r>
              <a:rPr lang="zh-CN" altLang="en-US" sz="1800" smtClean="0"/>
              <a:t>属性进行访问。</a:t>
            </a:r>
          </a:p>
          <a:p>
            <a:pPr lvl="1">
              <a:lnSpc>
                <a:spcPct val="90000"/>
              </a:lnSpc>
            </a:pPr>
            <a:r>
              <a:rPr lang="zh-CN" altLang="en-US" sz="1800" smtClean="0"/>
              <a:t>例如：</a:t>
            </a:r>
            <a:r>
              <a:rPr lang="en-US" altLang="zh-CN" sz="1800" smtClean="0"/>
              <a:t>document.form1.username.value</a:t>
            </a:r>
          </a:p>
          <a:p>
            <a:pPr>
              <a:lnSpc>
                <a:spcPct val="90000"/>
              </a:lnSpc>
            </a:pPr>
            <a:r>
              <a:rPr lang="zh-CN" altLang="en-US" sz="2400" b="1" smtClean="0"/>
              <a:t>通过元素数组访问</a:t>
            </a:r>
          </a:p>
          <a:p>
            <a:pPr lvl="1">
              <a:lnSpc>
                <a:spcPct val="90000"/>
              </a:lnSpc>
            </a:pPr>
            <a:r>
              <a:rPr lang="zh-CN" altLang="en-US" sz="1800" smtClean="0"/>
              <a:t>常用的数组：</a:t>
            </a:r>
            <a:r>
              <a:rPr lang="en-US" altLang="zh-CN" sz="1800" smtClean="0"/>
              <a:t>images</a:t>
            </a:r>
            <a:r>
              <a:rPr lang="zh-CN" altLang="en-US" sz="1800" smtClean="0"/>
              <a:t>、</a:t>
            </a:r>
            <a:r>
              <a:rPr lang="en-US" altLang="zh-CN" sz="1800" smtClean="0"/>
              <a:t>links</a:t>
            </a:r>
            <a:r>
              <a:rPr lang="zh-CN" altLang="en-US" sz="1800" smtClean="0"/>
              <a:t>、</a:t>
            </a:r>
            <a:r>
              <a:rPr lang="en-US" altLang="zh-CN" sz="1800" smtClean="0"/>
              <a:t>forms</a:t>
            </a:r>
            <a:r>
              <a:rPr lang="zh-CN" altLang="en-US" sz="1800" smtClean="0"/>
              <a:t>等</a:t>
            </a:r>
          </a:p>
          <a:p>
            <a:pPr lvl="1">
              <a:lnSpc>
                <a:spcPct val="90000"/>
              </a:lnSpc>
            </a:pPr>
            <a:r>
              <a:rPr lang="zh-CN" altLang="en-US" sz="1800" smtClean="0"/>
              <a:t>例如：</a:t>
            </a:r>
            <a:r>
              <a:rPr lang="en-US" altLang="zh-CN" sz="1800" smtClean="0"/>
              <a:t>document.images[0].src=“images/01.jpg”;</a:t>
            </a:r>
            <a:endParaRPr lang="zh-CN" altLang="en-US" sz="1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p:txBody>
          <a:bodyPr/>
          <a:lstStyle/>
          <a:p>
            <a:r>
              <a:rPr lang="en-US" altLang="zh-CN" smtClean="0"/>
              <a:t>window</a:t>
            </a:r>
            <a:r>
              <a:rPr lang="zh-CN" altLang="en-US" smtClean="0"/>
              <a:t>对象</a:t>
            </a:r>
          </a:p>
        </p:txBody>
      </p:sp>
      <p:sp>
        <p:nvSpPr>
          <p:cNvPr id="28674" name="Rectangle 3"/>
          <p:cNvSpPr>
            <a:spLocks noGrp="1" noChangeArrowheads="1"/>
          </p:cNvSpPr>
          <p:nvPr>
            <p:ph type="body" idx="4294967295"/>
          </p:nvPr>
        </p:nvSpPr>
        <p:spPr>
          <a:xfrm>
            <a:off x="755650" y="1989138"/>
            <a:ext cx="7993063" cy="2519362"/>
          </a:xfrm>
        </p:spPr>
        <p:txBody>
          <a:bodyPr/>
          <a:lstStyle/>
          <a:p>
            <a:r>
              <a:rPr lang="en-US" altLang="zh-CN" sz="2400" b="1" smtClean="0"/>
              <a:t>Window</a:t>
            </a:r>
            <a:r>
              <a:rPr lang="zh-CN" altLang="en-US" sz="2400" b="1" smtClean="0"/>
              <a:t>对象</a:t>
            </a:r>
          </a:p>
          <a:p>
            <a:pPr lvl="1">
              <a:spcBef>
                <a:spcPct val="30000"/>
              </a:spcBef>
            </a:pPr>
            <a:r>
              <a:rPr lang="en-US" altLang="zh-CN" sz="1600" smtClean="0"/>
              <a:t>Window</a:t>
            </a:r>
            <a:r>
              <a:rPr lang="zh-CN" altLang="en-US" sz="1600" smtClean="0"/>
              <a:t>对象是</a:t>
            </a:r>
            <a:r>
              <a:rPr lang="en-US" altLang="zh-CN" sz="1600" smtClean="0"/>
              <a:t>BOM</a:t>
            </a:r>
            <a:r>
              <a:rPr lang="zh-CN" altLang="en-US" sz="1600" smtClean="0"/>
              <a:t>与</a:t>
            </a:r>
            <a:r>
              <a:rPr lang="en-US" altLang="zh-CN" sz="1600" smtClean="0"/>
              <a:t>DOM</a:t>
            </a:r>
            <a:r>
              <a:rPr lang="zh-CN" altLang="en-US" sz="1600" smtClean="0"/>
              <a:t>的顶层对象，表示浏览器窗口或者框架中的框架。</a:t>
            </a:r>
          </a:p>
          <a:p>
            <a:pPr lvl="1">
              <a:spcBef>
                <a:spcPct val="30000"/>
              </a:spcBef>
            </a:pPr>
            <a:r>
              <a:rPr lang="en-US" altLang="zh-CN" sz="1600" smtClean="0"/>
              <a:t>Window</a:t>
            </a:r>
            <a:r>
              <a:rPr lang="zh-CN" altLang="en-US" sz="1600" smtClean="0"/>
              <a:t>对象是脚本中的全局对象，可以在</a:t>
            </a:r>
            <a:r>
              <a:rPr lang="zh-CN" altLang="en-US" sz="1600" smtClean="0">
                <a:solidFill>
                  <a:srgbClr val="FF0000"/>
                </a:solidFill>
              </a:rPr>
              <a:t>任何地方调用</a:t>
            </a:r>
            <a:r>
              <a:rPr lang="zh-CN" altLang="en-US" sz="1600" smtClean="0"/>
              <a:t>，脚本中任何对象的使用最终都要追溯到对</a:t>
            </a:r>
            <a:r>
              <a:rPr lang="en-US" altLang="zh-CN" sz="1600" smtClean="0"/>
              <a:t>window</a:t>
            </a:r>
            <a:r>
              <a:rPr lang="zh-CN" altLang="en-US" sz="1600" smtClean="0"/>
              <a:t>对象的访问，所以在使用</a:t>
            </a:r>
            <a:r>
              <a:rPr lang="en-US" altLang="zh-CN" sz="1600" smtClean="0"/>
              <a:t>window</a:t>
            </a:r>
            <a:r>
              <a:rPr lang="zh-CN" altLang="en-US" sz="1600" smtClean="0"/>
              <a:t>对象的各种属性和方法时，</a:t>
            </a:r>
            <a:r>
              <a:rPr lang="en-US" altLang="zh-CN" sz="1600" smtClean="0">
                <a:solidFill>
                  <a:srgbClr val="FF0000"/>
                </a:solidFill>
              </a:rPr>
              <a:t>window</a:t>
            </a:r>
            <a:r>
              <a:rPr lang="zh-CN" altLang="en-US" sz="1600" smtClean="0">
                <a:solidFill>
                  <a:srgbClr val="FF0000"/>
                </a:solidFill>
              </a:rPr>
              <a:t>前缀可以省略</a:t>
            </a:r>
            <a:r>
              <a:rPr lang="zh-CN" altLang="en-US" sz="1600" smtClean="0"/>
              <a:t>。</a:t>
            </a:r>
          </a:p>
          <a:p>
            <a:pPr lvl="1"/>
            <a:r>
              <a:rPr lang="zh-CN" altLang="en-US" sz="1600" smtClean="0"/>
              <a:t>访问</a:t>
            </a:r>
            <a:r>
              <a:rPr lang="en-US" altLang="zh-CN" sz="1600" smtClean="0"/>
              <a:t>window</a:t>
            </a:r>
            <a:r>
              <a:rPr lang="zh-CN" altLang="en-US" sz="1600" smtClean="0"/>
              <a:t>对象或子对象属性和方法，要按照层次关系，使用“</a:t>
            </a:r>
            <a:r>
              <a:rPr lang="en-US" altLang="zh-CN" sz="1600" smtClean="0"/>
              <a:t>.”</a:t>
            </a:r>
            <a:r>
              <a:rPr lang="zh-CN" altLang="en-US" sz="1600" smtClean="0"/>
              <a:t>运算符将它们连接起来。</a:t>
            </a:r>
          </a:p>
        </p:txBody>
      </p:sp>
      <p:sp>
        <p:nvSpPr>
          <p:cNvPr id="28675" name="Text Box 4"/>
          <p:cNvSpPr txBox="1">
            <a:spLocks noChangeArrowheads="1"/>
          </p:cNvSpPr>
          <p:nvPr/>
        </p:nvSpPr>
        <p:spPr bwMode="auto">
          <a:xfrm>
            <a:off x="827088" y="4508500"/>
            <a:ext cx="7632700" cy="866775"/>
          </a:xfrm>
          <a:prstGeom prst="rect">
            <a:avLst/>
          </a:prstGeom>
          <a:solidFill>
            <a:srgbClr val="CCFFFF"/>
          </a:solidFill>
          <a:ln w="9525">
            <a:solidFill>
              <a:schemeClr val="tx1"/>
            </a:solidFill>
            <a:miter lim="800000"/>
            <a:headEnd/>
            <a:tailEnd/>
          </a:ln>
        </p:spPr>
        <p:txBody>
          <a:bodyPr lIns="180000" tIns="108000" rIns="180000" bIns="108000">
            <a:spAutoFit/>
          </a:bodyPr>
          <a:lstStyle/>
          <a:p>
            <a:pPr>
              <a:lnSpc>
                <a:spcPct val="80000"/>
              </a:lnSpc>
              <a:spcBef>
                <a:spcPct val="50000"/>
              </a:spcBef>
            </a:pPr>
            <a:r>
              <a:rPr lang="en-US" altLang="zh-CN" sz="2000">
                <a:solidFill>
                  <a:srgbClr val="0000FF"/>
                </a:solidFill>
                <a:latin typeface="Arial" charset="0"/>
              </a:rPr>
              <a:t>window.alert();     </a:t>
            </a:r>
            <a:r>
              <a:rPr lang="zh-CN" altLang="en-US" sz="2000">
                <a:solidFill>
                  <a:srgbClr val="0000FF"/>
                </a:solidFill>
                <a:latin typeface="Arial" charset="0"/>
              </a:rPr>
              <a:t>简写方式     </a:t>
            </a:r>
            <a:r>
              <a:rPr lang="en-US" altLang="zh-CN" sz="2000">
                <a:solidFill>
                  <a:srgbClr val="0000FF"/>
                </a:solidFill>
                <a:latin typeface="Arial" charset="0"/>
              </a:rPr>
              <a:t>alert();</a:t>
            </a:r>
          </a:p>
          <a:p>
            <a:pPr>
              <a:lnSpc>
                <a:spcPct val="80000"/>
              </a:lnSpc>
              <a:spcBef>
                <a:spcPct val="50000"/>
              </a:spcBef>
            </a:pPr>
            <a:r>
              <a:rPr lang="en-US" altLang="zh-CN" sz="2000">
                <a:solidFill>
                  <a:srgbClr val="0000FF"/>
                </a:solidFill>
                <a:latin typeface="Arial" charset="0"/>
              </a:rPr>
              <a:t>window.document.write();    </a:t>
            </a:r>
            <a:r>
              <a:rPr lang="zh-CN" altLang="en-US" sz="2000">
                <a:solidFill>
                  <a:srgbClr val="0000FF"/>
                </a:solidFill>
                <a:latin typeface="Arial" charset="0"/>
              </a:rPr>
              <a:t>简写方式   </a:t>
            </a:r>
            <a:r>
              <a:rPr lang="en-US" altLang="zh-CN" sz="2000">
                <a:solidFill>
                  <a:srgbClr val="0000FF"/>
                </a:solidFill>
                <a:latin typeface="Arial" charset="0"/>
              </a:rPr>
              <a:t>document.write()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zh-CN" altLang="en-US" smtClean="0"/>
              <a:t>元素对象</a:t>
            </a:r>
          </a:p>
        </p:txBody>
      </p:sp>
      <p:sp>
        <p:nvSpPr>
          <p:cNvPr id="87042" name="Rectangle 3"/>
          <p:cNvSpPr>
            <a:spLocks noGrp="1" noChangeArrowheads="1"/>
          </p:cNvSpPr>
          <p:nvPr>
            <p:ph type="body" idx="1"/>
          </p:nvPr>
        </p:nvSpPr>
        <p:spPr/>
        <p:txBody>
          <a:bodyPr/>
          <a:lstStyle/>
          <a:p>
            <a:r>
              <a:rPr lang="zh-CN" altLang="en-US" sz="2400" b="1" smtClean="0"/>
              <a:t>概述</a:t>
            </a:r>
          </a:p>
          <a:p>
            <a:pPr lvl="1"/>
            <a:r>
              <a:rPr lang="en-US" altLang="zh-CN" sz="2000" smtClean="0"/>
              <a:t>HTML</a:t>
            </a:r>
            <a:r>
              <a:rPr lang="zh-CN" altLang="en-US" sz="2000" smtClean="0"/>
              <a:t>中每一个标记均对应一个</a:t>
            </a:r>
            <a:r>
              <a:rPr lang="en-US" altLang="zh-CN" sz="2000" smtClean="0"/>
              <a:t>HTMLElement</a:t>
            </a:r>
            <a:r>
              <a:rPr lang="zh-CN" altLang="en-US" sz="2000" smtClean="0"/>
              <a:t>元素对象，同时也是一个节点，除了可以通过核心</a:t>
            </a:r>
            <a:r>
              <a:rPr lang="en-US" altLang="zh-CN" sz="2000" smtClean="0"/>
              <a:t>DOM</a:t>
            </a:r>
            <a:r>
              <a:rPr lang="zh-CN" altLang="en-US" sz="2000" smtClean="0"/>
              <a:t>中定义的各种操作节点的属性和方法对元素对象进行操作外，</a:t>
            </a:r>
            <a:r>
              <a:rPr lang="en-US" altLang="zh-CN" sz="2000" smtClean="0"/>
              <a:t>HTMLElement</a:t>
            </a:r>
            <a:r>
              <a:rPr lang="zh-CN" altLang="en-US" sz="2000" smtClean="0"/>
              <a:t>接口还定义了一些</a:t>
            </a:r>
            <a:r>
              <a:rPr lang="en-US" altLang="zh-CN" sz="2000" smtClean="0"/>
              <a:t>HTML</a:t>
            </a:r>
            <a:r>
              <a:rPr lang="zh-CN" altLang="en-US" sz="2000" smtClean="0"/>
              <a:t>专用属性和方法。</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ltLang="zh-CN" smtClean="0"/>
              <a:t>HTML DOM</a:t>
            </a:r>
            <a:r>
              <a:rPr lang="zh-CN" altLang="en-US" smtClean="0"/>
              <a:t>元素对象</a:t>
            </a:r>
          </a:p>
        </p:txBody>
      </p:sp>
      <p:graphicFrame>
        <p:nvGraphicFramePr>
          <p:cNvPr id="92204" name="Group 44"/>
          <p:cNvGraphicFramePr>
            <a:graphicFrameLocks noGrp="1"/>
          </p:cNvGraphicFramePr>
          <p:nvPr>
            <p:ph idx="1"/>
          </p:nvPr>
        </p:nvGraphicFramePr>
        <p:xfrm>
          <a:off x="620713" y="1989138"/>
          <a:ext cx="7912100" cy="4268787"/>
        </p:xfrm>
        <a:graphic>
          <a:graphicData uri="http://schemas.openxmlformats.org/drawingml/2006/table">
            <a:tbl>
              <a:tblPr/>
              <a:tblGrid>
                <a:gridCol w="1406525"/>
                <a:gridCol w="6505575"/>
              </a:tblGrid>
              <a:tr h="1651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tagName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元素的标记名称，与节点的</a:t>
                      </a:r>
                      <a:r>
                        <a:rPr kumimoji="0" lang="en-US" altLang="zh-CN" sz="1600" b="0" i="0" u="none" strike="noStrike" cap="none" normalizeH="0" baseline="0" smtClean="0">
                          <a:ln>
                            <a:noFill/>
                          </a:ln>
                          <a:solidFill>
                            <a:schemeClr val="tx1"/>
                          </a:solidFill>
                          <a:effectLst/>
                          <a:latin typeface="Arial" charset="0"/>
                          <a:ea typeface="宋体" charset="-122"/>
                        </a:rPr>
                        <a:t>nodeName</a:t>
                      </a:r>
                      <a:r>
                        <a:rPr kumimoji="0" lang="zh-CN" altLang="en-US" sz="1600" b="0" i="0" u="none" strike="noStrike" cap="none" normalizeH="0" baseline="0" smtClean="0">
                          <a:ln>
                            <a:noFill/>
                          </a:ln>
                          <a:solidFill>
                            <a:schemeClr val="tx1"/>
                          </a:solidFill>
                          <a:effectLst/>
                          <a:latin typeface="Arial" charset="0"/>
                          <a:ea typeface="宋体" charset="-122"/>
                        </a:rPr>
                        <a:t>属性相同。返回大写形式标记。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className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元素标记</a:t>
                      </a:r>
                      <a:r>
                        <a:rPr kumimoji="0" lang="en-US" altLang="zh-CN" sz="1600" b="0" i="0" u="none" strike="noStrike" cap="none" normalizeH="0" baseline="0" smtClean="0">
                          <a:ln>
                            <a:noFill/>
                          </a:ln>
                          <a:solidFill>
                            <a:schemeClr val="tx1"/>
                          </a:solidFill>
                          <a:effectLst/>
                          <a:latin typeface="Arial" charset="0"/>
                          <a:ea typeface="宋体" charset="-122"/>
                        </a:rPr>
                        <a:t>class</a:t>
                      </a:r>
                      <a:r>
                        <a:rPr kumimoji="0" lang="zh-CN" altLang="en-US" sz="1600" b="0" i="0" u="none" strike="noStrike" cap="none" normalizeH="0" baseline="0" smtClean="0">
                          <a:ln>
                            <a:noFill/>
                          </a:ln>
                          <a:solidFill>
                            <a:schemeClr val="tx1"/>
                          </a:solidFill>
                          <a:effectLst/>
                          <a:latin typeface="Arial" charset="0"/>
                          <a:ea typeface="宋体" charset="-122"/>
                        </a:rPr>
                        <a:t>属性的值，可读可写。通过该属性可以设置标记的样式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6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元素的</a:t>
                      </a:r>
                      <a:r>
                        <a:rPr kumimoji="0" lang="en-US" altLang="zh-CN" sz="1600" b="0" i="0" u="none" strike="noStrike" cap="none" normalizeH="0" baseline="0" smtClean="0">
                          <a:ln>
                            <a:noFill/>
                          </a:ln>
                          <a:solidFill>
                            <a:schemeClr val="tx1"/>
                          </a:solidFill>
                          <a:effectLst/>
                          <a:latin typeface="Arial" charset="0"/>
                          <a:ea typeface="宋体" charset="-122"/>
                        </a:rPr>
                        <a:t>id</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innerHTML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包含在元素标记中的</a:t>
                      </a:r>
                      <a:r>
                        <a:rPr kumimoji="0" lang="en-US" altLang="zh-CN" sz="1600" b="1" i="0" u="none" strike="noStrike" cap="none" normalizeH="0" baseline="0" smtClean="0">
                          <a:ln>
                            <a:noFill/>
                          </a:ln>
                          <a:solidFill>
                            <a:srgbClr val="0000FF"/>
                          </a:solidFill>
                          <a:effectLst/>
                          <a:latin typeface="Arial" charset="0"/>
                          <a:ea typeface="宋体" charset="-122"/>
                        </a:rPr>
                        <a:t>HTML</a:t>
                      </a:r>
                      <a:r>
                        <a:rPr kumimoji="0" lang="zh-CN" altLang="en-US" sz="1600" b="1" i="0" u="none" strike="noStrike" cap="none" normalizeH="0" baseline="0" smtClean="0">
                          <a:ln>
                            <a:noFill/>
                          </a:ln>
                          <a:solidFill>
                            <a:srgbClr val="0000FF"/>
                          </a:solidFill>
                          <a:effectLst/>
                          <a:latin typeface="Arial" charset="0"/>
                          <a:ea typeface="宋体" charset="-122"/>
                        </a:rPr>
                        <a:t>文本</a:t>
                      </a:r>
                      <a:r>
                        <a:rPr kumimoji="0" lang="zh-CN" altLang="en-US" sz="1600" b="0" i="0" u="none" strike="noStrike" cap="none" normalizeH="0" baseline="0" smtClean="0">
                          <a:ln>
                            <a:noFill/>
                          </a:ln>
                          <a:solidFill>
                            <a:schemeClr val="tx1"/>
                          </a:solidFill>
                          <a:effectLst/>
                          <a:latin typeface="Arial" charset="0"/>
                          <a:ea typeface="宋体" charset="-122"/>
                        </a:rPr>
                        <a:t>，不包括元素本身的起始标记。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offsetHeight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为元素及其所有内容的高度，含内边距和边框，不含外边距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offsetWidth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为元素及其所有内容的宽度，含内边距和边框，不含外边距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元素完整的高度，包含滚动条中不可见部分的高度，含内边距，不含边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6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元素完整的宽度，包含滚动条中不可见部分的宽度，含内边距，不含边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scrollLeft</a:t>
                      </a:r>
                      <a:br>
                        <a:rPr kumimoji="0" lang="en-US" altLang="zh-CN" sz="1600" b="0" i="0" u="none" strike="noStrike" cap="none" normalizeH="0" baseline="0" smtClean="0">
                          <a:ln>
                            <a:noFill/>
                          </a:ln>
                          <a:solidFill>
                            <a:schemeClr val="tx1"/>
                          </a:solidFill>
                          <a:effectLst/>
                          <a:latin typeface="Arial" charset="0"/>
                          <a:ea typeface="宋体" charset="-122"/>
                        </a:rPr>
                      </a:br>
                      <a:r>
                        <a:rPr kumimoji="0" lang="en-US" altLang="zh-CN" sz="1600" b="0" i="0" u="none" strike="noStrike" cap="none" normalizeH="0" baseline="0" smtClean="0">
                          <a:ln>
                            <a:noFill/>
                          </a:ln>
                          <a:solidFill>
                            <a:schemeClr val="tx1"/>
                          </a:solidFill>
                          <a:effectLst/>
                          <a:latin typeface="Arial" charset="0"/>
                          <a:ea typeface="宋体" charset="-122"/>
                        </a:rPr>
                        <a:t>scrollTop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出现滚动条时，表示已向左滚动过去的内容的宽度，只在出现滚动条时有效，反映了内容向左滚动的距离。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对应元素的</a:t>
                      </a:r>
                      <a:r>
                        <a:rPr kumimoji="0" lang="en-US" altLang="zh-CN" sz="1600" b="0" i="0" u="none" strike="noStrike" cap="none" normalizeH="0" baseline="0" smtClean="0">
                          <a:ln>
                            <a:noFill/>
                          </a:ln>
                          <a:solidFill>
                            <a:schemeClr val="tx1"/>
                          </a:solidFill>
                          <a:effectLst/>
                          <a:latin typeface="Arial" charset="0"/>
                          <a:ea typeface="宋体" charset="-122"/>
                        </a:rPr>
                        <a:t>title</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style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对应于元素的内嵌样式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zh-CN" smtClean="0"/>
              <a:t>offsetwidth</a:t>
            </a:r>
            <a:r>
              <a:rPr lang="zh-CN" altLang="en-US" smtClean="0"/>
              <a:t>、</a:t>
            </a:r>
            <a:r>
              <a:rPr lang="en-US" altLang="zh-CN" smtClean="0"/>
              <a:t>scrollwidth</a:t>
            </a:r>
            <a:r>
              <a:rPr lang="zh-CN" altLang="en-US" smtClean="0"/>
              <a:t>区别</a:t>
            </a:r>
          </a:p>
        </p:txBody>
      </p:sp>
      <p:pic>
        <p:nvPicPr>
          <p:cNvPr id="89090" name="Picture 4"/>
          <p:cNvPicPr>
            <a:picLocks noChangeAspect="1" noChangeArrowheads="1"/>
          </p:cNvPicPr>
          <p:nvPr/>
        </p:nvPicPr>
        <p:blipFill>
          <a:blip r:embed="rId3"/>
          <a:srcRect/>
          <a:stretch>
            <a:fillRect/>
          </a:stretch>
        </p:blipFill>
        <p:spPr bwMode="auto">
          <a:xfrm>
            <a:off x="1187450" y="1989138"/>
            <a:ext cx="6840538" cy="426878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zh-CN" altLang="en-US" smtClean="0"/>
              <a:t>元素对象</a:t>
            </a:r>
            <a:r>
              <a:rPr lang="en-US" altLang="zh-CN" smtClean="0"/>
              <a:t>——HTML DOM</a:t>
            </a:r>
            <a:r>
              <a:rPr lang="zh-CN" altLang="en-US" smtClean="0"/>
              <a:t>元素对象</a:t>
            </a:r>
          </a:p>
        </p:txBody>
      </p:sp>
      <p:graphicFrame>
        <p:nvGraphicFramePr>
          <p:cNvPr id="93237" name="Group 53"/>
          <p:cNvGraphicFramePr>
            <a:graphicFrameLocks noGrp="1"/>
          </p:cNvGraphicFramePr>
          <p:nvPr>
            <p:ph idx="1"/>
          </p:nvPr>
        </p:nvGraphicFramePr>
        <p:xfrm>
          <a:off x="755650" y="3573463"/>
          <a:ext cx="7696200" cy="2135187"/>
        </p:xfrm>
        <a:graphic>
          <a:graphicData uri="http://schemas.openxmlformats.org/drawingml/2006/table">
            <a:tbl>
              <a:tblPr/>
              <a:tblGrid>
                <a:gridCol w="2376488"/>
                <a:gridCol w="5319712"/>
              </a:tblGrid>
              <a:tr h="215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Arial" charset="0"/>
                          <a:ea typeface="宋体" charset="-122"/>
                        </a:rPr>
                        <a:t>事件方法（后面讲）</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addEventListener()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为当前元素注册事件句柄（</a:t>
                      </a:r>
                      <a:r>
                        <a:rPr kumimoji="0" lang="en-US" altLang="zh-CN" sz="1600" b="0" i="0" u="none" strike="noStrike" cap="none" normalizeH="0" baseline="0" smtClean="0">
                          <a:ln>
                            <a:noFill/>
                          </a:ln>
                          <a:solidFill>
                            <a:schemeClr val="tx1"/>
                          </a:solidFill>
                          <a:effectLst/>
                          <a:latin typeface="Arial" charset="0"/>
                          <a:ea typeface="宋体" charset="-122"/>
                        </a:rPr>
                        <a:t>DOM</a:t>
                      </a:r>
                      <a:r>
                        <a:rPr kumimoji="0" lang="zh-CN" altLang="en-US" sz="1600" b="0" i="0" u="none" strike="noStrike" cap="none" normalizeH="0" baseline="0" smtClean="0">
                          <a:ln>
                            <a:noFill/>
                          </a:ln>
                          <a:solidFill>
                            <a:schemeClr val="tx1"/>
                          </a:solidFill>
                          <a:effectLst/>
                          <a:latin typeface="Arial" charset="0"/>
                          <a:ea typeface="宋体" charset="-122"/>
                        </a:rPr>
                        <a:t>浏览器）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removeEventListener()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删除注册的事件句柄（</a:t>
                      </a:r>
                      <a:r>
                        <a:rPr kumimoji="0" lang="en-US" altLang="zh-CN" sz="1600" b="0" i="0" u="none" strike="noStrike" cap="none" normalizeH="0" baseline="0" smtClean="0">
                          <a:ln>
                            <a:noFill/>
                          </a:ln>
                          <a:solidFill>
                            <a:schemeClr val="tx1"/>
                          </a:solidFill>
                          <a:effectLst/>
                          <a:latin typeface="Arial" charset="0"/>
                          <a:ea typeface="宋体" charset="-122"/>
                        </a:rPr>
                        <a:t>DOM</a:t>
                      </a:r>
                      <a:r>
                        <a:rPr kumimoji="0" lang="zh-CN" altLang="en-US" sz="1600" b="0" i="0" u="none" strike="noStrike" cap="none" normalizeH="0" baseline="0" smtClean="0">
                          <a:ln>
                            <a:noFill/>
                          </a:ln>
                          <a:solidFill>
                            <a:schemeClr val="tx1"/>
                          </a:solidFill>
                          <a:effectLst/>
                          <a:latin typeface="Arial" charset="0"/>
                          <a:ea typeface="宋体" charset="-122"/>
                        </a:rPr>
                        <a:t>浏览器）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attachEvent()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当前元素注册事件句柄（</a:t>
                      </a:r>
                      <a:r>
                        <a:rPr kumimoji="0" lang="en-US" altLang="zh-CN" sz="1600" b="0" i="0" u="none" strike="noStrike" cap="none" normalizeH="0" baseline="0" smtClean="0">
                          <a:ln>
                            <a:noFill/>
                          </a:ln>
                          <a:solidFill>
                            <a:schemeClr val="tx1"/>
                          </a:solidFill>
                          <a:effectLst/>
                          <a:latin typeface="Arial" charset="0"/>
                          <a:ea typeface="宋体" charset="-122"/>
                        </a:rPr>
                        <a:t>IE</a:t>
                      </a:r>
                      <a:r>
                        <a:rPr kumimoji="0" lang="zh-CN" altLang="en-US" sz="1600" b="0" i="0" u="none" strike="noStrike" cap="none" normalizeH="0" baseline="0" smtClean="0">
                          <a:ln>
                            <a:noFill/>
                          </a:ln>
                          <a:solidFill>
                            <a:schemeClr val="tx1"/>
                          </a:solidFill>
                          <a:effectLst/>
                          <a:latin typeface="Arial" charset="0"/>
                          <a:ea typeface="宋体" charset="-122"/>
                        </a:rPr>
                        <a:t>浏览器）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detachEvent()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删除注册的事件句柄（</a:t>
                      </a:r>
                      <a:r>
                        <a:rPr kumimoji="0" lang="en-US" altLang="zh-CN" sz="1600" b="0" i="0" u="none" strike="noStrike" cap="none" normalizeH="0" baseline="0" smtClean="0">
                          <a:ln>
                            <a:noFill/>
                          </a:ln>
                          <a:solidFill>
                            <a:schemeClr val="tx1"/>
                          </a:solidFill>
                          <a:effectLst/>
                          <a:latin typeface="Arial" charset="0"/>
                          <a:ea typeface="宋体" charset="-122"/>
                        </a:rPr>
                        <a:t>IE</a:t>
                      </a:r>
                      <a:r>
                        <a:rPr kumimoji="0" lang="zh-CN" altLang="en-US" sz="1600" b="0" i="0" u="none" strike="noStrike" cap="none" normalizeH="0" baseline="0" smtClean="0">
                          <a:ln>
                            <a:noFill/>
                          </a:ln>
                          <a:solidFill>
                            <a:schemeClr val="tx1"/>
                          </a:solidFill>
                          <a:effectLst/>
                          <a:latin typeface="Arial" charset="0"/>
                          <a:ea typeface="宋体" charset="-122"/>
                        </a:rPr>
                        <a:t>浏览器）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3229" name="Group 45"/>
          <p:cNvGraphicFramePr>
            <a:graphicFrameLocks noGrp="1"/>
          </p:cNvGraphicFramePr>
          <p:nvPr/>
        </p:nvGraphicFramePr>
        <p:xfrm>
          <a:off x="755650" y="1989138"/>
          <a:ext cx="7696200" cy="1006475"/>
        </p:xfrm>
        <a:graphic>
          <a:graphicData uri="http://schemas.openxmlformats.org/drawingml/2006/table">
            <a:tbl>
              <a:tblPr/>
              <a:tblGrid>
                <a:gridCol w="2376488"/>
                <a:gridCol w="5319712"/>
              </a:tblGrid>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offsetTop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元素对象距离页面上端的距离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offsetLeft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元素对象距离页面左端的距离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zh-CN" altLang="en-US" smtClean="0"/>
              <a:t>实例：随滚动条移动的</a:t>
            </a:r>
            <a:r>
              <a:rPr lang="en-US" altLang="zh-CN" smtClean="0"/>
              <a:t>QQ</a:t>
            </a:r>
            <a:r>
              <a:rPr lang="zh-CN" altLang="en-US" smtClean="0"/>
              <a:t>面板</a:t>
            </a:r>
          </a:p>
        </p:txBody>
      </p:sp>
      <p:sp>
        <p:nvSpPr>
          <p:cNvPr id="92162" name="Rectangle 3"/>
          <p:cNvSpPr>
            <a:spLocks noGrp="1" noChangeArrowheads="1"/>
          </p:cNvSpPr>
          <p:nvPr>
            <p:ph type="body" idx="1"/>
          </p:nvPr>
        </p:nvSpPr>
        <p:spPr/>
        <p:txBody>
          <a:bodyPr/>
          <a:lstStyle/>
          <a:p>
            <a:endParaRPr lang="zh-CN" altLang="en-US" smtClean="0"/>
          </a:p>
        </p:txBody>
      </p:sp>
      <p:pic>
        <p:nvPicPr>
          <p:cNvPr id="92163" name="Picture 4"/>
          <p:cNvPicPr>
            <a:picLocks noChangeAspect="1" noChangeArrowheads="1"/>
          </p:cNvPicPr>
          <p:nvPr/>
        </p:nvPicPr>
        <p:blipFill>
          <a:blip r:embed="rId3"/>
          <a:srcRect/>
          <a:stretch>
            <a:fillRect/>
          </a:stretch>
        </p:blipFill>
        <p:spPr bwMode="auto">
          <a:xfrm>
            <a:off x="611188" y="1916113"/>
            <a:ext cx="8064500"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zh-CN" altLang="en-US" smtClean="0"/>
              <a:t>综合作业：书讯快递</a:t>
            </a:r>
          </a:p>
        </p:txBody>
      </p:sp>
      <p:sp>
        <p:nvSpPr>
          <p:cNvPr id="94210" name="Rectangle 3"/>
          <p:cNvSpPr>
            <a:spLocks noGrp="1" noChangeArrowheads="1"/>
          </p:cNvSpPr>
          <p:nvPr>
            <p:ph type="body" idx="1"/>
          </p:nvPr>
        </p:nvSpPr>
        <p:spPr>
          <a:xfrm>
            <a:off x="468313" y="1989138"/>
            <a:ext cx="5327650" cy="4098925"/>
          </a:xfrm>
        </p:spPr>
        <p:txBody>
          <a:bodyPr/>
          <a:lstStyle/>
          <a:p>
            <a:r>
              <a:rPr lang="zh-CN" altLang="en-US" sz="2400" b="1" smtClean="0"/>
              <a:t>滚动的原理</a:t>
            </a:r>
          </a:p>
          <a:p>
            <a:pPr lvl="1"/>
            <a:r>
              <a:rPr lang="zh-CN" altLang="en-US" sz="1800" smtClean="0"/>
              <a:t>定义三个层：</a:t>
            </a:r>
            <a:r>
              <a:rPr lang="en-US" altLang="zh-CN" sz="1800" smtClean="0"/>
              <a:t>demo</a:t>
            </a:r>
            <a:r>
              <a:rPr lang="zh-CN" altLang="en-US" sz="1800" smtClean="0"/>
              <a:t>、</a:t>
            </a:r>
            <a:r>
              <a:rPr lang="en-US" altLang="zh-CN" sz="1800" smtClean="0"/>
              <a:t>demo1</a:t>
            </a:r>
            <a:r>
              <a:rPr lang="zh-CN" altLang="en-US" sz="1800" smtClean="0"/>
              <a:t>、</a:t>
            </a:r>
            <a:r>
              <a:rPr lang="en-US" altLang="zh-CN" sz="1800" smtClean="0"/>
              <a:t>demo2</a:t>
            </a:r>
            <a:r>
              <a:rPr lang="zh-CN" altLang="en-US" sz="1800" smtClean="0"/>
              <a:t>；</a:t>
            </a:r>
            <a:r>
              <a:rPr lang="en-US" altLang="zh-CN" sz="1800" smtClean="0"/>
              <a:t>demo</a:t>
            </a:r>
            <a:r>
              <a:rPr lang="zh-CN" altLang="en-US" sz="1800" smtClean="0"/>
              <a:t>包含</a:t>
            </a:r>
            <a:r>
              <a:rPr lang="en-US" altLang="zh-CN" sz="1800" smtClean="0"/>
              <a:t>demo1</a:t>
            </a:r>
            <a:r>
              <a:rPr lang="zh-CN" altLang="en-US" sz="1800" smtClean="0"/>
              <a:t>和</a:t>
            </a:r>
            <a:r>
              <a:rPr lang="en-US" altLang="zh-CN" sz="1800" smtClean="0"/>
              <a:t>demo2</a:t>
            </a:r>
            <a:r>
              <a:rPr lang="zh-CN" altLang="en-US" sz="1800" smtClean="0"/>
              <a:t>；列表放于</a:t>
            </a:r>
            <a:r>
              <a:rPr lang="en-US" altLang="zh-CN" sz="1800" smtClean="0"/>
              <a:t>demo1</a:t>
            </a:r>
            <a:r>
              <a:rPr lang="zh-CN" altLang="en-US" sz="1800" smtClean="0"/>
              <a:t>中，</a:t>
            </a:r>
            <a:r>
              <a:rPr lang="en-US" altLang="zh-CN" sz="1800" smtClean="0"/>
              <a:t>demo2</a:t>
            </a:r>
            <a:r>
              <a:rPr lang="zh-CN" altLang="en-US" sz="1800" smtClean="0"/>
              <a:t>为空</a:t>
            </a:r>
          </a:p>
          <a:p>
            <a:pPr lvl="1"/>
            <a:r>
              <a:rPr lang="en-US" altLang="zh-CN" sz="1800" smtClean="0"/>
              <a:t>demo</a:t>
            </a:r>
            <a:r>
              <a:rPr lang="zh-CN" altLang="en-US" sz="1800" smtClean="0"/>
              <a:t>的</a:t>
            </a:r>
            <a:r>
              <a:rPr lang="en-US" altLang="zh-CN" sz="1800" smtClean="0"/>
              <a:t>CSS</a:t>
            </a:r>
            <a:r>
              <a:rPr lang="zh-CN" altLang="en-US" sz="1800" smtClean="0"/>
              <a:t>设置</a:t>
            </a:r>
            <a:r>
              <a:rPr lang="en-US" altLang="zh-CN" sz="1800" smtClean="0"/>
              <a:t>overflow:hidden</a:t>
            </a:r>
          </a:p>
          <a:p>
            <a:pPr lvl="1"/>
            <a:r>
              <a:rPr lang="en-US" altLang="zh-CN" sz="1800" smtClean="0"/>
              <a:t>demo</a:t>
            </a:r>
            <a:r>
              <a:rPr lang="zh-CN" altLang="en-US" sz="1800" smtClean="0"/>
              <a:t>、 </a:t>
            </a:r>
            <a:r>
              <a:rPr lang="en-US" altLang="zh-CN" sz="1800" smtClean="0"/>
              <a:t>demo1</a:t>
            </a:r>
            <a:r>
              <a:rPr lang="zh-CN" altLang="en-US" sz="1800" smtClean="0"/>
              <a:t>、</a:t>
            </a:r>
            <a:r>
              <a:rPr lang="en-US" altLang="zh-CN" sz="1800" smtClean="0"/>
              <a:t>demo2</a:t>
            </a:r>
            <a:r>
              <a:rPr lang="zh-CN" altLang="en-US" sz="1800" smtClean="0"/>
              <a:t>的高度一样</a:t>
            </a:r>
          </a:p>
          <a:p>
            <a:pPr lvl="1"/>
            <a:r>
              <a:rPr lang="en-US" altLang="zh-CN" sz="1800" smtClean="0"/>
              <a:t>demo1</a:t>
            </a:r>
            <a:r>
              <a:rPr lang="zh-CN" altLang="en-US" sz="1800" smtClean="0"/>
              <a:t>的内容复制到</a:t>
            </a:r>
            <a:r>
              <a:rPr lang="en-US" altLang="zh-CN" sz="1800" smtClean="0"/>
              <a:t>demo2</a:t>
            </a:r>
            <a:r>
              <a:rPr lang="zh-CN" altLang="en-US" sz="1800" smtClean="0"/>
              <a:t>中</a:t>
            </a:r>
          </a:p>
          <a:p>
            <a:pPr lvl="1"/>
            <a:r>
              <a:rPr lang="zh-CN" altLang="en-US" sz="1800" smtClean="0"/>
              <a:t>使用定时器函数</a:t>
            </a:r>
            <a:r>
              <a:rPr lang="en-US" altLang="zh-CN" sz="1800" smtClean="0"/>
              <a:t>setInterval()</a:t>
            </a:r>
          </a:p>
          <a:p>
            <a:pPr lvl="1"/>
            <a:r>
              <a:rPr lang="zh-CN" altLang="en-US" sz="1800" smtClean="0"/>
              <a:t>逐渐增加</a:t>
            </a:r>
            <a:r>
              <a:rPr lang="en-US" altLang="zh-CN" sz="1800" smtClean="0"/>
              <a:t>scrollTop</a:t>
            </a:r>
            <a:r>
              <a:rPr lang="zh-CN" altLang="en-US" sz="1800" smtClean="0"/>
              <a:t>的值来实现滚动</a:t>
            </a:r>
          </a:p>
        </p:txBody>
      </p:sp>
      <p:pic>
        <p:nvPicPr>
          <p:cNvPr id="94211" name="Picture 4"/>
          <p:cNvPicPr>
            <a:picLocks noChangeAspect="1" noChangeArrowheads="1"/>
          </p:cNvPicPr>
          <p:nvPr/>
        </p:nvPicPr>
        <p:blipFill>
          <a:blip r:embed="rId3"/>
          <a:srcRect/>
          <a:stretch>
            <a:fillRect/>
          </a:stretch>
        </p:blipFill>
        <p:spPr bwMode="auto">
          <a:xfrm>
            <a:off x="5724525" y="1844675"/>
            <a:ext cx="3100388" cy="403225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zh-CN" altLang="en-US" smtClean="0"/>
              <a:t>综合实例：当当推荐“显示</a:t>
            </a:r>
            <a:r>
              <a:rPr lang="en-US" altLang="zh-CN" smtClean="0"/>
              <a:t>/</a:t>
            </a:r>
            <a:r>
              <a:rPr lang="zh-CN" altLang="en-US" smtClean="0"/>
              <a:t>隐藏”</a:t>
            </a:r>
          </a:p>
        </p:txBody>
      </p:sp>
      <p:sp>
        <p:nvSpPr>
          <p:cNvPr id="96258" name="Rectangle 3"/>
          <p:cNvSpPr>
            <a:spLocks noGrp="1" noChangeArrowheads="1"/>
          </p:cNvSpPr>
          <p:nvPr>
            <p:ph type="body" idx="1"/>
          </p:nvPr>
        </p:nvSpPr>
        <p:spPr/>
        <p:txBody>
          <a:bodyPr/>
          <a:lstStyle/>
          <a:p>
            <a:r>
              <a:rPr lang="zh-CN" altLang="en-US" sz="2400" b="1" smtClean="0"/>
              <a:t>显示隐藏原理</a:t>
            </a:r>
          </a:p>
          <a:p>
            <a:pPr lvl="1"/>
            <a:r>
              <a:rPr lang="zh-CN" altLang="en-US" sz="2000" smtClean="0"/>
              <a:t>当用户单点“箭头”图片时，来显示</a:t>
            </a:r>
            <a:r>
              <a:rPr lang="en-US" altLang="zh-CN" sz="2000" smtClean="0"/>
              <a:t>/</a:t>
            </a:r>
            <a:r>
              <a:rPr lang="zh-CN" altLang="en-US" sz="2000" smtClean="0"/>
              <a:t>隐藏“当当推荐”列表</a:t>
            </a:r>
          </a:p>
          <a:p>
            <a:pPr lvl="1"/>
            <a:r>
              <a:rPr lang="zh-CN" altLang="en-US" sz="2000" smtClean="0"/>
              <a:t>使用</a:t>
            </a:r>
            <a:r>
              <a:rPr lang="en-US" altLang="zh-CN" sz="2000" smtClean="0"/>
              <a:t>CSS</a:t>
            </a:r>
            <a:r>
              <a:rPr lang="zh-CN" altLang="en-US" sz="2000" smtClean="0"/>
              <a:t>的</a:t>
            </a:r>
            <a:r>
              <a:rPr lang="en-US" altLang="zh-CN" sz="2000" smtClean="0"/>
              <a:t>display:none|block;</a:t>
            </a:r>
            <a:r>
              <a:rPr lang="zh-CN" altLang="en-US" sz="2000" smtClean="0"/>
              <a:t>来制作</a:t>
            </a:r>
          </a:p>
        </p:txBody>
      </p:sp>
      <p:pic>
        <p:nvPicPr>
          <p:cNvPr id="96259" name="Picture 4"/>
          <p:cNvPicPr>
            <a:picLocks noChangeAspect="1" noChangeArrowheads="1"/>
          </p:cNvPicPr>
          <p:nvPr/>
        </p:nvPicPr>
        <p:blipFill>
          <a:blip r:embed="rId3"/>
          <a:srcRect/>
          <a:stretch>
            <a:fillRect/>
          </a:stretch>
        </p:blipFill>
        <p:spPr bwMode="auto">
          <a:xfrm>
            <a:off x="468313" y="3284538"/>
            <a:ext cx="8215312" cy="1662112"/>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zh-CN" altLang="en-US" smtClean="0"/>
              <a:t>表格对象</a:t>
            </a:r>
          </a:p>
        </p:txBody>
      </p:sp>
      <p:graphicFrame>
        <p:nvGraphicFramePr>
          <p:cNvPr id="193598" name="Group 62"/>
          <p:cNvGraphicFramePr>
            <a:graphicFrameLocks noGrp="1"/>
          </p:cNvGraphicFramePr>
          <p:nvPr>
            <p:ph idx="1"/>
          </p:nvPr>
        </p:nvGraphicFramePr>
        <p:xfrm>
          <a:off x="755650" y="1989138"/>
          <a:ext cx="7696200" cy="3565525"/>
        </p:xfrm>
        <a:graphic>
          <a:graphicData uri="http://schemas.openxmlformats.org/drawingml/2006/table">
            <a:tbl>
              <a:tblPr/>
              <a:tblGrid>
                <a:gridCol w="2160588"/>
                <a:gridCol w="5535612"/>
              </a:tblGrid>
              <a:tr h="238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rows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表格中所有的行组成的数组，其中</a:t>
                      </a:r>
                      <a:r>
                        <a:rPr kumimoji="0" lang="en-US" altLang="zh-CN" sz="1800" b="0" i="0" u="none" strike="noStrike" cap="none" normalizeH="0" baseline="0" smtClean="0">
                          <a:ln>
                            <a:noFill/>
                          </a:ln>
                          <a:solidFill>
                            <a:schemeClr val="tx1"/>
                          </a:solidFill>
                          <a:effectLst/>
                          <a:latin typeface="Arial" charset="0"/>
                          <a:ea typeface="宋体" charset="-122"/>
                        </a:rPr>
                        <a:t>length</a:t>
                      </a:r>
                      <a:r>
                        <a:rPr kumimoji="0" lang="zh-CN" altLang="en-US" sz="1800" b="0" i="0" u="none" strike="noStrike" cap="none" normalizeH="0" baseline="0" smtClean="0">
                          <a:ln>
                            <a:noFill/>
                          </a:ln>
                          <a:solidFill>
                            <a:schemeClr val="tx1"/>
                          </a:solidFill>
                          <a:effectLst/>
                          <a:latin typeface="Arial" charset="0"/>
                          <a:ea typeface="宋体" charset="-122"/>
                        </a:rPr>
                        <a:t>属性表示行的个数。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cells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由行中所有单元格组成的数组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表格的背景颜色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deleteRow(index)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删除表格中指定的行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insertRow(index)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在表中指定位置处插入一个空的</a:t>
                      </a:r>
                      <a:r>
                        <a:rPr kumimoji="0" lang="en-US" altLang="zh-CN" sz="1800" b="0" i="0" u="none" strike="noStrike" cap="none" normalizeH="0" baseline="0" smtClean="0">
                          <a:ln>
                            <a:noFill/>
                          </a:ln>
                          <a:solidFill>
                            <a:schemeClr val="tx1"/>
                          </a:solidFill>
                          <a:effectLst/>
                          <a:latin typeface="Arial" charset="0"/>
                          <a:ea typeface="宋体" charset="-122"/>
                        </a:rPr>
                        <a:t>&lt;tr&gt;</a:t>
                      </a:r>
                      <a:r>
                        <a:rPr kumimoji="0" lang="zh-CN" altLang="en-US" sz="18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rowIndex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当前行在表格中的位置索引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deleteCell(index)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删除该行中指定位置处的单元格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insertCell(index)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在当前行指定位置处插入一个空的</a:t>
                      </a:r>
                      <a:r>
                        <a:rPr kumimoji="0" lang="en-US" altLang="zh-CN" sz="1800" b="0" i="0" u="none" strike="noStrike" cap="none" normalizeH="0" baseline="0" smtClean="0">
                          <a:ln>
                            <a:noFill/>
                          </a:ln>
                          <a:solidFill>
                            <a:schemeClr val="tx1"/>
                          </a:solidFill>
                          <a:effectLst/>
                          <a:latin typeface="Arial" charset="0"/>
                          <a:ea typeface="宋体" charset="-122"/>
                        </a:rPr>
                        <a:t>&lt;td&gt;</a:t>
                      </a:r>
                      <a:r>
                        <a:rPr kumimoji="0" lang="zh-CN" altLang="en-US" sz="18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zh-CN" altLang="en-US" smtClean="0"/>
              <a:t>综合实例：购物车</a:t>
            </a:r>
          </a:p>
        </p:txBody>
      </p:sp>
      <p:sp>
        <p:nvSpPr>
          <p:cNvPr id="99330" name="Rectangle 3"/>
          <p:cNvSpPr>
            <a:spLocks noGrp="1" noChangeArrowheads="1"/>
          </p:cNvSpPr>
          <p:nvPr>
            <p:ph type="body" idx="1"/>
          </p:nvPr>
        </p:nvSpPr>
        <p:spPr>
          <a:xfrm>
            <a:off x="755650" y="1989138"/>
            <a:ext cx="7993063" cy="1727200"/>
          </a:xfrm>
        </p:spPr>
        <p:txBody>
          <a:bodyPr/>
          <a:lstStyle/>
          <a:p>
            <a:r>
              <a:rPr lang="zh-CN" altLang="en-US" sz="2400" b="1" smtClean="0"/>
              <a:t>增加</a:t>
            </a:r>
            <a:r>
              <a:rPr lang="en-US" altLang="zh-CN" sz="2400" b="1" smtClean="0"/>
              <a:t>JS</a:t>
            </a:r>
            <a:r>
              <a:rPr lang="zh-CN" altLang="en-US" sz="2400" b="1" smtClean="0"/>
              <a:t>要求</a:t>
            </a:r>
          </a:p>
          <a:p>
            <a:pPr lvl="1"/>
            <a:r>
              <a:rPr lang="zh-CN" altLang="en-US" sz="1800" smtClean="0"/>
              <a:t>更改表格行背景色</a:t>
            </a:r>
          </a:p>
          <a:p>
            <a:pPr lvl="1"/>
            <a:r>
              <a:rPr lang="zh-CN" altLang="en-US" sz="1800" smtClean="0"/>
              <a:t>点击“删除”，删除一行数据</a:t>
            </a:r>
          </a:p>
          <a:p>
            <a:pPr lvl="1"/>
            <a:r>
              <a:rPr lang="zh-CN" altLang="en-US" sz="1800" smtClean="0"/>
              <a:t>更改“数量”后，“商品金额”、“你共节省”、“可获商品积分”发生相应更新</a:t>
            </a:r>
          </a:p>
        </p:txBody>
      </p:sp>
      <p:pic>
        <p:nvPicPr>
          <p:cNvPr id="99331" name="Picture 4"/>
          <p:cNvPicPr>
            <a:picLocks noChangeAspect="1" noChangeArrowheads="1"/>
          </p:cNvPicPr>
          <p:nvPr/>
        </p:nvPicPr>
        <p:blipFill>
          <a:blip r:embed="rId3"/>
          <a:srcRect/>
          <a:stretch>
            <a:fillRect/>
          </a:stretch>
        </p:blipFill>
        <p:spPr bwMode="auto">
          <a:xfrm>
            <a:off x="71438" y="3573463"/>
            <a:ext cx="8964612" cy="3306762"/>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r>
              <a:rPr lang="en-US" altLang="zh-CN" smtClean="0"/>
              <a:t>DOM CSS</a:t>
            </a:r>
            <a:r>
              <a:rPr lang="zh-CN" altLang="en-US" smtClean="0"/>
              <a:t>动态样式</a:t>
            </a:r>
          </a:p>
        </p:txBody>
      </p:sp>
      <p:sp>
        <p:nvSpPr>
          <p:cNvPr id="101378" name="Rectangle 3"/>
          <p:cNvSpPr>
            <a:spLocks noGrp="1" noChangeArrowheads="1"/>
          </p:cNvSpPr>
          <p:nvPr>
            <p:ph type="body" idx="1"/>
          </p:nvPr>
        </p:nvSpPr>
        <p:spPr/>
        <p:txBody>
          <a:bodyPr/>
          <a:lstStyle/>
          <a:p>
            <a:r>
              <a:rPr lang="zh-CN" altLang="en-US" sz="2400" b="1" smtClean="0"/>
              <a:t>动态样式</a:t>
            </a:r>
          </a:p>
          <a:p>
            <a:pPr lvl="1"/>
            <a:r>
              <a:rPr lang="zh-CN" altLang="en-US" sz="1800" smtClean="0"/>
              <a:t>动态样式指通过脚本动态控制元素的样式，实现页面显示格式的动态变化。比如：动态滚动的文本、动态移动的图片、可折叠的树形菜单等。</a:t>
            </a:r>
          </a:p>
          <a:p>
            <a:r>
              <a:rPr lang="zh-CN" altLang="en-US" sz="2400" b="1" smtClean="0"/>
              <a:t>使用</a:t>
            </a:r>
            <a:r>
              <a:rPr lang="en-US" altLang="zh-CN" sz="2400" b="1" smtClean="0"/>
              <a:t>style</a:t>
            </a:r>
            <a:r>
              <a:rPr lang="zh-CN" altLang="en-US" sz="2400" b="1" smtClean="0"/>
              <a:t>对象访问样式</a:t>
            </a:r>
          </a:p>
          <a:p>
            <a:pPr lvl="1"/>
            <a:r>
              <a:rPr lang="zh-CN" altLang="en-US" sz="1800" smtClean="0"/>
              <a:t>每个</a:t>
            </a:r>
            <a:r>
              <a:rPr lang="en-US" altLang="zh-CN" sz="1800" smtClean="0"/>
              <a:t>HTML</a:t>
            </a:r>
            <a:r>
              <a:rPr lang="zh-CN" altLang="en-US" sz="1800" smtClean="0"/>
              <a:t>标记均具有</a:t>
            </a:r>
            <a:r>
              <a:rPr lang="en-US" altLang="zh-CN" sz="1800" smtClean="0"/>
              <a:t>style</a:t>
            </a:r>
            <a:r>
              <a:rPr lang="zh-CN" altLang="en-US" sz="1800" smtClean="0"/>
              <a:t>属性，相应的，</a:t>
            </a:r>
            <a:r>
              <a:rPr lang="en-US" altLang="zh-CN" sz="1800" smtClean="0"/>
              <a:t>JavaScript</a:t>
            </a:r>
            <a:r>
              <a:rPr lang="zh-CN" altLang="en-US" sz="1800" smtClean="0"/>
              <a:t>脚本中的</a:t>
            </a:r>
            <a:r>
              <a:rPr lang="en-US" altLang="zh-CN" sz="1800" smtClean="0"/>
              <a:t>HTML</a:t>
            </a:r>
            <a:r>
              <a:rPr lang="zh-CN" altLang="en-US" sz="1800" smtClean="0"/>
              <a:t>元素对象都具有</a:t>
            </a:r>
            <a:r>
              <a:rPr lang="en-US" altLang="zh-CN" sz="1800" smtClean="0"/>
              <a:t>style</a:t>
            </a:r>
            <a:r>
              <a:rPr lang="zh-CN" altLang="en-US" sz="1800" smtClean="0"/>
              <a:t>属性，该属性是一个</a:t>
            </a:r>
            <a:r>
              <a:rPr lang="en-US" altLang="zh-CN" sz="1800" smtClean="0"/>
              <a:t>style</a:t>
            </a:r>
            <a:r>
              <a:rPr lang="zh-CN" altLang="en-US" sz="1800" smtClean="0"/>
              <a:t>对象。</a:t>
            </a:r>
          </a:p>
          <a:p>
            <a:pPr lvl="1"/>
            <a:r>
              <a:rPr lang="en-US" altLang="zh-CN" sz="1800" smtClean="0"/>
              <a:t>Style</a:t>
            </a:r>
            <a:r>
              <a:rPr lang="zh-CN" altLang="en-US" sz="1800" smtClean="0"/>
              <a:t>对象的属性与</a:t>
            </a:r>
            <a:r>
              <a:rPr lang="en-US" altLang="zh-CN" sz="1800" smtClean="0"/>
              <a:t>CSS</a:t>
            </a:r>
            <a:r>
              <a:rPr lang="zh-CN" altLang="en-US" sz="1800" smtClean="0"/>
              <a:t>样式中的属性一一对应。</a:t>
            </a:r>
          </a:p>
        </p:txBody>
      </p:sp>
      <p:sp>
        <p:nvSpPr>
          <p:cNvPr id="101379" name="Text Box 4"/>
          <p:cNvSpPr txBox="1">
            <a:spLocks noChangeArrowheads="1"/>
          </p:cNvSpPr>
          <p:nvPr/>
        </p:nvSpPr>
        <p:spPr bwMode="auto">
          <a:xfrm>
            <a:off x="827088" y="4941888"/>
            <a:ext cx="7704137" cy="1625600"/>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20000"/>
              </a:spcBef>
            </a:pPr>
            <a:r>
              <a:rPr lang="en-US" altLang="zh-CN" sz="2000">
                <a:solidFill>
                  <a:srgbClr val="0000FF"/>
                </a:solidFill>
                <a:latin typeface="Arial" charset="0"/>
              </a:rPr>
              <a:t>var box = document.getElementById(“box”);</a:t>
            </a:r>
          </a:p>
          <a:p>
            <a:pPr>
              <a:spcBef>
                <a:spcPct val="20000"/>
              </a:spcBef>
            </a:pPr>
            <a:r>
              <a:rPr lang="en-US" altLang="zh-CN" sz="2000">
                <a:solidFill>
                  <a:srgbClr val="0000FF"/>
                </a:solidFill>
                <a:latin typeface="Arial" charset="0"/>
              </a:rPr>
              <a:t>box.style.color=“#ff0000”;</a:t>
            </a:r>
          </a:p>
          <a:p>
            <a:pPr>
              <a:spcBef>
                <a:spcPct val="20000"/>
              </a:spcBef>
            </a:pPr>
            <a:r>
              <a:rPr lang="en-US" altLang="zh-CN" sz="2000">
                <a:solidFill>
                  <a:srgbClr val="0000FF"/>
                </a:solidFill>
                <a:latin typeface="Arial" charset="0"/>
              </a:rPr>
              <a:t>box.style.width=“400px”;</a:t>
            </a:r>
          </a:p>
          <a:p>
            <a:pPr>
              <a:spcBef>
                <a:spcPct val="20000"/>
              </a:spcBef>
            </a:pPr>
            <a:r>
              <a:rPr lang="en-US" altLang="zh-CN" sz="2000">
                <a:solidFill>
                  <a:srgbClr val="0000FF"/>
                </a:solidFill>
                <a:latin typeface="Arial" charset="0"/>
              </a:rPr>
              <a:t>box.style.height=“300px”;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r>
              <a:rPr lang="en-US" altLang="zh-CN" smtClean="0"/>
              <a:t>Window</a:t>
            </a:r>
            <a:r>
              <a:rPr lang="zh-CN" altLang="en-US" smtClean="0"/>
              <a:t>对象属性</a:t>
            </a:r>
          </a:p>
        </p:txBody>
      </p:sp>
      <p:graphicFrame>
        <p:nvGraphicFramePr>
          <p:cNvPr id="29731" name="Group 35"/>
          <p:cNvGraphicFramePr>
            <a:graphicFrameLocks noGrp="1"/>
          </p:cNvGraphicFramePr>
          <p:nvPr>
            <p:ph idx="4294967295"/>
          </p:nvPr>
        </p:nvGraphicFramePr>
        <p:xfrm>
          <a:off x="539750" y="1989138"/>
          <a:ext cx="8137525" cy="3567112"/>
        </p:xfrm>
        <a:graphic>
          <a:graphicData uri="http://schemas.openxmlformats.org/drawingml/2006/table">
            <a:tbl>
              <a:tblPr/>
              <a:tblGrid>
                <a:gridCol w="1674813"/>
                <a:gridCol w="6462712"/>
              </a:tblGrid>
              <a:tr h="1190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closed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布尔值，返回窗口是否关闭，只读。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设置或返回窗口的名称，该名称是在 </a:t>
                      </a:r>
                      <a:r>
                        <a:rPr kumimoji="0" lang="en-US" altLang="zh-CN" sz="1600" b="0" i="0" u="none" strike="noStrike" cap="none" normalizeH="0" baseline="0" smtClean="0">
                          <a:ln>
                            <a:noFill/>
                          </a:ln>
                          <a:solidFill>
                            <a:schemeClr val="tx1"/>
                          </a:solidFill>
                          <a:effectLst/>
                          <a:latin typeface="Arial" charset="0"/>
                          <a:ea typeface="宋体" charset="-122"/>
                        </a:rPr>
                        <a:t>open() </a:t>
                      </a:r>
                      <a:r>
                        <a:rPr kumimoji="0" lang="zh-CN" altLang="en-US" sz="1600" b="0" i="0" u="none" strike="noStrike" cap="none" normalizeH="0" baseline="0" smtClean="0">
                          <a:ln>
                            <a:noFill/>
                          </a:ln>
                          <a:solidFill>
                            <a:schemeClr val="tx1"/>
                          </a:solidFill>
                          <a:effectLst/>
                          <a:latin typeface="Arial" charset="0"/>
                          <a:ea typeface="宋体" charset="-122"/>
                        </a:rPr>
                        <a:t>方法创建窗口时指定的或者使用一个 </a:t>
                      </a:r>
                      <a:r>
                        <a:rPr kumimoji="0" lang="en-US" altLang="zh-CN" sz="1600" b="0" i="0" u="none" strike="noStrike" cap="none" normalizeH="0" baseline="0" smtClean="0">
                          <a:ln>
                            <a:noFill/>
                          </a:ln>
                          <a:solidFill>
                            <a:schemeClr val="tx1"/>
                          </a:solidFill>
                          <a:effectLst/>
                          <a:latin typeface="Arial" charset="0"/>
                          <a:ea typeface="宋体" charset="-122"/>
                        </a:rPr>
                        <a:t>&lt;frame&gt; </a:t>
                      </a:r>
                      <a:r>
                        <a:rPr kumimoji="0" lang="zh-CN" altLang="en-US" sz="1600" b="0" i="0" u="none" strike="noStrike" cap="none" normalizeH="0" baseline="0" smtClean="0">
                          <a:ln>
                            <a:noFill/>
                          </a:ln>
                          <a:solidFill>
                            <a:schemeClr val="tx1"/>
                          </a:solidFill>
                          <a:effectLst/>
                          <a:latin typeface="Arial" charset="0"/>
                          <a:ea typeface="宋体" charset="-122"/>
                        </a:rPr>
                        <a:t>标记的 </a:t>
                      </a:r>
                      <a:r>
                        <a:rPr kumimoji="0" lang="en-US" altLang="zh-CN" sz="1600" b="0" i="0" u="none" strike="noStrike" cap="none" normalizeH="0" baseline="0" smtClean="0">
                          <a:ln>
                            <a:noFill/>
                          </a:ln>
                          <a:solidFill>
                            <a:schemeClr val="tx1"/>
                          </a:solidFill>
                          <a:effectLst/>
                          <a:latin typeface="Arial" charset="0"/>
                          <a:ea typeface="宋体" charset="-122"/>
                        </a:rPr>
                        <a:t>name </a:t>
                      </a:r>
                      <a:r>
                        <a:rPr kumimoji="0" lang="zh-CN" altLang="en-US" sz="1600" b="0" i="0" u="none" strike="noStrike" cap="none" normalizeH="0" baseline="0" smtClean="0">
                          <a:ln>
                            <a:noFill/>
                          </a:ln>
                          <a:solidFill>
                            <a:schemeClr val="tx1"/>
                          </a:solidFill>
                          <a:effectLst/>
                          <a:latin typeface="Arial" charset="0"/>
                          <a:ea typeface="宋体" charset="-122"/>
                        </a:rPr>
                        <a:t>属性指定的。窗口的名称可以用作一个 </a:t>
                      </a:r>
                      <a:r>
                        <a:rPr kumimoji="0" lang="en-US" altLang="zh-CN" sz="1600" b="0" i="0" u="none" strike="noStrike" cap="none" normalizeH="0" baseline="0" smtClean="0">
                          <a:ln>
                            <a:noFill/>
                          </a:ln>
                          <a:solidFill>
                            <a:schemeClr val="tx1"/>
                          </a:solidFill>
                          <a:effectLst/>
                          <a:latin typeface="Arial" charset="0"/>
                          <a:ea typeface="宋体" charset="-122"/>
                        </a:rPr>
                        <a:t>&lt;a&gt; </a:t>
                      </a:r>
                      <a:r>
                        <a:rPr kumimoji="0" lang="zh-CN" altLang="en-US" sz="1600" b="0" i="0" u="none" strike="noStrike" cap="none" normalizeH="0" baseline="0" smtClean="0">
                          <a:ln>
                            <a:noFill/>
                          </a:ln>
                          <a:solidFill>
                            <a:schemeClr val="tx1"/>
                          </a:solidFill>
                          <a:effectLst/>
                          <a:latin typeface="Arial" charset="0"/>
                          <a:ea typeface="宋体" charset="-122"/>
                        </a:rPr>
                        <a:t>或者 </a:t>
                      </a:r>
                      <a:r>
                        <a:rPr kumimoji="0" lang="en-US" altLang="zh-CN" sz="1600" b="0" i="0" u="none" strike="noStrike" cap="none" normalizeH="0" baseline="0" smtClean="0">
                          <a:ln>
                            <a:noFill/>
                          </a:ln>
                          <a:solidFill>
                            <a:schemeClr val="tx1"/>
                          </a:solidFill>
                          <a:effectLst/>
                          <a:latin typeface="Arial" charset="0"/>
                          <a:ea typeface="宋体" charset="-122"/>
                        </a:rPr>
                        <a:t>&lt;form&gt; </a:t>
                      </a:r>
                      <a:r>
                        <a:rPr kumimoji="0" lang="zh-CN" altLang="en-US" sz="1600" b="0" i="0" u="none" strike="noStrike" cap="none" normalizeH="0" baseline="0" smtClean="0">
                          <a:ln>
                            <a:noFill/>
                          </a:ln>
                          <a:solidFill>
                            <a:schemeClr val="tx1"/>
                          </a:solidFill>
                          <a:effectLst/>
                          <a:latin typeface="Arial" charset="0"/>
                          <a:ea typeface="宋体" charset="-122"/>
                        </a:rPr>
                        <a:t>标记的 </a:t>
                      </a:r>
                      <a:r>
                        <a:rPr kumimoji="0" lang="en-US" altLang="zh-CN" sz="1600" b="0" i="0" u="none" strike="noStrike" cap="none" normalizeH="0" baseline="0" smtClean="0">
                          <a:ln>
                            <a:noFill/>
                          </a:ln>
                          <a:solidFill>
                            <a:schemeClr val="tx1"/>
                          </a:solidFill>
                          <a:effectLst/>
                          <a:latin typeface="Arial" charset="0"/>
                          <a:ea typeface="宋体" charset="-122"/>
                        </a:rPr>
                        <a:t>target </a:t>
                      </a:r>
                      <a:r>
                        <a:rPr kumimoji="0" lang="zh-CN" altLang="en-US" sz="1600" b="0" i="0" u="none" strike="noStrike" cap="none" normalizeH="0" baseline="0" smtClean="0">
                          <a:ln>
                            <a:noFill/>
                          </a:ln>
                          <a:solidFill>
                            <a:schemeClr val="tx1"/>
                          </a:solidFill>
                          <a:effectLst/>
                          <a:latin typeface="Arial" charset="0"/>
                          <a:ea typeface="宋体" charset="-122"/>
                        </a:rPr>
                        <a:t>属性的值 </a:t>
                      </a:r>
                      <a:endParaRPr kumimoji="0" lang="zh-CN" altLang="en-US" sz="16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innerHeight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窗口中文档显示区域的高度，不含菜单栏、工具栏等部分，单位为像素。该属性为可读可写。</a:t>
                      </a:r>
                      <a:r>
                        <a:rPr kumimoji="0" lang="en-US" altLang="zh-CN" sz="1600" b="0" i="0" u="none" strike="noStrike" cap="none" normalizeH="0" baseline="0" smtClean="0">
                          <a:ln>
                            <a:noFill/>
                          </a:ln>
                          <a:solidFill>
                            <a:srgbClr val="FF0000"/>
                          </a:solidFill>
                          <a:effectLst/>
                          <a:latin typeface="Arial" charset="0"/>
                          <a:ea typeface="宋体" charset="-122"/>
                        </a:rPr>
                        <a:t>IE</a:t>
                      </a:r>
                      <a:r>
                        <a:rPr kumimoji="0" lang="zh-CN" altLang="en-US" sz="1600" b="0" i="0" u="none" strike="noStrike" cap="none" normalizeH="0" baseline="0" smtClean="0">
                          <a:ln>
                            <a:noFill/>
                          </a:ln>
                          <a:solidFill>
                            <a:srgbClr val="FF0000"/>
                          </a:solidFill>
                          <a:effectLst/>
                          <a:latin typeface="Arial" charset="0"/>
                          <a:ea typeface="宋体" charset="-122"/>
                        </a:rPr>
                        <a:t>不支持，使用</a:t>
                      </a:r>
                      <a:r>
                        <a:rPr kumimoji="0" lang="en-US" altLang="zh-CN" sz="1600" b="0" i="0" u="none" strike="noStrike" cap="none" normalizeH="0" baseline="0" smtClean="0">
                          <a:ln>
                            <a:noFill/>
                          </a:ln>
                          <a:solidFill>
                            <a:srgbClr val="FF0000"/>
                          </a:solidFill>
                          <a:effectLst/>
                          <a:latin typeface="Arial" charset="0"/>
                          <a:ea typeface="宋体" charset="-122"/>
                        </a:rPr>
                        <a:t>body</a:t>
                      </a:r>
                      <a:r>
                        <a:rPr kumimoji="0" lang="zh-CN" altLang="en-US" sz="1600" b="0" i="0" u="none" strike="noStrike" cap="none" normalizeH="0" baseline="0" smtClean="0">
                          <a:ln>
                            <a:noFill/>
                          </a:ln>
                          <a:solidFill>
                            <a:srgbClr val="FF0000"/>
                          </a:solidFill>
                          <a:effectLst/>
                          <a:latin typeface="Arial" charset="0"/>
                          <a:ea typeface="宋体" charset="-122"/>
                        </a:rPr>
                        <a:t>元素的</a:t>
                      </a:r>
                      <a:r>
                        <a:rPr kumimoji="0" lang="en-US" altLang="zh-CN" sz="1600" b="0" i="0" u="none" strike="noStrike" cap="none" normalizeH="0" baseline="0" smtClean="0">
                          <a:ln>
                            <a:noFill/>
                          </a:ln>
                          <a:solidFill>
                            <a:srgbClr val="FF0000"/>
                          </a:solidFill>
                          <a:effectLst/>
                          <a:latin typeface="Arial" charset="0"/>
                          <a:ea typeface="宋体" charset="-122"/>
                        </a:rPr>
                        <a:t>clientHeight</a:t>
                      </a:r>
                      <a:r>
                        <a:rPr kumimoji="0" lang="zh-CN" altLang="en-US" sz="1600" b="0" i="0" u="none" strike="noStrike" cap="none" normalizeH="0" baseline="0" smtClean="0">
                          <a:ln>
                            <a:noFill/>
                          </a:ln>
                          <a:solidFill>
                            <a:srgbClr val="FF0000"/>
                          </a:solidFill>
                          <a:effectLst/>
                          <a:latin typeface="Arial" charset="0"/>
                          <a:ea typeface="宋体" charset="-122"/>
                        </a:rPr>
                        <a:t>代替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innerWidth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窗口中文档显示区域的高度，不含菜单栏、工具栏等部分，单位为像素，该属性可读可写。</a:t>
                      </a:r>
                      <a:r>
                        <a:rPr kumimoji="0" lang="en-US" altLang="zh-CN" sz="1600" b="0" i="0" u="none" strike="noStrike" cap="none" normalizeH="0" baseline="0" smtClean="0">
                          <a:ln>
                            <a:noFill/>
                          </a:ln>
                          <a:solidFill>
                            <a:srgbClr val="FF0000"/>
                          </a:solidFill>
                          <a:effectLst/>
                          <a:latin typeface="Arial" charset="0"/>
                          <a:ea typeface="宋体" charset="-122"/>
                        </a:rPr>
                        <a:t>IE</a:t>
                      </a:r>
                      <a:r>
                        <a:rPr kumimoji="0" lang="zh-CN" altLang="en-US" sz="1600" b="0" i="0" u="none" strike="noStrike" cap="none" normalizeH="0" baseline="0" smtClean="0">
                          <a:ln>
                            <a:noFill/>
                          </a:ln>
                          <a:solidFill>
                            <a:srgbClr val="FF0000"/>
                          </a:solidFill>
                          <a:effectLst/>
                          <a:latin typeface="Arial" charset="0"/>
                          <a:ea typeface="宋体" charset="-122"/>
                        </a:rPr>
                        <a:t>不支持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outerHeight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表示浏览器的高度，包含工具栏、菜单栏等。</a:t>
                      </a:r>
                      <a:r>
                        <a:rPr kumimoji="0" lang="en-US" altLang="zh-CN" sz="1600" b="0" i="0" u="none" strike="noStrike" cap="none" normalizeH="0" baseline="0" smtClean="0">
                          <a:ln>
                            <a:noFill/>
                          </a:ln>
                          <a:solidFill>
                            <a:srgbClr val="FF0000"/>
                          </a:solidFill>
                          <a:effectLst/>
                          <a:latin typeface="Arial" charset="0"/>
                          <a:ea typeface="宋体" charset="-122"/>
                        </a:rPr>
                        <a:t>IE </a:t>
                      </a:r>
                      <a:r>
                        <a:rPr kumimoji="0" lang="zh-CN" altLang="en-US" sz="1600" b="0" i="0" u="none" strike="noStrike" cap="none" normalizeH="0" baseline="0" smtClean="0">
                          <a:ln>
                            <a:noFill/>
                          </a:ln>
                          <a:solidFill>
                            <a:srgbClr val="FF0000"/>
                          </a:solidFill>
                          <a:effectLst/>
                          <a:latin typeface="Arial" charset="0"/>
                          <a:ea typeface="宋体" charset="-122"/>
                        </a:rPr>
                        <a:t>不支持此属性</a:t>
                      </a:r>
                      <a:r>
                        <a:rPr kumimoji="0" lang="zh-CN" altLang="en-US" sz="1600" b="0" i="0" u="none" strike="noStrike" cap="none" normalizeH="0" baseline="0" smtClean="0">
                          <a:ln>
                            <a:noFill/>
                          </a:ln>
                          <a:solidFill>
                            <a:schemeClr val="tx1"/>
                          </a:solidFill>
                          <a:effectLst/>
                          <a:latin typeface="Arial" charset="0"/>
                          <a:ea typeface="宋体" charset="-122"/>
                        </a:rPr>
                        <a:t>，且没有提供替代的属性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outerWidth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表示浏览器的宽度。</a:t>
                      </a:r>
                      <a:r>
                        <a:rPr kumimoji="0" lang="en-US" altLang="zh-CN" sz="1600" b="0" i="0" u="none" strike="noStrike" cap="none" normalizeH="0" baseline="0" smtClean="0">
                          <a:ln>
                            <a:noFill/>
                          </a:ln>
                          <a:solidFill>
                            <a:srgbClr val="FF0000"/>
                          </a:solidFill>
                          <a:effectLst/>
                          <a:latin typeface="Arial" charset="0"/>
                          <a:ea typeface="宋体" charset="-122"/>
                        </a:rPr>
                        <a:t>IE </a:t>
                      </a:r>
                      <a:r>
                        <a:rPr kumimoji="0" lang="zh-CN" altLang="en-US" sz="1600" b="0" i="0" u="none" strike="noStrike" cap="none" normalizeH="0" baseline="0" smtClean="0">
                          <a:ln>
                            <a:noFill/>
                          </a:ln>
                          <a:solidFill>
                            <a:srgbClr val="FF0000"/>
                          </a:solidFill>
                          <a:effectLst/>
                          <a:latin typeface="Arial" charset="0"/>
                          <a:ea typeface="宋体" charset="-122"/>
                        </a:rPr>
                        <a:t>不支持此属性</a:t>
                      </a:r>
                      <a:r>
                        <a:rPr kumimoji="0" lang="zh-CN" altLang="en-US" sz="1600" b="0" i="0" u="none" strike="noStrike" cap="none" normalizeH="0" baseline="0" smtClean="0">
                          <a:ln>
                            <a:noFill/>
                          </a:ln>
                          <a:solidFill>
                            <a:schemeClr val="tx1"/>
                          </a:solidFill>
                          <a:effectLst/>
                          <a:latin typeface="Arial" charset="0"/>
                          <a:ea typeface="宋体" charset="-122"/>
                        </a:rPr>
                        <a:t>，且没有提供替代的属性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r>
              <a:rPr lang="en-US" altLang="zh-CN" smtClean="0"/>
              <a:t>DOM CSS</a:t>
            </a:r>
            <a:r>
              <a:rPr lang="zh-CN" altLang="en-US" smtClean="0"/>
              <a:t>动态样式</a:t>
            </a:r>
          </a:p>
        </p:txBody>
      </p:sp>
      <p:sp>
        <p:nvSpPr>
          <p:cNvPr id="102402" name="Rectangle 3"/>
          <p:cNvSpPr>
            <a:spLocks noGrp="1" noChangeArrowheads="1"/>
          </p:cNvSpPr>
          <p:nvPr>
            <p:ph type="body" idx="1"/>
          </p:nvPr>
        </p:nvSpPr>
        <p:spPr/>
        <p:txBody>
          <a:bodyPr/>
          <a:lstStyle/>
          <a:p>
            <a:r>
              <a:rPr lang="zh-CN" altLang="en-US" sz="2400" b="1" smtClean="0"/>
              <a:t>读取元素对象样式属性</a:t>
            </a:r>
          </a:p>
          <a:p>
            <a:pPr lvl="1"/>
            <a:r>
              <a:rPr lang="zh-CN" altLang="en-US" sz="1600" smtClean="0"/>
              <a:t>例如：</a:t>
            </a:r>
            <a:r>
              <a:rPr lang="en-US" altLang="zh-CN" sz="1600" smtClean="0"/>
              <a:t>var color = box.style.color</a:t>
            </a:r>
          </a:p>
          <a:p>
            <a:pPr lvl="1"/>
            <a:r>
              <a:rPr lang="zh-CN" altLang="en-US" sz="1600" smtClean="0"/>
              <a:t>注意：在读取元素样式属性时，</a:t>
            </a:r>
            <a:r>
              <a:rPr lang="en-US" altLang="zh-CN" sz="1600" smtClean="0"/>
              <a:t>style</a:t>
            </a:r>
            <a:r>
              <a:rPr lang="zh-CN" altLang="en-US" sz="1600" smtClean="0"/>
              <a:t>对象只能读取行内样式设置的属性或元素对象设置的属性，对于内嵌样式和外联样式，将返回空值。</a:t>
            </a:r>
          </a:p>
          <a:p>
            <a:r>
              <a:rPr lang="en-US" altLang="zh-CN" sz="2000" b="1" smtClean="0"/>
              <a:t>Css</a:t>
            </a:r>
            <a:r>
              <a:rPr lang="zh-CN" altLang="en-US" sz="2000" b="1" smtClean="0"/>
              <a:t>属性与</a:t>
            </a:r>
            <a:r>
              <a:rPr lang="en-US" altLang="zh-CN" sz="2000" b="1" smtClean="0"/>
              <a:t>style</a:t>
            </a:r>
            <a:r>
              <a:rPr lang="zh-CN" altLang="en-US" sz="2000" b="1" smtClean="0"/>
              <a:t>对象属性的转换</a:t>
            </a:r>
          </a:p>
          <a:p>
            <a:pPr lvl="1"/>
            <a:r>
              <a:rPr lang="en-US" altLang="zh-CN" sz="1600" smtClean="0"/>
              <a:t>Style</a:t>
            </a:r>
            <a:r>
              <a:rPr lang="zh-CN" altLang="en-US" sz="1600" smtClean="0"/>
              <a:t>对象中的属性与</a:t>
            </a:r>
            <a:r>
              <a:rPr lang="en-US" altLang="zh-CN" sz="1600" smtClean="0"/>
              <a:t>CSS</a:t>
            </a:r>
            <a:r>
              <a:rPr lang="zh-CN" altLang="en-US" sz="1600" smtClean="0"/>
              <a:t>样式表中属性是一一对应的，但名称不一样。</a:t>
            </a:r>
          </a:p>
          <a:p>
            <a:pPr lvl="1"/>
            <a:r>
              <a:rPr lang="zh-CN" altLang="en-US" sz="1600" smtClean="0"/>
              <a:t>当属性名为单个单词时，</a:t>
            </a:r>
            <a:r>
              <a:rPr lang="en-US" altLang="zh-CN" sz="1600" smtClean="0"/>
              <a:t>style</a:t>
            </a:r>
            <a:r>
              <a:rPr lang="zh-CN" altLang="en-US" sz="1600" smtClean="0"/>
              <a:t>对象的属性名与样式表中的属性名称是相同的</a:t>
            </a:r>
          </a:p>
          <a:p>
            <a:pPr lvl="1"/>
            <a:r>
              <a:rPr lang="zh-CN" altLang="en-US" sz="1600" smtClean="0"/>
              <a:t>当属性名由多个单词组成时，除第一个单词外，其它单词的首字母大写</a:t>
            </a:r>
          </a:p>
          <a:p>
            <a:pPr lvl="1"/>
            <a:r>
              <a:rPr lang="zh-CN" altLang="en-US" sz="1600" smtClean="0"/>
              <a:t>属性值需要用引号引起来</a:t>
            </a:r>
          </a:p>
          <a:p>
            <a:pPr lvl="1"/>
            <a:endParaRPr lang="zh-CN" altLang="en-US" sz="1600" smtClean="0"/>
          </a:p>
        </p:txBody>
      </p:sp>
      <p:sp>
        <p:nvSpPr>
          <p:cNvPr id="102403" name="Text Box 4"/>
          <p:cNvSpPr txBox="1">
            <a:spLocks noChangeArrowheads="1"/>
          </p:cNvSpPr>
          <p:nvPr/>
        </p:nvSpPr>
        <p:spPr bwMode="auto">
          <a:xfrm>
            <a:off x="827088" y="4941888"/>
            <a:ext cx="7704137" cy="1625600"/>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20000"/>
              </a:spcBef>
            </a:pPr>
            <a:r>
              <a:rPr lang="en-US" altLang="zh-CN" sz="2000">
                <a:solidFill>
                  <a:srgbClr val="0000FF"/>
                </a:solidFill>
                <a:latin typeface="Arial" charset="0"/>
              </a:rPr>
              <a:t>var box = document.getElementById(“box”);</a:t>
            </a:r>
          </a:p>
          <a:p>
            <a:pPr>
              <a:spcBef>
                <a:spcPct val="20000"/>
              </a:spcBef>
            </a:pPr>
            <a:r>
              <a:rPr lang="en-US" altLang="zh-CN" sz="2000">
                <a:solidFill>
                  <a:srgbClr val="0000FF"/>
                </a:solidFill>
                <a:latin typeface="Arial" charset="0"/>
              </a:rPr>
              <a:t>box.style.</a:t>
            </a:r>
            <a:r>
              <a:rPr lang="en-US" altLang="zh-CN" sz="2000">
                <a:solidFill>
                  <a:srgbClr val="FF0000"/>
                </a:solidFill>
                <a:latin typeface="Arial" charset="0"/>
              </a:rPr>
              <a:t>backgroundColor</a:t>
            </a:r>
            <a:r>
              <a:rPr lang="en-US" altLang="zh-CN" sz="2000">
                <a:solidFill>
                  <a:srgbClr val="0000FF"/>
                </a:solidFill>
                <a:latin typeface="Arial" charset="0"/>
              </a:rPr>
              <a:t>=“#ff0000”;</a:t>
            </a:r>
          </a:p>
          <a:p>
            <a:pPr>
              <a:spcBef>
                <a:spcPct val="20000"/>
              </a:spcBef>
            </a:pPr>
            <a:r>
              <a:rPr lang="en-US" altLang="zh-CN" sz="2000">
                <a:solidFill>
                  <a:srgbClr val="0000FF"/>
                </a:solidFill>
                <a:latin typeface="Arial" charset="0"/>
              </a:rPr>
              <a:t>box.style.fontSize=“18px”;</a:t>
            </a:r>
          </a:p>
          <a:p>
            <a:pPr>
              <a:spcBef>
                <a:spcPct val="20000"/>
              </a:spcBef>
            </a:pPr>
            <a:r>
              <a:rPr lang="en-US" altLang="zh-CN" sz="2000">
                <a:solidFill>
                  <a:srgbClr val="0000FF"/>
                </a:solidFill>
                <a:latin typeface="Arial" charset="0"/>
              </a:rPr>
              <a:t>box.style.height=“300px”;</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r>
              <a:rPr lang="zh-CN" altLang="en-US" smtClean="0"/>
              <a:t>实例：完成以下效果制作</a:t>
            </a:r>
          </a:p>
        </p:txBody>
      </p:sp>
      <p:sp>
        <p:nvSpPr>
          <p:cNvPr id="103426" name="Rectangle 3"/>
          <p:cNvSpPr>
            <a:spLocks noGrp="1" noChangeArrowheads="1"/>
          </p:cNvSpPr>
          <p:nvPr>
            <p:ph type="body" idx="1"/>
          </p:nvPr>
        </p:nvSpPr>
        <p:spPr/>
        <p:txBody>
          <a:bodyPr/>
          <a:lstStyle/>
          <a:p>
            <a:endParaRPr lang="zh-CN" altLang="en-US" smtClean="0"/>
          </a:p>
        </p:txBody>
      </p:sp>
      <p:pic>
        <p:nvPicPr>
          <p:cNvPr id="103427" name="Picture 4"/>
          <p:cNvPicPr>
            <a:picLocks noChangeAspect="1" noChangeArrowheads="1"/>
          </p:cNvPicPr>
          <p:nvPr/>
        </p:nvPicPr>
        <p:blipFill>
          <a:blip r:embed="rId3"/>
          <a:srcRect/>
          <a:stretch>
            <a:fillRect/>
          </a:stretch>
        </p:blipFill>
        <p:spPr bwMode="auto">
          <a:xfrm>
            <a:off x="1042988" y="1916113"/>
            <a:ext cx="6985000" cy="473075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zh-CN" altLang="en-US" smtClean="0"/>
              <a:t>事件处理</a:t>
            </a:r>
          </a:p>
        </p:txBody>
      </p:sp>
      <p:sp>
        <p:nvSpPr>
          <p:cNvPr id="105474" name="Rectangle 3"/>
          <p:cNvSpPr>
            <a:spLocks noGrp="1" noChangeArrowheads="1"/>
          </p:cNvSpPr>
          <p:nvPr>
            <p:ph type="body" idx="1"/>
          </p:nvPr>
        </p:nvSpPr>
        <p:spPr>
          <a:xfrm>
            <a:off x="755650" y="1989138"/>
            <a:ext cx="7920038" cy="3455987"/>
          </a:xfrm>
        </p:spPr>
        <p:txBody>
          <a:bodyPr/>
          <a:lstStyle/>
          <a:p>
            <a:r>
              <a:rPr lang="zh-CN" altLang="en-US" sz="3200" b="1" smtClean="0"/>
              <a:t>事件与事件句柄</a:t>
            </a:r>
          </a:p>
          <a:p>
            <a:pPr lvl="1"/>
            <a:r>
              <a:rPr lang="zh-CN" altLang="en-US" sz="1800" smtClean="0"/>
              <a:t>用户与</a:t>
            </a:r>
            <a:r>
              <a:rPr lang="en-US" altLang="zh-CN" sz="1800" smtClean="0"/>
              <a:t>HTML</a:t>
            </a:r>
            <a:r>
              <a:rPr lang="zh-CN" altLang="en-US" sz="1800" smtClean="0"/>
              <a:t>页面的</a:t>
            </a:r>
            <a:r>
              <a:rPr lang="zh-CN" altLang="en-US" sz="1800" b="1" smtClean="0">
                <a:solidFill>
                  <a:srgbClr val="FF0000"/>
                </a:solidFill>
              </a:rPr>
              <a:t>交互是通过事件实现的</a:t>
            </a:r>
            <a:r>
              <a:rPr lang="zh-CN" altLang="en-US" sz="1800" smtClean="0"/>
              <a:t>。例如当用户当击按钮时，触发</a:t>
            </a:r>
            <a:r>
              <a:rPr lang="en-US" altLang="zh-CN" sz="1800" smtClean="0"/>
              <a:t>click</a:t>
            </a:r>
            <a:r>
              <a:rPr lang="zh-CN" altLang="en-US" sz="1800" smtClean="0"/>
              <a:t>事件等。事件处理涉及浏览器</a:t>
            </a:r>
            <a:r>
              <a:rPr lang="en-US" altLang="zh-CN" sz="1800" smtClean="0"/>
              <a:t>(</a:t>
            </a:r>
            <a:r>
              <a:rPr lang="zh-CN" altLang="en-US" sz="1800" smtClean="0"/>
              <a:t>定义事件类型和事件句柄</a:t>
            </a:r>
            <a:r>
              <a:rPr lang="en-US" altLang="zh-CN" sz="1800" smtClean="0"/>
              <a:t>)</a:t>
            </a:r>
            <a:r>
              <a:rPr lang="zh-CN" altLang="en-US" sz="1800" smtClean="0"/>
              <a:t>、</a:t>
            </a:r>
            <a:r>
              <a:rPr lang="en-US" altLang="zh-CN" sz="1800" smtClean="0"/>
              <a:t>HTML</a:t>
            </a:r>
            <a:r>
              <a:rPr lang="zh-CN" altLang="en-US" sz="1800" smtClean="0"/>
              <a:t>文档</a:t>
            </a:r>
            <a:r>
              <a:rPr lang="en-US" altLang="zh-CN" sz="1800" smtClean="0"/>
              <a:t>(</a:t>
            </a:r>
            <a:r>
              <a:rPr lang="zh-CN" altLang="en-US" sz="1800" smtClean="0"/>
              <a:t>触发文档的环境</a:t>
            </a:r>
            <a:r>
              <a:rPr lang="en-US" altLang="zh-CN" sz="1800" smtClean="0"/>
              <a:t>)</a:t>
            </a:r>
            <a:r>
              <a:rPr lang="zh-CN" altLang="en-US" sz="1800" smtClean="0"/>
              <a:t>、</a:t>
            </a:r>
            <a:r>
              <a:rPr lang="en-US" altLang="zh-CN" sz="1800" smtClean="0"/>
              <a:t>JavaScript</a:t>
            </a:r>
            <a:r>
              <a:rPr lang="zh-CN" altLang="en-US" sz="1800" smtClean="0"/>
              <a:t>脚本</a:t>
            </a:r>
            <a:r>
              <a:rPr lang="en-US" altLang="zh-CN" sz="1800" smtClean="0"/>
              <a:t>(</a:t>
            </a:r>
            <a:r>
              <a:rPr lang="zh-CN" altLang="en-US" sz="1800" smtClean="0"/>
              <a:t>响应行为</a:t>
            </a:r>
            <a:r>
              <a:rPr lang="en-US" altLang="zh-CN" sz="1800" smtClean="0"/>
              <a:t>)3</a:t>
            </a:r>
            <a:r>
              <a:rPr lang="zh-CN" altLang="en-US" sz="1800" smtClean="0"/>
              <a:t>个方面。</a:t>
            </a:r>
          </a:p>
          <a:p>
            <a:pPr lvl="1"/>
            <a:r>
              <a:rPr lang="zh-CN" altLang="en-US" sz="1800" b="1" smtClean="0"/>
              <a:t>事件与事件句柄</a:t>
            </a:r>
            <a:r>
              <a:rPr lang="zh-CN" altLang="en-US" sz="1800" smtClean="0"/>
              <a:t>：当事件发生时，</a:t>
            </a:r>
            <a:r>
              <a:rPr lang="zh-CN" altLang="en-US" sz="1800" b="1" smtClean="0">
                <a:solidFill>
                  <a:srgbClr val="FF0000"/>
                </a:solidFill>
              </a:rPr>
              <a:t>用于对事件进行响应的程序</a:t>
            </a:r>
            <a:r>
              <a:rPr lang="zh-CN" altLang="en-US" sz="1800" smtClean="0"/>
              <a:t>称为事件句柄；当事件发生时，自动调用事件句柄。</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zh-CN" altLang="en-US" smtClean="0"/>
              <a:t>事件模型的分类</a:t>
            </a:r>
          </a:p>
        </p:txBody>
      </p:sp>
      <p:sp>
        <p:nvSpPr>
          <p:cNvPr id="106498" name="Rectangle 3"/>
          <p:cNvSpPr>
            <a:spLocks noGrp="1" noChangeArrowheads="1"/>
          </p:cNvSpPr>
          <p:nvPr>
            <p:ph type="body" idx="1"/>
          </p:nvPr>
        </p:nvSpPr>
        <p:spPr/>
        <p:txBody>
          <a:bodyPr/>
          <a:lstStyle/>
          <a:p>
            <a:r>
              <a:rPr lang="zh-CN" altLang="en-US" sz="2400" b="1" smtClean="0"/>
              <a:t>基本事件模型</a:t>
            </a:r>
          </a:p>
          <a:p>
            <a:pPr lvl="1"/>
            <a:r>
              <a:rPr lang="zh-CN" altLang="en-US" sz="1600" smtClean="0"/>
              <a:t>最基本的一些事件处理，事件类型和数量有限，通常非正式地定义为</a:t>
            </a:r>
            <a:r>
              <a:rPr lang="en-US" altLang="zh-CN" sz="1600" smtClean="0"/>
              <a:t>0</a:t>
            </a:r>
            <a:r>
              <a:rPr lang="zh-CN" altLang="en-US" sz="1600" smtClean="0"/>
              <a:t>级</a:t>
            </a:r>
            <a:r>
              <a:rPr lang="en-US" altLang="zh-CN" sz="1600" smtClean="0"/>
              <a:t>DOM</a:t>
            </a:r>
            <a:r>
              <a:rPr lang="zh-CN" altLang="en-US" sz="1600" smtClean="0"/>
              <a:t>的内容。</a:t>
            </a:r>
            <a:r>
              <a:rPr lang="en-US" altLang="zh-CN" sz="1600" smtClean="0"/>
              <a:t>HTML4</a:t>
            </a:r>
            <a:r>
              <a:rPr lang="zh-CN" altLang="en-US" sz="1600" smtClean="0"/>
              <a:t>将其纳入到其标准中。</a:t>
            </a:r>
          </a:p>
          <a:p>
            <a:r>
              <a:rPr lang="en-US" altLang="zh-CN" sz="2400" b="1" smtClean="0"/>
              <a:t>DOM2</a:t>
            </a:r>
            <a:r>
              <a:rPr lang="zh-CN" altLang="en-US" sz="2400" b="1" smtClean="0"/>
              <a:t>事件模型</a:t>
            </a:r>
          </a:p>
          <a:p>
            <a:pPr lvl="1"/>
            <a:r>
              <a:rPr lang="en-US" altLang="zh-CN" sz="1600" smtClean="0"/>
              <a:t>DOM2</a:t>
            </a:r>
            <a:r>
              <a:rPr lang="zh-CN" altLang="en-US" sz="1600" smtClean="0"/>
              <a:t>中定义了事件模型的标准，对基本事件模型进行了扩展，增加了一些新的事件及特性。除</a:t>
            </a:r>
            <a:r>
              <a:rPr lang="en-US" altLang="zh-CN" sz="1600" smtClean="0"/>
              <a:t>IE</a:t>
            </a:r>
            <a:r>
              <a:rPr lang="zh-CN" altLang="en-US" sz="1600" smtClean="0"/>
              <a:t>外，现在的浏览器均对</a:t>
            </a:r>
            <a:r>
              <a:rPr lang="en-US" altLang="zh-CN" sz="1600" smtClean="0"/>
              <a:t>DOM2</a:t>
            </a:r>
            <a:r>
              <a:rPr lang="zh-CN" altLang="en-US" sz="1600" smtClean="0"/>
              <a:t>提供支持。</a:t>
            </a:r>
          </a:p>
          <a:p>
            <a:pPr lvl="1"/>
            <a:r>
              <a:rPr lang="zh-CN" altLang="en-US" sz="1600" smtClean="0"/>
              <a:t>引入了</a:t>
            </a:r>
            <a:r>
              <a:rPr lang="en-US" altLang="zh-CN" sz="1600" smtClean="0"/>
              <a:t>Event</a:t>
            </a:r>
            <a:r>
              <a:rPr lang="zh-CN" altLang="en-US" sz="1600" smtClean="0"/>
              <a:t>事件对象</a:t>
            </a:r>
          </a:p>
          <a:p>
            <a:r>
              <a:rPr lang="en-US" altLang="zh-CN" sz="2400" b="1" smtClean="0"/>
              <a:t>IE</a:t>
            </a:r>
            <a:r>
              <a:rPr lang="zh-CN" altLang="en-US" sz="2400" b="1" smtClean="0"/>
              <a:t>事件模型</a:t>
            </a:r>
          </a:p>
          <a:p>
            <a:pPr lvl="1"/>
            <a:r>
              <a:rPr lang="en-US" altLang="zh-CN" sz="1600" smtClean="0"/>
              <a:t>IE</a:t>
            </a:r>
            <a:r>
              <a:rPr lang="zh-CN" altLang="en-US" sz="1600" smtClean="0"/>
              <a:t>使用自己的事件模型，并不完全兼容</a:t>
            </a:r>
            <a:r>
              <a:rPr lang="en-US" altLang="zh-CN" sz="1600" smtClean="0"/>
              <a:t>DOM2</a:t>
            </a:r>
            <a:r>
              <a:rPr lang="zh-CN" altLang="en-US" sz="1600" smtClean="0"/>
              <a:t>标准。因为</a:t>
            </a:r>
            <a:r>
              <a:rPr lang="en-US" altLang="zh-CN" sz="1600" smtClean="0"/>
              <a:t>IE</a:t>
            </a:r>
            <a:r>
              <a:rPr lang="zh-CN" altLang="en-US" sz="1600" smtClean="0"/>
              <a:t>浏览器被普通使用，所以单独介绍。</a:t>
            </a:r>
          </a:p>
          <a:p>
            <a:pPr lvl="1"/>
            <a:r>
              <a:rPr lang="zh-CN" altLang="en-US" sz="1600" smtClean="0"/>
              <a:t>引入了</a:t>
            </a:r>
            <a:r>
              <a:rPr lang="en-US" altLang="zh-CN" sz="1600" smtClean="0"/>
              <a:t>Event</a:t>
            </a:r>
            <a:r>
              <a:rPr lang="zh-CN" altLang="en-US" sz="1600" smtClean="0"/>
              <a:t>事件对象</a:t>
            </a:r>
          </a:p>
          <a:p>
            <a:endParaRPr lang="zh-CN" altLang="en-US" sz="16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zh-CN" altLang="en-US" smtClean="0"/>
              <a:t>基本事件模型</a:t>
            </a:r>
            <a:r>
              <a:rPr lang="en-US" altLang="zh-CN" smtClean="0"/>
              <a:t>——</a:t>
            </a:r>
            <a:r>
              <a:rPr lang="zh-CN" altLang="en-US" smtClean="0"/>
              <a:t>事件类型</a:t>
            </a:r>
          </a:p>
        </p:txBody>
      </p:sp>
      <p:sp>
        <p:nvSpPr>
          <p:cNvPr id="107522" name="Rectangle 49"/>
          <p:cNvSpPr>
            <a:spLocks noGrp="1" noChangeArrowheads="1"/>
          </p:cNvSpPr>
          <p:nvPr>
            <p:ph type="body" sz="half" idx="4294967295"/>
          </p:nvPr>
        </p:nvSpPr>
        <p:spPr>
          <a:xfrm>
            <a:off x="755650" y="1989138"/>
            <a:ext cx="7696200" cy="719137"/>
          </a:xfrm>
        </p:spPr>
        <p:txBody>
          <a:bodyPr/>
          <a:lstStyle/>
          <a:p>
            <a:pPr>
              <a:lnSpc>
                <a:spcPct val="110000"/>
              </a:lnSpc>
            </a:pPr>
            <a:r>
              <a:rPr lang="zh-CN" altLang="en-US" sz="2500" smtClean="0"/>
              <a:t>基本事件模型中定义了常用的各种事件</a:t>
            </a:r>
          </a:p>
          <a:p>
            <a:endParaRPr lang="zh-CN" altLang="en-US" sz="2700" smtClean="0"/>
          </a:p>
        </p:txBody>
      </p:sp>
      <p:graphicFrame>
        <p:nvGraphicFramePr>
          <p:cNvPr id="101426" name="Group 50"/>
          <p:cNvGraphicFramePr>
            <a:graphicFrameLocks noGrp="1"/>
          </p:cNvGraphicFramePr>
          <p:nvPr>
            <p:ph sz="half" idx="1"/>
          </p:nvPr>
        </p:nvGraphicFramePr>
        <p:xfrm>
          <a:off x="755650" y="2708275"/>
          <a:ext cx="7696200" cy="3352800"/>
        </p:xfrm>
        <a:graphic>
          <a:graphicData uri="http://schemas.openxmlformats.org/drawingml/2006/table">
            <a:tbl>
              <a:tblPr/>
              <a:tblGrid>
                <a:gridCol w="1079500"/>
                <a:gridCol w="3241675"/>
                <a:gridCol w="3375025"/>
              </a:tblGrid>
              <a:tr h="141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事件句柄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触发时机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支持该句柄的</a:t>
                      </a:r>
                      <a:r>
                        <a:rPr kumimoji="0" lang="en-US" altLang="zh-CN" sz="1600" b="1" i="0" u="none" strike="noStrike" cap="none" normalizeH="0" baseline="0" smtClean="0">
                          <a:ln>
                            <a:noFill/>
                          </a:ln>
                          <a:solidFill>
                            <a:schemeClr val="tx1"/>
                          </a:solidFill>
                          <a:effectLst/>
                          <a:latin typeface="Arial" charset="0"/>
                          <a:ea typeface="宋体" charset="-122"/>
                        </a:rPr>
                        <a:t>HTML</a:t>
                      </a:r>
                      <a:r>
                        <a:rPr kumimoji="0" lang="zh-CN" altLang="en-US" sz="1600" b="1"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onblur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当元素失去焦点时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&lt;doby&gt;&lt;form&gt;</a:t>
                      </a:r>
                      <a:r>
                        <a:rPr kumimoji="0" lang="zh-CN" altLang="en-US" sz="1600" b="0" i="0" u="none" strike="noStrike" cap="none" normalizeH="0" baseline="0" smtClean="0">
                          <a:ln>
                            <a:noFill/>
                          </a:ln>
                          <a:solidFill>
                            <a:schemeClr val="tx1"/>
                          </a:solidFill>
                          <a:effectLst/>
                          <a:latin typeface="Arial" charset="0"/>
                          <a:ea typeface="宋体" charset="-122"/>
                        </a:rPr>
                        <a:t>中各元素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元素获得焦点时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&lt;body&gt;&lt;frameset&gt;&lt;frame&gt;&lt;form&gt;</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当元素内容发生改变时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&lt;input&gt;&lt;select&gt;&lt;textarea&gt;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文档加载结束时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&lt;body&gt;&lt;frameset&gt;&lt;img&gt;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表单提交时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&lt;form&gt;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表单重置时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&lt;form&gt;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onresize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调整窗口大小时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&lt;body&gt;&lt;frameset&gt;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onselect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选中文本时，一般情况下高亮显示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&lt;input&gt;&lt;textarea&gt;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2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onunload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卸载文档或者框架文档时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&lt;body&gt;&lt;frameset&gt;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zh-CN" altLang="en-US" smtClean="0"/>
              <a:t>事件类型</a:t>
            </a:r>
            <a:r>
              <a:rPr lang="en-US" altLang="zh-CN" smtClean="0"/>
              <a:t>——</a:t>
            </a:r>
            <a:r>
              <a:rPr lang="zh-CN" altLang="en-US" smtClean="0"/>
              <a:t>鼠标和键盘事件</a:t>
            </a:r>
          </a:p>
        </p:txBody>
      </p:sp>
      <p:graphicFrame>
        <p:nvGraphicFramePr>
          <p:cNvPr id="94283" name="Group 75"/>
          <p:cNvGraphicFramePr>
            <a:graphicFrameLocks noGrp="1"/>
          </p:cNvGraphicFramePr>
          <p:nvPr>
            <p:ph idx="1"/>
          </p:nvPr>
        </p:nvGraphicFramePr>
        <p:xfrm>
          <a:off x="755650" y="1989138"/>
          <a:ext cx="7696200" cy="4022725"/>
        </p:xfrm>
        <a:graphic>
          <a:graphicData uri="http://schemas.openxmlformats.org/drawingml/2006/table">
            <a:tbl>
              <a:tblPr/>
              <a:tblGrid>
                <a:gridCol w="1584325"/>
                <a:gridCol w="3671888"/>
                <a:gridCol w="2439987"/>
              </a:tblGrid>
              <a:tr h="228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事件句柄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触发时机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支持该句柄的</a:t>
                      </a:r>
                      <a:r>
                        <a:rPr kumimoji="0" lang="en-US" altLang="zh-CN" sz="1600" b="1" i="0" u="none" strike="noStrike" cap="none" normalizeH="0" baseline="0" smtClean="0">
                          <a:ln>
                            <a:noFill/>
                          </a:ln>
                          <a:solidFill>
                            <a:schemeClr val="tx1"/>
                          </a:solidFill>
                          <a:effectLst/>
                          <a:latin typeface="Arial" charset="0"/>
                          <a:ea typeface="宋体" charset="-122"/>
                        </a:rPr>
                        <a:t>HTML</a:t>
                      </a:r>
                      <a:r>
                        <a:rPr kumimoji="0" lang="zh-CN" altLang="en-US" sz="1600" b="1"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元素被单击时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ondbclick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元素被双击时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onmousedown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在当前拥有焦点的元素中按下鼠标按键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onmousemove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当鼠标在元素上移动时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onmouseout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当鼠标移出元素时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onmouseover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当鼠标移动到元素上时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onmouseup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释放鼠标按钮时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键盘事件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onkeydown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按下键盘按键时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onkeypress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按下键并释放时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onkeyup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释放按键时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所有显示的元素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r>
              <a:rPr lang="zh-CN" altLang="en-US" smtClean="0"/>
              <a:t>基本事件模型</a:t>
            </a:r>
            <a:r>
              <a:rPr lang="en-US" altLang="zh-CN" smtClean="0"/>
              <a:t>——</a:t>
            </a:r>
            <a:r>
              <a:rPr lang="zh-CN" altLang="en-US" smtClean="0"/>
              <a:t>事件句柄属性</a:t>
            </a:r>
          </a:p>
        </p:txBody>
      </p:sp>
      <p:sp>
        <p:nvSpPr>
          <p:cNvPr id="109570" name="Rectangle 3"/>
          <p:cNvSpPr>
            <a:spLocks noGrp="1" noChangeArrowheads="1"/>
          </p:cNvSpPr>
          <p:nvPr>
            <p:ph type="body" idx="1"/>
          </p:nvPr>
        </p:nvSpPr>
        <p:spPr>
          <a:xfrm>
            <a:off x="755650" y="1989138"/>
            <a:ext cx="7696200" cy="2808287"/>
          </a:xfrm>
        </p:spPr>
        <p:txBody>
          <a:bodyPr/>
          <a:lstStyle/>
          <a:p>
            <a:pPr>
              <a:lnSpc>
                <a:spcPct val="80000"/>
              </a:lnSpc>
            </a:pPr>
            <a:r>
              <a:rPr lang="en-US" altLang="zh-CN" sz="2400" b="1" smtClean="0"/>
              <a:t>HTML</a:t>
            </a:r>
            <a:r>
              <a:rPr lang="zh-CN" altLang="en-US" sz="2400" b="1" smtClean="0"/>
              <a:t>事件句柄属性</a:t>
            </a:r>
          </a:p>
          <a:p>
            <a:pPr lvl="1"/>
            <a:r>
              <a:rPr lang="zh-CN" altLang="en-US" sz="1800" smtClean="0"/>
              <a:t>可以通过</a:t>
            </a:r>
            <a:r>
              <a:rPr lang="en-US" altLang="zh-CN" sz="1800" smtClean="0"/>
              <a:t>HTML</a:t>
            </a:r>
            <a:r>
              <a:rPr lang="zh-CN" altLang="en-US" sz="1800" smtClean="0"/>
              <a:t>元素的</a:t>
            </a:r>
            <a:r>
              <a:rPr lang="zh-CN" altLang="en-US" sz="1800" b="1" smtClean="0">
                <a:solidFill>
                  <a:srgbClr val="FF0000"/>
                </a:solidFill>
              </a:rPr>
              <a:t>事件句柄属性</a:t>
            </a:r>
            <a:r>
              <a:rPr lang="zh-CN" altLang="en-US" sz="1800" smtClean="0"/>
              <a:t>设置事件句柄。</a:t>
            </a:r>
          </a:p>
          <a:p>
            <a:pPr lvl="1"/>
            <a:r>
              <a:rPr lang="zh-CN" altLang="en-US" sz="1800" smtClean="0"/>
              <a:t>事件处理代码可以包含</a:t>
            </a:r>
            <a:r>
              <a:rPr lang="zh-CN" altLang="en-US" sz="1800" b="1" smtClean="0">
                <a:solidFill>
                  <a:srgbClr val="FF0000"/>
                </a:solidFill>
              </a:rPr>
              <a:t>任何代码</a:t>
            </a:r>
            <a:r>
              <a:rPr lang="zh-CN" altLang="en-US" sz="1800" smtClean="0"/>
              <a:t>；多行代码，用分号“</a:t>
            </a:r>
            <a:r>
              <a:rPr lang="en-US" altLang="zh-CN" sz="1800" smtClean="0"/>
              <a:t>;”</a:t>
            </a:r>
            <a:r>
              <a:rPr lang="zh-CN" altLang="en-US" sz="1800" smtClean="0"/>
              <a:t>号隔开；</a:t>
            </a:r>
          </a:p>
          <a:p>
            <a:pPr lvl="1"/>
            <a:r>
              <a:rPr lang="zh-CN" altLang="en-US" sz="1800" smtClean="0"/>
              <a:t>也可以将事件处理代码定义为</a:t>
            </a:r>
            <a:r>
              <a:rPr lang="zh-CN" altLang="en-US" sz="1800" b="1" smtClean="0">
                <a:solidFill>
                  <a:srgbClr val="FF0000"/>
                </a:solidFill>
              </a:rPr>
              <a:t>函数</a:t>
            </a:r>
            <a:r>
              <a:rPr lang="zh-CN" altLang="en-US" sz="1800" smtClean="0"/>
              <a:t>，将函数赋予事件句柄属性（将函数赋予事件句柄属性时，不能省略括号）</a:t>
            </a:r>
          </a:p>
          <a:p>
            <a:pPr lvl="1"/>
            <a:r>
              <a:rPr lang="zh-CN" altLang="en-US" sz="1800" smtClean="0"/>
              <a:t>用于响应事件的函数可以有</a:t>
            </a:r>
            <a:r>
              <a:rPr lang="zh-CN" altLang="en-US" sz="1800" b="1" smtClean="0">
                <a:solidFill>
                  <a:srgbClr val="FF0000"/>
                </a:solidFill>
              </a:rPr>
              <a:t>返回值</a:t>
            </a:r>
            <a:r>
              <a:rPr lang="zh-CN" altLang="en-US" sz="1800" smtClean="0"/>
              <a:t>，该值将影响事件的</a:t>
            </a:r>
            <a:r>
              <a:rPr lang="zh-CN" altLang="en-US" sz="1800" b="1" smtClean="0">
                <a:solidFill>
                  <a:srgbClr val="FF0000"/>
                </a:solidFill>
              </a:rPr>
              <a:t>默认动作</a:t>
            </a:r>
            <a:r>
              <a:rPr lang="zh-CN" altLang="en-US" sz="1800" smtClean="0"/>
              <a:t>。</a:t>
            </a:r>
          </a:p>
        </p:txBody>
      </p:sp>
      <p:sp>
        <p:nvSpPr>
          <p:cNvPr id="109571" name="Text Box 4"/>
          <p:cNvSpPr txBox="1">
            <a:spLocks noChangeArrowheads="1"/>
          </p:cNvSpPr>
          <p:nvPr/>
        </p:nvSpPr>
        <p:spPr bwMode="auto">
          <a:xfrm>
            <a:off x="827088" y="4221163"/>
            <a:ext cx="7632700" cy="1516062"/>
          </a:xfrm>
          <a:prstGeom prst="rect">
            <a:avLst/>
          </a:prstGeom>
          <a:solidFill>
            <a:srgbClr val="CCFFFF"/>
          </a:solidFill>
          <a:ln w="9525">
            <a:solidFill>
              <a:schemeClr val="tx1"/>
            </a:solidFill>
            <a:miter lim="800000"/>
            <a:headEnd/>
            <a:tailEnd/>
          </a:ln>
        </p:spPr>
        <p:txBody>
          <a:bodyPr lIns="180000" tIns="108000" rIns="180000" bIns="108000">
            <a:spAutoFit/>
          </a:bodyPr>
          <a:lstStyle/>
          <a:p>
            <a:pPr>
              <a:lnSpc>
                <a:spcPct val="80000"/>
              </a:lnSpc>
              <a:spcBef>
                <a:spcPct val="50000"/>
              </a:spcBef>
            </a:pPr>
            <a:r>
              <a:rPr lang="en-US" altLang="zh-CN" sz="1800">
                <a:solidFill>
                  <a:srgbClr val="0000FF"/>
                </a:solidFill>
                <a:latin typeface="Arial" charset="0"/>
              </a:rPr>
              <a:t>&lt;body onload=“show()”&gt;&lt;/body&gt;</a:t>
            </a:r>
          </a:p>
          <a:p>
            <a:pPr>
              <a:lnSpc>
                <a:spcPct val="80000"/>
              </a:lnSpc>
              <a:spcBef>
                <a:spcPct val="50000"/>
              </a:spcBef>
            </a:pPr>
            <a:r>
              <a:rPr lang="en-US" altLang="zh-CN" sz="1800">
                <a:solidFill>
                  <a:srgbClr val="0000FF"/>
                </a:solidFill>
                <a:latin typeface="Arial" charset="0"/>
              </a:rPr>
              <a:t>&lt;script language=“javascript”&gt;</a:t>
            </a:r>
          </a:p>
          <a:p>
            <a:pPr>
              <a:lnSpc>
                <a:spcPct val="80000"/>
              </a:lnSpc>
              <a:spcBef>
                <a:spcPct val="50000"/>
              </a:spcBef>
            </a:pPr>
            <a:r>
              <a:rPr lang="en-US" altLang="zh-CN" sz="1800">
                <a:solidFill>
                  <a:srgbClr val="0000FF"/>
                </a:solidFill>
                <a:latin typeface="Arial" charset="0"/>
              </a:rPr>
              <a:t>function show(){ alert(“</a:t>
            </a:r>
            <a:r>
              <a:rPr lang="zh-CN" altLang="en-US" sz="1800">
                <a:solidFill>
                  <a:srgbClr val="0000FF"/>
                </a:solidFill>
                <a:latin typeface="Arial" charset="0"/>
              </a:rPr>
              <a:t>大家好”</a:t>
            </a:r>
            <a:r>
              <a:rPr lang="en-US" altLang="zh-CN" sz="1800">
                <a:solidFill>
                  <a:srgbClr val="0000FF"/>
                </a:solidFill>
                <a:latin typeface="Arial" charset="0"/>
              </a:rPr>
              <a:t>);}</a:t>
            </a:r>
          </a:p>
          <a:p>
            <a:pPr>
              <a:lnSpc>
                <a:spcPct val="80000"/>
              </a:lnSpc>
              <a:spcBef>
                <a:spcPct val="50000"/>
              </a:spcBef>
            </a:pPr>
            <a:r>
              <a:rPr lang="en-US" altLang="zh-CN" sz="1800">
                <a:solidFill>
                  <a:srgbClr val="0000FF"/>
                </a:solidFill>
                <a:latin typeface="Arial" charset="0"/>
              </a:rPr>
              <a:t>&lt;/script&gt;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zh-CN" altLang="en-US" smtClean="0"/>
              <a:t>基本事件模型</a:t>
            </a:r>
            <a:r>
              <a:rPr lang="en-US" altLang="zh-CN" smtClean="0"/>
              <a:t>——</a:t>
            </a:r>
            <a:r>
              <a:rPr lang="zh-CN" altLang="en-US" smtClean="0"/>
              <a:t>事件句柄属性</a:t>
            </a:r>
          </a:p>
        </p:txBody>
      </p:sp>
      <p:sp>
        <p:nvSpPr>
          <p:cNvPr id="110594" name="Rectangle 3"/>
          <p:cNvSpPr>
            <a:spLocks noGrp="1" noChangeArrowheads="1"/>
          </p:cNvSpPr>
          <p:nvPr>
            <p:ph type="body" idx="1"/>
          </p:nvPr>
        </p:nvSpPr>
        <p:spPr>
          <a:xfrm>
            <a:off x="755650" y="1989138"/>
            <a:ext cx="7696200" cy="1944687"/>
          </a:xfrm>
        </p:spPr>
        <p:txBody>
          <a:bodyPr/>
          <a:lstStyle/>
          <a:p>
            <a:r>
              <a:rPr lang="zh-CN" altLang="en-US" sz="2400" b="1" smtClean="0"/>
              <a:t>元素对象事件句柄属性</a:t>
            </a:r>
          </a:p>
          <a:p>
            <a:pPr lvl="1">
              <a:lnSpc>
                <a:spcPct val="120000"/>
              </a:lnSpc>
            </a:pPr>
            <a:r>
              <a:rPr lang="en-US" altLang="zh-CN" sz="1600" smtClean="0"/>
              <a:t>DOM</a:t>
            </a:r>
            <a:r>
              <a:rPr lang="zh-CN" altLang="en-US" sz="1600" smtClean="0"/>
              <a:t>的一个重要特性就是</a:t>
            </a:r>
            <a:r>
              <a:rPr lang="zh-CN" altLang="en-US" sz="1600" b="1" smtClean="0">
                <a:solidFill>
                  <a:srgbClr val="0000FF"/>
                </a:solidFill>
              </a:rPr>
              <a:t>：每个标记的属性对应地存在一个元素对象的属性</a:t>
            </a:r>
            <a:r>
              <a:rPr lang="zh-CN" altLang="en-US" sz="1600" smtClean="0"/>
              <a:t>。同样，</a:t>
            </a:r>
            <a:r>
              <a:rPr lang="en-US" altLang="zh-CN" sz="1600" smtClean="0"/>
              <a:t>HTML</a:t>
            </a:r>
            <a:r>
              <a:rPr lang="zh-CN" altLang="en-US" sz="1600" smtClean="0"/>
              <a:t>标记的事件句柄属性，也对应于元素对象的一个同名事件句柄属性。通过</a:t>
            </a:r>
            <a:r>
              <a:rPr lang="en-US" altLang="zh-CN" sz="1600" smtClean="0"/>
              <a:t>JavaScript</a:t>
            </a:r>
            <a:r>
              <a:rPr lang="zh-CN" altLang="en-US" sz="1600" smtClean="0"/>
              <a:t>脚本设置元素对象的事件句柄属性。</a:t>
            </a:r>
          </a:p>
          <a:p>
            <a:pPr lvl="1">
              <a:lnSpc>
                <a:spcPct val="120000"/>
              </a:lnSpc>
            </a:pPr>
            <a:r>
              <a:rPr lang="en-US" altLang="zh-CN" sz="1600" smtClean="0"/>
              <a:t>JS</a:t>
            </a:r>
            <a:r>
              <a:rPr lang="zh-CN" altLang="en-US" sz="1600" smtClean="0"/>
              <a:t>脚本区分大小写，元素对象的事件句柄属性</a:t>
            </a:r>
            <a:r>
              <a:rPr lang="zh-CN" altLang="en-US" sz="1600" b="1" smtClean="0">
                <a:solidFill>
                  <a:srgbClr val="0000FF"/>
                </a:solidFill>
              </a:rPr>
              <a:t>全部小写字母</a:t>
            </a:r>
            <a:r>
              <a:rPr lang="zh-CN" altLang="en-US" sz="1600" smtClean="0"/>
              <a:t>。</a:t>
            </a:r>
          </a:p>
        </p:txBody>
      </p:sp>
      <p:sp>
        <p:nvSpPr>
          <p:cNvPr id="110595" name="Text Box 4"/>
          <p:cNvSpPr txBox="1">
            <a:spLocks noChangeArrowheads="1"/>
          </p:cNvSpPr>
          <p:nvPr/>
        </p:nvSpPr>
        <p:spPr bwMode="auto">
          <a:xfrm>
            <a:off x="827088" y="3933825"/>
            <a:ext cx="7632700" cy="2151063"/>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20000"/>
              </a:spcBef>
            </a:pPr>
            <a:r>
              <a:rPr lang="en-US" altLang="zh-CN" sz="1800">
                <a:solidFill>
                  <a:srgbClr val="0000FF"/>
                </a:solidFill>
                <a:latin typeface="Arial" charset="0"/>
              </a:rPr>
              <a:t>&lt;img id=“img01” src=“2.jpg” /&gt;</a:t>
            </a:r>
          </a:p>
          <a:p>
            <a:pPr>
              <a:spcBef>
                <a:spcPct val="20000"/>
              </a:spcBef>
            </a:pPr>
            <a:r>
              <a:rPr lang="en-US" altLang="zh-CN" sz="1800">
                <a:solidFill>
                  <a:srgbClr val="0000FF"/>
                </a:solidFill>
                <a:latin typeface="Arial" charset="0"/>
              </a:rPr>
              <a:t>&lt;script&gt;</a:t>
            </a:r>
          </a:p>
          <a:p>
            <a:pPr>
              <a:spcBef>
                <a:spcPct val="20000"/>
              </a:spcBef>
            </a:pPr>
            <a:r>
              <a:rPr lang="en-US" altLang="zh-CN" sz="1800">
                <a:solidFill>
                  <a:srgbClr val="0000FF"/>
                </a:solidFill>
                <a:latin typeface="Arial" charset="0"/>
              </a:rPr>
              <a:t>img01.src=“3.jpg”;</a:t>
            </a:r>
          </a:p>
          <a:p>
            <a:pPr>
              <a:spcBef>
                <a:spcPct val="20000"/>
              </a:spcBef>
            </a:pPr>
            <a:r>
              <a:rPr lang="en-US" altLang="zh-CN" sz="1800">
                <a:solidFill>
                  <a:srgbClr val="0000FF"/>
                </a:solidFill>
                <a:latin typeface="Arial" charset="0"/>
              </a:rPr>
              <a:t>img01.onclick=showSrc;  </a:t>
            </a:r>
            <a:r>
              <a:rPr lang="en-US" altLang="zh-CN" sz="1800">
                <a:solidFill>
                  <a:srgbClr val="FF0000"/>
                </a:solidFill>
                <a:latin typeface="Arial" charset="0"/>
              </a:rPr>
              <a:t>//</a:t>
            </a:r>
            <a:r>
              <a:rPr lang="zh-CN" altLang="en-US" sz="1800">
                <a:solidFill>
                  <a:srgbClr val="FF0000"/>
                </a:solidFill>
                <a:latin typeface="Arial" charset="0"/>
              </a:rPr>
              <a:t>不跟随括号</a:t>
            </a:r>
            <a:r>
              <a:rPr lang="en-US" altLang="zh-CN" sz="1800">
                <a:solidFill>
                  <a:srgbClr val="FF0000"/>
                </a:solidFill>
                <a:latin typeface="Arial" charset="0"/>
              </a:rPr>
              <a:t>()</a:t>
            </a:r>
            <a:r>
              <a:rPr lang="zh-CN" altLang="en-US" sz="1800">
                <a:solidFill>
                  <a:srgbClr val="FF0000"/>
                </a:solidFill>
                <a:latin typeface="Arial" charset="0"/>
              </a:rPr>
              <a:t>，传址引用</a:t>
            </a:r>
          </a:p>
          <a:p>
            <a:pPr>
              <a:spcBef>
                <a:spcPct val="20000"/>
              </a:spcBef>
            </a:pPr>
            <a:r>
              <a:rPr lang="en-US" altLang="zh-CN" sz="1800">
                <a:solidFill>
                  <a:srgbClr val="0000FF"/>
                </a:solidFill>
                <a:latin typeface="Arial" charset="0"/>
              </a:rPr>
              <a:t>function showSrc(){   alert(img01.src);}</a:t>
            </a:r>
          </a:p>
          <a:p>
            <a:pPr>
              <a:spcBef>
                <a:spcPct val="20000"/>
              </a:spcBef>
            </a:pPr>
            <a:r>
              <a:rPr lang="en-US" altLang="zh-CN" sz="1800">
                <a:solidFill>
                  <a:srgbClr val="0000FF"/>
                </a:solidFill>
                <a:latin typeface="Arial" charset="0"/>
              </a:rPr>
              <a:t>&lt;/script&gt;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zh-CN" altLang="en-US" smtClean="0"/>
              <a:t>基本事件模型</a:t>
            </a:r>
            <a:r>
              <a:rPr lang="en-US" altLang="zh-CN" smtClean="0"/>
              <a:t>——</a:t>
            </a:r>
            <a:r>
              <a:rPr lang="zh-CN" altLang="en-US" smtClean="0"/>
              <a:t>事件句柄返回值</a:t>
            </a:r>
          </a:p>
        </p:txBody>
      </p:sp>
      <p:sp>
        <p:nvSpPr>
          <p:cNvPr id="111618" name="Rectangle 3"/>
          <p:cNvSpPr>
            <a:spLocks noGrp="1" noChangeArrowheads="1"/>
          </p:cNvSpPr>
          <p:nvPr>
            <p:ph type="body" idx="1"/>
          </p:nvPr>
        </p:nvSpPr>
        <p:spPr>
          <a:xfrm>
            <a:off x="755650" y="1989138"/>
            <a:ext cx="7696200" cy="2663825"/>
          </a:xfrm>
        </p:spPr>
        <p:txBody>
          <a:bodyPr/>
          <a:lstStyle/>
          <a:p>
            <a:r>
              <a:rPr lang="zh-CN" altLang="en-US" sz="2400" b="1" smtClean="0"/>
              <a:t>事件句柄返回值</a:t>
            </a:r>
          </a:p>
          <a:p>
            <a:pPr lvl="1">
              <a:lnSpc>
                <a:spcPct val="120000"/>
              </a:lnSpc>
              <a:spcBef>
                <a:spcPct val="30000"/>
              </a:spcBef>
            </a:pPr>
            <a:r>
              <a:rPr lang="zh-CN" altLang="en-US" sz="1800" smtClean="0"/>
              <a:t>某些事件发生时，浏览器会自动执行默认的动作。而事件句柄的返回值会影响浏览器默认动作的执行。如果事件句柄不返回值，或者返回</a:t>
            </a:r>
            <a:r>
              <a:rPr lang="en-US" altLang="zh-CN" sz="1800" smtClean="0"/>
              <a:t>true</a:t>
            </a:r>
            <a:r>
              <a:rPr lang="zh-CN" altLang="en-US" sz="1800" smtClean="0"/>
              <a:t>，默认动作被执行；如果事件句柄返回</a:t>
            </a:r>
            <a:r>
              <a:rPr lang="en-US" altLang="zh-CN" sz="1800" smtClean="0"/>
              <a:t>false</a:t>
            </a:r>
            <a:r>
              <a:rPr lang="zh-CN" altLang="en-US" sz="1800" smtClean="0"/>
              <a:t>，则</a:t>
            </a:r>
            <a:r>
              <a:rPr lang="zh-CN" altLang="en-US" sz="1800" b="1" smtClean="0">
                <a:solidFill>
                  <a:srgbClr val="FF0000"/>
                </a:solidFill>
              </a:rPr>
              <a:t>默认动作不发生</a:t>
            </a:r>
            <a:r>
              <a:rPr lang="zh-CN" altLang="en-US" sz="1800" smtClean="0"/>
              <a:t>。比如：</a:t>
            </a:r>
            <a:r>
              <a:rPr lang="en-US" altLang="zh-CN" sz="1800" smtClean="0"/>
              <a:t>onclick</a:t>
            </a:r>
            <a:r>
              <a:rPr lang="zh-CN" altLang="en-US" sz="1800" smtClean="0"/>
              <a:t>或</a:t>
            </a:r>
            <a:r>
              <a:rPr lang="en-US" altLang="zh-CN" sz="1800" smtClean="0"/>
              <a:t>onsubmit</a:t>
            </a:r>
          </a:p>
          <a:p>
            <a:pPr lvl="1">
              <a:lnSpc>
                <a:spcPct val="120000"/>
              </a:lnSpc>
              <a:spcBef>
                <a:spcPct val="30000"/>
              </a:spcBef>
            </a:pPr>
            <a:r>
              <a:rPr lang="zh-CN" altLang="en-US" sz="1800" smtClean="0">
                <a:solidFill>
                  <a:srgbClr val="FF0000"/>
                </a:solidFill>
              </a:rPr>
              <a:t>例如：当单击链接时或提交表单时</a:t>
            </a:r>
            <a:r>
              <a:rPr lang="zh-CN" altLang="en-US" sz="1800" smtClean="0"/>
              <a:t>。</a:t>
            </a:r>
          </a:p>
        </p:txBody>
      </p:sp>
      <p:sp>
        <p:nvSpPr>
          <p:cNvPr id="111619" name="Text Box 4"/>
          <p:cNvSpPr txBox="1">
            <a:spLocks noChangeArrowheads="1"/>
          </p:cNvSpPr>
          <p:nvPr/>
        </p:nvSpPr>
        <p:spPr bwMode="auto">
          <a:xfrm>
            <a:off x="827088" y="4581525"/>
            <a:ext cx="7561262" cy="885825"/>
          </a:xfrm>
          <a:prstGeom prst="rect">
            <a:avLst/>
          </a:prstGeom>
          <a:solidFill>
            <a:srgbClr val="CCFFFF"/>
          </a:solidFill>
          <a:ln w="9525">
            <a:solidFill>
              <a:schemeClr val="tx1"/>
            </a:solidFill>
            <a:miter lim="800000"/>
            <a:headEnd/>
            <a:tailEnd/>
          </a:ln>
        </p:spPr>
        <p:txBody>
          <a:bodyPr lIns="180000" tIns="108000" rIns="180000" bIns="108000">
            <a:spAutoFit/>
          </a:bodyPr>
          <a:lstStyle/>
          <a:p>
            <a:pPr>
              <a:lnSpc>
                <a:spcPct val="120000"/>
              </a:lnSpc>
              <a:spcBef>
                <a:spcPct val="50000"/>
              </a:spcBef>
            </a:pPr>
            <a:r>
              <a:rPr lang="en-US" altLang="zh-CN" sz="1800">
                <a:solidFill>
                  <a:srgbClr val="0000FF"/>
                </a:solidFill>
                <a:latin typeface="Arial" charset="0"/>
              </a:rPr>
              <a:t>&lt;a href="http://www.sina.com.cn" onclick="return confirm('</a:t>
            </a:r>
            <a:r>
              <a:rPr lang="zh-CN" altLang="en-US" sz="1800">
                <a:solidFill>
                  <a:srgbClr val="0000FF"/>
                </a:solidFill>
                <a:latin typeface="Arial" charset="0"/>
              </a:rPr>
              <a:t>是否打开链接</a:t>
            </a:r>
            <a:r>
              <a:rPr lang="en-US" altLang="zh-CN" sz="1800">
                <a:solidFill>
                  <a:srgbClr val="0000FF"/>
                </a:solidFill>
                <a:latin typeface="Arial" charset="0"/>
              </a:rPr>
              <a:t>')"&gt;</a:t>
            </a:r>
            <a:r>
              <a:rPr lang="zh-CN" altLang="en-US" sz="1800">
                <a:solidFill>
                  <a:srgbClr val="0000FF"/>
                </a:solidFill>
                <a:latin typeface="Arial" charset="0"/>
              </a:rPr>
              <a:t>新浪网</a:t>
            </a:r>
            <a:r>
              <a:rPr lang="en-US" altLang="zh-CN" sz="1800">
                <a:solidFill>
                  <a:srgbClr val="0000FF"/>
                </a:solidFill>
                <a:latin typeface="Arial" charset="0"/>
              </a:rPr>
              <a:t>&lt;/a&gt;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r>
              <a:rPr lang="en-US" altLang="zh-CN" smtClean="0"/>
              <a:t>DOM2</a:t>
            </a:r>
            <a:r>
              <a:rPr lang="zh-CN" altLang="en-US" smtClean="0"/>
              <a:t>事件模型</a:t>
            </a:r>
            <a:r>
              <a:rPr lang="en-US" altLang="zh-CN" smtClean="0"/>
              <a:t>——Event</a:t>
            </a:r>
            <a:r>
              <a:rPr lang="zh-CN" altLang="en-US" smtClean="0"/>
              <a:t>对象</a:t>
            </a:r>
          </a:p>
        </p:txBody>
      </p:sp>
      <p:sp>
        <p:nvSpPr>
          <p:cNvPr id="113666" name="Rectangle 3"/>
          <p:cNvSpPr>
            <a:spLocks noGrp="1" noChangeArrowheads="1"/>
          </p:cNvSpPr>
          <p:nvPr>
            <p:ph type="body" idx="1"/>
          </p:nvPr>
        </p:nvSpPr>
        <p:spPr>
          <a:xfrm>
            <a:off x="755650" y="1989138"/>
            <a:ext cx="7696200" cy="1655762"/>
          </a:xfrm>
        </p:spPr>
        <p:txBody>
          <a:bodyPr/>
          <a:lstStyle/>
          <a:p>
            <a:r>
              <a:rPr lang="en-US" altLang="zh-CN" sz="2400" b="1" smtClean="0"/>
              <a:t>Event</a:t>
            </a:r>
            <a:r>
              <a:rPr lang="zh-CN" altLang="en-US" sz="2400" b="1" smtClean="0"/>
              <a:t>对象概述</a:t>
            </a:r>
          </a:p>
          <a:p>
            <a:pPr lvl="1"/>
            <a:r>
              <a:rPr lang="en-US" altLang="zh-CN" sz="1800" smtClean="0"/>
              <a:t>DOM</a:t>
            </a:r>
            <a:r>
              <a:rPr lang="zh-CN" altLang="en-US" sz="1800" smtClean="0"/>
              <a:t>事件模型的一个重要特性，就是在调用事件响应函数时，会向函数传递一个</a:t>
            </a:r>
            <a:r>
              <a:rPr lang="en-US" altLang="zh-CN" sz="1800" b="1" smtClean="0">
                <a:solidFill>
                  <a:srgbClr val="FF0000"/>
                </a:solidFill>
              </a:rPr>
              <a:t>Event</a:t>
            </a:r>
            <a:r>
              <a:rPr lang="zh-CN" altLang="en-US" sz="1800" b="1" smtClean="0">
                <a:solidFill>
                  <a:srgbClr val="FF0000"/>
                </a:solidFill>
              </a:rPr>
              <a:t>对象</a:t>
            </a:r>
            <a:r>
              <a:rPr lang="zh-CN" altLang="en-US" sz="1800" smtClean="0"/>
              <a:t>，该对象提供事件发生时的相关信息。</a:t>
            </a:r>
          </a:p>
          <a:p>
            <a:pPr lvl="1"/>
            <a:r>
              <a:rPr lang="zh-CN" altLang="en-US" sz="1800" smtClean="0"/>
              <a:t>浏览器每次只能</a:t>
            </a:r>
            <a:r>
              <a:rPr lang="zh-CN" altLang="en-US" sz="1800" b="1" smtClean="0">
                <a:solidFill>
                  <a:srgbClr val="0000FF"/>
                </a:solidFill>
              </a:rPr>
              <a:t>建立一个</a:t>
            </a:r>
            <a:r>
              <a:rPr lang="en-US" altLang="zh-CN" sz="1800" b="1" smtClean="0">
                <a:solidFill>
                  <a:srgbClr val="0000FF"/>
                </a:solidFill>
              </a:rPr>
              <a:t>Event</a:t>
            </a:r>
            <a:r>
              <a:rPr lang="zh-CN" altLang="en-US" sz="1800" b="1" smtClean="0">
                <a:solidFill>
                  <a:srgbClr val="0000FF"/>
                </a:solidFill>
              </a:rPr>
              <a:t>对象</a:t>
            </a:r>
            <a:r>
              <a:rPr lang="zh-CN" altLang="en-US" sz="1800" smtClean="0"/>
              <a:t>，该对象是</a:t>
            </a:r>
            <a:r>
              <a:rPr lang="zh-CN" altLang="en-US" sz="1800" b="1" smtClean="0">
                <a:solidFill>
                  <a:srgbClr val="0000FF"/>
                </a:solidFill>
              </a:rPr>
              <a:t>短暂</a:t>
            </a:r>
            <a:r>
              <a:rPr lang="zh-CN" altLang="en-US" sz="1800" smtClean="0"/>
              <a:t>存在的；</a:t>
            </a:r>
          </a:p>
        </p:txBody>
      </p:sp>
      <p:graphicFrame>
        <p:nvGraphicFramePr>
          <p:cNvPr id="115739" name="Group 27"/>
          <p:cNvGraphicFramePr>
            <a:graphicFrameLocks noGrp="1"/>
          </p:cNvGraphicFramePr>
          <p:nvPr/>
        </p:nvGraphicFramePr>
        <p:xfrm>
          <a:off x="755650" y="3767138"/>
          <a:ext cx="7920038" cy="2255837"/>
        </p:xfrm>
        <a:graphic>
          <a:graphicData uri="http://schemas.openxmlformats.org/drawingml/2006/table">
            <a:tbl>
              <a:tblPr/>
              <a:tblGrid>
                <a:gridCol w="1852613"/>
                <a:gridCol w="6067425"/>
              </a:tblGrid>
              <a:tr h="1651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r>
                        <a:rPr kumimoji="0" lang="en-US" altLang="zh-CN" sz="1600" b="1" i="0" u="none" strike="noStrike" cap="none" normalizeH="0" baseline="0" smtClean="0">
                          <a:ln>
                            <a:noFill/>
                          </a:ln>
                          <a:solidFill>
                            <a:schemeClr val="tx1"/>
                          </a:solidFill>
                          <a:effectLst/>
                          <a:latin typeface="Arial" charset="0"/>
                          <a:ea typeface="宋体" charset="-122"/>
                        </a:rPr>
                        <a:t>/</a:t>
                      </a: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charCode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表示在</a:t>
                      </a:r>
                      <a:r>
                        <a:rPr kumimoji="0" lang="en-US" altLang="zh-CN" sz="1600" b="0" i="0" u="none" strike="noStrike" cap="none" normalizeH="0" baseline="0" smtClean="0">
                          <a:ln>
                            <a:noFill/>
                          </a:ln>
                          <a:solidFill>
                            <a:schemeClr val="tx1"/>
                          </a:solidFill>
                          <a:effectLst/>
                          <a:latin typeface="Arial" charset="0"/>
                          <a:ea typeface="宋体" charset="-122"/>
                        </a:rPr>
                        <a:t>keypress</a:t>
                      </a:r>
                      <a:r>
                        <a:rPr kumimoji="0" lang="zh-CN" altLang="en-US" sz="1600" b="0" i="0" u="none" strike="noStrike" cap="none" normalizeH="0" baseline="0" smtClean="0">
                          <a:ln>
                            <a:noFill/>
                          </a:ln>
                          <a:solidFill>
                            <a:schemeClr val="tx1"/>
                          </a:solidFill>
                          <a:effectLst/>
                          <a:latin typeface="Arial" charset="0"/>
                          <a:ea typeface="宋体" charset="-122"/>
                        </a:rPr>
                        <a:t>事件发生时，按下的键盘字符的</a:t>
                      </a:r>
                      <a:r>
                        <a:rPr kumimoji="0" lang="en-US" altLang="zh-CN" sz="1600" b="0" i="0" u="none" strike="noStrike" cap="none" normalizeH="0" baseline="0" smtClean="0">
                          <a:ln>
                            <a:noFill/>
                          </a:ln>
                          <a:solidFill>
                            <a:schemeClr val="tx1"/>
                          </a:solidFill>
                          <a:effectLst/>
                          <a:latin typeface="Arial" charset="0"/>
                          <a:ea typeface="宋体" charset="-122"/>
                        </a:rPr>
                        <a:t>Unicode</a:t>
                      </a:r>
                      <a:r>
                        <a:rPr kumimoji="0" lang="zh-CN" altLang="en-US" sz="1600" b="0" i="0" u="none" strike="noStrike" cap="none" normalizeH="0" baseline="0" smtClean="0">
                          <a:ln>
                            <a:noFill/>
                          </a:ln>
                          <a:solidFill>
                            <a:schemeClr val="tx1"/>
                          </a:solidFill>
                          <a:effectLst/>
                          <a:latin typeface="Arial" charset="0"/>
                          <a:ea typeface="宋体" charset="-122"/>
                        </a:rPr>
                        <a:t>编码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事件类型名称，如</a:t>
                      </a:r>
                      <a:r>
                        <a:rPr kumimoji="0" lang="en-US" altLang="zh-CN" sz="1600" b="0" i="0" u="none" strike="noStrike" cap="none" normalizeH="0" baseline="0" smtClean="0">
                          <a:ln>
                            <a:noFill/>
                          </a:ln>
                          <a:solidFill>
                            <a:schemeClr val="tx1"/>
                          </a:solidFill>
                          <a:effectLst/>
                          <a:latin typeface="Arial" charset="0"/>
                          <a:ea typeface="宋体" charset="-122"/>
                        </a:rPr>
                        <a:t>click</a:t>
                      </a:r>
                      <a:r>
                        <a:rPr kumimoji="0" lang="zh-CN" altLang="en-US" sz="1600" b="0" i="0" u="none" strike="noStrike" cap="none" normalizeH="0" baseline="0" smtClean="0">
                          <a:ln>
                            <a:noFill/>
                          </a:ln>
                          <a:solidFill>
                            <a:schemeClr val="tx1"/>
                          </a:solidFill>
                          <a:effectLst/>
                          <a:latin typeface="Arial" charset="0"/>
                          <a:ea typeface="宋体" charset="-122"/>
                        </a:rPr>
                        <a:t>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clientX,clientY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鼠标事件发生时，鼠标光标在窗口中的坐标</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1" i="0" u="none" strike="noStrike" cap="none" normalizeH="0" baseline="0" smtClean="0">
                          <a:ln>
                            <a:noFill/>
                          </a:ln>
                          <a:solidFill>
                            <a:srgbClr val="FF0000"/>
                          </a:solidFill>
                          <a:effectLst/>
                          <a:latin typeface="Arial" charset="0"/>
                          <a:ea typeface="宋体" charset="-122"/>
                        </a:rPr>
                        <a:t>与</a:t>
                      </a:r>
                      <a:r>
                        <a:rPr kumimoji="0" lang="en-US" altLang="zh-CN" sz="1600" b="1" i="0" u="none" strike="noStrike" cap="none" normalizeH="0" baseline="0" smtClean="0">
                          <a:ln>
                            <a:noFill/>
                          </a:ln>
                          <a:solidFill>
                            <a:srgbClr val="FF0000"/>
                          </a:solidFill>
                          <a:effectLst/>
                          <a:latin typeface="Arial" charset="0"/>
                          <a:ea typeface="宋体" charset="-122"/>
                        </a:rPr>
                        <a:t>IE</a:t>
                      </a:r>
                      <a:r>
                        <a:rPr kumimoji="0" lang="zh-CN" altLang="en-US" sz="1600" b="1" i="0" u="none" strike="noStrike" cap="none" normalizeH="0" baseline="0" smtClean="0">
                          <a:ln>
                            <a:noFill/>
                          </a:ln>
                          <a:solidFill>
                            <a:srgbClr val="FF0000"/>
                          </a:solidFill>
                          <a:effectLst/>
                          <a:latin typeface="Arial" charset="0"/>
                          <a:ea typeface="宋体" charset="-122"/>
                        </a:rPr>
                        <a:t>相同</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pageX,pageY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表示鼠标到网页顶部和左部的绝对距离，如果页面发生滚动，包含滚动的距离。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screenX,creenY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鼠标事件发生时，鼠标光标在屏幕中的坐标</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1" i="0" u="none" strike="noStrike" cap="none" normalizeH="0" baseline="0" smtClean="0">
                          <a:ln>
                            <a:noFill/>
                          </a:ln>
                          <a:solidFill>
                            <a:srgbClr val="FF0000"/>
                          </a:solidFill>
                          <a:effectLst/>
                          <a:latin typeface="Arial" charset="0"/>
                          <a:ea typeface="宋体" charset="-122"/>
                        </a:rPr>
                        <a:t>与</a:t>
                      </a:r>
                      <a:r>
                        <a:rPr kumimoji="0" lang="en-US" altLang="zh-CN" sz="1600" b="1" i="0" u="none" strike="noStrike" cap="none" normalizeH="0" baseline="0" smtClean="0">
                          <a:ln>
                            <a:noFill/>
                          </a:ln>
                          <a:solidFill>
                            <a:srgbClr val="FF0000"/>
                          </a:solidFill>
                          <a:effectLst/>
                          <a:latin typeface="Arial" charset="0"/>
                          <a:ea typeface="宋体" charset="-122"/>
                        </a:rPr>
                        <a:t>IE</a:t>
                      </a:r>
                      <a:r>
                        <a:rPr kumimoji="0" lang="zh-CN" altLang="en-US" sz="1600" b="1" i="0" u="none" strike="noStrike" cap="none" normalizeH="0" baseline="0" smtClean="0">
                          <a:ln>
                            <a:noFill/>
                          </a:ln>
                          <a:solidFill>
                            <a:srgbClr val="FF0000"/>
                          </a:solidFill>
                          <a:effectLst/>
                          <a:latin typeface="Arial" charset="0"/>
                          <a:ea typeface="宋体" charset="-122"/>
                        </a:rPr>
                        <a:t>相同</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r>
              <a:rPr lang="en-US" altLang="zh-CN" smtClean="0"/>
              <a:t>Window</a:t>
            </a:r>
            <a:r>
              <a:rPr lang="zh-CN" altLang="en-US" smtClean="0"/>
              <a:t>对象属性</a:t>
            </a:r>
          </a:p>
        </p:txBody>
      </p:sp>
      <p:graphicFrame>
        <p:nvGraphicFramePr>
          <p:cNvPr id="144418" name="Group 34"/>
          <p:cNvGraphicFramePr>
            <a:graphicFrameLocks noGrp="1"/>
          </p:cNvGraphicFramePr>
          <p:nvPr>
            <p:ph idx="4294967295"/>
          </p:nvPr>
        </p:nvGraphicFramePr>
        <p:xfrm>
          <a:off x="755650" y="1989138"/>
          <a:ext cx="7696200" cy="4397375"/>
        </p:xfrm>
        <a:graphic>
          <a:graphicData uri="http://schemas.openxmlformats.org/drawingml/2006/table">
            <a:tbl>
              <a:tblPr/>
              <a:tblGrid>
                <a:gridCol w="1584325"/>
                <a:gridCol w="6111875"/>
              </a:tblGrid>
              <a:tr h="22542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frames[]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返回窗口中所有命名的框架。该集合是 </a:t>
                      </a:r>
                      <a:r>
                        <a:rPr kumimoji="0" lang="en-US" altLang="zh-CN" sz="1600" b="0" i="0" u="none" strike="noStrike" cap="none" normalizeH="0" baseline="0" smtClean="0">
                          <a:ln>
                            <a:noFill/>
                          </a:ln>
                          <a:solidFill>
                            <a:schemeClr val="tx1"/>
                          </a:solidFill>
                          <a:effectLst/>
                          <a:latin typeface="Arial" charset="0"/>
                          <a:ea typeface="宋体" charset="-122"/>
                        </a:rPr>
                        <a:t>Window </a:t>
                      </a:r>
                      <a:r>
                        <a:rPr kumimoji="0" lang="zh-CN" altLang="en-US" sz="1600" b="0" i="0" u="none" strike="noStrike" cap="none" normalizeH="0" baseline="0" smtClean="0">
                          <a:ln>
                            <a:noFill/>
                          </a:ln>
                          <a:solidFill>
                            <a:schemeClr val="tx1"/>
                          </a:solidFill>
                          <a:effectLst/>
                          <a:latin typeface="Arial" charset="0"/>
                          <a:ea typeface="宋体" charset="-122"/>
                        </a:rPr>
                        <a:t>对象的数组，每个 </a:t>
                      </a:r>
                      <a:r>
                        <a:rPr kumimoji="0" lang="en-US" altLang="zh-CN" sz="1600" b="0" i="0" u="none" strike="noStrike" cap="none" normalizeH="0" baseline="0" smtClean="0">
                          <a:ln>
                            <a:noFill/>
                          </a:ln>
                          <a:solidFill>
                            <a:schemeClr val="tx1"/>
                          </a:solidFill>
                          <a:effectLst/>
                          <a:latin typeface="Arial" charset="0"/>
                          <a:ea typeface="宋体" charset="-122"/>
                        </a:rPr>
                        <a:t>Window </a:t>
                      </a:r>
                      <a:r>
                        <a:rPr kumimoji="0" lang="zh-CN" altLang="en-US" sz="1600" b="0" i="0" u="none" strike="noStrike" cap="none" normalizeH="0" baseline="0" smtClean="0">
                          <a:ln>
                            <a:noFill/>
                          </a:ln>
                          <a:solidFill>
                            <a:schemeClr val="tx1"/>
                          </a:solidFill>
                          <a:effectLst/>
                          <a:latin typeface="Arial" charset="0"/>
                          <a:ea typeface="宋体" charset="-122"/>
                        </a:rPr>
                        <a:t>对象在窗口中含有一个框架或 </a:t>
                      </a:r>
                      <a:r>
                        <a:rPr kumimoji="0" lang="en-US" altLang="zh-CN" sz="1600" b="0" i="0" u="none" strike="noStrike" cap="none" normalizeH="0" baseline="0" smtClean="0">
                          <a:ln>
                            <a:noFill/>
                          </a:ln>
                          <a:solidFill>
                            <a:schemeClr val="tx1"/>
                          </a:solidFill>
                          <a:effectLst/>
                          <a:latin typeface="Arial" charset="0"/>
                          <a:ea typeface="宋体" charset="-122"/>
                        </a:rPr>
                        <a:t>&lt;iframe&gt;</a:t>
                      </a:r>
                      <a:r>
                        <a:rPr kumimoji="0" lang="zh-CN" altLang="en-US" sz="1600" b="0" i="0" u="none" strike="noStrike" cap="none" normalizeH="0" baseline="0" smtClean="0">
                          <a:ln>
                            <a:noFill/>
                          </a:ln>
                          <a:solidFill>
                            <a:schemeClr val="tx1"/>
                          </a:solidFill>
                          <a:effectLst/>
                          <a:latin typeface="Arial" charset="0"/>
                          <a:ea typeface="宋体" charset="-122"/>
                        </a:rPr>
                        <a:t>。属性 </a:t>
                      </a:r>
                      <a:r>
                        <a:rPr kumimoji="0" lang="en-US" altLang="zh-CN" sz="1600" b="0" i="0" u="none" strike="noStrike" cap="none" normalizeH="0" baseline="0" smtClean="0">
                          <a:ln>
                            <a:noFill/>
                          </a:ln>
                          <a:solidFill>
                            <a:schemeClr val="tx1"/>
                          </a:solidFill>
                          <a:effectLst/>
                          <a:latin typeface="Arial" charset="0"/>
                          <a:ea typeface="宋体" charset="-122"/>
                        </a:rPr>
                        <a:t>frames.length </a:t>
                      </a:r>
                      <a:r>
                        <a:rPr kumimoji="0" lang="zh-CN" altLang="en-US" sz="1600" b="0" i="0" u="none" strike="noStrike" cap="none" normalizeH="0" baseline="0" smtClean="0">
                          <a:ln>
                            <a:noFill/>
                          </a:ln>
                          <a:solidFill>
                            <a:schemeClr val="tx1"/>
                          </a:solidFill>
                          <a:effectLst/>
                          <a:latin typeface="Arial" charset="0"/>
                          <a:ea typeface="宋体" charset="-122"/>
                        </a:rPr>
                        <a:t>存放数组 </a:t>
                      </a:r>
                      <a:r>
                        <a:rPr kumimoji="0" lang="en-US" altLang="zh-CN" sz="1600" b="0" i="0" u="none" strike="noStrike" cap="none" normalizeH="0" baseline="0" smtClean="0">
                          <a:ln>
                            <a:noFill/>
                          </a:ln>
                          <a:solidFill>
                            <a:schemeClr val="tx1"/>
                          </a:solidFill>
                          <a:effectLst/>
                          <a:latin typeface="Arial" charset="0"/>
                          <a:ea typeface="宋体" charset="-122"/>
                        </a:rPr>
                        <a:t>frames[] </a:t>
                      </a:r>
                      <a:r>
                        <a:rPr kumimoji="0" lang="zh-CN" altLang="en-US" sz="1600" b="0" i="0" u="none" strike="noStrike" cap="none" normalizeH="0" baseline="0" smtClean="0">
                          <a:ln>
                            <a:noFill/>
                          </a:ln>
                          <a:solidFill>
                            <a:schemeClr val="tx1"/>
                          </a:solidFill>
                          <a:effectLst/>
                          <a:latin typeface="Arial" charset="0"/>
                          <a:ea typeface="宋体" charset="-122"/>
                        </a:rPr>
                        <a:t>中含有的元素个数。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pageXOffset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表示文档向右滚动过的像素数。</a:t>
                      </a:r>
                      <a:r>
                        <a:rPr kumimoji="0" lang="en-US" altLang="zh-CN" sz="1600" b="0" i="0" u="none" strike="noStrike" cap="none" normalizeH="0" baseline="0" smtClean="0">
                          <a:ln>
                            <a:noFill/>
                          </a:ln>
                          <a:solidFill>
                            <a:srgbClr val="FF0000"/>
                          </a:solidFill>
                          <a:effectLst/>
                          <a:latin typeface="Arial" charset="0"/>
                          <a:ea typeface="宋体" charset="-122"/>
                        </a:rPr>
                        <a:t>IE</a:t>
                      </a:r>
                      <a:r>
                        <a:rPr kumimoji="0" lang="zh-CN" altLang="en-US" sz="1600" b="0" i="0" u="none" strike="noStrike" cap="none" normalizeH="0" baseline="0" smtClean="0">
                          <a:ln>
                            <a:noFill/>
                          </a:ln>
                          <a:solidFill>
                            <a:srgbClr val="FF0000"/>
                          </a:solidFill>
                          <a:effectLst/>
                          <a:latin typeface="Arial" charset="0"/>
                          <a:ea typeface="宋体" charset="-122"/>
                        </a:rPr>
                        <a:t>不支持</a:t>
                      </a:r>
                      <a:r>
                        <a:rPr kumimoji="0" lang="zh-CN" altLang="en-US" sz="1600" b="0" i="0" u="none" strike="noStrike" cap="none" normalizeH="0" baseline="0" smtClean="0">
                          <a:ln>
                            <a:noFill/>
                          </a:ln>
                          <a:solidFill>
                            <a:schemeClr val="tx1"/>
                          </a:solidFill>
                          <a:effectLst/>
                          <a:latin typeface="Arial" charset="0"/>
                          <a:ea typeface="宋体" charset="-122"/>
                        </a:rPr>
                        <a:t>，使用</a:t>
                      </a:r>
                      <a:r>
                        <a:rPr kumimoji="0" lang="en-US" altLang="zh-CN" sz="1600" b="0" i="0" u="none" strike="noStrike" cap="none" normalizeH="0" baseline="0" smtClean="0">
                          <a:ln>
                            <a:noFill/>
                          </a:ln>
                          <a:solidFill>
                            <a:schemeClr val="tx1"/>
                          </a:solidFill>
                          <a:effectLst/>
                          <a:latin typeface="Arial" charset="0"/>
                          <a:ea typeface="宋体" charset="-122"/>
                        </a:rPr>
                        <a:t>scrollLeft</a:t>
                      </a:r>
                      <a:r>
                        <a:rPr kumimoji="0" lang="zh-CN" altLang="en-US" sz="1600" b="0" i="0" u="none" strike="noStrike" cap="none" normalizeH="0" baseline="0" smtClean="0">
                          <a:ln>
                            <a:noFill/>
                          </a:ln>
                          <a:solidFill>
                            <a:schemeClr val="tx1"/>
                          </a:solidFill>
                          <a:effectLst/>
                          <a:latin typeface="Arial" charset="0"/>
                          <a:ea typeface="宋体" charset="-122"/>
                        </a:rPr>
                        <a:t>代替。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pageYOffset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表示文档向下滚过的像素数。</a:t>
                      </a:r>
                      <a:r>
                        <a:rPr kumimoji="0" lang="en-US" altLang="zh-CN" sz="1600" b="0" i="0" u="none" strike="noStrike" cap="none" normalizeH="0" baseline="0" smtClean="0">
                          <a:ln>
                            <a:noFill/>
                          </a:ln>
                          <a:solidFill>
                            <a:srgbClr val="FF0000"/>
                          </a:solidFill>
                          <a:effectLst/>
                          <a:latin typeface="Arial" charset="0"/>
                          <a:ea typeface="宋体" charset="-122"/>
                        </a:rPr>
                        <a:t>IE</a:t>
                      </a:r>
                      <a:r>
                        <a:rPr kumimoji="0" lang="zh-CN" altLang="en-US" sz="1600" b="0" i="0" u="none" strike="noStrike" cap="none" normalizeH="0" baseline="0" smtClean="0">
                          <a:ln>
                            <a:noFill/>
                          </a:ln>
                          <a:solidFill>
                            <a:srgbClr val="FF0000"/>
                          </a:solidFill>
                          <a:effectLst/>
                          <a:latin typeface="Arial" charset="0"/>
                          <a:ea typeface="宋体" charset="-122"/>
                        </a:rPr>
                        <a:t>不支持</a:t>
                      </a:r>
                      <a:r>
                        <a:rPr kumimoji="0" lang="zh-CN" altLang="en-US" sz="1600" b="0" i="0" u="none" strike="noStrike" cap="none" normalizeH="0" baseline="0" smtClean="0">
                          <a:ln>
                            <a:noFill/>
                          </a:ln>
                          <a:solidFill>
                            <a:schemeClr val="tx1"/>
                          </a:solidFill>
                          <a:effectLst/>
                          <a:latin typeface="Arial" charset="0"/>
                          <a:ea typeface="宋体" charset="-122"/>
                        </a:rPr>
                        <a:t>，使用</a:t>
                      </a:r>
                      <a:r>
                        <a:rPr kumimoji="0" lang="en-US" altLang="zh-CN" sz="1600" b="0" i="0" u="none" strike="noStrike" cap="none" normalizeH="0" baseline="0" smtClean="0">
                          <a:ln>
                            <a:noFill/>
                          </a:ln>
                          <a:solidFill>
                            <a:schemeClr val="tx1"/>
                          </a:solidFill>
                          <a:effectLst/>
                          <a:latin typeface="Arial" charset="0"/>
                          <a:ea typeface="宋体" charset="-122"/>
                        </a:rPr>
                        <a:t>scrollTop</a:t>
                      </a:r>
                      <a:r>
                        <a:rPr kumimoji="0" lang="zh-CN" altLang="en-US" sz="1600" b="0" i="0" u="none" strike="noStrike" cap="none" normalizeH="0" baseline="0" smtClean="0">
                          <a:ln>
                            <a:noFill/>
                          </a:ln>
                          <a:solidFill>
                            <a:schemeClr val="tx1"/>
                          </a:solidFill>
                          <a:effectLst/>
                          <a:latin typeface="Arial" charset="0"/>
                          <a:ea typeface="宋体" charset="-122"/>
                        </a:rPr>
                        <a:t>代替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parent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返回父窗口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返回最顶层的先辈窗口。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返回对当前窗口的引用。等价于 </a:t>
                      </a:r>
                      <a:r>
                        <a:rPr kumimoji="0" lang="en-US" altLang="zh-CN" sz="1600" b="0" i="0" u="none" strike="noStrike" cap="none" normalizeH="0" baseline="0" smtClean="0">
                          <a:ln>
                            <a:noFill/>
                          </a:ln>
                          <a:solidFill>
                            <a:schemeClr val="tx1"/>
                          </a:solidFill>
                          <a:effectLst/>
                          <a:latin typeface="Arial" charset="0"/>
                          <a:ea typeface="宋体" charset="-122"/>
                        </a:rPr>
                        <a:t>Window </a:t>
                      </a:r>
                      <a:r>
                        <a:rPr kumimoji="0" lang="zh-CN" altLang="en-US" sz="1600" b="0" i="0" u="none" strike="noStrike" cap="none" normalizeH="0" baseline="0" smtClean="0">
                          <a:ln>
                            <a:noFill/>
                          </a:ln>
                          <a:solidFill>
                            <a:schemeClr val="tx1"/>
                          </a:solidFill>
                          <a:effectLst/>
                          <a:latin typeface="Arial" charset="0"/>
                          <a:ea typeface="宋体" charset="-122"/>
                        </a:rPr>
                        <a:t>属性。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screenLeft</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screenTop</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screenX</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screenY</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浏览器中</a:t>
                      </a:r>
                      <a:r>
                        <a:rPr kumimoji="0" lang="zh-CN" altLang="en-US" sz="1600" b="0" i="0" u="none" strike="noStrike" cap="none" normalizeH="0" baseline="0" smtClean="0">
                          <a:ln>
                            <a:noFill/>
                          </a:ln>
                          <a:solidFill>
                            <a:srgbClr val="0000FF"/>
                          </a:solidFill>
                          <a:effectLst/>
                          <a:latin typeface="Arial" charset="0"/>
                          <a:ea typeface="宋体" charset="-122"/>
                        </a:rPr>
                        <a:t>文档窗口</a:t>
                      </a:r>
                      <a:r>
                        <a:rPr kumimoji="0" lang="zh-CN" altLang="en-US" sz="1600" b="0" i="0" u="none" strike="noStrike" cap="none" normalizeH="0" baseline="0" smtClean="0">
                          <a:ln>
                            <a:noFill/>
                          </a:ln>
                          <a:solidFill>
                            <a:schemeClr val="tx1"/>
                          </a:solidFill>
                          <a:effectLst/>
                          <a:latin typeface="Arial" charset="0"/>
                          <a:ea typeface="宋体" charset="-122"/>
                        </a:rPr>
                        <a:t>的左上角在屏幕上的</a:t>
                      </a:r>
                      <a:r>
                        <a:rPr kumimoji="0" lang="en-US" altLang="zh-CN" sz="1600" b="0" i="0" u="none" strike="noStrike" cap="none" normalizeH="0" baseline="0" smtClean="0">
                          <a:ln>
                            <a:noFill/>
                          </a:ln>
                          <a:solidFill>
                            <a:schemeClr val="tx1"/>
                          </a:solidFill>
                          <a:effectLst/>
                          <a:latin typeface="Arial" charset="0"/>
                          <a:ea typeface="宋体" charset="-122"/>
                        </a:rPr>
                        <a:t>x</a:t>
                      </a:r>
                      <a:r>
                        <a:rPr kumimoji="0" lang="zh-CN" altLang="en-US" sz="1600" b="0" i="0" u="none" strike="noStrike" cap="none" normalizeH="0" baseline="0" smtClean="0">
                          <a:ln>
                            <a:noFill/>
                          </a:ln>
                          <a:solidFill>
                            <a:schemeClr val="tx1"/>
                          </a:solidFill>
                          <a:effectLst/>
                          <a:latin typeface="Arial" charset="0"/>
                          <a:ea typeface="宋体" charset="-122"/>
                        </a:rPr>
                        <a:t>坐标和</a:t>
                      </a:r>
                      <a:r>
                        <a:rPr kumimoji="0" lang="en-US" altLang="zh-CN" sz="1600" b="0" i="0" u="none" strike="noStrike" cap="none" normalizeH="0" baseline="0" smtClean="0">
                          <a:ln>
                            <a:noFill/>
                          </a:ln>
                          <a:solidFill>
                            <a:schemeClr val="tx1"/>
                          </a:solidFill>
                          <a:effectLst/>
                          <a:latin typeface="Arial" charset="0"/>
                          <a:ea typeface="宋体" charset="-122"/>
                        </a:rPr>
                        <a:t>y</a:t>
                      </a:r>
                      <a:r>
                        <a:rPr kumimoji="0" lang="zh-CN" altLang="en-US" sz="1600" b="0" i="0" u="none" strike="noStrike" cap="none" normalizeH="0" baseline="0" smtClean="0">
                          <a:ln>
                            <a:noFill/>
                          </a:ln>
                          <a:solidFill>
                            <a:schemeClr val="tx1"/>
                          </a:solidFill>
                          <a:effectLst/>
                          <a:latin typeface="Arial" charset="0"/>
                          <a:ea typeface="宋体" charset="-122"/>
                        </a:rPr>
                        <a:t>坐标，只读属性。</a:t>
                      </a:r>
                      <a:r>
                        <a:rPr kumimoji="0" lang="en-US" altLang="zh-CN" sz="1600" b="0" i="0" u="none" strike="noStrike" cap="none" normalizeH="0" baseline="0" smtClean="0">
                          <a:ln>
                            <a:noFill/>
                          </a:ln>
                          <a:solidFill>
                            <a:schemeClr val="tx1"/>
                          </a:solidFill>
                          <a:effectLst/>
                          <a:latin typeface="Arial" charset="0"/>
                          <a:ea typeface="宋体" charset="-122"/>
                        </a:rPr>
                        <a:t>IE</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Safari </a:t>
                      </a:r>
                      <a:r>
                        <a:rPr kumimoji="0" lang="zh-CN" altLang="en-US" sz="1600" b="0" i="0" u="none" strike="noStrike" cap="none" normalizeH="0" baseline="0" smtClean="0">
                          <a:ln>
                            <a:noFill/>
                          </a:ln>
                          <a:solidFill>
                            <a:schemeClr val="tx1"/>
                          </a:solidFill>
                          <a:effectLst/>
                          <a:latin typeface="Arial" charset="0"/>
                          <a:ea typeface="宋体" charset="-122"/>
                        </a:rPr>
                        <a:t>和 </a:t>
                      </a:r>
                      <a:r>
                        <a:rPr kumimoji="0" lang="en-US" altLang="zh-CN" sz="1600" b="0" i="0" u="none" strike="noStrike" cap="none" normalizeH="0" baseline="0" smtClean="0">
                          <a:ln>
                            <a:noFill/>
                          </a:ln>
                          <a:solidFill>
                            <a:schemeClr val="tx1"/>
                          </a:solidFill>
                          <a:effectLst/>
                          <a:latin typeface="Arial" charset="0"/>
                          <a:ea typeface="宋体" charset="-122"/>
                        </a:rPr>
                        <a:t>Opera </a:t>
                      </a:r>
                      <a:r>
                        <a:rPr kumimoji="0" lang="zh-CN" altLang="en-US" sz="1600" b="0" i="0" u="none" strike="noStrike" cap="none" normalizeH="0" baseline="0" smtClean="0">
                          <a:ln>
                            <a:noFill/>
                          </a:ln>
                          <a:solidFill>
                            <a:schemeClr val="tx1"/>
                          </a:solidFill>
                          <a:effectLst/>
                          <a:latin typeface="Arial" charset="0"/>
                          <a:ea typeface="宋体" charset="-122"/>
                        </a:rPr>
                        <a:t>支持 </a:t>
                      </a:r>
                      <a:r>
                        <a:rPr kumimoji="0" lang="en-US" altLang="zh-CN" sz="1600" b="0" i="0" u="none" strike="noStrike" cap="none" normalizeH="0" baseline="0" smtClean="0">
                          <a:ln>
                            <a:noFill/>
                          </a:ln>
                          <a:solidFill>
                            <a:schemeClr val="tx1"/>
                          </a:solidFill>
                          <a:effectLst/>
                          <a:latin typeface="Arial" charset="0"/>
                          <a:ea typeface="宋体" charset="-122"/>
                        </a:rPr>
                        <a:t>screenLeft </a:t>
                      </a:r>
                      <a:r>
                        <a:rPr kumimoji="0" lang="zh-CN" altLang="en-US" sz="1600" b="0" i="0" u="none" strike="noStrike" cap="none" normalizeH="0" baseline="0" smtClean="0">
                          <a:ln>
                            <a:noFill/>
                          </a:ln>
                          <a:solidFill>
                            <a:schemeClr val="tx1"/>
                          </a:solidFill>
                          <a:effectLst/>
                          <a:latin typeface="Arial" charset="0"/>
                          <a:ea typeface="宋体" charset="-122"/>
                        </a:rPr>
                        <a:t>和 </a:t>
                      </a:r>
                      <a:r>
                        <a:rPr kumimoji="0" lang="en-US" altLang="zh-CN" sz="1600" b="0" i="0" u="none" strike="noStrike" cap="none" normalizeH="0" baseline="0" smtClean="0">
                          <a:ln>
                            <a:noFill/>
                          </a:ln>
                          <a:solidFill>
                            <a:schemeClr val="tx1"/>
                          </a:solidFill>
                          <a:effectLst/>
                          <a:latin typeface="Arial" charset="0"/>
                          <a:ea typeface="宋体" charset="-122"/>
                        </a:rPr>
                        <a:t>screenTop</a:t>
                      </a:r>
                      <a:r>
                        <a:rPr kumimoji="0" lang="zh-CN" altLang="en-US" sz="1600" b="0" i="0" u="none" strike="noStrike" cap="none" normalizeH="0" baseline="0" smtClean="0">
                          <a:ln>
                            <a:noFill/>
                          </a:ln>
                          <a:solidFill>
                            <a:schemeClr val="tx1"/>
                          </a:solidFill>
                          <a:effectLst/>
                          <a:latin typeface="Arial" charset="0"/>
                          <a:ea typeface="宋体" charset="-122"/>
                        </a:rPr>
                        <a:t>，而 </a:t>
                      </a:r>
                      <a:r>
                        <a:rPr kumimoji="0" lang="en-US" altLang="zh-CN" sz="1600" b="0" i="0" u="none" strike="noStrike" cap="none" normalizeH="0" baseline="0" smtClean="0">
                          <a:ln>
                            <a:noFill/>
                          </a:ln>
                          <a:solidFill>
                            <a:schemeClr val="tx1"/>
                          </a:solidFill>
                          <a:effectLst/>
                          <a:latin typeface="Arial" charset="0"/>
                          <a:ea typeface="宋体" charset="-122"/>
                        </a:rPr>
                        <a:t>Firefox </a:t>
                      </a:r>
                      <a:r>
                        <a:rPr kumimoji="0" lang="zh-CN" altLang="en-US" sz="1600" b="0" i="0" u="none" strike="noStrike" cap="none" normalizeH="0" baseline="0" smtClean="0">
                          <a:ln>
                            <a:noFill/>
                          </a:ln>
                          <a:solidFill>
                            <a:schemeClr val="tx1"/>
                          </a:solidFill>
                          <a:effectLst/>
                          <a:latin typeface="Arial" charset="0"/>
                          <a:ea typeface="宋体" charset="-122"/>
                        </a:rPr>
                        <a:t>和 </a:t>
                      </a:r>
                      <a:r>
                        <a:rPr kumimoji="0" lang="en-US" altLang="zh-CN" sz="1600" b="0" i="0" u="none" strike="noStrike" cap="none" normalizeH="0" baseline="0" smtClean="0">
                          <a:ln>
                            <a:noFill/>
                          </a:ln>
                          <a:solidFill>
                            <a:schemeClr val="tx1"/>
                          </a:solidFill>
                          <a:effectLst/>
                          <a:latin typeface="Arial" charset="0"/>
                          <a:ea typeface="宋体" charset="-122"/>
                        </a:rPr>
                        <a:t>Safari </a:t>
                      </a:r>
                      <a:r>
                        <a:rPr kumimoji="0" lang="zh-CN" altLang="en-US" sz="1600" b="0" i="0" u="none" strike="noStrike" cap="none" normalizeH="0" baseline="0" smtClean="0">
                          <a:ln>
                            <a:noFill/>
                          </a:ln>
                          <a:solidFill>
                            <a:schemeClr val="tx1"/>
                          </a:solidFill>
                          <a:effectLst/>
                          <a:latin typeface="Arial" charset="0"/>
                          <a:ea typeface="宋体" charset="-122"/>
                        </a:rPr>
                        <a:t>支持 </a:t>
                      </a:r>
                      <a:r>
                        <a:rPr kumimoji="0" lang="en-US" altLang="zh-CN" sz="1600" b="0" i="0" u="none" strike="noStrike" cap="none" normalizeH="0" baseline="0" smtClean="0">
                          <a:ln>
                            <a:noFill/>
                          </a:ln>
                          <a:solidFill>
                            <a:schemeClr val="tx1"/>
                          </a:solidFill>
                          <a:effectLst/>
                          <a:latin typeface="Arial" charset="0"/>
                          <a:ea typeface="宋体" charset="-122"/>
                        </a:rPr>
                        <a:t>screenX </a:t>
                      </a:r>
                      <a:r>
                        <a:rPr kumimoji="0" lang="zh-CN" altLang="en-US" sz="1600" b="0" i="0" u="none" strike="noStrike" cap="none" normalizeH="0" baseline="0" smtClean="0">
                          <a:ln>
                            <a:noFill/>
                          </a:ln>
                          <a:solidFill>
                            <a:schemeClr val="tx1"/>
                          </a:solidFill>
                          <a:effectLst/>
                          <a:latin typeface="Arial" charset="0"/>
                          <a:ea typeface="宋体" charset="-122"/>
                        </a:rPr>
                        <a:t>和 </a:t>
                      </a:r>
                      <a:r>
                        <a:rPr kumimoji="0" lang="en-US" altLang="zh-CN" sz="1600" b="0" i="0" u="none" strike="noStrike" cap="none" normalizeH="0" baseline="0" smtClean="0">
                          <a:ln>
                            <a:noFill/>
                          </a:ln>
                          <a:solidFill>
                            <a:schemeClr val="tx1"/>
                          </a:solidFill>
                          <a:effectLst/>
                          <a:latin typeface="Arial" charset="0"/>
                          <a:ea typeface="宋体" charset="-122"/>
                        </a:rPr>
                        <a:t>screenY</a:t>
                      </a:r>
                      <a:r>
                        <a:rPr kumimoji="0" lang="zh-CN" altLang="en-US" sz="16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zh-CN" altLang="en-US" smtClean="0"/>
              <a:t>实例：显示鼠标坐标</a:t>
            </a:r>
          </a:p>
        </p:txBody>
      </p:sp>
      <p:sp>
        <p:nvSpPr>
          <p:cNvPr id="114690" name="Rectangle 3"/>
          <p:cNvSpPr>
            <a:spLocks noGrp="1" noChangeArrowheads="1"/>
          </p:cNvSpPr>
          <p:nvPr>
            <p:ph type="body" idx="1"/>
          </p:nvPr>
        </p:nvSpPr>
        <p:spPr/>
        <p:txBody>
          <a:bodyPr/>
          <a:lstStyle/>
          <a:p>
            <a:endParaRPr lang="zh-CN" altLang="en-US" smtClean="0"/>
          </a:p>
        </p:txBody>
      </p:sp>
      <p:sp>
        <p:nvSpPr>
          <p:cNvPr id="114691" name="Text Box 4"/>
          <p:cNvSpPr txBox="1">
            <a:spLocks noChangeArrowheads="1"/>
          </p:cNvSpPr>
          <p:nvPr/>
        </p:nvSpPr>
        <p:spPr bwMode="auto">
          <a:xfrm>
            <a:off x="611188" y="2182813"/>
            <a:ext cx="7993062" cy="2901950"/>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20000"/>
              </a:spcBef>
            </a:pPr>
            <a:r>
              <a:rPr lang="en-US" altLang="zh-CN" sz="2400">
                <a:solidFill>
                  <a:srgbClr val="FF0000"/>
                </a:solidFill>
                <a:latin typeface="Arial" charset="0"/>
              </a:rPr>
              <a:t>//</a:t>
            </a:r>
            <a:r>
              <a:rPr lang="zh-CN" altLang="en-US" sz="2400">
                <a:solidFill>
                  <a:srgbClr val="FF0000"/>
                </a:solidFill>
                <a:latin typeface="Arial" charset="0"/>
              </a:rPr>
              <a:t>关键代码</a:t>
            </a:r>
          </a:p>
          <a:p>
            <a:pPr>
              <a:spcBef>
                <a:spcPct val="20000"/>
              </a:spcBef>
            </a:pPr>
            <a:r>
              <a:rPr lang="en-US" altLang="zh-CN" sz="1800">
                <a:solidFill>
                  <a:srgbClr val="0000FF"/>
                </a:solidFill>
                <a:latin typeface="Arial" charset="0"/>
                <a:ea typeface="Batang" pitchFamily="18" charset="-127"/>
              </a:rPr>
              <a:t>function init(e){</a:t>
            </a:r>
          </a:p>
          <a:p>
            <a:pPr>
              <a:spcBef>
                <a:spcPct val="20000"/>
              </a:spcBef>
            </a:pPr>
            <a:r>
              <a:rPr lang="en-US" altLang="zh-CN" sz="1800">
                <a:solidFill>
                  <a:srgbClr val="0000FF"/>
                </a:solidFill>
                <a:latin typeface="Arial" charset="0"/>
                <a:ea typeface="Batang" pitchFamily="18" charset="-127"/>
              </a:rPr>
              <a:t>var obj = document.getElementById("result");</a:t>
            </a:r>
          </a:p>
          <a:p>
            <a:pPr>
              <a:spcBef>
                <a:spcPct val="20000"/>
              </a:spcBef>
            </a:pPr>
            <a:r>
              <a:rPr lang="en-US" altLang="zh-CN" sz="1800">
                <a:solidFill>
                  <a:srgbClr val="0000FF"/>
                </a:solidFill>
                <a:latin typeface="Arial" charset="0"/>
                <a:ea typeface="Batang" pitchFamily="18" charset="-127"/>
              </a:rPr>
              <a:t>var str = "</a:t>
            </a:r>
            <a:r>
              <a:rPr lang="zh-CN" altLang="en-US" sz="1800">
                <a:solidFill>
                  <a:srgbClr val="0000FF"/>
                </a:solidFill>
                <a:latin typeface="Arial" charset="0"/>
                <a:ea typeface="Batang" pitchFamily="18" charset="-127"/>
              </a:rPr>
              <a:t>鼠标在窗口中的坐标：</a:t>
            </a:r>
            <a:r>
              <a:rPr lang="en-US" altLang="zh-CN" sz="1800">
                <a:solidFill>
                  <a:srgbClr val="0000FF"/>
                </a:solidFill>
                <a:latin typeface="Arial" charset="0"/>
                <a:ea typeface="Batang" pitchFamily="18" charset="-127"/>
              </a:rPr>
              <a:t>x="+e.clientX+",y="+e.clientY;</a:t>
            </a:r>
          </a:p>
          <a:p>
            <a:pPr>
              <a:spcBef>
                <a:spcPct val="20000"/>
              </a:spcBef>
            </a:pPr>
            <a:r>
              <a:rPr lang="en-US" altLang="zh-CN" sz="1800">
                <a:solidFill>
                  <a:srgbClr val="0000FF"/>
                </a:solidFill>
                <a:latin typeface="Arial" charset="0"/>
                <a:ea typeface="Batang" pitchFamily="18" charset="-127"/>
              </a:rPr>
              <a:t>str += "&lt;br&gt;</a:t>
            </a:r>
            <a:r>
              <a:rPr lang="zh-CN" altLang="en-US" sz="1800">
                <a:solidFill>
                  <a:srgbClr val="0000FF"/>
                </a:solidFill>
                <a:latin typeface="Arial" charset="0"/>
                <a:ea typeface="Batang" pitchFamily="18" charset="-127"/>
              </a:rPr>
              <a:t>鼠标在屏幕中的坐标：</a:t>
            </a:r>
            <a:r>
              <a:rPr lang="en-US" altLang="zh-CN" sz="1800">
                <a:solidFill>
                  <a:srgbClr val="0000FF"/>
                </a:solidFill>
                <a:latin typeface="Arial" charset="0"/>
                <a:ea typeface="Batang" pitchFamily="18" charset="-127"/>
              </a:rPr>
              <a:t>x="+e.screenX+",y="+e.screenY;</a:t>
            </a:r>
          </a:p>
          <a:p>
            <a:pPr>
              <a:spcBef>
                <a:spcPct val="20000"/>
              </a:spcBef>
            </a:pPr>
            <a:r>
              <a:rPr lang="en-US" altLang="zh-CN" sz="1800">
                <a:solidFill>
                  <a:srgbClr val="0000FF"/>
                </a:solidFill>
                <a:latin typeface="Arial" charset="0"/>
                <a:ea typeface="Batang" pitchFamily="18" charset="-127"/>
              </a:rPr>
              <a:t>str += "&lt;br&gt;</a:t>
            </a:r>
            <a:r>
              <a:rPr lang="zh-CN" altLang="en-US" sz="1800">
                <a:solidFill>
                  <a:srgbClr val="0000FF"/>
                </a:solidFill>
                <a:latin typeface="Arial" charset="0"/>
                <a:ea typeface="Batang" pitchFamily="18" charset="-127"/>
              </a:rPr>
              <a:t>鼠标在网页中的坐标：</a:t>
            </a:r>
            <a:r>
              <a:rPr lang="en-US" altLang="zh-CN" sz="1800">
                <a:solidFill>
                  <a:srgbClr val="0000FF"/>
                </a:solidFill>
                <a:latin typeface="Arial" charset="0"/>
                <a:ea typeface="Batang" pitchFamily="18" charset="-127"/>
              </a:rPr>
              <a:t>x="+e.pageX+",y="+e.pageY;</a:t>
            </a:r>
          </a:p>
          <a:p>
            <a:pPr>
              <a:spcBef>
                <a:spcPct val="20000"/>
              </a:spcBef>
            </a:pPr>
            <a:r>
              <a:rPr lang="en-US" altLang="zh-CN" sz="1800">
                <a:solidFill>
                  <a:srgbClr val="0000FF"/>
                </a:solidFill>
                <a:latin typeface="Arial" charset="0"/>
                <a:ea typeface="Batang" pitchFamily="18" charset="-127"/>
              </a:rPr>
              <a:t>obj.innerHTML = str;</a:t>
            </a:r>
          </a:p>
          <a:p>
            <a:pPr>
              <a:spcBef>
                <a:spcPct val="20000"/>
              </a:spcBef>
            </a:pPr>
            <a:r>
              <a:rPr lang="en-US" altLang="zh-CN" sz="1800">
                <a:solidFill>
                  <a:srgbClr val="0000FF"/>
                </a:solidFill>
                <a:latin typeface="Arial" charset="0"/>
                <a:ea typeface="Batang" pitchFamily="18" charset="-127"/>
              </a:rPr>
              <a:t>}</a:t>
            </a:r>
            <a:endParaRPr lang="zh-CN" altLang="en-US" sz="1800">
              <a:solidFill>
                <a:srgbClr val="0000FF"/>
              </a:solidFill>
              <a:latin typeface="Arial" charset="0"/>
              <a:ea typeface="Batang" pitchFamily="18" charset="-127"/>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en-US" altLang="zh-CN" smtClean="0"/>
              <a:t>DOM2</a:t>
            </a:r>
            <a:r>
              <a:rPr lang="zh-CN" altLang="en-US" smtClean="0"/>
              <a:t>事件模型</a:t>
            </a:r>
            <a:r>
              <a:rPr lang="en-US" altLang="zh-CN" smtClean="0"/>
              <a:t>——Event</a:t>
            </a:r>
            <a:r>
              <a:rPr lang="zh-CN" altLang="en-US" smtClean="0"/>
              <a:t>对象</a:t>
            </a:r>
          </a:p>
        </p:txBody>
      </p:sp>
      <p:sp>
        <p:nvSpPr>
          <p:cNvPr id="116738" name="Rectangle 3"/>
          <p:cNvSpPr>
            <a:spLocks noGrp="1" noChangeArrowheads="1"/>
          </p:cNvSpPr>
          <p:nvPr>
            <p:ph type="body" idx="1"/>
          </p:nvPr>
        </p:nvSpPr>
        <p:spPr>
          <a:xfrm>
            <a:off x="755650" y="1989138"/>
            <a:ext cx="7696200" cy="4032250"/>
          </a:xfrm>
        </p:spPr>
        <p:txBody>
          <a:bodyPr/>
          <a:lstStyle/>
          <a:p>
            <a:r>
              <a:rPr lang="en-US" altLang="zh-CN" sz="2400" b="1" smtClean="0"/>
              <a:t>HTML</a:t>
            </a:r>
            <a:r>
              <a:rPr lang="zh-CN" altLang="en-US" sz="2400" b="1" smtClean="0"/>
              <a:t>标记属性方式</a:t>
            </a:r>
          </a:p>
          <a:p>
            <a:pPr lvl="1"/>
            <a:r>
              <a:rPr lang="zh-CN" altLang="en-US" sz="1800" smtClean="0"/>
              <a:t>在这种设置方式中，必须向事件响应函数</a:t>
            </a:r>
            <a:r>
              <a:rPr lang="zh-CN" altLang="en-US" sz="1800" b="1" smtClean="0">
                <a:solidFill>
                  <a:srgbClr val="FF0000"/>
                </a:solidFill>
              </a:rPr>
              <a:t>指定</a:t>
            </a:r>
            <a:r>
              <a:rPr lang="en-US" altLang="zh-CN" sz="1800" b="1" smtClean="0">
                <a:solidFill>
                  <a:srgbClr val="FF0000"/>
                </a:solidFill>
              </a:rPr>
              <a:t>event</a:t>
            </a:r>
            <a:r>
              <a:rPr lang="zh-CN" altLang="en-US" sz="1800" b="1" smtClean="0">
                <a:solidFill>
                  <a:srgbClr val="FF0000"/>
                </a:solidFill>
              </a:rPr>
              <a:t>标识符</a:t>
            </a:r>
            <a:r>
              <a:rPr lang="zh-CN" altLang="en-US" sz="1800" smtClean="0"/>
              <a:t>作为参数，不能使用引号括起来。</a:t>
            </a:r>
          </a:p>
          <a:p>
            <a:pPr lvl="1"/>
            <a:r>
              <a:rPr lang="zh-CN" altLang="en-US" sz="1800" b="1" smtClean="0">
                <a:solidFill>
                  <a:srgbClr val="0000FF"/>
                </a:solidFill>
              </a:rPr>
              <a:t>例如：</a:t>
            </a:r>
            <a:r>
              <a:rPr lang="en-US" altLang="zh-CN" sz="1800" b="1" smtClean="0">
                <a:solidFill>
                  <a:srgbClr val="0000FF"/>
                </a:solidFill>
              </a:rPr>
              <a:t>&lt;img src=“1.jpg” onclick=“get_xy(</a:t>
            </a:r>
            <a:r>
              <a:rPr lang="en-US" altLang="zh-CN" sz="1800" b="1" smtClean="0">
                <a:solidFill>
                  <a:srgbClr val="FF0000"/>
                </a:solidFill>
              </a:rPr>
              <a:t>event</a:t>
            </a:r>
            <a:r>
              <a:rPr lang="en-US" altLang="zh-CN" sz="1800" b="1" smtClean="0">
                <a:solidFill>
                  <a:srgbClr val="0000FF"/>
                </a:solidFill>
              </a:rPr>
              <a:t>)” /&gt;</a:t>
            </a:r>
          </a:p>
          <a:p>
            <a:r>
              <a:rPr lang="zh-CN" altLang="en-US" sz="2400" b="1" smtClean="0"/>
              <a:t>元素对象属性方式</a:t>
            </a:r>
          </a:p>
          <a:p>
            <a:pPr lvl="1"/>
            <a:r>
              <a:rPr lang="zh-CN" altLang="en-US" sz="1800" smtClean="0"/>
              <a:t>给元素对象赋事件句柄时，不带括号，也不</a:t>
            </a:r>
            <a:r>
              <a:rPr lang="zh-CN" altLang="en-US" sz="1800" b="1" smtClean="0">
                <a:solidFill>
                  <a:srgbClr val="FF0000"/>
                </a:solidFill>
              </a:rPr>
              <a:t>能带参数</a:t>
            </a:r>
            <a:r>
              <a:rPr lang="zh-CN" altLang="en-US" sz="1800" smtClean="0"/>
              <a:t>，但在函数中，需要有一个</a:t>
            </a:r>
            <a:r>
              <a:rPr lang="zh-CN" altLang="en-US" sz="1800" b="1" smtClean="0">
                <a:solidFill>
                  <a:srgbClr val="FF0000"/>
                </a:solidFill>
              </a:rPr>
              <a:t>形式参数来代替</a:t>
            </a:r>
            <a:r>
              <a:rPr lang="en-US" altLang="zh-CN" sz="1800" b="1" smtClean="0">
                <a:solidFill>
                  <a:srgbClr val="FF0000"/>
                </a:solidFill>
              </a:rPr>
              <a:t>event</a:t>
            </a:r>
            <a:r>
              <a:rPr lang="zh-CN" altLang="en-US" sz="1800" smtClean="0"/>
              <a:t>对象。</a:t>
            </a:r>
          </a:p>
          <a:p>
            <a:pPr lvl="1"/>
            <a:r>
              <a:rPr lang="zh-CN" altLang="en-US" sz="1800" b="1" smtClean="0">
                <a:solidFill>
                  <a:srgbClr val="0000FF"/>
                </a:solidFill>
              </a:rPr>
              <a:t>例如：</a:t>
            </a:r>
            <a:r>
              <a:rPr lang="en-US" altLang="zh-CN" sz="1800" b="1" smtClean="0">
                <a:solidFill>
                  <a:srgbClr val="0000FF"/>
                </a:solidFill>
              </a:rPr>
              <a:t>obj.onclick = showInfo;</a:t>
            </a:r>
          </a:p>
          <a:p>
            <a:r>
              <a:rPr lang="zh-CN" altLang="en-US" sz="2400" b="1" smtClean="0"/>
              <a:t>匿名函数方式</a:t>
            </a:r>
          </a:p>
          <a:p>
            <a:pPr lvl="1"/>
            <a:r>
              <a:rPr lang="zh-CN" altLang="en-US" sz="1800" smtClean="0"/>
              <a:t>同样</a:t>
            </a:r>
            <a:r>
              <a:rPr lang="zh-CN" altLang="en-US" sz="1800" b="1" smtClean="0">
                <a:solidFill>
                  <a:srgbClr val="FF0000"/>
                </a:solidFill>
              </a:rPr>
              <a:t>不带括号和参数</a:t>
            </a:r>
            <a:r>
              <a:rPr lang="zh-CN" altLang="en-US" sz="1800" smtClean="0"/>
              <a:t>，使用方法同上。</a:t>
            </a:r>
          </a:p>
          <a:p>
            <a:pPr lvl="1"/>
            <a:r>
              <a:rPr lang="zh-CN" altLang="en-US" sz="1800" b="1" smtClean="0">
                <a:solidFill>
                  <a:srgbClr val="0000FF"/>
                </a:solidFill>
              </a:rPr>
              <a:t>例如：</a:t>
            </a:r>
            <a:r>
              <a:rPr lang="en-US" altLang="zh-CN" sz="1800" b="1" smtClean="0">
                <a:solidFill>
                  <a:srgbClr val="0000FF"/>
                </a:solidFill>
              </a:rPr>
              <a:t>id_img.onlick=function(e){alert(e.screenX)}</a:t>
            </a:r>
            <a:endParaRPr lang="zh-CN" altLang="en-US" sz="1800" b="1" smtClean="0">
              <a:solidFill>
                <a:srgbClr val="0000F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zh-CN" smtClean="0"/>
              <a:t>DOM2</a:t>
            </a:r>
            <a:r>
              <a:rPr lang="zh-CN" altLang="en-US" smtClean="0"/>
              <a:t>事件模型</a:t>
            </a:r>
            <a:r>
              <a:rPr lang="en-US" altLang="zh-CN" smtClean="0"/>
              <a:t>——Event</a:t>
            </a:r>
            <a:r>
              <a:rPr lang="zh-CN" altLang="en-US" smtClean="0"/>
              <a:t>对象</a:t>
            </a:r>
          </a:p>
        </p:txBody>
      </p:sp>
      <p:sp>
        <p:nvSpPr>
          <p:cNvPr id="117762" name="Rectangle 3"/>
          <p:cNvSpPr>
            <a:spLocks noGrp="1" noChangeArrowheads="1"/>
          </p:cNvSpPr>
          <p:nvPr>
            <p:ph type="body" idx="1"/>
          </p:nvPr>
        </p:nvSpPr>
        <p:spPr/>
        <p:txBody>
          <a:bodyPr/>
          <a:lstStyle/>
          <a:p>
            <a:endParaRPr lang="en-US" altLang="zh-CN" sz="2500" smtClean="0"/>
          </a:p>
        </p:txBody>
      </p:sp>
      <p:sp>
        <p:nvSpPr>
          <p:cNvPr id="117763" name="Text Box 4"/>
          <p:cNvSpPr txBox="1">
            <a:spLocks noChangeArrowheads="1"/>
          </p:cNvSpPr>
          <p:nvPr/>
        </p:nvSpPr>
        <p:spPr bwMode="auto">
          <a:xfrm>
            <a:off x="755650" y="1989138"/>
            <a:ext cx="7488238" cy="2147887"/>
          </a:xfrm>
          <a:prstGeom prst="rect">
            <a:avLst/>
          </a:prstGeom>
          <a:solidFill>
            <a:srgbClr val="CCFFFF"/>
          </a:solidFill>
          <a:ln w="9525">
            <a:solidFill>
              <a:schemeClr val="tx1"/>
            </a:solidFill>
            <a:miter lim="800000"/>
            <a:headEnd/>
            <a:tailEnd/>
          </a:ln>
        </p:spPr>
        <p:txBody>
          <a:bodyPr lIns="180000" tIns="108000" rIns="180000" bIns="108000">
            <a:spAutoFit/>
          </a:bodyPr>
          <a:lstStyle/>
          <a:p>
            <a:r>
              <a:rPr lang="en-US" altLang="zh-CN" sz="1800">
                <a:solidFill>
                  <a:srgbClr val="0000FF"/>
                </a:solidFill>
                <a:latin typeface="Arial" charset="0"/>
              </a:rPr>
              <a:t>&lt;script&gt;</a:t>
            </a:r>
          </a:p>
          <a:p>
            <a:r>
              <a:rPr lang="en-US" altLang="zh-CN" sz="1800">
                <a:solidFill>
                  <a:srgbClr val="0000FF"/>
                </a:solidFill>
                <a:latin typeface="Arial" charset="0"/>
              </a:rPr>
              <a:t>document.body.onmousemove = </a:t>
            </a:r>
            <a:r>
              <a:rPr lang="en-US" altLang="zh-CN" sz="1800">
                <a:solidFill>
                  <a:srgbClr val="FF0000"/>
                </a:solidFill>
                <a:latin typeface="Arial" charset="0"/>
              </a:rPr>
              <a:t>get_xy</a:t>
            </a:r>
            <a:r>
              <a:rPr lang="en-US" altLang="zh-CN" sz="1800">
                <a:solidFill>
                  <a:srgbClr val="0000FF"/>
                </a:solidFill>
                <a:latin typeface="Arial" charset="0"/>
              </a:rPr>
              <a:t>;   //</a:t>
            </a:r>
            <a:r>
              <a:rPr lang="zh-CN" altLang="en-US" sz="1800">
                <a:solidFill>
                  <a:srgbClr val="0000FF"/>
                </a:solidFill>
                <a:latin typeface="Arial" charset="0"/>
              </a:rPr>
              <a:t>不能带括号和参数</a:t>
            </a:r>
          </a:p>
          <a:p>
            <a:r>
              <a:rPr lang="en-US" altLang="zh-CN" sz="1800">
                <a:solidFill>
                  <a:srgbClr val="0000FF"/>
                </a:solidFill>
                <a:latin typeface="Arial" charset="0"/>
              </a:rPr>
              <a:t>function get_xy(</a:t>
            </a:r>
            <a:r>
              <a:rPr lang="en-US" altLang="zh-CN" sz="1800">
                <a:solidFill>
                  <a:srgbClr val="FF0000"/>
                </a:solidFill>
                <a:latin typeface="Arial" charset="0"/>
              </a:rPr>
              <a:t>e</a:t>
            </a:r>
            <a:r>
              <a:rPr lang="en-US" altLang="zh-CN" sz="1800">
                <a:solidFill>
                  <a:srgbClr val="0000FF"/>
                </a:solidFill>
                <a:latin typeface="Arial" charset="0"/>
              </a:rPr>
              <a:t>){  //</a:t>
            </a:r>
            <a:r>
              <a:rPr lang="zh-CN" altLang="en-US" sz="1800">
                <a:solidFill>
                  <a:srgbClr val="0000FF"/>
                </a:solidFill>
                <a:latin typeface="Arial" charset="0"/>
              </a:rPr>
              <a:t>有一个形式参数</a:t>
            </a:r>
          </a:p>
          <a:p>
            <a:r>
              <a:rPr lang="en-US" altLang="zh-CN" sz="1800">
                <a:solidFill>
                  <a:srgbClr val="0000FF"/>
                </a:solidFill>
                <a:latin typeface="Arial" charset="0"/>
              </a:rPr>
              <a:t>    var str = “</a:t>
            </a:r>
            <a:r>
              <a:rPr lang="zh-CN" altLang="en-US" sz="1800">
                <a:solidFill>
                  <a:srgbClr val="0000FF"/>
                </a:solidFill>
                <a:latin typeface="Arial" charset="0"/>
              </a:rPr>
              <a:t>鼠标坐标：”</a:t>
            </a:r>
            <a:r>
              <a:rPr lang="en-US" altLang="zh-CN" sz="1800">
                <a:solidFill>
                  <a:srgbClr val="0000FF"/>
                </a:solidFill>
                <a:latin typeface="Arial" charset="0"/>
              </a:rPr>
              <a:t>+e.screenX+“,”+e.screenY;</a:t>
            </a:r>
          </a:p>
          <a:p>
            <a:r>
              <a:rPr lang="en-US" altLang="zh-CN" sz="1800">
                <a:solidFill>
                  <a:srgbClr val="0000FF"/>
                </a:solidFill>
                <a:latin typeface="Arial" charset="0"/>
              </a:rPr>
              <a:t>    alert(str);</a:t>
            </a:r>
          </a:p>
          <a:p>
            <a:r>
              <a:rPr lang="en-US" altLang="zh-CN" sz="1800">
                <a:solidFill>
                  <a:srgbClr val="0000FF"/>
                </a:solidFill>
                <a:latin typeface="Arial" charset="0"/>
              </a:rPr>
              <a:t>}</a:t>
            </a:r>
          </a:p>
          <a:p>
            <a:r>
              <a:rPr lang="en-US" altLang="zh-CN" sz="1800">
                <a:solidFill>
                  <a:srgbClr val="0000FF"/>
                </a:solidFill>
                <a:latin typeface="Arial" charset="0"/>
              </a:rPr>
              <a:t>&lt;/script&gt;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r>
              <a:rPr lang="en-US" altLang="zh-CN" smtClean="0"/>
              <a:t>IE</a:t>
            </a:r>
            <a:r>
              <a:rPr lang="zh-CN" altLang="en-US" smtClean="0"/>
              <a:t>事件模型</a:t>
            </a:r>
            <a:r>
              <a:rPr lang="en-US" altLang="zh-CN" smtClean="0"/>
              <a:t>——Event</a:t>
            </a:r>
            <a:r>
              <a:rPr lang="zh-CN" altLang="en-US" smtClean="0"/>
              <a:t>对象</a:t>
            </a:r>
          </a:p>
        </p:txBody>
      </p:sp>
      <p:sp>
        <p:nvSpPr>
          <p:cNvPr id="118786" name="Rectangle 3"/>
          <p:cNvSpPr>
            <a:spLocks noGrp="1" noChangeArrowheads="1"/>
          </p:cNvSpPr>
          <p:nvPr>
            <p:ph type="body" idx="1"/>
          </p:nvPr>
        </p:nvSpPr>
        <p:spPr/>
        <p:txBody>
          <a:bodyPr/>
          <a:lstStyle/>
          <a:p>
            <a:pPr>
              <a:lnSpc>
                <a:spcPct val="120000"/>
              </a:lnSpc>
            </a:pPr>
            <a:r>
              <a:rPr lang="zh-CN" altLang="en-US" sz="2400" b="1" smtClean="0"/>
              <a:t>概述</a:t>
            </a:r>
          </a:p>
          <a:p>
            <a:pPr lvl="1"/>
            <a:r>
              <a:rPr lang="zh-CN" altLang="en-US" sz="1600" smtClean="0"/>
              <a:t>事件最早是在</a:t>
            </a:r>
            <a:r>
              <a:rPr lang="en-US" altLang="zh-CN" sz="1600" smtClean="0"/>
              <a:t>IE4</a:t>
            </a:r>
            <a:r>
              <a:rPr lang="zh-CN" altLang="en-US" sz="1600" smtClean="0"/>
              <a:t>中引入的，</a:t>
            </a:r>
            <a:r>
              <a:rPr lang="en-US" altLang="zh-CN" sz="1600" smtClean="0"/>
              <a:t>DOM</a:t>
            </a:r>
            <a:r>
              <a:rPr lang="zh-CN" altLang="en-US" sz="1600" smtClean="0"/>
              <a:t>事件模型借鉴和采用了</a:t>
            </a:r>
            <a:r>
              <a:rPr lang="en-US" altLang="zh-CN" sz="1600" smtClean="0"/>
              <a:t>IE</a:t>
            </a:r>
            <a:r>
              <a:rPr lang="zh-CN" altLang="en-US" sz="1600" smtClean="0"/>
              <a:t>事件模型的一些特性，而</a:t>
            </a:r>
            <a:r>
              <a:rPr lang="en-US" altLang="zh-CN" sz="1600" smtClean="0"/>
              <a:t>IE</a:t>
            </a:r>
            <a:r>
              <a:rPr lang="zh-CN" altLang="en-US" sz="1600" smtClean="0"/>
              <a:t>一直使用自己的事件模型。</a:t>
            </a:r>
          </a:p>
          <a:p>
            <a:pPr lvl="1">
              <a:lnSpc>
                <a:spcPct val="120000"/>
              </a:lnSpc>
            </a:pPr>
            <a:r>
              <a:rPr lang="zh-CN" altLang="en-US" sz="1600" smtClean="0"/>
              <a:t>在</a:t>
            </a:r>
            <a:r>
              <a:rPr lang="en-US" altLang="zh-CN" sz="1600" smtClean="0"/>
              <a:t>IE</a:t>
            </a:r>
            <a:r>
              <a:rPr lang="zh-CN" altLang="en-US" sz="1600" smtClean="0"/>
              <a:t>事件响应函数中，同样可以使用</a:t>
            </a:r>
            <a:r>
              <a:rPr lang="en-US" altLang="zh-CN" sz="1600" smtClean="0"/>
              <a:t>Event</a:t>
            </a:r>
            <a:r>
              <a:rPr lang="zh-CN" altLang="en-US" sz="1600" smtClean="0"/>
              <a:t>对象获取事件发生时的相关信息，但是</a:t>
            </a:r>
            <a:r>
              <a:rPr lang="en-US" altLang="zh-CN" sz="1600" smtClean="0"/>
              <a:t>Event</a:t>
            </a:r>
            <a:r>
              <a:rPr lang="zh-CN" altLang="en-US" sz="1600" smtClean="0"/>
              <a:t>对象与</a:t>
            </a:r>
            <a:r>
              <a:rPr lang="en-US" altLang="zh-CN" sz="1600" smtClean="0"/>
              <a:t>DOM</a:t>
            </a:r>
            <a:r>
              <a:rPr lang="zh-CN" altLang="en-US" sz="1600" smtClean="0"/>
              <a:t>中的</a:t>
            </a:r>
            <a:r>
              <a:rPr lang="en-US" altLang="zh-CN" sz="1600" smtClean="0"/>
              <a:t>Event</a:t>
            </a:r>
            <a:r>
              <a:rPr lang="zh-CN" altLang="en-US" sz="1600" smtClean="0"/>
              <a:t>对象有两点不同：</a:t>
            </a:r>
            <a:r>
              <a:rPr lang="zh-CN" altLang="en-US" sz="1600" b="1" smtClean="0">
                <a:solidFill>
                  <a:srgbClr val="0000FF"/>
                </a:solidFill>
              </a:rPr>
              <a:t>引用</a:t>
            </a:r>
            <a:r>
              <a:rPr lang="en-US" altLang="zh-CN" sz="1600" b="1" smtClean="0">
                <a:solidFill>
                  <a:srgbClr val="0000FF"/>
                </a:solidFill>
              </a:rPr>
              <a:t>event</a:t>
            </a:r>
            <a:r>
              <a:rPr lang="zh-CN" altLang="en-US" sz="1600" b="1" smtClean="0">
                <a:solidFill>
                  <a:srgbClr val="0000FF"/>
                </a:solidFill>
              </a:rPr>
              <a:t>对象的方式、</a:t>
            </a:r>
            <a:r>
              <a:rPr lang="en-US" altLang="zh-CN" sz="1600" b="1" smtClean="0">
                <a:solidFill>
                  <a:srgbClr val="0000FF"/>
                </a:solidFill>
              </a:rPr>
              <a:t>event</a:t>
            </a:r>
            <a:r>
              <a:rPr lang="zh-CN" altLang="en-US" sz="1600" b="1" smtClean="0">
                <a:solidFill>
                  <a:srgbClr val="0000FF"/>
                </a:solidFill>
              </a:rPr>
              <a:t>对象属性。</a:t>
            </a:r>
          </a:p>
          <a:p>
            <a:pPr>
              <a:lnSpc>
                <a:spcPct val="120000"/>
              </a:lnSpc>
            </a:pPr>
            <a:r>
              <a:rPr lang="en-US" altLang="zh-CN" sz="2400" b="1" smtClean="0"/>
              <a:t>IE</a:t>
            </a:r>
            <a:r>
              <a:rPr lang="zh-CN" altLang="en-US" sz="2400" b="1" smtClean="0"/>
              <a:t>引用</a:t>
            </a:r>
            <a:r>
              <a:rPr lang="en-US" altLang="zh-CN" sz="2400" b="1" smtClean="0"/>
              <a:t>event</a:t>
            </a:r>
            <a:r>
              <a:rPr lang="zh-CN" altLang="en-US" sz="2400" b="1" smtClean="0"/>
              <a:t>对象</a:t>
            </a:r>
          </a:p>
          <a:p>
            <a:pPr lvl="1">
              <a:lnSpc>
                <a:spcPct val="120000"/>
              </a:lnSpc>
            </a:pPr>
            <a:r>
              <a:rPr lang="zh-CN" altLang="en-US" sz="1600" smtClean="0"/>
              <a:t>在</a:t>
            </a:r>
            <a:r>
              <a:rPr lang="en-US" altLang="zh-CN" sz="1600" smtClean="0"/>
              <a:t>IE</a:t>
            </a:r>
            <a:r>
              <a:rPr lang="zh-CN" altLang="en-US" sz="1600" smtClean="0"/>
              <a:t>中，</a:t>
            </a:r>
            <a:r>
              <a:rPr lang="en-US" altLang="zh-CN" sz="1600" smtClean="0"/>
              <a:t>event</a:t>
            </a:r>
            <a:r>
              <a:rPr lang="zh-CN" altLang="en-US" sz="1600" smtClean="0"/>
              <a:t>对象是</a:t>
            </a:r>
            <a:r>
              <a:rPr lang="en-US" altLang="zh-CN" sz="1600" smtClean="0"/>
              <a:t>window</a:t>
            </a:r>
            <a:r>
              <a:rPr lang="zh-CN" altLang="en-US" sz="1600" smtClean="0"/>
              <a:t>对象的一个属性，可以通过</a:t>
            </a:r>
            <a:r>
              <a:rPr lang="en-US" altLang="zh-CN" sz="1600" b="1" smtClean="0">
                <a:solidFill>
                  <a:srgbClr val="FF0000"/>
                </a:solidFill>
              </a:rPr>
              <a:t>window.event</a:t>
            </a:r>
            <a:r>
              <a:rPr lang="zh-CN" altLang="en-US" sz="1600" smtClean="0"/>
              <a:t>或</a:t>
            </a:r>
            <a:r>
              <a:rPr lang="en-US" altLang="zh-CN" sz="1600" smtClean="0"/>
              <a:t>event</a:t>
            </a:r>
            <a:r>
              <a:rPr lang="zh-CN" altLang="en-US" sz="1600" smtClean="0"/>
              <a:t>来引用</a:t>
            </a:r>
            <a:r>
              <a:rPr lang="en-US" altLang="zh-CN" sz="1600" smtClean="0"/>
              <a:t>event</a:t>
            </a:r>
            <a:r>
              <a:rPr lang="zh-CN" altLang="en-US" sz="1600" smtClean="0"/>
              <a:t>对象。</a:t>
            </a:r>
          </a:p>
        </p:txBody>
      </p:sp>
      <p:sp>
        <p:nvSpPr>
          <p:cNvPr id="118787" name="Text Box 4"/>
          <p:cNvSpPr txBox="1">
            <a:spLocks noChangeArrowheads="1"/>
          </p:cNvSpPr>
          <p:nvPr/>
        </p:nvSpPr>
        <p:spPr bwMode="auto">
          <a:xfrm>
            <a:off x="900113" y="5259388"/>
            <a:ext cx="7488237" cy="1598612"/>
          </a:xfrm>
          <a:prstGeom prst="rect">
            <a:avLst/>
          </a:prstGeom>
          <a:solidFill>
            <a:srgbClr val="CCFFFF"/>
          </a:solidFill>
          <a:ln w="9525">
            <a:solidFill>
              <a:schemeClr val="tx1"/>
            </a:solidFill>
            <a:miter lim="800000"/>
            <a:headEnd/>
            <a:tailEnd/>
          </a:ln>
        </p:spPr>
        <p:txBody>
          <a:bodyPr lIns="180000" tIns="108000" rIns="180000" bIns="108000">
            <a:spAutoFit/>
          </a:bodyPr>
          <a:lstStyle/>
          <a:p>
            <a:r>
              <a:rPr lang="en-US" altLang="zh-CN" sz="1800">
                <a:solidFill>
                  <a:srgbClr val="FF0000"/>
                </a:solidFill>
                <a:latin typeface="Arial" charset="0"/>
              </a:rPr>
              <a:t>//</a:t>
            </a:r>
            <a:r>
              <a:rPr lang="zh-CN" altLang="en-US" sz="1800">
                <a:solidFill>
                  <a:srgbClr val="FF0000"/>
                </a:solidFill>
                <a:latin typeface="Arial" charset="0"/>
              </a:rPr>
              <a:t>元素对象事件句柄属性</a:t>
            </a:r>
          </a:p>
          <a:p>
            <a:r>
              <a:rPr lang="en-US" altLang="zh-CN" sz="1800">
                <a:solidFill>
                  <a:srgbClr val="0000FF"/>
                </a:solidFill>
                <a:latin typeface="Arial" charset="0"/>
              </a:rPr>
              <a:t>box.onclick = get_xy;</a:t>
            </a:r>
          </a:p>
          <a:p>
            <a:r>
              <a:rPr lang="en-US" altLang="zh-CN" sz="1800">
                <a:solidFill>
                  <a:srgbClr val="0000FF"/>
                </a:solidFill>
                <a:latin typeface="Arial" charset="0"/>
              </a:rPr>
              <a:t>function(){</a:t>
            </a:r>
          </a:p>
          <a:p>
            <a:r>
              <a:rPr lang="en-US" altLang="zh-CN" sz="1800">
                <a:solidFill>
                  <a:srgbClr val="0000FF"/>
                </a:solidFill>
                <a:latin typeface="Arial" charset="0"/>
              </a:rPr>
              <a:t>        alert(event.clientX+“</a:t>
            </a:r>
            <a:r>
              <a:rPr lang="zh-CN" altLang="en-US" sz="1800">
                <a:solidFill>
                  <a:srgbClr val="0000FF"/>
                </a:solidFill>
                <a:latin typeface="Arial" charset="0"/>
              </a:rPr>
              <a:t>，”</a:t>
            </a:r>
            <a:r>
              <a:rPr lang="en-US" altLang="zh-CN" sz="1800">
                <a:solidFill>
                  <a:srgbClr val="0000FF"/>
                </a:solidFill>
                <a:latin typeface="Arial" charset="0"/>
              </a:rPr>
              <a:t>+event.clientY);</a:t>
            </a:r>
          </a:p>
          <a:p>
            <a:r>
              <a:rPr lang="en-US" altLang="zh-CN" sz="1800">
                <a:solidFill>
                  <a:srgbClr val="0000FF"/>
                </a:solidFill>
                <a:latin typeface="Arial"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zh-CN" smtClean="0"/>
              <a:t>IE</a:t>
            </a:r>
            <a:r>
              <a:rPr lang="zh-CN" altLang="en-US" smtClean="0"/>
              <a:t>事件模型</a:t>
            </a:r>
            <a:r>
              <a:rPr lang="en-US" altLang="zh-CN" smtClean="0"/>
              <a:t>——Event</a:t>
            </a:r>
            <a:r>
              <a:rPr lang="zh-CN" altLang="en-US" smtClean="0"/>
              <a:t>对象属性</a:t>
            </a:r>
          </a:p>
        </p:txBody>
      </p:sp>
      <p:graphicFrame>
        <p:nvGraphicFramePr>
          <p:cNvPr id="119840" name="Group 32"/>
          <p:cNvGraphicFramePr>
            <a:graphicFrameLocks noGrp="1"/>
          </p:cNvGraphicFramePr>
          <p:nvPr>
            <p:ph idx="1"/>
          </p:nvPr>
        </p:nvGraphicFramePr>
        <p:xfrm>
          <a:off x="755650" y="1989138"/>
          <a:ext cx="7696200" cy="3127375"/>
        </p:xfrm>
        <a:graphic>
          <a:graphicData uri="http://schemas.openxmlformats.org/drawingml/2006/table">
            <a:tbl>
              <a:tblPr/>
              <a:tblGrid>
                <a:gridCol w="1944688"/>
                <a:gridCol w="5751512"/>
              </a:tblGrid>
              <a:tr h="2619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clientX,clientY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事件发生时，鼠标光标在浏览器</a:t>
                      </a:r>
                      <a:r>
                        <a:rPr kumimoji="0" lang="zh-CN" altLang="en-US" sz="1600" b="1" i="0" u="none" strike="noStrike" cap="none" normalizeH="0" baseline="0" smtClean="0">
                          <a:ln>
                            <a:noFill/>
                          </a:ln>
                          <a:solidFill>
                            <a:srgbClr val="0000FF"/>
                          </a:solidFill>
                          <a:effectLst/>
                          <a:latin typeface="Arial" charset="0"/>
                          <a:ea typeface="宋体" charset="-122"/>
                        </a:rPr>
                        <a:t>窗口中</a:t>
                      </a:r>
                      <a:r>
                        <a:rPr kumimoji="0" lang="zh-CN" altLang="en-US" sz="1600" b="0" i="0" u="none" strike="noStrike" cap="none" normalizeH="0" baseline="0" smtClean="0">
                          <a:ln>
                            <a:noFill/>
                          </a:ln>
                          <a:solidFill>
                            <a:schemeClr val="tx1"/>
                          </a:solidFill>
                          <a:effectLst/>
                          <a:latin typeface="Arial" charset="0"/>
                          <a:ea typeface="宋体" charset="-122"/>
                        </a:rPr>
                        <a:t>的坐标</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rgbClr val="FF0000"/>
                          </a:solidFill>
                          <a:effectLst/>
                          <a:latin typeface="Arial" charset="0"/>
                          <a:ea typeface="宋体" charset="-122"/>
                        </a:rPr>
                        <a:t>与</a:t>
                      </a:r>
                      <a:r>
                        <a:rPr kumimoji="0" lang="en-US" altLang="zh-CN" sz="1600" b="0" i="0" u="none" strike="noStrike" cap="none" normalizeH="0" baseline="0" smtClean="0">
                          <a:ln>
                            <a:noFill/>
                          </a:ln>
                          <a:solidFill>
                            <a:srgbClr val="FF0000"/>
                          </a:solidFill>
                          <a:effectLst/>
                          <a:latin typeface="Arial" charset="0"/>
                          <a:ea typeface="宋体" charset="-122"/>
                        </a:rPr>
                        <a:t>DOM</a:t>
                      </a:r>
                      <a:r>
                        <a:rPr kumimoji="0" lang="zh-CN" altLang="en-US" sz="1600" b="0" i="0" u="none" strike="noStrike" cap="none" normalizeH="0" baseline="0" smtClean="0">
                          <a:ln>
                            <a:noFill/>
                          </a:ln>
                          <a:solidFill>
                            <a:srgbClr val="FF0000"/>
                          </a:solidFill>
                          <a:effectLst/>
                          <a:latin typeface="Arial" charset="0"/>
                          <a:ea typeface="宋体" charset="-122"/>
                        </a:rPr>
                        <a:t>相同</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offsetX,offsetY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鼠标光标相对目标元素的坐标，单位像素</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rgbClr val="FF0000"/>
                          </a:solidFill>
                          <a:effectLst/>
                          <a:latin typeface="Arial" charset="0"/>
                          <a:ea typeface="宋体" charset="-122"/>
                        </a:rPr>
                        <a:t>距离触发事件元素的顶边和左边的距离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screenX,screenY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事件发生时，鼠标光标相对于屏幕的坐标</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rgbClr val="FF0000"/>
                          </a:solidFill>
                          <a:effectLst/>
                          <a:latin typeface="Arial" charset="0"/>
                          <a:ea typeface="宋体" charset="-122"/>
                        </a:rPr>
                        <a:t>与</a:t>
                      </a:r>
                      <a:r>
                        <a:rPr kumimoji="0" lang="en-US" altLang="zh-CN" sz="1600" b="0" i="0" u="none" strike="noStrike" cap="none" normalizeH="0" baseline="0" smtClean="0">
                          <a:ln>
                            <a:noFill/>
                          </a:ln>
                          <a:solidFill>
                            <a:srgbClr val="FF0000"/>
                          </a:solidFill>
                          <a:effectLst/>
                          <a:latin typeface="Arial" charset="0"/>
                          <a:ea typeface="宋体" charset="-122"/>
                        </a:rPr>
                        <a:t>DOM</a:t>
                      </a:r>
                      <a:r>
                        <a:rPr kumimoji="0" lang="zh-CN" altLang="en-US" sz="1600" b="0" i="0" u="none" strike="noStrike" cap="none" normalizeH="0" baseline="0" smtClean="0">
                          <a:ln>
                            <a:noFill/>
                          </a:ln>
                          <a:solidFill>
                            <a:srgbClr val="FF0000"/>
                          </a:solidFill>
                          <a:effectLst/>
                          <a:latin typeface="Arial" charset="0"/>
                          <a:ea typeface="宋体" charset="-122"/>
                        </a:rPr>
                        <a:t>相同</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表示事件类型的名称，同</a:t>
                      </a:r>
                      <a:r>
                        <a:rPr kumimoji="0" lang="en-US" altLang="zh-CN" sz="1600" b="0" i="0" u="none" strike="noStrike" cap="none" normalizeH="0" baseline="0" smtClean="0">
                          <a:ln>
                            <a:noFill/>
                          </a:ln>
                          <a:solidFill>
                            <a:schemeClr val="tx1"/>
                          </a:solidFill>
                          <a:effectLst/>
                          <a:latin typeface="Arial" charset="0"/>
                          <a:ea typeface="宋体" charset="-122"/>
                        </a:rPr>
                        <a:t>DOM</a:t>
                      </a:r>
                      <a:r>
                        <a:rPr kumimoji="0" lang="zh-CN" altLang="en-US" sz="1600" b="0" i="0" u="none" strike="noStrike" cap="none" normalizeH="0" baseline="0" smtClean="0">
                          <a:ln>
                            <a:noFill/>
                          </a:ln>
                          <a:solidFill>
                            <a:schemeClr val="tx1"/>
                          </a:solidFill>
                          <a:effectLst/>
                          <a:latin typeface="Arial" charset="0"/>
                          <a:ea typeface="宋体" charset="-122"/>
                        </a:rPr>
                        <a:t>中</a:t>
                      </a:r>
                      <a:r>
                        <a:rPr kumimoji="0" lang="en-US" altLang="zh-CN" sz="1600" b="0" i="0" u="none" strike="noStrike" cap="none" normalizeH="0" baseline="0" smtClean="0">
                          <a:ln>
                            <a:noFill/>
                          </a:ln>
                          <a:solidFill>
                            <a:schemeClr val="tx1"/>
                          </a:solidFill>
                          <a:effectLst/>
                          <a:latin typeface="Arial" charset="0"/>
                          <a:ea typeface="宋体" charset="-122"/>
                        </a:rPr>
                        <a:t>Event</a:t>
                      </a:r>
                      <a:r>
                        <a:rPr kumimoji="0" lang="zh-CN" altLang="en-US" sz="1600" b="0" i="0" u="none" strike="noStrike" cap="none" normalizeH="0" baseline="0" smtClean="0">
                          <a:ln>
                            <a:noFill/>
                          </a:ln>
                          <a:solidFill>
                            <a:schemeClr val="tx1"/>
                          </a:solidFill>
                          <a:effectLst/>
                          <a:latin typeface="Arial" charset="0"/>
                          <a:ea typeface="宋体" charset="-122"/>
                        </a:rPr>
                        <a:t>对象同名属性相同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x,y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事件发生时，鼠标光标距离网页左端和顶端的距离</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与</a:t>
                      </a:r>
                      <a:r>
                        <a:rPr kumimoji="0" lang="en-US" altLang="zh-CN" sz="1600" b="0" i="0" u="none" strike="noStrike" cap="none" normalizeH="0" baseline="0" smtClean="0">
                          <a:ln>
                            <a:noFill/>
                          </a:ln>
                          <a:solidFill>
                            <a:schemeClr val="tx1"/>
                          </a:solidFill>
                          <a:effectLst/>
                          <a:latin typeface="Arial" charset="0"/>
                          <a:ea typeface="宋体" charset="-122"/>
                        </a:rPr>
                        <a:t>DOM</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pageX</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pageY</a:t>
                      </a:r>
                      <a:r>
                        <a:rPr kumimoji="0" lang="zh-CN" altLang="en-US" sz="1600" b="0" i="0" u="none" strike="noStrike" cap="none" normalizeH="0" baseline="0" smtClean="0">
                          <a:ln>
                            <a:noFill/>
                          </a:ln>
                          <a:solidFill>
                            <a:schemeClr val="tx1"/>
                          </a:solidFill>
                          <a:effectLst/>
                          <a:latin typeface="Arial" charset="0"/>
                          <a:ea typeface="宋体" charset="-122"/>
                        </a:rPr>
                        <a:t>相同</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keyCode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a:t>
                      </a:r>
                      <a:r>
                        <a:rPr kumimoji="0" lang="en-US" altLang="zh-CN" sz="1600" b="0" i="0" u="none" strike="noStrike" cap="none" normalizeH="0" baseline="0" smtClean="0">
                          <a:ln>
                            <a:noFill/>
                          </a:ln>
                          <a:solidFill>
                            <a:schemeClr val="tx1"/>
                          </a:solidFill>
                          <a:effectLst/>
                          <a:latin typeface="Arial" charset="0"/>
                          <a:ea typeface="宋体" charset="-122"/>
                        </a:rPr>
                        <a:t>keypress</a:t>
                      </a:r>
                      <a:r>
                        <a:rPr kumimoji="0" lang="zh-CN" altLang="en-US" sz="1600" b="0" i="0" u="none" strike="noStrike" cap="none" normalizeH="0" baseline="0" smtClean="0">
                          <a:ln>
                            <a:noFill/>
                          </a:ln>
                          <a:solidFill>
                            <a:schemeClr val="tx1"/>
                          </a:solidFill>
                          <a:effectLst/>
                          <a:latin typeface="Arial" charset="0"/>
                          <a:ea typeface="宋体" charset="-122"/>
                        </a:rPr>
                        <a:t>事件发生时，表示被按下的键盘字符的</a:t>
                      </a:r>
                      <a:r>
                        <a:rPr kumimoji="0" lang="en-US" altLang="zh-CN" sz="1600" b="0" i="0" u="none" strike="noStrike" cap="none" normalizeH="0" baseline="0" smtClean="0">
                          <a:ln>
                            <a:noFill/>
                          </a:ln>
                          <a:solidFill>
                            <a:schemeClr val="tx1"/>
                          </a:solidFill>
                          <a:effectLst/>
                          <a:latin typeface="Arial" charset="0"/>
                          <a:ea typeface="宋体" charset="-122"/>
                        </a:rPr>
                        <a:t>Unicode</a:t>
                      </a:r>
                      <a:r>
                        <a:rPr kumimoji="0" lang="zh-CN" altLang="en-US" sz="1600" b="0" i="0" u="none" strike="noStrike" cap="none" normalizeH="0" baseline="0" smtClean="0">
                          <a:ln>
                            <a:noFill/>
                          </a:ln>
                          <a:solidFill>
                            <a:schemeClr val="tx1"/>
                          </a:solidFill>
                          <a:effectLst/>
                          <a:latin typeface="Arial" charset="0"/>
                          <a:ea typeface="宋体" charset="-122"/>
                        </a:rPr>
                        <a:t>编码，对应于</a:t>
                      </a:r>
                      <a:r>
                        <a:rPr kumimoji="0" lang="en-US" altLang="zh-CN" sz="1600" b="0" i="0" u="none" strike="noStrike" cap="none" normalizeH="0" baseline="0" smtClean="0">
                          <a:ln>
                            <a:noFill/>
                          </a:ln>
                          <a:solidFill>
                            <a:schemeClr val="tx1"/>
                          </a:solidFill>
                          <a:effectLst/>
                          <a:latin typeface="Arial" charset="0"/>
                          <a:ea typeface="宋体" charset="-122"/>
                        </a:rPr>
                        <a:t>DOM</a:t>
                      </a:r>
                      <a:r>
                        <a:rPr kumimoji="0" lang="zh-CN" altLang="en-US" sz="1600" b="0" i="0" u="none" strike="noStrike" cap="none" normalizeH="0" baseline="0" smtClean="0">
                          <a:ln>
                            <a:noFill/>
                          </a:ln>
                          <a:solidFill>
                            <a:schemeClr val="tx1"/>
                          </a:solidFill>
                          <a:effectLst/>
                          <a:latin typeface="Arial" charset="0"/>
                          <a:ea typeface="宋体" charset="-122"/>
                        </a:rPr>
                        <a:t>中的</a:t>
                      </a:r>
                      <a:r>
                        <a:rPr kumimoji="0" lang="en-US" altLang="zh-CN" sz="1600" b="0" i="0" u="none" strike="noStrike" cap="none" normalizeH="0" baseline="0" smtClean="0">
                          <a:ln>
                            <a:noFill/>
                          </a:ln>
                          <a:solidFill>
                            <a:schemeClr val="tx1"/>
                          </a:solidFill>
                          <a:effectLst/>
                          <a:latin typeface="Arial" charset="0"/>
                          <a:ea typeface="宋体" charset="-122"/>
                        </a:rPr>
                        <a:t>charCode</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r>
              <a:rPr lang="zh-CN" altLang="en-US" smtClean="0"/>
              <a:t>实例：</a:t>
            </a:r>
            <a:r>
              <a:rPr lang="en-US" altLang="zh-CN" smtClean="0"/>
              <a:t>DOM</a:t>
            </a:r>
            <a:r>
              <a:rPr lang="zh-CN" altLang="en-US" smtClean="0"/>
              <a:t>和</a:t>
            </a:r>
            <a:r>
              <a:rPr lang="en-US" altLang="zh-CN" smtClean="0"/>
              <a:t>IE</a:t>
            </a:r>
            <a:r>
              <a:rPr lang="zh-CN" altLang="en-US" smtClean="0"/>
              <a:t>事件的兼容性</a:t>
            </a:r>
          </a:p>
        </p:txBody>
      </p:sp>
      <p:sp>
        <p:nvSpPr>
          <p:cNvPr id="120834" name="Rectangle 8"/>
          <p:cNvSpPr>
            <a:spLocks noGrp="1" noChangeArrowheads="1"/>
          </p:cNvSpPr>
          <p:nvPr>
            <p:ph type="body" idx="4294967295"/>
          </p:nvPr>
        </p:nvSpPr>
        <p:spPr>
          <a:xfrm>
            <a:off x="755650" y="1989138"/>
            <a:ext cx="7696200" cy="1727200"/>
          </a:xfrm>
        </p:spPr>
        <p:txBody>
          <a:bodyPr/>
          <a:lstStyle/>
          <a:p>
            <a:r>
              <a:rPr lang="en-US" altLang="zh-CN" sz="2000" smtClean="0"/>
              <a:t>clientX</a:t>
            </a:r>
            <a:r>
              <a:rPr lang="zh-CN" altLang="en-US" sz="2000" smtClean="0"/>
              <a:t>、</a:t>
            </a:r>
            <a:r>
              <a:rPr lang="en-US" altLang="zh-CN" sz="2000" smtClean="0"/>
              <a:t>clientX</a:t>
            </a:r>
            <a:r>
              <a:rPr lang="zh-CN" altLang="en-US" sz="2000" smtClean="0"/>
              <a:t>（</a:t>
            </a:r>
            <a:r>
              <a:rPr lang="en-US" altLang="zh-CN" sz="2000" smtClean="0"/>
              <a:t>DOM</a:t>
            </a:r>
            <a:r>
              <a:rPr lang="zh-CN" altLang="en-US" sz="2000" smtClean="0"/>
              <a:t>和</a:t>
            </a:r>
            <a:r>
              <a:rPr lang="en-US" altLang="zh-CN" sz="2000" smtClean="0"/>
              <a:t>IE</a:t>
            </a:r>
            <a:r>
              <a:rPr lang="zh-CN" altLang="en-US" sz="2000" smtClean="0"/>
              <a:t>共有）</a:t>
            </a:r>
          </a:p>
          <a:p>
            <a:r>
              <a:rPr lang="en-US" altLang="zh-CN" sz="2000" smtClean="0"/>
              <a:t>pageX</a:t>
            </a:r>
            <a:r>
              <a:rPr lang="zh-CN" altLang="en-US" sz="2000" smtClean="0"/>
              <a:t>、</a:t>
            </a:r>
            <a:r>
              <a:rPr lang="en-US" altLang="zh-CN" sz="2000" smtClean="0"/>
              <a:t>pageY</a:t>
            </a:r>
            <a:r>
              <a:rPr lang="zh-CN" altLang="en-US" sz="2000" smtClean="0"/>
              <a:t>兼容性（</a:t>
            </a:r>
            <a:r>
              <a:rPr lang="en-US" altLang="zh-CN" sz="2000" smtClean="0"/>
              <a:t>DOM</a:t>
            </a:r>
            <a:r>
              <a:rPr lang="zh-CN" altLang="en-US" sz="2000" smtClean="0"/>
              <a:t>浏览器）</a:t>
            </a:r>
          </a:p>
          <a:p>
            <a:r>
              <a:rPr lang="en-US" altLang="zh-CN" sz="2000" smtClean="0"/>
              <a:t>offsetX</a:t>
            </a:r>
            <a:r>
              <a:rPr lang="zh-CN" altLang="en-US" sz="2000" smtClean="0"/>
              <a:t>、 </a:t>
            </a:r>
            <a:r>
              <a:rPr lang="en-US" altLang="zh-CN" sz="2000" smtClean="0"/>
              <a:t>offsetY</a:t>
            </a:r>
            <a:r>
              <a:rPr lang="zh-CN" altLang="en-US" sz="2000" smtClean="0"/>
              <a:t>兼容性（</a:t>
            </a:r>
            <a:r>
              <a:rPr lang="en-US" altLang="zh-CN" sz="2000" smtClean="0"/>
              <a:t>IE</a:t>
            </a:r>
            <a:r>
              <a:rPr lang="zh-CN" altLang="en-US" sz="2000" smtClean="0"/>
              <a:t>浏览器）</a:t>
            </a:r>
          </a:p>
          <a:p>
            <a:r>
              <a:rPr lang="en-US" altLang="zh-CN" sz="2000" smtClean="0"/>
              <a:t>screenX</a:t>
            </a:r>
            <a:r>
              <a:rPr lang="zh-CN" altLang="en-US" sz="2000" smtClean="0"/>
              <a:t>、</a:t>
            </a:r>
            <a:r>
              <a:rPr lang="en-US" altLang="zh-CN" sz="2000" smtClean="0"/>
              <a:t>screenY</a:t>
            </a:r>
            <a:r>
              <a:rPr lang="zh-CN" altLang="en-US" sz="2000" smtClean="0"/>
              <a:t>兼容性（</a:t>
            </a:r>
            <a:r>
              <a:rPr lang="en-US" altLang="zh-CN" sz="2000" smtClean="0"/>
              <a:t>DOM</a:t>
            </a:r>
            <a:r>
              <a:rPr lang="zh-CN" altLang="en-US" sz="2000" smtClean="0"/>
              <a:t>和</a:t>
            </a:r>
            <a:r>
              <a:rPr lang="en-US" altLang="zh-CN" sz="2000" smtClean="0"/>
              <a:t>IE</a:t>
            </a:r>
            <a:r>
              <a:rPr lang="zh-CN" altLang="en-US" sz="2000" smtClean="0"/>
              <a:t>共有）</a:t>
            </a:r>
          </a:p>
        </p:txBody>
      </p:sp>
      <p:pic>
        <p:nvPicPr>
          <p:cNvPr id="120835" name="Picture 5"/>
          <p:cNvPicPr>
            <a:picLocks noChangeAspect="1" noChangeArrowheads="1"/>
          </p:cNvPicPr>
          <p:nvPr/>
        </p:nvPicPr>
        <p:blipFill>
          <a:blip r:embed="rId3"/>
          <a:srcRect/>
          <a:stretch>
            <a:fillRect/>
          </a:stretch>
        </p:blipFill>
        <p:spPr bwMode="auto">
          <a:xfrm>
            <a:off x="684213" y="3716338"/>
            <a:ext cx="7632700" cy="240823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zh-CN" altLang="en-US" smtClean="0"/>
              <a:t>实例：点出满天小星星</a:t>
            </a:r>
          </a:p>
        </p:txBody>
      </p:sp>
      <p:sp>
        <p:nvSpPr>
          <p:cNvPr id="122882" name="Rectangle 3"/>
          <p:cNvSpPr>
            <a:spLocks noGrp="1" noChangeArrowheads="1"/>
          </p:cNvSpPr>
          <p:nvPr>
            <p:ph type="body" idx="1"/>
          </p:nvPr>
        </p:nvSpPr>
        <p:spPr/>
        <p:txBody>
          <a:bodyPr/>
          <a:lstStyle/>
          <a:p>
            <a:endParaRPr lang="zh-CN" altLang="en-US" smtClean="0"/>
          </a:p>
        </p:txBody>
      </p:sp>
      <p:pic>
        <p:nvPicPr>
          <p:cNvPr id="122883" name="Picture 4"/>
          <p:cNvPicPr>
            <a:picLocks noChangeAspect="1" noChangeArrowheads="1"/>
          </p:cNvPicPr>
          <p:nvPr/>
        </p:nvPicPr>
        <p:blipFill>
          <a:blip r:embed="rId3"/>
          <a:srcRect/>
          <a:stretch>
            <a:fillRect/>
          </a:stretch>
        </p:blipFill>
        <p:spPr bwMode="auto">
          <a:xfrm>
            <a:off x="971550" y="1916113"/>
            <a:ext cx="7272338" cy="496887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r>
              <a:rPr lang="zh-CN" altLang="en-US" smtClean="0"/>
              <a:t>综合实例：当当网“幻灯片”模块</a:t>
            </a:r>
          </a:p>
        </p:txBody>
      </p:sp>
      <p:sp>
        <p:nvSpPr>
          <p:cNvPr id="124930" name="Rectangle 3"/>
          <p:cNvSpPr>
            <a:spLocks noGrp="1" noChangeArrowheads="1"/>
          </p:cNvSpPr>
          <p:nvPr>
            <p:ph type="body" idx="1"/>
          </p:nvPr>
        </p:nvSpPr>
        <p:spPr/>
        <p:txBody>
          <a:bodyPr/>
          <a:lstStyle/>
          <a:p>
            <a:endParaRPr lang="zh-CN" altLang="en-US" smtClean="0"/>
          </a:p>
        </p:txBody>
      </p:sp>
      <p:pic>
        <p:nvPicPr>
          <p:cNvPr id="124931" name="Picture 4"/>
          <p:cNvPicPr>
            <a:picLocks noChangeAspect="1" noChangeArrowheads="1"/>
          </p:cNvPicPr>
          <p:nvPr/>
        </p:nvPicPr>
        <p:blipFill>
          <a:blip r:embed="rId3"/>
          <a:srcRect/>
          <a:stretch>
            <a:fillRect/>
          </a:stretch>
        </p:blipFill>
        <p:spPr bwMode="auto">
          <a:xfrm>
            <a:off x="755650" y="1989138"/>
            <a:ext cx="7704138" cy="3621087"/>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altLang="zh-CN" smtClean="0"/>
              <a:t>document</a:t>
            </a:r>
            <a:r>
              <a:rPr lang="zh-CN" altLang="en-US" smtClean="0"/>
              <a:t>对象</a:t>
            </a:r>
          </a:p>
        </p:txBody>
      </p:sp>
      <p:sp>
        <p:nvSpPr>
          <p:cNvPr id="126978" name="Rectangle 3"/>
          <p:cNvSpPr>
            <a:spLocks noGrp="1" noChangeArrowheads="1"/>
          </p:cNvSpPr>
          <p:nvPr>
            <p:ph type="body" idx="1"/>
          </p:nvPr>
        </p:nvSpPr>
        <p:spPr/>
        <p:txBody>
          <a:bodyPr/>
          <a:lstStyle/>
          <a:p>
            <a:r>
              <a:rPr lang="en-US" altLang="zh-CN" sz="2400" b="1" smtClean="0"/>
              <a:t>document</a:t>
            </a:r>
            <a:r>
              <a:rPr lang="zh-CN" altLang="en-US" sz="2400" b="1" smtClean="0"/>
              <a:t>对象简介</a:t>
            </a:r>
          </a:p>
          <a:p>
            <a:pPr lvl="1"/>
            <a:r>
              <a:rPr lang="en-US" altLang="zh-CN" sz="1800" smtClean="0"/>
              <a:t>document</a:t>
            </a:r>
            <a:r>
              <a:rPr lang="zh-CN" altLang="en-US" sz="1800" smtClean="0"/>
              <a:t>对象代表了当前文档，是文档中其他元素的根节点。</a:t>
            </a:r>
          </a:p>
          <a:p>
            <a:pPr lvl="1"/>
            <a:r>
              <a:rPr lang="zh-CN" altLang="en-US" sz="1800" smtClean="0"/>
              <a:t>在</a:t>
            </a:r>
            <a:r>
              <a:rPr lang="en-US" altLang="zh-CN" sz="1800" smtClean="0"/>
              <a:t>DOM</a:t>
            </a:r>
            <a:r>
              <a:rPr lang="zh-CN" altLang="en-US" sz="1800" smtClean="0"/>
              <a:t>中，</a:t>
            </a:r>
            <a:r>
              <a:rPr lang="en-US" altLang="zh-CN" sz="1800" smtClean="0"/>
              <a:t>document</a:t>
            </a:r>
            <a:r>
              <a:rPr lang="zh-CN" altLang="en-US" sz="1800" smtClean="0"/>
              <a:t>并</a:t>
            </a:r>
            <a:r>
              <a:rPr lang="zh-CN" altLang="en-US" sz="1800" smtClean="0">
                <a:solidFill>
                  <a:srgbClr val="FF0000"/>
                </a:solidFill>
              </a:rPr>
              <a:t>不代表具体的元素</a:t>
            </a:r>
            <a:r>
              <a:rPr lang="zh-CN" altLang="en-US" sz="1800" smtClean="0"/>
              <a:t>，而是访问其他元素的起点。</a:t>
            </a:r>
          </a:p>
          <a:p>
            <a:pPr lvl="1">
              <a:lnSpc>
                <a:spcPct val="120000"/>
              </a:lnSpc>
            </a:pPr>
            <a:r>
              <a:rPr lang="en-US" altLang="zh-CN" sz="1800" smtClean="0"/>
              <a:t>DOM</a:t>
            </a:r>
            <a:r>
              <a:rPr lang="zh-CN" altLang="en-US" sz="1800" smtClean="0"/>
              <a:t>为</a:t>
            </a:r>
            <a:r>
              <a:rPr lang="en-US" altLang="zh-CN" sz="1800" smtClean="0"/>
              <a:t>document</a:t>
            </a:r>
            <a:r>
              <a:rPr lang="zh-CN" altLang="en-US" sz="1800" smtClean="0"/>
              <a:t>对象定义了一组特有的属性和方法。</a:t>
            </a:r>
          </a:p>
          <a:p>
            <a:pPr lvl="1">
              <a:lnSpc>
                <a:spcPct val="120000"/>
              </a:lnSpc>
            </a:pPr>
            <a:r>
              <a:rPr lang="en-US" altLang="zh-CN" sz="1800" smtClean="0"/>
              <a:t>document</a:t>
            </a:r>
            <a:r>
              <a:rPr lang="zh-CN" altLang="en-US" sz="1800" smtClean="0"/>
              <a:t>对象包含了各种元素组成的数组</a:t>
            </a:r>
            <a:r>
              <a:rPr lang="en-US" altLang="zh-CN" sz="1800" smtClean="0"/>
              <a:t>,</a:t>
            </a:r>
            <a:r>
              <a:rPr lang="zh-CN" altLang="en-US" sz="1800" smtClean="0"/>
              <a:t>例如</a:t>
            </a:r>
            <a:r>
              <a:rPr lang="en-US" altLang="zh-CN" sz="1800" smtClean="0"/>
              <a:t>forms[]</a:t>
            </a:r>
            <a:r>
              <a:rPr lang="zh-CN" altLang="en-US" sz="1800" smtClean="0"/>
              <a:t>、</a:t>
            </a:r>
            <a:r>
              <a:rPr lang="en-US" altLang="zh-CN" sz="1800" smtClean="0"/>
              <a:t>images[]</a:t>
            </a:r>
            <a:r>
              <a:rPr lang="zh-CN" altLang="en-US" sz="1800" smtClean="0"/>
              <a:t>等</a:t>
            </a:r>
          </a:p>
          <a:p>
            <a:pPr lvl="1">
              <a:lnSpc>
                <a:spcPct val="120000"/>
              </a:lnSpc>
            </a:pPr>
            <a:r>
              <a:rPr lang="en-US" altLang="zh-CN" sz="1800" smtClean="0"/>
              <a:t>document</a:t>
            </a:r>
            <a:r>
              <a:rPr lang="zh-CN" altLang="en-US" sz="1800" smtClean="0"/>
              <a:t>对象的</a:t>
            </a:r>
            <a:r>
              <a:rPr lang="zh-CN" altLang="en-US" sz="1800" b="1" smtClean="0">
                <a:solidFill>
                  <a:srgbClr val="FF0000"/>
                </a:solidFill>
              </a:rPr>
              <a:t>子节点只有一个</a:t>
            </a:r>
            <a:r>
              <a:rPr lang="zh-CN" altLang="en-US" sz="1800" smtClean="0"/>
              <a:t>，就是</a:t>
            </a:r>
            <a:r>
              <a:rPr lang="en-US" altLang="zh-CN" sz="1800" smtClean="0"/>
              <a:t>&lt;html&gt;</a:t>
            </a:r>
            <a:r>
              <a:rPr lang="zh-CN" altLang="en-US" sz="1800" smtClean="0"/>
              <a:t>元素</a:t>
            </a:r>
          </a:p>
          <a:p>
            <a:pPr lvl="1">
              <a:lnSpc>
                <a:spcPct val="120000"/>
              </a:lnSpc>
            </a:pPr>
            <a:endParaRPr lang="zh-CN" altLang="en-US" sz="18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r>
              <a:rPr lang="en-US" altLang="zh-CN" smtClean="0"/>
              <a:t>document</a:t>
            </a:r>
            <a:r>
              <a:rPr lang="zh-CN" altLang="en-US" smtClean="0"/>
              <a:t>对象属性</a:t>
            </a:r>
          </a:p>
        </p:txBody>
      </p:sp>
      <p:graphicFrame>
        <p:nvGraphicFramePr>
          <p:cNvPr id="133167" name="Group 47"/>
          <p:cNvGraphicFramePr>
            <a:graphicFrameLocks noGrp="1"/>
          </p:cNvGraphicFramePr>
          <p:nvPr>
            <p:ph idx="1"/>
          </p:nvPr>
        </p:nvGraphicFramePr>
        <p:xfrm>
          <a:off x="755650" y="1916113"/>
          <a:ext cx="7993063" cy="4359275"/>
        </p:xfrm>
        <a:graphic>
          <a:graphicData uri="http://schemas.openxmlformats.org/drawingml/2006/table">
            <a:tbl>
              <a:tblPr/>
              <a:tblGrid>
                <a:gridCol w="1871663"/>
                <a:gridCol w="6121400"/>
              </a:tblGrid>
              <a:tr h="20002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documentElement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文档的根元素，</a:t>
                      </a: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文档对应于</a:t>
                      </a:r>
                      <a:r>
                        <a:rPr kumimoji="0" lang="en-US" altLang="zh-CN" sz="1600" b="0" i="0" u="none" strike="noStrike" cap="none" normalizeH="0" baseline="0" smtClean="0">
                          <a:ln>
                            <a:noFill/>
                          </a:ln>
                          <a:solidFill>
                            <a:schemeClr val="tx1"/>
                          </a:solidFill>
                          <a:effectLst/>
                          <a:latin typeface="Arial" charset="0"/>
                          <a:ea typeface="宋体" charset="-122"/>
                        </a:rPr>
                        <a:t>&lt;html&gt;</a:t>
                      </a:r>
                      <a:r>
                        <a:rPr kumimoji="0" lang="zh-CN" altLang="en-US" sz="16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HTML</a:t>
                      </a:r>
                      <a:r>
                        <a:rPr kumimoji="0" lang="zh-CN" altLang="en-US" sz="1600" b="0" i="0" u="none" strike="noStrike" cap="none" normalizeH="0" baseline="0" smtClean="0">
                          <a:ln>
                            <a:noFill/>
                          </a:ln>
                          <a:solidFill>
                            <a:schemeClr val="tx1"/>
                          </a:solidFill>
                          <a:effectLst/>
                          <a:latin typeface="Arial" charset="0"/>
                          <a:ea typeface="宋体" charset="-122"/>
                        </a:rPr>
                        <a:t>文档中的</a:t>
                      </a:r>
                      <a:r>
                        <a:rPr kumimoji="0" lang="en-US" altLang="zh-CN" sz="1600" b="0" i="0" u="none" strike="noStrike" cap="none" normalizeH="0" baseline="0" smtClean="0">
                          <a:ln>
                            <a:noFill/>
                          </a:ln>
                          <a:solidFill>
                            <a:schemeClr val="tx1"/>
                          </a:solidFill>
                          <a:effectLst/>
                          <a:latin typeface="Arial" charset="0"/>
                          <a:ea typeface="宋体" charset="-122"/>
                        </a:rPr>
                        <a:t>&lt;body&gt;</a:t>
                      </a:r>
                      <a:r>
                        <a:rPr kumimoji="0" lang="zh-CN" altLang="en-US" sz="16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文档背景色。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文档中文字的颜色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domain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返回当前文档的域名。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返回当前文档的</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referrer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a:t>
                      </a:r>
                      <a:r>
                        <a:rPr kumimoji="0" lang="zh-CN" altLang="en-US" sz="1600" b="1" i="0" u="none" strike="noStrike" cap="none" normalizeH="0" baseline="0" smtClean="0">
                          <a:ln>
                            <a:noFill/>
                          </a:ln>
                          <a:solidFill>
                            <a:srgbClr val="FF0000"/>
                          </a:solidFill>
                          <a:effectLst/>
                          <a:latin typeface="Arial" charset="0"/>
                          <a:ea typeface="宋体" charset="-122"/>
                        </a:rPr>
                        <a:t>载入当前文档</a:t>
                      </a:r>
                      <a:r>
                        <a:rPr kumimoji="0" lang="zh-CN" altLang="en-US" sz="1600" b="0" i="0" u="none" strike="noStrike" cap="none" normalizeH="0" baseline="0" smtClean="0">
                          <a:ln>
                            <a:noFill/>
                          </a:ln>
                          <a:solidFill>
                            <a:schemeClr val="tx1"/>
                          </a:solidFill>
                          <a:effectLst/>
                          <a:latin typeface="Arial" charset="0"/>
                          <a:ea typeface="宋体" charset="-122"/>
                        </a:rPr>
                        <a:t>的文档的 </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zh-CN" altLang="en-US" sz="1600" b="1" i="0" u="none" strike="noStrike" cap="none" normalizeH="0" baseline="0" smtClean="0">
                          <a:ln>
                            <a:noFill/>
                          </a:ln>
                          <a:solidFill>
                            <a:srgbClr val="FF0000"/>
                          </a:solidFill>
                          <a:effectLst/>
                          <a:latin typeface="Arial" charset="0"/>
                          <a:ea typeface="宋体" charset="-122"/>
                        </a:rPr>
                        <a:t>必须有服务器可有效</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文档标题，</a:t>
                      </a:r>
                      <a:r>
                        <a:rPr kumimoji="0" lang="en-US" altLang="zh-CN" sz="1600" b="0" i="0" u="none" strike="noStrike" cap="none" normalizeH="0" baseline="0" smtClean="0">
                          <a:ln>
                            <a:noFill/>
                          </a:ln>
                          <a:solidFill>
                            <a:schemeClr val="tx1"/>
                          </a:solidFill>
                          <a:effectLst/>
                          <a:latin typeface="Arial" charset="0"/>
                          <a:ea typeface="宋体" charset="-122"/>
                        </a:rPr>
                        <a:t>&lt;title&gt;&lt;/title&gt;</a:t>
                      </a:r>
                      <a:r>
                        <a:rPr kumimoji="0" lang="zh-CN" altLang="en-US" sz="1600" b="0" i="0" u="none" strike="noStrike" cap="none" normalizeH="0" baseline="0" smtClean="0">
                          <a:ln>
                            <a:noFill/>
                          </a:ln>
                          <a:solidFill>
                            <a:schemeClr val="tx1"/>
                          </a:solidFill>
                          <a:effectLst/>
                          <a:latin typeface="Arial" charset="0"/>
                          <a:ea typeface="宋体" charset="-122"/>
                        </a:rPr>
                        <a:t>标记对中的内容。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lastModified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文档最后一次修改的时间，是一个时间格式的字符串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文档中所有</a:t>
                      </a:r>
                      <a:r>
                        <a:rPr kumimoji="0" lang="en-US" altLang="zh-CN" sz="1600" b="0" i="0" u="none" strike="noStrike" cap="none" normalizeH="0" baseline="0" smtClean="0">
                          <a:ln>
                            <a:noFill/>
                          </a:ln>
                          <a:solidFill>
                            <a:schemeClr val="tx1"/>
                          </a:solidFill>
                          <a:effectLst/>
                          <a:latin typeface="Arial" charset="0"/>
                          <a:ea typeface="宋体" charset="-122"/>
                        </a:rPr>
                        <a:t>&lt;form&gt;</a:t>
                      </a:r>
                      <a:r>
                        <a:rPr kumimoji="0" lang="zh-CN" altLang="en-US" sz="1600" b="0" i="0" u="none" strike="noStrike" cap="none" normalizeH="0" baseline="0" smtClean="0">
                          <a:ln>
                            <a:noFill/>
                          </a:ln>
                          <a:solidFill>
                            <a:schemeClr val="tx1"/>
                          </a:solidFill>
                          <a:effectLst/>
                          <a:latin typeface="Arial" charset="0"/>
                          <a:ea typeface="宋体" charset="-122"/>
                        </a:rPr>
                        <a:t>元素组成的数组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images[]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文档中所有</a:t>
                      </a:r>
                      <a:r>
                        <a:rPr kumimoji="0" lang="en-US" altLang="zh-CN" sz="1600" b="0" i="0" u="none" strike="noStrike" cap="none" normalizeH="0" baseline="0" smtClean="0">
                          <a:ln>
                            <a:noFill/>
                          </a:ln>
                          <a:solidFill>
                            <a:schemeClr val="tx1"/>
                          </a:solidFill>
                          <a:effectLst/>
                          <a:latin typeface="Arial" charset="0"/>
                          <a:ea typeface="宋体" charset="-122"/>
                        </a:rPr>
                        <a:t>&lt;img&gt;</a:t>
                      </a:r>
                      <a:r>
                        <a:rPr kumimoji="0" lang="zh-CN" altLang="en-US" sz="1600" b="0" i="0" u="none" strike="noStrike" cap="none" normalizeH="0" baseline="0" smtClean="0">
                          <a:ln>
                            <a:noFill/>
                          </a:ln>
                          <a:solidFill>
                            <a:schemeClr val="tx1"/>
                          </a:solidFill>
                          <a:effectLst/>
                          <a:latin typeface="Arial" charset="0"/>
                          <a:ea typeface="宋体" charset="-122"/>
                        </a:rPr>
                        <a:t>元素组成的数组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links[]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文档中所有</a:t>
                      </a:r>
                      <a:r>
                        <a:rPr kumimoji="0" lang="en-US" altLang="zh-CN" sz="1600" b="0" i="0" u="none" strike="noStrike" cap="none" normalizeH="0" baseline="0" smtClean="0">
                          <a:ln>
                            <a:noFill/>
                          </a:ln>
                          <a:solidFill>
                            <a:schemeClr val="tx1"/>
                          </a:solidFill>
                          <a:effectLst/>
                          <a:latin typeface="Arial" charset="0"/>
                          <a:ea typeface="宋体" charset="-122"/>
                        </a:rPr>
                        <a:t>&lt;a&gt;</a:t>
                      </a:r>
                      <a:r>
                        <a:rPr kumimoji="0" lang="zh-CN" altLang="en-US" sz="1600" b="0" i="0" u="none" strike="noStrike" cap="none" normalizeH="0" baseline="0" smtClean="0">
                          <a:ln>
                            <a:noFill/>
                          </a:ln>
                          <a:solidFill>
                            <a:schemeClr val="tx1"/>
                          </a:solidFill>
                          <a:effectLst/>
                          <a:latin typeface="Arial" charset="0"/>
                          <a:ea typeface="宋体" charset="-122"/>
                        </a:rPr>
                        <a:t>元素组成的数组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r>
              <a:rPr lang="en-US" altLang="zh-CN" smtClean="0"/>
              <a:t>Window</a:t>
            </a:r>
            <a:r>
              <a:rPr lang="zh-CN" altLang="en-US" smtClean="0"/>
              <a:t>对象方法</a:t>
            </a:r>
          </a:p>
        </p:txBody>
      </p:sp>
      <p:graphicFrame>
        <p:nvGraphicFramePr>
          <p:cNvPr id="145449" name="Group 41"/>
          <p:cNvGraphicFramePr>
            <a:graphicFrameLocks noGrp="1"/>
          </p:cNvGraphicFramePr>
          <p:nvPr>
            <p:ph idx="4294967295"/>
          </p:nvPr>
        </p:nvGraphicFramePr>
        <p:xfrm>
          <a:off x="468313" y="1989138"/>
          <a:ext cx="8207375" cy="4021137"/>
        </p:xfrm>
        <a:graphic>
          <a:graphicData uri="http://schemas.openxmlformats.org/drawingml/2006/table">
            <a:tbl>
              <a:tblPr/>
              <a:tblGrid>
                <a:gridCol w="2663825"/>
                <a:gridCol w="5543550"/>
              </a:tblGrid>
              <a:tr h="2016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alert(text)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显示只有一个确认按钮的警告框。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confirm(text)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显示确认按钮和取消按钮的对话框。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prompt(text,defaultText)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显示可提示用户输入的对话框。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open(URL,name,[options])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打开新窗口。</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为新窗口的</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a:t>
                      </a: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为新窗口名称，</a:t>
                      </a:r>
                      <a:r>
                        <a:rPr kumimoji="0" lang="en-US" altLang="zh-CN" sz="1600" b="0" i="0" u="none" strike="noStrike" cap="none" normalizeH="0" baseline="0" smtClean="0">
                          <a:ln>
                            <a:noFill/>
                          </a:ln>
                          <a:solidFill>
                            <a:schemeClr val="tx1"/>
                          </a:solidFill>
                          <a:effectLst/>
                          <a:latin typeface="Arial" charset="0"/>
                          <a:ea typeface="宋体" charset="-122"/>
                        </a:rPr>
                        <a:t>options</a:t>
                      </a:r>
                      <a:r>
                        <a:rPr kumimoji="0" lang="zh-CN" altLang="en-US" sz="1600" b="0" i="0" u="none" strike="noStrike" cap="none" normalizeH="0" baseline="0" smtClean="0">
                          <a:ln>
                            <a:noFill/>
                          </a:ln>
                          <a:solidFill>
                            <a:schemeClr val="tx1"/>
                          </a:solidFill>
                          <a:effectLst/>
                          <a:latin typeface="Arial" charset="0"/>
                          <a:ea typeface="宋体" charset="-122"/>
                        </a:rPr>
                        <a:t>为可选的参数列表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print()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打印当前窗口的内容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关闭指定的窗口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moveBy(x,y)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可相对窗口的当前坐标把它移动指定的像素。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moveTo(x,y)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把窗口的左上角移动到一个指定的坐标。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blur()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把键盘焦点从顶层窗口移开。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把键盘焦点给予一个窗口。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r>
              <a:rPr lang="en-US" altLang="zh-CN" smtClean="0"/>
              <a:t>document</a:t>
            </a:r>
            <a:r>
              <a:rPr lang="zh-CN" altLang="en-US" smtClean="0"/>
              <a:t>对象方法</a:t>
            </a:r>
          </a:p>
        </p:txBody>
      </p:sp>
      <p:graphicFrame>
        <p:nvGraphicFramePr>
          <p:cNvPr id="137264" name="Group 48"/>
          <p:cNvGraphicFramePr>
            <a:graphicFrameLocks noGrp="1"/>
          </p:cNvGraphicFramePr>
          <p:nvPr>
            <p:ph idx="1"/>
          </p:nvPr>
        </p:nvGraphicFramePr>
        <p:xfrm>
          <a:off x="395288" y="1989138"/>
          <a:ext cx="8210550" cy="2727325"/>
        </p:xfrm>
        <a:graphic>
          <a:graphicData uri="http://schemas.openxmlformats.org/drawingml/2006/table">
            <a:tbl>
              <a:tblPr/>
              <a:tblGrid>
                <a:gridCol w="3313112"/>
                <a:gridCol w="4897438"/>
              </a:tblGrid>
              <a:tr h="22225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getElementById(id)</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在文档中查找指定的</a:t>
                      </a:r>
                      <a:r>
                        <a:rPr kumimoji="0" lang="en-US" altLang="zh-CN" sz="1600" b="0" i="0" u="none" strike="noStrike" cap="none" normalizeH="0" baseline="0" smtClean="0">
                          <a:ln>
                            <a:noFill/>
                          </a:ln>
                          <a:solidFill>
                            <a:schemeClr val="tx1"/>
                          </a:solidFill>
                          <a:effectLst/>
                          <a:latin typeface="Arial" charset="0"/>
                          <a:ea typeface="宋体" charset="-122"/>
                        </a:rPr>
                        <a:t>id</a:t>
                      </a:r>
                      <a:r>
                        <a:rPr kumimoji="0" lang="zh-CN" altLang="en-US" sz="1600" b="0" i="0" u="none" strike="noStrike" cap="none" normalizeH="0" baseline="0" smtClean="0">
                          <a:ln>
                            <a:noFill/>
                          </a:ln>
                          <a:solidFill>
                            <a:schemeClr val="tx1"/>
                          </a:solidFill>
                          <a:effectLst/>
                          <a:latin typeface="Arial" charset="0"/>
                          <a:ea typeface="宋体" charset="-122"/>
                        </a:rPr>
                        <a:t>为</a:t>
                      </a:r>
                      <a:r>
                        <a:rPr kumimoji="0" lang="en-US" altLang="zh-CN" sz="1600" b="0" i="0" u="none" strike="noStrike" cap="none" normalizeH="0" baseline="0" smtClean="0">
                          <a:ln>
                            <a:noFill/>
                          </a:ln>
                          <a:solidFill>
                            <a:schemeClr val="tx1"/>
                          </a:solidFill>
                          <a:effectLst/>
                          <a:latin typeface="Arial" charset="0"/>
                          <a:ea typeface="宋体" charset="-122"/>
                        </a:rPr>
                        <a:t>id</a:t>
                      </a:r>
                      <a:r>
                        <a:rPr kumimoji="0" lang="zh-CN" altLang="en-US" sz="1600" b="0" i="0" u="none" strike="noStrike" cap="none" normalizeH="0" baseline="0" smtClean="0">
                          <a:ln>
                            <a:noFill/>
                          </a:ln>
                          <a:solidFill>
                            <a:schemeClr val="tx1"/>
                          </a:solidFill>
                          <a:effectLst/>
                          <a:latin typeface="Arial" charset="0"/>
                          <a:ea typeface="宋体" charset="-122"/>
                        </a:rPr>
                        <a:t>的节点，如果找到则返回该节点，否则返回</a:t>
                      </a:r>
                      <a:r>
                        <a:rPr kumimoji="0" lang="en-US" altLang="zh-CN" sz="1600" b="0" i="0" u="none" strike="noStrike" cap="none" normalizeH="0" baseline="0" smtClean="0">
                          <a:ln>
                            <a:noFill/>
                          </a:ln>
                          <a:solidFill>
                            <a:schemeClr val="tx1"/>
                          </a:solidFill>
                          <a:effectLst/>
                          <a:latin typeface="Arial" charset="0"/>
                          <a:ea typeface="宋体" charset="-122"/>
                        </a:rPr>
                        <a:t>null</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getElementByTagName(tagName)</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在文档中查找指定标记名为</a:t>
                      </a:r>
                      <a:r>
                        <a:rPr kumimoji="0" lang="en-US" altLang="zh-CN" sz="1600" b="0" i="0" u="none" strike="noStrike" cap="none" normalizeH="0" baseline="0" smtClean="0">
                          <a:ln>
                            <a:noFill/>
                          </a:ln>
                          <a:solidFill>
                            <a:schemeClr val="tx1"/>
                          </a:solidFill>
                          <a:effectLst/>
                          <a:latin typeface="Arial" charset="0"/>
                          <a:ea typeface="宋体" charset="-122"/>
                        </a:rPr>
                        <a:t>tagName</a:t>
                      </a:r>
                      <a:r>
                        <a:rPr kumimoji="0" lang="zh-CN" altLang="en-US" sz="1600" b="0" i="0" u="none" strike="noStrike" cap="none" normalizeH="0" baseline="0" smtClean="0">
                          <a:ln>
                            <a:noFill/>
                          </a:ln>
                          <a:solidFill>
                            <a:schemeClr val="tx1"/>
                          </a:solidFill>
                          <a:effectLst/>
                          <a:latin typeface="Arial" charset="0"/>
                          <a:ea typeface="宋体" charset="-122"/>
                        </a:rPr>
                        <a:t>的所有节点组成的数组，数组中每个节点的顺序是它们在文档中出现的顺序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write(str)</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在打开的文档中写入字符串</a:t>
                      </a:r>
                      <a:r>
                        <a:rPr kumimoji="0" lang="en-US" altLang="zh-CN" sz="1600" b="0" i="0" u="none" strike="noStrike" cap="none" normalizeH="0" baseline="0" smtClean="0">
                          <a:ln>
                            <a:noFill/>
                          </a:ln>
                          <a:solidFill>
                            <a:schemeClr val="tx1"/>
                          </a:solidFill>
                          <a:effectLst/>
                          <a:latin typeface="Arial" charset="0"/>
                          <a:ea typeface="宋体" charset="-122"/>
                        </a:rPr>
                        <a:t>str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writln(str)</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在打开的文档中写入字符串，并在最后加一个换行符</a:t>
                      </a:r>
                      <a:r>
                        <a:rPr kumimoji="0" lang="en-US" altLang="zh-CN" sz="1600" b="0" i="0" u="none" strike="noStrike" cap="none" normalizeH="0" baseline="0" smtClean="0">
                          <a:ln>
                            <a:noFill/>
                          </a:ln>
                          <a:solidFill>
                            <a:schemeClr val="tx1"/>
                          </a:solidFill>
                          <a:effectLst/>
                          <a:latin typeface="Arial" charset="0"/>
                          <a:ea typeface="宋体" charset="-122"/>
                        </a:rPr>
                        <a:t>”\n”</a:t>
                      </a:r>
                      <a:r>
                        <a:rPr kumimoji="0" lang="zh-CN" altLang="en-US" sz="1600" b="0" i="0" u="none" strike="noStrike" cap="none" normalizeH="0" baseline="0" smtClean="0">
                          <a:ln>
                            <a:noFill/>
                          </a:ln>
                          <a:solidFill>
                            <a:schemeClr val="tx1"/>
                          </a:solidFill>
                          <a:effectLst/>
                          <a:latin typeface="Arial" charset="0"/>
                          <a:ea typeface="宋体" charset="-122"/>
                        </a:rPr>
                        <a:t>除非出现在</a:t>
                      </a:r>
                      <a:r>
                        <a:rPr kumimoji="0" lang="en-US" altLang="zh-CN" sz="1600" b="0" i="0" u="none" strike="noStrike" cap="none" normalizeH="0" baseline="0" smtClean="0">
                          <a:ln>
                            <a:noFill/>
                          </a:ln>
                          <a:solidFill>
                            <a:schemeClr val="tx1"/>
                          </a:solidFill>
                          <a:effectLst/>
                          <a:latin typeface="Arial" charset="0"/>
                          <a:ea typeface="宋体" charset="-122"/>
                        </a:rPr>
                        <a:t>&lt;pre&gt;&lt;textarea&gt;</a:t>
                      </a:r>
                      <a:r>
                        <a:rPr kumimoji="0" lang="zh-CN" altLang="en-US" sz="1600" b="0" i="0" u="none" strike="noStrike" cap="none" normalizeH="0" baseline="0" smtClean="0">
                          <a:ln>
                            <a:noFill/>
                          </a:ln>
                          <a:solidFill>
                            <a:schemeClr val="tx1"/>
                          </a:solidFill>
                          <a:effectLst/>
                          <a:latin typeface="Arial" charset="0"/>
                          <a:ea typeface="宋体" charset="-122"/>
                        </a:rPr>
                        <a:t>中才可见。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046" name="Text Box 4"/>
          <p:cNvSpPr txBox="1">
            <a:spLocks noChangeArrowheads="1"/>
          </p:cNvSpPr>
          <p:nvPr/>
        </p:nvSpPr>
        <p:spPr bwMode="auto">
          <a:xfrm>
            <a:off x="827088" y="4941888"/>
            <a:ext cx="7704137" cy="530225"/>
          </a:xfrm>
          <a:prstGeom prst="rect">
            <a:avLst/>
          </a:prstGeom>
          <a:solidFill>
            <a:srgbClr val="CCFFFF"/>
          </a:solidFill>
          <a:ln w="9525">
            <a:solidFill>
              <a:schemeClr val="tx1"/>
            </a:solidFill>
            <a:miter lim="800000"/>
            <a:headEnd/>
            <a:tailEnd/>
          </a:ln>
        </p:spPr>
        <p:txBody>
          <a:bodyPr lIns="180000" tIns="108000" rIns="180000" bIns="108000">
            <a:spAutoFit/>
          </a:bodyPr>
          <a:lstStyle/>
          <a:p>
            <a:pPr>
              <a:spcBef>
                <a:spcPct val="20000"/>
              </a:spcBef>
            </a:pPr>
            <a:r>
              <a:rPr lang="en-US" altLang="zh-CN" sz="2000">
                <a:solidFill>
                  <a:srgbClr val="0000FF"/>
                </a:solidFill>
                <a:latin typeface="Arial" charset="0"/>
              </a:rPr>
              <a:t>document</a:t>
            </a:r>
            <a:r>
              <a:rPr lang="zh-CN" altLang="en-US" sz="2000">
                <a:solidFill>
                  <a:srgbClr val="0000FF"/>
                </a:solidFill>
                <a:latin typeface="Arial" charset="0"/>
              </a:rPr>
              <a:t>对象同样支持节点中的各种属性和方法。</a:t>
            </a:r>
            <a:endParaRPr lang="en-US" altLang="zh-CN" sz="2000">
              <a:solidFill>
                <a:srgbClr val="0000FF"/>
              </a:solidFill>
              <a:latin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r>
              <a:rPr lang="zh-CN" altLang="en-US" smtClean="0"/>
              <a:t>实例：</a:t>
            </a:r>
            <a:r>
              <a:rPr lang="en-US" altLang="zh-CN" smtClean="0"/>
              <a:t>document</a:t>
            </a:r>
            <a:r>
              <a:rPr lang="zh-CN" altLang="en-US" smtClean="0"/>
              <a:t>对象属性应用</a:t>
            </a:r>
          </a:p>
        </p:txBody>
      </p:sp>
      <p:sp>
        <p:nvSpPr>
          <p:cNvPr id="130050" name="Rectangle 3"/>
          <p:cNvSpPr>
            <a:spLocks noGrp="1" noChangeArrowheads="1"/>
          </p:cNvSpPr>
          <p:nvPr>
            <p:ph type="body" idx="1"/>
          </p:nvPr>
        </p:nvSpPr>
        <p:spPr/>
        <p:txBody>
          <a:bodyPr/>
          <a:lstStyle/>
          <a:p>
            <a:endParaRPr lang="zh-CN" altLang="en-US" smtClean="0"/>
          </a:p>
        </p:txBody>
      </p:sp>
      <p:pic>
        <p:nvPicPr>
          <p:cNvPr id="130051" name="Picture 4"/>
          <p:cNvPicPr>
            <a:picLocks noChangeAspect="1" noChangeArrowheads="1"/>
          </p:cNvPicPr>
          <p:nvPr/>
        </p:nvPicPr>
        <p:blipFill>
          <a:blip r:embed="rId3"/>
          <a:srcRect/>
          <a:stretch>
            <a:fillRect/>
          </a:stretch>
        </p:blipFill>
        <p:spPr bwMode="auto">
          <a:xfrm>
            <a:off x="755650" y="1916113"/>
            <a:ext cx="7704138" cy="374332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r>
              <a:rPr lang="zh-CN" altLang="en-US" smtClean="0"/>
              <a:t>综合实例：当当网“选项卡切换”效果</a:t>
            </a:r>
          </a:p>
        </p:txBody>
      </p:sp>
      <p:sp>
        <p:nvSpPr>
          <p:cNvPr id="132098" name="Rectangle 3"/>
          <p:cNvSpPr>
            <a:spLocks noGrp="1" noChangeArrowheads="1"/>
          </p:cNvSpPr>
          <p:nvPr>
            <p:ph type="body" idx="1"/>
          </p:nvPr>
        </p:nvSpPr>
        <p:spPr/>
        <p:txBody>
          <a:bodyPr/>
          <a:lstStyle/>
          <a:p>
            <a:endParaRPr lang="zh-CN" altLang="en-US" smtClean="0"/>
          </a:p>
        </p:txBody>
      </p:sp>
      <p:pic>
        <p:nvPicPr>
          <p:cNvPr id="132099" name="Picture 4"/>
          <p:cNvPicPr>
            <a:picLocks noChangeAspect="1" noChangeArrowheads="1"/>
          </p:cNvPicPr>
          <p:nvPr/>
        </p:nvPicPr>
        <p:blipFill>
          <a:blip r:embed="rId3"/>
          <a:srcRect/>
          <a:stretch>
            <a:fillRect/>
          </a:stretch>
        </p:blipFill>
        <p:spPr bwMode="auto">
          <a:xfrm>
            <a:off x="755650" y="1989138"/>
            <a:ext cx="7056438" cy="37465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r>
              <a:rPr lang="zh-CN" altLang="en-US" smtClean="0"/>
              <a:t>表单对象</a:t>
            </a:r>
          </a:p>
        </p:txBody>
      </p:sp>
      <p:sp>
        <p:nvSpPr>
          <p:cNvPr id="134146" name="Rectangle 3"/>
          <p:cNvSpPr>
            <a:spLocks noGrp="1" noChangeArrowheads="1"/>
          </p:cNvSpPr>
          <p:nvPr>
            <p:ph type="body" idx="1"/>
          </p:nvPr>
        </p:nvSpPr>
        <p:spPr/>
        <p:txBody>
          <a:bodyPr/>
          <a:lstStyle/>
          <a:p>
            <a:pPr>
              <a:lnSpc>
                <a:spcPct val="90000"/>
              </a:lnSpc>
            </a:pPr>
            <a:r>
              <a:rPr lang="en-US" altLang="zh-CN" sz="2400" b="1" smtClean="0"/>
              <a:t>Form</a:t>
            </a:r>
            <a:r>
              <a:rPr lang="zh-CN" altLang="en-US" sz="2400" b="1" smtClean="0"/>
              <a:t>对象</a:t>
            </a:r>
          </a:p>
          <a:p>
            <a:pPr lvl="1">
              <a:spcBef>
                <a:spcPct val="30000"/>
              </a:spcBef>
            </a:pPr>
            <a:r>
              <a:rPr lang="zh-CN" altLang="en-US" sz="1800" smtClean="0"/>
              <a:t>一个表单对应</a:t>
            </a:r>
            <a:r>
              <a:rPr lang="en-US" altLang="zh-CN" sz="1800" smtClean="0"/>
              <a:t>JS</a:t>
            </a:r>
            <a:r>
              <a:rPr lang="zh-CN" altLang="en-US" sz="1800" smtClean="0"/>
              <a:t>中的一个</a:t>
            </a:r>
            <a:r>
              <a:rPr lang="en-US" altLang="zh-CN" sz="1800" smtClean="0"/>
              <a:t>form</a:t>
            </a:r>
            <a:r>
              <a:rPr lang="zh-CN" altLang="en-US" sz="1800" smtClean="0"/>
              <a:t>对象，</a:t>
            </a:r>
            <a:r>
              <a:rPr lang="en-US" altLang="zh-CN" sz="1800" smtClean="0"/>
              <a:t>form</a:t>
            </a:r>
            <a:r>
              <a:rPr lang="zh-CN" altLang="en-US" sz="1800" smtClean="0"/>
              <a:t>对象具有</a:t>
            </a:r>
            <a:r>
              <a:rPr lang="en-US" altLang="zh-CN" sz="1800" smtClean="0"/>
              <a:t>&lt;form&gt;</a:t>
            </a:r>
            <a:r>
              <a:rPr lang="zh-CN" altLang="en-US" sz="1800" smtClean="0"/>
              <a:t>标记的所有属性。</a:t>
            </a:r>
          </a:p>
          <a:p>
            <a:pPr lvl="1">
              <a:spcBef>
                <a:spcPct val="30000"/>
              </a:spcBef>
            </a:pPr>
            <a:r>
              <a:rPr lang="zh-CN" altLang="en-US" sz="1800" smtClean="0">
                <a:solidFill>
                  <a:srgbClr val="0000FF"/>
                </a:solidFill>
              </a:rPr>
              <a:t>当表单元素定义</a:t>
            </a:r>
            <a:r>
              <a:rPr lang="en-US" altLang="zh-CN" sz="1800" smtClean="0">
                <a:solidFill>
                  <a:srgbClr val="0000FF"/>
                </a:solidFill>
              </a:rPr>
              <a:t>name</a:t>
            </a:r>
            <a:r>
              <a:rPr lang="zh-CN" altLang="en-US" sz="1800" smtClean="0">
                <a:solidFill>
                  <a:srgbClr val="0000FF"/>
                </a:solidFill>
              </a:rPr>
              <a:t>属性时（比如：</a:t>
            </a:r>
            <a:r>
              <a:rPr lang="en-US" altLang="zh-CN" sz="1800" smtClean="0">
                <a:solidFill>
                  <a:srgbClr val="0000FF"/>
                </a:solidFill>
              </a:rPr>
              <a:t>name=“form1”</a:t>
            </a:r>
            <a:r>
              <a:rPr lang="zh-CN" altLang="en-US" sz="1800" smtClean="0">
                <a:solidFill>
                  <a:srgbClr val="0000FF"/>
                </a:solidFill>
              </a:rPr>
              <a:t>），便为</a:t>
            </a:r>
            <a:r>
              <a:rPr lang="en-US" altLang="zh-CN" sz="1800" smtClean="0">
                <a:solidFill>
                  <a:srgbClr val="0000FF"/>
                </a:solidFill>
              </a:rPr>
              <a:t>document</a:t>
            </a:r>
            <a:r>
              <a:rPr lang="zh-CN" altLang="en-US" sz="1800" smtClean="0">
                <a:solidFill>
                  <a:srgbClr val="0000FF"/>
                </a:solidFill>
              </a:rPr>
              <a:t>对象添加了一个属性，该属性表示了该元素，通过</a:t>
            </a:r>
            <a:r>
              <a:rPr lang="en-US" altLang="zh-CN" sz="1800" smtClean="0">
                <a:solidFill>
                  <a:srgbClr val="0000FF"/>
                </a:solidFill>
              </a:rPr>
              <a:t>document</a:t>
            </a:r>
            <a:r>
              <a:rPr lang="zh-CN" altLang="en-US" sz="1800" smtClean="0">
                <a:solidFill>
                  <a:srgbClr val="0000FF"/>
                </a:solidFill>
              </a:rPr>
              <a:t>对象及属性值可以访问该元素。</a:t>
            </a:r>
          </a:p>
          <a:p>
            <a:pPr lvl="1">
              <a:spcBef>
                <a:spcPct val="30000"/>
              </a:spcBef>
            </a:pPr>
            <a:r>
              <a:rPr lang="zh-CN" altLang="en-US" sz="1800" smtClean="0"/>
              <a:t>有些浏览器并不支持脚本通过</a:t>
            </a:r>
            <a:r>
              <a:rPr lang="en-US" altLang="zh-CN" sz="1800" smtClean="0"/>
              <a:t>name</a:t>
            </a:r>
            <a:r>
              <a:rPr lang="zh-CN" altLang="en-US" sz="1800" smtClean="0"/>
              <a:t>属性访问元素，为了避免兼容问题，可以为元素的</a:t>
            </a:r>
            <a:r>
              <a:rPr lang="en-US" altLang="zh-CN" sz="1800" b="1" smtClean="0">
                <a:solidFill>
                  <a:srgbClr val="FF0000"/>
                </a:solidFill>
              </a:rPr>
              <a:t>id</a:t>
            </a:r>
            <a:r>
              <a:rPr lang="zh-CN" altLang="en-US" sz="1800" b="1" smtClean="0">
                <a:solidFill>
                  <a:srgbClr val="FF0000"/>
                </a:solidFill>
              </a:rPr>
              <a:t>和</a:t>
            </a:r>
            <a:r>
              <a:rPr lang="en-US" altLang="zh-CN" sz="1800" b="1" smtClean="0">
                <a:solidFill>
                  <a:srgbClr val="FF0000"/>
                </a:solidFill>
              </a:rPr>
              <a:t>name</a:t>
            </a:r>
            <a:r>
              <a:rPr lang="zh-CN" altLang="en-US" sz="1800" b="1" smtClean="0">
                <a:solidFill>
                  <a:srgbClr val="FF0000"/>
                </a:solidFill>
              </a:rPr>
              <a:t>指定相同的值</a:t>
            </a:r>
            <a:r>
              <a:rPr lang="zh-CN" altLang="en-US" sz="1800" smtClean="0"/>
              <a:t>。</a:t>
            </a:r>
          </a:p>
          <a:p>
            <a:pPr lvl="1">
              <a:spcBef>
                <a:spcPct val="30000"/>
              </a:spcBef>
            </a:pPr>
            <a:r>
              <a:rPr lang="zh-CN" altLang="en-US" sz="1800" smtClean="0"/>
              <a:t>当表单中存在多个相同</a:t>
            </a:r>
            <a:r>
              <a:rPr lang="en-US" altLang="zh-CN" sz="1800" smtClean="0"/>
              <a:t>name</a:t>
            </a:r>
            <a:r>
              <a:rPr lang="zh-CN" altLang="en-US" sz="1800" smtClean="0"/>
              <a:t>属性时，便为</a:t>
            </a:r>
            <a:r>
              <a:rPr lang="en-US" altLang="zh-CN" sz="1800" smtClean="0"/>
              <a:t>form</a:t>
            </a:r>
            <a:r>
              <a:rPr lang="zh-CN" altLang="en-US" sz="1800" smtClean="0"/>
              <a:t>元素对象添加了一个</a:t>
            </a:r>
            <a:r>
              <a:rPr lang="zh-CN" altLang="en-US" sz="1800" b="1" smtClean="0">
                <a:solidFill>
                  <a:srgbClr val="FF0000"/>
                </a:solidFill>
              </a:rPr>
              <a:t>数组属性</a:t>
            </a:r>
            <a:r>
              <a:rPr lang="zh-CN" altLang="en-US" sz="1800" smtClean="0"/>
              <a:t>，数组名称为</a:t>
            </a:r>
            <a:r>
              <a:rPr lang="en-US" altLang="zh-CN" sz="1800" smtClean="0"/>
              <a:t>name</a:t>
            </a:r>
            <a:r>
              <a:rPr lang="zh-CN" altLang="en-US" sz="1800" smtClean="0"/>
              <a:t>属性值。</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r>
              <a:rPr lang="zh-CN" altLang="en-US" smtClean="0"/>
              <a:t>表单对象</a:t>
            </a:r>
            <a:r>
              <a:rPr lang="en-US" altLang="zh-CN" smtClean="0"/>
              <a:t>——form</a:t>
            </a:r>
            <a:r>
              <a:rPr lang="zh-CN" altLang="en-US" smtClean="0"/>
              <a:t>对象</a:t>
            </a:r>
          </a:p>
        </p:txBody>
      </p:sp>
      <p:graphicFrame>
        <p:nvGraphicFramePr>
          <p:cNvPr id="139296" name="Group 32"/>
          <p:cNvGraphicFramePr>
            <a:graphicFrameLocks noGrp="1"/>
          </p:cNvGraphicFramePr>
          <p:nvPr>
            <p:ph idx="4294967295"/>
          </p:nvPr>
        </p:nvGraphicFramePr>
        <p:xfrm>
          <a:off x="755650" y="1989138"/>
          <a:ext cx="7696200" cy="3176587"/>
        </p:xfrm>
        <a:graphic>
          <a:graphicData uri="http://schemas.openxmlformats.org/drawingml/2006/table">
            <a:tbl>
              <a:tblPr/>
              <a:tblGrid>
                <a:gridCol w="1223963"/>
                <a:gridCol w="6472237"/>
              </a:tblGrid>
              <a:tr h="120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elements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表单所有元素组成的数组。可以分别通过整数、</a:t>
                      </a:r>
                      <a:r>
                        <a:rPr kumimoji="0" lang="en-US" altLang="zh-CN" sz="1600" b="0" i="0" u="none" strike="noStrike" cap="none" normalizeH="0" baseline="0" smtClean="0">
                          <a:ln>
                            <a:noFill/>
                          </a:ln>
                          <a:solidFill>
                            <a:schemeClr val="tx1"/>
                          </a:solidFill>
                          <a:effectLst/>
                          <a:latin typeface="Arial" charset="0"/>
                          <a:ea typeface="宋体" charset="-122"/>
                        </a:rPr>
                        <a:t>id</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作为索引来访问表单中元素。只读属性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表单中元素的个数。该值与</a:t>
                      </a:r>
                      <a:r>
                        <a:rPr kumimoji="0" lang="en-US" altLang="zh-CN" sz="1600" b="0" i="0" u="none" strike="noStrike" cap="none" normalizeH="0" baseline="0" smtClean="0">
                          <a:ln>
                            <a:noFill/>
                          </a:ln>
                          <a:solidFill>
                            <a:schemeClr val="tx1"/>
                          </a:solidFill>
                          <a:effectLst/>
                          <a:latin typeface="Arial" charset="0"/>
                          <a:ea typeface="宋体" charset="-122"/>
                        </a:rPr>
                        <a:t>elements.length</a:t>
                      </a:r>
                      <a:r>
                        <a:rPr kumimoji="0" lang="zh-CN" altLang="en-US" sz="1600" b="0" i="0" u="none" strike="noStrike" cap="none" normalizeH="0" baseline="0" smtClean="0">
                          <a:ln>
                            <a:noFill/>
                          </a:ln>
                          <a:solidFill>
                            <a:schemeClr val="tx1"/>
                          </a:solidFill>
                          <a:effectLst/>
                          <a:latin typeface="Arial" charset="0"/>
                          <a:ea typeface="宋体" charset="-122"/>
                        </a:rPr>
                        <a:t>相同，只读属性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enctype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对应于</a:t>
                      </a:r>
                      <a:r>
                        <a:rPr kumimoji="0" lang="en-US" altLang="zh-CN" sz="1600" b="0" i="0" u="none" strike="noStrike" cap="none" normalizeH="0" baseline="0" smtClean="0">
                          <a:ln>
                            <a:noFill/>
                          </a:ln>
                          <a:solidFill>
                            <a:schemeClr val="tx1"/>
                          </a:solidFill>
                          <a:effectLst/>
                          <a:latin typeface="Arial" charset="0"/>
                          <a:ea typeface="宋体" charset="-122"/>
                        </a:rPr>
                        <a:t>&lt;form&gt;</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enctype</a:t>
                      </a:r>
                      <a:r>
                        <a:rPr kumimoji="0" lang="zh-CN" altLang="en-US" sz="1600" b="0" i="0" u="none" strike="noStrike" cap="none" normalizeH="0" baseline="0" smtClean="0">
                          <a:ln>
                            <a:noFill/>
                          </a:ln>
                          <a:solidFill>
                            <a:schemeClr val="tx1"/>
                          </a:solidFill>
                          <a:effectLst/>
                          <a:latin typeface="Arial" charset="0"/>
                          <a:ea typeface="宋体" charset="-122"/>
                        </a:rPr>
                        <a:t>属性，可设置或返回表单内容的 </a:t>
                      </a:r>
                      <a:r>
                        <a:rPr kumimoji="0" lang="en-US" altLang="zh-CN" sz="1600" b="0" i="0" u="none" strike="noStrike" cap="none" normalizeH="0" baseline="0" smtClean="0">
                          <a:ln>
                            <a:noFill/>
                          </a:ln>
                          <a:solidFill>
                            <a:schemeClr val="tx1"/>
                          </a:solidFill>
                          <a:effectLst/>
                          <a:latin typeface="Arial" charset="0"/>
                          <a:ea typeface="宋体" charset="-122"/>
                        </a:rPr>
                        <a:t>MIME </a:t>
                      </a:r>
                      <a:r>
                        <a:rPr kumimoji="0" lang="zh-CN" altLang="en-US" sz="1600" b="0" i="0" u="none" strike="noStrike" cap="none" normalizeH="0" baseline="0" smtClean="0">
                          <a:ln>
                            <a:noFill/>
                          </a:ln>
                          <a:solidFill>
                            <a:schemeClr val="tx1"/>
                          </a:solidFill>
                          <a:effectLst/>
                          <a:latin typeface="Arial" charset="0"/>
                          <a:ea typeface="宋体" charset="-122"/>
                        </a:rPr>
                        <a:t>类型 </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默认值是 </a:t>
                      </a:r>
                      <a:r>
                        <a:rPr kumimoji="0" lang="en-US" altLang="zh-CN" sz="1600" b="0" i="0" u="none" strike="noStrike" cap="none" normalizeH="0" baseline="0" smtClean="0">
                          <a:ln>
                            <a:noFill/>
                          </a:ln>
                          <a:solidFill>
                            <a:schemeClr val="tx1"/>
                          </a:solidFill>
                          <a:effectLst/>
                          <a:latin typeface="Arial" charset="0"/>
                          <a:ea typeface="宋体" charset="-122"/>
                        </a:rPr>
                        <a:t>"application/x-www-form-urlencoded" </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a:t>
                      </a:r>
                      <a:r>
                        <a:rPr kumimoji="0" lang="en-US" altLang="zh-CN" sz="1600" b="0" i="0" u="none" strike="noStrike" cap="none" normalizeH="0" baseline="0" smtClean="0">
                          <a:ln>
                            <a:noFill/>
                          </a:ln>
                          <a:solidFill>
                            <a:schemeClr val="tx1"/>
                          </a:solidFill>
                          <a:effectLst/>
                          <a:latin typeface="Arial" charset="0"/>
                          <a:ea typeface="宋体" charset="-122"/>
                        </a:rPr>
                        <a:t>type</a:t>
                      </a:r>
                      <a:r>
                        <a:rPr kumimoji="0" lang="zh-CN" altLang="en-US" sz="1600" b="0" i="0" u="none" strike="noStrike" cap="none" normalizeH="0" baseline="0" smtClean="0">
                          <a:ln>
                            <a:noFill/>
                          </a:ln>
                          <a:solidFill>
                            <a:schemeClr val="tx1"/>
                          </a:solidFill>
                          <a:effectLst/>
                          <a:latin typeface="Arial" charset="0"/>
                          <a:ea typeface="宋体" charset="-122"/>
                        </a:rPr>
                        <a:t>是 </a:t>
                      </a:r>
                      <a:r>
                        <a:rPr kumimoji="0" lang="en-US" altLang="zh-CN" sz="1600" b="0" i="0" u="none" strike="noStrike" cap="none" normalizeH="0" baseline="0" smtClean="0">
                          <a:ln>
                            <a:noFill/>
                          </a:ln>
                          <a:solidFill>
                            <a:schemeClr val="tx1"/>
                          </a:solidFill>
                          <a:effectLst/>
                          <a:latin typeface="Arial" charset="0"/>
                          <a:ea typeface="宋体" charset="-122"/>
                        </a:rPr>
                        <a:t>"file" </a:t>
                      </a:r>
                      <a:r>
                        <a:rPr kumimoji="0" lang="zh-CN" altLang="en-US" sz="1600" b="0" i="0" u="none" strike="noStrike" cap="none" normalizeH="0" baseline="0" smtClean="0">
                          <a:ln>
                            <a:noFill/>
                          </a:ln>
                          <a:solidFill>
                            <a:schemeClr val="tx1"/>
                          </a:solidFill>
                          <a:effectLst/>
                          <a:latin typeface="Arial" charset="0"/>
                          <a:ea typeface="宋体" charset="-122"/>
                        </a:rPr>
                        <a:t>时，值是 </a:t>
                      </a:r>
                      <a:r>
                        <a:rPr kumimoji="0" lang="en-US" altLang="zh-CN" sz="1600" b="0" i="0" u="none" strike="noStrike" cap="none" normalizeH="0" baseline="0" smtClean="0">
                          <a:ln>
                            <a:noFill/>
                          </a:ln>
                          <a:solidFill>
                            <a:schemeClr val="tx1"/>
                          </a:solidFill>
                          <a:effectLst/>
                          <a:latin typeface="Arial" charset="0"/>
                          <a:ea typeface="宋体" charset="-122"/>
                        </a:rPr>
                        <a:t>"multipart/form-data"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处理表单的页面的</a:t>
                      </a: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地址，对应于</a:t>
                      </a:r>
                      <a:r>
                        <a:rPr kumimoji="0" lang="en-US" altLang="zh-CN" sz="1600" b="0" i="0" u="none" strike="noStrike" cap="none" normalizeH="0" baseline="0" smtClean="0">
                          <a:ln>
                            <a:noFill/>
                          </a:ln>
                          <a:solidFill>
                            <a:schemeClr val="tx1"/>
                          </a:solidFill>
                          <a:effectLst/>
                          <a:latin typeface="Arial" charset="0"/>
                          <a:ea typeface="宋体" charset="-122"/>
                        </a:rPr>
                        <a:t>&lt;form&gt;</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action</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对应于</a:t>
                      </a:r>
                      <a:r>
                        <a:rPr kumimoji="0" lang="en-US" altLang="zh-CN" sz="1600" b="0" i="0" u="none" strike="noStrike" cap="none" normalizeH="0" baseline="0" smtClean="0">
                          <a:ln>
                            <a:noFill/>
                          </a:ln>
                          <a:solidFill>
                            <a:schemeClr val="tx1"/>
                          </a:solidFill>
                          <a:effectLst/>
                          <a:latin typeface="Arial" charset="0"/>
                          <a:ea typeface="宋体" charset="-122"/>
                        </a:rPr>
                        <a:t>&lt;form&gt;</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method</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对应于</a:t>
                      </a:r>
                      <a:r>
                        <a:rPr kumimoji="0" lang="en-US" altLang="zh-CN" sz="1600" b="0" i="0" u="none" strike="noStrike" cap="none" normalizeH="0" baseline="0" smtClean="0">
                          <a:ln>
                            <a:noFill/>
                          </a:ln>
                          <a:solidFill>
                            <a:schemeClr val="tx1"/>
                          </a:solidFill>
                          <a:effectLst/>
                          <a:latin typeface="Arial" charset="0"/>
                          <a:ea typeface="宋体" charset="-122"/>
                        </a:rPr>
                        <a:t>&lt;form&gt;</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name</a:t>
                      </a: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r>
              <a:rPr lang="zh-CN" altLang="en-US" smtClean="0"/>
              <a:t>表单对象</a:t>
            </a:r>
            <a:r>
              <a:rPr lang="en-US" altLang="zh-CN" smtClean="0"/>
              <a:t>——form</a:t>
            </a:r>
            <a:r>
              <a:rPr lang="zh-CN" altLang="en-US" smtClean="0"/>
              <a:t>对象</a:t>
            </a:r>
          </a:p>
        </p:txBody>
      </p:sp>
      <p:graphicFrame>
        <p:nvGraphicFramePr>
          <p:cNvPr id="68656" name="Group 48"/>
          <p:cNvGraphicFramePr>
            <a:graphicFrameLocks noGrp="1"/>
          </p:cNvGraphicFramePr>
          <p:nvPr>
            <p:ph idx="1"/>
          </p:nvPr>
        </p:nvGraphicFramePr>
        <p:xfrm>
          <a:off x="755650" y="1989138"/>
          <a:ext cx="7696200" cy="2987675"/>
        </p:xfrm>
        <a:graphic>
          <a:graphicData uri="http://schemas.openxmlformats.org/drawingml/2006/table">
            <a:tbl>
              <a:tblPr/>
              <a:tblGrid>
                <a:gridCol w="1008063"/>
                <a:gridCol w="6688137"/>
              </a:tblGrid>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提交表单。可通过</a:t>
                      </a:r>
                      <a:r>
                        <a:rPr kumimoji="0" lang="en-US" altLang="zh-CN" sz="1600" b="0" i="0" u="none" strike="noStrike" cap="none" normalizeH="0" baseline="0" smtClean="0">
                          <a:ln>
                            <a:noFill/>
                          </a:ln>
                          <a:solidFill>
                            <a:schemeClr val="tx1"/>
                          </a:solidFill>
                          <a:effectLst/>
                          <a:latin typeface="Arial" charset="0"/>
                          <a:ea typeface="宋体" charset="-122"/>
                        </a:rPr>
                        <a:t>JS</a:t>
                      </a:r>
                      <a:r>
                        <a:rPr kumimoji="0" lang="zh-CN" altLang="en-US" sz="1600" b="0" i="0" u="none" strike="noStrike" cap="none" normalizeH="0" baseline="0" smtClean="0">
                          <a:ln>
                            <a:noFill/>
                          </a:ln>
                          <a:solidFill>
                            <a:schemeClr val="tx1"/>
                          </a:solidFill>
                          <a:effectLst/>
                          <a:latin typeface="Arial" charset="0"/>
                          <a:ea typeface="宋体" charset="-122"/>
                        </a:rPr>
                        <a:t>脚本调用该方法提交表单，与单击</a:t>
                      </a:r>
                      <a:r>
                        <a:rPr kumimoji="0" lang="en-US" altLang="zh-CN" sz="1600" b="0" i="0" u="none" strike="noStrike" cap="none" normalizeH="0" baseline="0" smtClean="0">
                          <a:ln>
                            <a:noFill/>
                          </a:ln>
                          <a:solidFill>
                            <a:schemeClr val="tx1"/>
                          </a:solidFill>
                          <a:effectLst/>
                          <a:latin typeface="Arial" charset="0"/>
                          <a:ea typeface="宋体" charset="-122"/>
                        </a:rPr>
                        <a:t>submit</a:t>
                      </a:r>
                      <a:r>
                        <a:rPr kumimoji="0" lang="zh-CN" altLang="en-US" sz="1600" b="0" i="0" u="none" strike="noStrike" cap="none" normalizeH="0" baseline="0" smtClean="0">
                          <a:ln>
                            <a:noFill/>
                          </a:ln>
                          <a:solidFill>
                            <a:schemeClr val="tx1"/>
                          </a:solidFill>
                          <a:effectLst/>
                          <a:latin typeface="Arial" charset="0"/>
                          <a:ea typeface="宋体" charset="-122"/>
                        </a:rPr>
                        <a:t>按钮功能一样。但</a:t>
                      </a:r>
                      <a:r>
                        <a:rPr kumimoji="0" lang="zh-CN" altLang="en-US" sz="1600" b="1" i="0" u="none" strike="noStrike" cap="none" normalizeH="0" baseline="0" smtClean="0">
                          <a:ln>
                            <a:noFill/>
                          </a:ln>
                          <a:solidFill>
                            <a:srgbClr val="FF0000"/>
                          </a:solidFill>
                          <a:effectLst/>
                          <a:latin typeface="Arial" charset="0"/>
                          <a:ea typeface="宋体" charset="-122"/>
                        </a:rPr>
                        <a:t>调用该方法提交表单时，不会执行</a:t>
                      </a:r>
                      <a:r>
                        <a:rPr kumimoji="0" lang="en-US" altLang="zh-CN" sz="1600" b="1" i="0" u="none" strike="noStrike" cap="none" normalizeH="0" baseline="0" smtClean="0">
                          <a:ln>
                            <a:noFill/>
                          </a:ln>
                          <a:solidFill>
                            <a:srgbClr val="FF0000"/>
                          </a:solidFill>
                          <a:effectLst/>
                          <a:latin typeface="Arial" charset="0"/>
                          <a:ea typeface="宋体" charset="-122"/>
                        </a:rPr>
                        <a:t>onsubmit</a:t>
                      </a:r>
                      <a:r>
                        <a:rPr kumimoji="0" lang="zh-CN" altLang="en-US" sz="1600" b="1" i="0" u="none" strike="noStrike" cap="none" normalizeH="0" baseline="0" smtClean="0">
                          <a:ln>
                            <a:noFill/>
                          </a:ln>
                          <a:solidFill>
                            <a:srgbClr val="FF0000"/>
                          </a:solidFill>
                          <a:effectLst/>
                          <a:latin typeface="Arial" charset="0"/>
                          <a:ea typeface="宋体" charset="-122"/>
                        </a:rPr>
                        <a:t>事件句柄</a:t>
                      </a:r>
                      <a:r>
                        <a:rPr kumimoji="0" lang="zh-CN" altLang="en-US"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重置表单。与单击</a:t>
                      </a:r>
                      <a:r>
                        <a:rPr kumimoji="0" lang="en-US" altLang="zh-CN" sz="1600" b="0" i="0" u="none" strike="noStrike" cap="none" normalizeH="0" baseline="0" smtClean="0">
                          <a:ln>
                            <a:noFill/>
                          </a:ln>
                          <a:solidFill>
                            <a:schemeClr val="tx1"/>
                          </a:solidFill>
                          <a:effectLst/>
                          <a:latin typeface="Arial" charset="0"/>
                          <a:ea typeface="宋体" charset="-122"/>
                        </a:rPr>
                        <a:t>reset</a:t>
                      </a:r>
                      <a:r>
                        <a:rPr kumimoji="0" lang="zh-CN" altLang="en-US" sz="1600" b="0" i="0" u="none" strike="noStrike" cap="none" normalizeH="0" baseline="0" smtClean="0">
                          <a:ln>
                            <a:noFill/>
                          </a:ln>
                          <a:solidFill>
                            <a:schemeClr val="tx1"/>
                          </a:solidFill>
                          <a:effectLst/>
                          <a:latin typeface="Arial" charset="0"/>
                          <a:ea typeface="宋体" charset="-122"/>
                        </a:rPr>
                        <a:t>按钮功能一样。该方法与</a:t>
                      </a:r>
                      <a:r>
                        <a:rPr kumimoji="0" lang="en-US" altLang="zh-CN" sz="1600" b="0" i="0" u="none" strike="noStrike" cap="none" normalizeH="0" baseline="0" smtClean="0">
                          <a:ln>
                            <a:noFill/>
                          </a:ln>
                          <a:solidFill>
                            <a:schemeClr val="tx1"/>
                          </a:solidFill>
                          <a:effectLst/>
                          <a:latin typeface="Arial" charset="0"/>
                          <a:ea typeface="宋体" charset="-122"/>
                        </a:rPr>
                        <a:t>submit()</a:t>
                      </a:r>
                      <a:r>
                        <a:rPr kumimoji="0" lang="zh-CN" altLang="en-US" sz="1600" b="0" i="0" u="none" strike="noStrike" cap="none" normalizeH="0" baseline="0" smtClean="0">
                          <a:ln>
                            <a:noFill/>
                          </a:ln>
                          <a:solidFill>
                            <a:schemeClr val="tx1"/>
                          </a:solidFill>
                          <a:effectLst/>
                          <a:latin typeface="Arial" charset="0"/>
                          <a:ea typeface="宋体" charset="-122"/>
                        </a:rPr>
                        <a:t>不同的是，当通过脚本调用时，仍触发执行</a:t>
                      </a:r>
                      <a:r>
                        <a:rPr kumimoji="0" lang="en-US" altLang="zh-CN" sz="1600" b="0" i="0" u="none" strike="noStrike" cap="none" normalizeH="0" baseline="0" smtClean="0">
                          <a:ln>
                            <a:noFill/>
                          </a:ln>
                          <a:solidFill>
                            <a:schemeClr val="tx1"/>
                          </a:solidFill>
                          <a:effectLst/>
                          <a:latin typeface="Arial" charset="0"/>
                          <a:ea typeface="宋体" charset="-122"/>
                        </a:rPr>
                        <a:t>onreset</a:t>
                      </a:r>
                      <a:r>
                        <a:rPr kumimoji="0" lang="zh-CN" altLang="en-US" sz="1600" b="0" i="0" u="none" strike="noStrike" cap="none" normalizeH="0" baseline="0" smtClean="0">
                          <a:ln>
                            <a:noFill/>
                          </a:ln>
                          <a:solidFill>
                            <a:schemeClr val="tx1"/>
                          </a:solidFill>
                          <a:effectLst/>
                          <a:latin typeface="Arial" charset="0"/>
                          <a:ea typeface="宋体" charset="-122"/>
                        </a:rPr>
                        <a:t>事件句柄。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事件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a:t>
                      </a:r>
                      <a:r>
                        <a:rPr kumimoji="0" lang="zh-CN" altLang="en-US" sz="1600" b="1" i="0" u="none" strike="noStrike" cap="none" normalizeH="0" baseline="0" smtClean="0">
                          <a:ln>
                            <a:noFill/>
                          </a:ln>
                          <a:solidFill>
                            <a:srgbClr val="FF0000"/>
                          </a:solidFill>
                          <a:effectLst/>
                          <a:latin typeface="Arial" charset="0"/>
                          <a:ea typeface="宋体" charset="-122"/>
                        </a:rPr>
                        <a:t>提交表单之前调用</a:t>
                      </a:r>
                      <a:r>
                        <a:rPr kumimoji="0" lang="zh-CN" altLang="en-US" sz="1600" b="0" i="0" u="none" strike="noStrike" cap="none" normalizeH="0" baseline="0" smtClean="0">
                          <a:ln>
                            <a:noFill/>
                          </a:ln>
                          <a:solidFill>
                            <a:schemeClr val="tx1"/>
                          </a:solidFill>
                          <a:effectLst/>
                          <a:latin typeface="Arial" charset="0"/>
                          <a:ea typeface="宋体" charset="-122"/>
                        </a:rPr>
                        <a:t>，如果</a:t>
                      </a:r>
                      <a:r>
                        <a:rPr kumimoji="0" lang="en-US" altLang="zh-CN" sz="1600" b="0" i="0" u="none" strike="noStrike" cap="none" normalizeH="0" baseline="0" smtClean="0">
                          <a:ln>
                            <a:noFill/>
                          </a:ln>
                          <a:solidFill>
                            <a:schemeClr val="tx1"/>
                          </a:solidFill>
                          <a:effectLst/>
                          <a:latin typeface="Arial" charset="0"/>
                          <a:ea typeface="宋体" charset="-122"/>
                        </a:rPr>
                        <a:t>onsubmit</a:t>
                      </a:r>
                      <a:r>
                        <a:rPr kumimoji="0" lang="zh-CN" altLang="en-US" sz="1600" b="0" i="0" u="none" strike="noStrike" cap="none" normalizeH="0" baseline="0" smtClean="0">
                          <a:ln>
                            <a:noFill/>
                          </a:ln>
                          <a:solidFill>
                            <a:schemeClr val="tx1"/>
                          </a:solidFill>
                          <a:effectLst/>
                          <a:latin typeface="Arial" charset="0"/>
                          <a:ea typeface="宋体" charset="-122"/>
                        </a:rPr>
                        <a:t>返回</a:t>
                      </a:r>
                      <a:r>
                        <a:rPr kumimoji="0" lang="en-US" altLang="zh-CN" sz="1600" b="0" i="0" u="none" strike="noStrike" cap="none" normalizeH="0" baseline="0" smtClean="0">
                          <a:ln>
                            <a:noFill/>
                          </a:ln>
                          <a:solidFill>
                            <a:schemeClr val="tx1"/>
                          </a:solidFill>
                          <a:effectLst/>
                          <a:latin typeface="Arial" charset="0"/>
                          <a:ea typeface="宋体" charset="-122"/>
                        </a:rPr>
                        <a:t>true</a:t>
                      </a:r>
                      <a:r>
                        <a:rPr kumimoji="0" lang="zh-CN" altLang="en-US" sz="1600" b="0" i="0" u="none" strike="noStrike" cap="none" normalizeH="0" baseline="0" smtClean="0">
                          <a:ln>
                            <a:noFill/>
                          </a:ln>
                          <a:solidFill>
                            <a:schemeClr val="tx1"/>
                          </a:solidFill>
                          <a:effectLst/>
                          <a:latin typeface="Arial" charset="0"/>
                          <a:ea typeface="宋体" charset="-122"/>
                        </a:rPr>
                        <a:t>，则提交表单，返回</a:t>
                      </a:r>
                      <a:r>
                        <a:rPr kumimoji="0" lang="en-US" altLang="zh-CN" sz="1600" b="0" i="0" u="none" strike="noStrike" cap="none" normalizeH="0" baseline="0" smtClean="0">
                          <a:ln>
                            <a:noFill/>
                          </a:ln>
                          <a:solidFill>
                            <a:schemeClr val="tx1"/>
                          </a:solidFill>
                          <a:effectLst/>
                          <a:latin typeface="Arial" charset="0"/>
                          <a:ea typeface="宋体" charset="-122"/>
                        </a:rPr>
                        <a:t>false</a:t>
                      </a:r>
                      <a:r>
                        <a:rPr kumimoji="0" lang="zh-CN" altLang="en-US" sz="1600" b="0" i="0" u="none" strike="noStrike" cap="none" normalizeH="0" baseline="0" smtClean="0">
                          <a:ln>
                            <a:noFill/>
                          </a:ln>
                          <a:solidFill>
                            <a:schemeClr val="tx1"/>
                          </a:solidFill>
                          <a:effectLst/>
                          <a:latin typeface="Arial" charset="0"/>
                          <a:ea typeface="宋体" charset="-122"/>
                        </a:rPr>
                        <a:t>，则阻止表单提交。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在表单被重置前调用，如果</a:t>
                      </a:r>
                      <a:r>
                        <a:rPr kumimoji="0" lang="en-US" altLang="zh-CN" sz="1600" b="0" i="0" u="none" strike="noStrike" cap="none" normalizeH="0" baseline="0" smtClean="0">
                          <a:ln>
                            <a:noFill/>
                          </a:ln>
                          <a:solidFill>
                            <a:schemeClr val="tx1"/>
                          </a:solidFill>
                          <a:effectLst/>
                          <a:latin typeface="Arial" charset="0"/>
                          <a:ea typeface="宋体" charset="-122"/>
                        </a:rPr>
                        <a:t>onreset</a:t>
                      </a:r>
                      <a:r>
                        <a:rPr kumimoji="0" lang="zh-CN" altLang="en-US" sz="1600" b="0" i="0" u="none" strike="noStrike" cap="none" normalizeH="0" baseline="0" smtClean="0">
                          <a:ln>
                            <a:noFill/>
                          </a:ln>
                          <a:solidFill>
                            <a:schemeClr val="tx1"/>
                          </a:solidFill>
                          <a:effectLst/>
                          <a:latin typeface="Arial" charset="0"/>
                          <a:ea typeface="宋体" charset="-122"/>
                        </a:rPr>
                        <a:t>返回</a:t>
                      </a:r>
                      <a:r>
                        <a:rPr kumimoji="0" lang="en-US" altLang="zh-CN" sz="1600" b="0" i="0" u="none" strike="noStrike" cap="none" normalizeH="0" baseline="0" smtClean="0">
                          <a:ln>
                            <a:noFill/>
                          </a:ln>
                          <a:solidFill>
                            <a:schemeClr val="tx1"/>
                          </a:solidFill>
                          <a:effectLst/>
                          <a:latin typeface="Arial" charset="0"/>
                          <a:ea typeface="宋体" charset="-122"/>
                        </a:rPr>
                        <a:t>true</a:t>
                      </a:r>
                      <a:r>
                        <a:rPr kumimoji="0" lang="zh-CN" altLang="en-US" sz="1600" b="0" i="0" u="none" strike="noStrike" cap="none" normalizeH="0" baseline="0" smtClean="0">
                          <a:ln>
                            <a:noFill/>
                          </a:ln>
                          <a:solidFill>
                            <a:schemeClr val="tx1"/>
                          </a:solidFill>
                          <a:effectLst/>
                          <a:latin typeface="Arial" charset="0"/>
                          <a:ea typeface="宋体" charset="-122"/>
                        </a:rPr>
                        <a:t>，则重置表单，返回</a:t>
                      </a:r>
                      <a:r>
                        <a:rPr kumimoji="0" lang="en-US" altLang="zh-CN" sz="1600" b="0" i="0" u="none" strike="noStrike" cap="none" normalizeH="0" baseline="0" smtClean="0">
                          <a:ln>
                            <a:noFill/>
                          </a:ln>
                          <a:solidFill>
                            <a:schemeClr val="tx1"/>
                          </a:solidFill>
                          <a:effectLst/>
                          <a:latin typeface="Arial" charset="0"/>
                          <a:ea typeface="宋体" charset="-122"/>
                        </a:rPr>
                        <a:t>false</a:t>
                      </a:r>
                      <a:r>
                        <a:rPr kumimoji="0" lang="zh-CN" altLang="en-US" sz="1600" b="0" i="0" u="none" strike="noStrike" cap="none" normalizeH="0" baseline="0" smtClean="0">
                          <a:ln>
                            <a:noFill/>
                          </a:ln>
                          <a:solidFill>
                            <a:schemeClr val="tx1"/>
                          </a:solidFill>
                          <a:effectLst/>
                          <a:latin typeface="Arial" charset="0"/>
                          <a:ea typeface="宋体" charset="-122"/>
                        </a:rPr>
                        <a:t>则阻止表单重置。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r>
              <a:rPr lang="zh-CN" altLang="en-US" smtClean="0"/>
              <a:t>实例：</a:t>
            </a:r>
            <a:r>
              <a:rPr lang="en-US" altLang="zh-CN" smtClean="0"/>
              <a:t>form</a:t>
            </a:r>
            <a:r>
              <a:rPr lang="zh-CN" altLang="en-US" smtClean="0"/>
              <a:t>对象的应用</a:t>
            </a:r>
          </a:p>
        </p:txBody>
      </p:sp>
      <p:sp>
        <p:nvSpPr>
          <p:cNvPr id="137218" name="Rectangle 3"/>
          <p:cNvSpPr>
            <a:spLocks noGrp="1" noChangeArrowheads="1"/>
          </p:cNvSpPr>
          <p:nvPr>
            <p:ph type="body" idx="1"/>
          </p:nvPr>
        </p:nvSpPr>
        <p:spPr>
          <a:xfrm>
            <a:off x="755650" y="1989138"/>
            <a:ext cx="7696200" cy="1368425"/>
          </a:xfrm>
        </p:spPr>
        <p:txBody>
          <a:bodyPr/>
          <a:lstStyle/>
          <a:p>
            <a:r>
              <a:rPr lang="zh-CN" altLang="en-US" sz="2400" b="1" smtClean="0"/>
              <a:t>要点说明</a:t>
            </a:r>
          </a:p>
          <a:p>
            <a:pPr lvl="1"/>
            <a:r>
              <a:rPr lang="zh-CN" altLang="en-US" sz="2000" smtClean="0"/>
              <a:t>当网页加载完成，显示表单相关信息</a:t>
            </a:r>
          </a:p>
          <a:p>
            <a:pPr lvl="1"/>
            <a:r>
              <a:rPr lang="zh-CN" altLang="en-US" sz="2000" smtClean="0"/>
              <a:t>加载完成后，为表单注册事件，验证表单</a:t>
            </a:r>
          </a:p>
        </p:txBody>
      </p:sp>
      <p:pic>
        <p:nvPicPr>
          <p:cNvPr id="137219" name="Picture 5"/>
          <p:cNvPicPr>
            <a:picLocks noChangeAspect="1" noChangeArrowheads="1"/>
          </p:cNvPicPr>
          <p:nvPr/>
        </p:nvPicPr>
        <p:blipFill>
          <a:blip r:embed="rId3"/>
          <a:srcRect/>
          <a:stretch>
            <a:fillRect/>
          </a:stretch>
        </p:blipFill>
        <p:spPr bwMode="auto">
          <a:xfrm>
            <a:off x="900113" y="3429000"/>
            <a:ext cx="7416800" cy="25193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r>
              <a:rPr lang="en-US" altLang="zh-CN" smtClean="0"/>
              <a:t>submit</a:t>
            </a:r>
            <a:r>
              <a:rPr lang="zh-CN" altLang="en-US" smtClean="0"/>
              <a:t>按钮和</a:t>
            </a:r>
            <a:r>
              <a:rPr lang="en-US" altLang="zh-CN" smtClean="0"/>
              <a:t>onclick</a:t>
            </a:r>
            <a:r>
              <a:rPr lang="zh-CN" altLang="en-US" smtClean="0"/>
              <a:t>事件提交验证</a:t>
            </a:r>
          </a:p>
        </p:txBody>
      </p:sp>
      <p:sp>
        <p:nvSpPr>
          <p:cNvPr id="139266" name="Rectangle 3"/>
          <p:cNvSpPr>
            <a:spLocks noGrp="1" noChangeArrowheads="1"/>
          </p:cNvSpPr>
          <p:nvPr>
            <p:ph type="body" idx="1"/>
          </p:nvPr>
        </p:nvSpPr>
        <p:spPr/>
        <p:txBody>
          <a:bodyPr/>
          <a:lstStyle/>
          <a:p>
            <a:endParaRPr lang="zh-CN" altLang="en-US" smtClean="0"/>
          </a:p>
        </p:txBody>
      </p:sp>
      <p:pic>
        <p:nvPicPr>
          <p:cNvPr id="139267" name="Picture 4"/>
          <p:cNvPicPr>
            <a:picLocks noChangeAspect="1" noChangeArrowheads="1"/>
          </p:cNvPicPr>
          <p:nvPr/>
        </p:nvPicPr>
        <p:blipFill>
          <a:blip r:embed="rId3"/>
          <a:srcRect/>
          <a:stretch>
            <a:fillRect/>
          </a:stretch>
        </p:blipFill>
        <p:spPr bwMode="auto">
          <a:xfrm>
            <a:off x="755650" y="1916113"/>
            <a:ext cx="763905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r>
              <a:rPr lang="en-US" altLang="zh-CN" smtClean="0"/>
              <a:t>submit</a:t>
            </a:r>
            <a:r>
              <a:rPr lang="zh-CN" altLang="en-US" smtClean="0"/>
              <a:t>按钮和</a:t>
            </a:r>
            <a:r>
              <a:rPr lang="en-US" altLang="zh-CN" smtClean="0"/>
              <a:t>onsubmit</a:t>
            </a:r>
            <a:r>
              <a:rPr lang="zh-CN" altLang="en-US" smtClean="0"/>
              <a:t>事件提交验证</a:t>
            </a:r>
          </a:p>
        </p:txBody>
      </p:sp>
      <p:sp>
        <p:nvSpPr>
          <p:cNvPr id="141314" name="Rectangle 3"/>
          <p:cNvSpPr>
            <a:spLocks noGrp="1" noChangeArrowheads="1"/>
          </p:cNvSpPr>
          <p:nvPr>
            <p:ph type="body" idx="1"/>
          </p:nvPr>
        </p:nvSpPr>
        <p:spPr/>
        <p:txBody>
          <a:bodyPr/>
          <a:lstStyle/>
          <a:p>
            <a:endParaRPr lang="zh-CN" altLang="en-US" smtClean="0"/>
          </a:p>
        </p:txBody>
      </p:sp>
      <p:pic>
        <p:nvPicPr>
          <p:cNvPr id="141315" name="Picture 4"/>
          <p:cNvPicPr>
            <a:picLocks noChangeAspect="1" noChangeArrowheads="1"/>
          </p:cNvPicPr>
          <p:nvPr/>
        </p:nvPicPr>
        <p:blipFill>
          <a:blip r:embed="rId3"/>
          <a:srcRect/>
          <a:stretch>
            <a:fillRect/>
          </a:stretch>
        </p:blipFill>
        <p:spPr bwMode="auto">
          <a:xfrm>
            <a:off x="755650" y="1860550"/>
            <a:ext cx="762000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r>
              <a:rPr lang="zh-CN" altLang="en-US" smtClean="0"/>
              <a:t>普通按钮和</a:t>
            </a:r>
            <a:r>
              <a:rPr lang="en-US" altLang="zh-CN" smtClean="0"/>
              <a:t>submit()</a:t>
            </a:r>
            <a:r>
              <a:rPr lang="zh-CN" altLang="en-US" smtClean="0"/>
              <a:t>方法提交表单</a:t>
            </a:r>
          </a:p>
        </p:txBody>
      </p:sp>
      <p:sp>
        <p:nvSpPr>
          <p:cNvPr id="143362" name="Rectangle 3"/>
          <p:cNvSpPr>
            <a:spLocks noGrp="1" noChangeArrowheads="1"/>
          </p:cNvSpPr>
          <p:nvPr>
            <p:ph type="body" idx="1"/>
          </p:nvPr>
        </p:nvSpPr>
        <p:spPr/>
        <p:txBody>
          <a:bodyPr/>
          <a:lstStyle/>
          <a:p>
            <a:endParaRPr lang="zh-CN" altLang="en-US" smtClean="0"/>
          </a:p>
        </p:txBody>
      </p:sp>
      <p:pic>
        <p:nvPicPr>
          <p:cNvPr id="143363" name="Picture 4"/>
          <p:cNvPicPr>
            <a:picLocks noChangeAspect="1" noChangeArrowheads="1"/>
          </p:cNvPicPr>
          <p:nvPr/>
        </p:nvPicPr>
        <p:blipFill>
          <a:blip r:embed="rId3"/>
          <a:srcRect/>
          <a:stretch>
            <a:fillRect/>
          </a:stretch>
        </p:blipFill>
        <p:spPr bwMode="auto">
          <a:xfrm>
            <a:off x="755650" y="1893888"/>
            <a:ext cx="7553325"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p:txBody>
          <a:bodyPr/>
          <a:lstStyle/>
          <a:p>
            <a:r>
              <a:rPr lang="en-US" altLang="zh-CN" smtClean="0"/>
              <a:t>window</a:t>
            </a:r>
            <a:r>
              <a:rPr lang="zh-CN" altLang="en-US" smtClean="0"/>
              <a:t>对象方法</a:t>
            </a:r>
          </a:p>
        </p:txBody>
      </p:sp>
      <p:graphicFrame>
        <p:nvGraphicFramePr>
          <p:cNvPr id="32803" name="Group 35"/>
          <p:cNvGraphicFramePr>
            <a:graphicFrameLocks noGrp="1"/>
          </p:cNvGraphicFramePr>
          <p:nvPr>
            <p:ph idx="4294967295"/>
          </p:nvPr>
        </p:nvGraphicFramePr>
        <p:xfrm>
          <a:off x="755650" y="1989138"/>
          <a:ext cx="7696200" cy="2397125"/>
        </p:xfrm>
        <a:graphic>
          <a:graphicData uri="http://schemas.openxmlformats.org/drawingml/2006/table">
            <a:tbl>
              <a:tblPr/>
              <a:tblGrid>
                <a:gridCol w="2016125"/>
                <a:gridCol w="5680075"/>
              </a:tblGrid>
              <a:tr h="22225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setTimeout()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在指定的毫秒数后调用函数或计算表达式。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setInterval()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按照指定的周期（以毫秒计）来调用函数或计算表达式。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clearTimeout()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取消由 </a:t>
                      </a:r>
                      <a:r>
                        <a:rPr kumimoji="0" lang="en-US" altLang="zh-CN" sz="1600" b="0" i="0" u="none" strike="noStrike" cap="none" normalizeH="0" baseline="0" smtClean="0">
                          <a:ln>
                            <a:noFill/>
                          </a:ln>
                          <a:solidFill>
                            <a:schemeClr val="tx1"/>
                          </a:solidFill>
                          <a:effectLst/>
                          <a:latin typeface="Arial" charset="0"/>
                          <a:ea typeface="宋体" charset="-122"/>
                        </a:rPr>
                        <a:t>setTimeout() </a:t>
                      </a:r>
                      <a:r>
                        <a:rPr kumimoji="0" lang="zh-CN" altLang="en-US" sz="1600" b="0" i="0" u="none" strike="noStrike" cap="none" normalizeH="0" baseline="0" smtClean="0">
                          <a:ln>
                            <a:noFill/>
                          </a:ln>
                          <a:solidFill>
                            <a:schemeClr val="tx1"/>
                          </a:solidFill>
                          <a:effectLst/>
                          <a:latin typeface="Arial" charset="0"/>
                          <a:ea typeface="宋体" charset="-122"/>
                        </a:rPr>
                        <a:t>方法设置的 </a:t>
                      </a:r>
                      <a:r>
                        <a:rPr kumimoji="0" lang="en-US" altLang="zh-CN" sz="1600" b="0" i="0" u="none" strike="noStrike" cap="none" normalizeH="0" baseline="0" smtClean="0">
                          <a:ln>
                            <a:noFill/>
                          </a:ln>
                          <a:solidFill>
                            <a:schemeClr val="tx1"/>
                          </a:solidFill>
                          <a:effectLst/>
                          <a:latin typeface="Arial" charset="0"/>
                          <a:ea typeface="宋体" charset="-122"/>
                        </a:rPr>
                        <a:t>timeout</a:t>
                      </a:r>
                      <a:r>
                        <a:rPr kumimoji="0" lang="zh-CN" altLang="en-US" sz="1600" b="0" i="0" u="none" strike="noStrike" cap="none" normalizeH="0" baseline="0" smtClean="0">
                          <a:ln>
                            <a:noFill/>
                          </a:ln>
                          <a:solidFill>
                            <a:schemeClr val="tx1"/>
                          </a:solidFill>
                          <a:effectLst/>
                          <a:latin typeface="Arial" charset="0"/>
                          <a:ea typeface="宋体" charset="-122"/>
                        </a:rPr>
                        <a:t>。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clearInterval()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取消由 </a:t>
                      </a:r>
                      <a:r>
                        <a:rPr kumimoji="0" lang="en-US" altLang="zh-CN" sz="1600" b="0" i="0" u="none" strike="noStrike" cap="none" normalizeH="0" baseline="0" smtClean="0">
                          <a:ln>
                            <a:noFill/>
                          </a:ln>
                          <a:solidFill>
                            <a:schemeClr val="tx1"/>
                          </a:solidFill>
                          <a:effectLst/>
                          <a:latin typeface="Arial" charset="0"/>
                          <a:ea typeface="宋体" charset="-122"/>
                        </a:rPr>
                        <a:t>setInterval() </a:t>
                      </a:r>
                      <a:r>
                        <a:rPr kumimoji="0" lang="zh-CN" altLang="en-US" sz="1600" b="0" i="0" u="none" strike="noStrike" cap="none" normalizeH="0" baseline="0" smtClean="0">
                          <a:ln>
                            <a:noFill/>
                          </a:ln>
                          <a:solidFill>
                            <a:schemeClr val="tx1"/>
                          </a:solidFill>
                          <a:effectLst/>
                          <a:latin typeface="Arial" charset="0"/>
                          <a:ea typeface="宋体" charset="-122"/>
                        </a:rPr>
                        <a:t>设置的 </a:t>
                      </a:r>
                      <a:r>
                        <a:rPr kumimoji="0" lang="en-US" altLang="zh-CN" sz="1600" b="0" i="0" u="none" strike="noStrike" cap="none" normalizeH="0" baseline="0" smtClean="0">
                          <a:ln>
                            <a:noFill/>
                          </a:ln>
                          <a:solidFill>
                            <a:schemeClr val="tx1"/>
                          </a:solidFill>
                          <a:effectLst/>
                          <a:latin typeface="Arial" charset="0"/>
                          <a:ea typeface="宋体" charset="-122"/>
                        </a:rPr>
                        <a:t>timeout</a:t>
                      </a:r>
                      <a:r>
                        <a:rPr kumimoji="0" lang="zh-CN" altLang="en-US" sz="16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scrollBy(x,y)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按照指定的像素值来滚动内容。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scrollTo(x,y)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把内容滚动到指定的坐标。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r>
              <a:rPr lang="en-US" altLang="zh-CN" smtClean="0"/>
              <a:t>input text</a:t>
            </a:r>
            <a:r>
              <a:rPr lang="zh-CN" altLang="en-US" smtClean="0"/>
              <a:t>对象</a:t>
            </a:r>
          </a:p>
        </p:txBody>
      </p:sp>
      <p:graphicFrame>
        <p:nvGraphicFramePr>
          <p:cNvPr id="151606" name="Group 54"/>
          <p:cNvGraphicFramePr>
            <a:graphicFrameLocks noGrp="1"/>
          </p:cNvGraphicFramePr>
          <p:nvPr>
            <p:ph idx="1"/>
          </p:nvPr>
        </p:nvGraphicFramePr>
        <p:xfrm>
          <a:off x="755650" y="1989138"/>
          <a:ext cx="7696200" cy="4359275"/>
        </p:xfrm>
        <a:graphic>
          <a:graphicData uri="http://schemas.openxmlformats.org/drawingml/2006/table">
            <a:tbl>
              <a:tblPr/>
              <a:tblGrid>
                <a:gridCol w="1512888"/>
                <a:gridCol w="6183312"/>
              </a:tblGrid>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设置或返回文本域的 </a:t>
                      </a:r>
                      <a:r>
                        <a:rPr kumimoji="0" lang="en-US" altLang="zh-CN" sz="1600" b="0" i="0" u="none" strike="noStrike" cap="none" normalizeH="0" baseline="0" smtClean="0">
                          <a:ln>
                            <a:noFill/>
                          </a:ln>
                          <a:solidFill>
                            <a:schemeClr val="tx1"/>
                          </a:solidFill>
                          <a:effectLst/>
                          <a:latin typeface="Arial" charset="0"/>
                          <a:ea typeface="宋体" charset="-122"/>
                        </a:rPr>
                        <a:t>value </a:t>
                      </a:r>
                      <a:r>
                        <a:rPr kumimoji="0" lang="zh-CN" altLang="en-US" sz="1600" b="0" i="0" u="none" strike="noStrike" cap="none" normalizeH="0" baseline="0" smtClean="0">
                          <a:ln>
                            <a:noFill/>
                          </a:ln>
                          <a:solidFill>
                            <a:schemeClr val="tx1"/>
                          </a:solidFill>
                          <a:effectLst/>
                          <a:latin typeface="Arial" charset="0"/>
                          <a:ea typeface="宋体" charset="-122"/>
                        </a:rPr>
                        <a:t>属性的值。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设置或返回文本域的名称。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设置或返回文本域的尺寸。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返回文本域的表单元素类型。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readOnly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设置或返回文本域是否应是只读的。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maxLength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设置或返回文本域中的最大字符数。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返回对包含此文本字段的表单的引用。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设置或返回文本域是否应被禁用。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blur()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从文本域上移开焦点。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在文本域上设置焦点。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select()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选取文本域中的内容。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r>
              <a:rPr lang="en-US" altLang="zh-CN" smtClean="0"/>
              <a:t>input password</a:t>
            </a:r>
            <a:r>
              <a:rPr lang="zh-CN" altLang="en-US" smtClean="0"/>
              <a:t>对象</a:t>
            </a:r>
          </a:p>
        </p:txBody>
      </p:sp>
      <p:graphicFrame>
        <p:nvGraphicFramePr>
          <p:cNvPr id="146498" name="Group 66"/>
          <p:cNvGraphicFramePr>
            <a:graphicFrameLocks noGrp="1"/>
          </p:cNvGraphicFramePr>
          <p:nvPr>
            <p:ph idx="1"/>
          </p:nvPr>
        </p:nvGraphicFramePr>
        <p:xfrm>
          <a:off x="755650" y="1989138"/>
          <a:ext cx="7696200" cy="4359275"/>
        </p:xfrm>
        <a:graphic>
          <a:graphicData uri="http://schemas.openxmlformats.org/drawingml/2006/table">
            <a:tbl>
              <a:tblPr/>
              <a:tblGrid>
                <a:gridCol w="1512888"/>
                <a:gridCol w="6183312"/>
              </a:tblGrid>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设置或返回密码域的 </a:t>
                      </a:r>
                      <a:r>
                        <a:rPr kumimoji="0" lang="en-US" altLang="zh-CN" sz="1600" b="0" i="0" u="none" strike="noStrike" cap="none" normalizeH="0" baseline="0" smtClean="0">
                          <a:ln>
                            <a:noFill/>
                          </a:ln>
                          <a:solidFill>
                            <a:schemeClr val="tx1"/>
                          </a:solidFill>
                          <a:effectLst/>
                          <a:latin typeface="Arial" charset="0"/>
                          <a:ea typeface="宋体" charset="-122"/>
                        </a:rPr>
                        <a:t>value </a:t>
                      </a:r>
                      <a:r>
                        <a:rPr kumimoji="0" lang="zh-CN" altLang="en-US" sz="1600" b="0" i="0" u="none" strike="noStrike" cap="none" normalizeH="0" baseline="0" smtClean="0">
                          <a:ln>
                            <a:noFill/>
                          </a:ln>
                          <a:solidFill>
                            <a:schemeClr val="tx1"/>
                          </a:solidFill>
                          <a:effectLst/>
                          <a:latin typeface="Arial" charset="0"/>
                          <a:ea typeface="宋体" charset="-122"/>
                        </a:rPr>
                        <a:t>属性的值。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返回对包含此密码字段的表单的引用。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设置或返回密码域的名称。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readOnly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设置或返回密码域是否应是只读的。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设置或返回密码域是否应被禁用。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事件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onblur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事件会在对象失去焦点时发生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onfocus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事件会在获的焦点时发生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blur()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从密码字段移开焦点。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为密码字段赋予焦点。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select()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选取密码字段中的文本。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r>
              <a:rPr lang="zh-CN" altLang="en-US" smtClean="0"/>
              <a:t>实例：单行文本框和密码框</a:t>
            </a:r>
            <a:endParaRPr lang="en-US" altLang="zh-CN" smtClean="0"/>
          </a:p>
        </p:txBody>
      </p:sp>
      <p:sp>
        <p:nvSpPr>
          <p:cNvPr id="147458" name="Rectangle 3"/>
          <p:cNvSpPr>
            <a:spLocks noGrp="1" noChangeArrowheads="1"/>
          </p:cNvSpPr>
          <p:nvPr>
            <p:ph type="body" idx="1"/>
          </p:nvPr>
        </p:nvSpPr>
        <p:spPr/>
        <p:txBody>
          <a:bodyPr/>
          <a:lstStyle/>
          <a:p>
            <a:endParaRPr lang="zh-CN" altLang="en-US" smtClean="0"/>
          </a:p>
        </p:txBody>
      </p:sp>
      <p:pic>
        <p:nvPicPr>
          <p:cNvPr id="147459" name="Picture 4"/>
          <p:cNvPicPr>
            <a:picLocks noChangeAspect="1" noChangeArrowheads="1"/>
          </p:cNvPicPr>
          <p:nvPr/>
        </p:nvPicPr>
        <p:blipFill>
          <a:blip r:embed="rId3"/>
          <a:srcRect/>
          <a:stretch>
            <a:fillRect/>
          </a:stretch>
        </p:blipFill>
        <p:spPr bwMode="auto">
          <a:xfrm>
            <a:off x="755650" y="1989138"/>
            <a:ext cx="7632700" cy="20955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lang="en-US" altLang="zh-CN" smtClean="0"/>
              <a:t>input radio</a:t>
            </a:r>
            <a:r>
              <a:rPr lang="zh-CN" altLang="en-US" smtClean="0"/>
              <a:t>对象</a:t>
            </a:r>
          </a:p>
        </p:txBody>
      </p:sp>
      <p:graphicFrame>
        <p:nvGraphicFramePr>
          <p:cNvPr id="76857" name="Group 57"/>
          <p:cNvGraphicFramePr>
            <a:graphicFrameLocks noGrp="1"/>
          </p:cNvGraphicFramePr>
          <p:nvPr>
            <p:ph idx="1"/>
          </p:nvPr>
        </p:nvGraphicFramePr>
        <p:xfrm>
          <a:off x="755650" y="1989138"/>
          <a:ext cx="7696200" cy="3387725"/>
        </p:xfrm>
        <a:graphic>
          <a:graphicData uri="http://schemas.openxmlformats.org/drawingml/2006/table">
            <a:tbl>
              <a:tblPr/>
              <a:tblGrid>
                <a:gridCol w="1512888"/>
                <a:gridCol w="6183312"/>
              </a:tblGrid>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设置或返回单选按钮的 </a:t>
                      </a:r>
                      <a:r>
                        <a:rPr kumimoji="0" lang="en-US" altLang="zh-CN" sz="1600" b="0" i="0" u="none" strike="noStrike" cap="none" normalizeH="0" baseline="0" smtClean="0">
                          <a:ln>
                            <a:noFill/>
                          </a:ln>
                          <a:solidFill>
                            <a:schemeClr val="tx1"/>
                          </a:solidFill>
                          <a:effectLst/>
                          <a:latin typeface="Arial" charset="0"/>
                          <a:ea typeface="宋体" charset="-122"/>
                        </a:rPr>
                        <a:t>value </a:t>
                      </a:r>
                      <a:r>
                        <a:rPr kumimoji="0" lang="zh-CN" altLang="en-US" sz="1600" b="0" i="0" u="none" strike="noStrike" cap="none" normalizeH="0" baseline="0" smtClean="0">
                          <a:ln>
                            <a:noFill/>
                          </a:ln>
                          <a:solidFill>
                            <a:schemeClr val="tx1"/>
                          </a:solidFill>
                          <a:effectLst/>
                          <a:latin typeface="Arial" charset="0"/>
                          <a:ea typeface="宋体" charset="-122"/>
                        </a:rPr>
                        <a:t>属性的值。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设置或返回单选按钮的名称。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返回单选按钮的表单元素类型。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设置或返回单选按钮的状态。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设置或返回单选按钮是否应被禁用。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blur()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从单选按钮上移开焦点。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在单选按钮上设置焦点。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在单选按钮上模拟一次鼠标点击。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p:nvPr>
        </p:nvSpPr>
        <p:spPr/>
        <p:txBody>
          <a:bodyPr/>
          <a:lstStyle/>
          <a:p>
            <a:r>
              <a:rPr lang="en-US" altLang="zh-CN" smtClean="0"/>
              <a:t>input checkbox</a:t>
            </a:r>
            <a:r>
              <a:rPr lang="zh-CN" altLang="en-US" smtClean="0"/>
              <a:t>对象</a:t>
            </a:r>
          </a:p>
        </p:txBody>
      </p:sp>
      <p:graphicFrame>
        <p:nvGraphicFramePr>
          <p:cNvPr id="74792" name="Group 40"/>
          <p:cNvGraphicFramePr>
            <a:graphicFrameLocks noGrp="1"/>
          </p:cNvGraphicFramePr>
          <p:nvPr>
            <p:ph idx="1"/>
          </p:nvPr>
        </p:nvGraphicFramePr>
        <p:xfrm>
          <a:off x="755650" y="1989138"/>
          <a:ext cx="7696200" cy="2433637"/>
        </p:xfrm>
        <a:graphic>
          <a:graphicData uri="http://schemas.openxmlformats.org/drawingml/2006/table">
            <a:tbl>
              <a:tblPr/>
              <a:tblGrid>
                <a:gridCol w="1512888"/>
                <a:gridCol w="6183312"/>
              </a:tblGrid>
              <a:tr h="4064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a:t>
                      </a:r>
                      <a:r>
                        <a:rPr kumimoji="0" lang="en-US" altLang="zh-CN" sz="1600" b="0" i="0" u="none" strike="noStrike" cap="none" normalizeH="0" baseline="0" smtClean="0">
                          <a:ln>
                            <a:noFill/>
                          </a:ln>
                          <a:solidFill>
                            <a:schemeClr val="tx1"/>
                          </a:solidFill>
                          <a:effectLst/>
                          <a:latin typeface="Arial" charset="0"/>
                          <a:ea typeface="宋体" charset="-122"/>
                        </a:rPr>
                        <a:t>checkbox</a:t>
                      </a:r>
                      <a:r>
                        <a:rPr kumimoji="0" lang="zh-CN" altLang="en-US" sz="1600" b="0" i="0" u="none" strike="noStrike" cap="none" normalizeH="0" baseline="0" smtClean="0">
                          <a:ln>
                            <a:noFill/>
                          </a:ln>
                          <a:solidFill>
                            <a:schemeClr val="tx1"/>
                          </a:solidFill>
                          <a:effectLst/>
                          <a:latin typeface="Arial" charset="0"/>
                          <a:ea typeface="宋体" charset="-122"/>
                        </a:rPr>
                        <a:t>的 </a:t>
                      </a:r>
                      <a:r>
                        <a:rPr kumimoji="0" lang="en-US" altLang="zh-CN" sz="1600" b="0" i="0" u="none" strike="noStrike" cap="none" normalizeH="0" baseline="0" smtClean="0">
                          <a:ln>
                            <a:noFill/>
                          </a:ln>
                          <a:solidFill>
                            <a:schemeClr val="tx1"/>
                          </a:solidFill>
                          <a:effectLst/>
                          <a:latin typeface="Arial" charset="0"/>
                          <a:ea typeface="宋体" charset="-122"/>
                        </a:rPr>
                        <a:t>value </a:t>
                      </a:r>
                      <a:r>
                        <a:rPr kumimoji="0" lang="zh-CN" altLang="en-US" sz="1600" b="0" i="0" u="none" strike="noStrike" cap="none" normalizeH="0" baseline="0" smtClean="0">
                          <a:ln>
                            <a:noFill/>
                          </a:ln>
                          <a:solidFill>
                            <a:schemeClr val="tx1"/>
                          </a:solidFill>
                          <a:effectLst/>
                          <a:latin typeface="Arial" charset="0"/>
                          <a:ea typeface="宋体" charset="-122"/>
                        </a:rPr>
                        <a:t>属性的值。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a:t>
                      </a:r>
                      <a:r>
                        <a:rPr kumimoji="0" lang="en-US" altLang="zh-CN" sz="1600" b="0" i="0" u="none" strike="noStrike" cap="none" normalizeH="0" baseline="0" smtClean="0">
                          <a:ln>
                            <a:noFill/>
                          </a:ln>
                          <a:solidFill>
                            <a:schemeClr val="tx1"/>
                          </a:solidFill>
                          <a:effectLst/>
                          <a:latin typeface="Arial" charset="0"/>
                          <a:ea typeface="宋体" charset="-122"/>
                        </a:rPr>
                        <a:t>checkbox</a:t>
                      </a:r>
                      <a:r>
                        <a:rPr kumimoji="0" lang="zh-CN" altLang="en-US" sz="1600" b="0" i="0" u="none" strike="noStrike" cap="none" normalizeH="0" baseline="0" smtClean="0">
                          <a:ln>
                            <a:noFill/>
                          </a:ln>
                          <a:solidFill>
                            <a:schemeClr val="tx1"/>
                          </a:solidFill>
                          <a:effectLst/>
                          <a:latin typeface="Arial" charset="0"/>
                          <a:ea typeface="宋体" charset="-122"/>
                        </a:rPr>
                        <a:t>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a:t>
                      </a:r>
                      <a:r>
                        <a:rPr kumimoji="0" lang="en-US" altLang="zh-CN" sz="1600" b="0" i="0" u="none" strike="noStrike" cap="none" normalizeH="0" baseline="0" smtClean="0">
                          <a:ln>
                            <a:noFill/>
                          </a:ln>
                          <a:solidFill>
                            <a:schemeClr val="tx1"/>
                          </a:solidFill>
                          <a:effectLst/>
                          <a:latin typeface="Arial" charset="0"/>
                          <a:ea typeface="宋体" charset="-122"/>
                        </a:rPr>
                        <a:t>checkbox</a:t>
                      </a:r>
                      <a:r>
                        <a:rPr kumimoji="0" lang="zh-CN" altLang="en-US" sz="1600" b="0" i="0" u="none" strike="noStrike" cap="none" normalizeH="0" baseline="0" smtClean="0">
                          <a:ln>
                            <a:noFill/>
                          </a:ln>
                          <a:solidFill>
                            <a:schemeClr val="tx1"/>
                          </a:solidFill>
                          <a:effectLst/>
                          <a:latin typeface="Arial" charset="0"/>
                          <a:ea typeface="宋体" charset="-122"/>
                        </a:rPr>
                        <a:t>的表单元素类型。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a:t>
                      </a:r>
                      <a:r>
                        <a:rPr kumimoji="0" lang="en-US" altLang="zh-CN" sz="1600" b="0" i="0" u="none" strike="noStrike" cap="none" normalizeH="0" baseline="0" smtClean="0">
                          <a:ln>
                            <a:noFill/>
                          </a:ln>
                          <a:solidFill>
                            <a:schemeClr val="tx1"/>
                          </a:solidFill>
                          <a:effectLst/>
                          <a:latin typeface="Arial" charset="0"/>
                          <a:ea typeface="宋体" charset="-122"/>
                        </a:rPr>
                        <a:t>checkbox</a:t>
                      </a:r>
                      <a:r>
                        <a:rPr kumimoji="0" lang="zh-CN" altLang="en-US" sz="1600" b="0" i="0" u="none" strike="noStrike" cap="none" normalizeH="0" baseline="0" smtClean="0">
                          <a:ln>
                            <a:noFill/>
                          </a:ln>
                          <a:solidFill>
                            <a:schemeClr val="tx1"/>
                          </a:solidFill>
                          <a:effectLst/>
                          <a:latin typeface="Arial" charset="0"/>
                          <a:ea typeface="宋体" charset="-122"/>
                        </a:rPr>
                        <a:t>的状态。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a:t>
                      </a:r>
                      <a:r>
                        <a:rPr kumimoji="0" lang="en-US" altLang="zh-CN" sz="1600" b="0" i="0" u="none" strike="noStrike" cap="none" normalizeH="0" baseline="0" smtClean="0">
                          <a:ln>
                            <a:noFill/>
                          </a:ln>
                          <a:solidFill>
                            <a:schemeClr val="tx1"/>
                          </a:solidFill>
                          <a:effectLst/>
                          <a:latin typeface="Arial" charset="0"/>
                          <a:ea typeface="宋体" charset="-122"/>
                        </a:rPr>
                        <a:t>checkbox</a:t>
                      </a:r>
                      <a:r>
                        <a:rPr kumimoji="0" lang="zh-CN" altLang="en-US" sz="1600" b="0" i="0" u="none" strike="noStrike" cap="none" normalizeH="0" baseline="0" smtClean="0">
                          <a:ln>
                            <a:noFill/>
                          </a:ln>
                          <a:solidFill>
                            <a:schemeClr val="tx1"/>
                          </a:solidFill>
                          <a:effectLst/>
                          <a:latin typeface="Arial" charset="0"/>
                          <a:ea typeface="宋体" charset="-122"/>
                        </a:rPr>
                        <a:t>是否应被禁用。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idx="4294967295"/>
          </p:nvPr>
        </p:nvSpPr>
        <p:spPr/>
        <p:txBody>
          <a:bodyPr/>
          <a:lstStyle/>
          <a:p>
            <a:r>
              <a:rPr lang="zh-CN" altLang="en-US" smtClean="0"/>
              <a:t>实例</a:t>
            </a:r>
            <a:r>
              <a:rPr lang="en-US" altLang="zh-CN" smtClean="0"/>
              <a:t>——</a:t>
            </a:r>
            <a:r>
              <a:rPr lang="zh-CN" altLang="en-US" smtClean="0"/>
              <a:t>全选与反选</a:t>
            </a:r>
          </a:p>
        </p:txBody>
      </p:sp>
      <p:pic>
        <p:nvPicPr>
          <p:cNvPr id="151554" name="Picture 4"/>
          <p:cNvPicPr>
            <a:picLocks noChangeAspect="1" noChangeArrowheads="1"/>
          </p:cNvPicPr>
          <p:nvPr/>
        </p:nvPicPr>
        <p:blipFill>
          <a:blip r:embed="rId3"/>
          <a:srcRect/>
          <a:stretch>
            <a:fillRect/>
          </a:stretch>
        </p:blipFill>
        <p:spPr bwMode="auto">
          <a:xfrm>
            <a:off x="755650" y="1989138"/>
            <a:ext cx="5894388"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p:txBody>
          <a:bodyPr/>
          <a:lstStyle/>
          <a:p>
            <a:r>
              <a:rPr lang="en-US" altLang="zh-CN" smtClean="0"/>
              <a:t>submit</a:t>
            </a:r>
            <a:r>
              <a:rPr lang="zh-CN" altLang="en-US" smtClean="0"/>
              <a:t>、</a:t>
            </a:r>
            <a:r>
              <a:rPr lang="en-US" altLang="zh-CN" smtClean="0"/>
              <a:t>reset</a:t>
            </a:r>
            <a:r>
              <a:rPr lang="zh-CN" altLang="en-US" smtClean="0"/>
              <a:t>、</a:t>
            </a:r>
            <a:r>
              <a:rPr lang="en-US" altLang="zh-CN" smtClean="0"/>
              <a:t>button</a:t>
            </a:r>
            <a:endParaRPr lang="zh-CN" altLang="en-US" smtClean="0"/>
          </a:p>
        </p:txBody>
      </p:sp>
      <p:graphicFrame>
        <p:nvGraphicFramePr>
          <p:cNvPr id="159772" name="Group 28"/>
          <p:cNvGraphicFramePr>
            <a:graphicFrameLocks noGrp="1"/>
          </p:cNvGraphicFramePr>
          <p:nvPr>
            <p:ph idx="1"/>
          </p:nvPr>
        </p:nvGraphicFramePr>
        <p:xfrm>
          <a:off x="755650" y="1989138"/>
          <a:ext cx="7696200" cy="1676400"/>
        </p:xfrm>
        <a:graphic>
          <a:graphicData uri="http://schemas.openxmlformats.org/drawingml/2006/table">
            <a:tbl>
              <a:tblPr/>
              <a:tblGrid>
                <a:gridCol w="1512888"/>
                <a:gridCol w="6183312"/>
              </a:tblGrid>
              <a:tr h="2460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设置或返回按钮的 </a:t>
                      </a:r>
                      <a:r>
                        <a:rPr kumimoji="0" lang="en-US" altLang="zh-CN" sz="1600" b="0" i="0" u="none" strike="noStrike" cap="none" normalizeH="0" baseline="0" smtClean="0">
                          <a:ln>
                            <a:noFill/>
                          </a:ln>
                          <a:solidFill>
                            <a:schemeClr val="tx1"/>
                          </a:solidFill>
                          <a:effectLst/>
                          <a:latin typeface="Arial" charset="0"/>
                          <a:ea typeface="宋体" charset="-122"/>
                        </a:rPr>
                        <a:t>value </a:t>
                      </a:r>
                      <a:r>
                        <a:rPr kumimoji="0" lang="zh-CN" altLang="en-US" sz="1600" b="0" i="0" u="none" strike="noStrike" cap="none" normalizeH="0" baseline="0" smtClean="0">
                          <a:ln>
                            <a:noFill/>
                          </a:ln>
                          <a:solidFill>
                            <a:schemeClr val="tx1"/>
                          </a:solidFill>
                          <a:effectLst/>
                          <a:latin typeface="Arial" charset="0"/>
                          <a:ea typeface="宋体" charset="-122"/>
                        </a:rPr>
                        <a:t>属性的值。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设置或返回按钮的名称。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返回按钮的表单元素类型。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设置或返回按钮是否应被禁用。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r>
              <a:rPr lang="en-US" altLang="zh-CN" smtClean="0"/>
              <a:t>input hidden</a:t>
            </a:r>
            <a:r>
              <a:rPr lang="zh-CN" altLang="en-US" smtClean="0"/>
              <a:t>对象</a:t>
            </a:r>
          </a:p>
        </p:txBody>
      </p:sp>
      <p:graphicFrame>
        <p:nvGraphicFramePr>
          <p:cNvPr id="160802" name="Group 34"/>
          <p:cNvGraphicFramePr>
            <a:graphicFrameLocks noGrp="1"/>
          </p:cNvGraphicFramePr>
          <p:nvPr>
            <p:ph sz="half" idx="1"/>
          </p:nvPr>
        </p:nvGraphicFramePr>
        <p:xfrm>
          <a:off x="755650" y="1989138"/>
          <a:ext cx="7696200" cy="1733550"/>
        </p:xfrm>
        <a:graphic>
          <a:graphicData uri="http://schemas.openxmlformats.org/drawingml/2006/table">
            <a:tbl>
              <a:tblPr/>
              <a:tblGrid>
                <a:gridCol w="1512888"/>
                <a:gridCol w="6183312"/>
              </a:tblGrid>
              <a:tr h="2333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设置或返回隐藏域的 </a:t>
                      </a:r>
                      <a:r>
                        <a:rPr kumimoji="0" lang="en-US" altLang="zh-CN" sz="1600" b="0" i="0" u="none" strike="noStrike" cap="none" normalizeH="0" baseline="0" smtClean="0">
                          <a:ln>
                            <a:noFill/>
                          </a:ln>
                          <a:solidFill>
                            <a:schemeClr val="tx1"/>
                          </a:solidFill>
                          <a:effectLst/>
                          <a:latin typeface="Arial" charset="0"/>
                          <a:ea typeface="宋体" charset="-122"/>
                        </a:rPr>
                        <a:t>value </a:t>
                      </a:r>
                      <a:r>
                        <a:rPr kumimoji="0" lang="zh-CN" altLang="en-US" sz="1600" b="0" i="0" u="none" strike="noStrike" cap="none" normalizeH="0" baseline="0" smtClean="0">
                          <a:ln>
                            <a:noFill/>
                          </a:ln>
                          <a:solidFill>
                            <a:schemeClr val="tx1"/>
                          </a:solidFill>
                          <a:effectLst/>
                          <a:latin typeface="Arial" charset="0"/>
                          <a:ea typeface="宋体" charset="-122"/>
                        </a:rPr>
                        <a:t>属性的值。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设置或返回隐藏域的名称。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返回隐藏域的表单元素类型。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返回一个对包含隐藏域的表单的引用。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646" name="Rectangle 20"/>
          <p:cNvSpPr>
            <a:spLocks noGrp="1" noChangeArrowheads="1"/>
          </p:cNvSpPr>
          <p:nvPr>
            <p:ph type="body" sz="half" idx="4294967295"/>
          </p:nvPr>
        </p:nvSpPr>
        <p:spPr>
          <a:xfrm>
            <a:off x="755650" y="4005263"/>
            <a:ext cx="7696200" cy="1871662"/>
          </a:xfrm>
        </p:spPr>
        <p:txBody>
          <a:bodyPr/>
          <a:lstStyle/>
          <a:p>
            <a:r>
              <a:rPr lang="en-US" altLang="zh-CN" sz="2400" b="1" smtClean="0"/>
              <a:t>hidden</a:t>
            </a:r>
            <a:r>
              <a:rPr lang="zh-CN" altLang="en-US" sz="2400" b="1" smtClean="0"/>
              <a:t>元素</a:t>
            </a:r>
          </a:p>
          <a:p>
            <a:pPr lvl="1"/>
            <a:r>
              <a:rPr lang="en-US" altLang="zh-CN" sz="2000" smtClean="0"/>
              <a:t>hidden</a:t>
            </a:r>
            <a:r>
              <a:rPr lang="zh-CN" altLang="en-US" sz="2000" smtClean="0"/>
              <a:t>元素在表单中</a:t>
            </a:r>
            <a:r>
              <a:rPr lang="zh-CN" altLang="en-US" sz="2000" smtClean="0">
                <a:solidFill>
                  <a:srgbClr val="FF0000"/>
                </a:solidFill>
              </a:rPr>
              <a:t>不可见</a:t>
            </a:r>
            <a:r>
              <a:rPr lang="zh-CN" altLang="en-US" sz="2000" smtClean="0"/>
              <a:t>，但通过</a:t>
            </a:r>
            <a:r>
              <a:rPr lang="en-US" altLang="zh-CN" sz="2000" smtClean="0"/>
              <a:t>value</a:t>
            </a:r>
            <a:r>
              <a:rPr lang="zh-CN" altLang="en-US" sz="2000" smtClean="0"/>
              <a:t>属性可以存储任何值，在表单提交时，</a:t>
            </a:r>
            <a:r>
              <a:rPr lang="en-US" altLang="zh-CN" sz="2000" smtClean="0"/>
              <a:t>value</a:t>
            </a:r>
            <a:r>
              <a:rPr lang="zh-CN" altLang="en-US" sz="2000" smtClean="0"/>
              <a:t>值被传递到服务器端。该元素通常用于在客户端和服务器端传递特殊的数据，而这些数据并不希望被客户端看到。</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r>
              <a:rPr lang="en-US" altLang="zh-CN" smtClean="0"/>
              <a:t>input file</a:t>
            </a:r>
            <a:r>
              <a:rPr lang="zh-CN" altLang="en-US" smtClean="0"/>
              <a:t>对象</a:t>
            </a:r>
          </a:p>
        </p:txBody>
      </p:sp>
      <p:graphicFrame>
        <p:nvGraphicFramePr>
          <p:cNvPr id="62491" name="Group 27"/>
          <p:cNvGraphicFramePr>
            <a:graphicFrameLocks noGrp="1"/>
          </p:cNvGraphicFramePr>
          <p:nvPr>
            <p:ph sz="half" idx="1"/>
          </p:nvPr>
        </p:nvGraphicFramePr>
        <p:xfrm>
          <a:off x="755650" y="1989138"/>
          <a:ext cx="7696200" cy="2097087"/>
        </p:xfrm>
        <a:graphic>
          <a:graphicData uri="http://schemas.openxmlformats.org/drawingml/2006/table">
            <a:tbl>
              <a:tblPr/>
              <a:tblGrid>
                <a:gridCol w="1514475"/>
                <a:gridCol w="6181725"/>
              </a:tblGrid>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返回由用户输入设置的文本后，</a:t>
                      </a:r>
                      <a:r>
                        <a:rPr kumimoji="0" lang="en-US" altLang="zh-CN" sz="1600" b="0" i="0" u="none" strike="noStrike" cap="none" normalizeH="0" baseline="0" smtClean="0">
                          <a:ln>
                            <a:noFill/>
                          </a:ln>
                          <a:solidFill>
                            <a:schemeClr val="tx1"/>
                          </a:solidFill>
                          <a:effectLst/>
                          <a:latin typeface="Arial" charset="0"/>
                          <a:ea typeface="宋体" charset="-122"/>
                        </a:rPr>
                        <a:t>FileUpload </a:t>
                      </a:r>
                      <a:r>
                        <a:rPr kumimoji="0" lang="zh-CN" altLang="en-US" sz="1600" b="0" i="0" u="none" strike="noStrike" cap="none" normalizeH="0" baseline="0" smtClean="0">
                          <a:ln>
                            <a:noFill/>
                          </a:ln>
                          <a:solidFill>
                            <a:schemeClr val="tx1"/>
                          </a:solidFill>
                          <a:effectLst/>
                          <a:latin typeface="Arial" charset="0"/>
                          <a:ea typeface="宋体" charset="-122"/>
                        </a:rPr>
                        <a:t>对象的文件名。 </a:t>
                      </a:r>
                      <a:r>
                        <a:rPr kumimoji="0" lang="zh-CN" altLang="en-US" sz="1600" b="1" i="0" u="none" strike="noStrike" cap="none" normalizeH="0" baseline="0" smtClean="0">
                          <a:ln>
                            <a:noFill/>
                          </a:ln>
                          <a:solidFill>
                            <a:srgbClr val="0000FF"/>
                          </a:solidFill>
                          <a:effectLst/>
                          <a:latin typeface="Arial" charset="0"/>
                          <a:ea typeface="宋体" charset="-122"/>
                        </a:rPr>
                        <a:t>只读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 </a:t>
                      </a:r>
                      <a:r>
                        <a:rPr kumimoji="0" lang="en-US" altLang="zh-CN" sz="1600" b="0" i="0" u="none" strike="noStrike" cap="none" normalizeH="0" baseline="0" smtClean="0">
                          <a:ln>
                            <a:noFill/>
                          </a:ln>
                          <a:solidFill>
                            <a:schemeClr val="tx1"/>
                          </a:solidFill>
                          <a:effectLst/>
                          <a:latin typeface="Arial" charset="0"/>
                          <a:ea typeface="宋体" charset="-122"/>
                        </a:rPr>
                        <a:t>FileUpload </a:t>
                      </a:r>
                      <a:r>
                        <a:rPr kumimoji="0" lang="zh-CN" altLang="en-US" sz="1600" b="0" i="0" u="none" strike="noStrike" cap="none" normalizeH="0" baseline="0" smtClean="0">
                          <a:ln>
                            <a:noFill/>
                          </a:ln>
                          <a:solidFill>
                            <a:schemeClr val="tx1"/>
                          </a:solidFill>
                          <a:effectLst/>
                          <a:latin typeface="Arial" charset="0"/>
                          <a:ea typeface="宋体" charset="-122"/>
                        </a:rPr>
                        <a:t>对象的名称。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返回表单元素的类型。对于 </a:t>
                      </a:r>
                      <a:r>
                        <a:rPr kumimoji="0" lang="en-US" altLang="zh-CN" sz="1600" b="0" i="0" u="none" strike="noStrike" cap="none" normalizeH="0" baseline="0" smtClean="0">
                          <a:ln>
                            <a:noFill/>
                          </a:ln>
                          <a:solidFill>
                            <a:schemeClr val="tx1"/>
                          </a:solidFill>
                          <a:effectLst/>
                          <a:latin typeface="Arial" charset="0"/>
                          <a:ea typeface="宋体" charset="-122"/>
                        </a:rPr>
                        <a:t>FileUpload </a:t>
                      </a:r>
                      <a:r>
                        <a:rPr kumimoji="0" lang="zh-CN" altLang="en-US" sz="1600" b="0" i="0" u="none" strike="noStrike" cap="none" normalizeH="0" baseline="0" smtClean="0">
                          <a:ln>
                            <a:noFill/>
                          </a:ln>
                          <a:solidFill>
                            <a:schemeClr val="tx1"/>
                          </a:solidFill>
                          <a:effectLst/>
                          <a:latin typeface="Arial" charset="0"/>
                          <a:ea typeface="宋体" charset="-122"/>
                        </a:rPr>
                        <a:t>，则是 </a:t>
                      </a:r>
                      <a:r>
                        <a:rPr kumimoji="0" lang="en-US" altLang="zh-CN" sz="1600" b="0" i="0" u="none" strike="noStrike" cap="none" normalizeH="0" baseline="0" smtClean="0">
                          <a:ln>
                            <a:noFill/>
                          </a:ln>
                          <a:solidFill>
                            <a:schemeClr val="tx1"/>
                          </a:solidFill>
                          <a:effectLst/>
                          <a:latin typeface="Arial" charset="0"/>
                          <a:ea typeface="宋体" charset="-122"/>
                        </a:rPr>
                        <a:t>"file" </a:t>
                      </a:r>
                      <a:r>
                        <a:rPr kumimoji="0" lang="zh-CN" altLang="en-US" sz="16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disabled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设置或返回是否禁用 </a:t>
                      </a:r>
                      <a:r>
                        <a:rPr kumimoji="0" lang="en-US" altLang="zh-CN" sz="1600" b="0" i="0" u="none" strike="noStrike" cap="none" normalizeH="0" baseline="0" smtClean="0">
                          <a:ln>
                            <a:noFill/>
                          </a:ln>
                          <a:solidFill>
                            <a:schemeClr val="tx1"/>
                          </a:solidFill>
                          <a:effectLst/>
                          <a:latin typeface="Arial" charset="0"/>
                          <a:ea typeface="宋体" charset="-122"/>
                        </a:rPr>
                        <a:t>FileUpload </a:t>
                      </a:r>
                      <a:r>
                        <a:rPr kumimoji="0" lang="zh-CN" altLang="en-US" sz="1600" b="0" i="0" u="none" strike="noStrike" cap="none" normalizeH="0" baseline="0" smtClean="0">
                          <a:ln>
                            <a:noFill/>
                          </a:ln>
                          <a:solidFill>
                            <a:schemeClr val="tx1"/>
                          </a:solidFill>
                          <a:effectLst/>
                          <a:latin typeface="Arial" charset="0"/>
                          <a:ea typeface="宋体" charset="-122"/>
                        </a:rPr>
                        <a:t>对象。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defaultValue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设置或返回 </a:t>
                      </a:r>
                      <a:r>
                        <a:rPr kumimoji="0" lang="en-US" altLang="zh-CN" sz="1600" b="0" i="0" u="none" strike="noStrike" cap="none" normalizeH="0" baseline="0" smtClean="0">
                          <a:ln>
                            <a:noFill/>
                          </a:ln>
                          <a:solidFill>
                            <a:schemeClr val="tx1"/>
                          </a:solidFill>
                          <a:effectLst/>
                          <a:latin typeface="Arial" charset="0"/>
                          <a:ea typeface="宋体" charset="-122"/>
                        </a:rPr>
                        <a:t>FileUpload </a:t>
                      </a:r>
                      <a:r>
                        <a:rPr kumimoji="0" lang="zh-CN" altLang="en-US" sz="1600" b="0" i="0" u="none" strike="noStrike" cap="none" normalizeH="0" baseline="0" smtClean="0">
                          <a:ln>
                            <a:noFill/>
                          </a:ln>
                          <a:solidFill>
                            <a:schemeClr val="tx1"/>
                          </a:solidFill>
                          <a:effectLst/>
                          <a:latin typeface="Arial" charset="0"/>
                          <a:ea typeface="宋体" charset="-122"/>
                        </a:rPr>
                        <a:t>对象的初始值。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5673" name="Rectangle 41"/>
          <p:cNvSpPr>
            <a:spLocks noGrp="1" noChangeArrowheads="1"/>
          </p:cNvSpPr>
          <p:nvPr>
            <p:ph type="body" sz="half" idx="2"/>
          </p:nvPr>
        </p:nvSpPr>
        <p:spPr>
          <a:xfrm>
            <a:off x="468313" y="4192588"/>
            <a:ext cx="8208962" cy="1973262"/>
          </a:xfrm>
        </p:spPr>
        <p:txBody>
          <a:bodyPr/>
          <a:lstStyle/>
          <a:p>
            <a:r>
              <a:rPr lang="zh-CN" altLang="en-US" sz="1600" smtClean="0"/>
              <a:t>在 </a:t>
            </a:r>
            <a:r>
              <a:rPr lang="en-US" altLang="zh-CN" sz="1600" smtClean="0"/>
              <a:t>HTML </a:t>
            </a:r>
            <a:r>
              <a:rPr lang="zh-CN" altLang="en-US" sz="1600" smtClean="0"/>
              <a:t>中 </a:t>
            </a:r>
            <a:r>
              <a:rPr lang="en-US" altLang="zh-CN" sz="1600" smtClean="0"/>
              <a:t>&lt;input type="file"&gt; </a:t>
            </a:r>
            <a:r>
              <a:rPr lang="zh-CN" altLang="en-US" sz="1600" smtClean="0"/>
              <a:t>标签每出现一次，一个 </a:t>
            </a:r>
            <a:r>
              <a:rPr lang="en-US" altLang="zh-CN" sz="1600" smtClean="0"/>
              <a:t>FileUpload </a:t>
            </a:r>
            <a:r>
              <a:rPr lang="zh-CN" altLang="en-US" sz="1600" smtClean="0"/>
              <a:t>对象就会被创建</a:t>
            </a:r>
          </a:p>
          <a:p>
            <a:r>
              <a:rPr lang="zh-CN" altLang="en-US" sz="1600" smtClean="0"/>
              <a:t>该元素包含一个文本输入字段，用来输入文件名，还有一个按钮，用来打开文件选择对话框</a:t>
            </a:r>
          </a:p>
          <a:p>
            <a:r>
              <a:rPr lang="zh-CN" altLang="en-US" sz="1600" smtClean="0"/>
              <a:t>该元素的 </a:t>
            </a:r>
            <a:r>
              <a:rPr lang="en-US" altLang="zh-CN" sz="1600" smtClean="0"/>
              <a:t>value </a:t>
            </a:r>
            <a:r>
              <a:rPr lang="zh-CN" altLang="en-US" sz="1600" smtClean="0"/>
              <a:t>属性保存了用户指定的文件的名称，当含有</a:t>
            </a:r>
            <a:r>
              <a:rPr lang="en-US" altLang="zh-CN" sz="1600" smtClean="0"/>
              <a:t>FileUpload</a:t>
            </a:r>
            <a:r>
              <a:rPr lang="zh-CN" altLang="en-US" sz="1600" smtClean="0"/>
              <a:t>元素表单被提交时，浏览器会向服务器发送选中的</a:t>
            </a:r>
            <a:r>
              <a:rPr lang="zh-CN" altLang="en-US" sz="1600" b="1" smtClean="0">
                <a:solidFill>
                  <a:srgbClr val="FF0000"/>
                </a:solidFill>
              </a:rPr>
              <a:t>文件的内容</a:t>
            </a:r>
            <a:r>
              <a:rPr lang="zh-CN" altLang="en-US" sz="1600" smtClean="0"/>
              <a:t>而不仅仅是发送文件名。</a:t>
            </a:r>
          </a:p>
          <a:p>
            <a:r>
              <a:rPr lang="zh-CN" altLang="en-US" sz="1600" smtClean="0"/>
              <a:t>为安全起见，</a:t>
            </a:r>
            <a:r>
              <a:rPr lang="en-US" altLang="zh-CN" sz="1600" smtClean="0">
                <a:solidFill>
                  <a:srgbClr val="0000FF"/>
                </a:solidFill>
              </a:rPr>
              <a:t>value</a:t>
            </a:r>
            <a:r>
              <a:rPr lang="zh-CN" altLang="en-US" sz="1600" smtClean="0">
                <a:solidFill>
                  <a:srgbClr val="0000FF"/>
                </a:solidFill>
              </a:rPr>
              <a:t>值是只读的</a:t>
            </a:r>
            <a:r>
              <a:rPr lang="zh-CN" altLang="en-US" sz="1600" smtClean="0"/>
              <a:t>。也就是不允许 </a:t>
            </a:r>
            <a:r>
              <a:rPr lang="en-US" altLang="zh-CN" sz="1600" smtClean="0"/>
              <a:t>HTML </a:t>
            </a:r>
            <a:r>
              <a:rPr lang="zh-CN" altLang="en-US" sz="1600" smtClean="0"/>
              <a:t>作者或 </a:t>
            </a:r>
            <a:r>
              <a:rPr lang="en-US" altLang="zh-CN" sz="1600" smtClean="0"/>
              <a:t>JavaScript </a:t>
            </a:r>
            <a:r>
              <a:rPr lang="zh-CN" altLang="en-US" sz="1600" smtClean="0"/>
              <a:t>程序员指定一个默认的文件名。</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p:txBody>
          <a:bodyPr/>
          <a:lstStyle/>
          <a:p>
            <a:r>
              <a:rPr lang="zh-CN" altLang="en-US" smtClean="0"/>
              <a:t>实例：判断上传文件是否含法</a:t>
            </a:r>
          </a:p>
        </p:txBody>
      </p:sp>
      <p:sp>
        <p:nvSpPr>
          <p:cNvPr id="156674" name="Rectangle 3"/>
          <p:cNvSpPr>
            <a:spLocks noGrp="1" noChangeArrowheads="1"/>
          </p:cNvSpPr>
          <p:nvPr>
            <p:ph type="body" idx="1"/>
          </p:nvPr>
        </p:nvSpPr>
        <p:spPr/>
        <p:txBody>
          <a:bodyPr/>
          <a:lstStyle/>
          <a:p>
            <a:endParaRPr lang="zh-CN" altLang="en-US" smtClean="0"/>
          </a:p>
        </p:txBody>
      </p:sp>
      <p:pic>
        <p:nvPicPr>
          <p:cNvPr id="156675" name="Picture 4"/>
          <p:cNvPicPr>
            <a:picLocks noChangeAspect="1" noChangeArrowheads="1"/>
          </p:cNvPicPr>
          <p:nvPr/>
        </p:nvPicPr>
        <p:blipFill>
          <a:blip r:embed="rId3"/>
          <a:srcRect/>
          <a:stretch>
            <a:fillRect/>
          </a:stretch>
        </p:blipFill>
        <p:spPr bwMode="auto">
          <a:xfrm>
            <a:off x="755650" y="1989138"/>
            <a:ext cx="7704138" cy="210978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14632</TotalTime>
  <Words>24383</Words>
  <Application>Microsoft Office PowerPoint</Application>
  <PresentationFormat>On-screen Show (4:3)</PresentationFormat>
  <Paragraphs>2851</Paragraphs>
  <Slides>109</Slides>
  <Notes>35</Notes>
  <HiddenSlides>0</HiddenSlides>
  <MMClips>0</MMClips>
  <ScaleCrop>false</ScaleCrop>
  <HeadingPairs>
    <vt:vector size="6" baseType="variant">
      <vt:variant>
        <vt:lpstr>已用的字体</vt:lpstr>
      </vt:variant>
      <vt:variant>
        <vt:i4>10</vt:i4>
      </vt:variant>
      <vt:variant>
        <vt:lpstr>演示文稿设计模板</vt:lpstr>
      </vt:variant>
      <vt:variant>
        <vt:i4>12</vt:i4>
      </vt:variant>
      <vt:variant>
        <vt:lpstr>幻灯片标题</vt:lpstr>
      </vt:variant>
      <vt:variant>
        <vt:i4>109</vt:i4>
      </vt:variant>
    </vt:vector>
  </HeadingPairs>
  <TitlesOfParts>
    <vt:vector size="131" baseType="lpstr">
      <vt:lpstr>楷体</vt:lpstr>
      <vt:lpstr>宋体</vt:lpstr>
      <vt:lpstr>Arial</vt:lpstr>
      <vt:lpstr>Arial Black</vt:lpstr>
      <vt:lpstr>Wingdings</vt:lpstr>
      <vt:lpstr>Calibri</vt:lpstr>
      <vt:lpstr>Times New Roman</vt:lpstr>
      <vt:lpstr>隶书</vt:lpstr>
      <vt:lpstr>华文行楷</vt:lpstr>
      <vt:lpstr>Batang</vt:lpstr>
      <vt:lpstr>1_Studio</vt:lpstr>
      <vt:lpstr>1_Studio</vt:lpstr>
      <vt:lpstr>1_Studio</vt:lpstr>
      <vt:lpstr>1_Studio</vt:lpstr>
      <vt:lpstr>1_Studio</vt:lpstr>
      <vt:lpstr>1_Studio</vt:lpstr>
      <vt:lpstr>1_Studio</vt:lpstr>
      <vt:lpstr>1_Studio</vt:lpstr>
      <vt:lpstr>1_Studio</vt:lpstr>
      <vt:lpstr>1_Studio</vt:lpstr>
      <vt:lpstr>1_Studio</vt:lpstr>
      <vt:lpstr>1_Studio</vt:lpstr>
      <vt:lpstr> JavaScript</vt:lpstr>
      <vt:lpstr>BOM和DOM简介</vt:lpstr>
      <vt:lpstr>BOM结构图</vt:lpstr>
      <vt:lpstr>BOM概述</vt:lpstr>
      <vt:lpstr>window对象</vt:lpstr>
      <vt:lpstr>Window对象属性</vt:lpstr>
      <vt:lpstr>Window对象属性</vt:lpstr>
      <vt:lpstr>Window对象方法</vt:lpstr>
      <vt:lpstr>window对象方法</vt:lpstr>
      <vt:lpstr>Window对象方法</vt:lpstr>
      <vt:lpstr>浏览器窗口外观属性</vt:lpstr>
      <vt:lpstr>实例：弹出一个窗口</vt:lpstr>
      <vt:lpstr>幻灯片 13</vt:lpstr>
      <vt:lpstr>延迟与周期执行</vt:lpstr>
      <vt:lpstr>实例：简单计时器</vt:lpstr>
      <vt:lpstr>延迟和周期执行</vt:lpstr>
      <vt:lpstr>实例：单行文本框中滚动文本</vt:lpstr>
      <vt:lpstr>实例：图片自动切换</vt:lpstr>
      <vt:lpstr>延迟与周期执行</vt:lpstr>
      <vt:lpstr>实例：移动窗口——moveTo()</vt:lpstr>
      <vt:lpstr>实例：滚动网页内容——scrollBy()</vt:lpstr>
      <vt:lpstr>screen对象</vt:lpstr>
      <vt:lpstr>navigator对象</vt:lpstr>
      <vt:lpstr>实例：查看自己浏览器的信息</vt:lpstr>
      <vt:lpstr>location对象</vt:lpstr>
      <vt:lpstr>location对象</vt:lpstr>
      <vt:lpstr>实例：输出地址的不同部分</vt:lpstr>
      <vt:lpstr>history对象</vt:lpstr>
      <vt:lpstr>DOM概述</vt:lpstr>
      <vt:lpstr>标准DOM的级别</vt:lpstr>
      <vt:lpstr>DOM分类</vt:lpstr>
      <vt:lpstr>HTML节点树</vt:lpstr>
      <vt:lpstr>HTML节点树</vt:lpstr>
      <vt:lpstr>DOM HTML节点类型</vt:lpstr>
      <vt:lpstr>HTML节点类型</vt:lpstr>
      <vt:lpstr>核心DOM</vt:lpstr>
      <vt:lpstr>核心DOM</vt:lpstr>
      <vt:lpstr>核心DOM——访问节点</vt:lpstr>
      <vt:lpstr>访问节点</vt:lpstr>
      <vt:lpstr>实例——访问节点</vt:lpstr>
      <vt:lpstr>核心DOM——处理属性节点</vt:lpstr>
      <vt:lpstr>实例：节点属性操作</vt:lpstr>
      <vt:lpstr>核心DOM——创建与操作节点</vt:lpstr>
      <vt:lpstr>实例：添加和删除节点</vt:lpstr>
      <vt:lpstr>实例：随机显示小星星</vt:lpstr>
      <vt:lpstr>HTML DOM</vt:lpstr>
      <vt:lpstr>document对象结构图</vt:lpstr>
      <vt:lpstr>HTML DOM中访问HTML元素方法</vt:lpstr>
      <vt:lpstr>HTML DOM中访问HTML元素方法</vt:lpstr>
      <vt:lpstr>元素对象</vt:lpstr>
      <vt:lpstr>HTML DOM元素对象</vt:lpstr>
      <vt:lpstr>offsetwidth、scrollwidth区别</vt:lpstr>
      <vt:lpstr>元素对象——HTML DOM元素对象</vt:lpstr>
      <vt:lpstr>实例：随滚动条移动的QQ面板</vt:lpstr>
      <vt:lpstr>综合作业：书讯快递</vt:lpstr>
      <vt:lpstr>综合实例：当当推荐“显示/隐藏”</vt:lpstr>
      <vt:lpstr>表格对象</vt:lpstr>
      <vt:lpstr>综合实例：购物车</vt:lpstr>
      <vt:lpstr>DOM CSS动态样式</vt:lpstr>
      <vt:lpstr>DOM CSS动态样式</vt:lpstr>
      <vt:lpstr>实例：完成以下效果制作</vt:lpstr>
      <vt:lpstr>事件处理</vt:lpstr>
      <vt:lpstr>事件模型的分类</vt:lpstr>
      <vt:lpstr>基本事件模型——事件类型</vt:lpstr>
      <vt:lpstr>事件类型——鼠标和键盘事件</vt:lpstr>
      <vt:lpstr>基本事件模型——事件句柄属性</vt:lpstr>
      <vt:lpstr>基本事件模型——事件句柄属性</vt:lpstr>
      <vt:lpstr>基本事件模型——事件句柄返回值</vt:lpstr>
      <vt:lpstr>DOM2事件模型——Event对象</vt:lpstr>
      <vt:lpstr>实例：显示鼠标坐标</vt:lpstr>
      <vt:lpstr>DOM2事件模型——Event对象</vt:lpstr>
      <vt:lpstr>DOM2事件模型——Event对象</vt:lpstr>
      <vt:lpstr>IE事件模型——Event对象</vt:lpstr>
      <vt:lpstr>IE事件模型——Event对象属性</vt:lpstr>
      <vt:lpstr>实例：DOM和IE事件的兼容性</vt:lpstr>
      <vt:lpstr>实例：点出满天小星星</vt:lpstr>
      <vt:lpstr>综合实例：当当网“幻灯片”模块</vt:lpstr>
      <vt:lpstr>document对象</vt:lpstr>
      <vt:lpstr>document对象属性</vt:lpstr>
      <vt:lpstr>document对象方法</vt:lpstr>
      <vt:lpstr>实例：document对象属性应用</vt:lpstr>
      <vt:lpstr>综合实例：当当网“选项卡切换”效果</vt:lpstr>
      <vt:lpstr>表单对象</vt:lpstr>
      <vt:lpstr>表单对象——form对象</vt:lpstr>
      <vt:lpstr>表单对象——form对象</vt:lpstr>
      <vt:lpstr>实例：form对象的应用</vt:lpstr>
      <vt:lpstr>submit按钮和onclick事件提交验证</vt:lpstr>
      <vt:lpstr>submit按钮和onsubmit事件提交验证</vt:lpstr>
      <vt:lpstr>普通按钮和submit()方法提交表单</vt:lpstr>
      <vt:lpstr>input text对象</vt:lpstr>
      <vt:lpstr>input password对象</vt:lpstr>
      <vt:lpstr>实例：单行文本框和密码框</vt:lpstr>
      <vt:lpstr>input radio对象</vt:lpstr>
      <vt:lpstr>input checkbox对象</vt:lpstr>
      <vt:lpstr>实例——全选与反选</vt:lpstr>
      <vt:lpstr>submit、reset、button</vt:lpstr>
      <vt:lpstr>input hidden对象</vt:lpstr>
      <vt:lpstr>input file对象</vt:lpstr>
      <vt:lpstr>实例：判断上传文件是否含法</vt:lpstr>
      <vt:lpstr>select对象</vt:lpstr>
      <vt:lpstr>option对象</vt:lpstr>
      <vt:lpstr>实例：二级联动菜单</vt:lpstr>
      <vt:lpstr>textarea对象</vt:lpstr>
      <vt:lpstr>实例——表单验证</vt:lpstr>
      <vt:lpstr>表单验证——非空验证</vt:lpstr>
      <vt:lpstr>表单验证——数字字符串</vt:lpstr>
      <vt:lpstr>表单验证——邮箱</vt:lpstr>
      <vt:lpstr>综合实例：当当网“用户注册”模型</vt:lpstr>
      <vt:lpstr>幻灯片 109</vt:lpstr>
    </vt:vector>
  </TitlesOfParts>
  <Company>hj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ldh</dc:creator>
  <cp:lastModifiedBy>deeplm</cp:lastModifiedBy>
  <cp:revision>3402</cp:revision>
  <dcterms:created xsi:type="dcterms:W3CDTF">2009-07-31T14:53:51Z</dcterms:created>
  <dcterms:modified xsi:type="dcterms:W3CDTF">2014-06-02T13:51:40Z</dcterms:modified>
</cp:coreProperties>
</file>