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315" r:id="rId9"/>
    <p:sldId id="316" r:id="rId10"/>
    <p:sldId id="317" r:id="rId11"/>
    <p:sldId id="318" r:id="rId12"/>
    <p:sldId id="266" r:id="rId13"/>
    <p:sldId id="267" r:id="rId14"/>
    <p:sldId id="264" r:id="rId15"/>
    <p:sldId id="268" r:id="rId16"/>
    <p:sldId id="300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301" r:id="rId25"/>
    <p:sldId id="277" r:id="rId26"/>
    <p:sldId id="278" r:id="rId27"/>
    <p:sldId id="279" r:id="rId28"/>
    <p:sldId id="280" r:id="rId29"/>
    <p:sldId id="281" r:id="rId30"/>
    <p:sldId id="282" r:id="rId31"/>
    <p:sldId id="302" r:id="rId32"/>
    <p:sldId id="283" r:id="rId33"/>
    <p:sldId id="284" r:id="rId34"/>
    <p:sldId id="285" r:id="rId35"/>
    <p:sldId id="324" r:id="rId36"/>
    <p:sldId id="322" r:id="rId37"/>
    <p:sldId id="323" r:id="rId38"/>
    <p:sldId id="288" r:id="rId39"/>
    <p:sldId id="289" r:id="rId40"/>
    <p:sldId id="290" r:id="rId41"/>
    <p:sldId id="291" r:id="rId42"/>
    <p:sldId id="305" r:id="rId43"/>
    <p:sldId id="292" r:id="rId44"/>
    <p:sldId id="303" r:id="rId45"/>
    <p:sldId id="304" r:id="rId46"/>
    <p:sldId id="306" r:id="rId47"/>
    <p:sldId id="293" r:id="rId48"/>
    <p:sldId id="319" r:id="rId49"/>
    <p:sldId id="307" r:id="rId50"/>
    <p:sldId id="308" r:id="rId51"/>
    <p:sldId id="320" r:id="rId52"/>
    <p:sldId id="321" r:id="rId53"/>
    <p:sldId id="309" r:id="rId54"/>
    <p:sldId id="311" r:id="rId55"/>
    <p:sldId id="310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AD9B5B-B664-413E-8EE0-81FCE36884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43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29AC7D-15E6-4E4B-A788-F990A9B8D9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90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55532F-A09B-43F3-9E18-C8B539B937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EBEAF6-0156-46C0-884D-AB6E8DA58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55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3107A1-1D56-4AB1-91FB-9FACDAD633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62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AD2195-8BA0-4B00-9736-51CE3B5AE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9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5E2893-59EC-48EE-87D3-DC4241179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3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A773C9-C059-4102-8430-61BAF5AE7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5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738D65-DE30-4AE6-A2BC-EC4DB8CB7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32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88250-F6E0-4F67-B8BC-D82F02809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2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594B4-C954-497C-81DE-6659B5DA3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05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pPr>
              <a:defRPr/>
            </a:pPr>
            <a:fld id="{11537211-CA6F-4A0F-8F4E-9CE816460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372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4372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endParaRPr lang="zh-CN" altLang="en-US" sz="2000"/>
          </a:p>
        </p:txBody>
      </p:sp>
      <p:pic>
        <p:nvPicPr>
          <p:cNvPr id="6153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724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面向对象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</a:t>
            </a:r>
            <a:r>
              <a:rPr lang="zh-CN" altLang="en-US" dirty="0" smtClean="0"/>
              <a:t>：</a:t>
            </a:r>
            <a:r>
              <a:rPr lang="zh-CN" altLang="en-US" dirty="0"/>
              <a:t>王金涛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北京传智播客教育 </a:t>
            </a:r>
            <a:r>
              <a:rPr lang="en-US" altLang="zh-CN" dirty="0"/>
              <a:t>www.itcast.cn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日期类</a:t>
            </a:r>
            <a:r>
              <a:rPr lang="en-US" altLang="zh-CN" dirty="0">
                <a:latin typeface="宋体" pitchFamily="2" charset="-122"/>
              </a:rPr>
              <a:t>Date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>
                <a:latin typeface="宋体" pitchFamily="2" charset="-122"/>
              </a:rPr>
              <a:t>getYear</a:t>
            </a:r>
            <a:r>
              <a:rPr lang="en-US" altLang="zh-CN" sz="2400" dirty="0">
                <a:latin typeface="宋体" pitchFamily="2" charset="-122"/>
              </a:rPr>
              <a:t>()		</a:t>
            </a:r>
          </a:p>
          <a:p>
            <a:r>
              <a:rPr lang="en-US" altLang="zh-CN" sz="2400" dirty="0" err="1">
                <a:latin typeface="宋体" pitchFamily="2" charset="-122"/>
              </a:rPr>
              <a:t>getFullYear</a:t>
            </a:r>
            <a:r>
              <a:rPr lang="en-US" altLang="zh-CN" sz="2400" dirty="0">
                <a:latin typeface="宋体" pitchFamily="2" charset="-122"/>
              </a:rPr>
              <a:t>()		</a:t>
            </a:r>
          </a:p>
          <a:p>
            <a:r>
              <a:rPr lang="en-US" altLang="zh-CN" sz="2400" dirty="0" err="1">
                <a:latin typeface="宋体" pitchFamily="2" charset="-122"/>
              </a:rPr>
              <a:t>getMonth</a:t>
            </a:r>
            <a:r>
              <a:rPr lang="en-US" altLang="zh-CN" sz="2400" dirty="0">
                <a:latin typeface="宋体" pitchFamily="2" charset="-122"/>
              </a:rPr>
              <a:t>()		</a:t>
            </a:r>
          </a:p>
          <a:p>
            <a:r>
              <a:rPr lang="en-US" altLang="zh-CN" sz="2400" dirty="0" err="1">
                <a:latin typeface="宋体" pitchFamily="2" charset="-122"/>
              </a:rPr>
              <a:t>getDate</a:t>
            </a:r>
            <a:r>
              <a:rPr lang="en-US" altLang="zh-CN" sz="2400" dirty="0">
                <a:latin typeface="宋体" pitchFamily="2" charset="-122"/>
              </a:rPr>
              <a:t>() 		</a:t>
            </a:r>
          </a:p>
          <a:p>
            <a:r>
              <a:rPr lang="en-US" altLang="zh-CN" sz="2400" dirty="0" err="1">
                <a:latin typeface="宋体" pitchFamily="2" charset="-122"/>
              </a:rPr>
              <a:t>getDay</a:t>
            </a:r>
            <a:r>
              <a:rPr lang="en-US" altLang="zh-CN" sz="2400" dirty="0">
                <a:latin typeface="宋体" pitchFamily="2" charset="-122"/>
              </a:rPr>
              <a:t>()		</a:t>
            </a:r>
          </a:p>
          <a:p>
            <a:r>
              <a:rPr lang="en-US" altLang="zh-CN" sz="2400" dirty="0" err="1">
                <a:latin typeface="宋体" pitchFamily="2" charset="-122"/>
              </a:rPr>
              <a:t>getHours</a:t>
            </a:r>
            <a:r>
              <a:rPr lang="en-US" altLang="zh-CN" sz="2400" dirty="0">
                <a:latin typeface="宋体" pitchFamily="2" charset="-122"/>
              </a:rPr>
              <a:t>()</a:t>
            </a:r>
          </a:p>
          <a:p>
            <a:r>
              <a:rPr lang="en-US" altLang="zh-CN" sz="2400" dirty="0" err="1">
                <a:latin typeface="宋体" pitchFamily="2" charset="-122"/>
              </a:rPr>
              <a:t>getMinutes</a:t>
            </a:r>
            <a:r>
              <a:rPr lang="en-US" altLang="zh-CN" sz="2400" dirty="0">
                <a:latin typeface="宋体" pitchFamily="2" charset="-122"/>
              </a:rPr>
              <a:t>()</a:t>
            </a:r>
          </a:p>
          <a:p>
            <a:r>
              <a:rPr lang="en-US" altLang="zh-CN" sz="2400" dirty="0" err="1">
                <a:latin typeface="宋体" pitchFamily="2" charset="-122"/>
              </a:rPr>
              <a:t>getSeconds</a:t>
            </a:r>
            <a:r>
              <a:rPr lang="en-US" altLang="zh-CN" sz="2400" dirty="0">
                <a:latin typeface="宋体" pitchFamily="2" charset="-122"/>
              </a:rPr>
              <a:t>() 	</a:t>
            </a:r>
          </a:p>
          <a:p>
            <a:r>
              <a:rPr lang="en-US" altLang="zh-CN" sz="2400" dirty="0" err="1">
                <a:latin typeface="宋体" pitchFamily="2" charset="-122"/>
              </a:rPr>
              <a:t>getMilliseconds</a:t>
            </a:r>
            <a:r>
              <a:rPr lang="en-US" altLang="zh-CN" sz="2400" dirty="0">
                <a:latin typeface="宋体" pitchFamily="2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数学类</a:t>
            </a:r>
            <a:r>
              <a:rPr lang="en-US" altLang="zh-CN">
                <a:latin typeface="宋体" pitchFamily="2" charset="-122"/>
              </a:rPr>
              <a:t>Math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ceil(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)	</a:t>
            </a:r>
          </a:p>
          <a:p>
            <a:r>
              <a:rPr lang="en-US" altLang="zh-CN" sz="2800" dirty="0">
                <a:latin typeface="宋体" pitchFamily="2" charset="-122"/>
              </a:rPr>
              <a:t>floor(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)	</a:t>
            </a:r>
          </a:p>
          <a:p>
            <a:r>
              <a:rPr lang="en-US" altLang="zh-CN" sz="2800" dirty="0">
                <a:latin typeface="宋体" pitchFamily="2" charset="-122"/>
              </a:rPr>
              <a:t>min(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1,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2)</a:t>
            </a:r>
          </a:p>
          <a:p>
            <a:r>
              <a:rPr lang="en-US" altLang="zh-CN" sz="2800" dirty="0">
                <a:latin typeface="宋体" pitchFamily="2" charset="-122"/>
              </a:rPr>
              <a:t>max(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1,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2) </a:t>
            </a:r>
          </a:p>
          <a:p>
            <a:r>
              <a:rPr lang="en-US" altLang="zh-CN" sz="2800" dirty="0">
                <a:latin typeface="宋体" pitchFamily="2" charset="-122"/>
              </a:rPr>
              <a:t>pow(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1,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2) </a:t>
            </a:r>
          </a:p>
          <a:p>
            <a:r>
              <a:rPr lang="en-US" altLang="zh-CN" sz="2800" dirty="0">
                <a:latin typeface="宋体" pitchFamily="2" charset="-122"/>
              </a:rPr>
              <a:t>random() </a:t>
            </a:r>
          </a:p>
          <a:p>
            <a:r>
              <a:rPr lang="en-US" altLang="zh-CN" sz="2800" dirty="0">
                <a:latin typeface="宋体" pitchFamily="2" charset="-122"/>
              </a:rPr>
              <a:t>round(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)	</a:t>
            </a:r>
          </a:p>
          <a:p>
            <a:r>
              <a:rPr lang="en-US" altLang="zh-CN" sz="2800" dirty="0" err="1">
                <a:latin typeface="宋体" pitchFamily="2" charset="-122"/>
              </a:rPr>
              <a:t>sqrt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</a:rPr>
              <a:t>数值</a:t>
            </a:r>
            <a:r>
              <a:rPr lang="en-US" altLang="zh-CN" sz="2800" dirty="0">
                <a:latin typeface="宋体" pitchFamily="2" charset="-122"/>
              </a:rPr>
              <a:t>)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语法：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function person()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定义对象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如何定义某个类的类对象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语法：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var p=new person();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使用属性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关于属性的使用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语法：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对象</a:t>
            </a:r>
            <a:r>
              <a:rPr lang="en-US" altLang="zh-CN" sz="2800">
                <a:latin typeface="宋体" pitchFamily="2" charset="-122"/>
              </a:rPr>
              <a:t>.</a:t>
            </a:r>
            <a:r>
              <a:rPr lang="zh-CN" altLang="en-US" sz="2800">
                <a:latin typeface="宋体" pitchFamily="2" charset="-122"/>
              </a:rPr>
              <a:t>属性</a:t>
            </a:r>
            <a:r>
              <a:rPr lang="en-US" altLang="zh-CN" sz="2800">
                <a:latin typeface="宋体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</a:t>
            </a:r>
            <a:r>
              <a:rPr lang="zh-CN" altLang="en-US" sz="2800">
                <a:latin typeface="宋体" pitchFamily="2" charset="-122"/>
              </a:rPr>
              <a:t>对象</a:t>
            </a:r>
            <a:r>
              <a:rPr lang="en-US" altLang="zh-CN" sz="2800">
                <a:latin typeface="宋体" pitchFamily="2" charset="-122"/>
              </a:rPr>
              <a:t>[‘</a:t>
            </a:r>
            <a:r>
              <a:rPr lang="zh-CN" altLang="en-US" sz="2800">
                <a:latin typeface="宋体" pitchFamily="2" charset="-122"/>
              </a:rPr>
              <a:t>属性’</a:t>
            </a:r>
            <a:r>
              <a:rPr lang="en-US" altLang="zh-CN" sz="2800">
                <a:latin typeface="宋体" pitchFamily="2" charset="-122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使用属性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数字</a:t>
            </a:r>
          </a:p>
          <a:p>
            <a:r>
              <a:rPr lang="zh-CN" altLang="en-US" sz="2800" dirty="0">
                <a:latin typeface="宋体" pitchFamily="2" charset="-122"/>
              </a:rPr>
              <a:t>字符串</a:t>
            </a:r>
          </a:p>
          <a:p>
            <a:r>
              <a:rPr lang="zh-CN" altLang="en-US" sz="2800" dirty="0">
                <a:latin typeface="宋体" pitchFamily="2" charset="-122"/>
              </a:rPr>
              <a:t>布尔值</a:t>
            </a:r>
          </a:p>
          <a:p>
            <a:r>
              <a:rPr lang="zh-CN" altLang="en-US" sz="2800" dirty="0">
                <a:latin typeface="宋体" pitchFamily="2" charset="-122"/>
              </a:rPr>
              <a:t>对象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	对象名</a:t>
            </a:r>
            <a:r>
              <a:rPr lang="en-US" altLang="zh-CN" sz="2800" dirty="0">
                <a:latin typeface="宋体" pitchFamily="2" charset="-122"/>
              </a:rPr>
              <a:t>.</a:t>
            </a:r>
            <a:r>
              <a:rPr lang="zh-CN" altLang="en-US" sz="2800" dirty="0">
                <a:latin typeface="宋体" pitchFamily="2" charset="-122"/>
              </a:rPr>
              <a:t>属性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 	对象名</a:t>
            </a:r>
            <a:r>
              <a:rPr lang="en-US" altLang="zh-CN" sz="2800" dirty="0">
                <a:latin typeface="宋体" pitchFamily="2" charset="-122"/>
              </a:rPr>
              <a:t>[‘</a:t>
            </a:r>
            <a:r>
              <a:rPr lang="zh-CN" altLang="en-US" sz="2800" dirty="0">
                <a:latin typeface="宋体" pitchFamily="2" charset="-122"/>
              </a:rPr>
              <a:t>属性’</a:t>
            </a:r>
            <a:r>
              <a:rPr lang="en-US" altLang="zh-CN" sz="2800" dirty="0">
                <a:latin typeface="宋体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重点说明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在</a:t>
            </a:r>
            <a:r>
              <a:rPr lang="en-US" altLang="zh-CN" sz="2800" dirty="0" err="1">
                <a:latin typeface="宋体" pitchFamily="2" charset="-122"/>
              </a:rPr>
              <a:t>Javascript</a:t>
            </a:r>
            <a:r>
              <a:rPr lang="zh-CN" altLang="en-US" sz="2800" dirty="0">
                <a:latin typeface="宋体" pitchFamily="2" charset="-122"/>
              </a:rPr>
              <a:t>中一切都是对象</a:t>
            </a:r>
          </a:p>
          <a:p>
            <a:endParaRPr lang="zh-CN" altLang="en-US" sz="2800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var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</a:rPr>
              <a:t>num</a:t>
            </a:r>
            <a:r>
              <a:rPr lang="en-US" altLang="zh-CN" sz="2800" dirty="0">
                <a:latin typeface="宋体" pitchFamily="2" charset="-122"/>
              </a:rPr>
              <a:t> = 10;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var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</a:rPr>
              <a:t>str</a:t>
            </a:r>
            <a:r>
              <a:rPr lang="en-US" altLang="zh-CN" sz="2800" dirty="0">
                <a:latin typeface="宋体" pitchFamily="2" charset="-122"/>
              </a:rPr>
              <a:t> =‘hello’;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var</a:t>
            </a:r>
            <a:r>
              <a:rPr lang="en-US" altLang="zh-CN" sz="2800" dirty="0">
                <a:latin typeface="宋体" pitchFamily="2" charset="-122"/>
              </a:rPr>
              <a:t> flag = true;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var</a:t>
            </a:r>
            <a:r>
              <a:rPr lang="en-US" altLang="zh-CN" sz="2800" dirty="0">
                <a:latin typeface="宋体" pitchFamily="2" charset="-122"/>
              </a:rPr>
              <a:t> per = new Person();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查看原型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alert( </a:t>
            </a:r>
            <a:r>
              <a:rPr lang="en-US" altLang="zh-CN" sz="2800" dirty="0" err="1">
                <a:latin typeface="宋体" pitchFamily="2" charset="-122"/>
              </a:rPr>
              <a:t>p.constructor</a:t>
            </a:r>
            <a:r>
              <a:rPr lang="en-US" altLang="zh-CN" sz="2800" dirty="0">
                <a:latin typeface="宋体" pitchFamily="2" charset="-122"/>
              </a:rPr>
              <a:t> );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alert( </a:t>
            </a:r>
            <a:r>
              <a:rPr lang="en-US" altLang="zh-CN" sz="2800" dirty="0" err="1">
                <a:latin typeface="宋体" pitchFamily="2" charset="-122"/>
              </a:rPr>
              <a:t>typeof</a:t>
            </a:r>
            <a:r>
              <a:rPr lang="en-US" altLang="zh-CN" sz="2800" dirty="0">
                <a:latin typeface="宋体" pitchFamily="2" charset="-122"/>
              </a:rPr>
              <a:t> p );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alert( p </a:t>
            </a:r>
            <a:r>
              <a:rPr lang="en-US" altLang="zh-CN" sz="2800" dirty="0" err="1">
                <a:latin typeface="宋体" pitchFamily="2" charset="-122"/>
              </a:rPr>
              <a:t>instanceof</a:t>
            </a:r>
            <a:r>
              <a:rPr lang="en-US" altLang="zh-CN" sz="2800" dirty="0">
                <a:latin typeface="宋体" pitchFamily="2" charset="-122"/>
              </a:rPr>
              <a:t> person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思考题：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如果创建第二个对象，会拥有</a:t>
            </a:r>
            <a:r>
              <a:rPr lang="en-US" altLang="zh-CN" sz="2800" dirty="0">
                <a:latin typeface="宋体" pitchFamily="2" charset="-122"/>
              </a:rPr>
              <a:t>name</a:t>
            </a:r>
            <a:r>
              <a:rPr lang="zh-CN" altLang="en-US" sz="2800" dirty="0">
                <a:latin typeface="宋体" pitchFamily="2" charset="-122"/>
              </a:rPr>
              <a:t>和</a:t>
            </a:r>
            <a:r>
              <a:rPr lang="en-US" altLang="zh-CN" sz="2800" dirty="0">
                <a:latin typeface="宋体" pitchFamily="2" charset="-122"/>
              </a:rPr>
              <a:t>age</a:t>
            </a:r>
            <a:r>
              <a:rPr lang="zh-CN" altLang="en-US" sz="2800" dirty="0">
                <a:latin typeface="宋体" pitchFamily="2" charset="-122"/>
              </a:rPr>
              <a:t>属性吗？？？</a:t>
            </a:r>
          </a:p>
          <a:p>
            <a:endParaRPr lang="zh-CN" altLang="en-US" sz="2800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var</a:t>
            </a:r>
            <a:r>
              <a:rPr lang="en-US" altLang="zh-CN" sz="2800" dirty="0">
                <a:latin typeface="宋体" pitchFamily="2" charset="-122"/>
              </a:rPr>
              <a:t> p1 = new Person();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p1.name = ‘</a:t>
            </a:r>
            <a:r>
              <a:rPr lang="en-US" altLang="zh-CN" sz="2800" dirty="0" err="1">
                <a:latin typeface="宋体" pitchFamily="2" charset="-122"/>
              </a:rPr>
              <a:t>zhangsan</a:t>
            </a:r>
            <a:r>
              <a:rPr lang="en-US" altLang="zh-CN" sz="2800" dirty="0">
                <a:latin typeface="宋体" pitchFamily="2" charset="-122"/>
              </a:rPr>
              <a:t>’;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p1.age = 30;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var</a:t>
            </a:r>
            <a:r>
              <a:rPr lang="en-US" altLang="zh-CN" sz="2800" dirty="0">
                <a:latin typeface="宋体" pitchFamily="2" charset="-122"/>
              </a:rPr>
              <a:t> p2 = new Person();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思考题：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如果创建第二个对象</a:t>
            </a:r>
            <a:r>
              <a:rPr lang="en-US" altLang="zh-CN" sz="2800" dirty="0">
                <a:latin typeface="宋体" pitchFamily="2" charset="-122"/>
              </a:rPr>
              <a:t>p2</a:t>
            </a:r>
            <a:r>
              <a:rPr lang="zh-CN" altLang="en-US" sz="2800" dirty="0">
                <a:latin typeface="宋体" pitchFamily="2" charset="-122"/>
              </a:rPr>
              <a:t>，使用</a:t>
            </a:r>
            <a:r>
              <a:rPr lang="en-US" altLang="zh-CN" sz="2800" dirty="0">
                <a:latin typeface="宋体" pitchFamily="2" charset="-122"/>
              </a:rPr>
              <a:t>p1</a:t>
            </a:r>
            <a:r>
              <a:rPr lang="zh-CN" altLang="en-US" sz="2800" dirty="0">
                <a:latin typeface="宋体" pitchFamily="2" charset="-122"/>
              </a:rPr>
              <a:t>为</a:t>
            </a:r>
            <a:r>
              <a:rPr lang="en-US" altLang="zh-CN" sz="2800" dirty="0">
                <a:latin typeface="宋体" pitchFamily="2" charset="-122"/>
              </a:rPr>
              <a:t>p2</a:t>
            </a:r>
            <a:r>
              <a:rPr lang="zh-CN" altLang="en-US" sz="2800" dirty="0">
                <a:latin typeface="宋体" pitchFamily="2" charset="-122"/>
              </a:rPr>
              <a:t>赋值会怎样？</a:t>
            </a:r>
          </a:p>
          <a:p>
            <a:endParaRPr lang="zh-CN" altLang="en-US" sz="2800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var</a:t>
            </a:r>
            <a:r>
              <a:rPr lang="en-US" altLang="zh-CN" sz="2800" dirty="0">
                <a:latin typeface="宋体" pitchFamily="2" charset="-122"/>
              </a:rPr>
              <a:t> p1 = new Person();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p1.name = ‘</a:t>
            </a:r>
            <a:r>
              <a:rPr lang="en-US" altLang="zh-CN" sz="2800" dirty="0" err="1">
                <a:latin typeface="宋体" pitchFamily="2" charset="-122"/>
              </a:rPr>
              <a:t>zhangsan</a:t>
            </a:r>
            <a:r>
              <a:rPr lang="en-US" altLang="zh-CN" sz="2800" dirty="0">
                <a:latin typeface="宋体" pitchFamily="2" charset="-122"/>
              </a:rPr>
              <a:t>’;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p1.age = 30;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</a:t>
            </a:r>
            <a:r>
              <a:rPr lang="en-US" altLang="zh-CN" sz="2800" dirty="0" err="1">
                <a:latin typeface="宋体" pitchFamily="2" charset="-122"/>
              </a:rPr>
              <a:t>var</a:t>
            </a:r>
            <a:r>
              <a:rPr lang="en-US" altLang="zh-CN" sz="2800" dirty="0">
                <a:latin typeface="宋体" pitchFamily="2" charset="-122"/>
              </a:rPr>
              <a:t> p2 = p1;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姓名：王金涛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手机：</a:t>
            </a:r>
            <a:r>
              <a:rPr lang="en-US" altLang="zh-CN" dirty="0" smtClean="0"/>
              <a:t>18073032818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Q </a:t>
            </a:r>
            <a:r>
              <a:rPr lang="en-US" altLang="zh-CN" dirty="0" err="1" smtClean="0"/>
              <a:t>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345488485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思考题：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如果删除了</a:t>
            </a:r>
            <a:r>
              <a:rPr lang="en-US" altLang="zh-CN" sz="2800" dirty="0">
                <a:latin typeface="宋体" pitchFamily="2" charset="-122"/>
              </a:rPr>
              <a:t>p2</a:t>
            </a:r>
            <a:r>
              <a:rPr lang="zh-CN" altLang="en-US" sz="2800" dirty="0">
                <a:latin typeface="宋体" pitchFamily="2" charset="-122"/>
              </a:rPr>
              <a:t>对象，是否会影响到</a:t>
            </a:r>
            <a:r>
              <a:rPr lang="en-US" altLang="zh-CN" sz="2800" dirty="0">
                <a:latin typeface="宋体" pitchFamily="2" charset="-122"/>
              </a:rPr>
              <a:t>p1</a:t>
            </a:r>
            <a:r>
              <a:rPr lang="zh-CN" altLang="en-US" sz="2800" dirty="0">
                <a:latin typeface="宋体" pitchFamily="2" charset="-122"/>
              </a:rPr>
              <a:t>对象</a:t>
            </a:r>
          </a:p>
          <a:p>
            <a:pPr>
              <a:buFont typeface="Wingdings" pitchFamily="2" charset="2"/>
              <a:buNone/>
            </a:pPr>
            <a:endParaRPr lang="zh-CN" altLang="en-US" sz="2800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	</a:t>
            </a:r>
            <a:r>
              <a:rPr lang="en-US" altLang="zh-CN" sz="2800" dirty="0">
                <a:latin typeface="宋体" pitchFamily="2" charset="-122"/>
              </a:rPr>
              <a:t>p2 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this</a:t>
            </a:r>
            <a:r>
              <a:rPr lang="zh-CN" altLang="en-US">
                <a:latin typeface="宋体" pitchFamily="2" charset="-122"/>
              </a:rPr>
              <a:t>的使用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如果创建对象的同时，希望其自动拥有某些属性，如果实现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en-US" altLang="zh-CN" sz="2800">
                <a:latin typeface="宋体" pitchFamily="2" charset="-122"/>
              </a:rPr>
              <a:t>function person()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this.name=‘wangcai’;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this</a:t>
            </a:r>
            <a:r>
              <a:rPr lang="zh-CN" altLang="en-US">
                <a:latin typeface="宋体" pitchFamily="2" charset="-122"/>
              </a:rPr>
              <a:t>的使用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构造函数传参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en-US" altLang="zh-CN" sz="2800">
                <a:latin typeface="宋体" pitchFamily="2" charset="-122"/>
              </a:rPr>
              <a:t>function person(name,age){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this.name=name;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this.age=age;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this</a:t>
            </a:r>
            <a:r>
              <a:rPr lang="zh-CN" altLang="en-US">
                <a:latin typeface="宋体" pitchFamily="2" charset="-122"/>
              </a:rPr>
              <a:t>的深入理解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latin typeface="宋体" pitchFamily="2" charset="-122"/>
              </a:rPr>
              <a:t>this</a:t>
            </a:r>
            <a:r>
              <a:rPr lang="zh-CN" altLang="en-US" sz="2800">
                <a:latin typeface="宋体" pitchFamily="2" charset="-122"/>
              </a:rPr>
              <a:t>表示什么？</a:t>
            </a:r>
          </a:p>
          <a:p>
            <a:r>
              <a:rPr lang="zh-CN" altLang="en-US" sz="2800">
                <a:latin typeface="宋体" pitchFamily="2" charset="-122"/>
              </a:rPr>
              <a:t>在</a:t>
            </a:r>
            <a:r>
              <a:rPr lang="en-US" altLang="zh-CN" sz="2800">
                <a:latin typeface="宋体" pitchFamily="2" charset="-122"/>
              </a:rPr>
              <a:t>Js</a:t>
            </a:r>
            <a:r>
              <a:rPr lang="zh-CN" altLang="en-US" sz="2800">
                <a:latin typeface="宋体" pitchFamily="2" charset="-122"/>
              </a:rPr>
              <a:t>中，</a:t>
            </a:r>
            <a:r>
              <a:rPr lang="en-US" altLang="zh-CN" sz="2800">
                <a:latin typeface="宋体" pitchFamily="2" charset="-122"/>
              </a:rPr>
              <a:t>this</a:t>
            </a:r>
            <a:r>
              <a:rPr lang="zh-CN" altLang="en-US" sz="2800">
                <a:latin typeface="宋体" pitchFamily="2" charset="-122"/>
              </a:rPr>
              <a:t>表示当前对象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en-US" altLang="zh-CN" sz="2800">
                <a:latin typeface="宋体" pitchFamily="2" charset="-122"/>
              </a:rPr>
              <a:t>function(){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alert(typeof this);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alert(this.constructor);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this</a:t>
            </a:r>
            <a:r>
              <a:rPr lang="zh-CN" altLang="en-US">
                <a:latin typeface="宋体" pitchFamily="2" charset="-122"/>
              </a:rPr>
              <a:t>的深入理解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latin typeface="宋体" pitchFamily="2" charset="-122"/>
              </a:rPr>
              <a:t>this</a:t>
            </a:r>
            <a:r>
              <a:rPr lang="zh-CN" altLang="en-US" sz="2800">
                <a:latin typeface="宋体" pitchFamily="2" charset="-122"/>
              </a:rPr>
              <a:t>表示什么？</a:t>
            </a:r>
          </a:p>
          <a:p>
            <a:r>
              <a:rPr lang="zh-CN" altLang="en-US" sz="2800">
                <a:latin typeface="宋体" pitchFamily="2" charset="-122"/>
              </a:rPr>
              <a:t>在</a:t>
            </a:r>
            <a:r>
              <a:rPr lang="en-US" altLang="zh-CN" sz="2800">
                <a:latin typeface="宋体" pitchFamily="2" charset="-122"/>
              </a:rPr>
              <a:t>Js</a:t>
            </a:r>
            <a:r>
              <a:rPr lang="zh-CN" altLang="en-US" sz="2800">
                <a:latin typeface="宋体" pitchFamily="2" charset="-122"/>
              </a:rPr>
              <a:t>中，每个页也有一个</a:t>
            </a:r>
            <a:r>
              <a:rPr lang="en-US" altLang="zh-CN" sz="2800">
                <a:latin typeface="宋体" pitchFamily="2" charset="-122"/>
              </a:rPr>
              <a:t>this</a:t>
            </a:r>
          </a:p>
          <a:p>
            <a:endParaRPr lang="en-US" altLang="zh-CN" sz="2800">
              <a:latin typeface="宋体" pitchFamily="2" charset="-122"/>
            </a:endParaRPr>
          </a:p>
          <a:p>
            <a:r>
              <a:rPr lang="en-US" altLang="zh-CN" sz="2800">
                <a:latin typeface="宋体" pitchFamily="2" charset="-122"/>
              </a:rPr>
              <a:t>alert(typeof this);</a:t>
            </a:r>
          </a:p>
          <a:p>
            <a:r>
              <a:rPr lang="en-US" altLang="zh-CN" sz="2800">
                <a:latin typeface="宋体" pitchFamily="2" charset="-122"/>
              </a:rPr>
              <a:t>alert(this.constructor);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this</a:t>
            </a:r>
            <a:r>
              <a:rPr lang="zh-CN" altLang="en-US">
                <a:latin typeface="宋体" pitchFamily="2" charset="-122"/>
              </a:rPr>
              <a:t>的深入理解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尝试理解下面两条语句：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i=10;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alert(this.i);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this</a:t>
            </a:r>
            <a:r>
              <a:rPr lang="zh-CN" altLang="en-US">
                <a:latin typeface="宋体" pitchFamily="2" charset="-122"/>
              </a:rPr>
              <a:t>的深入理解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function test(){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	</a:t>
            </a:r>
            <a:r>
              <a:rPr lang="en-US" altLang="zh-CN" sz="2800" dirty="0" err="1" smtClean="0">
                <a:latin typeface="宋体" pitchFamily="2" charset="-122"/>
              </a:rPr>
              <a:t>this.i</a:t>
            </a:r>
            <a:r>
              <a:rPr lang="en-US" altLang="zh-CN" sz="2800" dirty="0" smtClean="0">
                <a:latin typeface="宋体" pitchFamily="2" charset="-122"/>
              </a:rPr>
              <a:t>=100;</a:t>
            </a:r>
            <a:endParaRPr lang="en-US" altLang="zh-CN" sz="2800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}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 err="1" smtClean="0">
                <a:latin typeface="宋体" pitchFamily="2" charset="-122"/>
              </a:rPr>
              <a:t>i</a:t>
            </a:r>
            <a:r>
              <a:rPr lang="en-US" altLang="zh-CN" sz="2800" dirty="0" smtClean="0">
                <a:latin typeface="宋体" pitchFamily="2" charset="-122"/>
              </a:rPr>
              <a:t>=10;</a:t>
            </a:r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 smtClean="0">
                <a:latin typeface="宋体" pitchFamily="2" charset="-122"/>
              </a:rPr>
              <a:t>test();</a:t>
            </a:r>
            <a:r>
              <a:rPr lang="en-US" altLang="zh-CN" sz="2800" dirty="0">
                <a:latin typeface="宋体" pitchFamily="2" charset="-122"/>
              </a:rPr>
              <a:t>			</a:t>
            </a:r>
          </a:p>
          <a:p>
            <a:r>
              <a:rPr lang="en-US" altLang="zh-CN" sz="2800" dirty="0">
                <a:latin typeface="宋体" pitchFamily="2" charset="-122"/>
              </a:rPr>
              <a:t>alert(</a:t>
            </a:r>
            <a:r>
              <a:rPr lang="en-US" altLang="zh-CN" sz="2800" dirty="0" err="1">
                <a:latin typeface="宋体" pitchFamily="2" charset="-122"/>
              </a:rPr>
              <a:t>this.i</a:t>
            </a:r>
            <a:r>
              <a:rPr lang="en-US" altLang="zh-CN" sz="2800" dirty="0" smtClean="0">
                <a:latin typeface="宋体" pitchFamily="2" charset="-122"/>
              </a:rPr>
              <a:t>)</a:t>
            </a:r>
            <a:r>
              <a:rPr lang="en-US" altLang="zh-CN" sz="2800" dirty="0">
                <a:latin typeface="宋体" pitchFamily="2" charset="-122"/>
              </a:rPr>
              <a:t>;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this</a:t>
            </a:r>
            <a:r>
              <a:rPr lang="zh-CN" altLang="en-US">
                <a:latin typeface="宋体" pitchFamily="2" charset="-122"/>
              </a:rPr>
              <a:t>的深入理解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err="1">
                <a:latin typeface="宋体" pitchFamily="2" charset="-122"/>
              </a:rPr>
              <a:t>var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en-US" altLang="zh-CN" sz="2800" dirty="0" err="1">
                <a:latin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</a:rPr>
              <a:t>=100;</a:t>
            </a:r>
          </a:p>
          <a:p>
            <a:r>
              <a:rPr lang="en-US" altLang="zh-CN" sz="2800" dirty="0">
                <a:latin typeface="宋体" pitchFamily="2" charset="-122"/>
              </a:rPr>
              <a:t>function test(){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	</a:t>
            </a:r>
            <a:r>
              <a:rPr lang="en-US" altLang="zh-CN" sz="2800" dirty="0" err="1">
                <a:latin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</a:rPr>
              <a:t>=200;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	}</a:t>
            </a:r>
          </a:p>
          <a:p>
            <a:endParaRPr lang="en-US" altLang="zh-CN" sz="2800" dirty="0">
              <a:latin typeface="宋体" pitchFamily="2" charset="-122"/>
            </a:endParaRPr>
          </a:p>
          <a:p>
            <a:r>
              <a:rPr lang="en-US" altLang="zh-CN" sz="2800" dirty="0">
                <a:latin typeface="宋体" pitchFamily="2" charset="-122"/>
              </a:rPr>
              <a:t>test()</a:t>
            </a:r>
          </a:p>
          <a:p>
            <a:r>
              <a:rPr lang="en-US" altLang="zh-CN" sz="2800" dirty="0">
                <a:latin typeface="宋体" pitchFamily="2" charset="-122"/>
              </a:rPr>
              <a:t>alert(</a:t>
            </a:r>
            <a:r>
              <a:rPr lang="en-US" altLang="zh-CN" sz="2800" dirty="0" err="1">
                <a:latin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对象之间的赋值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做为参数传递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display(obj);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对象之间的赋值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做为返回值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return obj;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面向机器</a:t>
            </a:r>
          </a:p>
          <a:p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>
                <a:latin typeface="宋体" pitchFamily="2" charset="-122"/>
              </a:rPr>
              <a:t>面向过程</a:t>
            </a:r>
          </a:p>
          <a:p>
            <a:endParaRPr lang="zh-CN" altLang="en-US" sz="2800" dirty="0">
              <a:latin typeface="宋体" pitchFamily="2" charset="-122"/>
            </a:endParaRPr>
          </a:p>
          <a:p>
            <a:r>
              <a:rPr lang="zh-CN" altLang="en-US" sz="2800" dirty="0">
                <a:latin typeface="宋体" pitchFamily="2" charset="-122"/>
              </a:rPr>
              <a:t>面向对象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for in</a:t>
            </a:r>
            <a:r>
              <a:rPr lang="zh-CN" altLang="en-US">
                <a:latin typeface="宋体" pitchFamily="2" charset="-122"/>
              </a:rPr>
              <a:t>的使用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格式</a:t>
            </a:r>
            <a:r>
              <a:rPr lang="en-US" altLang="zh-CN" sz="2800">
                <a:latin typeface="宋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for(var i in obj){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delete</a:t>
            </a:r>
            <a:r>
              <a:rPr lang="zh-CN" altLang="en-US">
                <a:latin typeface="宋体" pitchFamily="2" charset="-122"/>
              </a:rPr>
              <a:t>的使用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格式</a:t>
            </a:r>
            <a:r>
              <a:rPr lang="en-US" altLang="zh-CN" sz="2800">
                <a:latin typeface="宋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delete p1.name;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成员方法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为某个人添加说话方法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function say(){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obj.speak=say;</a:t>
            </a:r>
          </a:p>
          <a:p>
            <a:endParaRPr lang="en-US" altLang="zh-CN" sz="2800">
              <a:latin typeface="宋体" pitchFamily="2" charset="-122"/>
            </a:endParaRPr>
          </a:p>
          <a:p>
            <a:endParaRPr lang="en-US" altLang="zh-CN" sz="28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成员方法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为某个人添加说话方法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obj.speak=function say(){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成员方法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思考题：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如果定义了第二个人，这个人可以说话吗？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成员方法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为每个人添加说话方法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function person(){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this.speak=function(){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  <a:p>
            <a:endParaRPr lang="en-US" altLang="zh-CN" sz="28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json</a:t>
            </a:r>
            <a:r>
              <a:rPr lang="zh-CN" altLang="en-US">
                <a:latin typeface="宋体" pitchFamily="2" charset="-122"/>
              </a:rPr>
              <a:t>对象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对象是指属性的无序集合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所谓“集合”是指名</a:t>
            </a:r>
            <a:r>
              <a:rPr lang="en-US" altLang="zh-CN" sz="2800">
                <a:latin typeface="宋体" pitchFamily="2" charset="-122"/>
              </a:rPr>
              <a:t>/</a:t>
            </a:r>
            <a:r>
              <a:rPr lang="zh-CN" altLang="en-US" sz="2800">
                <a:latin typeface="宋体" pitchFamily="2" charset="-122"/>
              </a:rPr>
              <a:t>值对的集合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在</a:t>
            </a:r>
            <a:r>
              <a:rPr lang="en-US" altLang="zh-CN" sz="2800">
                <a:latin typeface="宋体" pitchFamily="2" charset="-122"/>
              </a:rPr>
              <a:t>js</a:t>
            </a:r>
            <a:r>
              <a:rPr lang="zh-CN" altLang="en-US" sz="2800">
                <a:latin typeface="宋体" pitchFamily="2" charset="-122"/>
              </a:rPr>
              <a:t>中，可以使用</a:t>
            </a:r>
            <a:r>
              <a:rPr lang="en-US" altLang="zh-CN" sz="2800">
                <a:latin typeface="宋体" pitchFamily="2" charset="-122"/>
              </a:rPr>
              <a:t>{}</a:t>
            </a:r>
            <a:r>
              <a:rPr lang="zh-CN" altLang="en-US" sz="2800">
                <a:latin typeface="宋体" pitchFamily="2" charset="-122"/>
              </a:rPr>
              <a:t>来表示这个集合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json</a:t>
            </a:r>
            <a:r>
              <a:rPr lang="zh-CN" altLang="en-US">
                <a:latin typeface="宋体" pitchFamily="2" charset="-122"/>
              </a:rPr>
              <a:t>对象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思考题：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大家想一想：使用</a:t>
            </a:r>
            <a:r>
              <a:rPr lang="en-US" altLang="zh-CN" sz="2800">
                <a:latin typeface="宋体" pitchFamily="2" charset="-122"/>
              </a:rPr>
              <a:t>json</a:t>
            </a:r>
            <a:r>
              <a:rPr lang="zh-CN" altLang="en-US" sz="2800">
                <a:latin typeface="宋体" pitchFamily="2" charset="-122"/>
              </a:rPr>
              <a:t>对象和使用构造器获得的对象分别适应于怎样的应用场景？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为每个对象动态添加属性或方法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latin typeface="宋体" pitchFamily="2" charset="-122"/>
              </a:rPr>
              <a:t>prototype</a:t>
            </a:r>
            <a:r>
              <a:rPr lang="zh-CN" altLang="en-US" sz="2800">
                <a:latin typeface="宋体" pitchFamily="2" charset="-122"/>
              </a:rPr>
              <a:t>的使用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功能</a:t>
            </a:r>
            <a:r>
              <a:rPr lang="en-US" altLang="zh-CN" sz="2800">
                <a:latin typeface="宋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</a:t>
            </a:r>
            <a:r>
              <a:rPr lang="zh-CN" altLang="en-US" sz="2800">
                <a:latin typeface="宋体" pitchFamily="2" charset="-122"/>
              </a:rPr>
              <a:t>返回对象类型原型的引用 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格式</a:t>
            </a:r>
            <a:r>
              <a:rPr lang="en-US" altLang="zh-CN" sz="2800">
                <a:latin typeface="宋体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class.prototype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为每个对象动态添加属性或方法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latin typeface="宋体" pitchFamily="2" charset="-122"/>
              </a:rPr>
              <a:t>prototype</a:t>
            </a:r>
            <a:r>
              <a:rPr lang="zh-CN" altLang="en-US" sz="2800">
                <a:latin typeface="宋体" pitchFamily="2" charset="-122"/>
              </a:rPr>
              <a:t>的使用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添加属性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添加方法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类：代表某类事物，是抽象的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对象：代表个事物，是具体的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为每个对象动态添加属性或方法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latin typeface="宋体" pitchFamily="2" charset="-122"/>
              </a:rPr>
              <a:t>prototype</a:t>
            </a:r>
            <a:r>
              <a:rPr lang="zh-CN" altLang="en-US" sz="2800">
                <a:latin typeface="宋体" pitchFamily="2" charset="-122"/>
              </a:rPr>
              <a:t>的使用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person.prototype.email=‘a@b.com’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person.prototype.speak=function(){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思考题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在实际开发中，类内定义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this.speak=function(){}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</a:t>
            </a:r>
            <a:r>
              <a:rPr lang="zh-CN" altLang="en-US" sz="2800">
                <a:latin typeface="宋体" pitchFamily="2" charset="-122"/>
              </a:rPr>
              <a:t>与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person.prototype.speak=function(){}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</a:t>
            </a:r>
            <a:r>
              <a:rPr lang="zh-CN" altLang="en-US" sz="2800">
                <a:latin typeface="宋体" pitchFamily="2" charset="-122"/>
              </a:rPr>
              <a:t>有何区别？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思考题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扩展数组类的功能：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为每一个数组对象添加一个方法，可以查找某个元素的所在位置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思考题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扩展数字类的功能：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为一个数字对象添加一个方法，该方法的参数为任意数目的整数，然后将所有参数累加到一起，并返回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Object</a:t>
            </a:r>
            <a:r>
              <a:rPr lang="zh-CN" altLang="en-US">
                <a:latin typeface="宋体" pitchFamily="2" charset="-122"/>
              </a:rPr>
              <a:t>类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在</a:t>
            </a:r>
            <a:r>
              <a:rPr lang="en-US" altLang="zh-CN" sz="2800">
                <a:latin typeface="宋体" pitchFamily="2" charset="-122"/>
              </a:rPr>
              <a:t>Js</a:t>
            </a:r>
            <a:r>
              <a:rPr lang="zh-CN" altLang="en-US" sz="2800">
                <a:latin typeface="宋体" pitchFamily="2" charset="-122"/>
              </a:rPr>
              <a:t>中，</a:t>
            </a:r>
            <a:r>
              <a:rPr lang="en-US" altLang="zh-CN" sz="2800">
                <a:latin typeface="宋体" pitchFamily="2" charset="-122"/>
              </a:rPr>
              <a:t>Object</a:t>
            </a:r>
            <a:r>
              <a:rPr lang="zh-CN" altLang="en-US" sz="2800">
                <a:latin typeface="宋体" pitchFamily="2" charset="-122"/>
              </a:rPr>
              <a:t>是所有类的基类，使用</a:t>
            </a:r>
            <a:r>
              <a:rPr lang="en-US" altLang="zh-CN" sz="2800">
                <a:latin typeface="宋体" pitchFamily="2" charset="-122"/>
              </a:rPr>
              <a:t>Object</a:t>
            </a:r>
            <a:r>
              <a:rPr lang="zh-CN" altLang="en-US" sz="2800">
                <a:latin typeface="宋体" pitchFamily="2" charset="-122"/>
              </a:rPr>
              <a:t>类来创建自定义对象时，可以无需定义构造函数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constructor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prototype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hasOwnProperty(property)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Object</a:t>
            </a:r>
            <a:r>
              <a:rPr lang="zh-CN" altLang="en-US">
                <a:latin typeface="宋体" pitchFamily="2" charset="-122"/>
              </a:rPr>
              <a:t>类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latin typeface="宋体" pitchFamily="2" charset="-122"/>
              </a:rPr>
              <a:t>Object</a:t>
            </a:r>
            <a:r>
              <a:rPr lang="zh-CN" altLang="en-US" sz="2800">
                <a:latin typeface="宋体" pitchFamily="2" charset="-122"/>
              </a:rPr>
              <a:t>类的使用示例：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var p1=new Object();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p1.name=‘zhangsan’;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p1.speek=function(){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模拟类的静态属性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在有些面向对象的语言中，可以使用</a:t>
            </a:r>
            <a:r>
              <a:rPr lang="en-US" altLang="zh-CN" sz="2800">
                <a:latin typeface="宋体" pitchFamily="2" charset="-122"/>
              </a:rPr>
              <a:t>static</a:t>
            </a:r>
            <a:r>
              <a:rPr lang="zh-CN" altLang="en-US" sz="2800">
                <a:latin typeface="宋体" pitchFamily="2" charset="-122"/>
              </a:rPr>
              <a:t>关键字定义类的静态属性或方法，这一点，在</a:t>
            </a:r>
            <a:r>
              <a:rPr lang="en-US" altLang="zh-CN" sz="2800">
                <a:latin typeface="宋体" pitchFamily="2" charset="-122"/>
              </a:rPr>
              <a:t>JavaScript</a:t>
            </a:r>
            <a:r>
              <a:rPr lang="zh-CN" altLang="en-US" sz="2800">
                <a:latin typeface="宋体" pitchFamily="2" charset="-122"/>
              </a:rPr>
              <a:t>可以进行模拟。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语法：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类名</a:t>
            </a:r>
            <a:r>
              <a:rPr lang="en-US" altLang="zh-CN" sz="2800">
                <a:latin typeface="宋体" pitchFamily="2" charset="-122"/>
              </a:rPr>
              <a:t>.</a:t>
            </a:r>
            <a:r>
              <a:rPr lang="zh-CN" altLang="en-US" sz="2800">
                <a:latin typeface="宋体" pitchFamily="2" charset="-122"/>
              </a:rPr>
              <a:t>属性名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函数闭包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所谓</a:t>
            </a:r>
            <a:r>
              <a:rPr lang="zh-CN" altLang="en-US" sz="2800">
                <a:latin typeface="宋体"/>
              </a:rPr>
              <a:t>“</a:t>
            </a:r>
            <a:r>
              <a:rPr lang="zh-CN" altLang="en-US" sz="2800"/>
              <a:t>闭包</a:t>
            </a:r>
            <a:r>
              <a:rPr lang="zh-CN" altLang="en-US" sz="2800">
                <a:latin typeface="宋体"/>
              </a:rPr>
              <a:t>”</a:t>
            </a:r>
            <a:r>
              <a:rPr lang="zh-CN" altLang="en-US" sz="2800"/>
              <a:t>，指的是一个拥有许多变量和绑定了这些变量的环境的表达式（通常是一个函数），因而这些变量也是该表达式的一部分。</a:t>
            </a:r>
            <a:br>
              <a:rPr lang="zh-CN" altLang="en-US" sz="2800"/>
            </a:b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函数闭包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闭包功能：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/>
              <a:t>	读取函数内部的变量</a:t>
            </a:r>
          </a:p>
          <a:p>
            <a:pPr>
              <a:buFont typeface="Wingdings" pitchFamily="2" charset="2"/>
              <a:buNone/>
            </a:pPr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/>
              <a:t>	让这些变量的值始终保持在内存中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模拟类的私有属性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在面向对象思想中，对于有些敏感的，不想公开的成员可以定义为私有的，在</a:t>
            </a:r>
            <a:r>
              <a:rPr lang="en-US" altLang="zh-CN" sz="2800">
                <a:latin typeface="宋体" pitchFamily="2" charset="-122"/>
              </a:rPr>
              <a:t>JavaScript</a:t>
            </a:r>
            <a:r>
              <a:rPr lang="zh-CN" altLang="en-US" sz="2800">
                <a:latin typeface="宋体" pitchFamily="2" charset="-122"/>
              </a:rPr>
              <a:t>中可以模似这个功能。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语法：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function Person(p_name){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var name = p_name;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如何有效的描述一个人的信息？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姓名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年龄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性别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call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apply</a:t>
            </a:r>
            <a:r>
              <a:rPr lang="zh-CN" altLang="en-US">
                <a:latin typeface="宋体" pitchFamily="2" charset="-122"/>
              </a:rPr>
              <a:t>方法使用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使用指定的对象调用当前函数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/>
            </a:r>
            <a:br>
              <a:rPr lang="zh-CN" altLang="en-US" sz="2800">
                <a:latin typeface="宋体" pitchFamily="2" charset="-122"/>
              </a:rPr>
            </a:br>
            <a:r>
              <a:rPr lang="zh-CN" altLang="en-US" sz="2800">
                <a:latin typeface="宋体" pitchFamily="2" charset="-122"/>
              </a:rPr>
              <a:t>语法：</a:t>
            </a:r>
          </a:p>
          <a:p>
            <a:pPr>
              <a:buFont typeface="Wingdings" pitchFamily="2" charset="2"/>
              <a:buNone/>
            </a:pPr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call([thisObj[,arg1[,arg2[,argN]]]])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apply([thisObj[,argArray]])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模拟类的继承功能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语法：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Object.prototype.ext=function(parObject){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for(var i in parObject){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	this[i]=parObject[i];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模拟类的继承功能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语法：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fn.call(this,arg1,arg2......);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try..catch</a:t>
            </a:r>
            <a:r>
              <a:rPr lang="zh-CN" altLang="en-US">
                <a:latin typeface="宋体" pitchFamily="2" charset="-122"/>
              </a:rPr>
              <a:t>语句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我们可以添加 </a:t>
            </a:r>
            <a:r>
              <a:rPr lang="en-US" altLang="zh-CN" sz="2800">
                <a:latin typeface="宋体" pitchFamily="2" charset="-122"/>
              </a:rPr>
              <a:t>try...catch </a:t>
            </a:r>
            <a:r>
              <a:rPr lang="zh-CN" altLang="en-US" sz="2800">
                <a:latin typeface="宋体" pitchFamily="2" charset="-122"/>
              </a:rPr>
              <a:t>语句，这样当错误发生时可以采取更适当的措施。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语法：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try{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catch(error){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itchFamily="2" charset="-122"/>
              </a:rPr>
              <a:t>throw</a:t>
            </a:r>
            <a:r>
              <a:rPr lang="zh-CN" altLang="en-US">
                <a:latin typeface="宋体" pitchFamily="2" charset="-122"/>
              </a:rPr>
              <a:t>语句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latin typeface="宋体" pitchFamily="2" charset="-122"/>
              </a:rPr>
              <a:t>throw </a:t>
            </a:r>
            <a:r>
              <a:rPr lang="zh-CN" altLang="en-US" sz="2800">
                <a:latin typeface="宋体" pitchFamily="2" charset="-122"/>
              </a:rPr>
              <a:t>声明的作用是创建 </a:t>
            </a:r>
            <a:r>
              <a:rPr lang="en-US" altLang="zh-CN" sz="2800">
                <a:latin typeface="宋体" pitchFamily="2" charset="-122"/>
              </a:rPr>
              <a:t>exception</a:t>
            </a:r>
            <a:r>
              <a:rPr lang="zh-CN" altLang="en-US" sz="2800">
                <a:latin typeface="宋体" pitchFamily="2" charset="-122"/>
              </a:rPr>
              <a:t>（异常）。你可以把这个声明与 </a:t>
            </a:r>
            <a:r>
              <a:rPr lang="en-US" altLang="zh-CN" sz="2800">
                <a:latin typeface="宋体" pitchFamily="2" charset="-122"/>
              </a:rPr>
              <a:t>try...catch </a:t>
            </a:r>
            <a:r>
              <a:rPr lang="zh-CN" altLang="en-US" sz="2800">
                <a:latin typeface="宋体" pitchFamily="2" charset="-122"/>
              </a:rPr>
              <a:t>声明配合使用，以达到控制程序流并产生精确错误消息的目的。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浏览器的调试技术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latin typeface="宋体" pitchFamily="2" charset="-122"/>
              </a:rPr>
              <a:t>IE</a:t>
            </a:r>
          </a:p>
          <a:p>
            <a:r>
              <a:rPr lang="en-US" altLang="zh-CN" sz="2800">
                <a:latin typeface="宋体" pitchFamily="2" charset="-122"/>
              </a:rPr>
              <a:t>Firefox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</a:t>
            </a:r>
            <a:r>
              <a:rPr lang="zh-CN" altLang="en-US" sz="2800">
                <a:latin typeface="宋体" pitchFamily="2" charset="-122"/>
              </a:rPr>
              <a:t>设置断点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逐语句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逐过程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解决方法（</a:t>
            </a:r>
            <a:r>
              <a:rPr lang="en-US" altLang="zh-CN" sz="2800">
                <a:latin typeface="宋体" pitchFamily="2" charset="-122"/>
              </a:rPr>
              <a:t>1</a:t>
            </a:r>
            <a:r>
              <a:rPr lang="zh-CN" altLang="en-US" sz="2800">
                <a:latin typeface="宋体" pitchFamily="2" charset="-122"/>
              </a:rPr>
              <a:t>）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var name=‘zhangsan’;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var sex=‘</a:t>
            </a:r>
            <a:r>
              <a:rPr lang="zh-CN" altLang="en-US" sz="2800">
                <a:latin typeface="宋体" pitchFamily="2" charset="-122"/>
              </a:rPr>
              <a:t>男’</a:t>
            </a:r>
            <a:r>
              <a:rPr lang="en-US" altLang="zh-CN" sz="2800">
                <a:latin typeface="宋体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var age=30;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解决方法（</a:t>
            </a:r>
            <a:r>
              <a:rPr lang="en-US" altLang="zh-CN" sz="2800">
                <a:latin typeface="宋体" pitchFamily="2" charset="-122"/>
              </a:rPr>
              <a:t>2</a:t>
            </a:r>
            <a:r>
              <a:rPr lang="zh-CN" altLang="en-US" sz="2800">
                <a:latin typeface="宋体" pitchFamily="2" charset="-122"/>
              </a:rPr>
              <a:t>）</a:t>
            </a:r>
          </a:p>
          <a:p>
            <a:endParaRPr lang="zh-CN" altLang="en-US" sz="280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</a:rPr>
              <a:t>	</a:t>
            </a:r>
            <a:r>
              <a:rPr lang="en-US" altLang="zh-CN" sz="2800">
                <a:latin typeface="宋体" pitchFamily="2" charset="-122"/>
              </a:rPr>
              <a:t>function person(){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var p=new person();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宋体" pitchFamily="2" charset="-122"/>
              </a:rPr>
              <a:t>	p.name=‘zhangsan’;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类的种类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latin typeface="宋体" pitchFamily="2" charset="-122"/>
              </a:rPr>
              <a:t>系统类</a:t>
            </a:r>
          </a:p>
          <a:p>
            <a:endParaRPr lang="zh-CN" altLang="en-US" sz="2800">
              <a:latin typeface="宋体" pitchFamily="2" charset="-122"/>
            </a:endParaRPr>
          </a:p>
          <a:p>
            <a:r>
              <a:rPr lang="zh-CN" altLang="en-US" sz="2800">
                <a:latin typeface="宋体" pitchFamily="2" charset="-122"/>
              </a:rPr>
              <a:t>自定义类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字符串类</a:t>
            </a:r>
            <a:r>
              <a:rPr lang="en-US" altLang="zh-CN" dirty="0">
                <a:latin typeface="宋体" pitchFamily="2" charset="-122"/>
              </a:rPr>
              <a:t>String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itchFamily="2" charset="-122"/>
              </a:rPr>
              <a:t>length			</a:t>
            </a:r>
          </a:p>
          <a:p>
            <a:r>
              <a:rPr lang="en-US" altLang="zh-CN" sz="2800" dirty="0" err="1">
                <a:latin typeface="宋体" pitchFamily="2" charset="-122"/>
              </a:rPr>
              <a:t>indexOf</a:t>
            </a:r>
            <a:r>
              <a:rPr lang="en-US" altLang="zh-CN" sz="2800" dirty="0">
                <a:latin typeface="宋体" pitchFamily="2" charset="-122"/>
              </a:rPr>
              <a:t>(string)	</a:t>
            </a:r>
          </a:p>
          <a:p>
            <a:r>
              <a:rPr lang="en-US" altLang="zh-CN" sz="2800" dirty="0" err="1">
                <a:latin typeface="宋体" pitchFamily="2" charset="-122"/>
              </a:rPr>
              <a:t>substr</a:t>
            </a:r>
            <a:r>
              <a:rPr lang="en-US" altLang="zh-CN" sz="2800" dirty="0">
                <a:latin typeface="宋体" pitchFamily="2" charset="-122"/>
              </a:rPr>
              <a:t>(num1,[num2])</a:t>
            </a:r>
          </a:p>
          <a:p>
            <a:r>
              <a:rPr lang="en-US" altLang="zh-CN" sz="2800" dirty="0" err="1">
                <a:latin typeface="宋体" pitchFamily="2" charset="-122"/>
              </a:rPr>
              <a:t>toLowerCase</a:t>
            </a:r>
            <a:r>
              <a:rPr lang="en-US" altLang="zh-CN" sz="2800" dirty="0">
                <a:latin typeface="宋体" pitchFamily="2" charset="-122"/>
              </a:rPr>
              <a:t>()		</a:t>
            </a:r>
          </a:p>
          <a:p>
            <a:r>
              <a:rPr lang="en-US" altLang="zh-CN" sz="2800" dirty="0" err="1">
                <a:latin typeface="宋体" pitchFamily="2" charset="-122"/>
              </a:rPr>
              <a:t>toUpperCase</a:t>
            </a:r>
            <a:r>
              <a:rPr lang="en-US" altLang="zh-CN" sz="2800" dirty="0">
                <a:latin typeface="宋体" pitchFamily="2" charset="-122"/>
              </a:rPr>
              <a:t>()		</a:t>
            </a:r>
          </a:p>
          <a:p>
            <a:r>
              <a:rPr lang="en-US" altLang="zh-CN" sz="2800" dirty="0">
                <a:latin typeface="宋体" pitchFamily="2" charset="-122"/>
              </a:rPr>
              <a:t>replace(str1,str2)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tudio">
  <a:themeElements>
    <a:clrScheme name="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3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7003</TotalTime>
  <Words>1060</Words>
  <Application>Microsoft Office PowerPoint</Application>
  <PresentationFormat>全屏显示(4:3)</PresentationFormat>
  <Paragraphs>390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隶书</vt:lpstr>
      <vt:lpstr>宋体</vt:lpstr>
      <vt:lpstr>Arial</vt:lpstr>
      <vt:lpstr>Arial Black</vt:lpstr>
      <vt:lpstr>Times New Roman</vt:lpstr>
      <vt:lpstr>Wingdings</vt:lpstr>
      <vt:lpstr>3_Studio</vt:lpstr>
      <vt:lpstr>面向对象</vt:lpstr>
      <vt:lpstr> </vt:lpstr>
      <vt:lpstr>前言</vt:lpstr>
      <vt:lpstr>面向对象</vt:lpstr>
      <vt:lpstr>快速入门</vt:lpstr>
      <vt:lpstr>快速入门</vt:lpstr>
      <vt:lpstr>快速入门</vt:lpstr>
      <vt:lpstr>类的种类</vt:lpstr>
      <vt:lpstr>字符串类String</vt:lpstr>
      <vt:lpstr>日期类Date</vt:lpstr>
      <vt:lpstr>数学类Math</vt:lpstr>
      <vt:lpstr>构造函数</vt:lpstr>
      <vt:lpstr>定义对象</vt:lpstr>
      <vt:lpstr>使用属性</vt:lpstr>
      <vt:lpstr>使用属性</vt:lpstr>
      <vt:lpstr>重点说明</vt:lpstr>
      <vt:lpstr>查看原型</vt:lpstr>
      <vt:lpstr>思考题：</vt:lpstr>
      <vt:lpstr>思考题：</vt:lpstr>
      <vt:lpstr>思考题：</vt:lpstr>
      <vt:lpstr>this的使用</vt:lpstr>
      <vt:lpstr>this的使用</vt:lpstr>
      <vt:lpstr>this的深入理解</vt:lpstr>
      <vt:lpstr>this的深入理解</vt:lpstr>
      <vt:lpstr>this的深入理解</vt:lpstr>
      <vt:lpstr>this的深入理解</vt:lpstr>
      <vt:lpstr>this的深入理解</vt:lpstr>
      <vt:lpstr>对象之间的赋值</vt:lpstr>
      <vt:lpstr>对象之间的赋值</vt:lpstr>
      <vt:lpstr>for in的使用</vt:lpstr>
      <vt:lpstr>delete的使用</vt:lpstr>
      <vt:lpstr>成员方法</vt:lpstr>
      <vt:lpstr>成员方法</vt:lpstr>
      <vt:lpstr>成员方法</vt:lpstr>
      <vt:lpstr>成员方法</vt:lpstr>
      <vt:lpstr>json对象</vt:lpstr>
      <vt:lpstr>json对象</vt:lpstr>
      <vt:lpstr>为每个对象动态添加属性或方法</vt:lpstr>
      <vt:lpstr>为每个对象动态添加属性或方法</vt:lpstr>
      <vt:lpstr>为每个对象动态添加属性或方法</vt:lpstr>
      <vt:lpstr>思考题</vt:lpstr>
      <vt:lpstr>思考题</vt:lpstr>
      <vt:lpstr>思考题</vt:lpstr>
      <vt:lpstr>Object类</vt:lpstr>
      <vt:lpstr>Object类</vt:lpstr>
      <vt:lpstr>模拟类的静态属性</vt:lpstr>
      <vt:lpstr>函数闭包</vt:lpstr>
      <vt:lpstr>函数闭包</vt:lpstr>
      <vt:lpstr>模拟类的私有属性</vt:lpstr>
      <vt:lpstr>call、apply方法使用</vt:lpstr>
      <vt:lpstr>模拟类的继承功能</vt:lpstr>
      <vt:lpstr>模拟类的继承功能</vt:lpstr>
      <vt:lpstr>try..catch语句</vt:lpstr>
      <vt:lpstr>throw语句</vt:lpstr>
      <vt:lpstr>浏览器的调试技术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lidongchao</dc:creator>
  <cp:lastModifiedBy>任逍遥</cp:lastModifiedBy>
  <cp:revision>781</cp:revision>
  <cp:lastPrinted>1601-01-01T00:00:00Z</cp:lastPrinted>
  <dcterms:created xsi:type="dcterms:W3CDTF">1601-01-01T00:00:00Z</dcterms:created>
  <dcterms:modified xsi:type="dcterms:W3CDTF">2014-10-04T04:22:07Z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