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8"/>
  </p:notesMasterIdLst>
  <p:handoutMasterIdLst>
    <p:handoutMasterId r:id="rId39"/>
  </p:handoutMasterIdLst>
  <p:sldIdLst>
    <p:sldId id="376" r:id="rId2"/>
    <p:sldId id="490" r:id="rId3"/>
    <p:sldId id="458" r:id="rId4"/>
    <p:sldId id="489" r:id="rId5"/>
    <p:sldId id="488" r:id="rId6"/>
    <p:sldId id="491" r:id="rId7"/>
    <p:sldId id="492" r:id="rId8"/>
    <p:sldId id="470" r:id="rId9"/>
    <p:sldId id="469" r:id="rId10"/>
    <p:sldId id="454" r:id="rId11"/>
    <p:sldId id="471" r:id="rId12"/>
    <p:sldId id="493" r:id="rId13"/>
    <p:sldId id="473" r:id="rId14"/>
    <p:sldId id="496" r:id="rId15"/>
    <p:sldId id="494" r:id="rId16"/>
    <p:sldId id="475" r:id="rId17"/>
    <p:sldId id="472" r:id="rId18"/>
    <p:sldId id="495" r:id="rId19"/>
    <p:sldId id="476" r:id="rId20"/>
    <p:sldId id="460" r:id="rId21"/>
    <p:sldId id="462" r:id="rId22"/>
    <p:sldId id="477" r:id="rId23"/>
    <p:sldId id="464" r:id="rId24"/>
    <p:sldId id="478" r:id="rId25"/>
    <p:sldId id="479" r:id="rId26"/>
    <p:sldId id="467" r:id="rId27"/>
    <p:sldId id="468" r:id="rId28"/>
    <p:sldId id="455" r:id="rId29"/>
    <p:sldId id="459" r:id="rId30"/>
    <p:sldId id="480" r:id="rId31"/>
    <p:sldId id="481" r:id="rId32"/>
    <p:sldId id="456" r:id="rId33"/>
    <p:sldId id="482" r:id="rId34"/>
    <p:sldId id="484" r:id="rId35"/>
    <p:sldId id="483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00FF00"/>
    <a:srgbClr val="FF3399"/>
    <a:srgbClr val="B2B2B2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57" autoAdjust="0"/>
    <p:restoredTop sz="89493" autoAdjust="0"/>
  </p:normalViewPr>
  <p:slideViewPr>
    <p:cSldViewPr>
      <p:cViewPr>
        <p:scale>
          <a:sx n="70" d="100"/>
          <a:sy n="70" d="100"/>
        </p:scale>
        <p:origin x="-162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24FE6919-C510-4077-956A-2E1CC3C4553C}" type="datetimeFigureOut">
              <a:rPr lang="zh-CN" altLang="en-US"/>
              <a:pPr>
                <a:defRPr/>
              </a:pPr>
              <a:t>2014/06/06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9308E520-0A3B-4E0D-9E7F-42C0D3F44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42C85B-73D5-4FF2-B325-D102609DE071}" type="datetimeFigureOut">
              <a:rPr lang="zh-CN" altLang="en-US"/>
              <a:pPr>
                <a:defRPr/>
              </a:pPr>
              <a:t>2014/06/06</a:t>
            </a:fld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23624C7-8B1D-472D-BE3F-4EF9469092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Picture 11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/>
            </a:endParaRPr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B6F0241-DE12-4BB9-8703-DC0D6D0E9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23E9EC76-9E1F-489C-A515-F76897492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8A08A9B7-8AFB-4BBA-90F4-933884DD7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67DE5-517E-4C9C-BE1B-5F14E4F1A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C3C0F-AB5E-45A5-821E-31A034297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B2A46-A758-43A9-8F99-C0AB5DB49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3411-ADEA-44E6-92EB-E26CAA1A3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252D-9B1D-480B-AADC-EC512E647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C8B1A-BE86-4C21-961D-A8CBF80FA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1E36-FBFF-44BF-8CA0-601D77BE9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2AD96-825B-411A-8A22-6386FB8A9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61F07CBF-2DD0-4AEB-96F4-4F98E88AE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66D51320-36C6-4FEE-A058-382F5EBAD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DC6D018A-1C2A-4CA8-AC16-62F8D5CD9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A3419C1B-73EB-4839-AE80-1050A3437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FA14AFD-C655-44C1-BBE8-BE8AEB119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0EE99956-ACEF-4567-AFDB-A0864B1741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36458012-39BA-4B9D-8294-8B80A8FE6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638692B0-8751-4E12-A743-AD4C530C5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D3BF2BF-337F-47C5-A820-332CFB40C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/>
            </a:endParaRPr>
          </a:p>
        </p:txBody>
      </p:sp>
      <p:pic>
        <p:nvPicPr>
          <p:cNvPr id="1032" name="Picture 11" descr="LOGO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1035" name="页脚占位符 4"/>
          <p:cNvSpPr txBox="1">
            <a:spLocks noGrp="1"/>
          </p:cNvSpPr>
          <p:nvPr userDrawn="1"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0" smtClean="0">
                <a:solidFill>
                  <a:srgbClr val="000000"/>
                </a:solidFill>
              </a:rPr>
              <a:t>北京传智播客教育 </a:t>
            </a:r>
            <a:r>
              <a:rPr lang="en-US" altLang="zh-CN" sz="1400" b="0" smtClean="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44" r:id="rId12"/>
    <p:sldLayoutId id="2147483743" r:id="rId13"/>
    <p:sldLayoutId id="2147483742" r:id="rId14"/>
    <p:sldLayoutId id="2147483741" r:id="rId15"/>
    <p:sldLayoutId id="2147483740" r:id="rId16"/>
    <p:sldLayoutId id="2147483739" r:id="rId17"/>
    <p:sldLayoutId id="2147483738" r:id="rId18"/>
    <p:sldLayoutId id="2147483737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88.htm" TargetMode="External"/><Relationship Id="rId2" Type="http://schemas.openxmlformats.org/officeDocument/2006/relationships/hyperlink" Target="http://baike.baidu.com/view/262241.ht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aike.baidu.com/view/25302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020.htm" TargetMode="External"/><Relationship Id="rId2" Type="http://schemas.openxmlformats.org/officeDocument/2006/relationships/hyperlink" Target="http://baike.baidu.com/view/24816.ht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MySQL</a:t>
            </a:r>
            <a:r>
              <a:rPr lang="zh-CN" altLang="en-US" smtClean="0"/>
              <a:t>入门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86000" y="3786188"/>
            <a:ext cx="4714875" cy="2071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2627313" y="4398963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主讲 </a:t>
            </a:r>
            <a:r>
              <a:rPr lang="en-US" altLang="zh-CN" sz="2400">
                <a:latin typeface="Arial" charset="0"/>
              </a:rPr>
              <a:t>: </a:t>
            </a:r>
            <a:r>
              <a:rPr lang="zh-CN" altLang="en-US" sz="2400">
                <a:latin typeface="Arial" charset="0"/>
              </a:rPr>
              <a:t>姚长江</a:t>
            </a:r>
            <a:endParaRPr lang="zh-CN" altLang="en-US" sz="3200">
              <a:latin typeface="华文行楷"/>
              <a:ea typeface="华文行楷"/>
              <a:cs typeface="华文行楷"/>
            </a:endParaRPr>
          </a:p>
          <a:p>
            <a:r>
              <a:rPr lang="en-US" altLang="zh-CN" sz="2400">
                <a:latin typeface="Arial" charset="0"/>
              </a:rPr>
              <a:t>mail  : 976296751@qq.com</a:t>
            </a:r>
            <a:endParaRPr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数据库操作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64500" cy="4176712"/>
          </a:xfrm>
        </p:spPr>
        <p:txBody>
          <a:bodyPr/>
          <a:lstStyle/>
          <a:p>
            <a:pPr eaLnBrk="1" hangingPunct="1"/>
            <a:r>
              <a:rPr lang="en-US" altLang="zh-CN" sz="2100" b="1" smtClean="0"/>
              <a:t>create database</a:t>
            </a:r>
          </a:p>
          <a:p>
            <a:pPr lvl="1" eaLnBrk="1" hangingPunct="1"/>
            <a:r>
              <a:rPr lang="zh-CN" altLang="en-US" sz="1800" smtClean="0"/>
              <a:t>含义：创建一个新数据库</a:t>
            </a:r>
          </a:p>
          <a:p>
            <a:pPr lvl="1" eaLnBrk="1" hangingPunct="1"/>
            <a:r>
              <a:rPr lang="zh-CN" altLang="en-US" sz="1800" smtClean="0"/>
              <a:t>格式：</a:t>
            </a:r>
            <a:r>
              <a:rPr lang="en-US" altLang="zh-CN" sz="1800" b="1" smtClean="0">
                <a:solidFill>
                  <a:srgbClr val="FF0000"/>
                </a:solidFill>
              </a:rPr>
              <a:t>create database [if not exists] db_name [charset </a:t>
            </a:r>
            <a:r>
              <a:rPr lang="zh-CN" altLang="en-US" sz="1800" b="1" smtClean="0">
                <a:solidFill>
                  <a:srgbClr val="FF0000"/>
                </a:solidFill>
              </a:rPr>
              <a:t>字符集</a:t>
            </a:r>
            <a:r>
              <a:rPr lang="en-US" altLang="zh-CN" sz="1800" b="1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z="1800" smtClean="0"/>
              <a:t>参数：</a:t>
            </a:r>
          </a:p>
          <a:p>
            <a:pPr lvl="2" eaLnBrk="1" hangingPunct="1"/>
            <a:r>
              <a:rPr lang="en-US" altLang="zh-CN" sz="1800" smtClean="0"/>
              <a:t>db_name</a:t>
            </a:r>
            <a:r>
              <a:rPr lang="zh-CN" altLang="en-US" sz="1800" smtClean="0"/>
              <a:t>表示创建的数据库名称，最大长度为</a:t>
            </a:r>
            <a:r>
              <a:rPr lang="en-US" altLang="zh-CN" sz="1800" smtClean="0"/>
              <a:t>64</a:t>
            </a:r>
            <a:r>
              <a:rPr lang="zh-CN" altLang="en-US" sz="1800" smtClean="0"/>
              <a:t>。允许的字符：</a:t>
            </a:r>
            <a:r>
              <a:rPr lang="en-US" altLang="zh-CN" sz="1800" smtClean="0"/>
              <a:t>a-z</a:t>
            </a:r>
            <a:r>
              <a:rPr lang="zh-CN" altLang="en-US" sz="1800" smtClean="0"/>
              <a:t>、</a:t>
            </a:r>
            <a:r>
              <a:rPr lang="en-US" altLang="zh-CN" sz="1800" smtClean="0"/>
              <a:t>0-9</a:t>
            </a:r>
            <a:r>
              <a:rPr lang="zh-CN" altLang="en-US" sz="1800" smtClean="0"/>
              <a:t>和下划线，只能以字母或下划线开头</a:t>
            </a:r>
            <a:r>
              <a:rPr lang="en-US" altLang="zh-CN" sz="1800" smtClean="0"/>
              <a:t>(</a:t>
            </a:r>
            <a:r>
              <a:rPr lang="zh-CN" altLang="en-US" sz="1800" smtClean="0">
                <a:solidFill>
                  <a:srgbClr val="FF0000"/>
                </a:solidFill>
              </a:rPr>
              <a:t>不区分大小写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</a:t>
            </a:r>
          </a:p>
          <a:p>
            <a:pPr lvl="2" eaLnBrk="1" hangingPunct="1"/>
            <a:r>
              <a:rPr lang="en-US" altLang="zh-CN" sz="1800" smtClean="0"/>
              <a:t>[If not exists]</a:t>
            </a:r>
            <a:r>
              <a:rPr lang="zh-CN" altLang="en-US" sz="1800" smtClean="0"/>
              <a:t>可选，如果没有指定，并且存在同名数据库，则报错。</a:t>
            </a:r>
          </a:p>
          <a:p>
            <a:pPr lvl="2" eaLnBrk="1" hangingPunct="1"/>
            <a:r>
              <a:rPr lang="en-US" altLang="zh-CN" sz="1800" smtClean="0"/>
              <a:t>[charset </a:t>
            </a:r>
            <a:r>
              <a:rPr lang="zh-CN" altLang="en-US" sz="1800" smtClean="0"/>
              <a:t>字符集</a:t>
            </a:r>
            <a:r>
              <a:rPr lang="en-US" altLang="zh-CN" sz="1800" smtClean="0"/>
              <a:t>]</a:t>
            </a:r>
            <a:r>
              <a:rPr lang="zh-CN" altLang="en-US" sz="1800" smtClean="0"/>
              <a:t>设置数据库字符集，默认字符集为</a:t>
            </a:r>
            <a:r>
              <a:rPr lang="en-US" altLang="zh-CN" sz="1800" smtClean="0"/>
              <a:t>latin1</a:t>
            </a:r>
            <a:r>
              <a:rPr lang="zh-CN" altLang="en-US" sz="1800" smtClean="0"/>
              <a:t>，推荐设置为</a:t>
            </a:r>
            <a:r>
              <a:rPr lang="en-US" altLang="zh-CN" sz="1800" smtClean="0"/>
              <a:t>utf8</a:t>
            </a:r>
            <a:r>
              <a:rPr lang="zh-CN" altLang="en-US" sz="1800" smtClean="0"/>
              <a:t>。</a:t>
            </a:r>
          </a:p>
          <a:p>
            <a:pPr lvl="1" eaLnBrk="1" hangingPunct="1"/>
            <a:r>
              <a:rPr lang="zh-CN" altLang="en-US" sz="1800" smtClean="0">
                <a:solidFill>
                  <a:srgbClr val="0000FF"/>
                </a:solidFill>
              </a:rPr>
              <a:t>提示：数据库创建成功后，会在</a:t>
            </a:r>
            <a:r>
              <a:rPr lang="en-US" altLang="zh-CN" sz="1800" smtClean="0">
                <a:solidFill>
                  <a:srgbClr val="0000FF"/>
                </a:solidFill>
              </a:rPr>
              <a:t>MySQL\data</a:t>
            </a:r>
            <a:r>
              <a:rPr lang="zh-CN" altLang="en-US" sz="1800" smtClean="0">
                <a:solidFill>
                  <a:srgbClr val="0000FF"/>
                </a:solidFill>
              </a:rPr>
              <a:t>目录下，创建一个</a:t>
            </a:r>
            <a:r>
              <a:rPr lang="en-US" altLang="zh-CN" sz="1800" smtClean="0">
                <a:solidFill>
                  <a:srgbClr val="0000FF"/>
                </a:solidFill>
              </a:rPr>
              <a:t>db_name</a:t>
            </a:r>
            <a:r>
              <a:rPr lang="zh-CN" altLang="en-US" sz="1800" smtClean="0">
                <a:solidFill>
                  <a:srgbClr val="0000FF"/>
                </a:solidFill>
              </a:rPr>
              <a:t>的文件夹，</a:t>
            </a:r>
            <a:r>
              <a:rPr lang="en-US" altLang="zh-CN" sz="1800" smtClean="0">
                <a:solidFill>
                  <a:srgbClr val="0000FF"/>
                </a:solidFill>
              </a:rPr>
              <a:t>db_name</a:t>
            </a:r>
            <a:r>
              <a:rPr lang="zh-CN" altLang="en-US" sz="1800" smtClean="0">
                <a:solidFill>
                  <a:srgbClr val="0000FF"/>
                </a:solidFill>
              </a:rPr>
              <a:t>下多出一个</a:t>
            </a:r>
            <a:r>
              <a:rPr lang="en-US" altLang="zh-CN" sz="1800" smtClean="0">
                <a:solidFill>
                  <a:srgbClr val="0000FF"/>
                </a:solidFill>
              </a:rPr>
              <a:t>db.opt</a:t>
            </a:r>
            <a:r>
              <a:rPr lang="zh-CN" altLang="en-US" sz="1800" smtClean="0">
                <a:solidFill>
                  <a:srgbClr val="0000FF"/>
                </a:solidFill>
              </a:rPr>
              <a:t>文件，该文件就是数据库的定义选项文件。</a:t>
            </a:r>
          </a:p>
          <a:p>
            <a:pPr lvl="1" eaLnBrk="1" hangingPunct="1"/>
            <a:r>
              <a:rPr lang="zh-CN" altLang="en-US" sz="1800" b="1" smtClean="0">
                <a:solidFill>
                  <a:srgbClr val="0000FF"/>
                </a:solidFill>
              </a:rPr>
              <a:t>举例：</a:t>
            </a:r>
            <a:r>
              <a:rPr lang="en-US" altLang="zh-CN" sz="1800" b="1" smtClean="0">
                <a:solidFill>
                  <a:srgbClr val="0000FF"/>
                </a:solidFill>
              </a:rPr>
              <a:t>create database 007online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数据库操作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/>
              <a:t>drop database</a:t>
            </a:r>
          </a:p>
          <a:p>
            <a:pPr lvl="1" eaLnBrk="1" hangingPunct="1"/>
            <a:r>
              <a:rPr lang="zh-CN" altLang="en-US" sz="1800" smtClean="0"/>
              <a:t>含义：删除一个存在的数据库</a:t>
            </a:r>
          </a:p>
          <a:p>
            <a:pPr lvl="1" eaLnBrk="1" hangingPunct="1"/>
            <a:r>
              <a:rPr lang="zh-CN" altLang="en-US" sz="1800" smtClean="0"/>
              <a:t>格式：</a:t>
            </a:r>
            <a:r>
              <a:rPr lang="en-US" altLang="zh-CN" sz="1800" smtClean="0"/>
              <a:t>drop database [IF EXISTS] db_name</a:t>
            </a:r>
          </a:p>
          <a:p>
            <a:pPr lvl="1" eaLnBrk="1" hangingPunct="1"/>
            <a:r>
              <a:rPr lang="zh-CN" altLang="en-US" sz="1800" smtClean="0"/>
              <a:t>说明：</a:t>
            </a:r>
            <a:r>
              <a:rPr lang="en-US" altLang="zh-CN" sz="1800" smtClean="0"/>
              <a:t>IF EXISTS</a:t>
            </a:r>
            <a:r>
              <a:rPr lang="zh-CN" altLang="en-US" sz="1800" smtClean="0"/>
              <a:t>用于防止当数据库不存在时发生错误。 </a:t>
            </a:r>
          </a:p>
          <a:p>
            <a:pPr lvl="1" eaLnBrk="1" hangingPunct="1"/>
            <a:r>
              <a:rPr lang="zh-CN" altLang="en-US" sz="1800" smtClean="0"/>
              <a:t>举例：</a:t>
            </a:r>
            <a:r>
              <a:rPr lang="en-US" altLang="zh-CN" sz="1800" smtClean="0"/>
              <a:t>drop database if exists 007online</a:t>
            </a:r>
          </a:p>
          <a:p>
            <a:r>
              <a:rPr lang="en-US" altLang="zh-CN" sz="2400" b="1" smtClean="0"/>
              <a:t>show databases</a:t>
            </a:r>
          </a:p>
          <a:p>
            <a:pPr lvl="1"/>
            <a:r>
              <a:rPr lang="zh-CN" altLang="en-US" sz="1800" smtClean="0"/>
              <a:t>含义：显示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服务主机上所有数据库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show databases</a:t>
            </a:r>
          </a:p>
          <a:p>
            <a:pPr lvl="1"/>
            <a:r>
              <a:rPr lang="zh-CN" altLang="en-US" sz="1800" smtClean="0"/>
              <a:t>注意：</a:t>
            </a:r>
            <a:r>
              <a:rPr lang="zh-CN" altLang="en-US" sz="1800" b="1" smtClean="0">
                <a:solidFill>
                  <a:srgbClr val="FF0000"/>
                </a:solidFill>
              </a:rPr>
              <a:t>您只能看到您拥有某些权限的数据库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数据库操作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选择数据库</a:t>
            </a:r>
            <a:r>
              <a:rPr lang="en-US" altLang="zh-CN" sz="2400" b="1" smtClean="0"/>
              <a:t>use db_name</a:t>
            </a:r>
          </a:p>
          <a:p>
            <a:pPr lvl="1"/>
            <a:r>
              <a:rPr lang="zh-CN" altLang="en-US" sz="1800" smtClean="0"/>
              <a:t>含义：告诉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把</a:t>
            </a:r>
            <a:r>
              <a:rPr lang="en-US" altLang="zh-CN" sz="1800" i="1" smtClean="0"/>
              <a:t>db_name</a:t>
            </a:r>
            <a:r>
              <a:rPr lang="zh-CN" altLang="en-US" sz="1800" smtClean="0"/>
              <a:t>数据库作为默认（当前）数据库使用，用于后续语句。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b="1" smtClean="0">
                <a:solidFill>
                  <a:srgbClr val="0066FF"/>
                </a:solidFill>
              </a:rPr>
              <a:t>use db_name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db_name</a:t>
            </a:r>
            <a:r>
              <a:rPr lang="zh-CN" altLang="en-US" sz="1800" smtClean="0"/>
              <a:t>是准备作为当前操作的数据库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use 007online</a:t>
            </a:r>
          </a:p>
          <a:p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数据表操作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519362"/>
          </a:xfrm>
        </p:spPr>
        <p:txBody>
          <a:bodyPr/>
          <a:lstStyle/>
          <a:p>
            <a:r>
              <a:rPr lang="en-US" altLang="zh-CN" sz="2400" b="1" smtClean="0"/>
              <a:t>create table</a:t>
            </a:r>
          </a:p>
          <a:p>
            <a:pPr lvl="1"/>
            <a:r>
              <a:rPr lang="zh-CN" altLang="en-US" sz="1800" smtClean="0"/>
              <a:t>含义：创建一个数据表结构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create table table_name(col_name,type,attribute)</a:t>
            </a:r>
          </a:p>
          <a:p>
            <a:pPr lvl="1"/>
            <a:r>
              <a:rPr lang="zh-CN" altLang="en-US" sz="1800" smtClean="0"/>
              <a:t>参数：</a:t>
            </a:r>
          </a:p>
          <a:p>
            <a:pPr lvl="2"/>
            <a:r>
              <a:rPr lang="en-US" altLang="zh-CN" sz="1800" smtClean="0"/>
              <a:t>col_name</a:t>
            </a:r>
            <a:r>
              <a:rPr lang="zh-CN" altLang="en-US" sz="1800" smtClean="0"/>
              <a:t>：表示字段</a:t>
            </a:r>
            <a:r>
              <a:rPr lang="en-US" altLang="zh-CN" sz="1800" smtClean="0"/>
              <a:t>(</a:t>
            </a:r>
            <a:r>
              <a:rPr lang="zh-CN" altLang="en-US" sz="1800" smtClean="0"/>
              <a:t>列</a:t>
            </a:r>
            <a:r>
              <a:rPr lang="en-US" altLang="zh-CN" sz="1800" smtClean="0"/>
              <a:t>)</a:t>
            </a:r>
            <a:r>
              <a:rPr lang="zh-CN" altLang="en-US" sz="1800" smtClean="0"/>
              <a:t>名称</a:t>
            </a:r>
          </a:p>
          <a:p>
            <a:pPr lvl="2"/>
            <a:r>
              <a:rPr lang="en-US" altLang="zh-CN" sz="1800" smtClean="0"/>
              <a:t>type</a:t>
            </a:r>
            <a:r>
              <a:rPr lang="zh-CN" altLang="en-US" sz="1800" smtClean="0"/>
              <a:t>：表示字段</a:t>
            </a:r>
            <a:r>
              <a:rPr lang="en-US" altLang="zh-CN" sz="1800" smtClean="0"/>
              <a:t>(</a:t>
            </a:r>
            <a:r>
              <a:rPr lang="zh-CN" altLang="en-US" sz="1800" smtClean="0"/>
              <a:t>列</a:t>
            </a:r>
            <a:r>
              <a:rPr lang="en-US" altLang="zh-CN" sz="1800" smtClean="0"/>
              <a:t>)</a:t>
            </a:r>
            <a:r>
              <a:rPr lang="zh-CN" altLang="en-US" sz="1800" smtClean="0"/>
              <a:t>的数据类型</a:t>
            </a:r>
          </a:p>
          <a:p>
            <a:pPr lvl="2"/>
            <a:r>
              <a:rPr lang="en-US" altLang="zh-CN" sz="1800" smtClean="0"/>
              <a:t>attribute</a:t>
            </a:r>
            <a:r>
              <a:rPr lang="zh-CN" altLang="en-US" sz="1800" smtClean="0"/>
              <a:t>：定义列的属性，</a:t>
            </a:r>
            <a:r>
              <a:rPr lang="zh-CN" altLang="en-US" sz="1800" smtClean="0">
                <a:solidFill>
                  <a:srgbClr val="FF0000"/>
                </a:solidFill>
              </a:rPr>
              <a:t>详细属性见下页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95288" y="4967288"/>
            <a:ext cx="8497887" cy="77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列名、类型和属性间用空格隔开，两个列定义间用逗号隔开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CREATE TABLE table_name(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列名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类型 属性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列名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类型 属性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,……)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数据表操作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/>
              <a:t>列的属性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smtClean="0"/>
              <a:t>[NOT NULL | NULL] </a:t>
            </a:r>
            <a:r>
              <a:rPr lang="zh-CN" altLang="en-US" sz="1800" smtClean="0"/>
              <a:t>表示</a:t>
            </a:r>
            <a:r>
              <a:rPr lang="zh-CN" altLang="en-US" sz="1800" smtClean="0">
                <a:solidFill>
                  <a:srgbClr val="FF0000"/>
                </a:solidFill>
              </a:rPr>
              <a:t>列的值</a:t>
            </a:r>
            <a:r>
              <a:rPr lang="zh-CN" altLang="en-US" sz="1800" smtClean="0"/>
              <a:t>是否可以为空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smtClean="0"/>
              <a:t>[DEFAULT default_value]</a:t>
            </a:r>
            <a:r>
              <a:rPr lang="zh-CN" altLang="en-US" sz="1800" smtClean="0"/>
              <a:t>表示列的默认值，</a:t>
            </a:r>
            <a:r>
              <a:rPr lang="en-US" altLang="zh-CN" sz="1800" smtClean="0"/>
              <a:t>DEFAULT</a:t>
            </a:r>
            <a:r>
              <a:rPr lang="zh-CN" altLang="en-US" sz="1800" smtClean="0"/>
              <a:t>值必须是一个常量</a:t>
            </a:r>
            <a:r>
              <a:rPr lang="en-US" altLang="zh-CN" sz="1800" smtClean="0"/>
              <a:t>(</a:t>
            </a:r>
            <a:r>
              <a:rPr lang="zh-CN" altLang="en-US" sz="1800" smtClean="0">
                <a:solidFill>
                  <a:srgbClr val="FF0000"/>
                </a:solidFill>
              </a:rPr>
              <a:t>字符串或数值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，不可以是一个函数或一个表达式。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smtClean="0"/>
              <a:t>[AUTO_INCREMENT]</a:t>
            </a:r>
            <a:r>
              <a:rPr lang="zh-CN" altLang="en-US" sz="1800" smtClean="0"/>
              <a:t>表示该列的数值是否是自动编号，每个表</a:t>
            </a:r>
            <a:r>
              <a:rPr lang="zh-CN" altLang="en-US" sz="1800" smtClean="0">
                <a:solidFill>
                  <a:srgbClr val="FF0000"/>
                </a:solidFill>
              </a:rPr>
              <a:t>只能有一个</a:t>
            </a:r>
            <a:r>
              <a:rPr lang="en-US" altLang="zh-CN" sz="1800" smtClean="0"/>
              <a:t>AUTO_INCREMENT</a:t>
            </a:r>
            <a:r>
              <a:rPr lang="zh-CN" altLang="en-US" sz="1800" smtClean="0"/>
              <a:t>列，并且必须被索引。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smtClean="0"/>
              <a:t>[PRIMARY KEY]</a:t>
            </a:r>
            <a:r>
              <a:rPr lang="zh-CN" altLang="en-US" sz="1800" smtClean="0"/>
              <a:t>表示是否是主键，一个表只能有一个主键，主键必须被定义为</a:t>
            </a:r>
            <a:r>
              <a:rPr lang="en-US" altLang="zh-CN" sz="1800" smtClean="0"/>
              <a:t>not null</a:t>
            </a:r>
            <a:r>
              <a:rPr lang="zh-CN" altLang="en-US" sz="1800" smtClean="0"/>
              <a:t>。</a:t>
            </a:r>
            <a:r>
              <a:rPr lang="zh-CN" altLang="en-US" sz="1800" b="1" smtClean="0">
                <a:solidFill>
                  <a:srgbClr val="0000FF"/>
                </a:solidFill>
              </a:rPr>
              <a:t>一般用于多表联合查询</a:t>
            </a:r>
            <a:r>
              <a:rPr lang="zh-CN" altLang="en-US" sz="180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/>
              <a:t>注意事项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一个列可以定义多个属性，多个属性间用空格分隔；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一个表只能有一个自增的</a:t>
            </a:r>
            <a:r>
              <a:rPr lang="en-US" altLang="zh-CN" sz="1800" smtClean="0"/>
              <a:t>id</a:t>
            </a:r>
            <a:r>
              <a:rPr lang="zh-CN" altLang="en-US" sz="1800" smtClean="0"/>
              <a:t>字段，属性必须有</a:t>
            </a:r>
            <a:r>
              <a:rPr lang="en-US" altLang="zh-CN" sz="1800" smtClean="0"/>
              <a:t>PRIMARY KEY</a:t>
            </a:r>
            <a:r>
              <a:rPr lang="zh-CN" altLang="en-US" sz="1800" smtClean="0"/>
              <a:t>、</a:t>
            </a:r>
            <a:r>
              <a:rPr lang="en-US" altLang="zh-CN" sz="1800" smtClean="0"/>
              <a:t>NOT NULL</a:t>
            </a:r>
            <a:r>
              <a:rPr lang="zh-CN" altLang="en-US" sz="1800" smtClean="0"/>
              <a:t>、</a:t>
            </a:r>
            <a:r>
              <a:rPr lang="en-US" altLang="zh-CN" sz="1800" smtClean="0"/>
              <a:t>AUTO_INCREMENT</a:t>
            </a:r>
            <a:r>
              <a:rPr lang="zh-CN" altLang="en-US" sz="1800" smtClean="0"/>
              <a:t>三个属性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数据表操作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实例：创建一个</a:t>
            </a:r>
            <a:r>
              <a:rPr lang="en-US" altLang="zh-CN" smtClean="0"/>
              <a:t>news</a:t>
            </a:r>
            <a:r>
              <a:rPr lang="zh-CN" altLang="en-US" smtClean="0"/>
              <a:t>的数据表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755650" y="2708275"/>
            <a:ext cx="7705725" cy="3692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create table news(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id int not null auto_increment primary key,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编号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title varchar(100) not null,    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标题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author varchar(20) not null, 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作者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source varchar(30) not null,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来源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hits int(5) not null default 0,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单击率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is_ppt tinyint(1) not null default 0,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是否是幻灯新闻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content text null,                   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新闻内容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addate int(16) not null                      #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添加时间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批量导入外部</a:t>
            </a:r>
            <a:r>
              <a:rPr lang="en-US" altLang="zh-CN" smtClean="0"/>
              <a:t>SQL</a:t>
            </a:r>
            <a:r>
              <a:rPr lang="zh-CN" altLang="en-US" smtClean="0"/>
              <a:t>文件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/>
              <a:t>一个数据表，应该包含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个文件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table_name.frm</a:t>
            </a:r>
            <a:r>
              <a:rPr lang="zh-CN" altLang="en-US" sz="1800" smtClean="0"/>
              <a:t>，表定义文件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table_name.MYD</a:t>
            </a:r>
            <a:r>
              <a:rPr lang="zh-CN" altLang="en-US" sz="1800" smtClean="0"/>
              <a:t>，数据文件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table_name.MYI</a:t>
            </a:r>
            <a:r>
              <a:rPr lang="zh-CN" altLang="en-US" sz="1800" smtClean="0"/>
              <a:t>，索引文件</a:t>
            </a:r>
            <a:endParaRPr lang="zh-CN" altLang="en-US" sz="1800" b="1" smtClean="0"/>
          </a:p>
          <a:p>
            <a:pPr>
              <a:lnSpc>
                <a:spcPct val="90000"/>
              </a:lnSpc>
            </a:pPr>
            <a:r>
              <a:rPr lang="zh-CN" altLang="en-US" sz="2400" b="1" smtClean="0"/>
              <a:t>导入外部</a:t>
            </a:r>
            <a:r>
              <a:rPr lang="en-US" altLang="zh-CN" sz="2400" b="1" smtClean="0"/>
              <a:t>.sql</a:t>
            </a:r>
            <a:r>
              <a:rPr lang="zh-CN" altLang="en-US" sz="2400" b="1" smtClean="0"/>
              <a:t>文件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当输入大量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语句时很不方便，因此可以将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语句保存成一个</a:t>
            </a:r>
            <a:r>
              <a:rPr lang="en-US" altLang="zh-CN" sz="1800" smtClean="0"/>
              <a:t>.sql</a:t>
            </a:r>
            <a:r>
              <a:rPr lang="zh-CN" altLang="en-US" sz="1800" smtClean="0"/>
              <a:t>文件，然后通过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调用外部文件来执行这些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语句。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smtClean="0">
                <a:solidFill>
                  <a:srgbClr val="0000FF"/>
                </a:solidFill>
              </a:rPr>
              <a:t>格式：</a:t>
            </a:r>
            <a:r>
              <a:rPr lang="en-US" altLang="zh-CN" sz="1800" b="1" smtClean="0">
                <a:solidFill>
                  <a:srgbClr val="0000FF"/>
                </a:solidFill>
              </a:rPr>
              <a:t>mysql&gt;source d:/my.sql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注意：</a:t>
            </a:r>
          </a:p>
          <a:p>
            <a:pPr lvl="2">
              <a:lnSpc>
                <a:spcPct val="90000"/>
              </a:lnSpc>
            </a:pPr>
            <a:r>
              <a:rPr lang="zh-CN" altLang="en-US" sz="1800" smtClean="0"/>
              <a:t>路径中使用的是</a:t>
            </a:r>
            <a:r>
              <a:rPr lang="zh-CN" altLang="en-US" sz="1800" b="1" smtClean="0">
                <a:solidFill>
                  <a:srgbClr val="FF0000"/>
                </a:solidFill>
              </a:rPr>
              <a:t>反斜杠</a:t>
            </a:r>
            <a:r>
              <a:rPr lang="zh-CN" altLang="en-US" sz="1800" smtClean="0"/>
              <a:t>“</a:t>
            </a:r>
            <a:r>
              <a:rPr lang="en-US" altLang="zh-CN" sz="1800" smtClean="0"/>
              <a:t>/”</a:t>
            </a:r>
            <a:r>
              <a:rPr lang="zh-CN" altLang="en-US" sz="1800" smtClean="0"/>
              <a:t>，正斜杠“</a:t>
            </a:r>
            <a:r>
              <a:rPr lang="en-US" altLang="zh-CN" sz="1800" smtClean="0"/>
              <a:t>\”</a:t>
            </a:r>
            <a:r>
              <a:rPr lang="zh-CN" altLang="en-US" sz="1800" smtClean="0"/>
              <a:t>是转义字符，有特殊用途。</a:t>
            </a:r>
          </a:p>
          <a:p>
            <a:pPr lvl="2">
              <a:lnSpc>
                <a:spcPct val="90000"/>
              </a:lnSpc>
            </a:pPr>
            <a:r>
              <a:rPr lang="zh-CN" altLang="en-US" sz="1800" smtClean="0"/>
              <a:t>路径不能使用中文等特殊符号。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89138"/>
            <a:ext cx="7983537" cy="3168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MySQL</a:t>
            </a:r>
            <a:r>
              <a:rPr lang="zh-CN" altLang="en-US" sz="2400" b="1" smtClean="0"/>
              <a:t>数据类型介绍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在创建数据表时，需要指定每个列的数据类型。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支持大量的数据类型，可分为</a:t>
            </a:r>
            <a:r>
              <a:rPr lang="en-US" altLang="zh-CN" sz="2000" smtClean="0"/>
              <a:t>3</a:t>
            </a:r>
            <a:r>
              <a:rPr lang="zh-CN" altLang="en-US" sz="2000" smtClean="0"/>
              <a:t>类：数值类型、日期和时间类型以及字符串类型。</a:t>
            </a:r>
          </a:p>
          <a:p>
            <a:pPr lvl="1">
              <a:lnSpc>
                <a:spcPct val="120000"/>
              </a:lnSpc>
            </a:pPr>
            <a:endParaRPr lang="zh-CN" altLang="en-US" sz="2000" b="1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  <a:r>
              <a:rPr lang="en-US" altLang="zh-CN" smtClean="0"/>
              <a:t>——</a:t>
            </a:r>
            <a:r>
              <a:rPr lang="zh-CN" altLang="en-US" smtClean="0"/>
              <a:t>整型数据类型</a:t>
            </a:r>
          </a:p>
        </p:txBody>
      </p:sp>
      <p:sp>
        <p:nvSpPr>
          <p:cNvPr id="40962" name="Rectangle 88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696200" cy="1223962"/>
          </a:xfrm>
        </p:spPr>
        <p:txBody>
          <a:bodyPr/>
          <a:lstStyle/>
          <a:p>
            <a:r>
              <a:rPr lang="zh-CN" altLang="en-US" sz="2800" b="1" smtClean="0"/>
              <a:t>整数数据类型</a:t>
            </a:r>
          </a:p>
          <a:p>
            <a:pPr lvl="1"/>
            <a:r>
              <a:rPr lang="zh-CN" altLang="en-US" sz="2000" b="1" smtClean="0">
                <a:solidFill>
                  <a:srgbClr val="0000FF"/>
                </a:solidFill>
              </a:rPr>
              <a:t>数字类型总体分成整型和浮点型。</a:t>
            </a:r>
          </a:p>
          <a:p>
            <a:pPr lvl="1"/>
            <a:endParaRPr lang="zh-CN" altLang="en-US" sz="2000" b="1" smtClean="0">
              <a:solidFill>
                <a:srgbClr val="0000FF"/>
              </a:solidFill>
            </a:endParaRPr>
          </a:p>
        </p:txBody>
      </p:sp>
      <p:graphicFrame>
        <p:nvGraphicFramePr>
          <p:cNvPr id="73855" name="Group 127"/>
          <p:cNvGraphicFramePr>
            <a:graphicFrameLocks noGrp="1"/>
          </p:cNvGraphicFramePr>
          <p:nvPr>
            <p:ph sz="half" idx="2"/>
          </p:nvPr>
        </p:nvGraphicFramePr>
        <p:xfrm>
          <a:off x="755650" y="3068638"/>
          <a:ext cx="7696200" cy="2962275"/>
        </p:xfrm>
        <a:graphic>
          <a:graphicData uri="http://schemas.openxmlformats.org/drawingml/2006/table">
            <a:tbl>
              <a:tblPr/>
              <a:tblGrid>
                <a:gridCol w="1655763"/>
                <a:gridCol w="3168650"/>
                <a:gridCol w="1152525"/>
                <a:gridCol w="171926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tinyint[(m)]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-128~127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最小整数定义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smallint[(m)]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-32768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32767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小型整数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mediumint[(m)]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-8388608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8388607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0~16777215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中型整数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-2147483648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2147483647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0~2^32-1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一般整数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bigint[(m)]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0~2^64-1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大型整数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提示：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表示每个值的位数，范围为从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64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777163" cy="647700"/>
          </a:xfrm>
        </p:spPr>
        <p:txBody>
          <a:bodyPr/>
          <a:lstStyle/>
          <a:p>
            <a:r>
              <a:rPr lang="zh-CN" altLang="en-US" sz="2700" smtClean="0"/>
              <a:t>浮点数据类型</a:t>
            </a:r>
          </a:p>
          <a:p>
            <a:pPr lvl="1"/>
            <a:endParaRPr lang="zh-CN" altLang="en-US" sz="2200" smtClean="0"/>
          </a:p>
        </p:txBody>
      </p:sp>
      <p:graphicFrame>
        <p:nvGraphicFramePr>
          <p:cNvPr id="38970" name="Group 58"/>
          <p:cNvGraphicFramePr>
            <a:graphicFrameLocks noGrp="1"/>
          </p:cNvGraphicFramePr>
          <p:nvPr>
            <p:ph sz="half" idx="2"/>
          </p:nvPr>
        </p:nvGraphicFramePr>
        <p:xfrm>
          <a:off x="547688" y="2636838"/>
          <a:ext cx="8128000" cy="1982787"/>
        </p:xfrm>
        <a:graphic>
          <a:graphicData uri="http://schemas.openxmlformats.org/drawingml/2006/table">
            <a:tbl>
              <a:tblPr/>
              <a:tblGrid>
                <a:gridCol w="1479550"/>
                <a:gridCol w="3121025"/>
                <a:gridCol w="1079500"/>
                <a:gridCol w="2447925"/>
              </a:tblGrid>
              <a:tr h="133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float[(m,d)]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+(-)1.175494351E-38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+(-)3.402823466E+38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为总位数，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为小数位数，精确到大约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位小数位。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double[(m,d)]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+(-)1.7976931348623157E+308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+(-)2.2250738585072014E-308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为总位数，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为小数位数，精确到大约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位小数位。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课程大纲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smtClean="0"/>
              <a:t>数据库管理系统</a:t>
            </a:r>
          </a:p>
          <a:p>
            <a:r>
              <a:rPr lang="zh-CN" altLang="en-US" sz="2400" smtClean="0"/>
              <a:t>数据库、数据表、记录、字段、数据</a:t>
            </a:r>
          </a:p>
          <a:p>
            <a:r>
              <a:rPr lang="zh-CN" altLang="en-US" sz="2400" smtClean="0"/>
              <a:t>数据库创建、删除</a:t>
            </a:r>
          </a:p>
          <a:p>
            <a:r>
              <a:rPr lang="zh-CN" altLang="en-US" sz="2400" smtClean="0"/>
              <a:t>数据表的创建、删除</a:t>
            </a:r>
          </a:p>
          <a:p>
            <a:r>
              <a:rPr lang="en-US" altLang="zh-CN" sz="2400" smtClean="0"/>
              <a:t>MySQL</a:t>
            </a:r>
            <a:r>
              <a:rPr lang="zh-CN" altLang="en-US" sz="2400" smtClean="0"/>
              <a:t>数据类型</a:t>
            </a:r>
          </a:p>
          <a:p>
            <a:r>
              <a:rPr lang="en-US" altLang="zh-CN" sz="2400" smtClean="0"/>
              <a:t>SQL</a:t>
            </a:r>
            <a:r>
              <a:rPr lang="zh-CN" altLang="en-US" sz="2400" smtClean="0"/>
              <a:t>语句：</a:t>
            </a:r>
            <a:r>
              <a:rPr lang="en-US" altLang="zh-CN" sz="2400" smtClean="0"/>
              <a:t>insert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delete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update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  <a:r>
              <a:rPr lang="en-US" altLang="zh-CN" smtClean="0"/>
              <a:t>——</a:t>
            </a:r>
            <a:r>
              <a:rPr lang="zh-CN" altLang="en-US" smtClean="0"/>
              <a:t>日期和时间型</a:t>
            </a:r>
          </a:p>
        </p:txBody>
      </p:sp>
      <p:graphicFrame>
        <p:nvGraphicFramePr>
          <p:cNvPr id="39973" name="Group 37"/>
          <p:cNvGraphicFramePr>
            <a:graphicFrameLocks noGrp="1"/>
          </p:cNvGraphicFramePr>
          <p:nvPr>
            <p:ph idx="4294967295"/>
          </p:nvPr>
        </p:nvGraphicFramePr>
        <p:xfrm>
          <a:off x="611188" y="1989138"/>
          <a:ext cx="8137525" cy="3956050"/>
        </p:xfrm>
        <a:graphic>
          <a:graphicData uri="http://schemas.openxmlformats.org/drawingml/2006/table">
            <a:tbl>
              <a:tblPr/>
              <a:tblGrid>
                <a:gridCol w="1600200"/>
                <a:gridCol w="2432050"/>
                <a:gridCol w="4105275"/>
              </a:tblGrid>
              <a:tr h="21907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日期和时间数据类型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1000-01-01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9999-12-31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日期，以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YYYY-MM-DD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-838:58:59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838:59:59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时间，以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HH:MM:SS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1000-01-01 00:00:00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9999-12-31 23:59:59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日期和时间，以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YYYY-MM-DD HH:MM:SS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year[(2|4)]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70-69(1970~2069)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1901~2155(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四位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年份可以指定两位数字和四位数字的格式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timestamp[(M)]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1970-01-01 00:00:00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2037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时间戳。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TIMESTAMP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值返回后显示为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'YYYY-MM-DD HH:MM:SS'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格式的字符串，显示宽度固定为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个字符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  <a:r>
              <a:rPr lang="en-US" altLang="zh-CN" smtClean="0"/>
              <a:t>——</a:t>
            </a:r>
            <a:r>
              <a:rPr lang="zh-CN" altLang="en-US" smtClean="0"/>
              <a:t>日期时间类型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9138"/>
            <a:ext cx="7848600" cy="4103687"/>
          </a:xfrm>
        </p:spPr>
        <p:txBody>
          <a:bodyPr/>
          <a:lstStyle/>
          <a:p>
            <a:r>
              <a:rPr lang="en-US" altLang="zh-CN" sz="2400" b="1" smtClean="0"/>
              <a:t>TIMESTAMP[(</a:t>
            </a:r>
            <a:r>
              <a:rPr lang="en-US" altLang="zh-CN" sz="2400" b="1" i="1" smtClean="0"/>
              <a:t>M</a:t>
            </a:r>
            <a:r>
              <a:rPr lang="en-US" altLang="zh-CN" sz="2400" b="1" smtClean="0"/>
              <a:t>)]</a:t>
            </a:r>
          </a:p>
          <a:p>
            <a:pPr lvl="1"/>
            <a:r>
              <a:rPr lang="zh-CN" altLang="en-US" sz="1800" smtClean="0"/>
              <a:t>时间戳。范围是</a:t>
            </a:r>
            <a:r>
              <a:rPr lang="en-US" altLang="zh-CN" sz="1800" smtClean="0"/>
              <a:t>'1970-01-01 00:00:00'</a:t>
            </a:r>
            <a:r>
              <a:rPr lang="zh-CN" altLang="en-US" sz="1800" smtClean="0"/>
              <a:t>到</a:t>
            </a:r>
            <a:r>
              <a:rPr lang="en-US" altLang="zh-CN" sz="1800" smtClean="0"/>
              <a:t>2037</a:t>
            </a:r>
            <a:r>
              <a:rPr lang="zh-CN" altLang="en-US" sz="1800" smtClean="0"/>
              <a:t>年。</a:t>
            </a:r>
          </a:p>
          <a:p>
            <a:pPr lvl="1"/>
            <a:r>
              <a:rPr lang="en-US" altLang="zh-CN" sz="1800" smtClean="0"/>
              <a:t>TIMESTAMP</a:t>
            </a:r>
            <a:r>
              <a:rPr lang="zh-CN" altLang="en-US" sz="1800" smtClean="0"/>
              <a:t>列用于</a:t>
            </a:r>
            <a:r>
              <a:rPr lang="en-US" altLang="zh-CN" sz="1800" smtClean="0"/>
              <a:t>INSERT</a:t>
            </a:r>
            <a:r>
              <a:rPr lang="zh-CN" altLang="en-US" sz="1800" smtClean="0"/>
              <a:t>或</a:t>
            </a:r>
            <a:r>
              <a:rPr lang="en-US" altLang="zh-CN" sz="1800" smtClean="0"/>
              <a:t>UPDATE</a:t>
            </a:r>
            <a:r>
              <a:rPr lang="zh-CN" altLang="en-US" sz="1800" smtClean="0"/>
              <a:t>操作时，记录日期和时间。</a:t>
            </a:r>
          </a:p>
          <a:p>
            <a:pPr lvl="1"/>
            <a:r>
              <a:rPr lang="en-US" altLang="zh-CN" sz="1800" smtClean="0"/>
              <a:t>TIMESTAMP</a:t>
            </a:r>
            <a:r>
              <a:rPr lang="zh-CN" altLang="en-US" sz="1800" smtClean="0"/>
              <a:t>值返回后显示为</a:t>
            </a:r>
            <a:r>
              <a:rPr lang="en-US" altLang="zh-CN" sz="1800" smtClean="0"/>
              <a:t>‘YYYY-MM-DD HH:MM:SS’</a:t>
            </a:r>
            <a:r>
              <a:rPr lang="zh-CN" altLang="en-US" sz="1800" smtClean="0"/>
              <a:t>格式的字符串，显示宽度固定为</a:t>
            </a:r>
            <a:r>
              <a:rPr lang="en-US" altLang="zh-CN" sz="1800" smtClean="0"/>
              <a:t>19</a:t>
            </a:r>
            <a:r>
              <a:rPr lang="zh-CN" altLang="en-US" sz="1800" smtClean="0"/>
              <a:t>个字符。</a:t>
            </a:r>
          </a:p>
          <a:p>
            <a:pPr lvl="1"/>
            <a:r>
              <a:rPr lang="zh-CN" altLang="en-US" sz="1800" smtClean="0"/>
              <a:t>如果要记录当前时间，则</a:t>
            </a:r>
            <a:r>
              <a:rPr lang="en-US" altLang="zh-CN" sz="1800" smtClean="0"/>
              <a:t>timestamp</a:t>
            </a:r>
            <a:r>
              <a:rPr lang="zh-CN" altLang="en-US" sz="1800" smtClean="0"/>
              <a:t>列的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或</a:t>
            </a:r>
            <a:r>
              <a:rPr lang="en-US" altLang="zh-CN" sz="1800" smtClean="0"/>
              <a:t>not null</a:t>
            </a:r>
            <a:r>
              <a:rPr lang="zh-CN" altLang="en-US" sz="1800" smtClean="0"/>
              <a:t>不必指定。</a:t>
            </a:r>
            <a:r>
              <a:rPr lang="en-US" altLang="zh-CN" sz="1800" smtClean="0"/>
              <a:t>Timestamp</a:t>
            </a:r>
            <a:r>
              <a:rPr lang="zh-CN" altLang="en-US" sz="1800" smtClean="0"/>
              <a:t>列默认值自动设为“</a:t>
            </a:r>
            <a:r>
              <a:rPr lang="en-US" altLang="zh-CN" sz="1800" smtClean="0"/>
              <a:t>current_timestamp”</a:t>
            </a:r>
            <a:r>
              <a:rPr lang="zh-CN" altLang="en-US" sz="1800" smtClean="0"/>
              <a:t>，属性自动设为“</a:t>
            </a:r>
            <a:r>
              <a:rPr lang="en-US" altLang="zh-CN" sz="1800" smtClean="0"/>
              <a:t>on update CURRENT_TIMESTAMP </a:t>
            </a:r>
            <a:r>
              <a:rPr lang="zh-CN" altLang="en-US" sz="1800" smtClean="0"/>
              <a:t>”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注意：当记录内容一样时，不更新。</a:t>
            </a:r>
          </a:p>
          <a:p>
            <a:r>
              <a:rPr lang="en-US" altLang="zh-CN" sz="2400" b="1" smtClean="0"/>
              <a:t>date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time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datetime</a:t>
            </a:r>
            <a:r>
              <a:rPr lang="zh-CN" altLang="en-US" sz="2400" b="1" smtClean="0"/>
              <a:t>类型列插入当前时间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insert into news(title,addate) values(‘title’,now())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数据类型</a:t>
            </a:r>
            <a:r>
              <a:rPr lang="en-US" altLang="zh-CN" smtClean="0"/>
              <a:t>——</a:t>
            </a:r>
            <a:r>
              <a:rPr lang="zh-CN" altLang="en-US" smtClean="0"/>
              <a:t>字符串类型</a:t>
            </a:r>
          </a:p>
        </p:txBody>
      </p:sp>
      <p:graphicFrame>
        <p:nvGraphicFramePr>
          <p:cNvPr id="67664" name="Group 80"/>
          <p:cNvGraphicFramePr>
            <a:graphicFrameLocks noGrp="1"/>
          </p:cNvGraphicFramePr>
          <p:nvPr>
            <p:ph sz="half" idx="1"/>
          </p:nvPr>
        </p:nvGraphicFramePr>
        <p:xfrm>
          <a:off x="755650" y="1989138"/>
          <a:ext cx="7696200" cy="2011362"/>
        </p:xfrm>
        <a:graphic>
          <a:graphicData uri="http://schemas.openxmlformats.org/drawingml/2006/table">
            <a:tbl>
              <a:tblPr/>
              <a:tblGrid>
                <a:gridCol w="1270000"/>
                <a:gridCol w="1590675"/>
                <a:gridCol w="4835525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char(M)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0-255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固定长度为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的字符串，其中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的取值范围为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0~255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varchar(M)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0~65535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长度可变，其他同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char(M)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Tinytext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1-2^8(255)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1-2^16(1677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万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常规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longtext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2^32-1(42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亿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8" name="Rectangle 79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4114800"/>
            <a:ext cx="7696200" cy="2266950"/>
          </a:xfrm>
        </p:spPr>
        <p:txBody>
          <a:bodyPr/>
          <a:lstStyle/>
          <a:p>
            <a:r>
              <a:rPr lang="en-US" altLang="zh-CN" sz="2400" b="1" smtClean="0"/>
              <a:t>char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varchar</a:t>
            </a:r>
            <a:r>
              <a:rPr lang="zh-CN" altLang="en-US" sz="2400" b="1" smtClean="0"/>
              <a:t>的区别</a:t>
            </a:r>
          </a:p>
          <a:p>
            <a:pPr lvl="1"/>
            <a:r>
              <a:rPr lang="zh-CN" altLang="en-US" sz="1800" smtClean="0"/>
              <a:t>一个</a:t>
            </a:r>
            <a:r>
              <a:rPr lang="en-US" altLang="zh-CN" sz="1800" smtClean="0"/>
              <a:t>char</a:t>
            </a:r>
            <a:r>
              <a:rPr lang="zh-CN" altLang="en-US" sz="1800" smtClean="0"/>
              <a:t>列的长度被固定为创建表所声明的长度。当</a:t>
            </a:r>
            <a:r>
              <a:rPr lang="en-US" altLang="zh-CN" sz="1800" smtClean="0"/>
              <a:t>char</a:t>
            </a:r>
            <a:r>
              <a:rPr lang="zh-CN" altLang="en-US" sz="1800" smtClean="0"/>
              <a:t>值被存储时，被用空格在右边填补到指定长度。当</a:t>
            </a:r>
            <a:r>
              <a:rPr lang="en-US" altLang="zh-CN" sz="1800" smtClean="0"/>
              <a:t>char</a:t>
            </a:r>
            <a:r>
              <a:rPr lang="zh-CN" altLang="en-US" sz="1800" smtClean="0"/>
              <a:t>值被检索时，尾部的空格被截除。</a:t>
            </a:r>
          </a:p>
          <a:p>
            <a:pPr lvl="1"/>
            <a:r>
              <a:rPr lang="en-US" altLang="zh-CN" sz="1800" smtClean="0"/>
              <a:t>Varchar</a:t>
            </a:r>
            <a:r>
              <a:rPr lang="zh-CN" altLang="en-US" sz="1800" smtClean="0"/>
              <a:t>列的值是变长的字符串。</a:t>
            </a:r>
            <a:r>
              <a:rPr lang="en-US" altLang="zh-CN" sz="1800" smtClean="0"/>
              <a:t>Varchar</a:t>
            </a:r>
            <a:r>
              <a:rPr lang="zh-CN" altLang="en-US" sz="1800" smtClean="0"/>
              <a:t>值只以所需要的字符数存储，另加一个字节存储记录的长度。值并不被填补。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中的字符集和校对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20038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/>
              <a:t>show character set</a:t>
            </a:r>
            <a:endParaRPr lang="zh-CN" altLang="en-US" sz="2400" b="1" smtClean="0"/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含义：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服务器能够支持的字符集。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格式：</a:t>
            </a:r>
            <a:r>
              <a:rPr lang="en-US" altLang="zh-CN" sz="1800" smtClean="0"/>
              <a:t>show character set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show collation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含义：列出某个字符集的校对规则</a:t>
            </a:r>
            <a:r>
              <a:rPr lang="en-US" altLang="zh-CN" sz="1600" smtClean="0"/>
              <a:t>(</a:t>
            </a:r>
            <a:r>
              <a:rPr lang="zh-CN" altLang="en-US" sz="1600" b="1" smtClean="0">
                <a:solidFill>
                  <a:srgbClr val="FF0000"/>
                </a:solidFill>
              </a:rPr>
              <a:t>是指对指定字符集下不同字符的比较规则</a:t>
            </a:r>
            <a:r>
              <a:rPr lang="zh-CN" altLang="en-US" sz="1600" smtClean="0"/>
              <a:t> </a:t>
            </a:r>
            <a:r>
              <a:rPr lang="en-US" altLang="zh-CN" sz="16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格式：</a:t>
            </a:r>
            <a:r>
              <a:rPr lang="en-US" altLang="zh-CN" sz="1600" smtClean="0"/>
              <a:t>show collation like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举例：</a:t>
            </a:r>
            <a:r>
              <a:rPr lang="en-US" altLang="zh-CN" sz="1600" smtClean="0"/>
              <a:t>show collation like ‘utf8%’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set names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格式：</a:t>
            </a:r>
            <a:r>
              <a:rPr lang="en-US" altLang="zh-CN" sz="1800" smtClean="0"/>
              <a:t>set names </a:t>
            </a:r>
            <a:r>
              <a:rPr lang="zh-CN" altLang="en-US" sz="1800" smtClean="0"/>
              <a:t>字符集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含义：显示客户端发送的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语句中使用什么字符集，服务器发送回客户端的结果指定了字符集 。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smtClean="0">
                <a:solidFill>
                  <a:srgbClr val="FF0000"/>
                </a:solidFill>
              </a:rPr>
              <a:t>在命令行模式下显示中文：</a:t>
            </a:r>
            <a:r>
              <a:rPr lang="en-US" altLang="zh-CN" sz="1800" b="1" smtClean="0">
                <a:solidFill>
                  <a:srgbClr val="FF0000"/>
                </a:solidFill>
              </a:rPr>
              <a:t>set names gbk(utf8</a:t>
            </a:r>
            <a:r>
              <a:rPr lang="zh-CN" altLang="en-US" sz="1800" b="1" smtClean="0">
                <a:solidFill>
                  <a:srgbClr val="FF0000"/>
                </a:solidFill>
              </a:rPr>
              <a:t>显示乱码</a:t>
            </a:r>
            <a:r>
              <a:rPr lang="en-US" altLang="zh-CN" sz="1800" b="1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show</a:t>
            </a:r>
            <a:r>
              <a:rPr lang="zh-CN" altLang="en-US" smtClean="0"/>
              <a:t>命令使用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smtClean="0"/>
              <a:t>show databases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含义：显示</a:t>
            </a:r>
            <a:r>
              <a:rPr lang="en-US" altLang="zh-CN" sz="2200" smtClean="0"/>
              <a:t>MySQL</a:t>
            </a:r>
            <a:r>
              <a:rPr lang="zh-CN" altLang="en-US" sz="2200" smtClean="0"/>
              <a:t>服务上所有的数据库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格式：</a:t>
            </a:r>
            <a:r>
              <a:rPr lang="en-US" altLang="zh-CN" sz="2200" smtClean="0"/>
              <a:t>show databases</a:t>
            </a:r>
          </a:p>
          <a:p>
            <a:pPr>
              <a:lnSpc>
                <a:spcPct val="90000"/>
              </a:lnSpc>
            </a:pPr>
            <a:r>
              <a:rPr lang="en-US" altLang="zh-CN" sz="2500" smtClean="0"/>
              <a:t>show tables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含义：显示当前数据库中的所有数据表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格式：</a:t>
            </a:r>
            <a:r>
              <a:rPr lang="en-US" altLang="zh-CN" sz="2200" smtClean="0"/>
              <a:t>use db_name; show tables;</a:t>
            </a:r>
          </a:p>
          <a:p>
            <a:pPr>
              <a:lnSpc>
                <a:spcPct val="90000"/>
              </a:lnSpc>
            </a:pPr>
            <a:r>
              <a:rPr lang="en-US" altLang="zh-CN" sz="2500" smtClean="0"/>
              <a:t>show tables from db_name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含义：显示指定数据库中所有表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格式：</a:t>
            </a:r>
            <a:r>
              <a:rPr lang="en-US" altLang="zh-CN" sz="2200" smtClean="0"/>
              <a:t>show tables from db_name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举例：</a:t>
            </a:r>
            <a:r>
              <a:rPr lang="en-US" altLang="zh-CN" sz="2200" smtClean="0"/>
              <a:t>show tables from 007online</a:t>
            </a:r>
          </a:p>
          <a:p>
            <a:pPr>
              <a:lnSpc>
                <a:spcPct val="90000"/>
              </a:lnSpc>
            </a:pPr>
            <a:endParaRPr lang="en-US" altLang="zh-CN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show</a:t>
            </a:r>
            <a:r>
              <a:rPr lang="zh-CN" altLang="en-US" smtClean="0"/>
              <a:t>命令的使用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smtClean="0"/>
              <a:t>Show create database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含义：显示创建数据库的代码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格式：</a:t>
            </a:r>
            <a:r>
              <a:rPr lang="en-US" altLang="zh-CN" sz="2000" smtClean="0"/>
              <a:t>show create database db_name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Show create table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含义：显示创建数据表的代码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格式：</a:t>
            </a:r>
            <a:r>
              <a:rPr lang="en-US" altLang="zh-CN" sz="2000" smtClean="0"/>
              <a:t>show create table tal_name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Show processlist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含义：显示当前系统中运行的所有进程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格式：</a:t>
            </a:r>
            <a:r>
              <a:rPr lang="en-US" altLang="zh-CN" sz="2000" smtClean="0"/>
              <a:t>show processlist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kill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含义：杀死占用系统资源多的进程 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格式：</a:t>
            </a:r>
            <a:r>
              <a:rPr lang="en-US" altLang="zh-CN" sz="2000" smtClean="0"/>
              <a:t>kill  </a:t>
            </a:r>
            <a:r>
              <a:rPr lang="zh-CN" altLang="en-US" sz="2000" smtClean="0"/>
              <a:t>进程</a:t>
            </a:r>
            <a:r>
              <a:rPr lang="en-US" altLang="zh-CN" sz="2000" smtClean="0"/>
              <a:t>ID</a:t>
            </a:r>
            <a:r>
              <a:rPr lang="zh-CN" altLang="en-US" sz="2000" smtClean="0"/>
              <a:t>号，如：</a:t>
            </a:r>
            <a:r>
              <a:rPr lang="en-US" altLang="zh-CN" sz="2000" smtClean="0"/>
              <a:t>kill 128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数据表操作</a:t>
            </a: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smtClean="0"/>
              <a:t>ALTER TABLE</a:t>
            </a:r>
          </a:p>
          <a:p>
            <a:pPr lvl="1"/>
            <a:r>
              <a:rPr lang="zh-CN" altLang="en-US" sz="1800" smtClean="0"/>
              <a:t>含义：用于更改原有表的结构</a:t>
            </a:r>
          </a:p>
          <a:p>
            <a:pPr lvl="1"/>
            <a:r>
              <a:rPr lang="zh-CN" altLang="en-US" sz="1800" smtClean="0"/>
              <a:t>修改表名：</a:t>
            </a:r>
            <a:r>
              <a:rPr lang="en-US" altLang="zh-CN" sz="1800" smtClean="0"/>
              <a:t>RENAME new_tbl_name</a:t>
            </a:r>
          </a:p>
          <a:p>
            <a:pPr lvl="1"/>
            <a:r>
              <a:rPr lang="zh-CN" altLang="en-US" sz="1800" smtClean="0"/>
              <a:t>增加列：</a:t>
            </a:r>
            <a:r>
              <a:rPr lang="en-US" altLang="zh-CN" sz="1800" smtClean="0"/>
              <a:t>ADD col_name type [FIRST|AFTER col_name] </a:t>
            </a:r>
          </a:p>
          <a:p>
            <a:pPr lvl="1"/>
            <a:r>
              <a:rPr lang="zh-CN" altLang="en-US" sz="1800" smtClean="0"/>
              <a:t>删除列：</a:t>
            </a:r>
            <a:r>
              <a:rPr lang="en-US" altLang="zh-CN" sz="1800" smtClean="0"/>
              <a:t>DROP col_name</a:t>
            </a:r>
          </a:p>
          <a:p>
            <a:pPr lvl="1"/>
            <a:r>
              <a:rPr lang="zh-CN" altLang="en-US" sz="1800" smtClean="0"/>
              <a:t>修改列：</a:t>
            </a:r>
            <a:r>
              <a:rPr lang="en-US" altLang="zh-CN" sz="1800" smtClean="0"/>
              <a:t>CHANGE old_col_name new_col_name type</a:t>
            </a:r>
          </a:p>
          <a:p>
            <a:pPr lvl="1"/>
            <a:endParaRPr lang="en-US" altLang="zh-CN" sz="1800" smtClean="0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684213" y="4365625"/>
            <a:ext cx="7705725" cy="1501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ALTER TABLE news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RENAME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article;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ALTER TABLE news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ADD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author varchar(40) AFTER title;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ALTER TABLE news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DROP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author;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ALTER TABLE news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 CHANGE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addate addate datetime;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数据表操作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588" y="1989138"/>
            <a:ext cx="7696200" cy="4032250"/>
          </a:xfrm>
        </p:spPr>
        <p:txBody>
          <a:bodyPr/>
          <a:lstStyle/>
          <a:p>
            <a:r>
              <a:rPr lang="en-US" altLang="zh-CN" sz="2400" smtClean="0"/>
              <a:t>DROP TABLE</a:t>
            </a:r>
          </a:p>
          <a:p>
            <a:pPr lvl="1"/>
            <a:r>
              <a:rPr lang="zh-CN" altLang="en-US" sz="2400" smtClean="0"/>
              <a:t>含义：删除一个数据表</a:t>
            </a:r>
          </a:p>
          <a:p>
            <a:pPr lvl="1"/>
            <a:r>
              <a:rPr lang="zh-CN" altLang="en-US" sz="2400" smtClean="0"/>
              <a:t>格式：</a:t>
            </a:r>
            <a:r>
              <a:rPr lang="en-US" altLang="zh-CN" sz="2400" smtClean="0"/>
              <a:t>DROP TABLE [IF EXISTS] tbl_name</a:t>
            </a:r>
          </a:p>
          <a:p>
            <a:pPr lvl="1"/>
            <a:r>
              <a:rPr lang="zh-CN" altLang="en-US" sz="2400" smtClean="0"/>
              <a:t>举例：</a:t>
            </a:r>
            <a:r>
              <a:rPr lang="en-US" altLang="zh-CN" sz="2400" smtClean="0"/>
              <a:t>DROP TABLE news;</a:t>
            </a:r>
          </a:p>
          <a:p>
            <a:r>
              <a:rPr lang="en-US" altLang="zh-CN" sz="2400" smtClean="0"/>
              <a:t>DESCRIBE</a:t>
            </a:r>
          </a:p>
          <a:p>
            <a:pPr lvl="1"/>
            <a:r>
              <a:rPr lang="zh-CN" altLang="en-US" sz="2400" smtClean="0"/>
              <a:t>含义：显示表结构设计信息</a:t>
            </a:r>
          </a:p>
          <a:p>
            <a:pPr lvl="1"/>
            <a:r>
              <a:rPr lang="zh-CN" altLang="en-US" sz="2400" smtClean="0"/>
              <a:t>格式：</a:t>
            </a:r>
            <a:r>
              <a:rPr lang="en-US" altLang="zh-CN" sz="2400" smtClean="0"/>
              <a:t>DESCRIBE tal_name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概述</a:t>
            </a:r>
          </a:p>
          <a:p>
            <a:pPr lvl="1"/>
            <a:r>
              <a:rPr lang="zh-CN" altLang="en-US" smtClean="0"/>
              <a:t>结构化查询语言</a:t>
            </a:r>
            <a:r>
              <a:rPr lang="en-US" altLang="zh-CN" smtClean="0"/>
              <a:t>(Structured Query Language)</a:t>
            </a:r>
            <a:r>
              <a:rPr lang="zh-CN" altLang="en-US" smtClean="0"/>
              <a:t>简称</a:t>
            </a:r>
            <a:r>
              <a:rPr lang="en-US" altLang="zh-CN" smtClean="0"/>
              <a:t>SQL</a:t>
            </a:r>
            <a:r>
              <a:rPr lang="zh-CN" altLang="en-US" smtClean="0"/>
              <a:t>，结构化查询语言是一种数据库查询和程序设计语言，用于</a:t>
            </a:r>
            <a:r>
              <a:rPr lang="zh-CN" altLang="en-US" smtClean="0">
                <a:solidFill>
                  <a:srgbClr val="FF0000"/>
                </a:solidFill>
              </a:rPr>
              <a:t>存取数据以及查询、更新和管理关系数据库系统</a:t>
            </a:r>
            <a:r>
              <a:rPr lang="zh-CN" altLang="en-US" smtClean="0"/>
              <a:t>；同时也是数据库脚本文件的扩展名。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——INSERT INTO</a:t>
            </a:r>
          </a:p>
        </p:txBody>
      </p:sp>
      <p:sp>
        <p:nvSpPr>
          <p:cNvPr id="52226" name="Rectangle 3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 smtClean="0"/>
              <a:t>INSERT INTO</a:t>
            </a:r>
          </a:p>
          <a:p>
            <a:pPr lvl="1"/>
            <a:r>
              <a:rPr lang="zh-CN" altLang="en-US" sz="1800" smtClean="0"/>
              <a:t>含义：增加一条记录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INSERT INTO tbl_name(</a:t>
            </a:r>
            <a:r>
              <a:rPr lang="zh-CN" altLang="en-US" sz="1800" smtClean="0"/>
              <a:t>字段</a:t>
            </a:r>
            <a:r>
              <a:rPr lang="en-US" altLang="zh-CN" sz="1800" smtClean="0"/>
              <a:t>1,</a:t>
            </a:r>
            <a:r>
              <a:rPr lang="zh-CN" altLang="en-US" sz="1800" smtClean="0"/>
              <a:t>字段</a:t>
            </a:r>
            <a:r>
              <a:rPr lang="en-US" altLang="zh-CN" sz="1800" smtClean="0"/>
              <a:t>2) VALUES(</a:t>
            </a:r>
            <a:r>
              <a:rPr lang="zh-CN" altLang="en-US" sz="1800" smtClean="0"/>
              <a:t>值</a:t>
            </a:r>
            <a:r>
              <a:rPr lang="en-US" altLang="zh-CN" sz="1800" smtClean="0"/>
              <a:t>1,</a:t>
            </a:r>
            <a:r>
              <a:rPr lang="zh-CN" altLang="en-US" sz="1800" smtClean="0"/>
              <a:t>值</a:t>
            </a:r>
            <a:r>
              <a:rPr lang="en-US" altLang="zh-CN" sz="1800" smtClean="0"/>
              <a:t>2)</a:t>
            </a:r>
          </a:p>
          <a:p>
            <a:pPr lvl="1"/>
            <a:r>
              <a:rPr lang="zh-CN" altLang="en-US" sz="1800" smtClean="0"/>
              <a:t>注意：</a:t>
            </a:r>
          </a:p>
          <a:p>
            <a:pPr lvl="2"/>
            <a:r>
              <a:rPr lang="zh-CN" altLang="en-US" sz="1600" smtClean="0"/>
              <a:t>字段名是部分字段名，而不是全部，未指定的字段名，将以默认值填充</a:t>
            </a:r>
          </a:p>
          <a:p>
            <a:pPr lvl="2"/>
            <a:r>
              <a:rPr lang="zh-CN" altLang="en-US" sz="1600" smtClean="0"/>
              <a:t>字段名顺序与字段值的顺序应该一致；</a:t>
            </a:r>
          </a:p>
          <a:p>
            <a:pPr lvl="2"/>
            <a:r>
              <a:rPr lang="zh-CN" altLang="en-US" sz="1600" smtClean="0"/>
              <a:t>字段名个数应与字段值的个数一样；</a:t>
            </a:r>
          </a:p>
          <a:p>
            <a:pPr lvl="2"/>
            <a:r>
              <a:rPr lang="zh-CN" altLang="en-US" sz="1600" smtClean="0"/>
              <a:t>字段值如果是字符串，请用引号引起来；</a:t>
            </a:r>
          </a:p>
          <a:p>
            <a:pPr lvl="2"/>
            <a:endParaRPr lang="zh-CN" altLang="en-US" sz="1600" smtClean="0"/>
          </a:p>
          <a:p>
            <a:pPr lvl="1"/>
            <a:endParaRPr lang="en-US" altLang="zh-CN" sz="1800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611188" y="5300663"/>
            <a:ext cx="7991475" cy="7064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INSERT INTO news(title,content,addate) VALUES(‘title’,’content’,now());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INSERT INTO user(name,age,edu) VALUES(‘Mary’,30,’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大专’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数据库服务器、</a:t>
            </a:r>
            <a:r>
              <a:rPr lang="en-US" altLang="zh-CN" smtClean="0"/>
              <a:t>DBMS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176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数据库服务器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安装了</a:t>
            </a:r>
            <a:r>
              <a:rPr lang="zh-CN" altLang="en-US" sz="1800" smtClean="0">
                <a:solidFill>
                  <a:srgbClr val="0066FF"/>
                </a:solidFill>
              </a:rPr>
              <a:t>数据库管理系统软件</a:t>
            </a:r>
            <a:r>
              <a:rPr lang="zh-CN" altLang="en-US" sz="1800" smtClean="0"/>
              <a:t>的计算机就叫数据库服务器，数据库服务器为客户提供服务，这些服务是查询、更新、事务管理、</a:t>
            </a:r>
            <a:r>
              <a:rPr lang="zh-CN" altLang="en-US" sz="1800" smtClean="0">
                <a:hlinkClick r:id="rId2"/>
              </a:rPr>
              <a:t>索引</a:t>
            </a:r>
            <a:r>
              <a:rPr lang="zh-CN" altLang="en-US" sz="1800" smtClean="0"/>
              <a:t>、高速缓存、查询优化、安全及多用户存取控制等。 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数据库管理系统</a:t>
            </a:r>
            <a:r>
              <a:rPr lang="en-US" altLang="zh-CN" sz="2400" b="1" smtClean="0"/>
              <a:t>DBMS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>
                <a:hlinkClick r:id="rId3"/>
              </a:rPr>
              <a:t>数据库</a:t>
            </a:r>
            <a:r>
              <a:rPr lang="zh-CN" altLang="en-US" sz="1800" smtClean="0"/>
              <a:t>管理</a:t>
            </a:r>
            <a:r>
              <a:rPr lang="zh-CN" altLang="en-US" sz="1800" smtClean="0">
                <a:hlinkClick r:id="rId4"/>
              </a:rPr>
              <a:t>系统</a:t>
            </a:r>
            <a:r>
              <a:rPr lang="en-US" altLang="zh-CN" sz="1800" smtClean="0"/>
              <a:t>(DBMS</a:t>
            </a:r>
            <a:r>
              <a:rPr lang="zh-CN" altLang="en-US" sz="1800" smtClean="0"/>
              <a:t>，</a:t>
            </a:r>
            <a:r>
              <a:rPr lang="en-US" altLang="zh-CN" sz="1800" smtClean="0"/>
              <a:t>Database Management System)</a:t>
            </a:r>
            <a:r>
              <a:rPr lang="zh-CN" altLang="en-US" sz="1800" smtClean="0"/>
              <a:t>是一种操纵和管理数据库的</a:t>
            </a:r>
            <a:r>
              <a:rPr lang="zh-CN" altLang="en-US" sz="1800" b="1" smtClean="0">
                <a:solidFill>
                  <a:srgbClr val="FF0000"/>
                </a:solidFill>
              </a:rPr>
              <a:t>大型软件</a:t>
            </a:r>
            <a:r>
              <a:rPr lang="zh-CN" altLang="en-US" sz="1800" smtClean="0"/>
              <a:t>，用于建立、使用和维护数据库。它对</a:t>
            </a:r>
            <a:r>
              <a:rPr lang="zh-CN" altLang="en-US" sz="1800" smtClean="0">
                <a:hlinkClick r:id="rId3"/>
              </a:rPr>
              <a:t>数据库</a:t>
            </a:r>
            <a:r>
              <a:rPr lang="zh-CN" altLang="en-US" sz="1800" smtClean="0"/>
              <a:t>进行统一的管理和控制，以保证数据库的安全性和完整性。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——DELETE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056562" cy="4608512"/>
          </a:xfrm>
        </p:spPr>
        <p:txBody>
          <a:bodyPr/>
          <a:lstStyle/>
          <a:p>
            <a:r>
              <a:rPr lang="en-US" altLang="zh-CN" sz="2400" b="1" smtClean="0"/>
              <a:t>DELETE FROM</a:t>
            </a:r>
          </a:p>
          <a:p>
            <a:pPr lvl="1"/>
            <a:r>
              <a:rPr lang="zh-CN" altLang="en-US" sz="1800" smtClean="0"/>
              <a:t>含义：</a:t>
            </a:r>
            <a:r>
              <a:rPr lang="en-US" altLang="zh-CN" sz="1800" smtClean="0"/>
              <a:t>DELETE</a:t>
            </a:r>
            <a:r>
              <a:rPr lang="zh-CN" altLang="en-US" sz="1800" smtClean="0"/>
              <a:t>用于删除条件指定数据行，并返回被删除的记录的数目 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DELETE FROM tbl_name [WHERE conditions]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</a:rPr>
              <a:t>注意：如果省略</a:t>
            </a:r>
            <a:r>
              <a:rPr lang="en-US" altLang="zh-CN" sz="1800" smtClean="0">
                <a:solidFill>
                  <a:srgbClr val="FF0000"/>
                </a:solidFill>
              </a:rPr>
              <a:t>WHERE</a:t>
            </a:r>
            <a:r>
              <a:rPr lang="zh-CN" altLang="en-US" sz="1800" smtClean="0">
                <a:solidFill>
                  <a:srgbClr val="FF0000"/>
                </a:solidFill>
              </a:rPr>
              <a:t>子句，则所有的记录将被删除。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DELETE FROM news where id&lt;10;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DELETE FROM news where title is null;</a:t>
            </a:r>
          </a:p>
          <a:p>
            <a:r>
              <a:rPr lang="en-US" altLang="zh-CN" sz="2500" b="1" smtClean="0"/>
              <a:t>TRUNCATE TABLE</a:t>
            </a:r>
          </a:p>
          <a:p>
            <a:pPr lvl="1"/>
            <a:r>
              <a:rPr lang="zh-CN" altLang="en-US" sz="1800" smtClean="0"/>
              <a:t>含义：快速删除表中数据，</a:t>
            </a:r>
            <a:r>
              <a:rPr lang="zh-CN" altLang="en-US" sz="1800" smtClean="0">
                <a:solidFill>
                  <a:srgbClr val="FF0000"/>
                </a:solidFill>
              </a:rPr>
              <a:t>重新设置</a:t>
            </a:r>
            <a:r>
              <a:rPr lang="en-US" altLang="zh-CN" sz="1800" smtClean="0">
                <a:solidFill>
                  <a:srgbClr val="FF0000"/>
                </a:solidFill>
              </a:rPr>
              <a:t>AUTO_INCREMENT</a:t>
            </a:r>
            <a:r>
              <a:rPr lang="zh-CN" altLang="en-US" sz="1800" smtClean="0">
                <a:solidFill>
                  <a:srgbClr val="FF0000"/>
                </a:solidFill>
              </a:rPr>
              <a:t>计数器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TRANCATE TABLE tbl_name</a:t>
            </a:r>
          </a:p>
          <a:p>
            <a:pPr lvl="1"/>
            <a:r>
              <a:rPr lang="zh-CN" altLang="en-US" sz="1800" smtClean="0"/>
              <a:t>与</a:t>
            </a:r>
            <a:r>
              <a:rPr lang="en-US" altLang="zh-CN" sz="1800" smtClean="0"/>
              <a:t>DELETE FROM</a:t>
            </a:r>
            <a:r>
              <a:rPr lang="zh-CN" altLang="en-US" sz="1800" smtClean="0"/>
              <a:t>删除所有数据的区别</a:t>
            </a:r>
          </a:p>
          <a:p>
            <a:pPr lvl="2"/>
            <a:r>
              <a:rPr lang="zh-CN" altLang="en-US" sz="1800" smtClean="0"/>
              <a:t>删减操作会取消并</a:t>
            </a:r>
            <a:r>
              <a:rPr lang="zh-CN" altLang="en-US" sz="1800" b="1" smtClean="0">
                <a:solidFill>
                  <a:srgbClr val="FF0000"/>
                </a:solidFill>
              </a:rPr>
              <a:t>重新创建表</a:t>
            </a:r>
            <a:r>
              <a:rPr lang="zh-CN" altLang="en-US" sz="1800" smtClean="0"/>
              <a:t>，这比一行一行的删除行要快很多 </a:t>
            </a:r>
          </a:p>
          <a:p>
            <a:pPr lvl="2"/>
            <a:r>
              <a:rPr lang="en-US" altLang="zh-CN" sz="1800" smtClean="0"/>
              <a:t>AUTO_INCREMENT</a:t>
            </a:r>
            <a:r>
              <a:rPr lang="zh-CN" altLang="en-US" sz="1800" smtClean="0"/>
              <a:t>将从头开始计数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——UPDATE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UPDATE SET</a:t>
            </a:r>
          </a:p>
          <a:p>
            <a:pPr lvl="1"/>
            <a:r>
              <a:rPr lang="zh-CN" altLang="en-US" sz="1600" smtClean="0"/>
              <a:t>含义：更新数据表中的记录</a:t>
            </a:r>
          </a:p>
          <a:p>
            <a:pPr lvl="1"/>
            <a:r>
              <a:rPr lang="zh-CN" altLang="en-US" sz="1600" smtClean="0"/>
              <a:t>格式：</a:t>
            </a:r>
            <a:r>
              <a:rPr lang="en-US" altLang="zh-CN" sz="1600" smtClean="0"/>
              <a:t>UPDATE tbl_name SET </a:t>
            </a:r>
            <a:r>
              <a:rPr lang="zh-CN" altLang="en-US" sz="1600" smtClean="0"/>
              <a:t>列</a:t>
            </a:r>
            <a:r>
              <a:rPr lang="en-US" altLang="zh-CN" sz="1600" smtClean="0"/>
              <a:t>1=</a:t>
            </a:r>
            <a:r>
              <a:rPr lang="zh-CN" altLang="en-US" sz="1600" smtClean="0"/>
              <a:t>新值</a:t>
            </a:r>
            <a:r>
              <a:rPr lang="en-US" altLang="zh-CN" sz="1600" smtClean="0"/>
              <a:t>1,</a:t>
            </a:r>
            <a:r>
              <a:rPr lang="zh-CN" altLang="en-US" sz="1600" smtClean="0"/>
              <a:t>列</a:t>
            </a:r>
            <a:r>
              <a:rPr lang="en-US" altLang="zh-CN" sz="1600" smtClean="0"/>
              <a:t>2=</a:t>
            </a:r>
            <a:r>
              <a:rPr lang="zh-CN" altLang="en-US" sz="1600" smtClean="0"/>
              <a:t>新值</a:t>
            </a:r>
            <a:r>
              <a:rPr lang="en-US" altLang="zh-CN" sz="1600" smtClean="0"/>
              <a:t>2 [WHERE conditions]</a:t>
            </a:r>
          </a:p>
          <a:p>
            <a:pPr lvl="1"/>
            <a:r>
              <a:rPr lang="zh-CN" altLang="en-US" sz="1600" smtClean="0"/>
              <a:t>说明：</a:t>
            </a:r>
          </a:p>
          <a:p>
            <a:pPr lvl="2"/>
            <a:r>
              <a:rPr lang="zh-CN" altLang="en-US" sz="1600" smtClean="0"/>
              <a:t>如果省略</a:t>
            </a:r>
            <a:r>
              <a:rPr lang="en-US" altLang="zh-CN" sz="1600" smtClean="0"/>
              <a:t>WHERE</a:t>
            </a:r>
            <a:r>
              <a:rPr lang="zh-CN" altLang="en-US" sz="1600" smtClean="0"/>
              <a:t>条件，则会更新全部数据；</a:t>
            </a:r>
          </a:p>
          <a:p>
            <a:pPr lvl="2"/>
            <a:r>
              <a:rPr lang="en-US" altLang="zh-CN" sz="1600" smtClean="0"/>
              <a:t>SET</a:t>
            </a:r>
            <a:r>
              <a:rPr lang="zh-CN" altLang="en-US" sz="1600" smtClean="0"/>
              <a:t>之后列出需要更新的各个字段和新值，不需要更新的不用列出</a:t>
            </a:r>
          </a:p>
          <a:p>
            <a:pPr lvl="2"/>
            <a:r>
              <a:rPr lang="en-US" altLang="zh-CN" sz="1600" smtClean="0"/>
              <a:t>SET</a:t>
            </a:r>
            <a:r>
              <a:rPr lang="zh-CN" altLang="en-US" sz="1600" smtClean="0"/>
              <a:t>之后各列的顺序可以自由指定；</a:t>
            </a:r>
          </a:p>
          <a:p>
            <a:pPr lvl="2"/>
            <a:r>
              <a:rPr lang="zh-CN" altLang="en-US" sz="1600" smtClean="0"/>
              <a:t>新值一定按照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数据类型来定义，比如：字符的要加引号</a:t>
            </a:r>
          </a:p>
          <a:p>
            <a:pPr lvl="1"/>
            <a:endParaRPr lang="en-US" altLang="zh-CN" sz="1600" smtClean="0"/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611188" y="4868863"/>
            <a:ext cx="7991475" cy="1036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UPDATE news SET title=‘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北京大学’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,author=‘admin’ where id=5;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UPDATE news SET edu=‘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大专’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WHERE sex=‘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男’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UPDATE news SET salary=salary*2;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所有员工都发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倍工资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——SELECT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</a:p>
          <a:p>
            <a:pPr lvl="1"/>
            <a:r>
              <a:rPr lang="zh-CN" altLang="en-US" sz="1800" smtClean="0"/>
              <a:t>含义：数据查询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SELECT </a:t>
            </a:r>
            <a:r>
              <a:rPr lang="zh-CN" altLang="en-US" sz="1800" smtClean="0"/>
              <a:t>字段列表</a:t>
            </a:r>
            <a:r>
              <a:rPr lang="en-US" altLang="zh-CN" sz="1800" smtClean="0"/>
              <a:t>|* FROM tbl_name [WHERE </a:t>
            </a:r>
            <a:r>
              <a:rPr lang="zh-CN" altLang="en-US" sz="1800" smtClean="0"/>
              <a:t>条件</a:t>
            </a:r>
            <a:r>
              <a:rPr lang="en-US" altLang="zh-CN" sz="1800" smtClean="0"/>
              <a:t>] [ORDER BY</a:t>
            </a:r>
            <a:r>
              <a:rPr lang="zh-CN" altLang="en-US" sz="1800" smtClean="0"/>
              <a:t>排序规则 </a:t>
            </a:r>
            <a:r>
              <a:rPr lang="en-US" altLang="zh-CN" sz="1800" smtClean="0"/>
              <a:t>][LIMIT</a:t>
            </a:r>
            <a:r>
              <a:rPr lang="zh-CN" altLang="en-US" sz="1800" smtClean="0"/>
              <a:t>数量限定</a:t>
            </a:r>
            <a:r>
              <a:rPr lang="en-US" altLang="zh-CN" sz="1800" smtClean="0"/>
              <a:t>]</a:t>
            </a:r>
          </a:p>
          <a:p>
            <a:pPr lvl="1"/>
            <a:r>
              <a:rPr lang="zh-CN" altLang="en-US" sz="1800" smtClean="0"/>
              <a:t>说明：</a:t>
            </a:r>
          </a:p>
          <a:p>
            <a:pPr lvl="2"/>
            <a:r>
              <a:rPr lang="zh-CN" altLang="en-US" sz="1600" smtClean="0"/>
              <a:t>字段列表：取出哪几个字段的数据，不分先后顺序；</a:t>
            </a:r>
          </a:p>
          <a:p>
            <a:pPr lvl="2"/>
            <a:r>
              <a:rPr lang="zh-CN" altLang="en-US" sz="1600" smtClean="0"/>
              <a:t>*：表示取出所有字段的数据；</a:t>
            </a:r>
          </a:p>
          <a:p>
            <a:pPr lvl="2"/>
            <a:r>
              <a:rPr lang="en-US" altLang="zh-CN" sz="1600" smtClean="0"/>
              <a:t>FROM</a:t>
            </a:r>
            <a:r>
              <a:rPr lang="zh-CN" altLang="en-US" sz="1600" smtClean="0"/>
              <a:t>：表示从哪个表中取出数据；</a:t>
            </a:r>
          </a:p>
          <a:p>
            <a:pPr lvl="2"/>
            <a:r>
              <a:rPr lang="en-US" altLang="zh-CN" sz="1600" smtClean="0"/>
              <a:t>WHERE</a:t>
            </a:r>
            <a:r>
              <a:rPr lang="zh-CN" altLang="en-US" sz="1600" smtClean="0"/>
              <a:t>：指定查询的条件；</a:t>
            </a:r>
          </a:p>
          <a:p>
            <a:pPr lvl="2"/>
            <a:r>
              <a:rPr lang="en-US" altLang="zh-CN" sz="1600" smtClean="0"/>
              <a:t>ORDER BY</a:t>
            </a:r>
            <a:r>
              <a:rPr lang="zh-CN" altLang="en-US" sz="1600" smtClean="0"/>
              <a:t>：指定输出数据的排序规则是升序</a:t>
            </a:r>
            <a:r>
              <a:rPr lang="en-US" altLang="zh-CN" sz="1600" smtClean="0"/>
              <a:t>ASC</a:t>
            </a:r>
            <a:r>
              <a:rPr lang="zh-CN" altLang="en-US" sz="1600" smtClean="0"/>
              <a:t>还是降序</a:t>
            </a:r>
            <a:r>
              <a:rPr lang="en-US" altLang="zh-CN" sz="1600" smtClean="0"/>
              <a:t>DESC</a:t>
            </a:r>
            <a:r>
              <a:rPr lang="zh-CN" altLang="en-US" sz="1600" smtClean="0"/>
              <a:t>，可以同时指定多个排序的列；</a:t>
            </a:r>
          </a:p>
          <a:p>
            <a:pPr lvl="2"/>
            <a:r>
              <a:rPr lang="en-US" altLang="zh-CN" sz="1600" smtClean="0"/>
              <a:t>LIMIT</a:t>
            </a:r>
            <a:r>
              <a:rPr lang="zh-CN" altLang="en-US" sz="1600" smtClean="0"/>
              <a:t>：限制输出的记录数；</a:t>
            </a:r>
          </a:p>
          <a:p>
            <a:pPr lvl="2"/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——SELECT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700" smtClean="0"/>
              <a:t>WHERE</a:t>
            </a:r>
            <a:r>
              <a:rPr lang="zh-CN" altLang="en-US" sz="2700" smtClean="0"/>
              <a:t>条件</a:t>
            </a:r>
          </a:p>
          <a:p>
            <a:pPr lvl="1"/>
            <a:r>
              <a:rPr lang="en-US" altLang="zh-CN" sz="2200" smtClean="0"/>
              <a:t>WHERE</a:t>
            </a:r>
            <a:r>
              <a:rPr lang="zh-CN" altLang="en-US" sz="2200" smtClean="0"/>
              <a:t>子句功能非常强大，用户可以进行更多项复杂的条件查询。</a:t>
            </a:r>
          </a:p>
        </p:txBody>
      </p:sp>
      <p:graphicFrame>
        <p:nvGraphicFramePr>
          <p:cNvPr id="60550" name="Group 134"/>
          <p:cNvGraphicFramePr>
            <a:graphicFrameLocks noGrp="1"/>
          </p:cNvGraphicFramePr>
          <p:nvPr>
            <p:ph sz="half" idx="2"/>
          </p:nvPr>
        </p:nvGraphicFramePr>
        <p:xfrm>
          <a:off x="323850" y="3357563"/>
          <a:ext cx="8569325" cy="2709862"/>
        </p:xfrm>
        <a:graphic>
          <a:graphicData uri="http://schemas.openxmlformats.org/drawingml/2006/table">
            <a:tbl>
              <a:tblPr/>
              <a:tblGrid>
                <a:gridCol w="1439863"/>
                <a:gridCol w="1008062"/>
                <a:gridCol w="1295400"/>
                <a:gridCol w="1296988"/>
                <a:gridCol w="1008062"/>
                <a:gridCol w="25209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应用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应用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title IS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id&gt;5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BWTWEEN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 between 1 and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id&lt;5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 IN(1,3,5)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id&gt;=5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NOT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 NOT IN(1,3,5)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id&lt;=5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模式匹配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name LIKE(‘jerry%’)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或者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id!=5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NOT LIKE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模式匹配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name NOT LIKE(‘jerry%’)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 NOT 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 is 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——SELECT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ORDER BY</a:t>
            </a:r>
          </a:p>
          <a:p>
            <a:pPr lvl="1"/>
            <a:r>
              <a:rPr lang="zh-CN" altLang="en-US" sz="1800" smtClean="0"/>
              <a:t>含义：对输出数据进行排序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ORDER BY </a:t>
            </a:r>
            <a:r>
              <a:rPr lang="zh-CN" altLang="en-US" sz="1800" smtClean="0"/>
              <a:t>字段名 </a:t>
            </a:r>
            <a:r>
              <a:rPr lang="en-US" altLang="zh-CN" sz="1800" smtClean="0"/>
              <a:t>[ASC|DESC]</a:t>
            </a:r>
          </a:p>
          <a:p>
            <a:pPr lvl="1"/>
            <a:r>
              <a:rPr lang="zh-CN" altLang="en-US" sz="1800" smtClean="0"/>
              <a:t>说明：</a:t>
            </a:r>
          </a:p>
          <a:p>
            <a:pPr lvl="2"/>
            <a:r>
              <a:rPr lang="en-US" altLang="zh-CN" sz="1800" smtClean="0"/>
              <a:t>ASC</a:t>
            </a:r>
            <a:r>
              <a:rPr lang="zh-CN" altLang="en-US" sz="1800" smtClean="0"/>
              <a:t>：对指定字段进行升序</a:t>
            </a:r>
            <a:r>
              <a:rPr lang="en-US" altLang="zh-CN" sz="1800" smtClean="0"/>
              <a:t>(</a:t>
            </a:r>
            <a:r>
              <a:rPr lang="zh-CN" altLang="en-US" sz="1800" smtClean="0"/>
              <a:t>默认</a:t>
            </a:r>
            <a:r>
              <a:rPr lang="en-US" altLang="zh-CN" sz="1800" smtClean="0"/>
              <a:t>)</a:t>
            </a:r>
            <a:r>
              <a:rPr lang="zh-CN" altLang="en-US" sz="1800" smtClean="0"/>
              <a:t>排列；</a:t>
            </a:r>
          </a:p>
          <a:p>
            <a:pPr lvl="2"/>
            <a:r>
              <a:rPr lang="en-US" altLang="zh-CN" sz="1800" smtClean="0"/>
              <a:t>DESC</a:t>
            </a:r>
            <a:r>
              <a:rPr lang="zh-CN" altLang="en-US" sz="1800" smtClean="0"/>
              <a:t>：对指定字段进行降序排列；</a:t>
            </a:r>
          </a:p>
          <a:p>
            <a:pPr lvl="2"/>
            <a:r>
              <a:rPr lang="zh-CN" altLang="en-US" sz="1800" smtClean="0"/>
              <a:t>多列排序：每个列分别排序，多个排序规则间用逗号分隔；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611188" y="4652963"/>
            <a:ext cx="7991475" cy="1317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SELECT * FROM news WHERE id&gt;5 AND id&lt;10 ORDER BY id;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SELECT * FROM news WHERE id&gt;5 ORDER BY id DESC;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SELECT * FROM news WHERE id&gt;5 ORDER BY id desc,title ASC;</a:t>
            </a:r>
            <a:endParaRPr lang="zh-CN" altLang="en-US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语句基础</a:t>
            </a:r>
            <a:r>
              <a:rPr lang="en-US" altLang="zh-CN" smtClean="0"/>
              <a:t>——SELECT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LIMIT</a:t>
            </a:r>
          </a:p>
          <a:p>
            <a:pPr lvl="1"/>
            <a:r>
              <a:rPr lang="zh-CN" altLang="en-US" sz="1800" smtClean="0"/>
              <a:t>含义：限定输出的记录数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LIMIT </a:t>
            </a:r>
            <a:r>
              <a:rPr lang="zh-CN" altLang="en-US" sz="1800" smtClean="0"/>
              <a:t>起始行号，记录条数</a:t>
            </a:r>
          </a:p>
          <a:p>
            <a:pPr lvl="1"/>
            <a:r>
              <a:rPr lang="zh-CN" altLang="en-US" sz="1800" smtClean="0"/>
              <a:t>说明：</a:t>
            </a:r>
          </a:p>
          <a:p>
            <a:pPr lvl="2"/>
            <a:r>
              <a:rPr lang="zh-CN" altLang="en-US" sz="1800" smtClean="0"/>
              <a:t>起始行号：表示从第几行起开始输出指定的记录数，输出的记录编号是从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开始计算的</a:t>
            </a:r>
            <a:r>
              <a:rPr lang="en-US" altLang="zh-CN" sz="1800" smtClean="0"/>
              <a:t>(</a:t>
            </a:r>
            <a:r>
              <a:rPr lang="zh-CN" altLang="en-US" sz="1800" b="1" smtClean="0">
                <a:solidFill>
                  <a:srgbClr val="FF0000"/>
                </a:solidFill>
              </a:rPr>
              <a:t>但不包含第</a:t>
            </a:r>
            <a:r>
              <a:rPr lang="en-US" altLang="zh-CN" sz="1800" b="1" smtClean="0">
                <a:solidFill>
                  <a:srgbClr val="FF0000"/>
                </a:solidFill>
              </a:rPr>
              <a:t>0</a:t>
            </a:r>
            <a:r>
              <a:rPr lang="zh-CN" altLang="en-US" sz="1800" b="1" smtClean="0">
                <a:solidFill>
                  <a:srgbClr val="FF0000"/>
                </a:solidFill>
              </a:rPr>
              <a:t>行</a:t>
            </a:r>
            <a:r>
              <a:rPr lang="en-US" altLang="zh-CN" sz="1800" smtClean="0"/>
              <a:t>)</a:t>
            </a:r>
          </a:p>
          <a:p>
            <a:pPr lvl="2"/>
            <a:r>
              <a:rPr lang="zh-CN" altLang="en-US" sz="1800" smtClean="0"/>
              <a:t>记录条数：要输出的记录数；</a:t>
            </a:r>
          </a:p>
          <a:p>
            <a:pPr lvl="2"/>
            <a:r>
              <a:rPr lang="zh-CN" altLang="en-US" sz="1800" smtClean="0"/>
              <a:t>举例：</a:t>
            </a:r>
            <a:r>
              <a:rPr lang="en-US" altLang="zh-CN" sz="1800" smtClean="0"/>
              <a:t>LIMIT 0,5 </a:t>
            </a:r>
            <a:r>
              <a:rPr lang="zh-CN" altLang="en-US" sz="1800" smtClean="0"/>
              <a:t>表示从第</a:t>
            </a:r>
            <a:r>
              <a:rPr lang="en-US" altLang="zh-CN" sz="1800" smtClean="0"/>
              <a:t>0</a:t>
            </a:r>
            <a:r>
              <a:rPr lang="zh-CN" altLang="en-US" sz="1800" smtClean="0"/>
              <a:t>行起输出</a:t>
            </a:r>
            <a:r>
              <a:rPr lang="en-US" altLang="zh-CN" sz="1800" smtClean="0"/>
              <a:t>5</a:t>
            </a:r>
            <a:r>
              <a:rPr lang="zh-CN" altLang="en-US" sz="1800" smtClean="0"/>
              <a:t>条记录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611188" y="5013325"/>
            <a:ext cx="7991475" cy="892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SELECT * FROM news WHERE id&gt;5 LIMIT 0,5;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SELECT * FROM news WHERE id&gt;5 LIMIT 5,5;</a:t>
            </a:r>
            <a:endParaRPr lang="zh-CN" altLang="en-US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600" smtClean="0"/>
              <a:t>.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339975" y="4365625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常见的数据库管理系统软件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常见的</a:t>
            </a:r>
            <a:r>
              <a:rPr lang="en-US" altLang="zh-CN" sz="2400" b="1" smtClean="0"/>
              <a:t>DBMS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Access</a:t>
            </a:r>
            <a:r>
              <a:rPr lang="zh-CN" altLang="en-US" sz="1800" smtClean="0"/>
              <a:t>：</a:t>
            </a:r>
            <a:r>
              <a:rPr lang="en-US" altLang="zh-CN" sz="1800" smtClean="0"/>
              <a:t>Microsoft Office Access</a:t>
            </a:r>
            <a:r>
              <a:rPr lang="zh-CN" altLang="en-US" sz="1800" smtClean="0"/>
              <a:t>是由微软发布的数据库管理系统 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Oracle</a:t>
            </a:r>
            <a:r>
              <a:rPr lang="zh-CN" altLang="en-US" sz="1800" smtClean="0"/>
              <a:t>：</a:t>
            </a:r>
            <a:r>
              <a:rPr lang="en-US" altLang="zh-CN" sz="1800" smtClean="0"/>
              <a:t>Oracle</a:t>
            </a:r>
            <a:r>
              <a:rPr lang="zh-CN" altLang="en-US" sz="1800" smtClean="0"/>
              <a:t>是美国甲骨文公司的一款关系数据库管理系统，一般作为大型或超大型网站的数据库。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SQL Server</a:t>
            </a:r>
            <a:r>
              <a:rPr lang="zh-CN" altLang="en-US" sz="1800" smtClean="0"/>
              <a:t>：</a:t>
            </a:r>
            <a:r>
              <a:rPr lang="en-US" altLang="zh-CN" sz="1800" smtClean="0"/>
              <a:t>SQL Server 2000 </a:t>
            </a:r>
            <a:r>
              <a:rPr lang="zh-CN" altLang="en-US" sz="1800" smtClean="0"/>
              <a:t>是</a:t>
            </a:r>
            <a:r>
              <a:rPr lang="en-US" altLang="zh-CN" sz="1800" smtClean="0"/>
              <a:t>Microsoft </a:t>
            </a:r>
            <a:r>
              <a:rPr lang="zh-CN" altLang="en-US" sz="1800" smtClean="0"/>
              <a:t>公司推出的</a:t>
            </a:r>
            <a:r>
              <a:rPr lang="en-US" altLang="zh-CN" sz="1800" smtClean="0"/>
              <a:t>SQL Server</a:t>
            </a:r>
            <a:r>
              <a:rPr lang="zh-CN" altLang="en-US" sz="1800" smtClean="0"/>
              <a:t>数据库管理系统 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MySQL</a:t>
            </a:r>
            <a:r>
              <a:rPr lang="zh-CN" altLang="en-US" sz="1800" smtClean="0"/>
              <a:t>：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由瑞典</a:t>
            </a:r>
            <a:r>
              <a:rPr lang="en-US" altLang="zh-CN" sz="1800" smtClean="0">
                <a:hlinkClick r:id="rId2"/>
              </a:rPr>
              <a:t>MySQL</a:t>
            </a:r>
            <a:r>
              <a:rPr lang="en-US" altLang="zh-CN" sz="1800" smtClean="0"/>
              <a:t> AB</a:t>
            </a:r>
            <a:r>
              <a:rPr lang="zh-CN" altLang="en-US" sz="1800" smtClean="0"/>
              <a:t>公司开发，目前属于</a:t>
            </a:r>
            <a:r>
              <a:rPr lang="en-US" altLang="zh-CN" sz="1800" smtClean="0">
                <a:hlinkClick r:id="rId3"/>
              </a:rPr>
              <a:t>Oracle</a:t>
            </a:r>
            <a:r>
              <a:rPr lang="zh-CN" altLang="en-US" sz="1800" smtClean="0"/>
              <a:t>公司。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是最流行的关系型数据库管理系统之一 </a:t>
            </a:r>
          </a:p>
          <a:p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数据库、数据表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数据库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数据库（</a:t>
            </a:r>
            <a:r>
              <a:rPr lang="en-US" altLang="zh-CN" sz="1800" smtClean="0"/>
              <a:t>Database</a:t>
            </a:r>
            <a:r>
              <a:rPr lang="zh-CN" altLang="en-US" sz="1800" smtClean="0"/>
              <a:t>）是用来</a:t>
            </a:r>
            <a:r>
              <a:rPr lang="zh-CN" altLang="en-US" sz="1800" b="1" smtClean="0">
                <a:solidFill>
                  <a:srgbClr val="FF0000"/>
                </a:solidFill>
              </a:rPr>
              <a:t>组织、存储和管理数据的仓库</a:t>
            </a:r>
            <a:r>
              <a:rPr lang="zh-CN" altLang="en-US" sz="1800" smtClean="0"/>
              <a:t>。简单来说是可视为电子化的文件柜</a:t>
            </a:r>
            <a:r>
              <a:rPr lang="en-US" altLang="zh-CN" sz="1800" smtClean="0"/>
              <a:t>——</a:t>
            </a:r>
            <a:r>
              <a:rPr lang="zh-CN" altLang="en-US" sz="1800" smtClean="0"/>
              <a:t>存储电子文件的处所，用户可以对文件中的数据进行新增、截取、更新、删除等操作。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数据表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数据表是数据库中一个非常重要的对象，是</a:t>
            </a:r>
            <a:r>
              <a:rPr lang="zh-CN" altLang="en-US" sz="1800" b="1" smtClean="0">
                <a:solidFill>
                  <a:srgbClr val="FF0000"/>
                </a:solidFill>
              </a:rPr>
              <a:t>存放数据的处所</a:t>
            </a:r>
            <a:r>
              <a:rPr lang="zh-CN" altLang="en-US" sz="1800" smtClean="0"/>
              <a:t>。一个数据库中可能包含</a:t>
            </a:r>
            <a:r>
              <a:rPr lang="zh-CN" altLang="en-US" sz="1800" b="1" smtClean="0">
                <a:solidFill>
                  <a:srgbClr val="FF0000"/>
                </a:solidFill>
              </a:rPr>
              <a:t>若干个数据表</a:t>
            </a:r>
            <a:r>
              <a:rPr lang="zh-CN" altLang="en-US" sz="1800" smtClean="0"/>
              <a:t>。数据库只是一个框架，数据表才是其实质内容。比如：学生成绩表、新闻表等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记录、字段</a:t>
            </a:r>
            <a:r>
              <a:rPr lang="en-US" altLang="zh-CN" smtClean="0"/>
              <a:t>/</a:t>
            </a:r>
            <a:r>
              <a:rPr lang="zh-CN" altLang="en-US" smtClean="0"/>
              <a:t>列、数据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记录、字段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列、数据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值</a:t>
            </a:r>
            <a:r>
              <a:rPr lang="en-US" altLang="zh-CN" sz="2400" b="1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smtClean="0"/>
              <a:t>记录</a:t>
            </a:r>
            <a:r>
              <a:rPr lang="zh-CN" altLang="en-US" sz="2000" smtClean="0"/>
              <a:t>：我们把表中的每一行叫做一个“记录”，但记录在数据库中并没有专门的记录名，常常用它所在的行数</a:t>
            </a:r>
            <a:r>
              <a:rPr lang="en-US" altLang="zh-CN" sz="2000" smtClean="0"/>
              <a:t>(id</a:t>
            </a:r>
            <a:r>
              <a:rPr lang="zh-CN" altLang="en-US" sz="2000" smtClean="0"/>
              <a:t>值</a:t>
            </a:r>
            <a:r>
              <a:rPr lang="en-US" altLang="zh-CN" sz="2000" smtClean="0"/>
              <a:t>)</a:t>
            </a:r>
            <a:r>
              <a:rPr lang="zh-CN" altLang="en-US" sz="2000" smtClean="0"/>
              <a:t>表示这是第几个记录。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smtClean="0"/>
              <a:t>字段：</a:t>
            </a:r>
            <a:r>
              <a:rPr lang="zh-CN" altLang="en-US" sz="2000" smtClean="0"/>
              <a:t>一条“记录”由多个列构成，每个列又称为“字段”。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smtClean="0"/>
              <a:t>数据：</a:t>
            </a:r>
            <a:r>
              <a:rPr lang="zh-CN" altLang="en-US" sz="2000" smtClean="0"/>
              <a:t>存放在表行列交叉处的值就叫“数据”。</a:t>
            </a:r>
          </a:p>
          <a:p>
            <a:pPr>
              <a:lnSpc>
                <a:spcPct val="120000"/>
              </a:lnSpc>
            </a:pPr>
            <a:r>
              <a:rPr lang="zh-CN" altLang="en-US" sz="2500" smtClean="0"/>
              <a:t>服务器、数据库、表、记录、字段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数据库服务器：文件柜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数据库：文件柜中的小格子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数据表：就是一张一张的文件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数据库、数据表、记录、字段的关系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89138"/>
            <a:ext cx="759618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登录</a:t>
            </a:r>
            <a:r>
              <a:rPr lang="en-US" altLang="zh-CN" smtClean="0"/>
              <a:t>MySQL</a:t>
            </a:r>
            <a:r>
              <a:rPr lang="zh-CN" altLang="en-US" smtClean="0"/>
              <a:t>数据库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989138"/>
            <a:ext cx="7920038" cy="4098925"/>
          </a:xfrm>
        </p:spPr>
        <p:txBody>
          <a:bodyPr/>
          <a:lstStyle/>
          <a:p>
            <a:r>
              <a:rPr lang="zh-CN" altLang="en-US" sz="2400" b="1" smtClean="0"/>
              <a:t>登录到数据库</a:t>
            </a:r>
          </a:p>
          <a:p>
            <a:pPr lvl="1"/>
            <a:r>
              <a:rPr lang="zh-CN" altLang="en-US" sz="1600" smtClean="0"/>
              <a:t>用户在客户端可以连接本地机器和远程机器的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数据库服务器。</a:t>
            </a:r>
          </a:p>
          <a:p>
            <a:pPr lvl="1"/>
            <a:r>
              <a:rPr lang="zh-CN" altLang="en-US" sz="1600" smtClean="0"/>
              <a:t>格式：</a:t>
            </a:r>
            <a:r>
              <a:rPr lang="en-US" altLang="zh-CN" sz="1600" b="1" smtClean="0">
                <a:solidFill>
                  <a:srgbClr val="0000FF"/>
                </a:solidFill>
              </a:rPr>
              <a:t>mysql –h</a:t>
            </a:r>
            <a:r>
              <a:rPr lang="zh-CN" altLang="en-US" sz="1600" b="1" smtClean="0">
                <a:solidFill>
                  <a:srgbClr val="0000FF"/>
                </a:solidFill>
              </a:rPr>
              <a:t>主机名 </a:t>
            </a:r>
            <a:r>
              <a:rPr lang="en-US" altLang="zh-CN" sz="1600" b="1" smtClean="0">
                <a:solidFill>
                  <a:srgbClr val="0000FF"/>
                </a:solidFill>
              </a:rPr>
              <a:t>–u</a:t>
            </a:r>
            <a:r>
              <a:rPr lang="zh-CN" altLang="en-US" sz="1600" b="1" smtClean="0">
                <a:solidFill>
                  <a:srgbClr val="0000FF"/>
                </a:solidFill>
              </a:rPr>
              <a:t>用户名 </a:t>
            </a:r>
            <a:r>
              <a:rPr lang="en-US" altLang="zh-CN" sz="1600" b="1" smtClean="0">
                <a:solidFill>
                  <a:srgbClr val="0000FF"/>
                </a:solidFill>
              </a:rPr>
              <a:t>–p</a:t>
            </a:r>
            <a:r>
              <a:rPr lang="zh-CN" altLang="en-US" sz="1600" b="1" smtClean="0">
                <a:solidFill>
                  <a:srgbClr val="0000FF"/>
                </a:solidFill>
              </a:rPr>
              <a:t>密码</a:t>
            </a:r>
          </a:p>
          <a:p>
            <a:pPr lvl="1"/>
            <a:r>
              <a:rPr lang="zh-CN" altLang="en-US" sz="1600" smtClean="0"/>
              <a:t>说明：</a:t>
            </a:r>
            <a:r>
              <a:rPr lang="en-US" altLang="zh-CN" sz="1600" smtClean="0"/>
              <a:t>-h</a:t>
            </a:r>
            <a:r>
              <a:rPr lang="zh-CN" altLang="en-US" sz="1600" smtClean="0"/>
              <a:t>和主机名，</a:t>
            </a:r>
            <a:r>
              <a:rPr lang="en-US" altLang="zh-CN" sz="1600" smtClean="0"/>
              <a:t>-u</a:t>
            </a:r>
            <a:r>
              <a:rPr lang="zh-CN" altLang="en-US" sz="1600" smtClean="0"/>
              <a:t>和用户名，</a:t>
            </a:r>
            <a:r>
              <a:rPr lang="en-US" altLang="zh-CN" sz="1600" smtClean="0"/>
              <a:t>-p</a:t>
            </a:r>
            <a:r>
              <a:rPr lang="zh-CN" altLang="en-US" sz="1600" smtClean="0"/>
              <a:t>和密码之间可以有空格，也可以没有空格</a:t>
            </a:r>
          </a:p>
          <a:p>
            <a:pPr lvl="1"/>
            <a:r>
              <a:rPr lang="zh-CN" altLang="en-US" sz="1600" smtClean="0"/>
              <a:t>提示：在登录时，也可以先不输入密码，则系统会提示输入密码。（</a:t>
            </a:r>
            <a:r>
              <a:rPr lang="zh-CN" altLang="en-US" sz="1600" b="1" smtClean="0">
                <a:solidFill>
                  <a:srgbClr val="FF0000"/>
                </a:solidFill>
              </a:rPr>
              <a:t>此时的密码显示星号，以保证系统安全</a:t>
            </a:r>
            <a:r>
              <a:rPr lang="zh-CN" altLang="en-US" sz="1600" smtClean="0"/>
              <a:t>）</a:t>
            </a:r>
          </a:p>
          <a:p>
            <a:r>
              <a:rPr lang="zh-CN" altLang="en-US" sz="2400" b="1" smtClean="0"/>
              <a:t>退出</a:t>
            </a:r>
            <a:r>
              <a:rPr lang="en-US" altLang="zh-CN" sz="2400" b="1" smtClean="0"/>
              <a:t>MySQL</a:t>
            </a:r>
          </a:p>
          <a:p>
            <a:pPr lvl="1"/>
            <a:r>
              <a:rPr lang="zh-CN" altLang="en-US" sz="1600" smtClean="0"/>
              <a:t>格式：</a:t>
            </a:r>
            <a:r>
              <a:rPr lang="en-US" altLang="zh-CN" sz="1600" smtClean="0"/>
              <a:t>exit</a:t>
            </a:r>
            <a:r>
              <a:rPr lang="zh-CN" altLang="en-US" sz="1600" smtClean="0"/>
              <a:t>或</a:t>
            </a:r>
            <a:r>
              <a:rPr lang="en-US" altLang="zh-CN" sz="1600" smtClean="0"/>
              <a:t>quit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652963"/>
            <a:ext cx="8243887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修改用户密码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mysqladmin</a:t>
            </a:r>
            <a:r>
              <a:rPr lang="zh-CN" altLang="en-US" sz="2400" b="1" smtClean="0"/>
              <a:t>命令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描述：修改用户密码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格式：</a:t>
            </a:r>
            <a:r>
              <a:rPr lang="en-US" altLang="zh-CN" sz="1600" b="1" smtClean="0">
                <a:solidFill>
                  <a:srgbClr val="FF0000"/>
                </a:solidFill>
              </a:rPr>
              <a:t>mysqladmin –u</a:t>
            </a:r>
            <a:r>
              <a:rPr lang="zh-CN" altLang="en-US" sz="1600" b="1" smtClean="0">
                <a:solidFill>
                  <a:srgbClr val="FF0000"/>
                </a:solidFill>
              </a:rPr>
              <a:t>用户名 </a:t>
            </a:r>
            <a:r>
              <a:rPr lang="en-US" altLang="zh-CN" sz="1600" b="1" smtClean="0">
                <a:solidFill>
                  <a:srgbClr val="FF0000"/>
                </a:solidFill>
              </a:rPr>
              <a:t>–p</a:t>
            </a:r>
            <a:r>
              <a:rPr lang="zh-CN" altLang="en-US" sz="1600" b="1" smtClean="0">
                <a:solidFill>
                  <a:srgbClr val="FF0000"/>
                </a:solidFill>
              </a:rPr>
              <a:t>旧密码 </a:t>
            </a:r>
            <a:r>
              <a:rPr lang="en-US" altLang="zh-CN" sz="1600" b="1" smtClean="0">
                <a:solidFill>
                  <a:srgbClr val="FF0000"/>
                </a:solidFill>
              </a:rPr>
              <a:t>password </a:t>
            </a:r>
            <a:r>
              <a:rPr lang="zh-CN" altLang="en-US" sz="1600" b="1" smtClean="0">
                <a:solidFill>
                  <a:srgbClr val="FF0000"/>
                </a:solidFill>
              </a:rPr>
              <a:t>新密码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提示：</a:t>
            </a:r>
            <a:r>
              <a:rPr lang="en-US" altLang="zh-CN" sz="1600" smtClean="0"/>
              <a:t>password</a:t>
            </a:r>
            <a:r>
              <a:rPr lang="zh-CN" altLang="en-US" sz="1600" smtClean="0"/>
              <a:t>和新密码间的空格不能省略。</a:t>
            </a:r>
            <a:r>
              <a:rPr lang="en-US" altLang="zh-CN" sz="1600" smtClean="0"/>
              <a:t>mysqladmin</a:t>
            </a:r>
            <a:r>
              <a:rPr lang="zh-CN" altLang="en-US" sz="1600" smtClean="0"/>
              <a:t>命令必须在</a:t>
            </a:r>
            <a:r>
              <a:rPr lang="zh-CN" altLang="en-US" sz="1600" b="1" smtClean="0">
                <a:solidFill>
                  <a:srgbClr val="FF0000"/>
                </a:solidFill>
              </a:rPr>
              <a:t>命令行模式下</a:t>
            </a:r>
            <a:r>
              <a:rPr lang="zh-CN" altLang="en-US" sz="1600" smtClean="0"/>
              <a:t>执行，而不能在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客户端模式下执行</a:t>
            </a:r>
            <a:r>
              <a:rPr lang="en-US" altLang="zh-CN" sz="1600" smtClean="0"/>
              <a:t>(</a:t>
            </a:r>
            <a:r>
              <a:rPr lang="zh-CN" altLang="en-US" sz="1600" smtClean="0"/>
              <a:t>也就是在</a:t>
            </a:r>
            <a:r>
              <a:rPr lang="en-US" altLang="zh-CN" sz="1600" smtClean="0"/>
              <a:t>DOS</a:t>
            </a:r>
            <a:r>
              <a:rPr lang="zh-CN" altLang="en-US" sz="1600" smtClean="0"/>
              <a:t>模式下，而不用进入到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界面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1">
              <a:lnSpc>
                <a:spcPct val="120000"/>
              </a:lnSpc>
            </a:pPr>
            <a:endParaRPr lang="zh-CN" altLang="en-US" sz="1600" smtClean="0"/>
          </a:p>
          <a:p>
            <a:pPr lvl="1">
              <a:lnSpc>
                <a:spcPct val="120000"/>
              </a:lnSpc>
            </a:pPr>
            <a:endParaRPr lang="zh-CN" altLang="en-US" sz="1600" smtClean="0"/>
          </a:p>
          <a:p>
            <a:pPr lvl="1">
              <a:lnSpc>
                <a:spcPct val="120000"/>
              </a:lnSpc>
            </a:pPr>
            <a:endParaRPr lang="zh-CN" altLang="en-US" sz="1600" smtClean="0"/>
          </a:p>
          <a:p>
            <a:pPr>
              <a:lnSpc>
                <a:spcPct val="120000"/>
              </a:lnSpc>
            </a:pPr>
            <a:endParaRPr lang="zh-CN" altLang="en-US" sz="1600" smtClean="0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84213" y="4437063"/>
            <a:ext cx="7705725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）在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DOS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命令下，使用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mysqladmin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修改密码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mysqladmin –uroot –proot password 123456</a:t>
            </a:r>
          </a:p>
          <a:p>
            <a:r>
              <a:rPr lang="zh-CN" altLang="en-US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）在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MySQL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客户端，使用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修改密码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set password = password(‘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新密码’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6788</TotalTime>
  <Words>3883</Words>
  <Application>Microsoft Office PowerPoint</Application>
  <PresentationFormat>On-screen Show (4:3)</PresentationFormat>
  <Paragraphs>396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36</vt:i4>
      </vt:variant>
    </vt:vector>
  </HeadingPairs>
  <TitlesOfParts>
    <vt:vector size="57" baseType="lpstr">
      <vt:lpstr>楷体</vt:lpstr>
      <vt:lpstr>宋体</vt:lpstr>
      <vt:lpstr>Arial</vt:lpstr>
      <vt:lpstr>Arial Black</vt:lpstr>
      <vt:lpstr>Wingdings</vt:lpstr>
      <vt:lpstr>Calibri</vt:lpstr>
      <vt:lpstr>Times New Roman</vt:lpstr>
      <vt:lpstr>隶书</vt:lpstr>
      <vt:lpstr>华文行楷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 MySQL入门</vt:lpstr>
      <vt:lpstr>课程大纲</vt:lpstr>
      <vt:lpstr>数据库服务器、DBMS</vt:lpstr>
      <vt:lpstr>常见的数据库管理系统软件</vt:lpstr>
      <vt:lpstr>数据库、数据表</vt:lpstr>
      <vt:lpstr>记录、字段/列、数据</vt:lpstr>
      <vt:lpstr>数据库、数据表、记录、字段的关系</vt:lpstr>
      <vt:lpstr>登录MySQL数据库</vt:lpstr>
      <vt:lpstr>修改用户密码</vt:lpstr>
      <vt:lpstr>数据库操作</vt:lpstr>
      <vt:lpstr>数据库操作</vt:lpstr>
      <vt:lpstr>数据库操作</vt:lpstr>
      <vt:lpstr>MySQL数据表操作</vt:lpstr>
      <vt:lpstr>MySQL数据表操作</vt:lpstr>
      <vt:lpstr>MySQL数据表操作</vt:lpstr>
      <vt:lpstr>批量导入外部SQL文件</vt:lpstr>
      <vt:lpstr>MySQL数据类型</vt:lpstr>
      <vt:lpstr>MySQL数据类型——整型数据类型</vt:lpstr>
      <vt:lpstr>MySQL数据类型</vt:lpstr>
      <vt:lpstr>MySQL数据类型——日期和时间型</vt:lpstr>
      <vt:lpstr>MySQL数据类型——日期时间类型</vt:lpstr>
      <vt:lpstr>MySQL数据类型——字符串类型</vt:lpstr>
      <vt:lpstr>MySQL中的字符集和校对</vt:lpstr>
      <vt:lpstr>show命令使用</vt:lpstr>
      <vt:lpstr>show命令的使用</vt:lpstr>
      <vt:lpstr>MySQL数据表操作</vt:lpstr>
      <vt:lpstr>MySQL数据表操作</vt:lpstr>
      <vt:lpstr>SQL语句基础</vt:lpstr>
      <vt:lpstr>SQL语句基础——INSERT INTO</vt:lpstr>
      <vt:lpstr>SQL语句基础——DELETE</vt:lpstr>
      <vt:lpstr>SQL语句基础——UPDATE</vt:lpstr>
      <vt:lpstr>SQL语句基础——SELECT</vt:lpstr>
      <vt:lpstr>SQL语句基础——SELECT</vt:lpstr>
      <vt:lpstr>SQL语句基础——SELECT</vt:lpstr>
      <vt:lpstr>SQL语句基础——SELECT</vt:lpstr>
      <vt:lpstr>幻灯片 36</vt:lpstr>
    </vt:vector>
  </TitlesOfParts>
  <Company>hj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ldh</dc:creator>
  <cp:lastModifiedBy>deeplm</cp:lastModifiedBy>
  <cp:revision>2575</cp:revision>
  <dcterms:created xsi:type="dcterms:W3CDTF">2009-07-31T14:53:51Z</dcterms:created>
  <dcterms:modified xsi:type="dcterms:W3CDTF">2014-06-06T00:09:24Z</dcterms:modified>
</cp:coreProperties>
</file>