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8"/>
  </p:notesMasterIdLst>
  <p:handoutMasterIdLst>
    <p:handoutMasterId r:id="rId109"/>
  </p:handoutMasterIdLst>
  <p:sldIdLst>
    <p:sldId id="376" r:id="rId2"/>
    <p:sldId id="470" r:id="rId3"/>
    <p:sldId id="471" r:id="rId4"/>
    <p:sldId id="472" r:id="rId5"/>
    <p:sldId id="473" r:id="rId6"/>
    <p:sldId id="454" r:id="rId7"/>
    <p:sldId id="460" r:id="rId8"/>
    <p:sldId id="476" r:id="rId9"/>
    <p:sldId id="467" r:id="rId10"/>
    <p:sldId id="475" r:id="rId11"/>
    <p:sldId id="474" r:id="rId12"/>
    <p:sldId id="477" r:id="rId13"/>
    <p:sldId id="487" r:id="rId14"/>
    <p:sldId id="479" r:id="rId15"/>
    <p:sldId id="478" r:id="rId16"/>
    <p:sldId id="488" r:id="rId17"/>
    <p:sldId id="576" r:id="rId18"/>
    <p:sldId id="480" r:id="rId19"/>
    <p:sldId id="482" r:id="rId20"/>
    <p:sldId id="481" r:id="rId21"/>
    <p:sldId id="483" r:id="rId22"/>
    <p:sldId id="484" r:id="rId23"/>
    <p:sldId id="485" r:id="rId24"/>
    <p:sldId id="486" r:id="rId25"/>
    <p:sldId id="577" r:id="rId26"/>
    <p:sldId id="464" r:id="rId27"/>
    <p:sldId id="469" r:id="rId28"/>
    <p:sldId id="462" r:id="rId29"/>
    <p:sldId id="490" r:id="rId30"/>
    <p:sldId id="489" r:id="rId31"/>
    <p:sldId id="549" r:id="rId32"/>
    <p:sldId id="496" r:id="rId33"/>
    <p:sldId id="491" r:id="rId34"/>
    <p:sldId id="547" r:id="rId35"/>
    <p:sldId id="492" r:id="rId36"/>
    <p:sldId id="493" r:id="rId37"/>
    <p:sldId id="495" r:id="rId38"/>
    <p:sldId id="494" r:id="rId39"/>
    <p:sldId id="497" r:id="rId40"/>
    <p:sldId id="499" r:id="rId41"/>
    <p:sldId id="500" r:id="rId42"/>
    <p:sldId id="502" r:id="rId43"/>
    <p:sldId id="504" r:id="rId44"/>
    <p:sldId id="505" r:id="rId45"/>
    <p:sldId id="506" r:id="rId46"/>
    <p:sldId id="507" r:id="rId47"/>
    <p:sldId id="508" r:id="rId48"/>
    <p:sldId id="511" r:id="rId49"/>
    <p:sldId id="512" r:id="rId50"/>
    <p:sldId id="553" r:id="rId51"/>
    <p:sldId id="554" r:id="rId52"/>
    <p:sldId id="509" r:id="rId53"/>
    <p:sldId id="515" r:id="rId54"/>
    <p:sldId id="524" r:id="rId55"/>
    <p:sldId id="525" r:id="rId56"/>
    <p:sldId id="526" r:id="rId57"/>
    <p:sldId id="551" r:id="rId58"/>
    <p:sldId id="527" r:id="rId59"/>
    <p:sldId id="528" r:id="rId60"/>
    <p:sldId id="529" r:id="rId61"/>
    <p:sldId id="530" r:id="rId62"/>
    <p:sldId id="533" r:id="rId63"/>
    <p:sldId id="532" r:id="rId64"/>
    <p:sldId id="552" r:id="rId65"/>
    <p:sldId id="566" r:id="rId66"/>
    <p:sldId id="555" r:id="rId67"/>
    <p:sldId id="536" r:id="rId68"/>
    <p:sldId id="537" r:id="rId69"/>
    <p:sldId id="568" r:id="rId70"/>
    <p:sldId id="535" r:id="rId71"/>
    <p:sldId id="541" r:id="rId72"/>
    <p:sldId id="534" r:id="rId73"/>
    <p:sldId id="538" r:id="rId74"/>
    <p:sldId id="571" r:id="rId75"/>
    <p:sldId id="557" r:id="rId76"/>
    <p:sldId id="559" r:id="rId77"/>
    <p:sldId id="569" r:id="rId78"/>
    <p:sldId id="570" r:id="rId79"/>
    <p:sldId id="539" r:id="rId80"/>
    <p:sldId id="540" r:id="rId81"/>
    <p:sldId id="542" r:id="rId82"/>
    <p:sldId id="543" r:id="rId83"/>
    <p:sldId id="560" r:id="rId84"/>
    <p:sldId id="545" r:id="rId85"/>
    <p:sldId id="544" r:id="rId86"/>
    <p:sldId id="550" r:id="rId87"/>
    <p:sldId id="562" r:id="rId88"/>
    <p:sldId id="561" r:id="rId89"/>
    <p:sldId id="564" r:id="rId90"/>
    <p:sldId id="563" r:id="rId91"/>
    <p:sldId id="567" r:id="rId92"/>
    <p:sldId id="572" r:id="rId93"/>
    <p:sldId id="574" r:id="rId94"/>
    <p:sldId id="575" r:id="rId95"/>
    <p:sldId id="573" r:id="rId96"/>
    <p:sldId id="510" r:id="rId97"/>
    <p:sldId id="513" r:id="rId98"/>
    <p:sldId id="514" r:id="rId99"/>
    <p:sldId id="516" r:id="rId100"/>
    <p:sldId id="517" r:id="rId101"/>
    <p:sldId id="518" r:id="rId102"/>
    <p:sldId id="519" r:id="rId103"/>
    <p:sldId id="520" r:id="rId104"/>
    <p:sldId id="521" r:id="rId105"/>
    <p:sldId id="522" r:id="rId106"/>
    <p:sldId id="276" r:id="rId10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楷体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FF"/>
    <a:srgbClr val="00FF00"/>
    <a:srgbClr val="FF3399"/>
    <a:srgbClr val="B2B2B2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7" autoAdjust="0"/>
    <p:restoredTop sz="92007" autoAdjust="0"/>
  </p:normalViewPr>
  <p:slideViewPr>
    <p:cSldViewPr>
      <p:cViewPr>
        <p:scale>
          <a:sx n="70" d="100"/>
          <a:sy n="70" d="100"/>
        </p:scale>
        <p:origin x="-16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A3CC9F7E-AA1E-4C27-AB63-33708F4C1A20}" type="datetimeFigureOut">
              <a:rPr lang="zh-CN" altLang="en-US"/>
              <a:pPr>
                <a:defRPr/>
              </a:pPr>
              <a:t>2014/06/09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itchFamily="49" charset="-122"/>
              </a:defRPr>
            </a:lvl1pPr>
          </a:lstStyle>
          <a:p>
            <a:pPr>
              <a:defRPr/>
            </a:pPr>
            <a:fld id="{8B990BED-D8E8-4AA2-AE0A-9DB580F1D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BA8605C-E741-407F-89FB-ACD51C18D877}" type="datetimeFigureOut">
              <a:rPr lang="zh-CN" altLang="en-US"/>
              <a:pPr>
                <a:defRPr/>
              </a:pPr>
              <a:t>2014/06/09</a:t>
            </a:fld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AFC008-6A42-469D-9547-E1013EC74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000" smtClean="0"/>
              <a:t>//</a:t>
            </a:r>
            <a:r>
              <a:rPr lang="zh-CN" altLang="en-US" sz="1000" smtClean="0"/>
              <a:t>变量初始化</a:t>
            </a:r>
          </a:p>
          <a:p>
            <a:r>
              <a:rPr lang="en-US" altLang="zh-CN" sz="1000" smtClean="0"/>
              <a:t>$name = "</a:t>
            </a:r>
            <a:r>
              <a:rPr lang="zh-CN" altLang="en-US" sz="1000" smtClean="0"/>
              <a:t>周更生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$sex = "</a:t>
            </a:r>
            <a:r>
              <a:rPr lang="zh-CN" altLang="en-US" sz="1000" smtClean="0"/>
              <a:t>男</a:t>
            </a:r>
            <a:r>
              <a:rPr lang="en-US" altLang="zh-CN" sz="1000" smtClean="0"/>
              <a:t>";</a:t>
            </a:r>
          </a:p>
          <a:p>
            <a:r>
              <a:rPr lang="en-US" altLang="zh-CN" sz="1000" smtClean="0"/>
              <a:t>$age = 30;</a:t>
            </a:r>
          </a:p>
          <a:p>
            <a:r>
              <a:rPr lang="en-US" altLang="zh-CN" sz="1000" smtClean="0"/>
              <a:t>$isMarried = true;</a:t>
            </a:r>
          </a:p>
          <a:p>
            <a:r>
              <a:rPr lang="en-US" altLang="zh-CN" sz="1000" smtClean="0"/>
              <a:t>$salary = 2000;</a:t>
            </a:r>
          </a:p>
          <a:p>
            <a:r>
              <a:rPr lang="en-US" altLang="zh-CN" sz="1000" smtClean="0"/>
              <a:t>$bonus = 500;</a:t>
            </a:r>
          </a:p>
          <a:p>
            <a:r>
              <a:rPr lang="en-US" altLang="zh-CN" sz="1000" smtClean="0"/>
              <a:t>$school = NULL;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构建输出的结果</a:t>
            </a:r>
          </a:p>
          <a:p>
            <a:r>
              <a:rPr lang="en-US" altLang="zh-CN" sz="1000" smtClean="0"/>
              <a:t>$str = "&lt;h1&gt;\"{$name}\"</a:t>
            </a:r>
            <a:r>
              <a:rPr lang="zh-CN" altLang="en-US" sz="1000" smtClean="0"/>
              <a:t>的基本信息</a:t>
            </a:r>
            <a:r>
              <a:rPr lang="en-US" altLang="zh-CN" sz="1000" smtClean="0"/>
              <a:t>&lt;/h1&gt;";</a:t>
            </a:r>
          </a:p>
          <a:p>
            <a:r>
              <a:rPr lang="en-US" altLang="zh-CN" sz="1000" smtClean="0"/>
              <a:t>$str .= "</a:t>
            </a:r>
            <a:r>
              <a:rPr lang="zh-CN" altLang="en-US" sz="1000" smtClean="0"/>
              <a:t>姓名：</a:t>
            </a:r>
            <a:r>
              <a:rPr lang="en-US" altLang="zh-CN" sz="1000" smtClean="0"/>
              <a:t>$name";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性别：</a:t>
            </a:r>
            <a:r>
              <a:rPr lang="en-US" altLang="zh-CN" sz="1000" smtClean="0"/>
              <a:t>$sex";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年龄：</a:t>
            </a:r>
            <a:r>
              <a:rPr lang="en-US" altLang="zh-CN" sz="1000" smtClean="0"/>
              <a:t>$age";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婚否：</a:t>
            </a:r>
            <a:r>
              <a:rPr lang="en-US" altLang="zh-CN" sz="1000" smtClean="0"/>
              <a:t>".($isMarried ? "</a:t>
            </a:r>
            <a:r>
              <a:rPr lang="zh-CN" altLang="en-US" sz="1000" smtClean="0"/>
              <a:t>已婚</a:t>
            </a:r>
            <a:r>
              <a:rPr lang="en-US" altLang="zh-CN" sz="1000" smtClean="0"/>
              <a:t>" : "</a:t>
            </a:r>
            <a:r>
              <a:rPr lang="zh-CN" altLang="en-US" sz="1000" smtClean="0"/>
              <a:t>未婚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基本工资：</a:t>
            </a:r>
            <a:r>
              <a:rPr lang="en-US" altLang="zh-CN" sz="1000" smtClean="0"/>
              <a:t>$salary";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奖金：</a:t>
            </a:r>
            <a:r>
              <a:rPr lang="en-US" altLang="zh-CN" sz="1000" smtClean="0"/>
              <a:t>$bonus";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实发工资：</a:t>
            </a:r>
            <a:r>
              <a:rPr lang="en-US" altLang="zh-CN" sz="1000" smtClean="0"/>
              <a:t>".($salary+$bonus);</a:t>
            </a:r>
          </a:p>
          <a:p>
            <a:r>
              <a:rPr lang="en-US" altLang="zh-CN" sz="1000" smtClean="0"/>
              <a:t>$str .= "&lt;br&gt;</a:t>
            </a:r>
            <a:r>
              <a:rPr lang="zh-CN" altLang="en-US" sz="1000" smtClean="0"/>
              <a:t>毕业院校：</a:t>
            </a:r>
            <a:r>
              <a:rPr lang="en-US" altLang="zh-CN" sz="1000" smtClean="0"/>
              <a:t>".($school ? $school : "</a:t>
            </a:r>
            <a:r>
              <a:rPr lang="zh-CN" altLang="en-US" sz="1000" smtClean="0"/>
              <a:t>未填写</a:t>
            </a:r>
            <a:r>
              <a:rPr lang="en-US" altLang="zh-CN" sz="1000" smtClean="0"/>
              <a:t>");</a:t>
            </a:r>
          </a:p>
          <a:p>
            <a:r>
              <a:rPr lang="en-US" altLang="zh-CN" sz="1000" smtClean="0"/>
              <a:t>//</a:t>
            </a:r>
            <a:r>
              <a:rPr lang="zh-CN" altLang="en-US" sz="1000" smtClean="0"/>
              <a:t>输出结果</a:t>
            </a:r>
          </a:p>
          <a:p>
            <a:r>
              <a:rPr lang="en-US" altLang="zh-CN" sz="1000" smtClean="0"/>
              <a:t>echo $str;</a:t>
            </a:r>
            <a:endParaRPr lang="zh-CN" alt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输出</a:t>
            </a:r>
            <a:r>
              <a:rPr lang="en-US" altLang="zh-CN" smtClean="0"/>
              <a:t>1-50</a:t>
            </a:r>
            <a:r>
              <a:rPr lang="zh-CN" altLang="en-US" smtClean="0"/>
              <a:t>间所有的偶数</a:t>
            </a:r>
          </a:p>
          <a:p>
            <a:r>
              <a:rPr lang="en-US" altLang="zh-CN" smtClean="0"/>
              <a:t>var result;</a:t>
            </a:r>
          </a:p>
          <a:p>
            <a:r>
              <a:rPr lang="en-US" altLang="zh-CN" smtClean="0"/>
              <a:t>result="&lt;h2&gt;</a:t>
            </a:r>
            <a:r>
              <a:rPr lang="zh-CN" altLang="en-US" smtClean="0"/>
              <a:t>输出</a:t>
            </a:r>
            <a:r>
              <a:rPr lang="en-US" altLang="zh-CN" smtClean="0"/>
              <a:t>1-50</a:t>
            </a:r>
            <a:r>
              <a:rPr lang="zh-CN" altLang="en-US" smtClean="0"/>
              <a:t>间所有的偶数</a:t>
            </a:r>
            <a:r>
              <a:rPr lang="en-US" altLang="zh-CN" smtClean="0"/>
              <a:t>&lt;/h2&gt;";</a:t>
            </a:r>
          </a:p>
          <a:p>
            <a:r>
              <a:rPr lang="en-US" altLang="zh-CN" smtClean="0"/>
              <a:t>for(var i=1; i&lt;50 ; i++)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if(i % 2 == 0)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result += i+" ";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document.write(result);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$money = 100000;</a:t>
            </a:r>
          </a:p>
          <a:p>
            <a:r>
              <a:rPr lang="en-US" altLang="zh-CN" smtClean="0"/>
              <a:t>$n = 0;</a:t>
            </a:r>
          </a:p>
          <a:p>
            <a:r>
              <a:rPr lang="en-US" altLang="zh-CN" smtClean="0"/>
              <a:t>while($money &gt;= 5000)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$n++;</a:t>
            </a:r>
          </a:p>
          <a:p>
            <a:r>
              <a:rPr lang="en-US" altLang="zh-CN" smtClean="0"/>
              <a:t>	if($money&gt;50000)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$money *= 0.95;</a:t>
            </a:r>
          </a:p>
          <a:p>
            <a:r>
              <a:rPr lang="en-US" altLang="zh-CN" smtClean="0"/>
              <a:t>	}else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$money -= 5000;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echo "</a:t>
            </a:r>
            <a:r>
              <a:rPr lang="zh-CN" altLang="en-US" smtClean="0"/>
              <a:t>可以经过</a:t>
            </a:r>
            <a:r>
              <a:rPr lang="en-US" altLang="zh-CN" smtClean="0"/>
              <a:t>{$n}</a:t>
            </a:r>
            <a:r>
              <a:rPr lang="zh-CN" altLang="en-US" smtClean="0"/>
              <a:t>次路口</a:t>
            </a:r>
            <a:r>
              <a:rPr lang="en-US" altLang="zh-CN" smtClean="0"/>
              <a:t>";</a:t>
            </a:r>
          </a:p>
          <a:p>
            <a:pPr>
              <a:lnSpc>
                <a:spcPct val="80000"/>
              </a:lnSpc>
            </a:pPr>
            <a:endParaRPr lang="zh-CN" altLang="en-US" sz="9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//</a:t>
            </a:r>
            <a:r>
              <a:rPr lang="zh-CN" altLang="en-US" smtClean="0"/>
              <a:t>有红、白、黑三种球若干个，其中红、白球共</a:t>
            </a:r>
            <a:r>
              <a:rPr lang="en-US" altLang="zh-CN" smtClean="0"/>
              <a:t>25</a:t>
            </a:r>
            <a:r>
              <a:rPr lang="zh-CN" altLang="en-US" smtClean="0"/>
              <a:t>个，白、黑球共</a:t>
            </a:r>
            <a:r>
              <a:rPr lang="en-US" altLang="zh-CN" smtClean="0"/>
              <a:t>31</a:t>
            </a:r>
            <a:r>
              <a:rPr lang="zh-CN" altLang="en-US" smtClean="0"/>
              <a:t>个，红、黑球共</a:t>
            </a:r>
            <a:r>
              <a:rPr lang="en-US" altLang="zh-CN" smtClean="0"/>
              <a:t>28</a:t>
            </a:r>
            <a:r>
              <a:rPr lang="zh-CN" altLang="en-US" smtClean="0"/>
              <a:t>个，求这三种球各多少个？</a:t>
            </a:r>
          </a:p>
          <a:p>
            <a:r>
              <a:rPr lang="en-US" altLang="zh-CN" smtClean="0"/>
              <a:t>for($red=1;$red&lt;=25;$red++)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for($white=1;$white&lt;=25;$white++)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for($black=1;$black&lt;=28;$black++)</a:t>
            </a:r>
          </a:p>
          <a:p>
            <a:r>
              <a:rPr lang="en-US" altLang="zh-CN" smtClean="0"/>
              <a:t>		{</a:t>
            </a:r>
          </a:p>
          <a:p>
            <a:r>
              <a:rPr lang="en-US" altLang="zh-CN" smtClean="0"/>
              <a:t>			if($red+$white==25 &amp;&amp; $white+$black==31 &amp;&amp; $red+$black==28)</a:t>
            </a:r>
          </a:p>
          <a:p>
            <a:r>
              <a:rPr lang="en-US" altLang="zh-CN" smtClean="0"/>
              <a:t>			{</a:t>
            </a:r>
          </a:p>
          <a:p>
            <a:r>
              <a:rPr lang="en-US" altLang="zh-CN" smtClean="0"/>
              <a:t>				echo $red.",".$white.",".$black;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/>
              <a:t>$count = 0;</a:t>
            </a:r>
          </a:p>
          <a:p>
            <a:r>
              <a:rPr lang="en-US" altLang="zh-CN" smtClean="0"/>
              <a:t>for($red=1;$red&lt;=25;$red++)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for($white=1;$white&lt;=25-$red;$white++)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for($black=1;$black&lt;=31-$white;$black++)</a:t>
            </a:r>
          </a:p>
          <a:p>
            <a:r>
              <a:rPr lang="en-US" altLang="zh-CN" smtClean="0"/>
              <a:t>		{</a:t>
            </a:r>
          </a:p>
          <a:p>
            <a:r>
              <a:rPr lang="en-US" altLang="zh-CN" smtClean="0"/>
              <a:t>			$count++;</a:t>
            </a:r>
          </a:p>
          <a:p>
            <a:r>
              <a:rPr lang="en-US" altLang="zh-CN" smtClean="0"/>
              <a:t>			if($red+$white==25 &amp;&amp; $red+$black==28 &amp;&amp; $white+$black==31)</a:t>
            </a:r>
          </a:p>
          <a:p>
            <a:r>
              <a:rPr lang="en-US" altLang="zh-CN" smtClean="0"/>
              <a:t>			{</a:t>
            </a:r>
          </a:p>
          <a:p>
            <a:r>
              <a:rPr lang="en-US" altLang="zh-CN" smtClean="0"/>
              <a:t>				echo "</a:t>
            </a:r>
            <a:r>
              <a:rPr lang="zh-CN" altLang="en-US" smtClean="0"/>
              <a:t>红球：</a:t>
            </a:r>
            <a:r>
              <a:rPr lang="en-US" altLang="zh-CN" smtClean="0"/>
              <a:t>$red,</a:t>
            </a:r>
            <a:r>
              <a:rPr lang="zh-CN" altLang="en-US" smtClean="0"/>
              <a:t>黑球：</a:t>
            </a:r>
            <a:r>
              <a:rPr lang="en-US" altLang="zh-CN" smtClean="0"/>
              <a:t>$black,</a:t>
            </a:r>
            <a:r>
              <a:rPr lang="zh-CN" altLang="en-US" smtClean="0"/>
              <a:t>白球：</a:t>
            </a:r>
            <a:r>
              <a:rPr lang="en-US" altLang="zh-CN" smtClean="0"/>
              <a:t>$white";</a:t>
            </a:r>
          </a:p>
          <a:p>
            <a:r>
              <a:rPr lang="en-US" altLang="zh-CN" smtClean="0"/>
              <a:t>			}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有红、白、黑三种球若干个，其中红、白球共</a:t>
            </a:r>
            <a:r>
              <a:rPr lang="en-US" altLang="zh-CN" smtClean="0"/>
              <a:t>25</a:t>
            </a:r>
            <a:r>
              <a:rPr lang="zh-CN" altLang="en-US" smtClean="0"/>
              <a:t>个，白、黑球共</a:t>
            </a:r>
            <a:r>
              <a:rPr lang="en-US" altLang="zh-CN" smtClean="0"/>
              <a:t>31</a:t>
            </a:r>
            <a:r>
              <a:rPr lang="zh-CN" altLang="en-US" smtClean="0"/>
              <a:t>个，红、黑球共</a:t>
            </a:r>
            <a:r>
              <a:rPr lang="en-US" altLang="zh-CN" smtClean="0"/>
              <a:t>28</a:t>
            </a:r>
            <a:r>
              <a:rPr lang="zh-CN" altLang="en-US" smtClean="0"/>
              <a:t>个</a:t>
            </a:r>
          </a:p>
          <a:p>
            <a:r>
              <a:rPr lang="en-US" altLang="zh-CN" smtClean="0"/>
              <a:t>$count = 0;</a:t>
            </a:r>
          </a:p>
          <a:p>
            <a:r>
              <a:rPr lang="en-US" altLang="zh-CN" smtClean="0"/>
              <a:t>for($red=1;$red&lt;=25;$red++)</a:t>
            </a:r>
          </a:p>
          <a:p>
            <a:r>
              <a:rPr lang="en-US" altLang="zh-CN" smtClean="0"/>
              <a:t>{</a:t>
            </a:r>
          </a:p>
          <a:p>
            <a:r>
              <a:rPr lang="en-US" altLang="zh-CN" smtClean="0"/>
              <a:t>	$white = 25-$red;</a:t>
            </a:r>
          </a:p>
          <a:p>
            <a:r>
              <a:rPr lang="en-US" altLang="zh-CN" smtClean="0"/>
              <a:t>	$black = 31-$white;</a:t>
            </a:r>
          </a:p>
          <a:p>
            <a:r>
              <a:rPr lang="en-US" altLang="zh-CN" smtClean="0"/>
              <a:t>	$count++;</a:t>
            </a:r>
          </a:p>
          <a:p>
            <a:r>
              <a:rPr lang="en-US" altLang="zh-CN" smtClean="0"/>
              <a:t>	if($red+$white==25 &amp;&amp; $red+$black==28 &amp;&amp; $white+$black==31)</a:t>
            </a:r>
          </a:p>
          <a:p>
            <a:r>
              <a:rPr lang="en-US" altLang="zh-CN" smtClean="0"/>
              <a:t>	{</a:t>
            </a:r>
          </a:p>
          <a:p>
            <a:r>
              <a:rPr lang="en-US" altLang="zh-CN" smtClean="0"/>
              <a:t>		echo "</a:t>
            </a:r>
            <a:r>
              <a:rPr lang="zh-CN" altLang="en-US" smtClean="0"/>
              <a:t>红球：</a:t>
            </a:r>
            <a:r>
              <a:rPr lang="en-US" altLang="zh-CN" smtClean="0"/>
              <a:t>$red,</a:t>
            </a:r>
            <a:r>
              <a:rPr lang="zh-CN" altLang="en-US" smtClean="0"/>
              <a:t>黑球：</a:t>
            </a:r>
            <a:r>
              <a:rPr lang="en-US" altLang="zh-CN" smtClean="0"/>
              <a:t>$black,</a:t>
            </a:r>
            <a:r>
              <a:rPr lang="zh-CN" altLang="en-US" smtClean="0"/>
              <a:t>白球：</a:t>
            </a:r>
            <a:r>
              <a:rPr lang="en-US" altLang="zh-CN" smtClean="0"/>
              <a:t>$white";</a:t>
            </a:r>
          </a:p>
          <a:p>
            <a:r>
              <a:rPr lang="en-US" altLang="zh-CN" smtClean="0"/>
              <a:t>	}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echo "</a:t>
            </a:r>
            <a:r>
              <a:rPr lang="zh-CN" altLang="en-US" smtClean="0"/>
              <a:t>总运算次数：</a:t>
            </a:r>
            <a:r>
              <a:rPr lang="en-US" altLang="zh-CN" smtClean="0"/>
              <a:t>$count";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最大值和最小值交换位置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 = array(30,14,10,20);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$max = $arr[0];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$min = $arr[0];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$maxi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$mini = 0;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for($i=0;$i&lt;count($arr);$i++)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if($max&lt;$arr[$i])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$max = $arr[$i];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$maxi = $i;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if($min &gt; $arr[$i])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$min = $arr[$i];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	$mini = $i;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$arr[$maxi] = $min;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$arr[$mini] = $max;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print_r($arr);</a:t>
            </a:r>
          </a:p>
          <a:p>
            <a:pPr>
              <a:lnSpc>
                <a:spcPct val="80000"/>
              </a:lnSpc>
            </a:pPr>
            <a:endParaRPr lang="zh-CN" altLang="en-US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反转数组元素：使用</a:t>
            </a:r>
            <a:r>
              <a:rPr lang="en-US" altLang="zh-CN" sz="800" smtClean="0"/>
              <a:t>array_pop()</a:t>
            </a:r>
            <a:r>
              <a:rPr lang="zh-CN" altLang="en-US" sz="800" smtClean="0"/>
              <a:t>函数放入一个新数组中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 = array(30,14,10,20);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foreach($arr as $key=&gt;$value)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$arr2[] = array_pop($arr);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 = $arr2;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print_r($arr);</a:t>
            </a:r>
          </a:p>
          <a:p>
            <a:pPr>
              <a:lnSpc>
                <a:spcPct val="80000"/>
              </a:lnSpc>
            </a:pPr>
            <a:endParaRPr lang="zh-CN" altLang="en-US" sz="800" smtClean="0"/>
          </a:p>
          <a:p>
            <a:pPr>
              <a:lnSpc>
                <a:spcPct val="80000"/>
              </a:lnSpc>
            </a:pPr>
            <a:r>
              <a:rPr lang="en-US" altLang="zh-CN" sz="800" smtClean="0"/>
              <a:t>//</a:t>
            </a:r>
            <a:r>
              <a:rPr lang="zh-CN" altLang="en-US" sz="800" smtClean="0"/>
              <a:t>反转数组元素：使用</a:t>
            </a:r>
            <a:r>
              <a:rPr lang="en-US" altLang="zh-CN" sz="800" smtClean="0"/>
              <a:t>for</a:t>
            </a:r>
            <a:r>
              <a:rPr lang="zh-CN" altLang="en-US" sz="800" smtClean="0"/>
              <a:t>循环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 = array(30,14,10,20);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for($i=count($arr)-1;$i&gt;=0;$i--)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	$arr2[] = $arr[$i];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$arr = $arr2;</a:t>
            </a:r>
          </a:p>
          <a:p>
            <a:pPr>
              <a:lnSpc>
                <a:spcPct val="80000"/>
              </a:lnSpc>
            </a:pPr>
            <a:r>
              <a:rPr lang="en-US" altLang="zh-CN" sz="800" smtClean="0"/>
              <a:t>print_r($arr);</a:t>
            </a:r>
          </a:p>
          <a:p>
            <a:pPr>
              <a:lnSpc>
                <a:spcPct val="80000"/>
              </a:lnSpc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1800" b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Picture 11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/>
            </a:endParaRPr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9B9DB7AE-E405-49BE-B84E-1A34FC268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19085BF9-D224-4730-BEA9-B6EFC1872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256AF96-6812-4BDF-9B15-51D2C2CD5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D15B5-7E94-4D37-A6A4-C1D9FC322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EA88-CBB7-4C51-B0A1-016D9FC78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991B9-5884-4CCB-8EAC-856886E21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A3A5B-6CC7-4FC1-889E-474694334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9F6EE-51EA-4817-855E-D0D0A8A80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7696200" cy="19732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4114800"/>
            <a:ext cx="7696200" cy="19732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F9C8F-A35C-4D62-AC8C-B65E4767A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253F-2BF8-440C-8792-A576D9331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3C0AD34C-B6A3-4B2E-A4F0-0C61D9085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B476D187-1EA0-4174-A14F-ACB1B6DFA1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D1169996-B05F-46A6-950E-94BC7852D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0FD0905B-B32B-4029-B0CE-08D30BEA0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B5680567-7E02-4CED-BF84-B80B2B713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F171CC4C-BA6D-4A76-A4EC-52F3E1780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468D3BF2-7455-43D0-8319-C8C57D5C0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b="1">
                <a:latin typeface="楷体"/>
                <a:ea typeface="楷体"/>
                <a:cs typeface="楷体"/>
              </a:defRPr>
            </a:lvl1pPr>
          </a:lstStyle>
          <a:p>
            <a:pPr>
              <a:defRPr/>
            </a:pPr>
            <a:fld id="{790CABEB-FC38-4E4F-9E56-F7B4366C13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A377FA26-E133-44D5-A1B1-D5F0C8FFFD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楷体"/>
            </a:endParaRPr>
          </a:p>
        </p:txBody>
      </p:sp>
      <p:pic>
        <p:nvPicPr>
          <p:cNvPr id="1032" name="Picture 11" descr="LOGO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2"/>
          <p:cNvSpPr>
            <a:spLocks noChangeArrowheads="1"/>
          </p:cNvSpPr>
          <p:nvPr userDrawn="1"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30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1035" name="页脚占位符 4"/>
          <p:cNvSpPr txBox="1">
            <a:spLocks noGrp="1"/>
          </p:cNvSpPr>
          <p:nvPr userDrawn="1"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b="0" smtClean="0">
                <a:solidFill>
                  <a:srgbClr val="000000"/>
                </a:solidFill>
              </a:rPr>
              <a:t>北京传智播客教育 </a:t>
            </a:r>
            <a:r>
              <a:rPr lang="en-US" altLang="zh-CN" sz="1400" b="0" smtClean="0">
                <a:solidFill>
                  <a:srgbClr val="000000"/>
                </a:solidFill>
              </a:rPr>
              <a:t>www.itcast.cn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43" r:id="rId12"/>
    <p:sldLayoutId id="2147483742" r:id="rId13"/>
    <p:sldLayoutId id="2147483741" r:id="rId14"/>
    <p:sldLayoutId id="2147483740" r:id="rId15"/>
    <p:sldLayoutId id="2147483739" r:id="rId16"/>
    <p:sldLayoutId id="2147483738" r:id="rId17"/>
    <p:sldLayoutId id="2147483737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116568.htm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zh/language.pseudo-types.php#language.types.mixed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\itcast\20140319\&#23398;&#20064;&#25163;&#20876;\php&#25163;&#20876;2012-05-31.chm::/res/function.stristr.html" TargetMode="External"/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itcast\20140319\&#23398;&#20064;&#25163;&#20876;\php&#25163;&#20876;2012-05-31.chm::/res/language.pseudo-types.html#language.types.mixed" TargetMode="Externa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PHP</a:t>
            </a:r>
            <a:r>
              <a:rPr lang="zh-CN" altLang="en-US" smtClean="0"/>
              <a:t>入门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286000" y="3786188"/>
            <a:ext cx="4714875" cy="2071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1" name="TextBox 10"/>
          <p:cNvSpPr txBox="1">
            <a:spLocks noChangeArrowheads="1"/>
          </p:cNvSpPr>
          <p:nvPr/>
        </p:nvSpPr>
        <p:spPr bwMode="auto">
          <a:xfrm>
            <a:off x="2627313" y="4398963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Arial" charset="0"/>
              </a:rPr>
              <a:t>主讲 </a:t>
            </a:r>
            <a:r>
              <a:rPr lang="en-US" altLang="zh-CN" sz="2400">
                <a:latin typeface="Arial" charset="0"/>
              </a:rPr>
              <a:t>: </a:t>
            </a:r>
            <a:r>
              <a:rPr lang="zh-CN" altLang="en-US" sz="2400">
                <a:latin typeface="Arial" charset="0"/>
              </a:rPr>
              <a:t>姚长江</a:t>
            </a:r>
            <a:endParaRPr lang="zh-CN" altLang="en-US" sz="3200">
              <a:latin typeface="华文行楷"/>
              <a:ea typeface="华文行楷"/>
              <a:cs typeface="华文行楷"/>
            </a:endParaRPr>
          </a:p>
          <a:p>
            <a:r>
              <a:rPr lang="en-US" altLang="zh-CN" sz="2400">
                <a:latin typeface="Arial" charset="0"/>
              </a:rPr>
              <a:t>mail  : 976296751@qq.com</a:t>
            </a:r>
            <a:endParaRPr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整型</a:t>
            </a:r>
          </a:p>
          <a:p>
            <a:pPr lvl="1"/>
            <a:r>
              <a:rPr lang="zh-CN" altLang="en-US" sz="1800" smtClean="0"/>
              <a:t>整型数据类型可以是正数也可以是负数，负数在数字前面加上“</a:t>
            </a:r>
            <a:r>
              <a:rPr lang="en-US" altLang="zh-CN" sz="1800" smtClean="0"/>
              <a:t>-”</a:t>
            </a:r>
            <a:r>
              <a:rPr lang="zh-CN" altLang="en-US" sz="1800" smtClean="0"/>
              <a:t>符号来表示；</a:t>
            </a:r>
          </a:p>
          <a:p>
            <a:pPr lvl="1"/>
            <a:r>
              <a:rPr lang="zh-CN" altLang="en-US" sz="1800" smtClean="0"/>
              <a:t>整数的有效范围：</a:t>
            </a:r>
            <a:r>
              <a:rPr lang="en-US" altLang="zh-CN" sz="1800" smtClean="0"/>
              <a:t>-2147483648~2147483647</a:t>
            </a:r>
          </a:p>
          <a:p>
            <a:pPr lvl="1"/>
            <a:r>
              <a:rPr lang="zh-CN" altLang="en-US" sz="1800" smtClean="0"/>
              <a:t>给整型变量赋值：可以采用十进制、八进制</a:t>
            </a:r>
            <a:r>
              <a:rPr lang="en-US" altLang="zh-CN" sz="1800" smtClean="0"/>
              <a:t>(</a:t>
            </a:r>
            <a:r>
              <a:rPr lang="zh-CN" altLang="en-US" sz="1800" smtClean="0"/>
              <a:t>以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开头</a:t>
            </a:r>
            <a:r>
              <a:rPr lang="en-US" altLang="zh-CN" sz="1800" smtClean="0"/>
              <a:t>)</a:t>
            </a:r>
            <a:r>
              <a:rPr lang="zh-CN" altLang="en-US" sz="1800" smtClean="0"/>
              <a:t>和十六进制</a:t>
            </a:r>
            <a:r>
              <a:rPr lang="en-US" altLang="zh-CN" sz="1800" smtClean="0"/>
              <a:t>(</a:t>
            </a:r>
            <a:r>
              <a:rPr lang="zh-CN" altLang="en-US" sz="1800" smtClean="0"/>
              <a:t>以</a:t>
            </a:r>
            <a:r>
              <a:rPr lang="en-US" altLang="zh-CN" sz="1800" smtClean="0"/>
              <a:t>0x</a:t>
            </a:r>
            <a:r>
              <a:rPr lang="zh-CN" altLang="en-US" sz="1800" smtClean="0"/>
              <a:t>开头</a:t>
            </a:r>
            <a:r>
              <a:rPr lang="en-US" altLang="zh-CN" sz="1800" smtClean="0"/>
              <a:t>)</a:t>
            </a:r>
            <a:r>
              <a:rPr lang="zh-CN" altLang="en-US" sz="1800" smtClean="0"/>
              <a:t>形式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827088" y="4221163"/>
            <a:ext cx="7705725" cy="186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&lt;?php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$int_D = 2147483647;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十进制赋值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$int_H = 017777777777;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八进制赋值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$int_O = 0x7FFFFFFF;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十六进制赋值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?&gt;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</a:p>
        </p:txBody>
      </p:sp>
      <p:sp>
        <p:nvSpPr>
          <p:cNvPr id="133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43195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创建查询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描述：向当前活动数据库发送一条查询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语法：</a:t>
            </a:r>
            <a:r>
              <a:rPr lang="en-US" altLang="zh-CN" sz="1600" b="1" smtClean="0">
                <a:solidFill>
                  <a:srgbClr val="0000FF"/>
                </a:solidFill>
              </a:rPr>
              <a:t>resource mysql_query(string $query[,$link])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参数：</a:t>
            </a:r>
          </a:p>
          <a:p>
            <a:pPr lvl="2">
              <a:lnSpc>
                <a:spcPct val="120000"/>
              </a:lnSpc>
            </a:pPr>
            <a:r>
              <a:rPr lang="en-US" altLang="zh-CN" sz="1600" smtClean="0"/>
              <a:t>$query</a:t>
            </a:r>
            <a:r>
              <a:rPr lang="zh-CN" altLang="en-US" sz="1600" smtClean="0"/>
              <a:t>是查询字符串；</a:t>
            </a:r>
          </a:p>
          <a:p>
            <a:pPr lvl="2">
              <a:lnSpc>
                <a:spcPct val="120000"/>
              </a:lnSpc>
            </a:pPr>
            <a:r>
              <a:rPr lang="en-US" altLang="zh-CN" sz="1600" smtClean="0"/>
              <a:t>$link</a:t>
            </a:r>
            <a:r>
              <a:rPr lang="zh-CN" altLang="en-US" sz="1600" smtClean="0"/>
              <a:t>是创建的活动数据库连接；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说明：</a:t>
            </a:r>
            <a:r>
              <a:rPr lang="en-US" altLang="zh-CN" sz="1600" b="1" smtClean="0"/>
              <a:t>mysql_query()</a:t>
            </a:r>
            <a:r>
              <a:rPr lang="en-US" altLang="zh-CN" sz="1600" smtClean="0"/>
              <a:t> </a:t>
            </a:r>
            <a:r>
              <a:rPr lang="zh-CN" altLang="en-US" sz="1600" smtClean="0"/>
              <a:t>仅对 </a:t>
            </a:r>
            <a:r>
              <a:rPr lang="en-US" altLang="zh-CN" sz="1600" b="1" smtClean="0">
                <a:solidFill>
                  <a:srgbClr val="FF0000"/>
                </a:solidFill>
              </a:rPr>
              <a:t>SELECT</a:t>
            </a:r>
            <a:r>
              <a:rPr lang="zh-CN" altLang="en-US" sz="1600" smtClean="0"/>
              <a:t>，</a:t>
            </a:r>
            <a:r>
              <a:rPr lang="en-US" altLang="zh-CN" sz="1600" smtClean="0"/>
              <a:t>SHOW </a:t>
            </a:r>
            <a:r>
              <a:rPr lang="zh-CN" altLang="en-US" sz="1600" smtClean="0"/>
              <a:t>或 </a:t>
            </a:r>
            <a:r>
              <a:rPr lang="en-US" altLang="zh-CN" sz="1600" smtClean="0"/>
              <a:t>DESCRIBE </a:t>
            </a:r>
            <a:r>
              <a:rPr lang="zh-CN" altLang="en-US" sz="1600" smtClean="0"/>
              <a:t>语句</a:t>
            </a:r>
            <a:r>
              <a:rPr lang="zh-CN" altLang="en-US" sz="1600" b="1" smtClean="0">
                <a:solidFill>
                  <a:srgbClr val="FF0000"/>
                </a:solidFill>
              </a:rPr>
              <a:t>返回一个资源标识符</a:t>
            </a:r>
            <a:r>
              <a:rPr lang="zh-CN" altLang="en-US" sz="1600" smtClean="0"/>
              <a:t>，如果查询执行不正确则返回 </a:t>
            </a:r>
            <a:r>
              <a:rPr lang="en-US" altLang="zh-CN" sz="1600" b="1" smtClean="0"/>
              <a:t>FALSE</a:t>
            </a:r>
            <a:r>
              <a:rPr lang="zh-CN" altLang="en-US" sz="1600" smtClean="0"/>
              <a:t>。对于其它类型的 </a:t>
            </a:r>
            <a:r>
              <a:rPr lang="en-US" altLang="zh-CN" sz="1600" smtClean="0"/>
              <a:t>SQL </a:t>
            </a:r>
            <a:r>
              <a:rPr lang="zh-CN" altLang="en-US" sz="1600" smtClean="0"/>
              <a:t>语句，</a:t>
            </a:r>
            <a:r>
              <a:rPr lang="en-US" altLang="zh-CN" sz="1600" b="1" smtClean="0"/>
              <a:t>mysql_query()</a:t>
            </a:r>
            <a:r>
              <a:rPr lang="zh-CN" altLang="en-US" sz="1600" smtClean="0"/>
              <a:t>在执行成功时返回 </a:t>
            </a:r>
            <a:r>
              <a:rPr lang="en-US" altLang="zh-CN" sz="1600" b="1" smtClean="0"/>
              <a:t>TRUE</a:t>
            </a:r>
            <a:r>
              <a:rPr lang="zh-CN" altLang="en-US" sz="1600" smtClean="0"/>
              <a:t>，出错时返回 </a:t>
            </a:r>
            <a:r>
              <a:rPr lang="en-US" altLang="zh-CN" sz="1600" b="1" smtClean="0"/>
              <a:t>FALSE</a:t>
            </a:r>
            <a:r>
              <a:rPr lang="zh-CN" altLang="en-US" sz="1600" smtClean="0"/>
              <a:t>。</a:t>
            </a:r>
            <a:r>
              <a:rPr lang="zh-CN" altLang="en-US" sz="1600" b="1" smtClean="0">
                <a:solidFill>
                  <a:srgbClr val="0000FF"/>
                </a:solidFill>
              </a:rPr>
              <a:t>非 </a:t>
            </a:r>
            <a:r>
              <a:rPr lang="en-US" altLang="zh-CN" sz="1600" b="1" smtClean="0">
                <a:solidFill>
                  <a:srgbClr val="0000FF"/>
                </a:solidFill>
              </a:rPr>
              <a:t>FALSE </a:t>
            </a:r>
            <a:r>
              <a:rPr lang="zh-CN" altLang="en-US" sz="1600" b="1" smtClean="0">
                <a:solidFill>
                  <a:srgbClr val="0000FF"/>
                </a:solidFill>
              </a:rPr>
              <a:t>的返回值意味着查询是合法的并能够被服务器执行。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smtClean="0">
                <a:solidFill>
                  <a:srgbClr val="FF0000"/>
                </a:solidFill>
              </a:rPr>
              <a:t>注意：查询字符串不应以分号结束，和命令行模式下有区别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常用查询的</a:t>
            </a:r>
            <a:r>
              <a:rPr lang="en-US" altLang="zh-CN" smtClean="0"/>
              <a:t>SQL</a:t>
            </a:r>
            <a:r>
              <a:rPr lang="zh-CN" altLang="en-US" smtClean="0"/>
              <a:t>语句</a:t>
            </a:r>
          </a:p>
        </p:txBody>
      </p:sp>
      <p:sp>
        <p:nvSpPr>
          <p:cNvPr id="134147" name="Text Box 4"/>
          <p:cNvSpPr txBox="1">
            <a:spLocks noChangeArrowheads="1"/>
          </p:cNvSpPr>
          <p:nvPr/>
        </p:nvSpPr>
        <p:spPr bwMode="auto">
          <a:xfrm>
            <a:off x="900113" y="2781300"/>
            <a:ext cx="7632700" cy="28019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）查询数据库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$sql = “select * from news where id&gt;1000”;</a:t>
            </a:r>
          </a:p>
          <a:p>
            <a:pPr>
              <a:spcBef>
                <a:spcPct val="2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）插入数据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$sql = “insert into news(title,content,addate) value(‘$link’,’$content’,time())”;</a:t>
            </a:r>
          </a:p>
          <a:p>
            <a:pPr>
              <a:spcBef>
                <a:spcPct val="2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3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）更新数据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$sql = “update news set title=‘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大家好’ 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where id=1”;</a:t>
            </a:r>
          </a:p>
          <a:p>
            <a:pPr>
              <a:spcBef>
                <a:spcPct val="2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）删除数据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$sql = “delete from news where id=1”;</a:t>
            </a:r>
          </a:p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FF0000"/>
                </a:solidFill>
                <a:latin typeface="Arial" charset="0"/>
              </a:rPr>
              <a:t>$result = mysql_query($sql,$link);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  <a:r>
              <a:rPr lang="en-US" altLang="zh-CN" smtClean="0"/>
              <a:t>——</a:t>
            </a:r>
            <a:r>
              <a:rPr lang="zh-CN" altLang="en-US" smtClean="0"/>
              <a:t>显示查询结果</a:t>
            </a:r>
          </a:p>
        </p:txBody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848600" cy="4098925"/>
          </a:xfrm>
        </p:spPr>
        <p:txBody>
          <a:bodyPr/>
          <a:lstStyle/>
          <a:p>
            <a:r>
              <a:rPr lang="en-US" altLang="zh-CN" sz="2400" b="1" smtClean="0"/>
              <a:t>mysql_fetch_row()</a:t>
            </a:r>
          </a:p>
          <a:p>
            <a:pPr lvl="1"/>
            <a:r>
              <a:rPr lang="zh-CN" altLang="en-US" sz="1800" smtClean="0"/>
              <a:t>描述：从结果集中取得</a:t>
            </a:r>
            <a:r>
              <a:rPr lang="zh-CN" altLang="en-US" sz="1800" b="1" smtClean="0">
                <a:solidFill>
                  <a:srgbClr val="FF0000"/>
                </a:solidFill>
              </a:rPr>
              <a:t>一行</a:t>
            </a:r>
            <a:r>
              <a:rPr lang="zh-CN" altLang="en-US" sz="1800" smtClean="0"/>
              <a:t>作为</a:t>
            </a:r>
            <a:r>
              <a:rPr lang="zh-CN" altLang="en-US" sz="1800" b="1" smtClean="0">
                <a:solidFill>
                  <a:srgbClr val="FF0000"/>
                </a:solidFill>
              </a:rPr>
              <a:t>枚举数组</a:t>
            </a:r>
            <a:r>
              <a:rPr lang="zh-CN" altLang="en-US" sz="1800" smtClean="0"/>
              <a:t> 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array </a:t>
            </a:r>
            <a:r>
              <a:rPr lang="en-US" altLang="zh-CN" sz="1800" b="1" smtClean="0"/>
              <a:t>mysql_fetch_row</a:t>
            </a:r>
            <a:r>
              <a:rPr lang="en-US" altLang="zh-CN" sz="1800" smtClean="0"/>
              <a:t> ( resource $result ) </a:t>
            </a:r>
          </a:p>
          <a:p>
            <a:pPr lvl="1"/>
            <a:r>
              <a:rPr lang="zh-CN" altLang="en-US" sz="1800" smtClean="0"/>
              <a:t>返回值：返回根据所取得的行生成的</a:t>
            </a:r>
            <a:r>
              <a:rPr lang="zh-CN" altLang="en-US" sz="1800" b="1" smtClean="0">
                <a:solidFill>
                  <a:srgbClr val="FF0000"/>
                </a:solidFill>
              </a:rPr>
              <a:t>数组</a:t>
            </a:r>
            <a:r>
              <a:rPr lang="zh-CN" altLang="en-US" sz="1800" smtClean="0"/>
              <a:t>，如果没有更多行则返回 </a:t>
            </a:r>
            <a:r>
              <a:rPr lang="en-US" altLang="zh-CN" sz="1800" b="1" smtClean="0"/>
              <a:t>FALSE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b="1" smtClean="0"/>
              <a:t>mysql_fetch_row()</a:t>
            </a:r>
            <a:r>
              <a:rPr lang="zh-CN" altLang="en-US" sz="1800" smtClean="0"/>
              <a:t>从和指定的结果标识关联的结果集中取得一行数据并作为数组返回。每个结果的</a:t>
            </a:r>
            <a:r>
              <a:rPr lang="zh-CN" altLang="en-US" sz="1800" b="1" smtClean="0">
                <a:solidFill>
                  <a:srgbClr val="FF0000"/>
                </a:solidFill>
              </a:rPr>
              <a:t>列储存在一个数组的单元中</a:t>
            </a:r>
            <a:r>
              <a:rPr lang="zh-CN" altLang="en-US" sz="1800" smtClean="0"/>
              <a:t>，</a:t>
            </a:r>
            <a:r>
              <a:rPr lang="zh-CN" altLang="en-US" sz="1800" b="1" smtClean="0">
                <a:solidFill>
                  <a:srgbClr val="FF0000"/>
                </a:solidFill>
              </a:rPr>
              <a:t>偏移量从 </a:t>
            </a:r>
            <a:r>
              <a:rPr lang="en-US" altLang="zh-CN" sz="1800" b="1" smtClean="0">
                <a:solidFill>
                  <a:srgbClr val="FF0000"/>
                </a:solidFill>
              </a:rPr>
              <a:t>0 </a:t>
            </a:r>
            <a:r>
              <a:rPr lang="zh-CN" altLang="en-US" sz="1800" b="1" smtClean="0">
                <a:solidFill>
                  <a:srgbClr val="FF0000"/>
                </a:solidFill>
              </a:rPr>
              <a:t>开始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依次调用</a:t>
            </a:r>
            <a:r>
              <a:rPr lang="en-US" altLang="zh-CN" sz="1800" b="1" smtClean="0">
                <a:solidFill>
                  <a:srgbClr val="0000FF"/>
                </a:solidFill>
              </a:rPr>
              <a:t>mysql_fetch_row()</a:t>
            </a:r>
            <a:r>
              <a:rPr lang="zh-CN" altLang="en-US" sz="1800" b="1" smtClean="0">
                <a:solidFill>
                  <a:srgbClr val="0000FF"/>
                </a:solidFill>
              </a:rPr>
              <a:t>将返回结果集中的下一行，如果没有更多行则返回</a:t>
            </a:r>
            <a:r>
              <a:rPr lang="en-US" altLang="zh-CN" sz="1800" b="1" smtClean="0">
                <a:solidFill>
                  <a:srgbClr val="0000FF"/>
                </a:solidFill>
              </a:rPr>
              <a:t>FALSE</a:t>
            </a:r>
            <a:r>
              <a:rPr lang="zh-CN" altLang="en-US" sz="1800" b="1" smtClean="0">
                <a:solidFill>
                  <a:srgbClr val="0000FF"/>
                </a:solidFill>
              </a:rPr>
              <a:t>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$row = mysql_fetch_row($result)</a:t>
            </a:r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  <a:r>
              <a:rPr lang="en-US" altLang="zh-CN" smtClean="0"/>
              <a:t>——</a:t>
            </a:r>
            <a:r>
              <a:rPr lang="zh-CN" altLang="en-US" smtClean="0"/>
              <a:t>显示查询结果</a:t>
            </a:r>
          </a:p>
        </p:txBody>
      </p:sp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mysql_fetch_array()</a:t>
            </a:r>
          </a:p>
          <a:p>
            <a:pPr lvl="1"/>
            <a:r>
              <a:rPr lang="zh-CN" altLang="en-US" sz="1600" smtClean="0"/>
              <a:t>描述：从结果集中取得一行作为关联数组，或数字数组，或二者兼有 </a:t>
            </a:r>
          </a:p>
          <a:p>
            <a:pPr lvl="1"/>
            <a:r>
              <a:rPr lang="zh-CN" altLang="en-US" sz="1600" smtClean="0"/>
              <a:t>语法：</a:t>
            </a:r>
            <a:r>
              <a:rPr lang="en-US" altLang="zh-CN" sz="1600" smtClean="0"/>
              <a:t>array </a:t>
            </a:r>
            <a:r>
              <a:rPr lang="en-US" altLang="zh-CN" sz="1600" b="1" smtClean="0"/>
              <a:t>mysql_fetch_array</a:t>
            </a:r>
            <a:r>
              <a:rPr lang="en-US" altLang="zh-CN" sz="1600" smtClean="0"/>
              <a:t> ( resource $result [, int $result_type ] ) </a:t>
            </a:r>
          </a:p>
          <a:p>
            <a:pPr lvl="1"/>
            <a:r>
              <a:rPr lang="zh-CN" altLang="en-US" sz="1600" smtClean="0"/>
              <a:t>参数：</a:t>
            </a:r>
            <a:r>
              <a:rPr lang="en-US" altLang="zh-CN" sz="1600" smtClean="0"/>
              <a:t>$result_type</a:t>
            </a:r>
            <a:r>
              <a:rPr lang="zh-CN" altLang="en-US" sz="1600" smtClean="0"/>
              <a:t>是一个常量，取值：</a:t>
            </a:r>
            <a:r>
              <a:rPr lang="en-US" altLang="zh-CN" sz="1600" b="1" smtClean="0">
                <a:solidFill>
                  <a:srgbClr val="0000FF"/>
                </a:solidFill>
              </a:rPr>
              <a:t>MYSQL_BOTH</a:t>
            </a:r>
            <a:r>
              <a:rPr lang="en-US" altLang="zh-CN" sz="1600" smtClean="0"/>
              <a:t>(</a:t>
            </a:r>
            <a:r>
              <a:rPr lang="zh-CN" altLang="en-US" sz="1600" smtClean="0"/>
              <a:t>两者兼有，默认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</a:t>
            </a:r>
            <a:r>
              <a:rPr lang="en-US" altLang="zh-CN" sz="1600" b="1" smtClean="0">
                <a:solidFill>
                  <a:srgbClr val="0000FF"/>
                </a:solidFill>
              </a:rPr>
              <a:t>MYSQL_ASSOC</a:t>
            </a:r>
            <a:r>
              <a:rPr lang="en-US" altLang="zh-CN" sz="1600" smtClean="0"/>
              <a:t>(</a:t>
            </a:r>
            <a:r>
              <a:rPr lang="zh-CN" altLang="en-US" sz="1600" smtClean="0"/>
              <a:t>关联索引</a:t>
            </a:r>
            <a:r>
              <a:rPr lang="en-US" altLang="zh-CN" sz="1600" smtClean="0"/>
              <a:t>)</a:t>
            </a:r>
            <a:r>
              <a:rPr lang="zh-CN" altLang="en-US" sz="1600" smtClean="0"/>
              <a:t>、</a:t>
            </a:r>
            <a:r>
              <a:rPr lang="en-US" altLang="zh-CN" sz="1600" b="1" smtClean="0">
                <a:solidFill>
                  <a:srgbClr val="0000FF"/>
                </a:solidFill>
              </a:rPr>
              <a:t>MYSQL_NUM</a:t>
            </a:r>
            <a:r>
              <a:rPr lang="en-US" altLang="zh-CN" sz="1600" smtClean="0"/>
              <a:t>(</a:t>
            </a:r>
            <a:r>
              <a:rPr lang="zh-CN" altLang="en-US" sz="1600" smtClean="0"/>
              <a:t>数字索引</a:t>
            </a:r>
            <a:r>
              <a:rPr lang="en-US" altLang="zh-CN" sz="1600" smtClean="0"/>
              <a:t>)</a:t>
            </a:r>
          </a:p>
          <a:p>
            <a:pPr lvl="1"/>
            <a:r>
              <a:rPr lang="zh-CN" altLang="en-US" sz="1600" smtClean="0"/>
              <a:t>返回值：返回根据从结果集取得的行生成的数组，如果没有更多行则返回 </a:t>
            </a:r>
            <a:r>
              <a:rPr lang="en-US" altLang="zh-CN" sz="1600" b="1" smtClean="0"/>
              <a:t>FALSE</a:t>
            </a:r>
            <a:r>
              <a:rPr lang="zh-CN" altLang="en-US" sz="1600" smtClean="0"/>
              <a:t>。</a:t>
            </a:r>
          </a:p>
          <a:p>
            <a:pPr lvl="1"/>
            <a:r>
              <a:rPr lang="zh-CN" altLang="en-US" sz="1600" b="1" smtClean="0">
                <a:solidFill>
                  <a:srgbClr val="FF0000"/>
                </a:solidFill>
              </a:rPr>
              <a:t>注意：本函数返回的字段名区分大小写。</a:t>
            </a:r>
            <a:r>
              <a:rPr lang="zh-CN" altLang="en-US" sz="1600" smtClean="0"/>
              <a:t> </a:t>
            </a:r>
          </a:p>
          <a:p>
            <a:pPr lvl="1"/>
            <a:endParaRPr lang="zh-CN" altLang="en-US" sz="160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  <a:r>
              <a:rPr lang="en-US" altLang="zh-CN" smtClean="0"/>
              <a:t>——</a:t>
            </a:r>
            <a:r>
              <a:rPr lang="zh-CN" altLang="en-US" smtClean="0"/>
              <a:t>显示查询结果</a:t>
            </a:r>
          </a:p>
        </p:txBody>
      </p:sp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mysql_fetch_assoc()</a:t>
            </a:r>
          </a:p>
          <a:p>
            <a:pPr lvl="1"/>
            <a:r>
              <a:rPr lang="zh-CN" altLang="en-US" sz="1800" smtClean="0"/>
              <a:t>描述：从结果集中取得一行作为关联数组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array </a:t>
            </a:r>
            <a:r>
              <a:rPr lang="en-US" altLang="zh-CN" sz="1800" b="1" smtClean="0"/>
              <a:t>mysql_fetch_assoc</a:t>
            </a:r>
            <a:r>
              <a:rPr lang="en-US" altLang="zh-CN" sz="1800" smtClean="0"/>
              <a:t> ( resource $result ) </a:t>
            </a:r>
          </a:p>
          <a:p>
            <a:pPr lvl="1"/>
            <a:r>
              <a:rPr lang="zh-CN" altLang="en-US" sz="1800" smtClean="0"/>
              <a:t>返回值：返回根据从结果集取得的行生成的关联数组，如果没有更多行则返回 </a:t>
            </a:r>
            <a:r>
              <a:rPr lang="en-US" altLang="zh-CN" sz="1800" b="1" smtClean="0"/>
              <a:t>FALSE</a:t>
            </a:r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b="1" smtClean="0"/>
              <a:t>mysql_fetch_assoc()</a:t>
            </a:r>
            <a:r>
              <a:rPr lang="zh-CN" altLang="en-US" sz="1800" smtClean="0"/>
              <a:t>和用</a:t>
            </a:r>
            <a:r>
              <a:rPr lang="en-US" altLang="zh-CN" sz="1800" b="1" smtClean="0"/>
              <a:t>mysql_fetch_array()</a:t>
            </a:r>
            <a:r>
              <a:rPr lang="zh-CN" altLang="en-US" sz="1800" smtClean="0"/>
              <a:t>加上第二个可选参数</a:t>
            </a:r>
            <a:r>
              <a:rPr lang="en-US" altLang="zh-CN" sz="1800" b="1" smtClean="0"/>
              <a:t>MYSQL_ASSOC</a:t>
            </a:r>
            <a:r>
              <a:rPr lang="zh-CN" altLang="en-US" sz="1800" smtClean="0"/>
              <a:t>完全相同，仅仅返回关联数组。</a:t>
            </a:r>
          </a:p>
          <a:p>
            <a:pPr lvl="1"/>
            <a:r>
              <a:rPr lang="zh-CN" altLang="en-US" sz="1800" smtClean="0"/>
              <a:t>注意：此函数返回的字段名</a:t>
            </a:r>
            <a:r>
              <a:rPr lang="zh-CN" altLang="en-US" sz="1800" b="1" smtClean="0">
                <a:solidFill>
                  <a:srgbClr val="FF0000"/>
                </a:solidFill>
              </a:rPr>
              <a:t>大小写敏感</a:t>
            </a:r>
            <a:r>
              <a:rPr lang="zh-CN" altLang="en-US" sz="1800" smtClean="0"/>
              <a:t>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  <a:r>
              <a:rPr lang="en-US" altLang="zh-CN" smtClean="0"/>
              <a:t>——</a:t>
            </a:r>
            <a:r>
              <a:rPr lang="zh-CN" altLang="en-US" smtClean="0"/>
              <a:t>显示查询结果</a:t>
            </a:r>
          </a:p>
        </p:txBody>
      </p:sp>
      <p:sp>
        <p:nvSpPr>
          <p:cNvPr id="138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535487"/>
          </a:xfrm>
        </p:spPr>
        <p:txBody>
          <a:bodyPr/>
          <a:lstStyle/>
          <a:p>
            <a:r>
              <a:rPr lang="en-US" altLang="zh-CN" sz="2400" b="1" smtClean="0"/>
              <a:t>mysql_num_rows()</a:t>
            </a:r>
          </a:p>
          <a:p>
            <a:pPr lvl="1"/>
            <a:r>
              <a:rPr lang="zh-CN" altLang="en-US" sz="1800" smtClean="0"/>
              <a:t>描述：取得结果集中</a:t>
            </a:r>
            <a:r>
              <a:rPr lang="zh-CN" altLang="en-US" sz="1800" b="1" smtClean="0">
                <a:solidFill>
                  <a:srgbClr val="0000FF"/>
                </a:solidFill>
              </a:rPr>
              <a:t>行的数目</a:t>
            </a:r>
            <a:r>
              <a:rPr lang="zh-CN" altLang="en-US" sz="1800" smtClean="0"/>
              <a:t>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mysql_num_rows</a:t>
            </a:r>
            <a:r>
              <a:rPr lang="en-US" altLang="zh-CN" sz="1800" smtClean="0"/>
              <a:t> ( resource $result ) </a:t>
            </a:r>
            <a:endParaRPr lang="en-US" altLang="zh-CN" sz="1800" b="1" smtClean="0"/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b="1" smtClean="0"/>
              <a:t>mysql_num_rows()</a:t>
            </a:r>
            <a:r>
              <a:rPr lang="zh-CN" altLang="en-US" sz="1800" smtClean="0"/>
              <a:t>返回结果集中行的数目。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注意：此命令仅对 </a:t>
            </a:r>
            <a:r>
              <a:rPr lang="en-US" altLang="zh-CN" sz="1800" b="1" smtClean="0">
                <a:solidFill>
                  <a:srgbClr val="0000FF"/>
                </a:solidFill>
              </a:rPr>
              <a:t>SELECT </a:t>
            </a:r>
            <a:r>
              <a:rPr lang="zh-CN" altLang="en-US" sz="1800" b="1" smtClean="0">
                <a:solidFill>
                  <a:srgbClr val="0000FF"/>
                </a:solidFill>
              </a:rPr>
              <a:t>语句有效。</a:t>
            </a:r>
            <a:r>
              <a:rPr lang="zh-CN" altLang="en-US" sz="1800" smtClean="0"/>
              <a:t> </a:t>
            </a:r>
          </a:p>
          <a:p>
            <a:r>
              <a:rPr lang="en-US" altLang="zh-CN" sz="2400" b="1" smtClean="0"/>
              <a:t>mysql_affected_rows()</a:t>
            </a:r>
          </a:p>
          <a:p>
            <a:pPr lvl="1"/>
            <a:r>
              <a:rPr lang="zh-CN" altLang="en-US" sz="1800" smtClean="0"/>
              <a:t>描述：取得前一次 </a:t>
            </a:r>
            <a:r>
              <a:rPr lang="en-US" altLang="zh-CN" sz="1800" smtClean="0"/>
              <a:t>MySQL </a:t>
            </a:r>
            <a:r>
              <a:rPr lang="zh-CN" altLang="en-US" sz="1800" smtClean="0"/>
              <a:t>操作所影响的记录行数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mysql_affected_rows</a:t>
            </a:r>
            <a:r>
              <a:rPr lang="en-US" altLang="zh-CN" sz="1800" smtClean="0"/>
              <a:t> ([ resource $link ] ) </a:t>
            </a:r>
            <a:endParaRPr lang="zh-CN" altLang="en-US" sz="1800" smtClean="0"/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说明：取得最近一次与 </a:t>
            </a:r>
            <a:r>
              <a:rPr lang="en-US" altLang="zh-CN" sz="1800" b="1" smtClean="0">
                <a:solidFill>
                  <a:srgbClr val="0000FF"/>
                </a:solidFill>
              </a:rPr>
              <a:t>$</a:t>
            </a:r>
            <a:r>
              <a:rPr lang="en-US" altLang="zh-CN" sz="1800" b="1" i="1" smtClean="0">
                <a:solidFill>
                  <a:srgbClr val="0000FF"/>
                </a:solidFill>
              </a:rPr>
              <a:t>link</a:t>
            </a:r>
            <a:r>
              <a:rPr lang="en-US" altLang="zh-CN" sz="1800" b="1" smtClean="0">
                <a:solidFill>
                  <a:srgbClr val="0000FF"/>
                </a:solidFill>
              </a:rPr>
              <a:t> </a:t>
            </a:r>
            <a:r>
              <a:rPr lang="zh-CN" altLang="en-US" sz="1800" b="1" smtClean="0">
                <a:solidFill>
                  <a:srgbClr val="0000FF"/>
                </a:solidFill>
              </a:rPr>
              <a:t>关联的 </a:t>
            </a:r>
            <a:r>
              <a:rPr lang="en-US" altLang="zh-CN" sz="1800" b="1" smtClean="0">
                <a:solidFill>
                  <a:srgbClr val="0000FF"/>
                </a:solidFill>
              </a:rPr>
              <a:t>INSERT</a:t>
            </a:r>
            <a:r>
              <a:rPr lang="zh-CN" altLang="en-US" sz="1800" b="1" smtClean="0">
                <a:solidFill>
                  <a:srgbClr val="0000FF"/>
                </a:solidFill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</a:rPr>
              <a:t>UPDATE </a:t>
            </a:r>
            <a:r>
              <a:rPr lang="zh-CN" altLang="en-US" sz="1800" b="1" smtClean="0">
                <a:solidFill>
                  <a:srgbClr val="0000FF"/>
                </a:solidFill>
              </a:rPr>
              <a:t>或 </a:t>
            </a:r>
            <a:r>
              <a:rPr lang="en-US" altLang="zh-CN" sz="1800" b="1" smtClean="0">
                <a:solidFill>
                  <a:srgbClr val="0000FF"/>
                </a:solidFill>
              </a:rPr>
              <a:t>DELETE </a:t>
            </a:r>
            <a:r>
              <a:rPr lang="zh-CN" altLang="en-US" sz="1800" b="1" smtClean="0">
                <a:solidFill>
                  <a:srgbClr val="0000FF"/>
                </a:solidFill>
              </a:rPr>
              <a:t>查询所影响的记录行数。 </a:t>
            </a:r>
          </a:p>
          <a:p>
            <a:pPr lvl="1"/>
            <a:r>
              <a:rPr lang="zh-CN" altLang="en-US" sz="1800" smtClean="0"/>
              <a:t>注意：如果最近一次查询失败，函数</a:t>
            </a:r>
            <a:r>
              <a:rPr lang="zh-CN" altLang="en-US" sz="1800" b="1" smtClean="0">
                <a:solidFill>
                  <a:srgbClr val="FF0000"/>
                </a:solidFill>
              </a:rPr>
              <a:t>返回</a:t>
            </a:r>
            <a:r>
              <a:rPr lang="en-US" altLang="zh-CN" sz="1800" b="1" smtClean="0">
                <a:solidFill>
                  <a:srgbClr val="FF0000"/>
                </a:solidFill>
              </a:rPr>
              <a:t>-1</a:t>
            </a:r>
            <a:r>
              <a:rPr lang="zh-CN" altLang="en-US" sz="1800" smtClean="0"/>
              <a:t>。当使用</a:t>
            </a:r>
            <a:r>
              <a:rPr lang="en-US" altLang="zh-CN" sz="1800" smtClean="0"/>
              <a:t>UPDATE</a:t>
            </a:r>
            <a:r>
              <a:rPr lang="zh-CN" altLang="en-US" sz="1800" smtClean="0"/>
              <a:t>查询，</a:t>
            </a:r>
            <a:r>
              <a:rPr lang="en-US" altLang="zh-CN" sz="1800" smtClean="0">
                <a:solidFill>
                  <a:srgbClr val="FF0000"/>
                </a:solidFill>
              </a:rPr>
              <a:t>MySQL</a:t>
            </a:r>
            <a:r>
              <a:rPr lang="zh-CN" altLang="en-US" sz="1800" smtClean="0">
                <a:solidFill>
                  <a:srgbClr val="FF0000"/>
                </a:solidFill>
              </a:rPr>
              <a:t>不会将原值和新值一样的值更新</a:t>
            </a:r>
            <a:r>
              <a:rPr lang="zh-CN" altLang="en-US" sz="1800" smtClean="0"/>
              <a:t>，返回值不一定就是查询条件所符合的记录，只有修改过的记录数才会被返回。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600" smtClean="0"/>
              <a:t>.</a:t>
            </a:r>
          </a:p>
        </p:txBody>
      </p:sp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339975" y="4365625"/>
            <a:ext cx="4876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浮点数</a:t>
            </a:r>
          </a:p>
          <a:p>
            <a:pPr lvl="1"/>
            <a:r>
              <a:rPr lang="zh-CN" altLang="en-US" sz="1800" smtClean="0"/>
              <a:t>浮点数据类型可以用来存储数字，也可以用来保存小数。它提供了比整数大的多的精度。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32</a:t>
            </a:r>
            <a:r>
              <a:rPr lang="zh-CN" altLang="en-US" sz="1800" smtClean="0"/>
              <a:t>位操作系统中，它的有效范围是</a:t>
            </a:r>
            <a:r>
              <a:rPr lang="en-US" altLang="zh-CN" sz="1800" smtClean="0"/>
              <a:t>1.7E-308~1.7E+308</a:t>
            </a:r>
            <a:r>
              <a:rPr lang="zh-CN" altLang="en-US" sz="1800" smtClean="0"/>
              <a:t>。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827088" y="4221163"/>
            <a:ext cx="7705725" cy="1501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&lt;?php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$float_1 = 90000000000;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十进制赋值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$float_2 = 9E10;     //9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乘以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的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次方，十六进制赋值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?&gt;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字符型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字符串是用单引号“</a:t>
            </a:r>
            <a:r>
              <a:rPr lang="en-US" altLang="zh-CN" sz="1800" smtClean="0"/>
              <a:t>‘”</a:t>
            </a:r>
            <a:r>
              <a:rPr lang="zh-CN" altLang="en-US" sz="1800" smtClean="0"/>
              <a:t>或双引号“</a:t>
            </a:r>
            <a:r>
              <a:rPr lang="en-US" altLang="zh-CN" sz="1800" smtClean="0"/>
              <a:t>””</a:t>
            </a:r>
            <a:r>
              <a:rPr lang="zh-CN" altLang="en-US" sz="1800" smtClean="0"/>
              <a:t>括起来的字符序列。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在</a:t>
            </a:r>
            <a:r>
              <a:rPr lang="en-US" altLang="zh-CN" sz="2400" b="1" smtClean="0"/>
              <a:t>PHP</a:t>
            </a:r>
            <a:r>
              <a:rPr lang="zh-CN" altLang="en-US" sz="2400" b="1" smtClean="0"/>
              <a:t>中，定义字符串，有三种方式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单引号方式，</a:t>
            </a:r>
            <a:r>
              <a:rPr lang="en-US" altLang="zh-CN" sz="2000" smtClean="0"/>
              <a:t>$userName = ‘yao’;</a:t>
            </a:r>
          </a:p>
          <a:p>
            <a:pPr lvl="2">
              <a:lnSpc>
                <a:spcPct val="120000"/>
              </a:lnSpc>
            </a:pPr>
            <a:r>
              <a:rPr lang="zh-CN" altLang="en-US" sz="1800" b="1" smtClean="0">
                <a:solidFill>
                  <a:srgbClr val="FF0000"/>
                </a:solidFill>
              </a:rPr>
              <a:t>注意：单引号内的转义字符是 </a:t>
            </a:r>
            <a:r>
              <a:rPr lang="en-US" altLang="zh-CN" sz="1800" b="1" smtClean="0">
                <a:solidFill>
                  <a:srgbClr val="FF0000"/>
                </a:solidFill>
              </a:rPr>
              <a:t>\’ </a:t>
            </a:r>
            <a:r>
              <a:rPr lang="zh-CN" altLang="en-US" sz="1800" b="1" smtClean="0">
                <a:solidFill>
                  <a:srgbClr val="FF0000"/>
                </a:solidFill>
              </a:rPr>
              <a:t>和 </a:t>
            </a:r>
            <a:r>
              <a:rPr lang="en-US" altLang="zh-CN" sz="1800" b="1" smtClean="0">
                <a:solidFill>
                  <a:srgbClr val="FF0000"/>
                </a:solidFill>
              </a:rPr>
              <a:t>\\</a:t>
            </a:r>
          </a:p>
          <a:p>
            <a:pPr lvl="1">
              <a:lnSpc>
                <a:spcPct val="120000"/>
              </a:lnSpc>
            </a:pPr>
            <a:r>
              <a:rPr lang="zh-CN" altLang="en-US" sz="2000" smtClean="0"/>
              <a:t>双引号方式，</a:t>
            </a:r>
            <a:r>
              <a:rPr lang="en-US" altLang="zh-CN" sz="2000" smtClean="0"/>
              <a:t>$userName = “yao”;</a:t>
            </a:r>
          </a:p>
          <a:p>
            <a:pPr lvl="2">
              <a:lnSpc>
                <a:spcPct val="120000"/>
              </a:lnSpc>
            </a:pPr>
            <a:r>
              <a:rPr lang="zh-CN" altLang="en-US" sz="1800" b="1" smtClean="0">
                <a:solidFill>
                  <a:srgbClr val="FF0000"/>
                </a:solidFill>
              </a:rPr>
              <a:t>注意：双引号内所有的转义字符都可以使用</a:t>
            </a:r>
          </a:p>
          <a:p>
            <a:pPr lvl="1">
              <a:lnSpc>
                <a:spcPct val="120000"/>
              </a:lnSpc>
            </a:pPr>
            <a:endParaRPr lang="zh-CN" altLang="en-US" sz="2000" smtClean="0"/>
          </a:p>
          <a:p>
            <a:pPr lvl="2">
              <a:lnSpc>
                <a:spcPct val="120000"/>
              </a:lnSpc>
            </a:pPr>
            <a:endParaRPr lang="zh-CN" altLang="en-US" sz="1800" smtClean="0"/>
          </a:p>
          <a:p>
            <a:pPr lvl="1">
              <a:lnSpc>
                <a:spcPct val="120000"/>
              </a:lnSpc>
            </a:pPr>
            <a:endParaRPr lang="en-US" altLang="zh-CN" sz="2000" smtClean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827088" y="5321300"/>
            <a:ext cx="7705725" cy="77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$str = ‘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北京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\’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传智教育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\’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有限公司’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$str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北京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\”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传智教育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\”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有限公司”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4897437" cy="4464050"/>
          </a:xfrm>
        </p:spPr>
        <p:txBody>
          <a:bodyPr/>
          <a:lstStyle/>
          <a:p>
            <a:r>
              <a:rPr lang="en-US" altLang="zh-CN" sz="2400" b="1" smtClean="0"/>
              <a:t>Heredoc</a:t>
            </a:r>
            <a:r>
              <a:rPr lang="zh-CN" altLang="en-US" sz="2400" b="1" smtClean="0"/>
              <a:t>方式</a:t>
            </a:r>
          </a:p>
          <a:p>
            <a:pPr lvl="1"/>
            <a:r>
              <a:rPr lang="zh-CN" altLang="en-US" sz="1800" smtClean="0"/>
              <a:t>含义：用来提供一种处理较长字符串的方法。</a:t>
            </a:r>
          </a:p>
          <a:p>
            <a:pPr lvl="1"/>
            <a:r>
              <a:rPr lang="en-US" altLang="zh-CN" sz="1800" smtClean="0"/>
              <a:t>Heredoc</a:t>
            </a:r>
            <a:r>
              <a:rPr lang="zh-CN" altLang="en-US" sz="1800" smtClean="0"/>
              <a:t>方式将要输出的文档内容包括在“</a:t>
            </a:r>
            <a:r>
              <a:rPr lang="en-US" altLang="zh-CN" sz="1800" smtClean="0"/>
              <a:t>&lt;&lt;&lt;heredoc”</a:t>
            </a:r>
            <a:r>
              <a:rPr lang="zh-CN" altLang="en-US" sz="1800" smtClean="0"/>
              <a:t>和“</a:t>
            </a:r>
            <a:r>
              <a:rPr lang="en-US" altLang="zh-CN" sz="1800" smtClean="0"/>
              <a:t>heredoc;”</a:t>
            </a:r>
            <a:r>
              <a:rPr lang="zh-CN" altLang="en-US" sz="1800" smtClean="0"/>
              <a:t>之间。</a:t>
            </a:r>
          </a:p>
          <a:p>
            <a:pPr lvl="1"/>
            <a:r>
              <a:rPr lang="en-US" altLang="zh-CN" sz="1800" smtClean="0"/>
              <a:t>“heredoc”</a:t>
            </a:r>
            <a:r>
              <a:rPr lang="zh-CN" altLang="en-US" sz="1800" smtClean="0"/>
              <a:t>可以自己命名；</a:t>
            </a:r>
          </a:p>
          <a:p>
            <a:pPr lvl="1"/>
            <a:r>
              <a:rPr lang="en-US" altLang="zh-CN" sz="1800" smtClean="0"/>
              <a:t>“&lt;&lt;&lt;heredoc”</a:t>
            </a:r>
            <a:r>
              <a:rPr lang="zh-CN" altLang="en-US" sz="1800" smtClean="0"/>
              <a:t>表示字符串的开始；</a:t>
            </a:r>
          </a:p>
          <a:p>
            <a:pPr lvl="1"/>
            <a:r>
              <a:rPr lang="en-US" altLang="zh-CN" sz="1800" smtClean="0"/>
              <a:t>“heredoc;”</a:t>
            </a:r>
            <a:r>
              <a:rPr lang="zh-CN" altLang="en-US" sz="1800" smtClean="0"/>
              <a:t>表示字符串的结束，</a:t>
            </a:r>
            <a:r>
              <a:rPr lang="zh-CN" altLang="en-US" sz="1800" b="1" smtClean="0">
                <a:solidFill>
                  <a:srgbClr val="FF0000"/>
                </a:solidFill>
              </a:rPr>
              <a:t>必须放在行首，不能缩进，单独一行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heredoc</a:t>
            </a:r>
            <a:r>
              <a:rPr lang="zh-CN" altLang="en-US" sz="1800" smtClean="0"/>
              <a:t>中的特殊字符不需要转义；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heredoc</a:t>
            </a:r>
            <a:r>
              <a:rPr lang="zh-CN" altLang="en-US" sz="1800" smtClean="0"/>
              <a:t>中的变量，最好用</a:t>
            </a:r>
            <a:r>
              <a:rPr lang="en-US" altLang="zh-CN" sz="1800" smtClean="0"/>
              <a:t>{}</a:t>
            </a:r>
            <a:r>
              <a:rPr lang="zh-CN" altLang="en-US" sz="1800" smtClean="0"/>
              <a:t>括起来</a:t>
            </a:r>
          </a:p>
          <a:p>
            <a:pPr lvl="1"/>
            <a:endParaRPr lang="zh-CN" altLang="en-US" sz="2000" smtClean="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5219700" y="1989138"/>
            <a:ext cx="3743325" cy="284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$username = "yao20010558";</a:t>
            </a:r>
          </a:p>
          <a:p>
            <a:r>
              <a:rPr lang="en-US" altLang="zh-CN">
                <a:solidFill>
                  <a:srgbClr val="0000FF"/>
                </a:solidFill>
              </a:rPr>
              <a:t>$str = &lt;&lt;&lt;heredoc</a:t>
            </a:r>
          </a:p>
          <a:p>
            <a:r>
              <a:rPr lang="zh-CN" altLang="en-US">
                <a:solidFill>
                  <a:srgbClr val="0000FF"/>
                </a:solidFill>
              </a:rPr>
              <a:t>你好，</a:t>
            </a:r>
            <a:r>
              <a:rPr lang="en-US" altLang="zh-CN">
                <a:solidFill>
                  <a:srgbClr val="0000FF"/>
                </a:solidFill>
              </a:rPr>
              <a:t>{$username}abc&lt;br /&gt;</a:t>
            </a:r>
          </a:p>
          <a:p>
            <a:r>
              <a:rPr lang="zh-CN" altLang="en-US">
                <a:solidFill>
                  <a:srgbClr val="0000FF"/>
                </a:solidFill>
              </a:rPr>
              <a:t>美元符号 </a:t>
            </a:r>
            <a:r>
              <a:rPr lang="en-US" altLang="zh-CN">
                <a:solidFill>
                  <a:srgbClr val="0000FF"/>
                </a:solidFill>
              </a:rPr>
              <a:t>$&lt;br /&gt;</a:t>
            </a:r>
          </a:p>
          <a:p>
            <a:r>
              <a:rPr lang="zh-CN" altLang="en-US">
                <a:solidFill>
                  <a:srgbClr val="0000FF"/>
                </a:solidFill>
              </a:rPr>
              <a:t>反斜杠 </a:t>
            </a:r>
            <a:r>
              <a:rPr lang="en-US" altLang="zh-CN">
                <a:solidFill>
                  <a:srgbClr val="0000FF"/>
                </a:solidFill>
              </a:rPr>
              <a:t>\ &lt;br /&gt;</a:t>
            </a:r>
          </a:p>
          <a:p>
            <a:r>
              <a:rPr lang="en-US" altLang="zh-CN">
                <a:solidFill>
                  <a:srgbClr val="0000FF"/>
                </a:solidFill>
              </a:rPr>
              <a:t>"</a:t>
            </a:r>
            <a:r>
              <a:rPr lang="zh-CN" altLang="en-US">
                <a:solidFill>
                  <a:srgbClr val="0000FF"/>
                </a:solidFill>
              </a:rPr>
              <a:t>我恨你</a:t>
            </a:r>
            <a:r>
              <a:rPr lang="en-US" altLang="zh-CN">
                <a:solidFill>
                  <a:srgbClr val="0000FF"/>
                </a:solidFill>
              </a:rPr>
              <a:t>"&lt;br /&gt;</a:t>
            </a:r>
          </a:p>
          <a:p>
            <a:r>
              <a:rPr lang="en-US" altLang="zh-CN">
                <a:solidFill>
                  <a:srgbClr val="0000FF"/>
                </a:solidFill>
              </a:rPr>
              <a:t>'</a:t>
            </a:r>
            <a:r>
              <a:rPr lang="zh-CN" altLang="en-US">
                <a:solidFill>
                  <a:srgbClr val="0000FF"/>
                </a:solidFill>
              </a:rPr>
              <a:t>我恨你</a:t>
            </a:r>
            <a:r>
              <a:rPr lang="en-US" altLang="zh-CN">
                <a:solidFill>
                  <a:srgbClr val="0000FF"/>
                </a:solidFill>
              </a:rPr>
              <a:t>'</a:t>
            </a:r>
          </a:p>
          <a:p>
            <a:r>
              <a:rPr lang="en-US" altLang="zh-CN">
                <a:solidFill>
                  <a:srgbClr val="0000FF"/>
                </a:solidFill>
              </a:rPr>
              <a:t>heredoc;</a:t>
            </a:r>
          </a:p>
          <a:p>
            <a:r>
              <a:rPr lang="en-US" altLang="zh-CN">
                <a:solidFill>
                  <a:srgbClr val="0000FF"/>
                </a:solidFill>
              </a:rPr>
              <a:t>echo $str;</a:t>
            </a:r>
            <a:endParaRPr lang="zh-CN" altLang="en-US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注意事项</a:t>
            </a:r>
          </a:p>
          <a:p>
            <a:pPr lvl="1"/>
            <a:r>
              <a:rPr lang="zh-CN" altLang="en-US" sz="1800" smtClean="0"/>
              <a:t>同</a:t>
            </a:r>
            <a:r>
              <a:rPr lang="en-US" altLang="zh-CN" sz="1800" smtClean="0"/>
              <a:t>JS</a:t>
            </a:r>
            <a:r>
              <a:rPr lang="zh-CN" altLang="en-US" sz="1800" smtClean="0"/>
              <a:t>语言一样，</a:t>
            </a:r>
            <a:r>
              <a:rPr lang="en-US" altLang="zh-CN" sz="1800" smtClean="0"/>
              <a:t>PHP</a:t>
            </a:r>
            <a:r>
              <a:rPr lang="zh-CN" altLang="en-US" sz="1800" smtClean="0"/>
              <a:t>字符串中也可以使用转义字符，即“</a:t>
            </a:r>
            <a:r>
              <a:rPr lang="en-US" altLang="zh-CN" sz="1800" smtClean="0"/>
              <a:t>\”</a:t>
            </a:r>
            <a:r>
              <a:rPr lang="zh-CN" altLang="en-US" sz="1800" smtClean="0"/>
              <a:t>加上特定符号，用以辅助显示那些已经被程序语法结构占用了的特殊字符。</a:t>
            </a:r>
          </a:p>
          <a:p>
            <a:pPr lvl="1"/>
            <a:r>
              <a:rPr lang="zh-CN" altLang="en-US" sz="1800" smtClean="0"/>
              <a:t>在单引号内转义字符只能是 </a:t>
            </a:r>
            <a:r>
              <a:rPr lang="en-US" altLang="zh-CN" sz="1800" b="1" smtClean="0">
                <a:solidFill>
                  <a:srgbClr val="0000FF"/>
                </a:solidFill>
              </a:rPr>
              <a:t>\' </a:t>
            </a:r>
            <a:r>
              <a:rPr lang="zh-CN" altLang="en-US" sz="1800" b="1" smtClean="0">
                <a:solidFill>
                  <a:srgbClr val="0000FF"/>
                </a:solidFill>
              </a:rPr>
              <a:t>或 </a:t>
            </a:r>
            <a:r>
              <a:rPr lang="en-US" altLang="zh-CN" sz="1800" b="1" smtClean="0">
                <a:solidFill>
                  <a:srgbClr val="0000FF"/>
                </a:solidFill>
              </a:rPr>
              <a:t>\\</a:t>
            </a:r>
            <a:r>
              <a:rPr lang="en-US" altLang="zh-CN" sz="1800" smtClean="0"/>
              <a:t> </a:t>
            </a:r>
            <a:r>
              <a:rPr lang="zh-CN" altLang="en-US" sz="1800" smtClean="0"/>
              <a:t>； 在双引号内转义字符都可以正常使用。 </a:t>
            </a:r>
          </a:p>
          <a:p>
            <a:pPr lvl="1"/>
            <a:r>
              <a:rPr lang="zh-CN" altLang="en-US" sz="1800" smtClean="0"/>
              <a:t>如果是双引号字符串，字符串中包含的变量名称，输出的时候，会直接输出</a:t>
            </a:r>
            <a:r>
              <a:rPr lang="zh-CN" altLang="en-US" sz="1800" b="1" smtClean="0">
                <a:solidFill>
                  <a:srgbClr val="FF0000"/>
                </a:solidFill>
              </a:rPr>
              <a:t>变量的值</a:t>
            </a:r>
            <a:r>
              <a:rPr lang="zh-CN" altLang="en-US" sz="1800" smtClean="0"/>
              <a:t>；而如果单引号字符串，字符串中包含的变量的名称，输出的时候，会直接</a:t>
            </a:r>
            <a:r>
              <a:rPr lang="zh-CN" altLang="en-US" sz="1800" b="1" smtClean="0">
                <a:solidFill>
                  <a:srgbClr val="FF0000"/>
                </a:solidFill>
              </a:rPr>
              <a:t>输出变量的名称</a:t>
            </a:r>
            <a:r>
              <a:rPr lang="zh-CN" altLang="en-US" sz="1800" smtClean="0"/>
              <a:t>而不是变量的值。</a:t>
            </a:r>
          </a:p>
          <a:p>
            <a:pPr lvl="1"/>
            <a:r>
              <a:rPr lang="zh-CN" altLang="en-US" sz="1800" smtClean="0"/>
              <a:t>如果变量名</a:t>
            </a:r>
            <a:r>
              <a:rPr lang="zh-CN" altLang="en-US" sz="1800" b="1" smtClean="0">
                <a:solidFill>
                  <a:srgbClr val="FF0000"/>
                </a:solidFill>
              </a:rPr>
              <a:t>后面跟着非空格</a:t>
            </a:r>
            <a:r>
              <a:rPr lang="zh-CN" altLang="en-US" sz="1800" smtClean="0"/>
              <a:t>的字符，则会让编译器糊涂，编译器会自动将其认为一个变量，而实际上没有这个变量，因此会输出空值。为了解决这个问题，采用大括号方式。</a:t>
            </a:r>
            <a:r>
              <a:rPr lang="en-US" altLang="zh-CN" sz="1800" smtClean="0"/>
              <a:t>{$str}34</a:t>
            </a:r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知识点补充：转义字符</a:t>
            </a:r>
          </a:p>
        </p:txBody>
      </p:sp>
      <p:graphicFrame>
        <p:nvGraphicFramePr>
          <p:cNvPr id="51305" name="Group 105"/>
          <p:cNvGraphicFramePr>
            <a:graphicFrameLocks noGrp="1"/>
          </p:cNvGraphicFramePr>
          <p:nvPr>
            <p:ph idx="1"/>
          </p:nvPr>
        </p:nvGraphicFramePr>
        <p:xfrm>
          <a:off x="684213" y="2133600"/>
          <a:ext cx="7696200" cy="2286000"/>
        </p:xfrm>
        <a:graphic>
          <a:graphicData uri="http://schemas.openxmlformats.org/drawingml/2006/table">
            <a:tbl>
              <a:tblPr/>
              <a:tblGrid>
                <a:gridCol w="1924050"/>
                <a:gridCol w="1924050"/>
                <a:gridCol w="1924050"/>
                <a:gridCol w="1924050"/>
              </a:tblGrid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转义字符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转义字符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制表符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(Tab)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\\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美元符号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\”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smtClean="0"/>
              <a:t>空类型（</a:t>
            </a:r>
            <a:r>
              <a:rPr lang="en-US" altLang="zh-CN" sz="2400" b="1" smtClean="0"/>
              <a:t>NULL</a:t>
            </a:r>
            <a:r>
              <a:rPr lang="zh-CN" altLang="en-US" sz="2400" b="1" smtClean="0"/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特殊的 </a:t>
            </a:r>
            <a:r>
              <a:rPr lang="en-US" altLang="zh-CN" sz="1800" smtClean="0"/>
              <a:t>NULL </a:t>
            </a:r>
            <a:r>
              <a:rPr lang="zh-CN" altLang="en-US" sz="1800" smtClean="0"/>
              <a:t>值表示一个</a:t>
            </a:r>
            <a:r>
              <a:rPr lang="zh-CN" altLang="en-US" sz="1800" b="1" smtClean="0">
                <a:solidFill>
                  <a:srgbClr val="0000FF"/>
                </a:solidFill>
              </a:rPr>
              <a:t>变量没有值</a:t>
            </a:r>
            <a:r>
              <a:rPr lang="zh-CN" altLang="en-US" sz="1800" smtClean="0"/>
              <a:t>，</a:t>
            </a:r>
            <a:r>
              <a:rPr lang="en-US" altLang="zh-CN" sz="1800" smtClean="0"/>
              <a:t>NULL </a:t>
            </a:r>
            <a:r>
              <a:rPr lang="zh-CN" altLang="en-US" sz="1800" smtClean="0"/>
              <a:t>类型唯一可能的值就是 </a:t>
            </a:r>
            <a:r>
              <a:rPr lang="en-US" altLang="zh-CN" sz="1800" smtClean="0"/>
              <a:t>NULL(</a:t>
            </a:r>
            <a:r>
              <a:rPr lang="zh-CN" altLang="en-US" sz="1800" smtClean="0"/>
              <a:t>不区分大小写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sz="2400" b="1" smtClean="0"/>
              <a:t>下面情况被认为</a:t>
            </a:r>
            <a:r>
              <a:rPr lang="en-US" altLang="zh-CN" sz="2400" b="1" smtClean="0"/>
              <a:t>NULL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被赋值为</a:t>
            </a:r>
            <a:r>
              <a:rPr lang="en-US" altLang="zh-CN" sz="1800" smtClean="0"/>
              <a:t>NULL</a:t>
            </a:r>
            <a:r>
              <a:rPr lang="zh-CN" altLang="en-US" sz="1800" smtClean="0"/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尚未赋值；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被</a:t>
            </a:r>
            <a:r>
              <a:rPr lang="en-US" altLang="zh-CN" sz="1800" smtClean="0"/>
              <a:t>unset()</a:t>
            </a:r>
          </a:p>
          <a:p>
            <a:pPr lvl="1">
              <a:lnSpc>
                <a:spcPct val="120000"/>
              </a:lnSpc>
            </a:pPr>
            <a:endParaRPr lang="zh-CN" altLang="en-US" sz="18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实例：基本数据类型的应用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2060575"/>
            <a:ext cx="6337300" cy="427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复合数据类型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后面讲</a:t>
            </a:r>
            <a:r>
              <a:rPr lang="en-US" altLang="zh-CN" sz="2400" b="1" smtClean="0"/>
              <a:t>)</a:t>
            </a:r>
          </a:p>
          <a:p>
            <a:pPr lvl="1"/>
            <a:r>
              <a:rPr lang="zh-CN" altLang="en-US" sz="2400" smtClean="0"/>
              <a:t>复合数据类型分为：数组和对象</a:t>
            </a:r>
          </a:p>
          <a:p>
            <a:r>
              <a:rPr lang="zh-CN" altLang="en-US" sz="2400" b="1" smtClean="0"/>
              <a:t>资源类型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后面讲到</a:t>
            </a:r>
            <a:r>
              <a:rPr lang="en-US" altLang="zh-CN" sz="2400" b="1" smtClean="0"/>
              <a:t>)</a:t>
            </a:r>
            <a:endParaRPr lang="en-US" altLang="zh-CN" sz="2900" smtClean="0"/>
          </a:p>
          <a:p>
            <a:pPr lvl="1" eaLnBrk="1" hangingPunct="1"/>
            <a:r>
              <a:rPr lang="zh-CN" altLang="en-US" sz="2400" smtClean="0"/>
              <a:t>资源是一种特殊的变量类型，保存了到外部资源的一个引用：如打开的文件、连接的数据库、图形对象的画布等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/>
              <a:t>资源是通过专门的函数来建立和使用的。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判断变量的数据类型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var_dump()</a:t>
            </a:r>
          </a:p>
          <a:p>
            <a:pPr lvl="1"/>
            <a:r>
              <a:rPr lang="zh-CN" altLang="en-US" sz="1800" smtClean="0"/>
              <a:t>含义：打印变量的类型和值。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void </a:t>
            </a:r>
            <a:r>
              <a:rPr lang="en-US" altLang="zh-CN" sz="1800" b="1" smtClean="0"/>
              <a:t>var_dump</a:t>
            </a:r>
            <a:r>
              <a:rPr lang="en-US" altLang="zh-CN" sz="1800" smtClean="0"/>
              <a:t> ( mixed $expression )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说明：此函数显示关于一个或多个表达式的结构信息，包括表达式的</a:t>
            </a:r>
            <a:r>
              <a:rPr lang="zh-CN" altLang="en-US" sz="1800" b="1" smtClean="0">
                <a:solidFill>
                  <a:srgbClr val="0000FF"/>
                </a:solidFill>
              </a:rPr>
              <a:t>类型与值</a:t>
            </a:r>
            <a:r>
              <a:rPr lang="zh-CN" altLang="en-US" sz="1800" smtClean="0"/>
              <a:t>。数组将递归展开值，通过缩进显示其结构。 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$expression</a:t>
            </a:r>
            <a:r>
              <a:rPr lang="zh-CN" altLang="en-US" sz="1800" smtClean="0"/>
              <a:t>要打印的变量，多个变量间用逗号隔开；</a:t>
            </a:r>
          </a:p>
          <a:p>
            <a:pPr lvl="1"/>
            <a:r>
              <a:rPr lang="zh-CN" altLang="en-US" sz="1800" smtClean="0"/>
              <a:t>返回值：没有返回值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在</a:t>
            </a:r>
            <a:r>
              <a:rPr lang="en-US" altLang="zh-CN" sz="1800" b="1" smtClean="0">
                <a:solidFill>
                  <a:srgbClr val="FF0000"/>
                </a:solidFill>
              </a:rPr>
              <a:t>UTF-8</a:t>
            </a:r>
            <a:r>
              <a:rPr lang="zh-CN" altLang="en-US" sz="1800" b="1" smtClean="0">
                <a:solidFill>
                  <a:srgbClr val="FF0000"/>
                </a:solidFill>
              </a:rPr>
              <a:t>编码下，一个汉字用</a:t>
            </a:r>
            <a:r>
              <a:rPr lang="en-US" altLang="zh-CN" sz="1800" b="1" smtClean="0">
                <a:solidFill>
                  <a:srgbClr val="FF0000"/>
                </a:solidFill>
              </a:rPr>
              <a:t>3</a:t>
            </a:r>
            <a:r>
              <a:rPr lang="zh-CN" altLang="en-US" sz="1800" b="1" smtClean="0">
                <a:solidFill>
                  <a:srgbClr val="FF0000"/>
                </a:solidFill>
              </a:rPr>
              <a:t>个字节表示；在</a:t>
            </a:r>
            <a:r>
              <a:rPr lang="en-US" altLang="zh-CN" sz="1800" b="1" smtClean="0">
                <a:solidFill>
                  <a:srgbClr val="FF0000"/>
                </a:solidFill>
              </a:rPr>
              <a:t>GBK</a:t>
            </a:r>
            <a:r>
              <a:rPr lang="zh-CN" altLang="en-US" sz="1800" b="1" smtClean="0">
                <a:solidFill>
                  <a:srgbClr val="FF0000"/>
                </a:solidFill>
              </a:rPr>
              <a:t>下，一个汉字用</a:t>
            </a:r>
            <a:r>
              <a:rPr lang="en-US" altLang="zh-CN" sz="1800" b="1" smtClean="0">
                <a:solidFill>
                  <a:srgbClr val="FF0000"/>
                </a:solidFill>
              </a:rPr>
              <a:t>2</a:t>
            </a:r>
            <a:r>
              <a:rPr lang="zh-CN" altLang="en-US" sz="1800" b="1" smtClean="0">
                <a:solidFill>
                  <a:srgbClr val="FF0000"/>
                </a:solidFill>
              </a:rPr>
              <a:t>个字节表示。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827088" y="5013325"/>
            <a:ext cx="7705725" cy="8921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$str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北京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\”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传智播客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\”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教育有限公司”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var_dump($str);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打印变量的类型和值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介绍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PHP</a:t>
            </a:r>
            <a:r>
              <a:rPr lang="zh-CN" altLang="en-US" sz="2400" b="1" smtClean="0"/>
              <a:t>简介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（</a:t>
            </a:r>
            <a:r>
              <a:rPr lang="en-US" altLang="zh-CN" sz="1800" smtClean="0"/>
              <a:t>PHP: Hypertext Preprocessor</a:t>
            </a:r>
            <a:r>
              <a:rPr lang="zh-CN" altLang="en-US" sz="1800" smtClean="0"/>
              <a:t>的缩写，中文名：“超文本预处理器”）是一种通用开源脚本语言。语法吸收了</a:t>
            </a:r>
            <a:r>
              <a:rPr lang="en-US" altLang="zh-CN" sz="1800" smtClean="0"/>
              <a:t>C</a:t>
            </a:r>
            <a:r>
              <a:rPr lang="zh-CN" altLang="en-US" sz="1800" smtClean="0"/>
              <a:t>语言、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和</a:t>
            </a:r>
            <a:r>
              <a:rPr lang="en-US" altLang="zh-CN" sz="1800" smtClean="0"/>
              <a:t>Perl</a:t>
            </a:r>
            <a:r>
              <a:rPr lang="zh-CN" altLang="en-US" sz="1800" smtClean="0"/>
              <a:t>的特点，入门门槛较低，易于学习，使用广泛，主要适用于</a:t>
            </a:r>
            <a:r>
              <a:rPr lang="en-US" altLang="zh-CN" sz="1800" smtClean="0">
                <a:solidFill>
                  <a:srgbClr val="FF0000"/>
                </a:solidFill>
              </a:rPr>
              <a:t>Web</a:t>
            </a:r>
            <a:r>
              <a:rPr lang="zh-CN" altLang="en-US" sz="1800" smtClean="0">
                <a:solidFill>
                  <a:srgbClr val="FF0000"/>
                </a:solidFill>
              </a:rPr>
              <a:t>开发领域</a:t>
            </a:r>
            <a:r>
              <a:rPr lang="zh-CN" altLang="en-US" sz="1800" smtClean="0"/>
              <a:t>。</a:t>
            </a:r>
            <a:r>
              <a:rPr lang="en-US" altLang="zh-CN" sz="1800" smtClean="0"/>
              <a:t>PHP</a:t>
            </a:r>
            <a:r>
              <a:rPr lang="zh-CN" altLang="en-US" sz="1800" smtClean="0"/>
              <a:t>的文件后缀名为</a:t>
            </a:r>
            <a:r>
              <a:rPr lang="en-US" altLang="zh-CN" sz="1800" smtClean="0">
                <a:solidFill>
                  <a:srgbClr val="FF0000"/>
                </a:solidFill>
              </a:rPr>
              <a:t>.php</a:t>
            </a:r>
            <a:r>
              <a:rPr lang="zh-CN" altLang="en-US" sz="1800" smtClean="0"/>
              <a:t>。 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于</a:t>
            </a:r>
            <a:r>
              <a:rPr lang="en-US" altLang="zh-CN" sz="1800" smtClean="0"/>
              <a:t>1994</a:t>
            </a:r>
            <a:r>
              <a:rPr lang="zh-CN" altLang="en-US" sz="1800" smtClean="0"/>
              <a:t>年由</a:t>
            </a:r>
            <a:r>
              <a:rPr lang="en-US" altLang="zh-CN" sz="1800" smtClean="0">
                <a:hlinkClick r:id="rId2"/>
              </a:rPr>
              <a:t>Rasmus Lerdorf</a:t>
            </a:r>
            <a:r>
              <a:rPr lang="zh-CN" altLang="en-US" sz="1800" smtClean="0"/>
              <a:t>创建。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的主要特点包括：简单，高效，免费，丰富的函数库和可扩展库，多操作系统支持，多数据库支持。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判断变量的数据类型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通过</a:t>
            </a:r>
            <a:r>
              <a:rPr lang="en-US" altLang="zh-CN" sz="2400" b="1" smtClean="0"/>
              <a:t>IS</a:t>
            </a:r>
            <a:r>
              <a:rPr lang="zh-CN" altLang="en-US" sz="2400" b="1" smtClean="0"/>
              <a:t>函数判断数据类型</a:t>
            </a:r>
          </a:p>
          <a:p>
            <a:pPr lvl="1"/>
            <a:r>
              <a:rPr lang="en-US" altLang="zh-CN" sz="2000" smtClean="0"/>
              <a:t>is_bool()</a:t>
            </a:r>
            <a:r>
              <a:rPr lang="zh-CN" altLang="en-US" sz="2000" smtClean="0"/>
              <a:t>，判断是否为布尔型；</a:t>
            </a:r>
          </a:p>
          <a:p>
            <a:pPr lvl="1"/>
            <a:r>
              <a:rPr lang="en-US" altLang="zh-CN" sz="2000" smtClean="0"/>
              <a:t>is_float()</a:t>
            </a:r>
            <a:r>
              <a:rPr lang="zh-CN" altLang="en-US" sz="2000" smtClean="0"/>
              <a:t>，判断是否为浮点型；</a:t>
            </a:r>
          </a:p>
          <a:p>
            <a:pPr lvl="1"/>
            <a:r>
              <a:rPr lang="en-US" altLang="zh-CN" sz="2000" smtClean="0"/>
              <a:t>is_int()</a:t>
            </a:r>
            <a:r>
              <a:rPr lang="zh-CN" altLang="en-US" sz="2000" smtClean="0"/>
              <a:t>，判断是否为整型；</a:t>
            </a:r>
          </a:p>
          <a:p>
            <a:pPr lvl="1"/>
            <a:r>
              <a:rPr lang="en-US" altLang="zh-CN" sz="2000" smtClean="0"/>
              <a:t>is_numeric()</a:t>
            </a:r>
            <a:r>
              <a:rPr lang="zh-CN" altLang="en-US" sz="2000" smtClean="0"/>
              <a:t>，判断是否为数值型；</a:t>
            </a:r>
          </a:p>
          <a:p>
            <a:pPr lvl="1"/>
            <a:r>
              <a:rPr lang="en-US" altLang="zh-CN" sz="2000" smtClean="0"/>
              <a:t>is_string()</a:t>
            </a:r>
            <a:r>
              <a:rPr lang="zh-CN" altLang="en-US" sz="2000" smtClean="0"/>
              <a:t>，判断是否为字符串；</a:t>
            </a:r>
          </a:p>
          <a:p>
            <a:pPr lvl="1"/>
            <a:r>
              <a:rPr lang="en-US" altLang="zh-CN" sz="2000" smtClean="0"/>
              <a:t>is_array()</a:t>
            </a:r>
            <a:r>
              <a:rPr lang="zh-CN" altLang="en-US" sz="2000" smtClean="0"/>
              <a:t>，判断是否为数组；</a:t>
            </a:r>
          </a:p>
          <a:p>
            <a:pPr lvl="1"/>
            <a:r>
              <a:rPr lang="en-US" altLang="zh-CN" sz="2000" smtClean="0"/>
              <a:t>is_object()</a:t>
            </a:r>
            <a:r>
              <a:rPr lang="zh-CN" altLang="en-US" sz="2000" smtClean="0"/>
              <a:t>，判断是否为对象；</a:t>
            </a:r>
          </a:p>
          <a:p>
            <a:pPr lvl="1"/>
            <a:r>
              <a:rPr lang="en-US" altLang="zh-CN" sz="2000" smtClean="0"/>
              <a:t>Is_null()</a:t>
            </a:r>
            <a:r>
              <a:rPr lang="zh-CN" altLang="en-US" sz="2000" smtClean="0"/>
              <a:t>，判断是否为空；</a:t>
            </a:r>
          </a:p>
          <a:p>
            <a:pPr lvl="1"/>
            <a:r>
              <a:rPr lang="en-US" altLang="zh-CN" sz="2000" smtClean="0"/>
              <a:t>Is_resource()</a:t>
            </a:r>
            <a:r>
              <a:rPr lang="zh-CN" altLang="en-US" sz="2000" smtClean="0"/>
              <a:t>，判断是否为资源类型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检查变量是否设置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isset()</a:t>
            </a:r>
          </a:p>
          <a:p>
            <a:pPr lvl="1"/>
            <a:r>
              <a:rPr lang="zh-CN" altLang="en-US" sz="1800" smtClean="0"/>
              <a:t>含义：检测变量是否设置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bool isset ( 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 $var) 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返回值：如果 </a:t>
            </a:r>
            <a:r>
              <a:rPr lang="en-US" altLang="zh-CN" sz="1800" b="1" smtClean="0"/>
              <a:t>var</a:t>
            </a:r>
            <a:r>
              <a:rPr lang="en-US" altLang="zh-CN" sz="1800" smtClean="0"/>
              <a:t> </a:t>
            </a:r>
            <a:r>
              <a:rPr lang="zh-CN" altLang="en-US" sz="1800" smtClean="0"/>
              <a:t>存在并且值不是 </a:t>
            </a:r>
            <a:r>
              <a:rPr lang="en-US" altLang="zh-CN" sz="1800" smtClean="0"/>
              <a:t>NULL </a:t>
            </a:r>
            <a:r>
              <a:rPr lang="zh-CN" altLang="en-US" sz="1800" smtClean="0"/>
              <a:t>则返回 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，否则返回 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 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注意：只检测变量，检测任何非变量的东西都将导致解析错误</a:t>
            </a:r>
            <a:r>
              <a:rPr lang="zh-CN" altLang="en-US" sz="1800" smtClean="0"/>
              <a:t>。</a:t>
            </a:r>
          </a:p>
          <a:p>
            <a:pPr lvl="1"/>
            <a:endParaRPr lang="en-US" altLang="zh-CN" sz="1800" smtClean="0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827088" y="4664075"/>
            <a:ext cx="7705725" cy="1501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0;  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“”;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false;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NULL;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false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检查变量是否设置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empty()</a:t>
            </a:r>
          </a:p>
          <a:p>
            <a:pPr lvl="1"/>
            <a:r>
              <a:rPr lang="zh-CN" altLang="en-US" sz="1800" smtClean="0"/>
              <a:t>含义：检查一个变量是否为空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bool empty ( mixed $var ) </a:t>
            </a:r>
          </a:p>
          <a:p>
            <a:pPr lvl="1"/>
            <a:r>
              <a:rPr lang="zh-CN" altLang="en-US" sz="1800" smtClean="0"/>
              <a:t>返回值：如果 </a:t>
            </a:r>
            <a:r>
              <a:rPr lang="en-US" altLang="zh-CN" sz="1800" b="1" smtClean="0"/>
              <a:t>var</a:t>
            </a:r>
            <a:r>
              <a:rPr lang="en-US" altLang="zh-CN" sz="1800" smtClean="0"/>
              <a:t> </a:t>
            </a:r>
            <a:r>
              <a:rPr lang="zh-CN" altLang="en-US" sz="1800" smtClean="0"/>
              <a:t>是非空或非零的值，则 </a:t>
            </a:r>
            <a:r>
              <a:rPr lang="en-US" altLang="zh-CN" sz="1800" b="1" smtClean="0"/>
              <a:t>empty()</a:t>
            </a:r>
            <a:r>
              <a:rPr lang="en-US" altLang="zh-CN" sz="1800" smtClean="0"/>
              <a:t> </a:t>
            </a:r>
            <a:r>
              <a:rPr lang="zh-CN" altLang="en-US" sz="1800" smtClean="0"/>
              <a:t>返回 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。换句话说，</a:t>
            </a:r>
            <a:r>
              <a:rPr lang="en-US" altLang="zh-CN" sz="1800" b="1" i="1" smtClean="0">
                <a:solidFill>
                  <a:srgbClr val="FF0000"/>
                </a:solidFill>
              </a:rPr>
              <a:t>""</a:t>
            </a:r>
            <a:r>
              <a:rPr lang="zh-CN" altLang="en-US" sz="1800" b="1" smtClean="0">
                <a:solidFill>
                  <a:srgbClr val="FF0000"/>
                </a:solidFill>
              </a:rPr>
              <a:t>、</a:t>
            </a:r>
            <a:r>
              <a:rPr lang="en-US" altLang="zh-CN" sz="1800" b="1" i="1" smtClean="0">
                <a:solidFill>
                  <a:srgbClr val="FF0000"/>
                </a:solidFill>
              </a:rPr>
              <a:t>0</a:t>
            </a:r>
            <a:r>
              <a:rPr lang="zh-CN" altLang="en-US" sz="1800" b="1" smtClean="0">
                <a:solidFill>
                  <a:srgbClr val="FF0000"/>
                </a:solidFill>
              </a:rPr>
              <a:t>、</a:t>
            </a:r>
            <a:r>
              <a:rPr lang="en-US" altLang="zh-CN" sz="1800" b="1" i="1" smtClean="0">
                <a:solidFill>
                  <a:srgbClr val="FF0000"/>
                </a:solidFill>
              </a:rPr>
              <a:t>"0"</a:t>
            </a:r>
            <a:r>
              <a:rPr lang="zh-CN" altLang="en-US" sz="1800" b="1" smtClean="0">
                <a:solidFill>
                  <a:srgbClr val="FF0000"/>
                </a:solidFill>
              </a:rPr>
              <a:t>、</a:t>
            </a:r>
            <a:r>
              <a:rPr lang="en-US" altLang="zh-CN" sz="1800" b="1" smtClean="0">
                <a:solidFill>
                  <a:srgbClr val="FF0000"/>
                </a:solidFill>
              </a:rPr>
              <a:t>NULL</a:t>
            </a:r>
            <a:r>
              <a:rPr lang="zh-CN" altLang="en-US" sz="1800" b="1" smtClean="0">
                <a:solidFill>
                  <a:srgbClr val="FF0000"/>
                </a:solidFill>
              </a:rPr>
              <a:t>、</a:t>
            </a:r>
            <a:r>
              <a:rPr lang="en-US" altLang="zh-CN" sz="1800" b="1" smtClean="0">
                <a:solidFill>
                  <a:srgbClr val="FF0000"/>
                </a:solidFill>
              </a:rPr>
              <a:t>FALSE</a:t>
            </a:r>
            <a:r>
              <a:rPr lang="zh-CN" altLang="en-US" sz="1800" b="1" smtClean="0">
                <a:solidFill>
                  <a:srgbClr val="FF0000"/>
                </a:solidFill>
              </a:rPr>
              <a:t>、</a:t>
            </a:r>
            <a:r>
              <a:rPr lang="en-US" altLang="zh-CN" sz="1800" b="1" i="1" smtClean="0">
                <a:solidFill>
                  <a:srgbClr val="FF0000"/>
                </a:solidFill>
              </a:rPr>
              <a:t>array();</a:t>
            </a:r>
            <a:r>
              <a:rPr lang="en-US" altLang="zh-CN" sz="1800" b="1" smtClean="0">
                <a:solidFill>
                  <a:srgbClr val="FF0000"/>
                </a:solidFill>
              </a:rPr>
              <a:t> </a:t>
            </a:r>
            <a:r>
              <a:rPr lang="zh-CN" altLang="en-US" sz="1800" b="1" smtClean="0">
                <a:solidFill>
                  <a:srgbClr val="FF0000"/>
                </a:solidFill>
              </a:rPr>
              <a:t>以及没有任何属性的对象都将被认为是空的</a:t>
            </a:r>
            <a:r>
              <a:rPr lang="zh-CN" altLang="en-US" sz="1800" smtClean="0"/>
              <a:t>，如果 </a:t>
            </a:r>
            <a:r>
              <a:rPr lang="en-US" altLang="zh-CN" sz="1800" b="1" smtClean="0"/>
              <a:t>var</a:t>
            </a:r>
            <a:r>
              <a:rPr lang="en-US" altLang="zh-CN" sz="1800" smtClean="0"/>
              <a:t> </a:t>
            </a:r>
            <a:r>
              <a:rPr lang="zh-CN" altLang="en-US" sz="1800" smtClean="0"/>
              <a:t>为空，则返回 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。 </a:t>
            </a:r>
          </a:p>
          <a:p>
            <a:pPr lvl="1"/>
            <a:r>
              <a:rPr lang="zh-CN" altLang="en-US" sz="1800" smtClean="0"/>
              <a:t>注意：只检测变量，检测任何非变量的东西都将导致解析错误。换句话说，后边的语句将不会起作用。</a:t>
            </a:r>
            <a:endParaRPr lang="en-US" altLang="zh-CN" sz="1800" smtClean="0"/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827088" y="4652963"/>
            <a:ext cx="7705725" cy="1501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0;  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“”;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false;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NULL;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true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b="1" smtClean="0"/>
              <a:t>强制数据类型转换</a:t>
            </a:r>
          </a:p>
          <a:p>
            <a:pPr lvl="1"/>
            <a:r>
              <a:rPr lang="zh-CN" altLang="en-US" sz="1800" smtClean="0"/>
              <a:t>转换为布尔型：</a:t>
            </a:r>
            <a:r>
              <a:rPr lang="en-US" altLang="zh-CN" sz="1800" smtClean="0"/>
              <a:t>(bool)</a:t>
            </a:r>
            <a:r>
              <a:rPr lang="zh-CN" altLang="en-US" sz="1800" smtClean="0"/>
              <a:t>或</a:t>
            </a:r>
            <a:r>
              <a:rPr lang="en-US" altLang="zh-CN" sz="1800" smtClean="0"/>
              <a:t>(boolean)</a:t>
            </a:r>
          </a:p>
          <a:p>
            <a:pPr lvl="1"/>
            <a:r>
              <a:rPr lang="zh-CN" altLang="en-US" sz="1800" smtClean="0"/>
              <a:t>转换为字符型：</a:t>
            </a:r>
            <a:r>
              <a:rPr lang="en-US" altLang="zh-CN" sz="1800" smtClean="0"/>
              <a:t>(string)</a:t>
            </a:r>
            <a:r>
              <a:rPr lang="zh-CN" altLang="en-US" sz="1800" smtClean="0"/>
              <a:t>或</a:t>
            </a:r>
            <a:r>
              <a:rPr lang="en-US" altLang="zh-CN" sz="1800" smtClean="0"/>
              <a:t>strval()</a:t>
            </a:r>
            <a:r>
              <a:rPr lang="zh-CN" altLang="en-US" sz="1800" smtClean="0"/>
              <a:t>函数</a:t>
            </a:r>
          </a:p>
          <a:p>
            <a:pPr lvl="1"/>
            <a:r>
              <a:rPr lang="zh-CN" altLang="en-US" sz="1800" smtClean="0"/>
              <a:t>转换为整型：</a:t>
            </a:r>
            <a:r>
              <a:rPr lang="en-US" altLang="zh-CN" sz="1800" smtClean="0"/>
              <a:t>(int)</a:t>
            </a:r>
            <a:r>
              <a:rPr lang="zh-CN" altLang="en-US" sz="1800" smtClean="0"/>
              <a:t>或</a:t>
            </a:r>
            <a:r>
              <a:rPr lang="en-US" altLang="zh-CN" sz="1800" smtClean="0"/>
              <a:t>intval()</a:t>
            </a:r>
            <a:r>
              <a:rPr lang="zh-CN" altLang="en-US" sz="1800" smtClean="0"/>
              <a:t>函数</a:t>
            </a:r>
          </a:p>
          <a:p>
            <a:pPr lvl="1"/>
            <a:r>
              <a:rPr lang="zh-CN" altLang="en-US" sz="1800" smtClean="0"/>
              <a:t>转换为浮点数：</a:t>
            </a:r>
            <a:r>
              <a:rPr lang="en-US" altLang="zh-CN" sz="1800" smtClean="0">
                <a:sym typeface="Wingdings" pitchFamily="2" charset="2"/>
              </a:rPr>
              <a:t>(float)</a:t>
            </a:r>
            <a:r>
              <a:rPr lang="zh-CN" altLang="en-US" sz="1800" smtClean="0">
                <a:sym typeface="Wingdings" pitchFamily="2" charset="2"/>
              </a:rPr>
              <a:t>或</a:t>
            </a:r>
            <a:r>
              <a:rPr lang="en-US" altLang="zh-CN" sz="1800" smtClean="0">
                <a:sym typeface="Wingdings" pitchFamily="2" charset="2"/>
              </a:rPr>
              <a:t>(double)</a:t>
            </a:r>
            <a:r>
              <a:rPr lang="zh-CN" altLang="en-US" sz="1800" smtClean="0">
                <a:sym typeface="Wingdings" pitchFamily="2" charset="2"/>
              </a:rPr>
              <a:t>或</a:t>
            </a:r>
            <a:r>
              <a:rPr lang="en-US" altLang="zh-CN" sz="1800" smtClean="0">
                <a:sym typeface="Wingdings" pitchFamily="2" charset="2"/>
              </a:rPr>
              <a:t>(real)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转换为数组：</a:t>
            </a:r>
            <a:r>
              <a:rPr lang="en-US" altLang="zh-CN" sz="1800" smtClean="0">
                <a:sym typeface="Wingdings" pitchFamily="2" charset="2"/>
              </a:rPr>
              <a:t>(array)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转换为对象：</a:t>
            </a:r>
            <a:r>
              <a:rPr lang="en-US" altLang="zh-CN" sz="1800" smtClean="0">
                <a:sym typeface="Wingdings" pitchFamily="2" charset="2"/>
              </a:rPr>
              <a:t>(object)</a:t>
            </a:r>
            <a:endParaRPr lang="zh-CN" altLang="en-US" sz="1800" smtClean="0"/>
          </a:p>
          <a:p>
            <a:r>
              <a:rPr lang="zh-CN" altLang="en-US" sz="2100" b="1" smtClean="0"/>
              <a:t>其它类型转成字符串，有以下规则：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布尔值</a:t>
            </a:r>
            <a:r>
              <a:rPr lang="en-US" altLang="zh-CN" sz="1800" b="1" smtClean="0">
                <a:solidFill>
                  <a:srgbClr val="0000FF"/>
                </a:solidFill>
              </a:rPr>
              <a:t>TRUE</a:t>
            </a:r>
            <a:r>
              <a:rPr lang="zh-CN" altLang="en-US" sz="1800" b="1" smtClean="0">
                <a:solidFill>
                  <a:srgbClr val="0000FF"/>
                </a:solidFill>
              </a:rPr>
              <a:t>转为字符串“</a:t>
            </a:r>
            <a:r>
              <a:rPr lang="en-US" altLang="zh-CN" sz="1800" b="1" smtClean="0">
                <a:solidFill>
                  <a:srgbClr val="0000FF"/>
                </a:solidFill>
              </a:rPr>
              <a:t>1”</a:t>
            </a:r>
            <a:r>
              <a:rPr lang="zh-CN" altLang="en-US" sz="1800" b="1" smtClean="0">
                <a:solidFill>
                  <a:srgbClr val="0000FF"/>
                </a:solidFill>
              </a:rPr>
              <a:t>，</a:t>
            </a:r>
            <a:r>
              <a:rPr lang="en-US" altLang="zh-CN" sz="1800" b="1" smtClean="0">
                <a:solidFill>
                  <a:srgbClr val="0000FF"/>
                </a:solidFill>
              </a:rPr>
              <a:t>FALSE</a:t>
            </a:r>
            <a:r>
              <a:rPr lang="zh-CN" altLang="en-US" sz="1800" b="1" smtClean="0">
                <a:solidFill>
                  <a:srgbClr val="0000FF"/>
                </a:solidFill>
              </a:rPr>
              <a:t>转为字符串“</a:t>
            </a:r>
            <a:r>
              <a:rPr lang="en-US" altLang="zh-CN" sz="1800" b="1" smtClean="0">
                <a:solidFill>
                  <a:srgbClr val="0000FF"/>
                </a:solidFill>
              </a:rPr>
              <a:t>”(</a:t>
            </a:r>
            <a:r>
              <a:rPr lang="zh-CN" altLang="en-US" sz="1800" b="1" smtClean="0">
                <a:solidFill>
                  <a:srgbClr val="0000FF"/>
                </a:solidFill>
              </a:rPr>
              <a:t>空字符串</a:t>
            </a:r>
            <a:r>
              <a:rPr lang="en-US" altLang="zh-CN" sz="1800" b="1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sz="1800" smtClean="0"/>
              <a:t>整数或浮点数转换成数值型的字符串；</a:t>
            </a:r>
          </a:p>
          <a:p>
            <a:pPr lvl="1"/>
            <a:r>
              <a:rPr lang="zh-CN" altLang="en-US" sz="1800" smtClean="0"/>
              <a:t>数组将被转换成字符串“</a:t>
            </a:r>
            <a:r>
              <a:rPr lang="en-US" altLang="zh-CN" sz="1800" smtClean="0"/>
              <a:t>array”</a:t>
            </a:r>
            <a:r>
              <a:rPr lang="zh-CN" altLang="en-US" sz="1800" smtClean="0"/>
              <a:t>；</a:t>
            </a:r>
          </a:p>
          <a:p>
            <a:pPr lvl="1"/>
            <a:r>
              <a:rPr lang="en-US" altLang="zh-CN" sz="1800" b="1" smtClean="0">
                <a:solidFill>
                  <a:srgbClr val="0000FF"/>
                </a:solidFill>
              </a:rPr>
              <a:t>NULL</a:t>
            </a:r>
            <a:r>
              <a:rPr lang="zh-CN" altLang="en-US" sz="1800" b="1" smtClean="0">
                <a:solidFill>
                  <a:srgbClr val="0000FF"/>
                </a:solidFill>
              </a:rPr>
              <a:t>将被转换成空字符串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数据类型转换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其它类型转成整型或浮点型</a:t>
            </a:r>
          </a:p>
          <a:p>
            <a:pPr lvl="1"/>
            <a:r>
              <a:rPr lang="zh-CN" altLang="en-US" sz="1800" smtClean="0">
                <a:solidFill>
                  <a:srgbClr val="0000FF"/>
                </a:solidFill>
              </a:rPr>
              <a:t>大多数情况下都不需要强制转换</a:t>
            </a:r>
            <a:r>
              <a:rPr lang="zh-CN" altLang="en-US" sz="1800" smtClean="0"/>
              <a:t>，因为当运算符、函数或流程控制需要一个</a:t>
            </a:r>
            <a:r>
              <a:rPr lang="en-US" altLang="zh-CN" sz="1800" smtClean="0"/>
              <a:t>interger</a:t>
            </a:r>
            <a:r>
              <a:rPr lang="zh-CN" altLang="en-US" sz="1800" smtClean="0"/>
              <a:t>参数时，</a:t>
            </a:r>
            <a:r>
              <a:rPr lang="zh-CN" altLang="en-US" sz="1800" b="1" smtClean="0">
                <a:solidFill>
                  <a:srgbClr val="0000FF"/>
                </a:solidFill>
              </a:rPr>
              <a:t>值会自动转换</a:t>
            </a:r>
            <a:r>
              <a:rPr lang="zh-CN" altLang="en-US" sz="1800" smtClean="0"/>
              <a:t>，还可以通过</a:t>
            </a:r>
            <a:r>
              <a:rPr lang="en-US" altLang="zh-CN" sz="1800" smtClean="0"/>
              <a:t>intval()</a:t>
            </a:r>
            <a:r>
              <a:rPr lang="zh-CN" altLang="en-US" sz="1800" smtClean="0"/>
              <a:t>将一个值转换成整型；</a:t>
            </a:r>
          </a:p>
          <a:p>
            <a:pPr lvl="1"/>
            <a:r>
              <a:rPr lang="zh-CN" altLang="en-US" sz="1800" smtClean="0"/>
              <a:t>布尔值转成整型：</a:t>
            </a:r>
            <a:r>
              <a:rPr lang="en-US" altLang="zh-CN" sz="1800" smtClean="0"/>
              <a:t>flash</a:t>
            </a:r>
            <a:r>
              <a:rPr lang="zh-CN" altLang="en-US" sz="1800" smtClean="0"/>
              <a:t>转成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转成</a:t>
            </a:r>
            <a:r>
              <a:rPr lang="en-US" altLang="zh-CN" sz="1800" smtClean="0"/>
              <a:t>1</a:t>
            </a:r>
          </a:p>
          <a:p>
            <a:pPr lvl="1"/>
            <a:r>
              <a:rPr lang="zh-CN" altLang="en-US" sz="1800" smtClean="0"/>
              <a:t>浮点数转成整型：数字将被取整</a:t>
            </a:r>
            <a:r>
              <a:rPr lang="en-US" altLang="zh-CN" sz="1800" smtClean="0"/>
              <a:t>(</a:t>
            </a:r>
            <a:r>
              <a:rPr lang="zh-CN" altLang="en-US" sz="1800" smtClean="0"/>
              <a:t>丢弃小数位</a:t>
            </a:r>
            <a:r>
              <a:rPr lang="en-US" altLang="zh-CN" sz="1800" smtClean="0"/>
              <a:t>)</a:t>
            </a:r>
          </a:p>
          <a:p>
            <a:pPr lvl="1"/>
            <a:r>
              <a:rPr lang="zh-CN" altLang="en-US" sz="1800" smtClean="0">
                <a:solidFill>
                  <a:srgbClr val="0000FF"/>
                </a:solidFill>
              </a:rPr>
              <a:t>如果字符串以合法的数字开始</a:t>
            </a:r>
            <a:r>
              <a:rPr lang="en-US" altLang="zh-CN" sz="1800" smtClean="0">
                <a:solidFill>
                  <a:srgbClr val="0000FF"/>
                </a:solidFill>
              </a:rPr>
              <a:t>(</a:t>
            </a:r>
            <a:r>
              <a:rPr lang="zh-CN" altLang="en-US" sz="1800" smtClean="0">
                <a:solidFill>
                  <a:srgbClr val="0000FF"/>
                </a:solidFill>
              </a:rPr>
              <a:t>数字、小数点</a:t>
            </a:r>
            <a:r>
              <a:rPr lang="en-US" altLang="zh-CN" sz="1800" smtClean="0">
                <a:solidFill>
                  <a:srgbClr val="0000FF"/>
                </a:solidFill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</a:rPr>
              <a:t>，这个数字可直接转成数值。</a:t>
            </a:r>
            <a:r>
              <a:rPr lang="zh-CN" altLang="en-US" sz="1800" smtClean="0"/>
              <a:t> </a:t>
            </a:r>
            <a:r>
              <a:rPr lang="zh-CN" altLang="en-US" sz="1800" smtClean="0">
                <a:solidFill>
                  <a:srgbClr val="0000FF"/>
                </a:solidFill>
              </a:rPr>
              <a:t>否则，值就 是 </a:t>
            </a:r>
            <a:r>
              <a:rPr lang="en-US" altLang="zh-CN" sz="1800" smtClean="0">
                <a:solidFill>
                  <a:srgbClr val="0000FF"/>
                </a:solidFill>
              </a:rPr>
              <a:t>0 (</a:t>
            </a:r>
            <a:r>
              <a:rPr lang="zh-CN" altLang="en-US" sz="1800" smtClean="0">
                <a:solidFill>
                  <a:srgbClr val="0000FF"/>
                </a:solidFill>
              </a:rPr>
              <a:t>零</a:t>
            </a:r>
            <a:r>
              <a:rPr lang="en-US" altLang="zh-CN" sz="1800" smtClean="0">
                <a:solidFill>
                  <a:srgbClr val="0000FF"/>
                </a:solidFill>
              </a:rPr>
              <a:t>)</a:t>
            </a:r>
            <a:r>
              <a:rPr lang="zh-CN" altLang="en-US" sz="1800" smtClean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827088" y="5167313"/>
            <a:ext cx="7705725" cy="1501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“100px”;  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int(100)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“”; 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int(0)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false;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int(0)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NULL;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int(0)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实例：数据类型转换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将以下数据转成字符串</a:t>
            </a:r>
          </a:p>
          <a:p>
            <a:pPr lvl="1"/>
            <a:r>
              <a:rPr lang="en-US" altLang="zh-CN" sz="1800" smtClean="0"/>
              <a:t>TRUE</a:t>
            </a:r>
            <a:r>
              <a:rPr lang="zh-CN" altLang="en-US" sz="1800" smtClean="0"/>
              <a:t>、</a:t>
            </a:r>
            <a:r>
              <a:rPr lang="en-US" altLang="zh-CN" sz="1800" smtClean="0"/>
              <a:t>FALSE</a:t>
            </a:r>
          </a:p>
          <a:p>
            <a:pPr lvl="1"/>
            <a:r>
              <a:rPr lang="en-US" altLang="zh-CN" sz="1800" smtClean="0"/>
              <a:t>NULL</a:t>
            </a:r>
          </a:p>
          <a:p>
            <a:pPr lvl="1"/>
            <a:r>
              <a:rPr lang="en-US" altLang="zh-CN" sz="1800" smtClean="0"/>
              <a:t>234.98</a:t>
            </a:r>
          </a:p>
          <a:p>
            <a:r>
              <a:rPr lang="zh-CN" altLang="en-US" sz="2400" b="1" smtClean="0"/>
              <a:t>将以下数据转成布尔型</a:t>
            </a:r>
          </a:p>
          <a:p>
            <a:pPr lvl="1"/>
            <a:r>
              <a:rPr lang="en-US" altLang="zh-CN" sz="1800" smtClean="0"/>
              <a:t>“abc”   “true”  200  NULL</a:t>
            </a:r>
          </a:p>
          <a:p>
            <a:pPr lvl="1"/>
            <a:r>
              <a:rPr lang="en-US" altLang="zh-CN" sz="1800" smtClean="0"/>
              <a:t>“”    “0”    0     -90</a:t>
            </a:r>
          </a:p>
          <a:p>
            <a:r>
              <a:rPr lang="zh-CN" altLang="en-US" sz="2400" b="1" smtClean="0"/>
              <a:t>计算以下式子</a:t>
            </a:r>
          </a:p>
          <a:p>
            <a:pPr lvl="1"/>
            <a:r>
              <a:rPr lang="en-US" altLang="zh-CN" sz="1800" smtClean="0"/>
              <a:t>“100px”+”100”</a:t>
            </a:r>
          </a:p>
          <a:p>
            <a:pPr lvl="1"/>
            <a:r>
              <a:rPr lang="en-US" altLang="zh-CN" sz="1800" smtClean="0"/>
              <a:t>“.109”+100</a:t>
            </a:r>
          </a:p>
          <a:p>
            <a:pPr lvl="1"/>
            <a:r>
              <a:rPr lang="en-US" altLang="zh-CN" sz="1800" smtClean="0"/>
              <a:t>“true”+100</a:t>
            </a:r>
            <a:endParaRPr lang="zh-CN" altLang="en-US" sz="18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常量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40662" cy="4098925"/>
          </a:xfrm>
        </p:spPr>
        <p:txBody>
          <a:bodyPr/>
          <a:lstStyle/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常量的概念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中，一个常量可以理解为</a:t>
            </a:r>
            <a:r>
              <a:rPr lang="zh-CN" altLang="en-US" sz="1800" b="1" smtClean="0">
                <a:solidFill>
                  <a:srgbClr val="0000FF"/>
                </a:solidFill>
              </a:rPr>
              <a:t>值不变的变量</a:t>
            </a:r>
            <a:r>
              <a:rPr lang="zh-CN" altLang="en-US" sz="1800" smtClean="0"/>
              <a:t>。比如圆周率、重力系数等。通常将这些值保存在常量中，便于代码的维护和修改。</a:t>
            </a:r>
          </a:p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常量的定义规则</a:t>
            </a:r>
          </a:p>
          <a:p>
            <a:pPr lvl="1"/>
            <a:r>
              <a:rPr lang="zh-CN" altLang="en-US" sz="1800" smtClean="0"/>
              <a:t>常量是</a:t>
            </a:r>
            <a:r>
              <a:rPr lang="zh-CN" altLang="en-US" sz="1800" b="1" smtClean="0">
                <a:solidFill>
                  <a:srgbClr val="0000FF"/>
                </a:solidFill>
              </a:rPr>
              <a:t>区分大小写</a:t>
            </a:r>
            <a:r>
              <a:rPr lang="zh-CN" altLang="en-US" sz="1800" smtClean="0"/>
              <a:t>的，定义时可以指定是否</a:t>
            </a:r>
            <a:r>
              <a:rPr lang="zh-CN" altLang="en-US" sz="1800" b="1" smtClean="0">
                <a:solidFill>
                  <a:srgbClr val="0000FF"/>
                </a:solidFill>
              </a:rPr>
              <a:t>大小写敏感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命名规则与变量的规则一样；</a:t>
            </a:r>
          </a:p>
          <a:p>
            <a:pPr lvl="1"/>
            <a:r>
              <a:rPr lang="zh-CN" altLang="en-US" sz="1800" smtClean="0"/>
              <a:t>常量的开头只能是字母或下划线；</a:t>
            </a:r>
          </a:p>
          <a:p>
            <a:pPr lvl="1"/>
            <a:r>
              <a:rPr lang="zh-CN" altLang="en-US" sz="1800" smtClean="0"/>
              <a:t>默认情况下，它为</a:t>
            </a:r>
            <a:r>
              <a:rPr lang="zh-CN" altLang="en-US" sz="1800" b="1" smtClean="0">
                <a:solidFill>
                  <a:srgbClr val="0000FF"/>
                </a:solidFill>
              </a:rPr>
              <a:t>全局变量</a:t>
            </a:r>
            <a:r>
              <a:rPr lang="zh-CN" altLang="en-US" sz="1800" smtClean="0"/>
              <a:t>，即在当前脚本的任何地方都可以使用；</a:t>
            </a:r>
          </a:p>
          <a:p>
            <a:pPr lvl="1"/>
            <a:r>
              <a:rPr lang="zh-CN" altLang="en-US" sz="1800" smtClean="0"/>
              <a:t>一旦常量定义后，在其它地方</a:t>
            </a:r>
            <a:r>
              <a:rPr lang="zh-CN" altLang="en-US" sz="1800" b="1" smtClean="0">
                <a:solidFill>
                  <a:srgbClr val="FF0000"/>
                </a:solidFill>
              </a:rPr>
              <a:t>不得再次定义名称相同的常量或变量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在定义常量时，尽量</a:t>
            </a:r>
            <a:r>
              <a:rPr lang="zh-CN" altLang="en-US" sz="1800" b="1" smtClean="0">
                <a:solidFill>
                  <a:srgbClr val="FF0000"/>
                </a:solidFill>
              </a:rPr>
              <a:t>全部使用大写字符</a:t>
            </a:r>
            <a:r>
              <a:rPr lang="zh-CN" altLang="en-US" sz="1800" smtClean="0"/>
              <a:t>，这样容易识别。</a:t>
            </a:r>
          </a:p>
          <a:p>
            <a:pPr lvl="1"/>
            <a:r>
              <a:rPr lang="zh-CN" altLang="en-US" sz="1800" smtClean="0"/>
              <a:t>不要在</a:t>
            </a:r>
            <a:r>
              <a:rPr lang="zh-CN" altLang="en-US" sz="1800" b="1" smtClean="0">
                <a:solidFill>
                  <a:srgbClr val="FF0000"/>
                </a:solidFill>
              </a:rPr>
              <a:t>常量名前加美元符号</a:t>
            </a:r>
            <a:r>
              <a:rPr lang="en-US" altLang="zh-CN" sz="1800" smtClean="0"/>
              <a:t>($)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常量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b="1" smtClean="0"/>
              <a:t>常量定义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define(name,value[, flag ])</a:t>
            </a:r>
          </a:p>
          <a:p>
            <a:pPr lvl="1"/>
            <a:r>
              <a:rPr lang="zh-CN" altLang="en-US" sz="1800" smtClean="0"/>
              <a:t>参数：</a:t>
            </a:r>
          </a:p>
          <a:p>
            <a:pPr lvl="2"/>
            <a:r>
              <a:rPr lang="en-US" altLang="zh-CN" sz="1800" smtClean="0"/>
              <a:t>name</a:t>
            </a:r>
            <a:r>
              <a:rPr lang="zh-CN" altLang="en-US" sz="1800" smtClean="0"/>
              <a:t>：必须。为常量名称；</a:t>
            </a:r>
          </a:p>
          <a:p>
            <a:pPr lvl="2"/>
            <a:r>
              <a:rPr lang="en-US" altLang="zh-CN" sz="1800" smtClean="0"/>
              <a:t>value</a:t>
            </a:r>
            <a:r>
              <a:rPr lang="zh-CN" altLang="en-US" sz="1800" smtClean="0"/>
              <a:t>：必须。为常量的值；</a:t>
            </a:r>
          </a:p>
          <a:p>
            <a:pPr lvl="2"/>
            <a:r>
              <a:rPr lang="en-US" altLang="zh-CN" sz="1800" smtClean="0"/>
              <a:t>flag</a:t>
            </a:r>
            <a:r>
              <a:rPr lang="zh-CN" altLang="en-US" sz="1800" smtClean="0"/>
              <a:t>：可选项。规定常量的名称是否对大小写敏感。若设置为 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，则对大小写不敏感。</a:t>
            </a:r>
            <a:r>
              <a:rPr lang="zh-CN" altLang="en-US" sz="1800" b="1" smtClean="0">
                <a:solidFill>
                  <a:srgbClr val="FF0000"/>
                </a:solidFill>
              </a:rPr>
              <a:t>默认是 </a:t>
            </a:r>
            <a:r>
              <a:rPr lang="en-US" altLang="zh-CN" sz="1800" b="1" smtClean="0">
                <a:solidFill>
                  <a:srgbClr val="FF0000"/>
                </a:solidFill>
              </a:rPr>
              <a:t>false</a:t>
            </a:r>
            <a:r>
              <a:rPr lang="zh-CN" altLang="en-US" sz="1800" b="1" smtClean="0">
                <a:solidFill>
                  <a:srgbClr val="FF0000"/>
                </a:solidFill>
              </a:rPr>
              <a:t>（大小写敏感）</a:t>
            </a:r>
            <a:r>
              <a:rPr lang="zh-CN" altLang="en-US" sz="1800" smtClean="0"/>
              <a:t>。</a:t>
            </a:r>
          </a:p>
          <a:p>
            <a:r>
              <a:rPr lang="zh-CN" altLang="en-US" sz="2400" b="1" smtClean="0"/>
              <a:t>判断一个常量是否定义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bool </a:t>
            </a:r>
            <a:r>
              <a:rPr lang="en-US" altLang="zh-CN" sz="1800" b="1" smtClean="0"/>
              <a:t>defined</a:t>
            </a:r>
            <a:r>
              <a:rPr lang="en-US" altLang="zh-CN" sz="1800" smtClean="0"/>
              <a:t> ( string name ) 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name</a:t>
            </a:r>
            <a:r>
              <a:rPr lang="zh-CN" altLang="en-US" sz="1800" smtClean="0"/>
              <a:t>是</a:t>
            </a:r>
            <a:r>
              <a:rPr lang="zh-CN" altLang="en-US" sz="1800" b="1" smtClean="0">
                <a:solidFill>
                  <a:srgbClr val="FF0000"/>
                </a:solidFill>
              </a:rPr>
              <a:t>字符串</a:t>
            </a:r>
            <a:r>
              <a:rPr lang="zh-CN" altLang="en-US" sz="1800" smtClean="0"/>
              <a:t>的常量名称</a:t>
            </a:r>
          </a:p>
          <a:p>
            <a:pPr lvl="1"/>
            <a:r>
              <a:rPr lang="zh-CN" altLang="en-US" sz="1800" smtClean="0"/>
              <a:t>返回值：如果定义返回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，否则返回</a:t>
            </a:r>
            <a:r>
              <a:rPr lang="en-US" altLang="zh-CN" sz="1800" smtClean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系统常量</a:t>
            </a:r>
          </a:p>
        </p:txBody>
      </p:sp>
      <p:graphicFrame>
        <p:nvGraphicFramePr>
          <p:cNvPr id="32833" name="Group 65"/>
          <p:cNvGraphicFramePr>
            <a:graphicFrameLocks noGrp="1"/>
          </p:cNvGraphicFramePr>
          <p:nvPr>
            <p:ph idx="4294967295"/>
          </p:nvPr>
        </p:nvGraphicFramePr>
        <p:xfrm>
          <a:off x="755650" y="1989138"/>
          <a:ext cx="7696200" cy="4022725"/>
        </p:xfrm>
        <a:graphic>
          <a:graphicData uri="http://schemas.openxmlformats.org/drawingml/2006/table">
            <a:tbl>
              <a:tblPr/>
              <a:tblGrid>
                <a:gridCol w="2376488"/>
                <a:gridCol w="5319712"/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系统常量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__FILE__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程序文件名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__LINE__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程序当前行号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PHP_VERSION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程序版本号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PHP_OS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真值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(true)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假值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(false)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一个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null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E_ERROR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这个常量指到最近的错误处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E_WARNING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这个常量指到最近的警告处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E_PARSE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本常量为解析语法有潜在问题处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E_NOTICE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这个常量为发生不寻常但不一定是错误处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smtClean="0"/>
              <a:t>简介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运算符是一个特殊符号，它对一个值或一组值执行一个指定的操作。</a:t>
            </a:r>
            <a:r>
              <a:rPr lang="en-US" altLang="zh-CN" sz="1800" smtClean="0"/>
              <a:t>PHP</a:t>
            </a:r>
            <a:r>
              <a:rPr lang="zh-CN" altLang="en-US" sz="1800" smtClean="0"/>
              <a:t>具有</a:t>
            </a:r>
            <a:r>
              <a:rPr lang="en-US" altLang="zh-CN" sz="1800" smtClean="0"/>
              <a:t>C</a:t>
            </a:r>
            <a:r>
              <a:rPr lang="zh-CN" altLang="en-US" sz="1800" smtClean="0"/>
              <a:t>、</a:t>
            </a:r>
            <a:r>
              <a:rPr lang="en-US" altLang="zh-CN" sz="1800" smtClean="0"/>
              <a:t>C++</a:t>
            </a:r>
            <a:r>
              <a:rPr lang="zh-CN" altLang="en-US" sz="1800" smtClean="0"/>
              <a:t>、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语言中常见的运算符，这些运算符的优先级是一样的。</a:t>
            </a:r>
          </a:p>
          <a:p>
            <a:pPr>
              <a:lnSpc>
                <a:spcPct val="110000"/>
              </a:lnSpc>
            </a:pPr>
            <a:r>
              <a:rPr lang="en-US" altLang="zh-CN" sz="2400" b="1" smtClean="0"/>
              <a:t>PHP</a:t>
            </a:r>
            <a:r>
              <a:rPr lang="zh-CN" altLang="en-US" sz="2400" b="1" smtClean="0"/>
              <a:t>中包含以下运算符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算术运算符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逻辑运算符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比较运算符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赋值运算符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字符串运算符</a:t>
            </a:r>
          </a:p>
          <a:p>
            <a:pPr lvl="1">
              <a:lnSpc>
                <a:spcPct val="110000"/>
              </a:lnSpc>
            </a:pPr>
            <a:r>
              <a:rPr lang="zh-CN" altLang="en-US" sz="1800" smtClean="0"/>
              <a:t>条件运算符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语言基础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PHP</a:t>
            </a:r>
            <a:r>
              <a:rPr lang="zh-CN" altLang="en-US" sz="2400" b="1" smtClean="0"/>
              <a:t>语言基础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代码跟</a:t>
            </a:r>
            <a:r>
              <a:rPr lang="en-US" altLang="zh-CN" sz="1800" smtClean="0"/>
              <a:t>ASP</a:t>
            </a:r>
            <a:r>
              <a:rPr lang="zh-CN" altLang="en-US" sz="1800" smtClean="0"/>
              <a:t>一样，都是嵌入到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代码中的；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标记：</a:t>
            </a:r>
            <a:r>
              <a:rPr lang="en-US" altLang="zh-CN" sz="1800" smtClean="0"/>
              <a:t>&lt;?php ?&gt;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文件扩展名是</a:t>
            </a:r>
            <a:r>
              <a:rPr lang="en-US" altLang="zh-CN" sz="1800" smtClean="0"/>
              <a:t>.php</a:t>
            </a:r>
            <a:r>
              <a:rPr lang="zh-CN" altLang="en-US" sz="1800" smtClean="0"/>
              <a:t>为后缀的；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文件名或路径上，都不能含有中文；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语言是区分大小写的；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中的关键字和函数不分区大小写；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中每行代码结束，必须以英文下的</a:t>
            </a:r>
            <a:r>
              <a:rPr lang="zh-CN" altLang="en-US" sz="1800" b="1" smtClean="0">
                <a:solidFill>
                  <a:srgbClr val="FF0000"/>
                </a:solidFill>
              </a:rPr>
              <a:t>分号结束</a:t>
            </a:r>
            <a:r>
              <a:rPr lang="zh-CN" altLang="en-US" sz="1800" smtClean="0"/>
              <a:t>；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语法混合了 </a:t>
            </a:r>
            <a:r>
              <a:rPr lang="en-US" altLang="zh-CN" sz="1800" smtClean="0"/>
              <a:t>C</a:t>
            </a:r>
            <a:r>
              <a:rPr lang="zh-CN" altLang="en-US" sz="1800" smtClean="0"/>
              <a:t>、</a:t>
            </a:r>
            <a:r>
              <a:rPr lang="en-US" altLang="zh-CN" sz="1800" smtClean="0"/>
              <a:t>Java</a:t>
            </a:r>
            <a:r>
              <a:rPr lang="zh-CN" altLang="en-US" sz="1800" smtClean="0"/>
              <a:t>、</a:t>
            </a:r>
            <a:r>
              <a:rPr lang="en-US" altLang="zh-CN" sz="1800" smtClean="0"/>
              <a:t>Perl </a:t>
            </a:r>
            <a:r>
              <a:rPr lang="zh-CN" altLang="en-US" sz="1800" smtClean="0"/>
              <a:t>以及 </a:t>
            </a:r>
            <a:r>
              <a:rPr lang="en-US" altLang="zh-CN" sz="1800" smtClean="0"/>
              <a:t>PHP </a:t>
            </a:r>
            <a:r>
              <a:rPr lang="zh-CN" altLang="en-US" sz="1800" smtClean="0"/>
              <a:t>自创新的语法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算术运算符</a:t>
            </a:r>
          </a:p>
        </p:txBody>
      </p:sp>
      <p:graphicFrame>
        <p:nvGraphicFramePr>
          <p:cNvPr id="62608" name="Group 144"/>
          <p:cNvGraphicFramePr>
            <a:graphicFrameLocks noGrp="1"/>
          </p:cNvGraphicFramePr>
          <p:nvPr>
            <p:ph idx="1"/>
          </p:nvPr>
        </p:nvGraphicFramePr>
        <p:xfrm>
          <a:off x="827088" y="2138363"/>
          <a:ext cx="7632700" cy="3902075"/>
        </p:xfrm>
        <a:graphic>
          <a:graphicData uri="http://schemas.openxmlformats.org/drawingml/2006/table">
            <a:tbl>
              <a:tblPr/>
              <a:tblGrid>
                <a:gridCol w="1223962"/>
                <a:gridCol w="1657350"/>
                <a:gridCol w="4751388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加法运算符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+ $b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减法运算符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- $b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乘法运算符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* $b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除法运算符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/ $b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取余运算符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% $b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$a++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的值返回，再加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的值加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，再返回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$a--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的值返回，再减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--$a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，将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的值减一，再返回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</a:t>
            </a:r>
            <a:r>
              <a:rPr lang="en-US" altLang="zh-CN" smtClean="0"/>
              <a:t>++</a:t>
            </a:r>
            <a:r>
              <a:rPr lang="zh-CN" altLang="en-US" smtClean="0"/>
              <a:t>、</a:t>
            </a:r>
            <a:r>
              <a:rPr lang="en-US" altLang="zh-CN" smtClean="0"/>
              <a:t>--</a:t>
            </a:r>
            <a:r>
              <a:rPr lang="zh-CN" altLang="en-US" smtClean="0"/>
              <a:t>、</a:t>
            </a:r>
            <a:r>
              <a:rPr lang="en-US" altLang="zh-CN" smtClean="0"/>
              <a:t>%</a:t>
            </a:r>
            <a:r>
              <a:rPr lang="zh-CN" altLang="en-US" smtClean="0"/>
              <a:t>应用</a:t>
            </a:r>
          </a:p>
        </p:txBody>
      </p:sp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539750" y="1982788"/>
            <a:ext cx="3887788" cy="245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实例：加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运算符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++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初始化变量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9;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的值返给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$b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，再将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加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$b = $a++;   //$b=9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的值加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，把结果返给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$c = ++$a;   //$c=11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716463" y="1989138"/>
            <a:ext cx="3959225" cy="24542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实例：减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charset="0"/>
              </a:rPr>
              <a:t>运算符</a:t>
            </a:r>
            <a:r>
              <a:rPr lang="en-US" altLang="zh-CN" sz="2400">
                <a:solidFill>
                  <a:srgbClr val="FF0000"/>
                </a:solidFill>
                <a:latin typeface="Arial" charset="0"/>
              </a:rPr>
              <a:t>--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初始化变量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a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$a = 9;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先将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的值返给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$b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，再将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$b = $a--;   //$b=9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将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$a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的值减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，把结果返给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$c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$c = --$a;   //$b=7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4508500"/>
            <a:ext cx="4176712" cy="2138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字符串运算符</a:t>
            </a:r>
          </a:p>
        </p:txBody>
      </p:sp>
      <p:graphicFrame>
        <p:nvGraphicFramePr>
          <p:cNvPr id="52248" name="Group 24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1371600"/>
        </p:xfrm>
        <a:graphic>
          <a:graphicData uri="http://schemas.openxmlformats.org/drawingml/2006/table">
            <a:tbl>
              <a:tblPr/>
              <a:tblGrid>
                <a:gridCol w="1008063"/>
                <a:gridCol w="2232025"/>
                <a:gridCol w="445611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字符串连接符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. “abc”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连接等于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.= “abc”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= $a.“abc”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赋值运算符</a:t>
            </a:r>
          </a:p>
        </p:txBody>
      </p:sp>
      <p:graphicFrame>
        <p:nvGraphicFramePr>
          <p:cNvPr id="66607" name="Group 47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4100512"/>
        </p:xfrm>
        <a:graphic>
          <a:graphicData uri="http://schemas.openxmlformats.org/drawingml/2006/table">
            <a:tbl>
              <a:tblPr/>
              <a:tblGrid>
                <a:gridCol w="1797050"/>
                <a:gridCol w="1797050"/>
                <a:gridCol w="1855788"/>
                <a:gridCol w="2246312"/>
              </a:tblGrid>
              <a:tr h="1603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示例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展开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赋值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减等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$a-=3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$a=$a-3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$a+=3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$a=$a+3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乘等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$a*=3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$a=$a*3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$a/=3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$a=$a/3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取余等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$a%=3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$a=$a%3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实例：实现如下效果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62150"/>
            <a:ext cx="7443788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比较运算符</a:t>
            </a:r>
          </a:p>
        </p:txBody>
      </p:sp>
      <p:graphicFrame>
        <p:nvGraphicFramePr>
          <p:cNvPr id="68671" name="Group 63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32700" cy="4114800"/>
        </p:xfrm>
        <a:graphic>
          <a:graphicData uri="http://schemas.openxmlformats.org/drawingml/2006/table">
            <a:tbl>
              <a:tblPr/>
              <a:tblGrid>
                <a:gridCol w="2516188"/>
                <a:gridCol w="2517775"/>
                <a:gridCol w="2598737"/>
              </a:tblGrid>
              <a:tr h="1603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示例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&gt;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&lt;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&gt;=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&lt;=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==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!=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全等于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=== $b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不全等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!== $b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逻辑运算符</a:t>
            </a:r>
          </a:p>
        </p:txBody>
      </p:sp>
      <p:graphicFrame>
        <p:nvGraphicFramePr>
          <p:cNvPr id="55322" name="Group 26"/>
          <p:cNvGraphicFramePr>
            <a:graphicFrameLocks noGrp="1"/>
          </p:cNvGraphicFramePr>
          <p:nvPr>
            <p:ph type="body" idx="4294967295"/>
          </p:nvPr>
        </p:nvGraphicFramePr>
        <p:xfrm>
          <a:off x="755650" y="1989138"/>
          <a:ext cx="7696200" cy="2160587"/>
        </p:xfrm>
        <a:graphic>
          <a:graphicData uri="http://schemas.openxmlformats.org/drawingml/2006/table">
            <a:tbl>
              <a:tblPr/>
              <a:tblGrid>
                <a:gridCol w="1433513"/>
                <a:gridCol w="981075"/>
                <a:gridCol w="5281612"/>
              </a:tblGrid>
              <a:tr h="5413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逻辑运算符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作用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&amp;&amp; $b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：如果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都为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，则返回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 or $b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：如果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任一为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，则返回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!$a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：如果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$a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不为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，则返回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True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61464" name="Text Box 4"/>
          <p:cNvSpPr txBox="1">
            <a:spLocks noChangeArrowheads="1"/>
          </p:cNvSpPr>
          <p:nvPr/>
        </p:nvSpPr>
        <p:spPr bwMode="auto">
          <a:xfrm>
            <a:off x="755650" y="4292600"/>
            <a:ext cx="7632700" cy="1738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判断闰年条件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1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  <a:sym typeface="Wingdings" pitchFamily="2" charset="2"/>
              </a:rPr>
              <a:t>）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4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整除并且不能被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100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整除是闰年</a:t>
            </a:r>
          </a:p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）能被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400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整除是闰年 </a:t>
            </a:r>
          </a:p>
          <a:p>
            <a:pPr>
              <a:spcBef>
                <a:spcPct val="50000"/>
              </a:spcBef>
            </a:pPr>
            <a:endParaRPr lang="zh-CN" altLang="en-US" sz="18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三元运算符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303462"/>
          </a:xfrm>
        </p:spPr>
        <p:txBody>
          <a:bodyPr/>
          <a:lstStyle/>
          <a:p>
            <a:r>
              <a:rPr lang="zh-CN" altLang="en-US" sz="2400" b="1" smtClean="0"/>
              <a:t>条件运算符（</a:t>
            </a:r>
            <a:r>
              <a:rPr lang="en-US" altLang="zh-CN" sz="2400" b="1" smtClean="0"/>
              <a:t>?:</a:t>
            </a:r>
            <a:r>
              <a:rPr lang="zh-CN" altLang="en-US" sz="2400" b="1" smtClean="0"/>
              <a:t>）</a:t>
            </a:r>
          </a:p>
          <a:p>
            <a:pPr lvl="1"/>
            <a:r>
              <a:rPr lang="zh-CN" altLang="en-US" sz="1800" smtClean="0"/>
              <a:t>概述：所谓三元运算符，就是在表达式中有</a:t>
            </a:r>
            <a:r>
              <a:rPr lang="en-US" altLang="zh-CN" sz="1800" smtClean="0"/>
              <a:t>3</a:t>
            </a:r>
            <a:r>
              <a:rPr lang="zh-CN" altLang="en-US" sz="1800" smtClean="0"/>
              <a:t>个操作数。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格式形式：表达式</a:t>
            </a:r>
            <a:r>
              <a:rPr lang="en-US" altLang="zh-CN" sz="1800" b="1" smtClean="0">
                <a:solidFill>
                  <a:srgbClr val="0000FF"/>
                </a:solidFill>
              </a:rPr>
              <a:t>1 ? </a:t>
            </a:r>
            <a:r>
              <a:rPr lang="zh-CN" altLang="en-US" sz="1800" b="1" smtClean="0">
                <a:solidFill>
                  <a:srgbClr val="0000FF"/>
                </a:solidFill>
              </a:rPr>
              <a:t>表达式</a:t>
            </a:r>
            <a:r>
              <a:rPr lang="en-US" altLang="zh-CN" sz="1800" b="1" smtClean="0">
                <a:solidFill>
                  <a:srgbClr val="0000FF"/>
                </a:solidFill>
              </a:rPr>
              <a:t>2 : </a:t>
            </a:r>
            <a:r>
              <a:rPr lang="zh-CN" altLang="en-US" sz="1800" b="1" smtClean="0">
                <a:solidFill>
                  <a:srgbClr val="0000FF"/>
                </a:solidFill>
              </a:rPr>
              <a:t>表达式</a:t>
            </a:r>
            <a:r>
              <a:rPr lang="en-US" altLang="zh-CN" sz="1800" b="1" smtClean="0">
                <a:solidFill>
                  <a:srgbClr val="0000FF"/>
                </a:solidFill>
              </a:rPr>
              <a:t>3</a:t>
            </a:r>
          </a:p>
          <a:p>
            <a:pPr lvl="1"/>
            <a:r>
              <a:rPr lang="zh-CN" altLang="en-US" sz="1800" smtClean="0"/>
              <a:t>说明：如果“表达式</a:t>
            </a:r>
            <a:r>
              <a:rPr lang="en-US" altLang="zh-CN" sz="1800" smtClean="0"/>
              <a:t>1”</a:t>
            </a:r>
            <a:r>
              <a:rPr lang="zh-CN" altLang="en-US" sz="1800" smtClean="0"/>
              <a:t>的结果为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，则执行“表达式</a:t>
            </a:r>
            <a:r>
              <a:rPr lang="en-US" altLang="zh-CN" sz="1800" smtClean="0"/>
              <a:t>2”</a:t>
            </a:r>
            <a:r>
              <a:rPr lang="zh-CN" altLang="en-US" sz="1800" smtClean="0"/>
              <a:t>的代码，如果为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，则执行“表达式</a:t>
            </a:r>
            <a:r>
              <a:rPr lang="en-US" altLang="zh-CN" sz="1800" smtClean="0"/>
              <a:t>3”</a:t>
            </a:r>
            <a:r>
              <a:rPr lang="zh-CN" altLang="en-US" sz="1800" smtClean="0"/>
              <a:t>的代码。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$a &gt; $b ? echo $a : echo $b;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827088" y="4437063"/>
            <a:ext cx="7632700" cy="13255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charset="0"/>
              </a:rPr>
              <a:t>实例：使用三元运算符，求以下两个数的最大值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 = 100;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$b = 200;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运算符</a:t>
            </a:r>
            <a:r>
              <a:rPr lang="en-US" altLang="zh-CN" smtClean="0"/>
              <a:t>——</a:t>
            </a:r>
            <a:r>
              <a:rPr lang="zh-CN" altLang="en-US" smtClean="0"/>
              <a:t>优先级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4392613" cy="3095625"/>
          </a:xfrm>
        </p:spPr>
        <p:txBody>
          <a:bodyPr/>
          <a:lstStyle/>
          <a:p>
            <a:r>
              <a:rPr lang="zh-CN" altLang="en-US" sz="2400" b="1" smtClean="0"/>
              <a:t>运算符优先级</a:t>
            </a:r>
          </a:p>
          <a:p>
            <a:pPr lvl="1"/>
            <a:r>
              <a:rPr lang="zh-CN" altLang="en-US" sz="1800" smtClean="0"/>
              <a:t>在一个表达式中，往往会使用多个不同的运算符，当多个不同的运算符出现在一个表达式中时，必须遵循一定的运算顺序进行运算，这就是运算符优先级。</a:t>
            </a:r>
          </a:p>
          <a:p>
            <a:pPr lvl="1"/>
            <a:endParaRPr lang="zh-CN" altLang="en-US" sz="1800" smtClean="0"/>
          </a:p>
          <a:p>
            <a:pPr lvl="1"/>
            <a:endParaRPr lang="zh-CN" altLang="en-US" sz="2200" smtClean="0"/>
          </a:p>
        </p:txBody>
      </p:sp>
      <p:graphicFrame>
        <p:nvGraphicFramePr>
          <p:cNvPr id="67630" name="Group 46"/>
          <p:cNvGraphicFramePr>
            <a:graphicFrameLocks noGrp="1"/>
          </p:cNvGraphicFramePr>
          <p:nvPr>
            <p:ph sz="half" idx="2"/>
          </p:nvPr>
        </p:nvGraphicFramePr>
        <p:xfrm>
          <a:off x="5219700" y="1989138"/>
          <a:ext cx="3203575" cy="3260725"/>
        </p:xfrm>
        <a:graphic>
          <a:graphicData uri="http://schemas.openxmlformats.org/drawingml/2006/table">
            <a:tbl>
              <a:tblPr/>
              <a:tblGrid>
                <a:gridCol w="3203575"/>
              </a:tblGrid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[ ]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new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、－－、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(int)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(float)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(string)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(bool)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(array)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、－、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===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、*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/=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3" name="Text Box 4"/>
          <p:cNvSpPr txBox="1">
            <a:spLocks noChangeArrowheads="1"/>
          </p:cNvSpPr>
          <p:nvPr/>
        </p:nvSpPr>
        <p:spPr bwMode="auto">
          <a:xfrm>
            <a:off x="755650" y="5648325"/>
            <a:ext cx="7632700" cy="4445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特殊运算符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算术运算符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比较运算符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逻辑运算符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&gt; 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赋值运算符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流程控制语句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if</a:t>
            </a:r>
            <a:r>
              <a:rPr lang="zh-CN" altLang="en-US" sz="2400" b="1" smtClean="0"/>
              <a:t>条件判断</a:t>
            </a:r>
          </a:p>
          <a:p>
            <a:pPr lvl="1"/>
            <a:r>
              <a:rPr lang="zh-CN" altLang="en-US" sz="2000" smtClean="0"/>
              <a:t>条件语句的基本形式是 </a:t>
            </a:r>
            <a:r>
              <a:rPr lang="en-US" altLang="zh-CN" sz="2000" smtClean="0"/>
              <a:t>if …else</a:t>
            </a:r>
            <a:r>
              <a:rPr lang="zh-CN" altLang="en-US" sz="2000" smtClean="0"/>
              <a:t>语句，有三种演变形式</a:t>
            </a: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331913" y="3284538"/>
            <a:ext cx="1657350" cy="15700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格式一：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276600" y="3284538"/>
            <a:ext cx="1657350" cy="23034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格式二：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){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1;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2;</a:t>
            </a:r>
          </a:p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5148263" y="3284538"/>
            <a:ext cx="3097212" cy="3040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108000" rIns="108000" bIns="1080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格式三：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If(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条件语句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1){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}else if(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条件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2){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代码块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2;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}else if(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条件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3){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    代码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3;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代码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4;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语言基础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93063" cy="28797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PHP</a:t>
            </a:r>
            <a:r>
              <a:rPr lang="zh-CN" altLang="en-US" sz="2400" b="1" smtClean="0"/>
              <a:t>文件的访问形式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语言是一种服务器端执行的语言，如果要通过浏览器访问网页，必须</a:t>
            </a:r>
            <a:r>
              <a:rPr lang="zh-CN" altLang="en-US" sz="1800" b="1" smtClean="0">
                <a:solidFill>
                  <a:srgbClr val="FF0000"/>
                </a:solidFill>
              </a:rPr>
              <a:t>先经过服务器</a:t>
            </a:r>
            <a:r>
              <a:rPr lang="zh-CN" altLang="en-US" sz="1800" smtClean="0"/>
              <a:t>的执行，才能看到正确的结果，这同普通的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文件是不一样的，因此访问</a:t>
            </a:r>
            <a:r>
              <a:rPr lang="en-US" altLang="zh-CN" sz="1800" smtClean="0"/>
              <a:t>PHP</a:t>
            </a:r>
            <a:r>
              <a:rPr lang="zh-CN" altLang="en-US" sz="1800" smtClean="0"/>
              <a:t>文件，必须通过虚拟路径来访问。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通过虚拟路径访问</a:t>
            </a:r>
            <a:r>
              <a:rPr lang="en-US" altLang="zh-CN" sz="1800" smtClean="0"/>
              <a:t>PHP</a:t>
            </a:r>
            <a:r>
              <a:rPr lang="zh-CN" altLang="en-US" sz="1800" smtClean="0"/>
              <a:t>文件，是因为</a:t>
            </a:r>
            <a:r>
              <a:rPr lang="en-US" altLang="zh-CN" sz="1800" smtClean="0"/>
              <a:t>PHP</a:t>
            </a:r>
            <a:r>
              <a:rPr lang="zh-CN" altLang="en-US" sz="1800" smtClean="0"/>
              <a:t>文件代码必须经过</a:t>
            </a:r>
            <a:r>
              <a:rPr lang="zh-CN" altLang="en-US" sz="1800" b="1" smtClean="0">
                <a:solidFill>
                  <a:srgbClr val="FF0000"/>
                </a:solidFill>
              </a:rPr>
              <a:t>服务器解释后</a:t>
            </a:r>
            <a:r>
              <a:rPr lang="zh-CN" altLang="en-US" sz="1800" smtClean="0"/>
              <a:t>才能被发送到客户端。而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代码是不能被客户端查看到的。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“查看源文件”后发现，只有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代码，并没有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代码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84213" y="5373688"/>
            <a:ext cx="7705725" cy="77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http://localhost/news.php  //</a:t>
            </a:r>
            <a:r>
              <a:rPr lang="zh-CN" altLang="en-US">
                <a:solidFill>
                  <a:srgbClr val="0000FF"/>
                </a:solidFill>
              </a:rPr>
              <a:t>通过虚拟路径来访问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http://www.php2014.com/news.php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流程控制语句</a:t>
            </a:r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323850" y="1989138"/>
            <a:ext cx="511175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latin typeface="Arial" charset="0"/>
              </a:rPr>
              <a:t>Switch</a:t>
            </a:r>
            <a:r>
              <a:rPr lang="zh-CN" altLang="en-US" sz="2400">
                <a:latin typeface="Arial" charset="0"/>
              </a:rPr>
              <a:t>分支语句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1600">
                <a:latin typeface="Arial" charset="0"/>
              </a:rPr>
              <a:t>概述：</a:t>
            </a:r>
            <a:r>
              <a:rPr lang="en-US" altLang="zh-CN" sz="1600" b="0">
                <a:latin typeface="Arial" charset="0"/>
              </a:rPr>
              <a:t>Switch</a:t>
            </a:r>
            <a:r>
              <a:rPr lang="zh-CN" altLang="en-US" sz="1600" b="0">
                <a:latin typeface="Arial" charset="0"/>
              </a:rPr>
              <a:t>分支语句根据一个变量的</a:t>
            </a:r>
            <a:r>
              <a:rPr lang="zh-CN" altLang="en-US" sz="1600" b="0">
                <a:solidFill>
                  <a:srgbClr val="FF0000"/>
                </a:solidFill>
                <a:latin typeface="Arial" charset="0"/>
              </a:rPr>
              <a:t>不同取值</a:t>
            </a:r>
            <a:r>
              <a:rPr lang="zh-CN" altLang="en-US" sz="1600" b="0">
                <a:latin typeface="Arial" charset="0"/>
              </a:rPr>
              <a:t>而执行不同的程序语句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1600">
                <a:latin typeface="Arial" charset="0"/>
              </a:rPr>
              <a:t>工作原理</a:t>
            </a:r>
            <a:r>
              <a:rPr lang="zh-CN" altLang="en-US" sz="1600" b="0">
                <a:latin typeface="Arial" charset="0"/>
              </a:rPr>
              <a:t>：首先设置表达式 （通常是一个变量）。随后表达式的值会与结构中的每个 </a:t>
            </a:r>
            <a:r>
              <a:rPr lang="en-US" altLang="zh-CN" sz="1600" b="0">
                <a:latin typeface="Arial" charset="0"/>
              </a:rPr>
              <a:t>case </a:t>
            </a:r>
            <a:r>
              <a:rPr lang="zh-CN" altLang="en-US" sz="1600" b="0">
                <a:latin typeface="Arial" charset="0"/>
              </a:rPr>
              <a:t>的值做比较。如果存在匹配，则与该 </a:t>
            </a:r>
            <a:r>
              <a:rPr lang="en-US" altLang="zh-CN" sz="1600" b="0">
                <a:latin typeface="Arial" charset="0"/>
              </a:rPr>
              <a:t>case </a:t>
            </a:r>
            <a:r>
              <a:rPr lang="zh-CN" altLang="en-US" sz="1600" b="0">
                <a:latin typeface="Arial" charset="0"/>
              </a:rPr>
              <a:t>关联的代码块会被执行。请使用 </a:t>
            </a:r>
            <a:r>
              <a:rPr lang="en-US" altLang="zh-CN" sz="1600">
                <a:latin typeface="Arial" charset="0"/>
              </a:rPr>
              <a:t>break</a:t>
            </a:r>
            <a:r>
              <a:rPr lang="en-US" altLang="zh-CN" sz="1600" b="0">
                <a:latin typeface="Arial" charset="0"/>
              </a:rPr>
              <a:t> </a:t>
            </a:r>
            <a:r>
              <a:rPr lang="zh-CN" altLang="en-US" sz="1600" b="0">
                <a:latin typeface="Arial" charset="0"/>
              </a:rPr>
              <a:t>来阻止代码自动地向下一个 </a:t>
            </a:r>
            <a:r>
              <a:rPr lang="en-US" altLang="zh-CN" sz="1600" b="0">
                <a:latin typeface="Arial" charset="0"/>
              </a:rPr>
              <a:t>case </a:t>
            </a:r>
            <a:r>
              <a:rPr lang="zh-CN" altLang="en-US" sz="1600" b="0">
                <a:latin typeface="Arial" charset="0"/>
              </a:rPr>
              <a:t>运行。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en-US" altLang="zh-CN" sz="1600">
                <a:latin typeface="Arial" charset="0"/>
              </a:rPr>
              <a:t>default </a:t>
            </a:r>
            <a:r>
              <a:rPr lang="zh-CN" altLang="en-US" sz="1600">
                <a:latin typeface="Arial" charset="0"/>
              </a:rPr>
              <a:t>关键词</a:t>
            </a:r>
            <a:r>
              <a:rPr lang="zh-CN" altLang="en-US" sz="1600" b="0">
                <a:latin typeface="Arial" charset="0"/>
              </a:rPr>
              <a:t>用来规定匹配不存在时做的事情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Arial" charset="0"/>
              </a:rPr>
              <a:t>实例：今天是星期几</a:t>
            </a:r>
            <a:r>
              <a:rPr lang="zh-CN" altLang="en-US" sz="2400">
                <a:latin typeface="Arial" charset="0"/>
              </a:rPr>
              <a:t>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endParaRPr lang="en-US" altLang="zh-CN" sz="2400">
              <a:latin typeface="Arial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651500" y="1989138"/>
            <a:ext cx="3024188" cy="326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switch(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参数或表达式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case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值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1: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代码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1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case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值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2: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代码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2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break;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default: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默认条件代码；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流程控制语句</a:t>
            </a:r>
          </a:p>
        </p:txBody>
      </p:sp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971550" y="4262438"/>
            <a:ext cx="3024188" cy="103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while(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4284663" y="4318000"/>
            <a:ext cx="3024187" cy="199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//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初始化条件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$=1;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while( $i &lt; 100 ){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echo  i +“ ”;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$i++;  // 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变量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i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自增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087562"/>
          </a:xfrm>
        </p:spPr>
        <p:txBody>
          <a:bodyPr/>
          <a:lstStyle/>
          <a:p>
            <a:r>
              <a:rPr lang="en-US" altLang="zh-CN" sz="2400" b="1" smtClean="0"/>
              <a:t>While</a:t>
            </a:r>
            <a:r>
              <a:rPr lang="zh-CN" altLang="en-US" sz="2400" b="1" smtClean="0"/>
              <a:t>循环</a:t>
            </a:r>
          </a:p>
          <a:p>
            <a:pPr lvl="1"/>
            <a:r>
              <a:rPr lang="zh-CN" altLang="en-US" sz="1800" smtClean="0"/>
              <a:t>在执行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语句时，首先判断条件是否成立，如果成立则执行循环体语句，然后再判断条件是否成立，如果成立则执行，否则循环结束，这样反复执行。</a:t>
            </a:r>
          </a:p>
          <a:p>
            <a:pPr lvl="1"/>
            <a:r>
              <a:rPr lang="zh-CN" altLang="en-US" sz="1800" smtClean="0"/>
              <a:t>一般情况下，总是在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之前对</a:t>
            </a:r>
            <a:r>
              <a:rPr lang="zh-CN" altLang="en-US" sz="1800" b="1" smtClean="0">
                <a:solidFill>
                  <a:srgbClr val="FF0000"/>
                </a:solidFill>
              </a:rPr>
              <a:t>条件进行初始化</a:t>
            </a:r>
            <a:r>
              <a:rPr lang="zh-CN" altLang="en-US" sz="1800" smtClean="0"/>
              <a:t>，而在循环体中对</a:t>
            </a:r>
            <a:r>
              <a:rPr lang="zh-CN" altLang="en-US" sz="1800" b="1" smtClean="0">
                <a:solidFill>
                  <a:srgbClr val="FF0000"/>
                </a:solidFill>
              </a:rPr>
              <a:t>条件进行更新</a:t>
            </a:r>
            <a:r>
              <a:rPr lang="zh-CN" altLang="en-US" sz="1800" smtClean="0"/>
              <a:t>，使循环在某一条件下结束。</a:t>
            </a:r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实例：循环实例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假设某人有</a:t>
            </a:r>
            <a:r>
              <a:rPr lang="en-US" altLang="zh-CN" smtClean="0"/>
              <a:t>100,000</a:t>
            </a:r>
            <a:r>
              <a:rPr lang="zh-CN" altLang="en-US" smtClean="0"/>
              <a:t>现金。每经过一次路口需要进行一次交费。交费规则为当他现金大于</a:t>
            </a:r>
            <a:r>
              <a:rPr lang="en-US" altLang="zh-CN" smtClean="0"/>
              <a:t>50,000</a:t>
            </a:r>
            <a:r>
              <a:rPr lang="zh-CN" altLang="en-US" smtClean="0"/>
              <a:t>时每次需要交</a:t>
            </a:r>
            <a:r>
              <a:rPr lang="en-US" altLang="zh-CN" smtClean="0"/>
              <a:t>5%</a:t>
            </a:r>
            <a:r>
              <a:rPr lang="zh-CN" altLang="en-US" smtClean="0"/>
              <a:t>如果现金小于等于</a:t>
            </a:r>
            <a:r>
              <a:rPr lang="en-US" altLang="zh-CN" smtClean="0"/>
              <a:t>50,000</a:t>
            </a:r>
            <a:r>
              <a:rPr lang="zh-CN" altLang="en-US" smtClean="0"/>
              <a:t>时每次交</a:t>
            </a:r>
            <a:r>
              <a:rPr lang="en-US" altLang="zh-CN" smtClean="0"/>
              <a:t>5,000</a:t>
            </a:r>
            <a:r>
              <a:rPr lang="zh-CN" altLang="en-US" smtClean="0"/>
              <a:t>。请写一程序计算此人可以经过多少次这个路口。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do…while</a:t>
            </a:r>
            <a:r>
              <a:rPr lang="zh-CN" altLang="en-US" smtClean="0"/>
              <a:t>循环语句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000" b="1" smtClean="0"/>
              <a:t>语法格式</a:t>
            </a:r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endParaRPr lang="zh-CN" altLang="en-US" sz="2000" b="1" smtClean="0"/>
          </a:p>
          <a:p>
            <a:r>
              <a:rPr lang="zh-CN" altLang="en-US" sz="2000" b="1" smtClean="0"/>
              <a:t>解释说明</a:t>
            </a:r>
          </a:p>
          <a:p>
            <a:pPr lvl="1"/>
            <a:r>
              <a:rPr lang="en-US" altLang="zh-CN" sz="1800" smtClean="0"/>
              <a:t>do…while</a:t>
            </a:r>
            <a:r>
              <a:rPr lang="zh-CN" altLang="en-US" sz="1800" smtClean="0"/>
              <a:t>循环是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的一种变体；</a:t>
            </a:r>
          </a:p>
          <a:p>
            <a:pPr lvl="1"/>
            <a:r>
              <a:rPr lang="en-US" altLang="zh-CN" sz="1800" smtClean="0"/>
              <a:t>do…while</a:t>
            </a:r>
            <a:r>
              <a:rPr lang="zh-CN" altLang="en-US" sz="1800" smtClean="0"/>
              <a:t>语句先执行一次循环体语句，然后对</a:t>
            </a:r>
            <a:r>
              <a:rPr lang="en-US" altLang="zh-CN" sz="1800" smtClean="0"/>
              <a:t>while</a:t>
            </a:r>
            <a:r>
              <a:rPr lang="zh-CN" altLang="en-US" sz="1800" smtClean="0"/>
              <a:t>中的条件进行判断，如果条件成立，则重复执行循环语句，如果不成立则跳到</a:t>
            </a:r>
            <a:r>
              <a:rPr lang="en-US" altLang="zh-CN" sz="1800" smtClean="0"/>
              <a:t>do…while</a:t>
            </a:r>
            <a:r>
              <a:rPr lang="zh-CN" altLang="en-US" sz="1800" smtClean="0"/>
              <a:t>外的下一条语句。也就是说，不管条件最初是否成立，循环体语句总是要</a:t>
            </a:r>
            <a:r>
              <a:rPr lang="zh-CN" altLang="en-US" sz="1800" smtClean="0">
                <a:solidFill>
                  <a:srgbClr val="FF0000"/>
                </a:solidFill>
              </a:rPr>
              <a:t>先执行一次</a:t>
            </a:r>
            <a:r>
              <a:rPr lang="zh-CN" altLang="en-US" sz="1800" smtClean="0"/>
              <a:t>。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827088" y="2606675"/>
            <a:ext cx="7561262" cy="10382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do{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</a:t>
            </a:r>
            <a:r>
              <a:rPr lang="en-US" altLang="zh-CN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}while(</a:t>
            </a:r>
            <a:r>
              <a:rPr lang="zh-CN" altLang="en-US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</a:t>
            </a:r>
            <a:r>
              <a:rPr lang="en-US" altLang="zh-CN" sz="1600" b="0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实例：输出不同级别标题</a:t>
            </a:r>
          </a:p>
        </p:txBody>
      </p:sp>
      <p:pic>
        <p:nvPicPr>
          <p:cNvPr id="7065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1933575"/>
            <a:ext cx="7704138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流程控制语句</a:t>
            </a:r>
            <a:r>
              <a:rPr lang="en-US" altLang="zh-CN" smtClean="0"/>
              <a:t>——for</a:t>
            </a:r>
            <a:r>
              <a:rPr lang="zh-CN" altLang="en-US" smtClean="0"/>
              <a:t>循环语句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535487"/>
          </a:xfrm>
        </p:spPr>
        <p:txBody>
          <a:bodyPr/>
          <a:lstStyle/>
          <a:p>
            <a:r>
              <a:rPr lang="en-US" altLang="zh-CN" sz="2000" smtClean="0"/>
              <a:t>for</a:t>
            </a:r>
            <a:r>
              <a:rPr lang="zh-CN" altLang="en-US" sz="2000" smtClean="0"/>
              <a:t>循环语句的语法格式：</a:t>
            </a:r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endParaRPr lang="zh-CN" altLang="en-US" sz="2000" smtClean="0"/>
          </a:p>
          <a:p>
            <a:r>
              <a:rPr lang="en-US" altLang="zh-CN" sz="2000" smtClean="0"/>
              <a:t>For</a:t>
            </a:r>
            <a:r>
              <a:rPr lang="zh-CN" altLang="en-US" sz="2000" smtClean="0"/>
              <a:t>循环执行过程</a:t>
            </a:r>
          </a:p>
          <a:p>
            <a:pPr lvl="1"/>
            <a:r>
              <a:rPr lang="zh-CN" altLang="en-US" sz="1800" smtClean="0"/>
              <a:t>首先进行初始化操作，对影响条件判断结果的元素进行初始化；</a:t>
            </a:r>
          </a:p>
          <a:p>
            <a:pPr lvl="1"/>
            <a:r>
              <a:rPr lang="zh-CN" altLang="en-US" sz="1800" smtClean="0"/>
              <a:t>然后进行条件判断，如果条件成立，则执行</a:t>
            </a:r>
            <a:r>
              <a:rPr lang="en-US" altLang="zh-CN" sz="1800" smtClean="0"/>
              <a:t>for</a:t>
            </a:r>
            <a:r>
              <a:rPr lang="zh-CN" altLang="en-US" sz="1800" smtClean="0"/>
              <a:t>循环体中的语句；</a:t>
            </a:r>
          </a:p>
          <a:p>
            <a:pPr lvl="1"/>
            <a:r>
              <a:rPr lang="zh-CN" altLang="en-US" sz="1800" smtClean="0"/>
              <a:t>循环体语句执行结束后，进行条件更新。</a:t>
            </a:r>
          </a:p>
          <a:p>
            <a:pPr lvl="1"/>
            <a:r>
              <a:rPr lang="zh-CN" altLang="en-US" sz="1800" smtClean="0"/>
              <a:t>如果条件成立，则继续执行循环体中的语句。</a:t>
            </a:r>
          </a:p>
          <a:p>
            <a:pPr lvl="1"/>
            <a:r>
              <a:rPr lang="zh-CN" altLang="en-US" sz="1800" smtClean="0"/>
              <a:t>反复循环下去，直到条件不成立为止，循环结束。</a:t>
            </a:r>
          </a:p>
          <a:p>
            <a:endParaRPr lang="zh-CN" altLang="en-US" sz="2000" smtClean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827088" y="2433638"/>
            <a:ext cx="7561262" cy="1643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for(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初始化条件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条件判断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;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条件更新 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循环体语句块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……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  <a:ea typeface="Batang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实例：求</a:t>
            </a:r>
            <a:r>
              <a:rPr lang="en-US" altLang="zh-CN" smtClean="0"/>
              <a:t>1-100</a:t>
            </a:r>
            <a:r>
              <a:rPr lang="zh-CN" altLang="en-US" smtClean="0"/>
              <a:t>间偶数的和</a:t>
            </a:r>
          </a:p>
        </p:txBody>
      </p:sp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827088" y="2133600"/>
            <a:ext cx="7561262" cy="3255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实例：求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－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100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间所有偶数的和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$sum = 0;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和的变量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for($i=1; $i&lt; 100;$i++ )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	if( $i%2 == 0 )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	{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		$sum += $i;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相当于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$sum=$sum+$i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	}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echo "&lt;b&gt;1-100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间偶数的和是：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&lt;/b&gt;“ . $sum;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实例：循环实例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smtClean="0"/>
              <a:t>有红、白、黑三种球若干个，其中红、白球共</a:t>
            </a:r>
            <a:r>
              <a:rPr lang="en-US" altLang="zh-CN" sz="2400" smtClean="0"/>
              <a:t>25</a:t>
            </a:r>
            <a:r>
              <a:rPr lang="zh-CN" altLang="en-US" sz="2400" smtClean="0"/>
              <a:t>个，白、黑球共</a:t>
            </a:r>
            <a:r>
              <a:rPr lang="en-US" altLang="zh-CN" sz="2400" smtClean="0"/>
              <a:t>31</a:t>
            </a:r>
            <a:r>
              <a:rPr lang="zh-CN" altLang="en-US" sz="2400" smtClean="0"/>
              <a:t>个，红、黑球共</a:t>
            </a:r>
            <a:r>
              <a:rPr lang="en-US" altLang="zh-CN" sz="2400" smtClean="0"/>
              <a:t>28</a:t>
            </a:r>
            <a:r>
              <a:rPr lang="zh-CN" altLang="en-US" sz="2400" smtClean="0"/>
              <a:t>个，求这三种球各多少个？</a:t>
            </a:r>
          </a:p>
          <a:p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875" y="1989138"/>
            <a:ext cx="3814763" cy="4103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500" b="1" smtClean="0"/>
              <a:t>break</a:t>
            </a:r>
            <a:r>
              <a:rPr lang="zh-CN" altLang="en-US" sz="2500" b="1" smtClean="0"/>
              <a:t>语句</a:t>
            </a:r>
          </a:p>
          <a:p>
            <a:pPr lvl="1"/>
            <a:r>
              <a:rPr lang="en-US" altLang="zh-CN" sz="1600" smtClean="0"/>
              <a:t>break</a:t>
            </a:r>
            <a:r>
              <a:rPr lang="zh-CN" altLang="en-US" sz="1600" smtClean="0"/>
              <a:t>语句用于无条件结束</a:t>
            </a:r>
            <a:r>
              <a:rPr lang="en-US" altLang="zh-CN" sz="1600" smtClean="0"/>
              <a:t>for</a:t>
            </a:r>
            <a:r>
              <a:rPr lang="zh-CN" altLang="en-US" sz="1600" smtClean="0"/>
              <a:t>、</a:t>
            </a:r>
            <a:r>
              <a:rPr lang="en-US" altLang="zh-CN" sz="1600" smtClean="0"/>
              <a:t>for…in</a:t>
            </a:r>
            <a:r>
              <a:rPr lang="zh-CN" altLang="en-US" sz="1600" smtClean="0"/>
              <a:t>、</a:t>
            </a:r>
            <a:r>
              <a:rPr lang="en-US" altLang="zh-CN" sz="1600" smtClean="0"/>
              <a:t>while</a:t>
            </a:r>
            <a:r>
              <a:rPr lang="zh-CN" altLang="en-US" sz="1600" smtClean="0"/>
              <a:t>、</a:t>
            </a:r>
            <a:r>
              <a:rPr lang="en-US" altLang="zh-CN" sz="1600" smtClean="0"/>
              <a:t>do…while</a:t>
            </a:r>
            <a:r>
              <a:rPr lang="zh-CN" altLang="en-US" sz="1600" smtClean="0"/>
              <a:t>循环以及</a:t>
            </a:r>
            <a:r>
              <a:rPr lang="en-US" altLang="zh-CN" sz="1600" smtClean="0"/>
              <a:t>switch</a:t>
            </a:r>
            <a:r>
              <a:rPr lang="zh-CN" altLang="en-US" sz="1600" smtClean="0"/>
              <a:t>语句，使程序跳转到后大括号</a:t>
            </a:r>
            <a:r>
              <a:rPr lang="en-US" altLang="zh-CN" sz="1600" smtClean="0"/>
              <a:t>}</a:t>
            </a:r>
            <a:r>
              <a:rPr lang="zh-CN" altLang="en-US" sz="1600" smtClean="0"/>
              <a:t>之后。</a:t>
            </a:r>
          </a:p>
          <a:p>
            <a:pPr lvl="1"/>
            <a:r>
              <a:rPr lang="zh-CN" altLang="en-US" sz="1600" smtClean="0"/>
              <a:t>通常情况下是在该语句前加一条</a:t>
            </a:r>
            <a:r>
              <a:rPr lang="zh-CN" altLang="en-US" sz="1600" b="1" smtClean="0">
                <a:solidFill>
                  <a:srgbClr val="FF0000"/>
                </a:solidFill>
              </a:rPr>
              <a:t>判断语句</a:t>
            </a:r>
            <a:r>
              <a:rPr lang="zh-CN" altLang="en-US" sz="1600" smtClean="0"/>
              <a:t>，使得循环语句在某一条件下结束。</a:t>
            </a:r>
          </a:p>
          <a:p>
            <a:pPr lvl="1"/>
            <a:r>
              <a:rPr lang="en-US" altLang="zh-CN" sz="1600" smtClean="0"/>
              <a:t>Break</a:t>
            </a:r>
            <a:r>
              <a:rPr lang="zh-CN" altLang="en-US" sz="1600" smtClean="0"/>
              <a:t>可以接受一个可选的数字参数</a:t>
            </a:r>
            <a:r>
              <a:rPr lang="en-US" altLang="zh-CN" sz="1600" smtClean="0"/>
              <a:t>(</a:t>
            </a:r>
            <a:r>
              <a:rPr lang="zh-CN" altLang="en-US" sz="1600" smtClean="0"/>
              <a:t>大于</a:t>
            </a:r>
            <a:r>
              <a:rPr lang="en-US" altLang="zh-CN" sz="1600" smtClean="0"/>
              <a:t>0</a:t>
            </a:r>
            <a:r>
              <a:rPr lang="zh-CN" altLang="en-US" sz="1600" smtClean="0"/>
              <a:t>的整数</a:t>
            </a:r>
            <a:r>
              <a:rPr lang="en-US" altLang="zh-CN" sz="1600" smtClean="0"/>
              <a:t>)</a:t>
            </a:r>
            <a:r>
              <a:rPr lang="zh-CN" altLang="en-US" sz="1600" smtClean="0"/>
              <a:t>来决定跳出几重循环。</a:t>
            </a:r>
          </a:p>
          <a:p>
            <a:pPr lvl="1"/>
            <a:r>
              <a:rPr lang="en-US" altLang="zh-CN" sz="1600" smtClean="0"/>
              <a:t>Break</a:t>
            </a:r>
            <a:r>
              <a:rPr lang="zh-CN" altLang="en-US" sz="1600" smtClean="0"/>
              <a:t>默认只跳出当前循环</a:t>
            </a:r>
            <a:r>
              <a:rPr lang="en-US" altLang="zh-CN" sz="1600" smtClean="0"/>
              <a:t>(1</a:t>
            </a:r>
            <a:r>
              <a:rPr lang="zh-CN" altLang="en-US" sz="1600" smtClean="0"/>
              <a:t>层循环</a:t>
            </a:r>
            <a:r>
              <a:rPr lang="en-US" altLang="zh-CN" sz="1600" smtClean="0"/>
              <a:t>)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4284663" y="1989138"/>
            <a:ext cx="4535487" cy="4170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b="0">
                <a:solidFill>
                  <a:srgbClr val="0000FF"/>
                </a:solidFill>
              </a:rPr>
              <a:t>$i = 0;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while(++$i){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  switch($i) {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    case 5: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	echo "</a:t>
            </a:r>
            <a:r>
              <a:rPr lang="zh-CN" altLang="en-US" b="0">
                <a:solidFill>
                  <a:srgbClr val="0000FF"/>
                </a:solidFill>
              </a:rPr>
              <a:t>输出结果：</a:t>
            </a:r>
            <a:r>
              <a:rPr lang="en-US" altLang="zh-CN" b="0">
                <a:solidFill>
                  <a:srgbClr val="0000FF"/>
                </a:solidFill>
              </a:rPr>
              <a:t>$i &lt;br /&gt;";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	break 1;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    case 10: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	echo "</a:t>
            </a:r>
            <a:r>
              <a:rPr lang="zh-CN" altLang="en-US" b="0">
                <a:solidFill>
                  <a:srgbClr val="0000FF"/>
                </a:solidFill>
              </a:rPr>
              <a:t>输出结果：</a:t>
            </a:r>
            <a:r>
              <a:rPr lang="en-US" altLang="zh-CN" b="0">
                <a:solidFill>
                  <a:srgbClr val="0000FF"/>
                </a:solidFill>
              </a:rPr>
              <a:t>$i &lt;br /&gt;";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	break 2;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    default: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	break;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  }</a:t>
            </a:r>
          </a:p>
          <a:p>
            <a:r>
              <a:rPr lang="en-US" altLang="zh-CN" b="0">
                <a:solidFill>
                  <a:srgbClr val="0000FF"/>
                </a:solidFill>
              </a:rPr>
              <a:t>}</a:t>
            </a:r>
            <a:endParaRPr lang="en-US" altLang="zh-CN" b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continue</a:t>
            </a:r>
            <a:r>
              <a:rPr lang="zh-CN" altLang="en-US" smtClean="0"/>
              <a:t>语句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b="1" smtClean="0"/>
              <a:t>continue</a:t>
            </a:r>
            <a:r>
              <a:rPr lang="zh-CN" altLang="en-US" sz="2800" b="1" smtClean="0"/>
              <a:t>语句</a:t>
            </a:r>
          </a:p>
          <a:p>
            <a:pPr lvl="1"/>
            <a:r>
              <a:rPr lang="en-US" altLang="zh-CN" sz="1800" smtClean="0"/>
              <a:t>continue</a:t>
            </a:r>
            <a:r>
              <a:rPr lang="zh-CN" altLang="en-US" sz="1800" smtClean="0"/>
              <a:t>语句用于各种循环语句，</a:t>
            </a:r>
            <a:r>
              <a:rPr lang="en-US" altLang="zh-CN" sz="1800" smtClean="0"/>
              <a:t>continue</a:t>
            </a:r>
            <a:r>
              <a:rPr lang="zh-CN" altLang="en-US" sz="1800" smtClean="0"/>
              <a:t>语句</a:t>
            </a:r>
            <a:r>
              <a:rPr lang="zh-CN" altLang="en-US" sz="1800" smtClean="0">
                <a:solidFill>
                  <a:srgbClr val="FF0000"/>
                </a:solidFill>
              </a:rPr>
              <a:t>结束本次循环</a:t>
            </a:r>
            <a:r>
              <a:rPr lang="zh-CN" altLang="en-US" sz="1800" smtClean="0"/>
              <a:t>，而开始下一次新的循环，即跳过</a:t>
            </a:r>
            <a:r>
              <a:rPr lang="en-US" altLang="zh-CN" sz="1800" smtClean="0"/>
              <a:t>continue</a:t>
            </a:r>
            <a:r>
              <a:rPr lang="zh-CN" altLang="en-US" sz="1800" smtClean="0"/>
              <a:t>语句之后的其他语句，开始下一次新的循环。</a:t>
            </a:r>
          </a:p>
          <a:p>
            <a:pPr lvl="1"/>
            <a:r>
              <a:rPr lang="en-US" altLang="zh-CN" sz="1800" smtClean="0"/>
              <a:t>Continue</a:t>
            </a:r>
            <a:r>
              <a:rPr lang="zh-CN" altLang="en-US" sz="1800" smtClean="0"/>
              <a:t>可以接受一个可选的整数参数来决定跳出几重循环</a:t>
            </a:r>
          </a:p>
          <a:p>
            <a:endParaRPr lang="zh-CN" altLang="en-US" sz="1800" smtClean="0"/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900113" y="4076700"/>
            <a:ext cx="7632700" cy="2130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$i = 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While($i++&lt;5){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if($i==2){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continue;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echo 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我是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$i ”;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语言基础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655762"/>
          </a:xfrm>
        </p:spPr>
        <p:txBody>
          <a:bodyPr/>
          <a:lstStyle/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语言注释</a:t>
            </a:r>
          </a:p>
          <a:p>
            <a:pPr lvl="1"/>
            <a:r>
              <a:rPr lang="zh-CN" altLang="en-US" sz="1800" smtClean="0"/>
              <a:t>单行注释：</a:t>
            </a:r>
            <a:r>
              <a:rPr lang="en-US" altLang="zh-CN" sz="1800" b="1" smtClean="0">
                <a:solidFill>
                  <a:srgbClr val="0000FF"/>
                </a:solidFill>
              </a:rPr>
              <a:t>//</a:t>
            </a:r>
            <a:r>
              <a:rPr lang="zh-CN" altLang="en-US" sz="1800" b="1" smtClean="0">
                <a:solidFill>
                  <a:srgbClr val="0000FF"/>
                </a:solidFill>
              </a:rPr>
              <a:t>或</a:t>
            </a:r>
            <a:r>
              <a:rPr lang="en-US" altLang="zh-CN" sz="1800" b="1" smtClean="0">
                <a:solidFill>
                  <a:srgbClr val="0000FF"/>
                </a:solidFill>
              </a:rPr>
              <a:t>#</a:t>
            </a:r>
          </a:p>
          <a:p>
            <a:pPr lvl="1"/>
            <a:r>
              <a:rPr lang="zh-CN" altLang="en-US" sz="1800" smtClean="0"/>
              <a:t>多行注释：</a:t>
            </a:r>
            <a:r>
              <a:rPr lang="en-US" altLang="zh-CN" sz="1800" b="1" smtClean="0">
                <a:solidFill>
                  <a:srgbClr val="0000FF"/>
                </a:solidFill>
              </a:rPr>
              <a:t>/*</a:t>
            </a:r>
            <a:r>
              <a:rPr lang="zh-CN" altLang="en-US" sz="1800" b="1" smtClean="0">
                <a:solidFill>
                  <a:srgbClr val="0000FF"/>
                </a:solidFill>
              </a:rPr>
              <a:t>注释内容*</a:t>
            </a:r>
            <a:r>
              <a:rPr lang="en-US" altLang="zh-CN" sz="1800" b="1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zh-CN" altLang="en-US" sz="1800" smtClean="0"/>
              <a:t>注意：</a:t>
            </a:r>
            <a:r>
              <a:rPr lang="zh-CN" altLang="en-US" sz="1800" smtClean="0">
                <a:solidFill>
                  <a:srgbClr val="FF0000"/>
                </a:solidFill>
              </a:rPr>
              <a:t>多行注释不能相互嵌套，</a:t>
            </a:r>
            <a:r>
              <a:rPr lang="en-US" altLang="zh-CN" sz="1800" smtClean="0">
                <a:solidFill>
                  <a:srgbClr val="FF0000"/>
                </a:solidFill>
              </a:rPr>
              <a:t>PHP</a:t>
            </a:r>
            <a:r>
              <a:rPr lang="zh-CN" altLang="en-US" sz="1800" smtClean="0">
                <a:solidFill>
                  <a:srgbClr val="FF0000"/>
                </a:solidFill>
              </a:rPr>
              <a:t>注释同样不会在客户端显示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755650" y="3568700"/>
            <a:ext cx="7705725" cy="2597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&lt;?php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/* </a:t>
            </a:r>
            <a:r>
              <a:rPr lang="zh-CN" altLang="en-US">
                <a:solidFill>
                  <a:srgbClr val="FF0000"/>
                </a:solidFill>
              </a:rPr>
              <a:t>该程序是一个简单的</a:t>
            </a:r>
            <a:r>
              <a:rPr lang="en-US" altLang="zh-CN">
                <a:solidFill>
                  <a:srgbClr val="FF0000"/>
                </a:solidFill>
              </a:rPr>
              <a:t>PHP</a:t>
            </a:r>
            <a:r>
              <a:rPr lang="zh-CN" altLang="en-US">
                <a:solidFill>
                  <a:srgbClr val="FF0000"/>
                </a:solidFill>
              </a:rPr>
              <a:t>程序 </a:t>
            </a:r>
            <a:r>
              <a:rPr lang="en-US" altLang="zh-CN">
                <a:solidFill>
                  <a:srgbClr val="FF0000"/>
                </a:solidFill>
              </a:rPr>
              <a:t>*/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$a = 100;  </a:t>
            </a:r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声明变量并赋值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$b = 100;  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zh-CN" altLang="en-US">
                <a:solidFill>
                  <a:srgbClr val="FF0000"/>
                </a:solidFill>
              </a:rPr>
              <a:t>声明变量并开值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$c = $a + $b;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echo “</a:t>
            </a:r>
            <a:r>
              <a:rPr lang="zh-CN" altLang="en-US">
                <a:solidFill>
                  <a:srgbClr val="0000FF"/>
                </a:solidFill>
              </a:rPr>
              <a:t>结果为：”</a:t>
            </a:r>
            <a:r>
              <a:rPr lang="en-US" altLang="zh-CN">
                <a:solidFill>
                  <a:srgbClr val="0000FF"/>
                </a:solidFill>
              </a:rPr>
              <a:t>.$c;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赋值传值和引用传值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传数值和传地址</a:t>
            </a:r>
          </a:p>
          <a:p>
            <a:pPr lvl="1"/>
            <a:r>
              <a:rPr lang="zh-CN" altLang="en-US" sz="1800" smtClean="0"/>
              <a:t>赋值传值：又叫拷贝传值，就是将一个变量的值完整地拷贝一份传给另一个变量。此时两个变量的值完全一样，但两个变量是相互独立的，没有任何的联系。</a:t>
            </a:r>
          </a:p>
          <a:p>
            <a:pPr lvl="1"/>
            <a:r>
              <a:rPr lang="zh-CN" altLang="en-US" sz="1800" b="1" smtClean="0">
                <a:solidFill>
                  <a:srgbClr val="0000FF"/>
                </a:solidFill>
              </a:rPr>
              <a:t>在</a:t>
            </a:r>
            <a:r>
              <a:rPr lang="en-US" altLang="zh-CN" sz="1800" b="1" smtClean="0">
                <a:solidFill>
                  <a:srgbClr val="0000FF"/>
                </a:solidFill>
              </a:rPr>
              <a:t>PHP</a:t>
            </a:r>
            <a:r>
              <a:rPr lang="zh-CN" altLang="en-US" sz="1800" b="1" smtClean="0">
                <a:solidFill>
                  <a:srgbClr val="0000FF"/>
                </a:solidFill>
              </a:rPr>
              <a:t>中，标量类型、数组和空类型默认使用的赋值传值。</a:t>
            </a:r>
          </a:p>
          <a:p>
            <a:pPr lvl="1" eaLnBrk="1" hangingPunct="1"/>
            <a:r>
              <a:rPr lang="zh-CN" altLang="en-US" sz="1800" smtClean="0"/>
              <a:t>引用传值：又叫“传地址”，就是将一个变量的地址拷贝给另一个变量，但两个变量其实指代的都是“同一物”，改变其中一个变量的值，另一个变量的值也将跟着变。</a:t>
            </a:r>
          </a:p>
          <a:p>
            <a:pPr lvl="1" eaLnBrk="1" hangingPunct="1"/>
            <a:r>
              <a:rPr lang="zh-CN" altLang="en-US" sz="1800" b="1" smtClean="0">
                <a:solidFill>
                  <a:srgbClr val="0000FF"/>
                </a:solidFill>
              </a:rPr>
              <a:t>在</a:t>
            </a:r>
            <a:r>
              <a:rPr lang="en-US" altLang="zh-CN" sz="1800" b="1" smtClean="0">
                <a:solidFill>
                  <a:srgbClr val="0000FF"/>
                </a:solidFill>
              </a:rPr>
              <a:t>PHP</a:t>
            </a:r>
            <a:r>
              <a:rPr lang="zh-CN" altLang="en-US" sz="1800" b="1" smtClean="0">
                <a:solidFill>
                  <a:srgbClr val="0000FF"/>
                </a:solidFill>
              </a:rPr>
              <a:t>中，对象和资源类型默认使用的引用传值。</a:t>
            </a:r>
          </a:p>
          <a:p>
            <a:pPr lvl="1" eaLnBrk="1" hangingPunct="1"/>
            <a:r>
              <a:rPr lang="zh-CN" altLang="en-US" sz="1800" b="1" smtClean="0">
                <a:solidFill>
                  <a:srgbClr val="FF0000"/>
                </a:solidFill>
              </a:rPr>
              <a:t>实际上，还可以明确让标量类型使用引用传值</a:t>
            </a:r>
            <a:endParaRPr lang="en-US" altLang="zh-CN" sz="1800" b="1" smtClean="0"/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变量的传值方式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赋值传值举例：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$a = 175;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$b = $a;	//</a:t>
            </a:r>
            <a:r>
              <a:rPr lang="zh-CN" altLang="en-US" sz="1800" smtClean="0"/>
              <a:t>将</a:t>
            </a:r>
            <a:r>
              <a:rPr lang="en-US" altLang="zh-CN" sz="1800" smtClean="0"/>
              <a:t>$a</a:t>
            </a:r>
            <a:r>
              <a:rPr lang="zh-CN" altLang="en-US" sz="1800" smtClean="0"/>
              <a:t>的值</a:t>
            </a:r>
            <a:r>
              <a:rPr lang="en-US" altLang="zh-CN" sz="1800" smtClean="0"/>
              <a:t>copy</a:t>
            </a:r>
            <a:r>
              <a:rPr lang="zh-CN" altLang="en-US" sz="1800" smtClean="0"/>
              <a:t>一份后给</a:t>
            </a:r>
            <a:r>
              <a:rPr lang="en-US" altLang="zh-CN" sz="1800" smtClean="0"/>
              <a:t>$b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$b = 165;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echo $a;  //</a:t>
            </a:r>
            <a:r>
              <a:rPr lang="zh-CN" altLang="en-US" sz="1800" smtClean="0"/>
              <a:t>输出</a:t>
            </a:r>
            <a:r>
              <a:rPr lang="en-US" altLang="zh-CN" sz="1800" smtClean="0"/>
              <a:t>175;</a:t>
            </a:r>
            <a:r>
              <a:rPr lang="zh-CN" altLang="en-US" sz="1800" smtClean="0"/>
              <a:t>说明</a:t>
            </a:r>
            <a:r>
              <a:rPr lang="en-US" altLang="zh-CN" sz="1800" smtClean="0"/>
              <a:t>$a</a:t>
            </a:r>
            <a:r>
              <a:rPr lang="zh-CN" altLang="en-US" sz="1800" smtClean="0"/>
              <a:t>和</a:t>
            </a:r>
            <a:r>
              <a:rPr lang="en-US" altLang="zh-CN" sz="1800" smtClean="0"/>
              <a:t>$b</a:t>
            </a:r>
            <a:r>
              <a:rPr lang="zh-CN" altLang="en-US" sz="1800" smtClean="0"/>
              <a:t>是两个互相独立的变量</a:t>
            </a:r>
            <a:endParaRPr lang="en-US" altLang="zh-CN" sz="1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引用传值举例：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$a = 175;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$b = </a:t>
            </a:r>
            <a:r>
              <a:rPr lang="en-US" altLang="zh-CN" sz="1800" smtClean="0">
                <a:solidFill>
                  <a:srgbClr val="FF0000"/>
                </a:solidFill>
              </a:rPr>
              <a:t>&amp;</a:t>
            </a:r>
            <a:r>
              <a:rPr lang="en-US" altLang="zh-CN" sz="1800" smtClean="0"/>
              <a:t>$a;  //</a:t>
            </a:r>
            <a:r>
              <a:rPr lang="zh-CN" altLang="en-US" sz="1800" smtClean="0"/>
              <a:t>引用传值，表示</a:t>
            </a:r>
            <a:r>
              <a:rPr lang="en-US" altLang="zh-CN" sz="1800" smtClean="0"/>
              <a:t>$a</a:t>
            </a:r>
            <a:r>
              <a:rPr lang="zh-CN" altLang="en-US" sz="1800" smtClean="0"/>
              <a:t>的地址传给</a:t>
            </a:r>
            <a:r>
              <a:rPr lang="en-US" altLang="zh-CN" sz="1800" smtClean="0"/>
              <a:t>$b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$b = 165;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smtClean="0"/>
              <a:t>echo $b;  //</a:t>
            </a:r>
            <a:r>
              <a:rPr lang="zh-CN" altLang="en-US" sz="1800" smtClean="0"/>
              <a:t>输出</a:t>
            </a:r>
            <a:r>
              <a:rPr lang="en-US" altLang="zh-CN" sz="1800" smtClean="0"/>
              <a:t>165</a:t>
            </a:r>
            <a:r>
              <a:rPr lang="zh-CN" altLang="en-US" sz="1800" smtClean="0"/>
              <a:t>，可见对</a:t>
            </a:r>
            <a:r>
              <a:rPr lang="en-US" altLang="zh-CN" sz="1800" smtClean="0"/>
              <a:t>$b</a:t>
            </a:r>
            <a:r>
              <a:rPr lang="zh-CN" altLang="en-US" sz="1800" smtClean="0"/>
              <a:t>所作的改变，</a:t>
            </a:r>
            <a:r>
              <a:rPr lang="en-US" altLang="zh-CN" sz="1800" smtClean="0"/>
              <a:t>$a</a:t>
            </a:r>
            <a:r>
              <a:rPr lang="zh-CN" altLang="en-US" sz="1800" smtClean="0"/>
              <a:t>也变了。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数组的概念</a:t>
            </a:r>
          </a:p>
          <a:p>
            <a:pPr lvl="1"/>
            <a:r>
              <a:rPr lang="zh-CN" altLang="en-US" sz="1800" smtClean="0"/>
              <a:t>数组是一组数据有序排列的集合。</a:t>
            </a:r>
          </a:p>
          <a:p>
            <a:pPr lvl="1"/>
            <a:r>
              <a:rPr lang="zh-CN" altLang="en-US" sz="1800" smtClean="0"/>
              <a:t>变量就是单个值的容器。但数组则是多个值的容器。一个数组也可以包括多个具有不同值的元素。</a:t>
            </a:r>
          </a:p>
          <a:p>
            <a:r>
              <a:rPr lang="zh-CN" altLang="en-US" sz="2400" b="1" smtClean="0"/>
              <a:t>数组的类型</a:t>
            </a:r>
          </a:p>
          <a:p>
            <a:pPr lvl="1"/>
            <a:r>
              <a:rPr lang="zh-CN" altLang="en-US" sz="1800" smtClean="0"/>
              <a:t>枚举数组：</a:t>
            </a:r>
            <a:r>
              <a:rPr lang="zh-CN" altLang="en-US" sz="1800" smtClean="0">
                <a:solidFill>
                  <a:srgbClr val="FF0000"/>
                </a:solidFill>
              </a:rPr>
              <a:t>下标为整数</a:t>
            </a:r>
            <a:r>
              <a:rPr lang="zh-CN" altLang="en-US" sz="1800" smtClean="0"/>
              <a:t>的数组称为枚举数组或数字索引数组。</a:t>
            </a:r>
          </a:p>
          <a:p>
            <a:pPr lvl="1"/>
            <a:r>
              <a:rPr lang="zh-CN" altLang="en-US" sz="1800" smtClean="0"/>
              <a:t>关联数组：</a:t>
            </a:r>
            <a:r>
              <a:rPr lang="zh-CN" altLang="en-US" sz="1800" smtClean="0">
                <a:solidFill>
                  <a:srgbClr val="FF0000"/>
                </a:solidFill>
              </a:rPr>
              <a:t>下标为字符串</a:t>
            </a:r>
            <a:r>
              <a:rPr lang="zh-CN" altLang="en-US" sz="1800" smtClean="0"/>
              <a:t>的数组称为关联数组。</a:t>
            </a:r>
          </a:p>
          <a:p>
            <a:pPr lvl="1"/>
            <a:r>
              <a:rPr lang="zh-CN" altLang="en-US" sz="1800" smtClean="0"/>
              <a:t>多维数组：数组元素若是数组，则数组就是多维数组。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枚举数组</a:t>
            </a:r>
          </a:p>
          <a:p>
            <a:pPr lvl="1"/>
            <a:r>
              <a:rPr lang="zh-CN" altLang="en-US" sz="1800" smtClean="0"/>
              <a:t>概念：下标为</a:t>
            </a:r>
            <a:r>
              <a:rPr lang="zh-CN" altLang="en-US" sz="1800" smtClean="0">
                <a:solidFill>
                  <a:srgbClr val="FF0000"/>
                </a:solidFill>
              </a:rPr>
              <a:t>整数</a:t>
            </a:r>
            <a:r>
              <a:rPr lang="zh-CN" altLang="en-US" sz="1800" smtClean="0"/>
              <a:t>的数组称为枚举数组或</a:t>
            </a:r>
            <a:r>
              <a:rPr lang="zh-CN" altLang="en-US" sz="1800" smtClean="0">
                <a:solidFill>
                  <a:srgbClr val="FF0000"/>
                </a:solidFill>
              </a:rPr>
              <a:t>数字索引</a:t>
            </a:r>
            <a:r>
              <a:rPr lang="zh-CN" altLang="en-US" sz="1800" smtClean="0"/>
              <a:t>数组。</a:t>
            </a:r>
          </a:p>
          <a:p>
            <a:pPr lvl="1"/>
            <a:r>
              <a:rPr lang="zh-CN" altLang="en-US" sz="1800" smtClean="0"/>
              <a:t>在数组中，每个独立元素都可以通过索引号来引用。</a:t>
            </a:r>
          </a:p>
          <a:p>
            <a:pPr lvl="1"/>
            <a:r>
              <a:rPr lang="zh-CN" altLang="en-US" sz="1800" smtClean="0"/>
              <a:t>默认情况下，数组的索引号从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开始，并依次增加。因此，数组最后一个索引号总是比该数组中元素总数小</a:t>
            </a:r>
            <a:r>
              <a:rPr lang="en-US" altLang="zh-CN" sz="1800" smtClean="0"/>
              <a:t>1</a:t>
            </a:r>
            <a:r>
              <a:rPr lang="zh-CN" altLang="en-US" sz="1800" smtClean="0"/>
              <a:t>。</a:t>
            </a:r>
          </a:p>
          <a:p>
            <a:r>
              <a:rPr lang="zh-CN" altLang="en-US" sz="2400" b="1" smtClean="0"/>
              <a:t>关联数组</a:t>
            </a:r>
          </a:p>
          <a:p>
            <a:pPr lvl="1"/>
            <a:r>
              <a:rPr lang="zh-CN" altLang="en-US" sz="1800" smtClean="0"/>
              <a:t>概念：使用</a:t>
            </a:r>
            <a:r>
              <a:rPr lang="zh-CN" altLang="en-US" sz="1800" smtClean="0">
                <a:solidFill>
                  <a:srgbClr val="FF0000"/>
                </a:solidFill>
              </a:rPr>
              <a:t>字符串</a:t>
            </a:r>
            <a:r>
              <a:rPr lang="zh-CN" altLang="en-US" sz="1800" smtClean="0"/>
              <a:t>作为下标的数组称为关联数组。</a:t>
            </a:r>
          </a:p>
          <a:p>
            <a:pPr lvl="1"/>
            <a:r>
              <a:rPr lang="zh-CN" altLang="en-US" sz="1800" smtClean="0"/>
              <a:t>可以使用一个字符串作为数组元素的索引。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00113" y="5022850"/>
            <a:ext cx="76327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$arr[“username”]=“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周更生”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$arr[“sex”]=“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男”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$arr[“age”]=28;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创建数组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735262"/>
          </a:xfrm>
        </p:spPr>
        <p:txBody>
          <a:bodyPr/>
          <a:lstStyle/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）使用数组标识符</a:t>
            </a:r>
            <a:r>
              <a:rPr lang="en-US" altLang="zh-CN" sz="2400" b="1" smtClean="0"/>
              <a:t>[ ]</a:t>
            </a:r>
            <a:r>
              <a:rPr lang="zh-CN" altLang="en-US" sz="2400" b="1" smtClean="0"/>
              <a:t>来创建数组</a:t>
            </a:r>
          </a:p>
          <a:p>
            <a:pPr lvl="1"/>
            <a:r>
              <a:rPr lang="zh-CN" altLang="en-US" sz="1800" smtClean="0"/>
              <a:t>语法</a:t>
            </a:r>
            <a:r>
              <a:rPr lang="en-US" altLang="zh-CN" sz="1800" smtClean="0"/>
              <a:t>1</a:t>
            </a:r>
            <a:r>
              <a:rPr lang="zh-CN" altLang="en-US" sz="1800" smtClean="0"/>
              <a:t>：</a:t>
            </a:r>
            <a:r>
              <a:rPr lang="en-US" altLang="zh-CN" sz="1800" smtClean="0"/>
              <a:t>$arr[key] = value;</a:t>
            </a:r>
          </a:p>
          <a:p>
            <a:pPr lvl="1"/>
            <a:r>
              <a:rPr lang="zh-CN" altLang="en-US" sz="1800" smtClean="0"/>
              <a:t>语法</a:t>
            </a:r>
            <a:r>
              <a:rPr lang="en-US" altLang="zh-CN" sz="1800" smtClean="0"/>
              <a:t>2</a:t>
            </a:r>
            <a:r>
              <a:rPr lang="zh-CN" altLang="en-US" sz="1800" smtClean="0"/>
              <a:t>：</a:t>
            </a:r>
            <a:r>
              <a:rPr lang="en-US" altLang="zh-CN" sz="1800" smtClean="0"/>
              <a:t>$arr[ ] = value;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key</a:t>
            </a:r>
            <a:r>
              <a:rPr lang="zh-CN" altLang="en-US" sz="1800" smtClean="0"/>
              <a:t>可以是</a:t>
            </a:r>
            <a:r>
              <a:rPr lang="en-US" altLang="zh-CN" sz="1800" smtClean="0"/>
              <a:t>interger</a:t>
            </a:r>
            <a:r>
              <a:rPr lang="zh-CN" altLang="en-US" sz="1800" smtClean="0"/>
              <a:t>或者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，</a:t>
            </a:r>
            <a:r>
              <a:rPr lang="en-US" altLang="zh-CN" sz="1800" smtClean="0"/>
              <a:t>value</a:t>
            </a:r>
            <a:r>
              <a:rPr lang="zh-CN" altLang="en-US" sz="1800" smtClean="0"/>
              <a:t>可以为任何值。</a:t>
            </a:r>
          </a:p>
          <a:p>
            <a:pPr lvl="1"/>
            <a:r>
              <a:rPr lang="zh-CN" altLang="en-US" sz="1800" smtClean="0"/>
              <a:t>说明：如果数组不存在，则创建一个。</a:t>
            </a:r>
          </a:p>
          <a:p>
            <a:pPr lvl="1"/>
            <a:r>
              <a:rPr lang="zh-CN" altLang="en-US" sz="1800" smtClean="0"/>
              <a:t>注意：如果给出方括号，但没有指定键名，则取当前最大整数索引值，新的键名将是该值加</a:t>
            </a:r>
            <a:r>
              <a:rPr lang="en-US" altLang="zh-CN" sz="1800" smtClean="0"/>
              <a:t>1.</a:t>
            </a:r>
            <a:r>
              <a:rPr lang="zh-CN" altLang="en-US" sz="1800" smtClean="0"/>
              <a:t>如果当前还没有整数索引，则键名将为</a:t>
            </a:r>
            <a:r>
              <a:rPr lang="en-US" altLang="zh-CN" sz="1800" smtClean="0"/>
              <a:t>0.</a:t>
            </a:r>
            <a:r>
              <a:rPr lang="zh-CN" altLang="en-US" sz="1800" smtClean="0"/>
              <a:t>如果指定的键名已经有值，该值将被覆盖。</a:t>
            </a: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900113" y="4797425"/>
            <a:ext cx="7632700" cy="180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$students[ ] = “Mary”;    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没有指定下标，默认为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$students[10] = “Jone”;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指定一个整数下标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$students[ ] = “Kate”;    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没有指定下标，下标为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11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unset($students[11]);    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删除数组元素，最大下标还在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unset($students);            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删除整个数组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创建数组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）使用</a:t>
            </a:r>
            <a:r>
              <a:rPr lang="en-US" altLang="zh-CN" sz="2400" b="1" smtClean="0"/>
              <a:t>array()</a:t>
            </a:r>
            <a:r>
              <a:rPr lang="zh-CN" altLang="en-US" sz="2400" b="1" smtClean="0"/>
              <a:t>函数来创建数组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$arr = array( [</a:t>
            </a:r>
            <a:r>
              <a:rPr lang="en-US" altLang="zh-CN" sz="1800" smtClean="0">
                <a:solidFill>
                  <a:srgbClr val="FF0000"/>
                </a:solidFill>
              </a:rPr>
              <a:t>key=&gt;</a:t>
            </a:r>
            <a:r>
              <a:rPr lang="en-US" altLang="zh-CN" sz="1800" smtClean="0"/>
              <a:t>] value,…)</a:t>
            </a:r>
          </a:p>
          <a:p>
            <a:pPr lvl="1"/>
            <a:r>
              <a:rPr lang="zh-CN" altLang="en-US" sz="1800" smtClean="0"/>
              <a:t>说明：在正常情况下，数组的默认下标是从</a:t>
            </a:r>
            <a:r>
              <a:rPr lang="en-US" altLang="zh-CN" sz="1800" smtClean="0"/>
              <a:t>0</a:t>
            </a:r>
            <a:r>
              <a:rPr lang="zh-CN" altLang="en-US" sz="1800" smtClean="0"/>
              <a:t>开始，但是，也可以使用“</a:t>
            </a:r>
            <a:r>
              <a:rPr lang="en-US" altLang="zh-CN" sz="1800" b="1" smtClean="0">
                <a:solidFill>
                  <a:srgbClr val="FF0000"/>
                </a:solidFill>
              </a:rPr>
              <a:t>=&gt;</a:t>
            </a:r>
            <a:r>
              <a:rPr lang="en-US" altLang="zh-CN" sz="1800" smtClean="0"/>
              <a:t>”</a:t>
            </a:r>
            <a:r>
              <a:rPr lang="zh-CN" altLang="en-US" sz="1800" smtClean="0"/>
              <a:t>运算符重载默认下标。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key</a:t>
            </a:r>
            <a:r>
              <a:rPr lang="zh-CN" altLang="en-US" sz="1800" smtClean="0"/>
              <a:t>为键名，可以是</a:t>
            </a:r>
            <a:r>
              <a:rPr lang="en-US" altLang="zh-CN" sz="1800" smtClean="0"/>
              <a:t>integer</a:t>
            </a:r>
            <a:r>
              <a:rPr lang="zh-CN" altLang="en-US" sz="1800" smtClean="0"/>
              <a:t>或者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，</a:t>
            </a:r>
            <a:r>
              <a:rPr lang="en-US" altLang="zh-CN" sz="1800" smtClean="0"/>
              <a:t>value</a:t>
            </a:r>
            <a:r>
              <a:rPr lang="zh-CN" altLang="en-US" sz="1800" smtClean="0"/>
              <a:t>可以是任何值。</a:t>
            </a:r>
            <a:r>
              <a:rPr lang="en-US" altLang="zh-CN" sz="1800" smtClean="0"/>
              <a:t>=&gt;</a:t>
            </a:r>
            <a:r>
              <a:rPr lang="zh-CN" altLang="en-US" sz="1800" smtClean="0"/>
              <a:t>符号叫重载下标。</a:t>
            </a:r>
          </a:p>
          <a:p>
            <a:pPr lvl="1"/>
            <a:r>
              <a:rPr lang="zh-CN" altLang="en-US" sz="1800" smtClean="0"/>
              <a:t>注意：不能使用数组或对象作为键名。</a:t>
            </a:r>
          </a:p>
          <a:p>
            <a:pPr lvl="1"/>
            <a:endParaRPr lang="zh-CN" altLang="en-US" sz="1800" smtClean="0"/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00113" y="4508500"/>
            <a:ext cx="7632700" cy="180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$students = array(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“name”=&gt;”Mary”,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“age”=&gt;30,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“salary”=&gt;4000.00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多维数组</a:t>
            </a:r>
          </a:p>
          <a:p>
            <a:pPr lvl="1"/>
            <a:r>
              <a:rPr lang="zh-CN" altLang="en-US" sz="1800" smtClean="0"/>
              <a:t>概念：数组的元素若是数组，那么数组就是多维数组。</a:t>
            </a:r>
          </a:p>
          <a:p>
            <a:pPr lvl="1"/>
            <a:r>
              <a:rPr lang="zh-CN" altLang="en-US" sz="1800" smtClean="0"/>
              <a:t>数组的维数没有限制。数组的维也可以组合。也就是第一维用整数作为索引，第二维用字符作为索引。</a:t>
            </a:r>
          </a:p>
          <a:p>
            <a:pPr lvl="1"/>
            <a:endParaRPr lang="zh-CN" altLang="en-US" sz="1800" smtClean="0"/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900113" y="3573463"/>
            <a:ext cx="7632700" cy="2679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$arr["name"] = "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周更生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$arr["sex"] = "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男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$arr["age"] = 30;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$arr["contact"]["mobile"] = "13788871876";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$arr["contact"]["tel"] = "010-67677678";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$arr["contact"]["email"] = "beijing2000@126.com";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$arr["address"] = "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北京市海淀区西三旗育新小区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";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$arr["post"] = 10086;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print_r($arr);</a:t>
            </a:r>
            <a:endParaRPr lang="zh-CN" altLang="en-US" sz="18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数组操作函数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print_r()</a:t>
            </a:r>
          </a:p>
          <a:p>
            <a:pPr lvl="1"/>
            <a:r>
              <a:rPr lang="zh-CN" altLang="en-US" sz="1800" smtClean="0"/>
              <a:t>含义：打印变量的信息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bool print_r(mixed $var);</a:t>
            </a:r>
          </a:p>
          <a:p>
            <a:pPr lvl="1"/>
            <a:r>
              <a:rPr lang="zh-CN" altLang="en-US" sz="1800" smtClean="0"/>
              <a:t>说明：如果给出的是 </a:t>
            </a:r>
            <a:r>
              <a:rPr lang="en-US" altLang="zh-CN" sz="1800" smtClean="0"/>
              <a:t>string</a:t>
            </a:r>
            <a:r>
              <a:rPr lang="zh-CN" altLang="en-US" sz="1800" smtClean="0"/>
              <a:t>、</a:t>
            </a:r>
            <a:r>
              <a:rPr lang="en-US" altLang="zh-CN" sz="1800" smtClean="0"/>
              <a:t>integer</a:t>
            </a:r>
            <a:r>
              <a:rPr lang="zh-CN" altLang="en-US" sz="1800" smtClean="0"/>
              <a:t>或 </a:t>
            </a:r>
            <a:r>
              <a:rPr lang="en-US" altLang="zh-CN" sz="1800" smtClean="0"/>
              <a:t>float</a:t>
            </a:r>
            <a:r>
              <a:rPr lang="zh-CN" altLang="en-US" sz="1800" smtClean="0"/>
              <a:t>，将打印变量值本身。如果给出的是 </a:t>
            </a:r>
            <a:r>
              <a:rPr lang="en-US" altLang="zh-CN" sz="1800" smtClean="0"/>
              <a:t>array</a:t>
            </a:r>
            <a:r>
              <a:rPr lang="zh-CN" altLang="en-US" sz="1800" smtClean="0"/>
              <a:t>，将会按照一定格式显示键和元素。</a:t>
            </a:r>
            <a:r>
              <a:rPr lang="en-US" altLang="zh-CN" sz="1800" smtClean="0"/>
              <a:t>object</a:t>
            </a:r>
            <a:r>
              <a:rPr lang="zh-CN" altLang="en-US" sz="1800" smtClean="0"/>
              <a:t>与数组类似。 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</a:rPr>
              <a:t>注意：</a:t>
            </a:r>
            <a:r>
              <a:rPr lang="en-US" altLang="zh-CN" sz="1800" b="1" smtClean="0">
                <a:solidFill>
                  <a:srgbClr val="FF0000"/>
                </a:solidFill>
              </a:rPr>
              <a:t>print_r()</a:t>
            </a:r>
            <a:r>
              <a:rPr lang="en-US" altLang="zh-CN" sz="1800" smtClean="0">
                <a:solidFill>
                  <a:srgbClr val="FF0000"/>
                </a:solidFill>
              </a:rPr>
              <a:t> </a:t>
            </a:r>
            <a:r>
              <a:rPr lang="zh-CN" altLang="en-US" sz="1800" smtClean="0">
                <a:solidFill>
                  <a:srgbClr val="FF0000"/>
                </a:solidFill>
              </a:rPr>
              <a:t>将把数组的指针移到最后边</a:t>
            </a:r>
            <a:r>
              <a:rPr lang="zh-CN" altLang="en-US" sz="1800" smtClean="0"/>
              <a:t> 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00113" y="4365625"/>
            <a:ext cx="7632700" cy="2338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$students = array(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“name”=&gt;”Mary”,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“age”=&gt;30,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“salary”=&gt;4000.00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print_r($students);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数组操作函数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2232025"/>
          </a:xfrm>
        </p:spPr>
        <p:txBody>
          <a:bodyPr/>
          <a:lstStyle/>
          <a:p>
            <a:r>
              <a:rPr lang="en-US" altLang="zh-CN" sz="2400" b="1" smtClean="0"/>
              <a:t>unset()</a:t>
            </a:r>
            <a:r>
              <a:rPr lang="zh-CN" altLang="en-US" sz="2400" b="1" smtClean="0"/>
              <a:t>函数删除数组元素</a:t>
            </a:r>
          </a:p>
          <a:p>
            <a:pPr lvl="1"/>
            <a:r>
              <a:rPr lang="zh-CN" altLang="en-US" sz="1800" smtClean="0"/>
              <a:t>含义：销毁指定的变量或数组元素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void unset(mixed $var,mixed $var,…)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返回值：没有返回值</a:t>
            </a:r>
          </a:p>
          <a:p>
            <a:pPr lvl="1"/>
            <a:r>
              <a:rPr lang="zh-CN" altLang="en-US" sz="1800" smtClean="0"/>
              <a:t>说明：删除数组元素后，其索引的</a:t>
            </a:r>
            <a:r>
              <a:rPr lang="zh-CN" altLang="en-US" sz="1800" b="1" smtClean="0">
                <a:solidFill>
                  <a:srgbClr val="FF0000"/>
                </a:solidFill>
              </a:rPr>
              <a:t>最大值仍然保留</a:t>
            </a:r>
            <a:r>
              <a:rPr lang="en-US" altLang="zh-CN" sz="1800" smtClean="0"/>
              <a:t>(</a:t>
            </a:r>
            <a:r>
              <a:rPr lang="zh-CN" altLang="en-US" sz="1800" smtClean="0"/>
              <a:t>数组结构还存在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。如果用于删除整个数组，则数组的结构将被删除，下标也就不存在了。</a:t>
            </a:r>
          </a:p>
          <a:p>
            <a:pPr lvl="1"/>
            <a:endParaRPr lang="zh-CN" altLang="en-US" sz="2400" smtClean="0"/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900113" y="4221163"/>
            <a:ext cx="7632700" cy="2405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创建一个简单数组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 = array(1,2,3,4,5);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删除所有元素，保留其结构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foreach($arr as $i=&gt;$value){  unset($arr[$i]);  }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添加一个元素（注意新的键名是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，而不是你可能认为的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0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）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$arr[] = 100;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遍历数组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print_r($arr);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数组操作函数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920038" cy="3168650"/>
          </a:xfrm>
        </p:spPr>
        <p:txBody>
          <a:bodyPr/>
          <a:lstStyle/>
          <a:p>
            <a:r>
              <a:rPr lang="en-US" altLang="zh-CN" sz="2400" b="1" smtClean="0"/>
              <a:t>foreach()</a:t>
            </a:r>
            <a:r>
              <a:rPr lang="zh-CN" altLang="en-US" sz="2400" b="1" smtClean="0"/>
              <a:t>函数</a:t>
            </a:r>
          </a:p>
          <a:p>
            <a:pPr lvl="1"/>
            <a:r>
              <a:rPr lang="zh-CN" altLang="en-US" sz="1800" smtClean="0"/>
              <a:t>含义：遍历数组的简便方法</a:t>
            </a:r>
          </a:p>
          <a:p>
            <a:pPr lvl="1"/>
            <a:r>
              <a:rPr lang="zh-CN" altLang="en-US" sz="1800" smtClean="0"/>
              <a:t>语法</a:t>
            </a:r>
            <a:r>
              <a:rPr lang="en-US" altLang="zh-CN" sz="1800" smtClean="0"/>
              <a:t>1</a:t>
            </a:r>
            <a:r>
              <a:rPr lang="zh-CN" altLang="en-US" sz="1800" smtClean="0"/>
              <a:t>：</a:t>
            </a:r>
            <a:r>
              <a:rPr lang="en-US" altLang="zh-CN" sz="1800" smtClean="0"/>
              <a:t>foreach($arr as $value){</a:t>
            </a:r>
            <a:r>
              <a:rPr lang="zh-CN" altLang="en-US" sz="1800" smtClean="0"/>
              <a:t>其它代码</a:t>
            </a:r>
            <a:r>
              <a:rPr lang="en-US" altLang="zh-CN" sz="1800" smtClean="0"/>
              <a:t>;}</a:t>
            </a:r>
          </a:p>
          <a:p>
            <a:pPr lvl="1"/>
            <a:r>
              <a:rPr lang="zh-CN" altLang="en-US" sz="1800" smtClean="0"/>
              <a:t>语法</a:t>
            </a:r>
            <a:r>
              <a:rPr lang="en-US" altLang="zh-CN" sz="1800" smtClean="0"/>
              <a:t>2</a:t>
            </a:r>
            <a:r>
              <a:rPr lang="zh-CN" altLang="en-US" sz="1800" smtClean="0"/>
              <a:t>：</a:t>
            </a:r>
            <a:r>
              <a:rPr lang="en-US" altLang="zh-CN" sz="1800" smtClean="0"/>
              <a:t>foreach($arr as $key=&gt;$value){</a:t>
            </a:r>
            <a:r>
              <a:rPr lang="zh-CN" altLang="en-US" sz="1800" smtClean="0"/>
              <a:t>其它代码</a:t>
            </a:r>
            <a:r>
              <a:rPr lang="en-US" altLang="zh-CN" sz="1800" smtClean="0"/>
              <a:t>;}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</a:t>
            </a:r>
            <a:r>
              <a:rPr lang="en-US" altLang="zh-CN" sz="1800" b="1" smtClean="0">
                <a:solidFill>
                  <a:srgbClr val="FF0000"/>
                </a:solidFill>
              </a:rPr>
              <a:t>foreach</a:t>
            </a:r>
            <a:r>
              <a:rPr lang="zh-CN" altLang="en-US" sz="1800" b="1" smtClean="0">
                <a:solidFill>
                  <a:srgbClr val="FF0000"/>
                </a:solidFill>
              </a:rPr>
              <a:t>仅能用于数组。</a:t>
            </a:r>
          </a:p>
          <a:p>
            <a:pPr lvl="1"/>
            <a:r>
              <a:rPr lang="zh-CN" altLang="en-US" sz="1800" smtClean="0"/>
              <a:t>说明：当 </a:t>
            </a:r>
            <a:r>
              <a:rPr lang="en-US" altLang="zh-CN" sz="1800" i="1" smtClean="0"/>
              <a:t>foreach</a:t>
            </a:r>
            <a:r>
              <a:rPr lang="zh-CN" altLang="en-US" sz="1800" smtClean="0"/>
              <a:t>开始执行时，数组内部的指针会自动指向第一个单元，每次循环中，当前单元的键和值分别被赋给 </a:t>
            </a:r>
            <a:r>
              <a:rPr lang="en-US" altLang="zh-CN" sz="1800" smtClean="0"/>
              <a:t>$key</a:t>
            </a:r>
            <a:r>
              <a:rPr lang="zh-CN" altLang="en-US" sz="1800" smtClean="0"/>
              <a:t>和</a:t>
            </a:r>
            <a:r>
              <a:rPr lang="en-US" altLang="zh-CN" sz="1800" i="1" smtClean="0"/>
              <a:t>$value</a:t>
            </a:r>
            <a:r>
              <a:rPr lang="zh-CN" altLang="en-US" sz="1800" smtClean="0"/>
              <a:t>并且数组内部的指针向前移一步</a:t>
            </a:r>
            <a:r>
              <a:rPr lang="en-US" altLang="zh-CN" sz="1800" smtClean="0"/>
              <a:t>(</a:t>
            </a:r>
            <a:r>
              <a:rPr lang="zh-CN" altLang="en-US" sz="1800" smtClean="0"/>
              <a:t>因此下一次循环中将会得到下一个单元 </a:t>
            </a:r>
            <a:r>
              <a:rPr lang="en-US" altLang="zh-CN" sz="1800" smtClean="0"/>
              <a:t>)</a:t>
            </a:r>
          </a:p>
          <a:p>
            <a:pPr lvl="1"/>
            <a:r>
              <a:rPr lang="zh-CN" altLang="en-US" sz="1800" smtClean="0"/>
              <a:t>提示：</a:t>
            </a:r>
            <a:r>
              <a:rPr lang="en-US" altLang="zh-CN" sz="1800" smtClean="0"/>
              <a:t>foreach</a:t>
            </a:r>
            <a:r>
              <a:rPr lang="zh-CN" altLang="en-US" sz="1800" smtClean="0"/>
              <a:t>所操作的是指定数组的一个拷贝，而不是数组本身。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变量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64500" cy="4176712"/>
          </a:xfrm>
        </p:spPr>
        <p:txBody>
          <a:bodyPr/>
          <a:lstStyle/>
          <a:p>
            <a:pPr eaLnBrk="1" hangingPunct="1"/>
            <a:r>
              <a:rPr lang="zh-CN" altLang="en-US" sz="2700" b="1" smtClean="0"/>
              <a:t>变量的概念</a:t>
            </a:r>
          </a:p>
          <a:p>
            <a:pPr lvl="1" eaLnBrk="1" hangingPunct="1"/>
            <a:r>
              <a:rPr lang="zh-CN" altLang="en-US" sz="2200" smtClean="0"/>
              <a:t>在计算机中，</a:t>
            </a:r>
            <a:r>
              <a:rPr lang="zh-CN" altLang="en-US" sz="2200" b="1" smtClean="0">
                <a:solidFill>
                  <a:srgbClr val="FF0000"/>
                </a:solidFill>
              </a:rPr>
              <a:t>变量就是存储数据的临时容器</a:t>
            </a:r>
            <a:r>
              <a:rPr lang="en-US" altLang="zh-CN" sz="2200" smtClean="0"/>
              <a:t>(</a:t>
            </a:r>
            <a:r>
              <a:rPr lang="zh-CN" altLang="en-US" sz="2200" smtClean="0"/>
              <a:t>空间</a:t>
            </a:r>
            <a:r>
              <a:rPr lang="en-US" altLang="zh-CN" sz="2200" smtClean="0"/>
              <a:t>)</a:t>
            </a:r>
            <a:r>
              <a:rPr lang="zh-CN" altLang="en-US" sz="2200" smtClean="0"/>
              <a:t>。变量存储在计算机内存中。内存是由</a:t>
            </a:r>
            <a:r>
              <a:rPr lang="en-US" altLang="zh-CN" sz="2200" smtClean="0"/>
              <a:t>N</a:t>
            </a:r>
            <a:r>
              <a:rPr lang="zh-CN" altLang="en-US" sz="2200" smtClean="0"/>
              <a:t>多个“小格子”构成。</a:t>
            </a:r>
          </a:p>
          <a:p>
            <a:pPr lvl="1">
              <a:lnSpc>
                <a:spcPct val="120000"/>
              </a:lnSpc>
            </a:pPr>
            <a:r>
              <a:rPr lang="zh-CN" altLang="en-US" sz="2200" smtClean="0"/>
              <a:t>在程序中，数据往往以变量的形式存在。</a:t>
            </a:r>
            <a:r>
              <a:rPr lang="zh-CN" altLang="en-US" sz="2200" b="1" smtClean="0">
                <a:solidFill>
                  <a:srgbClr val="0000FF"/>
                </a:solidFill>
              </a:rPr>
              <a:t>变量是与某个值相关联的名称，可以看做是存储和引用数据的容器</a:t>
            </a:r>
            <a:r>
              <a:rPr lang="zh-CN" altLang="en-US" sz="22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数据操作函数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array_shift()</a:t>
            </a:r>
            <a:endParaRPr lang="zh-CN" altLang="en-US" sz="2400" b="1" smtClean="0"/>
          </a:p>
          <a:p>
            <a:pPr lvl="1"/>
            <a:r>
              <a:rPr lang="zh-CN" altLang="en-US" sz="1800" smtClean="0"/>
              <a:t>含义：将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的第一个单元移出并作为结果返回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array_shift</a:t>
            </a:r>
            <a:r>
              <a:rPr lang="en-US" altLang="zh-CN" sz="1800" smtClean="0"/>
              <a:t> ( array &amp;$array ) 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说明：将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的长度减一并将所有其它单元向前移动一位 ，所有的数字键名将改为</a:t>
            </a:r>
            <a:r>
              <a:rPr lang="zh-CN" altLang="en-US" sz="1800" b="1" smtClean="0">
                <a:solidFill>
                  <a:srgbClr val="FF0000"/>
                </a:solidFill>
              </a:rPr>
              <a:t>从零开始计数</a:t>
            </a:r>
            <a:r>
              <a:rPr lang="zh-CN" altLang="en-US" sz="1800" smtClean="0"/>
              <a:t>，文字键名将不变 </a:t>
            </a:r>
          </a:p>
          <a:p>
            <a:r>
              <a:rPr lang="en-US" altLang="zh-CN" sz="2400" b="1" smtClean="0"/>
              <a:t>array_pop()</a:t>
            </a:r>
          </a:p>
          <a:p>
            <a:pPr lvl="1"/>
            <a:r>
              <a:rPr lang="zh-CN" altLang="en-US" sz="1800" b="1" smtClean="0"/>
              <a:t>含义：</a:t>
            </a:r>
            <a:r>
              <a:rPr lang="zh-CN" altLang="en-US" sz="1800" smtClean="0"/>
              <a:t>将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的最后一个单元移出并作为结果返回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array_shift</a:t>
            </a:r>
            <a:r>
              <a:rPr lang="en-US" altLang="zh-CN" sz="1800" smtClean="0"/>
              <a:t> ( array &amp;$array ) 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说明：将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的</a:t>
            </a:r>
            <a:r>
              <a:rPr lang="zh-CN" altLang="en-US" sz="1800" b="1" smtClean="0">
                <a:solidFill>
                  <a:srgbClr val="FF0000"/>
                </a:solidFill>
              </a:rPr>
              <a:t>长度减一</a:t>
            </a:r>
            <a:r>
              <a:rPr lang="zh-CN" altLang="en-US" sz="1800" smtClean="0"/>
              <a:t>，如果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为空（或者不是数组）将返回 </a:t>
            </a:r>
            <a:r>
              <a:rPr lang="en-US" altLang="zh-CN" sz="1800" b="1" smtClean="0"/>
              <a:t>NULL</a:t>
            </a:r>
            <a:endParaRPr lang="en-US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数组操作函数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319587"/>
          </a:xfrm>
        </p:spPr>
        <p:txBody>
          <a:bodyPr/>
          <a:lstStyle/>
          <a:p>
            <a:r>
              <a:rPr lang="en-US" altLang="zh-CN" sz="2400" b="1" smtClean="0"/>
              <a:t>array_unshift()</a:t>
            </a:r>
          </a:p>
          <a:p>
            <a:pPr lvl="1"/>
            <a:r>
              <a:rPr lang="zh-CN" altLang="en-US" sz="1800" smtClean="0"/>
              <a:t>含义：在数组开头插入一个或多个单元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array_unshift</a:t>
            </a:r>
            <a:r>
              <a:rPr lang="en-US" altLang="zh-CN" sz="1800" smtClean="0"/>
              <a:t> (array &amp;$array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$var [,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$...])</a:t>
            </a:r>
          </a:p>
          <a:p>
            <a:pPr lvl="1"/>
            <a:r>
              <a:rPr lang="zh-CN" altLang="en-US" sz="1800" smtClean="0"/>
              <a:t>说明：元素是作为整体被插入的，因此传入单元将保持同样的顺序。所有的数值键名将修改为从零开始重新计数，所有的文字键名保持不变。  </a:t>
            </a:r>
          </a:p>
          <a:p>
            <a:pPr lvl="1"/>
            <a:r>
              <a:rPr lang="zh-CN" altLang="en-US" sz="1800" smtClean="0"/>
              <a:t>返回值：返回 </a:t>
            </a:r>
            <a:r>
              <a:rPr lang="en-US" altLang="zh-CN" sz="1800" i="1" smtClean="0"/>
              <a:t>array</a:t>
            </a:r>
            <a:r>
              <a:rPr lang="en-US" altLang="zh-CN" sz="1800" smtClean="0"/>
              <a:t> </a:t>
            </a:r>
            <a:r>
              <a:rPr lang="zh-CN" altLang="en-US" sz="1800" smtClean="0"/>
              <a:t>数组新的单元数目 </a:t>
            </a:r>
          </a:p>
          <a:p>
            <a:r>
              <a:rPr lang="en-US" altLang="zh-CN" sz="2400" b="1" smtClean="0"/>
              <a:t>array_push()</a:t>
            </a:r>
          </a:p>
          <a:p>
            <a:pPr lvl="1"/>
            <a:r>
              <a:rPr lang="zh-CN" altLang="en-US" sz="1800" smtClean="0"/>
              <a:t>含义：将一个或多个单元压入数组的末尾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array_push</a:t>
            </a:r>
            <a:r>
              <a:rPr lang="en-US" altLang="zh-CN" sz="1800" smtClean="0"/>
              <a:t> (array &amp;$array,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$var [,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$... ]) </a:t>
            </a:r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i="1" smtClean="0"/>
              <a:t>array</a:t>
            </a:r>
            <a:r>
              <a:rPr lang="zh-CN" altLang="en-US" sz="1800" smtClean="0"/>
              <a:t>的长度将根据入栈变量的数目增加 </a:t>
            </a:r>
          </a:p>
          <a:p>
            <a:pPr lvl="1"/>
            <a:r>
              <a:rPr lang="zh-CN" altLang="en-US" sz="1800" smtClean="0"/>
              <a:t>返回：返回数组新的单元总数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数组操作函数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array_values()</a:t>
            </a:r>
          </a:p>
          <a:p>
            <a:pPr lvl="1"/>
            <a:r>
              <a:rPr lang="zh-CN" altLang="en-US" sz="1800" smtClean="0"/>
              <a:t>含义：返回数组中所有的值并给其建立数字索引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array </a:t>
            </a:r>
            <a:r>
              <a:rPr lang="en-US" altLang="zh-CN" sz="1800" b="1" smtClean="0"/>
              <a:t>array_values</a:t>
            </a:r>
            <a:r>
              <a:rPr lang="en-US" altLang="zh-CN" sz="1800" smtClean="0"/>
              <a:t> ( array $array ) </a:t>
            </a:r>
            <a:endParaRPr lang="zh-CN" altLang="en-US" sz="1800" smtClean="0"/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900113" y="3357563"/>
            <a:ext cx="7632700" cy="2646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//返回数组中所有的值，并建立数字索引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$arr = array(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	"a"=&gt;1,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	"b"=&gt;2,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	3,4,5,6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$new_arr = array_values($arr);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print_r($new_arr);</a:t>
            </a:r>
            <a:endParaRPr lang="en-US" altLang="zh-CN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统计数组元素个数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663825"/>
          </a:xfrm>
        </p:spPr>
        <p:txBody>
          <a:bodyPr/>
          <a:lstStyle/>
          <a:p>
            <a:r>
              <a:rPr lang="en-US" altLang="zh-CN" sz="2400" b="1" smtClean="0"/>
              <a:t>count()</a:t>
            </a:r>
            <a:r>
              <a:rPr lang="zh-CN" altLang="en-US" sz="2400" b="1" smtClean="0"/>
              <a:t>函数</a:t>
            </a:r>
          </a:p>
          <a:p>
            <a:pPr lvl="1"/>
            <a:r>
              <a:rPr lang="zh-CN" altLang="en-US" sz="1800" smtClean="0"/>
              <a:t>含义：计算数组中的单元数目或对象中的属性个数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count</a:t>
            </a:r>
            <a:r>
              <a:rPr lang="en-US" altLang="zh-CN" sz="1800" smtClean="0"/>
              <a:t> (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$array [, int $mode ] ) 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$mode</a:t>
            </a:r>
            <a:r>
              <a:rPr lang="zh-CN" altLang="en-US" sz="1800" smtClean="0"/>
              <a:t>如果要计算多维数组中元素个数，请设为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，默认值为</a:t>
            </a:r>
            <a:r>
              <a:rPr lang="en-US" altLang="zh-CN" sz="1800" smtClean="0"/>
              <a:t>0</a:t>
            </a:r>
            <a:r>
              <a:rPr lang="zh-CN" altLang="en-US" sz="1800" smtClean="0"/>
              <a:t>，不进行递归统计元素个数，只统计第一层数组元素个数。</a:t>
            </a:r>
          </a:p>
          <a:p>
            <a:pPr lvl="1"/>
            <a:r>
              <a:rPr lang="zh-CN" altLang="en-US" sz="1800" smtClean="0">
                <a:solidFill>
                  <a:srgbClr val="FF0000"/>
                </a:solidFill>
              </a:rPr>
              <a:t>注意：将递归地对数组计数。对计算多维数组的所有单元尤其有用</a:t>
            </a:r>
            <a:endParaRPr lang="zh-CN" altLang="en-US" sz="1800" smtClean="0"/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900113" y="4221163"/>
            <a:ext cx="7632700" cy="20367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创建一个二维数组，并统计元素个数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$arr = array(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    "a"=&gt;array(1,2,3,4,5),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    "b"=&gt;array(10,11,12,13,14,15)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</a:rPr>
              <a:t>echo count($arr,1);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结果为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数组</a:t>
            </a:r>
            <a:r>
              <a:rPr lang="en-US" altLang="zh-CN" smtClean="0"/>
              <a:t>——</a:t>
            </a:r>
            <a:r>
              <a:rPr lang="zh-CN" altLang="en-US" smtClean="0"/>
              <a:t>数据操作函数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/>
              <a:t>array_sum()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含义：计算数组中所有值的和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number </a:t>
            </a:r>
            <a:r>
              <a:rPr lang="en-US" altLang="zh-CN" sz="1800" b="1" smtClean="0"/>
              <a:t>array_sum</a:t>
            </a:r>
            <a:r>
              <a:rPr lang="en-US" altLang="zh-CN" sz="1800" smtClean="0"/>
              <a:t> ( array $array )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返回值：将数组中的所有值的和以整数或浮点数的结果返回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举例：</a:t>
            </a:r>
            <a:r>
              <a:rPr lang="en-US" altLang="zh-CN" sz="1800" smtClean="0"/>
              <a:t>$arr=array(1,2,3); $sum=array_sum($arr);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array_reverse()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含义：返回一个单元顺序相反的数组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array </a:t>
            </a:r>
            <a:r>
              <a:rPr lang="en-US" altLang="zh-CN" sz="1800" b="1" smtClean="0"/>
              <a:t>array_reverse</a:t>
            </a:r>
            <a:r>
              <a:rPr lang="en-US" altLang="zh-CN" sz="1800" smtClean="0"/>
              <a:t> ( array $array) 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list()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含义：把数组中的值赋给一些变量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void </a:t>
            </a:r>
            <a:r>
              <a:rPr lang="en-US" altLang="zh-CN" sz="1800" b="1" smtClean="0"/>
              <a:t>list</a:t>
            </a:r>
            <a:r>
              <a:rPr lang="en-US" altLang="zh-CN" sz="1800" smtClean="0"/>
              <a:t> (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$varname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$... ) </a:t>
            </a:r>
          </a:p>
          <a:p>
            <a:pPr lvl="1">
              <a:lnSpc>
                <a:spcPct val="90000"/>
              </a:lnSpc>
            </a:pPr>
            <a:r>
              <a:rPr lang="zh-CN" altLang="en-US" sz="1800" b="1" smtClean="0"/>
              <a:t>注意：</a:t>
            </a:r>
            <a:r>
              <a:rPr lang="en-US" altLang="zh-CN" sz="1800" b="1" smtClean="0"/>
              <a:t>list()</a:t>
            </a:r>
            <a:r>
              <a:rPr lang="en-US" altLang="zh-CN" sz="1800" smtClean="0"/>
              <a:t> </a:t>
            </a:r>
            <a:r>
              <a:rPr lang="zh-CN" altLang="en-US" sz="1800" smtClean="0"/>
              <a:t>仅能用于</a:t>
            </a:r>
            <a:r>
              <a:rPr lang="zh-CN" altLang="en-US" sz="1800" b="1" smtClean="0">
                <a:solidFill>
                  <a:srgbClr val="0000FF"/>
                </a:solidFill>
              </a:rPr>
              <a:t>数字索引的数组</a:t>
            </a:r>
            <a:r>
              <a:rPr lang="zh-CN" altLang="en-US" sz="1800" smtClean="0"/>
              <a:t>并假定数字索引从 </a:t>
            </a:r>
            <a:r>
              <a:rPr lang="en-US" altLang="zh-CN" sz="1800" smtClean="0"/>
              <a:t>0 </a:t>
            </a:r>
            <a:r>
              <a:rPr lang="zh-CN" altLang="en-US" sz="1800" smtClean="0"/>
              <a:t>开始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举例：</a:t>
            </a:r>
            <a:r>
              <a:rPr lang="en-US" altLang="zh-CN" sz="1800" smtClean="0"/>
              <a:t>list($host,$user,$pwd) = $arr;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全局数组</a:t>
            </a:r>
          </a:p>
        </p:txBody>
      </p:sp>
      <p:graphicFrame>
        <p:nvGraphicFramePr>
          <p:cNvPr id="91169" name="Group 33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4340225"/>
        </p:xfrm>
        <a:graphic>
          <a:graphicData uri="http://schemas.openxmlformats.org/drawingml/2006/table">
            <a:tbl>
              <a:tblPr/>
              <a:tblGrid>
                <a:gridCol w="1584325"/>
                <a:gridCol w="611187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全局数组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$GLOBALS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引用全局作用域中可用的全部变量 。一个包含了全部变量的全局组合数组。变量的名字就是数组的键。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$GLOBALS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可以代替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global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关键字，来声明全局变量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服务器和执行环境信息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$_SERVER[‘SERVER_ADDR’]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服务器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地址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$_SERVER[‘SERVER_NAME’]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服务器域名称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$_SERVER[‘REMOTE_ADDR’]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客户端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$_GET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用于收集来自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method="get"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的表单中的值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$_POST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用于收集来自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method="post"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的表单中的值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$_FILES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经由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HTTP POST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文件上传而提交到脚本的变量。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$_REQUEST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经由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POST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、和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COOKIE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机制提交到脚本的变量，因此该数组并不值得信任。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$_SESSION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当前注册给脚本会话的变量。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数组实例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smtClean="0"/>
              <a:t>求一个整数数组的最大值和最小值以及各自的下标</a:t>
            </a:r>
          </a:p>
          <a:p>
            <a:r>
              <a:rPr lang="zh-CN" altLang="en-US" sz="2400" smtClean="0"/>
              <a:t>交换一个数组最大值和最小值的位置</a:t>
            </a:r>
          </a:p>
          <a:p>
            <a:r>
              <a:rPr lang="zh-CN" altLang="en-US" sz="2400" smtClean="0"/>
              <a:t>将一个数组的各个元素的顺序反转过来</a:t>
            </a:r>
          </a:p>
          <a:p>
            <a:pPr lvl="1"/>
            <a:r>
              <a:rPr lang="zh-CN" altLang="en-US" sz="2000" smtClean="0"/>
              <a:t>使用</a:t>
            </a:r>
            <a:r>
              <a:rPr lang="en-US" altLang="zh-CN" sz="2000" smtClean="0"/>
              <a:t>array_reverse()</a:t>
            </a:r>
            <a:r>
              <a:rPr lang="zh-CN" altLang="en-US" sz="2000" smtClean="0"/>
              <a:t>函数实现</a:t>
            </a:r>
          </a:p>
          <a:p>
            <a:pPr lvl="1" eaLnBrk="1" hangingPunct="1"/>
            <a:r>
              <a:rPr lang="zh-CN" altLang="en-US" sz="2200" smtClean="0"/>
              <a:t>使用</a:t>
            </a:r>
            <a:r>
              <a:rPr lang="en-US" altLang="zh-CN" sz="2200" smtClean="0"/>
              <a:t>for</a:t>
            </a:r>
            <a:r>
              <a:rPr lang="zh-CN" altLang="en-US" sz="2200" smtClean="0"/>
              <a:t>循环实现</a:t>
            </a:r>
          </a:p>
          <a:p>
            <a:pPr lvl="1" eaLnBrk="1" hangingPunct="1"/>
            <a:r>
              <a:rPr lang="zh-CN" altLang="en-US" sz="2200" smtClean="0"/>
              <a:t>使用</a:t>
            </a:r>
            <a:r>
              <a:rPr lang="en-US" altLang="zh-CN" sz="2200" smtClean="0"/>
              <a:t>array_pop()</a:t>
            </a:r>
            <a:r>
              <a:rPr lang="zh-CN" altLang="en-US" sz="2200" smtClean="0"/>
              <a:t>函数放入一个新数组中</a:t>
            </a:r>
            <a:endParaRPr lang="en-US" altLang="zh-CN" sz="2200" smtClean="0"/>
          </a:p>
          <a:p>
            <a:pPr lvl="1"/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b="1" smtClean="0"/>
              <a:t>什么是函数？</a:t>
            </a:r>
          </a:p>
          <a:p>
            <a:pPr lvl="1"/>
            <a:r>
              <a:rPr lang="zh-CN" altLang="en-US" sz="2000" smtClean="0"/>
              <a:t>函数是一段命名的代码块，是可以</a:t>
            </a:r>
            <a:r>
              <a:rPr lang="zh-CN" altLang="en-US" sz="2000" smtClean="0">
                <a:solidFill>
                  <a:srgbClr val="FF0000"/>
                </a:solidFill>
              </a:rPr>
              <a:t>重复使用</a:t>
            </a:r>
            <a:r>
              <a:rPr lang="zh-CN" altLang="en-US" sz="2000" smtClean="0"/>
              <a:t>的一组语句的组合。将常用功能代码定义为函数，避免代码的重复编写，使程序结构清晰，易于维护。</a:t>
            </a:r>
          </a:p>
          <a:p>
            <a:pPr lvl="1"/>
            <a:r>
              <a:rPr lang="zh-CN" altLang="en-US" sz="2000" b="1" smtClean="0"/>
              <a:t>函数分类</a:t>
            </a:r>
            <a:r>
              <a:rPr lang="zh-CN" altLang="en-US" sz="2000" smtClean="0"/>
              <a:t>：自定义函数和系统内置函数两类。</a:t>
            </a:r>
          </a:p>
          <a:p>
            <a:r>
              <a:rPr lang="zh-CN" altLang="en-US" sz="2400" b="1" smtClean="0"/>
              <a:t>语法格式</a:t>
            </a:r>
          </a:p>
          <a:p>
            <a:pPr lvl="1"/>
            <a:endParaRPr lang="zh-CN" altLang="en-US" sz="1600" smtClean="0"/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827088" y="4365625"/>
            <a:ext cx="7345362" cy="18843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functionName( [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1],[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2],[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3]…){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代码块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[return 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参数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r]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函数的构成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4464050"/>
          </a:xfrm>
        </p:spPr>
        <p:txBody>
          <a:bodyPr/>
          <a:lstStyle/>
          <a:p>
            <a:r>
              <a:rPr lang="zh-CN" altLang="en-US" sz="2400" b="1" smtClean="0"/>
              <a:t>函数由以下几个部分组成</a:t>
            </a:r>
          </a:p>
          <a:p>
            <a:pPr lvl="1">
              <a:lnSpc>
                <a:spcPct val="120000"/>
              </a:lnSpc>
            </a:pPr>
            <a:r>
              <a:rPr lang="en-US" altLang="zh-CN" sz="1600" smtClean="0"/>
              <a:t>function</a:t>
            </a:r>
            <a:r>
              <a:rPr lang="zh-CN" altLang="en-US" sz="1600" smtClean="0"/>
              <a:t>关键字，必须；</a:t>
            </a:r>
          </a:p>
          <a:p>
            <a:pPr lvl="1">
              <a:lnSpc>
                <a:spcPct val="120000"/>
              </a:lnSpc>
            </a:pPr>
            <a:r>
              <a:rPr lang="en-US" altLang="zh-CN" sz="1600" smtClean="0"/>
              <a:t>functionName</a:t>
            </a:r>
            <a:r>
              <a:rPr lang="zh-CN" altLang="en-US" sz="1600" smtClean="0"/>
              <a:t>，函数名称，规则与变量的命名规则一样。该名称将在以后被调用时使用。</a:t>
            </a:r>
            <a:r>
              <a:rPr lang="zh-CN" altLang="en-US" sz="1600" b="1" smtClean="0">
                <a:solidFill>
                  <a:srgbClr val="FF0000"/>
                </a:solidFill>
              </a:rPr>
              <a:t>函数名应该唯一，因为</a:t>
            </a:r>
            <a:r>
              <a:rPr lang="en-US" altLang="zh-CN" sz="1600" b="1" smtClean="0">
                <a:solidFill>
                  <a:srgbClr val="FF0000"/>
                </a:solidFill>
              </a:rPr>
              <a:t>PHP</a:t>
            </a:r>
            <a:r>
              <a:rPr lang="zh-CN" altLang="en-US" sz="1600" b="1" smtClean="0">
                <a:solidFill>
                  <a:srgbClr val="FF0000"/>
                </a:solidFill>
              </a:rPr>
              <a:t>不支持重载</a:t>
            </a:r>
            <a:r>
              <a:rPr lang="zh-CN" altLang="en-US" sz="1600" smtClean="0"/>
              <a:t>。函数名不能以</a:t>
            </a:r>
            <a:r>
              <a:rPr lang="en-US" altLang="zh-CN" sz="1600" smtClean="0"/>
              <a:t>$</a:t>
            </a:r>
            <a:r>
              <a:rPr lang="zh-CN" altLang="en-US" sz="1600" smtClean="0"/>
              <a:t>开头，而变量可以。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函数名称后紧跟括号</a:t>
            </a:r>
            <a:r>
              <a:rPr lang="en-US" altLang="zh-CN" sz="1600" smtClean="0"/>
              <a:t>( )</a:t>
            </a:r>
            <a:r>
              <a:rPr lang="zh-CN" altLang="en-US" sz="1600" smtClean="0"/>
              <a:t>，</a:t>
            </a:r>
            <a:r>
              <a:rPr lang="en-US" altLang="zh-CN" sz="1600" smtClean="0"/>
              <a:t>( )</a:t>
            </a:r>
            <a:r>
              <a:rPr lang="zh-CN" altLang="en-US" sz="1600" smtClean="0"/>
              <a:t>中包含参数。参数是函数将从调用者处获得的值，参数可有可无，数量根据需要而定。</a:t>
            </a:r>
            <a:endParaRPr lang="en-US" altLang="zh-CN" sz="1600" smtClean="0"/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由大括号</a:t>
            </a:r>
            <a:r>
              <a:rPr lang="en-US" altLang="zh-CN" sz="1600" smtClean="0"/>
              <a:t>{ }</a:t>
            </a:r>
            <a:r>
              <a:rPr lang="zh-CN" altLang="en-US" sz="1600" smtClean="0"/>
              <a:t>括起来的函数代码块。代码块在</a:t>
            </a:r>
            <a:r>
              <a:rPr lang="zh-CN" altLang="en-US" sz="1600" b="1" smtClean="0">
                <a:solidFill>
                  <a:srgbClr val="FF0000"/>
                </a:solidFill>
              </a:rPr>
              <a:t>定义函数时并不执行</a:t>
            </a:r>
            <a:r>
              <a:rPr lang="zh-CN" altLang="en-US" sz="1600" smtClean="0"/>
              <a:t>，而是在调用时执行的。</a:t>
            </a:r>
          </a:p>
          <a:p>
            <a:pPr lvl="1">
              <a:lnSpc>
                <a:spcPct val="120000"/>
              </a:lnSpc>
            </a:pPr>
            <a:r>
              <a:rPr lang="zh-CN" altLang="en-US" sz="1600" smtClean="0"/>
              <a:t>函数中可以使用</a:t>
            </a:r>
            <a:r>
              <a:rPr lang="en-US" altLang="zh-CN" sz="1600" smtClean="0"/>
              <a:t>return</a:t>
            </a:r>
            <a:r>
              <a:rPr lang="zh-CN" altLang="en-US" sz="1600" smtClean="0"/>
              <a:t>语句向</a:t>
            </a:r>
            <a:r>
              <a:rPr lang="zh-CN" altLang="en-US" sz="1600" b="1" smtClean="0">
                <a:solidFill>
                  <a:srgbClr val="FF0000"/>
                </a:solidFill>
              </a:rPr>
              <a:t>调用者返回值</a:t>
            </a:r>
            <a:r>
              <a:rPr lang="zh-CN" altLang="en-US" sz="1600" smtClean="0"/>
              <a:t>。</a:t>
            </a:r>
            <a:r>
              <a:rPr lang="en-US" altLang="zh-CN" sz="1600" smtClean="0"/>
              <a:t>return</a:t>
            </a:r>
            <a:r>
              <a:rPr lang="zh-CN" altLang="en-US" sz="1600" smtClean="0"/>
              <a:t>语句是可选的。</a:t>
            </a:r>
            <a:r>
              <a:rPr lang="en-US" altLang="zh-CN" sz="1600" smtClean="0"/>
              <a:t>return</a:t>
            </a:r>
            <a:r>
              <a:rPr lang="zh-CN" altLang="en-US" sz="1600" smtClean="0"/>
              <a:t>后紧跟的是要返回的值。</a:t>
            </a:r>
            <a:r>
              <a:rPr lang="en-US" altLang="zh-CN" sz="1600" smtClean="0"/>
              <a:t>Return</a:t>
            </a:r>
            <a:r>
              <a:rPr lang="zh-CN" altLang="en-US" sz="1600" smtClean="0"/>
              <a:t>语句返回值，</a:t>
            </a:r>
            <a:r>
              <a:rPr lang="zh-CN" altLang="en-US" sz="1600" b="1" smtClean="0">
                <a:solidFill>
                  <a:srgbClr val="FF0000"/>
                </a:solidFill>
              </a:rPr>
              <a:t>立即结束函数</a:t>
            </a:r>
            <a:r>
              <a:rPr lang="zh-CN" altLang="en-US" sz="1600" smtClean="0"/>
              <a:t>的执行。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函数的特性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663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smtClean="0"/>
              <a:t>PHP</a:t>
            </a:r>
            <a:r>
              <a:rPr lang="zh-CN" altLang="en-US" sz="2400" b="1" smtClean="0"/>
              <a:t>函数有以下一些特性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无需在引用函数前定义它；</a:t>
            </a:r>
          </a:p>
          <a:p>
            <a:pPr lvl="1">
              <a:lnSpc>
                <a:spcPct val="120000"/>
              </a:lnSpc>
            </a:pPr>
            <a:r>
              <a:rPr lang="zh-CN" altLang="en-US" sz="1800" smtClean="0"/>
              <a:t>不能再次定义或者取消定义，因为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不支持函数重载。因此必须使用唯一的名称定义函数。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不允许函数支持参数个数可变的情况。</a:t>
            </a:r>
          </a:p>
          <a:p>
            <a:pPr lvl="1">
              <a:lnSpc>
                <a:spcPct val="120000"/>
              </a:lnSpc>
            </a:pPr>
            <a:r>
              <a:rPr lang="en-US" altLang="zh-CN" sz="1800" smtClean="0"/>
              <a:t>PHP</a:t>
            </a:r>
            <a:r>
              <a:rPr lang="zh-CN" altLang="en-US" sz="1800" smtClean="0"/>
              <a:t>函数支持默认参数。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变量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879725"/>
          </a:xfrm>
        </p:spPr>
        <p:txBody>
          <a:bodyPr/>
          <a:lstStyle/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变量的命名规则</a:t>
            </a:r>
          </a:p>
          <a:p>
            <a:pPr lvl="1"/>
            <a:r>
              <a:rPr lang="zh-CN" altLang="en-US" sz="1800" smtClean="0"/>
              <a:t>变量名称可以包含字母、数字、下划线；</a:t>
            </a:r>
          </a:p>
          <a:p>
            <a:pPr lvl="1"/>
            <a:r>
              <a:rPr lang="en-US" altLang="zh-CN" sz="1800" smtClean="0"/>
              <a:t>PHP</a:t>
            </a:r>
            <a:r>
              <a:rPr lang="zh-CN" altLang="en-US" sz="1800" smtClean="0"/>
              <a:t>的变量名是区分大小写的；</a:t>
            </a:r>
          </a:p>
          <a:p>
            <a:pPr lvl="1"/>
            <a:r>
              <a:rPr lang="zh-CN" altLang="en-US" sz="1800" smtClean="0"/>
              <a:t>变量名必须是以美元符号</a:t>
            </a:r>
            <a:r>
              <a:rPr lang="en-US" altLang="zh-CN" sz="1800" smtClean="0"/>
              <a:t>($)</a:t>
            </a:r>
            <a:r>
              <a:rPr lang="zh-CN" altLang="en-US" sz="1800" smtClean="0"/>
              <a:t>开始；</a:t>
            </a:r>
          </a:p>
          <a:p>
            <a:pPr lvl="1"/>
            <a:r>
              <a:rPr lang="zh-CN" altLang="en-US" sz="1800" smtClean="0"/>
              <a:t>变量名开头可以以下划线开始；</a:t>
            </a:r>
          </a:p>
          <a:p>
            <a:pPr lvl="1"/>
            <a:r>
              <a:rPr lang="zh-CN" altLang="en-US" sz="1800" smtClean="0"/>
              <a:t>变量名不能以数字字符开始；</a:t>
            </a:r>
          </a:p>
          <a:p>
            <a:pPr lvl="1"/>
            <a:r>
              <a:rPr lang="en-US" altLang="zh-CN" sz="1800" smtClean="0"/>
              <a:t>PHP</a:t>
            </a:r>
            <a:r>
              <a:rPr lang="zh-CN" altLang="en-US" sz="1800" smtClean="0"/>
              <a:t>中的关键字也可以作为变量名；</a:t>
            </a:r>
          </a:p>
          <a:p>
            <a:pPr lvl="1"/>
            <a:r>
              <a:rPr lang="en-US" altLang="zh-CN" sz="1800" smtClean="0"/>
              <a:t>PHP</a:t>
            </a:r>
            <a:r>
              <a:rPr lang="zh-CN" altLang="en-US" sz="1800" smtClean="0"/>
              <a:t>不需要事先声明变量，使用时直接赋值即可。</a:t>
            </a:r>
          </a:p>
          <a:p>
            <a:pPr lvl="1"/>
            <a:endParaRPr lang="zh-CN" altLang="en-US" sz="2300" smtClean="0"/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827088" y="4941888"/>
            <a:ext cx="7705725" cy="186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&lt;?php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$name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周更生”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$_sex =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男”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$true = true;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函数参数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）值传递参数</a:t>
            </a:r>
          </a:p>
          <a:p>
            <a:pPr lvl="1"/>
            <a:r>
              <a:rPr lang="zh-CN" altLang="en-US" sz="1800" smtClean="0"/>
              <a:t>描述：按值进行参数传递是</a:t>
            </a:r>
            <a:r>
              <a:rPr lang="en-US" altLang="zh-CN" sz="1800" smtClean="0"/>
              <a:t>PHP</a:t>
            </a:r>
            <a:r>
              <a:rPr lang="zh-CN" altLang="en-US" sz="1800" smtClean="0"/>
              <a:t>的默认传递方式。使用这个方法时，必须在函数调用时传递一个值</a:t>
            </a:r>
            <a:r>
              <a:rPr lang="en-US" altLang="zh-CN" sz="1800" smtClean="0"/>
              <a:t>(</a:t>
            </a:r>
            <a:r>
              <a:rPr lang="zh-CN" altLang="en-US" sz="1800" smtClean="0"/>
              <a:t>参数</a:t>
            </a:r>
            <a:r>
              <a:rPr lang="en-US" altLang="zh-CN" sz="1800" smtClean="0"/>
              <a:t>)</a:t>
            </a:r>
            <a:r>
              <a:rPr lang="zh-CN" altLang="en-US" sz="1800" smtClean="0"/>
              <a:t>。简单讲：就是将值的副本直接传递给函数。</a:t>
            </a: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7345362" cy="18843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sum($a,$b){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echo $a + $b;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sum(10,20);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函数参数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）引用传递参数</a:t>
            </a:r>
          </a:p>
          <a:p>
            <a:pPr lvl="1"/>
            <a:r>
              <a:rPr lang="zh-CN" altLang="en-US" sz="1800" smtClean="0"/>
              <a:t>如果希望允许函数修改它的参数值，必须通过引用传递参数。 </a:t>
            </a:r>
          </a:p>
          <a:p>
            <a:pPr lvl="1"/>
            <a:r>
              <a:rPr lang="zh-CN" altLang="en-US" sz="1800" smtClean="0"/>
              <a:t>如果想要函数的一个参数总是通过</a:t>
            </a:r>
            <a:r>
              <a:rPr lang="zh-CN" altLang="en-US" sz="1800" b="1" smtClean="0">
                <a:solidFill>
                  <a:srgbClr val="FF0000"/>
                </a:solidFill>
              </a:rPr>
              <a:t>引用传递</a:t>
            </a:r>
            <a:r>
              <a:rPr lang="zh-CN" altLang="en-US" sz="1800" smtClean="0"/>
              <a:t>，可以在函数定义中，该参数的前面加上符号 </a:t>
            </a:r>
            <a:r>
              <a:rPr lang="en-US" altLang="zh-CN" sz="1800" smtClean="0">
                <a:solidFill>
                  <a:srgbClr val="FF0000"/>
                </a:solidFill>
              </a:rPr>
              <a:t>&amp;</a:t>
            </a:r>
            <a:r>
              <a:rPr lang="en-US" altLang="zh-CN" sz="1800" smtClean="0"/>
              <a:t> </a:t>
            </a:r>
            <a:r>
              <a:rPr lang="zh-CN" altLang="en-US" sz="1800" smtClean="0"/>
              <a:t>。</a:t>
            </a: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1042988" y="3500438"/>
            <a:ext cx="7345362" cy="27035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$arr = array(1,2,3,4);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addElement(&amp;$arr){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$arr[count($arr)] = 100;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print_r($arr);   //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在函数内输出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$arr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addElement($arr);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print_r($arr);  //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在函数外输出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函数参数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）默认值传递</a:t>
            </a:r>
          </a:p>
          <a:p>
            <a:pPr lvl="1"/>
            <a:r>
              <a:rPr lang="zh-CN" altLang="en-US" sz="1800" smtClean="0"/>
              <a:t>说明：使用默认的参数值方法，函数必须在调用时有一个参数，如果没有要使用的值，就把默认值传递给函数参数。</a:t>
            </a:r>
          </a:p>
          <a:p>
            <a:pPr lvl="1"/>
            <a:r>
              <a:rPr lang="zh-CN" altLang="en-US" sz="1800" smtClean="0"/>
              <a:t>注意：</a:t>
            </a:r>
            <a:r>
              <a:rPr lang="zh-CN" altLang="en-US" sz="1800" b="1" smtClean="0">
                <a:solidFill>
                  <a:srgbClr val="FF0000"/>
                </a:solidFill>
              </a:rPr>
              <a:t>默认值必须是常量表达式</a:t>
            </a:r>
            <a:r>
              <a:rPr lang="zh-CN" altLang="en-US" sz="1800" smtClean="0"/>
              <a:t>，不能是诸如变量，类成员，或者函数调用等表达式。当使用默认参数时，任何</a:t>
            </a:r>
            <a:r>
              <a:rPr lang="zh-CN" altLang="en-US" sz="1800" b="1" smtClean="0">
                <a:solidFill>
                  <a:srgbClr val="FF0000"/>
                </a:solidFill>
              </a:rPr>
              <a:t>默认参数必须放在任何非默认参数的右侧</a:t>
            </a:r>
            <a:r>
              <a:rPr lang="zh-CN" altLang="en-US" sz="1800" smtClean="0"/>
              <a:t>；否则，函数将不会按照预期的情况工作 。</a:t>
            </a:r>
          </a:p>
          <a:p>
            <a:pPr lvl="1"/>
            <a:endParaRPr lang="zh-CN" altLang="en-US" sz="1800" smtClean="0"/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1042988" y="4149725"/>
            <a:ext cx="7345362" cy="19732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hobby($who,$style=‘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运动’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){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echo “$who 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喜欢 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$style”;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hobby(“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张三”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,“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唱歌”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hobby(“</a:t>
            </a:r>
            <a:r>
              <a:rPr lang="zh-CN" altLang="en-US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张三”</a:t>
            </a:r>
            <a:r>
              <a:rPr lang="en-US" altLang="zh-CN" b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函数变量的作用域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概述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JS</a:t>
            </a:r>
            <a:r>
              <a:rPr lang="zh-CN" altLang="en-US" sz="1800" smtClean="0"/>
              <a:t>中，全局变量在函数中自动生效。也就是说在函数外定义的变量，可以直接在函数内部使用。而在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中，函数外部的变量不能直接在函数中使用。</a:t>
            </a:r>
          </a:p>
          <a:p>
            <a:r>
              <a:rPr lang="en-US" altLang="zh-CN" sz="2400" b="1" smtClean="0"/>
              <a:t>global</a:t>
            </a:r>
            <a:r>
              <a:rPr lang="zh-CN" altLang="en-US" sz="2400" b="1" smtClean="0"/>
              <a:t>关键字</a:t>
            </a:r>
          </a:p>
          <a:p>
            <a:pPr lvl="1"/>
            <a:r>
              <a:rPr lang="en-US" altLang="zh-CN" sz="1800" smtClean="0"/>
              <a:t>global </a:t>
            </a:r>
            <a:r>
              <a:rPr lang="zh-CN" altLang="en-US" sz="1800" smtClean="0"/>
              <a:t>关键字允许从脚本的任何位置访问函数内部定义的变量，以及从函数内部访问函数外部的变量。在声明变量时，必须要在变量前加上</a:t>
            </a:r>
            <a:r>
              <a:rPr lang="en-US" altLang="zh-CN" sz="1800" smtClean="0"/>
              <a:t>global</a:t>
            </a:r>
            <a:r>
              <a:rPr lang="zh-CN" altLang="en-US" sz="1800" smtClean="0"/>
              <a:t>关键字。</a:t>
            </a: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1042988" y="4724400"/>
            <a:ext cx="7345362" cy="19192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$a = 100;  $b = 200;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function show(){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global $a,$b; //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使用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global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关键字声明为全局变量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$b = $a + $b;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echo $b;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show();  echo $b;</a:t>
            </a:r>
            <a:endParaRPr lang="en-US" altLang="zh-CN" sz="1600">
              <a:solidFill>
                <a:srgbClr val="0000FF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函数变量的作用域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$GLOBALS</a:t>
            </a:r>
            <a:r>
              <a:rPr lang="zh-CN" altLang="en-US" sz="2400" b="1" smtClean="0"/>
              <a:t>全局变量数组</a:t>
            </a:r>
          </a:p>
          <a:p>
            <a:pPr lvl="1"/>
            <a:r>
              <a:rPr lang="zh-CN" altLang="en-US" sz="1800" smtClean="0"/>
              <a:t>描述：引用全局作用域中可用的全部变量 。</a:t>
            </a:r>
            <a:r>
              <a:rPr lang="zh-CN" altLang="en-US" sz="1800" b="1" smtClean="0">
                <a:solidFill>
                  <a:srgbClr val="FF0000"/>
                </a:solidFill>
              </a:rPr>
              <a:t>一个包含了全部变量的全局组合数组</a:t>
            </a:r>
            <a:r>
              <a:rPr lang="zh-CN" altLang="en-US" sz="1800" smtClean="0"/>
              <a:t>。变量的名字就是数组的键。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即出现过的全局变量，就可以通过</a:t>
            </a:r>
            <a:r>
              <a:rPr lang="en-US" altLang="zh-CN" sz="1800" b="1" smtClean="0">
                <a:solidFill>
                  <a:srgbClr val="FF0000"/>
                </a:solidFill>
              </a:rPr>
              <a:t>$GLOBALS</a:t>
            </a:r>
            <a:r>
              <a:rPr lang="zh-CN" altLang="en-US" sz="1800" b="1" smtClean="0">
                <a:solidFill>
                  <a:srgbClr val="FF0000"/>
                </a:solidFill>
              </a:rPr>
              <a:t>这个数组取得。</a:t>
            </a:r>
          </a:p>
          <a:p>
            <a:pPr lvl="1"/>
            <a:endParaRPr lang="zh-CN" altLang="en-US" sz="1800" smtClean="0"/>
          </a:p>
          <a:p>
            <a:pPr lvl="1"/>
            <a:endParaRPr lang="zh-CN" altLang="en-US" sz="1800" smtClean="0"/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971550" y="3644900"/>
            <a:ext cx="7345363" cy="29511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//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使用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$GLOBALS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全局变量数组来获取全局变量的值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$a = 100;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$b = 200;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function sum()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        $GLOBALS[“b”] = $GLOBALS[“a”] + $GLOBALS[“b”]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}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sum();</a:t>
            </a:r>
          </a:p>
          <a:p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echo $b;  //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返回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实例：求圆的面积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439862"/>
          </a:xfrm>
        </p:spPr>
        <p:txBody>
          <a:bodyPr/>
          <a:lstStyle/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3</a:t>
            </a:r>
            <a:r>
              <a:rPr lang="zh-CN" altLang="en-US" sz="2400" smtClean="0"/>
              <a:t>，求圆的面积</a:t>
            </a:r>
          </a:p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5</a:t>
            </a:r>
            <a:r>
              <a:rPr lang="zh-CN" altLang="en-US" sz="2400" smtClean="0"/>
              <a:t>，求圆的面积</a:t>
            </a:r>
          </a:p>
          <a:p>
            <a:r>
              <a:rPr lang="zh-CN" altLang="en-US" sz="2400" smtClean="0"/>
              <a:t>已知半径 </a:t>
            </a:r>
            <a:r>
              <a:rPr lang="en-US" altLang="zh-CN" sz="2400" smtClean="0"/>
              <a:t>r = 8.5,</a:t>
            </a:r>
            <a:r>
              <a:rPr lang="zh-CN" altLang="en-US" sz="2400" smtClean="0"/>
              <a:t>求圆的面积</a:t>
            </a: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827088" y="3429000"/>
            <a:ext cx="7200900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Arial" charset="0"/>
              </a:rPr>
              <a:t>圆面积公式：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S =πr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4149725"/>
            <a:ext cx="7200900" cy="170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Math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函数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round()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功能：</a:t>
            </a:r>
            <a:r>
              <a:rPr lang="en-US" altLang="zh-CN" b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四舍五入为指定小数位数的数字 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语法：</a:t>
            </a:r>
            <a:r>
              <a:rPr lang="en-US" altLang="zh-CN" b="0">
                <a:solidFill>
                  <a:srgbClr val="0000FF"/>
                </a:solidFill>
                <a:latin typeface="Arial" charset="0"/>
              </a:rPr>
              <a:t>round($var,n)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参数：</a:t>
            </a:r>
            <a:r>
              <a:rPr lang="en-US" altLang="zh-CN" b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代表小数位数</a:t>
            </a:r>
            <a:endParaRPr lang="en-US" altLang="zh-CN" b="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实例：求直角三角形的斜边长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696200" cy="1511300"/>
          </a:xfrm>
        </p:spPr>
        <p:txBody>
          <a:bodyPr/>
          <a:lstStyle/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3 ,b = 4 ,</a:t>
            </a:r>
            <a:r>
              <a:rPr lang="zh-CN" altLang="en-US" sz="2400" smtClean="0"/>
              <a:t>求斜边长</a:t>
            </a:r>
          </a:p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5 ,b = 6 ,</a:t>
            </a:r>
            <a:r>
              <a:rPr lang="zh-CN" altLang="en-US" sz="2400" smtClean="0"/>
              <a:t>求斜边长</a:t>
            </a:r>
          </a:p>
          <a:p>
            <a:r>
              <a:rPr lang="zh-CN" altLang="en-US" sz="2400" smtClean="0"/>
              <a:t>已知直角三角形，直角边 </a:t>
            </a:r>
            <a:r>
              <a:rPr lang="en-US" altLang="zh-CN" sz="2400" smtClean="0"/>
              <a:t>a = 7 ,b = 8 ,</a:t>
            </a:r>
            <a:r>
              <a:rPr lang="zh-CN" altLang="en-US" sz="2400" smtClean="0"/>
              <a:t>求斜边长</a:t>
            </a: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827088" y="3429000"/>
            <a:ext cx="7200900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Arial" charset="0"/>
              </a:rPr>
              <a:t>勾股定理：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c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 = a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altLang="zh-CN" sz="2400" b="0">
                <a:solidFill>
                  <a:srgbClr val="FF0000"/>
                </a:solidFill>
                <a:latin typeface="Arial" charset="0"/>
              </a:rPr>
              <a:t> + b</a:t>
            </a:r>
            <a:r>
              <a:rPr lang="en-US" altLang="zh-CN" sz="2400" b="0" baseline="3000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827088" y="4149725"/>
            <a:ext cx="7200900" cy="1703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Math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函数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sqrt()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功能：</a:t>
            </a:r>
            <a:r>
              <a:rPr lang="zh-CN" altLang="en-US" b="0">
                <a:solidFill>
                  <a:srgbClr val="0000FF"/>
                </a:solidFill>
              </a:rPr>
              <a:t>返回一个数的平方根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语法：</a:t>
            </a:r>
            <a:r>
              <a:rPr lang="en-US" altLang="zh-CN" b="0">
                <a:solidFill>
                  <a:srgbClr val="0000FF"/>
                </a:solidFill>
                <a:latin typeface="Arial" charset="0"/>
              </a:rPr>
              <a:t>sqrt(x)</a:t>
            </a:r>
          </a:p>
          <a:p>
            <a:pPr>
              <a:spcBef>
                <a:spcPct val="30000"/>
              </a:spcBef>
            </a:pPr>
            <a:r>
              <a:rPr lang="zh-CN" altLang="en-US" b="0">
                <a:solidFill>
                  <a:srgbClr val="0000FF"/>
                </a:solidFill>
                <a:latin typeface="Arial" charset="0"/>
              </a:rPr>
              <a:t>参数：</a:t>
            </a:r>
            <a:r>
              <a:rPr lang="zh-CN" altLang="en-US" b="0">
                <a:solidFill>
                  <a:srgbClr val="0000FF"/>
                </a:solidFill>
              </a:rPr>
              <a:t>参数 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 </a:t>
            </a:r>
            <a:r>
              <a:rPr lang="zh-CN" altLang="en-US" b="0">
                <a:solidFill>
                  <a:srgbClr val="0000FF"/>
                </a:solidFill>
              </a:rPr>
              <a:t>的平方根。如果 </a:t>
            </a:r>
            <a:r>
              <a:rPr lang="en-US" altLang="zh-CN" b="0" i="1">
                <a:solidFill>
                  <a:srgbClr val="0000FF"/>
                </a:solidFill>
              </a:rPr>
              <a:t>x</a:t>
            </a:r>
            <a:r>
              <a:rPr lang="en-US" altLang="zh-CN" b="0">
                <a:solidFill>
                  <a:srgbClr val="0000FF"/>
                </a:solidFill>
              </a:rPr>
              <a:t> </a:t>
            </a:r>
            <a:r>
              <a:rPr lang="zh-CN" altLang="en-US" b="0">
                <a:solidFill>
                  <a:srgbClr val="0000FF"/>
                </a:solidFill>
              </a:rPr>
              <a:t>小于 </a:t>
            </a:r>
            <a:r>
              <a:rPr lang="en-US" altLang="zh-CN" b="0">
                <a:solidFill>
                  <a:srgbClr val="0000FF"/>
                </a:solidFill>
              </a:rPr>
              <a:t>0</a:t>
            </a:r>
            <a:r>
              <a:rPr lang="zh-CN" altLang="en-US" b="0">
                <a:solidFill>
                  <a:srgbClr val="0000FF"/>
                </a:solidFill>
              </a:rPr>
              <a:t>，则返回 </a:t>
            </a:r>
            <a:r>
              <a:rPr lang="en-US" altLang="zh-CN" b="0">
                <a:solidFill>
                  <a:srgbClr val="0000FF"/>
                </a:solidFill>
              </a:rPr>
              <a:t>NaN</a:t>
            </a:r>
            <a:r>
              <a:rPr lang="zh-CN" altLang="en-US" b="0">
                <a:solidFill>
                  <a:srgbClr val="0000FF"/>
                </a:solidFill>
              </a:rPr>
              <a:t>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内置函数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echo</a:t>
            </a:r>
            <a:r>
              <a:rPr lang="zh-CN" altLang="en-US" sz="2400" b="1" smtClean="0"/>
              <a:t>语句</a:t>
            </a:r>
          </a:p>
          <a:p>
            <a:pPr lvl="1"/>
            <a:r>
              <a:rPr lang="zh-CN" altLang="en-US" sz="1800" smtClean="0"/>
              <a:t>描述：</a:t>
            </a:r>
            <a:r>
              <a:rPr lang="en-US" altLang="zh-CN" sz="1800" smtClean="0"/>
              <a:t>echo</a:t>
            </a:r>
            <a:r>
              <a:rPr lang="zh-CN" altLang="en-US" sz="1800" smtClean="0"/>
              <a:t>用于输出一个或多个字符串；严格来说</a:t>
            </a:r>
            <a:r>
              <a:rPr lang="en-US" altLang="zh-CN" sz="1800" smtClean="0"/>
              <a:t>echo</a:t>
            </a:r>
            <a:r>
              <a:rPr lang="zh-CN" altLang="en-US" sz="1800" smtClean="0"/>
              <a:t>并不是一个函数，而是一个</a:t>
            </a:r>
            <a:r>
              <a:rPr lang="zh-CN" altLang="en-US" sz="1800" b="1" smtClean="0">
                <a:solidFill>
                  <a:srgbClr val="FF0000"/>
                </a:solidFill>
              </a:rPr>
              <a:t>语法结构</a:t>
            </a:r>
            <a:r>
              <a:rPr lang="zh-CN" altLang="en-US" sz="1800" smtClean="0"/>
              <a:t>，因此，在调用函数时，后面的参数可以不使用括号括起来。</a:t>
            </a:r>
          </a:p>
          <a:p>
            <a:pPr lvl="1"/>
            <a:r>
              <a:rPr lang="zh-CN" altLang="en-US" sz="1800" smtClean="0"/>
              <a:t>语法格式：</a:t>
            </a:r>
            <a:r>
              <a:rPr lang="en-US" altLang="zh-CN" sz="1800" smtClean="0"/>
              <a:t>void </a:t>
            </a:r>
            <a:r>
              <a:rPr lang="en-US" altLang="zh-CN" sz="1800" b="1" smtClean="0"/>
              <a:t>echo</a:t>
            </a:r>
            <a:r>
              <a:rPr lang="en-US" altLang="zh-CN" sz="1800" smtClean="0"/>
              <a:t> ( string $arg1 [, string $... ] ) </a:t>
            </a:r>
          </a:p>
          <a:p>
            <a:pPr lvl="1"/>
            <a:r>
              <a:rPr lang="zh-CN" altLang="en-US" sz="1800" smtClean="0"/>
              <a:t>返回值：没有返回值</a:t>
            </a:r>
          </a:p>
          <a:p>
            <a:r>
              <a:rPr lang="en-US" altLang="zh-CN" sz="2400" b="1" smtClean="0"/>
              <a:t>print</a:t>
            </a:r>
            <a:r>
              <a:rPr lang="zh-CN" altLang="en-US" sz="2400" b="1" smtClean="0"/>
              <a:t>语句</a:t>
            </a:r>
          </a:p>
          <a:p>
            <a:pPr lvl="1"/>
            <a:r>
              <a:rPr lang="zh-CN" altLang="en-US" sz="1800" smtClean="0"/>
              <a:t>描述：输出字符串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print</a:t>
            </a:r>
            <a:r>
              <a:rPr lang="en-US" altLang="zh-CN" sz="1800" smtClean="0"/>
              <a:t> ( string $arg ) </a:t>
            </a:r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b="1" smtClean="0"/>
              <a:t>print()</a:t>
            </a:r>
            <a:r>
              <a:rPr lang="en-US" altLang="zh-CN" sz="1800" smtClean="0"/>
              <a:t> </a:t>
            </a:r>
            <a:r>
              <a:rPr lang="zh-CN" altLang="en-US" sz="1800" smtClean="0"/>
              <a:t>实际上不是一个函数（它是一个语言结构），因此你可以不必使用圆括号来括起它的参数列表。 </a:t>
            </a:r>
            <a:endParaRPr lang="en-US" altLang="zh-CN" sz="1800" smtClean="0"/>
          </a:p>
          <a:p>
            <a:pPr lvl="1"/>
            <a:r>
              <a:rPr lang="zh-CN" altLang="en-US" sz="1800" smtClean="0"/>
              <a:t>返回值：总是返回</a:t>
            </a:r>
            <a:r>
              <a:rPr lang="en-US" altLang="zh-CN" sz="1800" smtClean="0"/>
              <a:t>1</a:t>
            </a:r>
            <a:r>
              <a:rPr lang="zh-CN" altLang="en-US" sz="18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函数</a:t>
            </a:r>
            <a:r>
              <a:rPr lang="en-US" altLang="zh-CN" smtClean="0"/>
              <a:t>——</a:t>
            </a:r>
            <a:r>
              <a:rPr lang="zh-CN" altLang="en-US" smtClean="0"/>
              <a:t>内置函数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include</a:t>
            </a:r>
            <a:r>
              <a:rPr lang="zh-CN" altLang="en-US" sz="2400" b="1" smtClean="0"/>
              <a:t>语句</a:t>
            </a:r>
          </a:p>
          <a:p>
            <a:pPr lvl="1"/>
            <a:r>
              <a:rPr lang="zh-CN" altLang="en-US" sz="1800" smtClean="0"/>
              <a:t>描述：</a:t>
            </a:r>
            <a:r>
              <a:rPr lang="en-US" altLang="zh-CN" sz="1800" smtClean="0"/>
              <a:t>include</a:t>
            </a:r>
            <a:r>
              <a:rPr lang="zh-CN" altLang="en-US" sz="1800" smtClean="0"/>
              <a:t>语句包含并运行指定文件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include “include/header.php”</a:t>
            </a:r>
          </a:p>
          <a:p>
            <a:r>
              <a:rPr lang="en-US" altLang="zh-CN" sz="2400" b="1" smtClean="0"/>
              <a:t>require</a:t>
            </a:r>
            <a:r>
              <a:rPr lang="zh-CN" altLang="en-US" sz="2400" b="1" smtClean="0"/>
              <a:t>语句</a:t>
            </a:r>
          </a:p>
          <a:p>
            <a:pPr lvl="1"/>
            <a:r>
              <a:rPr lang="zh-CN" altLang="en-US" sz="1800" smtClean="0"/>
              <a:t>描述：</a:t>
            </a:r>
            <a:r>
              <a:rPr lang="en-US" altLang="zh-CN" sz="1800" smtClean="0"/>
              <a:t>require</a:t>
            </a:r>
            <a:r>
              <a:rPr lang="zh-CN" altLang="en-US" sz="1800" smtClean="0"/>
              <a:t>包含并运行指定文件。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require “include/footer.php”</a:t>
            </a:r>
          </a:p>
          <a:p>
            <a:r>
              <a:rPr lang="en-US" altLang="zh-CN" sz="2400" b="1" smtClean="0"/>
              <a:t>include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require</a:t>
            </a:r>
            <a:r>
              <a:rPr lang="zh-CN" altLang="en-US" sz="2400" b="1" smtClean="0"/>
              <a:t>区别</a:t>
            </a:r>
          </a:p>
          <a:p>
            <a:pPr lvl="1"/>
            <a:r>
              <a:rPr lang="zh-CN" altLang="en-US" sz="1800" smtClean="0"/>
              <a:t>这两种结构除了在</a:t>
            </a:r>
            <a:r>
              <a:rPr lang="zh-CN" altLang="en-US" sz="1800" b="1" smtClean="0">
                <a:solidFill>
                  <a:srgbClr val="FF0000"/>
                </a:solidFill>
              </a:rPr>
              <a:t>如何处理失败</a:t>
            </a:r>
            <a:r>
              <a:rPr lang="zh-CN" altLang="en-US" sz="1800" smtClean="0"/>
              <a:t>之外完全一样。</a:t>
            </a:r>
            <a:r>
              <a:rPr lang="en-US" altLang="zh-CN" sz="1800" b="1" smtClean="0"/>
              <a:t>include()</a:t>
            </a:r>
            <a:r>
              <a:rPr lang="zh-CN" altLang="en-US" sz="1800" smtClean="0"/>
              <a:t>产生一个</a:t>
            </a:r>
            <a:r>
              <a:rPr lang="zh-CN" altLang="en-US" sz="1800" b="1" smtClean="0">
                <a:solidFill>
                  <a:srgbClr val="FF0000"/>
                </a:solidFill>
              </a:rPr>
              <a:t>警告</a:t>
            </a:r>
            <a:r>
              <a:rPr lang="zh-CN" altLang="en-US" sz="1800" smtClean="0"/>
              <a:t>而 </a:t>
            </a:r>
            <a:r>
              <a:rPr lang="en-US" altLang="zh-CN" sz="1800" b="1" smtClean="0"/>
              <a:t>require()</a:t>
            </a:r>
            <a:r>
              <a:rPr lang="en-US" altLang="zh-CN" sz="1800" smtClean="0"/>
              <a:t> </a:t>
            </a:r>
            <a:r>
              <a:rPr lang="zh-CN" altLang="en-US" sz="1800" smtClean="0"/>
              <a:t>则导致一个</a:t>
            </a:r>
            <a:r>
              <a:rPr lang="zh-CN" altLang="en-US" sz="1800" b="1" smtClean="0">
                <a:solidFill>
                  <a:srgbClr val="FF0000"/>
                </a:solidFill>
              </a:rPr>
              <a:t>致命错误</a:t>
            </a:r>
            <a:r>
              <a:rPr lang="zh-CN" altLang="en-US" sz="1800" smtClean="0"/>
              <a:t>。换句话说，如果想在遇到丢失文件时停止处理页面就用 </a:t>
            </a:r>
            <a:r>
              <a:rPr lang="en-US" altLang="zh-CN" sz="1800" b="1" smtClean="0"/>
              <a:t>require()</a:t>
            </a:r>
            <a:r>
              <a:rPr lang="zh-CN" altLang="en-US" sz="1800" smtClean="0"/>
              <a:t>。</a:t>
            </a:r>
            <a:r>
              <a:rPr lang="en-US" altLang="zh-CN" sz="1800" b="1" smtClean="0"/>
              <a:t>include()</a:t>
            </a:r>
            <a:r>
              <a:rPr lang="zh-CN" altLang="en-US" sz="1800" smtClean="0"/>
              <a:t>就不是这样，脚本会继续运行。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日期和时间处理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4098925"/>
          </a:xfrm>
        </p:spPr>
        <p:txBody>
          <a:bodyPr/>
          <a:lstStyle/>
          <a:p>
            <a:r>
              <a:rPr lang="zh-CN" altLang="en-US" sz="2400" b="1" smtClean="0"/>
              <a:t>概述</a:t>
            </a:r>
          </a:p>
          <a:p>
            <a:pPr lvl="1"/>
            <a:r>
              <a:rPr lang="zh-CN" altLang="en-US" sz="1800" smtClean="0"/>
              <a:t>日期和时间的处理是</a:t>
            </a:r>
            <a:r>
              <a:rPr lang="en-US" altLang="zh-CN" sz="1800" smtClean="0"/>
              <a:t>PHP</a:t>
            </a:r>
            <a:r>
              <a:rPr lang="zh-CN" altLang="en-US" sz="1800" smtClean="0"/>
              <a:t>编程不可缺少的一部分。很多时候都需要对时间进行编程，如显示当前的时间、将时间保存进数据库、从数据库中根据时间进行查询等。</a:t>
            </a:r>
          </a:p>
          <a:p>
            <a:r>
              <a:rPr lang="zh-CN" altLang="en-US" sz="2400" b="1" smtClean="0"/>
              <a:t>获取日期和时间</a:t>
            </a:r>
          </a:p>
          <a:p>
            <a:pPr lvl="1"/>
            <a:r>
              <a:rPr lang="zh-CN" altLang="en-US" sz="1800" smtClean="0"/>
              <a:t>在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中，要获取当前日期和时间，只需要使用</a:t>
            </a:r>
            <a:r>
              <a:rPr lang="en-US" altLang="zh-CN" sz="1800" smtClean="0"/>
              <a:t>date()</a:t>
            </a:r>
            <a:r>
              <a:rPr lang="zh-CN" altLang="en-US" sz="1800" smtClean="0"/>
              <a:t>函数。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date(string format[,int timestamp])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format</a:t>
            </a:r>
            <a:r>
              <a:rPr lang="zh-CN" altLang="en-US" sz="1800" smtClean="0"/>
              <a:t>为显示格</a:t>
            </a:r>
            <a:r>
              <a:rPr lang="zh-CN" altLang="en-US" sz="2200" smtClean="0"/>
              <a:t>。</a:t>
            </a:r>
            <a:r>
              <a:rPr lang="en-US" altLang="zh-CN" sz="1800" smtClean="0"/>
              <a:t>timestamp</a:t>
            </a:r>
            <a:r>
              <a:rPr lang="zh-CN" altLang="en-US" sz="1800" smtClean="0"/>
              <a:t>为时间戳，如果没有给出时间戳则使用本地当前时间。换句话说，</a:t>
            </a:r>
            <a:r>
              <a:rPr lang="en-US" altLang="zh-CN" sz="1800" smtClean="0"/>
              <a:t>timestamp</a:t>
            </a:r>
            <a:r>
              <a:rPr lang="zh-CN" altLang="en-US" sz="1800" smtClean="0"/>
              <a:t>是可选的，默认值是</a:t>
            </a:r>
            <a:r>
              <a:rPr lang="en-US" altLang="zh-CN" sz="1800" smtClean="0"/>
              <a:t>time()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返回值：返回按照指定格式显示的时间字符串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date(“Y-m-d H:i:s”);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392612"/>
          </a:xfrm>
        </p:spPr>
        <p:txBody>
          <a:bodyPr/>
          <a:lstStyle/>
          <a:p>
            <a:r>
              <a:rPr lang="zh-CN" altLang="en-US" sz="2400" b="1" smtClean="0"/>
              <a:t>概述</a:t>
            </a:r>
          </a:p>
          <a:p>
            <a:pPr lvl="1"/>
            <a:r>
              <a:rPr lang="zh-CN" altLang="en-US" sz="1800" smtClean="0"/>
              <a:t>通常每个变量总会代表着一种数据类型。</a:t>
            </a:r>
            <a:r>
              <a:rPr lang="en-US" altLang="zh-CN" sz="1800" smtClean="0"/>
              <a:t>PHP</a:t>
            </a:r>
            <a:r>
              <a:rPr lang="zh-CN" altLang="en-US" sz="1800" smtClean="0"/>
              <a:t>是一种类型化较弱的语言，这意味着变量可以含有任意给定的数据类型，该类型取决于变量的上下文环境。</a:t>
            </a:r>
          </a:p>
          <a:p>
            <a:pPr lvl="1"/>
            <a:r>
              <a:rPr lang="en-US" altLang="zh-CN" sz="1800" smtClean="0"/>
              <a:t>PHP</a:t>
            </a:r>
            <a:r>
              <a:rPr lang="zh-CN" altLang="en-US" sz="1800" smtClean="0"/>
              <a:t>中变量的数据类型的定义是通过为变量赋值</a:t>
            </a:r>
            <a:r>
              <a:rPr lang="en-US" altLang="zh-CN" sz="1800" smtClean="0"/>
              <a:t>(</a:t>
            </a:r>
            <a:r>
              <a:rPr lang="zh-CN" altLang="en-US" sz="1800" smtClean="0"/>
              <a:t>初始化</a:t>
            </a:r>
            <a:r>
              <a:rPr lang="en-US" altLang="zh-CN" sz="1800" smtClean="0"/>
              <a:t>)</a:t>
            </a:r>
            <a:r>
              <a:rPr lang="zh-CN" altLang="en-US" sz="1800" smtClean="0"/>
              <a:t>，由系统自动设定。比如：</a:t>
            </a:r>
            <a:r>
              <a:rPr lang="en-US" altLang="zh-CN" sz="1800" smtClean="0"/>
              <a:t>$userName=“yao”;</a:t>
            </a:r>
          </a:p>
          <a:p>
            <a:pPr lvl="1"/>
            <a:r>
              <a:rPr lang="zh-CN" altLang="en-US" sz="1800" smtClean="0"/>
              <a:t>虽然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中不用显式的为变量设定数据类型，但是还是设定了多种数据类型。</a:t>
            </a:r>
          </a:p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中数据类型分类</a:t>
            </a:r>
          </a:p>
          <a:p>
            <a:pPr lvl="1"/>
            <a:r>
              <a:rPr lang="zh-CN" altLang="en-US" sz="1800" smtClean="0"/>
              <a:t>标量数据类型</a:t>
            </a:r>
            <a:r>
              <a:rPr lang="en-US" altLang="zh-CN" sz="1800" smtClean="0"/>
              <a:t>(4</a:t>
            </a:r>
            <a:r>
              <a:rPr lang="zh-CN" altLang="en-US" sz="1800" smtClean="0"/>
              <a:t>个</a:t>
            </a:r>
            <a:r>
              <a:rPr lang="en-US" altLang="zh-CN" sz="1800" smtClean="0"/>
              <a:t>)</a:t>
            </a:r>
            <a:r>
              <a:rPr lang="zh-CN" altLang="en-US" sz="1800" smtClean="0"/>
              <a:t>：整型</a:t>
            </a:r>
            <a:r>
              <a:rPr lang="en-US" altLang="zh-CN" sz="1800" smtClean="0"/>
              <a:t>(integer)</a:t>
            </a:r>
            <a:r>
              <a:rPr lang="zh-CN" altLang="en-US" sz="1800" smtClean="0"/>
              <a:t>、浮点型</a:t>
            </a:r>
            <a:r>
              <a:rPr lang="en-US" altLang="zh-CN" sz="1800" smtClean="0"/>
              <a:t>(float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double)</a:t>
            </a:r>
            <a:r>
              <a:rPr lang="zh-CN" altLang="en-US" sz="1800" smtClean="0"/>
              <a:t>、布尔型</a:t>
            </a:r>
            <a:r>
              <a:rPr lang="en-US" altLang="zh-CN" sz="1800" smtClean="0"/>
              <a:t>(boolean)</a:t>
            </a:r>
            <a:r>
              <a:rPr lang="zh-CN" altLang="en-US" sz="1800" smtClean="0"/>
              <a:t>、字符串型</a:t>
            </a:r>
            <a:r>
              <a:rPr lang="en-US" altLang="zh-CN" sz="1800" smtClean="0"/>
              <a:t>(string)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复合数据类型</a:t>
            </a:r>
            <a:r>
              <a:rPr lang="en-US" altLang="zh-CN" sz="1800" smtClean="0"/>
              <a:t>(2</a:t>
            </a:r>
            <a:r>
              <a:rPr lang="zh-CN" altLang="en-US" sz="1800" smtClean="0"/>
              <a:t>个</a:t>
            </a:r>
            <a:r>
              <a:rPr lang="en-US" altLang="zh-CN" sz="1800" smtClean="0"/>
              <a:t>)</a:t>
            </a:r>
            <a:r>
              <a:rPr lang="zh-CN" altLang="en-US" sz="1800" smtClean="0"/>
              <a:t>：数组</a:t>
            </a:r>
            <a:r>
              <a:rPr lang="en-US" altLang="zh-CN" sz="1800" smtClean="0"/>
              <a:t>(array)</a:t>
            </a:r>
            <a:r>
              <a:rPr lang="zh-CN" altLang="en-US" sz="1800" smtClean="0"/>
              <a:t>、对象</a:t>
            </a:r>
            <a:r>
              <a:rPr lang="en-US" altLang="zh-CN" sz="1800" smtClean="0"/>
              <a:t>(object)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特殊数据类型</a:t>
            </a:r>
            <a:r>
              <a:rPr lang="en-US" altLang="zh-CN" sz="1800" smtClean="0"/>
              <a:t>(2</a:t>
            </a:r>
            <a:r>
              <a:rPr lang="zh-CN" altLang="en-US" sz="1800" smtClean="0"/>
              <a:t>个</a:t>
            </a:r>
            <a:r>
              <a:rPr lang="en-US" altLang="zh-CN" sz="1800" smtClean="0"/>
              <a:t>)</a:t>
            </a:r>
            <a:r>
              <a:rPr lang="zh-CN" altLang="en-US" sz="1800" smtClean="0"/>
              <a:t>：资源</a:t>
            </a:r>
            <a:r>
              <a:rPr lang="en-US" altLang="zh-CN" sz="1800" smtClean="0"/>
              <a:t>(resource)</a:t>
            </a:r>
            <a:r>
              <a:rPr lang="zh-CN" altLang="en-US" sz="1800" smtClean="0"/>
              <a:t>、空值</a:t>
            </a:r>
            <a:r>
              <a:rPr lang="en-US" altLang="zh-CN" sz="1800" smtClean="0"/>
              <a:t>(NULL)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日期和时间处理</a:t>
            </a:r>
          </a:p>
        </p:txBody>
      </p:sp>
      <p:graphicFrame>
        <p:nvGraphicFramePr>
          <p:cNvPr id="112701" name="Group 61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4359275"/>
        </p:xfrm>
        <a:graphic>
          <a:graphicData uri="http://schemas.openxmlformats.org/drawingml/2006/table">
            <a:tbl>
              <a:tblPr/>
              <a:tblGrid>
                <a:gridCol w="1800225"/>
                <a:gridCol w="3671888"/>
                <a:gridCol w="2224087"/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参数值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应用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位数字完整表示的年份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2013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数字表示的月份，有前导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月份中的第几天，有前导零的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l(L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的小写字母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星期几，完整的文本格式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Sumday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Saturday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表示星期中的第几，取值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星期天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星期中的第几天，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星期天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星期六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年份中的第几天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年份中的第几周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当年的第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小时，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24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小时格式，有前导零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有前导零的分钟数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秒数，有前导零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Unix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纪元到今的秒数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参见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time()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日期时间处理函数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time()</a:t>
            </a:r>
            <a:r>
              <a:rPr lang="zh-CN" altLang="en-US" sz="2400" b="1" smtClean="0"/>
              <a:t>函数</a:t>
            </a:r>
          </a:p>
          <a:p>
            <a:pPr lvl="1"/>
            <a:r>
              <a:rPr lang="zh-CN" altLang="en-US" sz="1800" smtClean="0"/>
              <a:t>含义：返回自从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纪元（格林威治时间 </a:t>
            </a:r>
            <a:r>
              <a:rPr lang="en-US" altLang="zh-CN" sz="1800" smtClean="0"/>
              <a:t>1970 </a:t>
            </a:r>
            <a:r>
              <a:rPr lang="zh-CN" altLang="en-US" sz="1800" smtClean="0"/>
              <a:t>年 </a:t>
            </a:r>
            <a:r>
              <a:rPr lang="en-US" altLang="zh-CN" sz="1800" smtClean="0"/>
              <a:t>1 </a:t>
            </a:r>
            <a:r>
              <a:rPr lang="zh-CN" altLang="en-US" sz="1800" smtClean="0"/>
              <a:t>月 </a:t>
            </a:r>
            <a:r>
              <a:rPr lang="en-US" altLang="zh-CN" sz="1800" smtClean="0"/>
              <a:t>1 </a:t>
            </a:r>
            <a:r>
              <a:rPr lang="zh-CN" altLang="en-US" sz="1800" smtClean="0"/>
              <a:t>日 </a:t>
            </a:r>
            <a:r>
              <a:rPr lang="en-US" altLang="zh-CN" sz="1800" smtClean="0"/>
              <a:t>00:00:00</a:t>
            </a:r>
            <a:r>
              <a:rPr lang="zh-CN" altLang="en-US" sz="1800" smtClean="0"/>
              <a:t>）到当前时间的</a:t>
            </a:r>
            <a:r>
              <a:rPr lang="zh-CN" altLang="en-US" sz="1800" b="1" smtClean="0"/>
              <a:t>秒数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格式：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time</a:t>
            </a:r>
            <a:r>
              <a:rPr lang="en-US" altLang="zh-CN" sz="1800" smtClean="0"/>
              <a:t> ( void ) </a:t>
            </a:r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900113" y="4508500"/>
            <a:ext cx="7632700" cy="1143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计算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天后的日期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$next = time() + (7*24*60*60);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echo date(“Y-m-d”,$next);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时间日期处理函数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microtime()</a:t>
            </a:r>
          </a:p>
          <a:p>
            <a:pPr lvl="1"/>
            <a:r>
              <a:rPr lang="zh-CN" altLang="en-US" sz="1800" smtClean="0"/>
              <a:t>含义：返回当前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时间戳和微秒数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microtime</a:t>
            </a:r>
            <a:r>
              <a:rPr lang="en-US" altLang="zh-CN" sz="1800" smtClean="0"/>
              <a:t> ( ) </a:t>
            </a:r>
          </a:p>
          <a:p>
            <a:pPr lvl="1"/>
            <a:r>
              <a:rPr lang="zh-CN" altLang="en-US" sz="1800" smtClean="0"/>
              <a:t>说明：本函数以 </a:t>
            </a:r>
            <a:r>
              <a:rPr lang="en-US" altLang="zh-CN" sz="1800" smtClean="0"/>
              <a:t>"msec sec" </a:t>
            </a:r>
            <a:r>
              <a:rPr lang="zh-CN" altLang="en-US" sz="1800" smtClean="0"/>
              <a:t>的格式返回一个字符串，其中 </a:t>
            </a:r>
            <a:r>
              <a:rPr lang="en-US" altLang="zh-CN" sz="1800" smtClean="0"/>
              <a:t>sec </a:t>
            </a:r>
            <a:r>
              <a:rPr lang="zh-CN" altLang="en-US" sz="1800" smtClean="0"/>
              <a:t>是自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纪元（</a:t>
            </a:r>
            <a:r>
              <a:rPr lang="en-US" altLang="zh-CN" sz="1800" smtClean="0"/>
              <a:t>0:00:00 January 1, 1970 GMT</a:t>
            </a:r>
            <a:r>
              <a:rPr lang="zh-CN" altLang="en-US" sz="1800" smtClean="0"/>
              <a:t>）起到现在的秒数，</a:t>
            </a:r>
            <a:r>
              <a:rPr lang="en-US" altLang="zh-CN" sz="1800" smtClean="0"/>
              <a:t>msec </a:t>
            </a:r>
            <a:r>
              <a:rPr lang="zh-CN" altLang="en-US" sz="1800" smtClean="0"/>
              <a:t>是微秒部分。字符串的两部分都是</a:t>
            </a:r>
            <a:r>
              <a:rPr lang="zh-CN" altLang="en-US" sz="1800" b="1" smtClean="0">
                <a:solidFill>
                  <a:srgbClr val="FF0000"/>
                </a:solidFill>
              </a:rPr>
              <a:t>以秒为单位</a:t>
            </a:r>
            <a:r>
              <a:rPr lang="zh-CN" altLang="en-US" sz="1800" smtClean="0"/>
              <a:t>返回的。 </a:t>
            </a:r>
          </a:p>
          <a:p>
            <a:endParaRPr lang="zh-CN" altLang="en-US" smtClean="0"/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900113" y="4221163"/>
            <a:ext cx="7632700" cy="2408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计算一个</a:t>
            </a:r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PHP</a:t>
            </a:r>
            <a:r>
              <a:rPr lang="zh-CN" altLang="en-US" sz="1600">
                <a:solidFill>
                  <a:srgbClr val="0000FF"/>
                </a:solidFill>
                <a:latin typeface="Arial" charset="0"/>
              </a:rPr>
              <a:t>网页运行时间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$start = getTime();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for($i=0;$i&lt;100000000;$i++){}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function getTime(){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list($msec,$sec) = explode(" ",microtime());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    return $msec + $sec;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$end = getTime();</a:t>
            </a:r>
          </a:p>
          <a:p>
            <a:r>
              <a:rPr lang="en-US" altLang="zh-CN" sz="1600">
                <a:solidFill>
                  <a:srgbClr val="0000FF"/>
                </a:solidFill>
                <a:latin typeface="Arial" charset="0"/>
              </a:rPr>
              <a:t>echo $end - $start;</a:t>
            </a:r>
            <a:endParaRPr lang="zh-CN" altLang="en-US" sz="16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日期时间处理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3095625"/>
          </a:xfrm>
        </p:spPr>
        <p:txBody>
          <a:bodyPr/>
          <a:lstStyle/>
          <a:p>
            <a:r>
              <a:rPr lang="en-US" altLang="zh-CN" sz="2400" b="1" smtClean="0"/>
              <a:t>mktime()</a:t>
            </a:r>
          </a:p>
          <a:p>
            <a:pPr lvl="1"/>
            <a:r>
              <a:rPr lang="zh-CN" altLang="en-US" sz="1800" smtClean="0"/>
              <a:t>含义：根据给出的参数返回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时间戳。时间戳是一个长整数，包含了从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纪元（</a:t>
            </a:r>
            <a:r>
              <a:rPr lang="en-US" altLang="zh-CN" sz="1800" smtClean="0"/>
              <a:t>January 1 1970 00:00:00 GMT</a:t>
            </a:r>
            <a:r>
              <a:rPr lang="zh-CN" altLang="en-US" sz="1800" smtClean="0"/>
              <a:t>）到给定时间的</a:t>
            </a:r>
            <a:r>
              <a:rPr lang="zh-CN" altLang="en-US" sz="1800" b="1" smtClean="0">
                <a:solidFill>
                  <a:srgbClr val="FF0000"/>
                </a:solidFill>
              </a:rPr>
              <a:t>秒数</a:t>
            </a:r>
            <a:r>
              <a:rPr lang="zh-CN" altLang="en-US" sz="1800" smtClean="0"/>
              <a:t>。 参数可以从右向左省略，任何省略的参数会被设置成本地日期和时间的当前值。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mktime</a:t>
            </a:r>
            <a:r>
              <a:rPr lang="en-US" altLang="zh-CN" sz="1800" smtClean="0"/>
              <a:t> ([ int $hour [, int $minute [, int $second [, int $month [, int $day [, int $year [, int $is_dst ]]]]]]] ) </a:t>
            </a:r>
          </a:p>
          <a:p>
            <a:pPr lvl="1"/>
            <a:r>
              <a:rPr lang="zh-CN" altLang="en-US" sz="1800" smtClean="0"/>
              <a:t>返回值：</a:t>
            </a:r>
            <a:r>
              <a:rPr lang="en-US" altLang="zh-CN" sz="1800" b="1" smtClean="0"/>
              <a:t>mktime()</a:t>
            </a:r>
            <a:r>
              <a:rPr lang="en-US" altLang="zh-CN" sz="1800" smtClean="0"/>
              <a:t> </a:t>
            </a:r>
            <a:r>
              <a:rPr lang="zh-CN" altLang="en-US" sz="1800" smtClean="0"/>
              <a:t>根据给出的参数返回 </a:t>
            </a:r>
            <a:r>
              <a:rPr lang="en-US" altLang="zh-CN" sz="1800" smtClean="0"/>
              <a:t>Unix </a:t>
            </a:r>
            <a:r>
              <a:rPr lang="zh-CN" altLang="en-US" sz="1800" smtClean="0"/>
              <a:t>时间戳。如果参数非法，本函数返回 </a:t>
            </a:r>
            <a:r>
              <a:rPr lang="en-US" altLang="zh-CN" sz="1800" b="1" smtClean="0"/>
              <a:t>FALSE</a:t>
            </a:r>
            <a:r>
              <a:rPr lang="en-US" altLang="zh-CN" sz="1800" smtClean="0"/>
              <a:t> </a:t>
            </a:r>
            <a:r>
              <a:rPr lang="zh-CN" altLang="en-US" sz="1800" smtClean="0"/>
              <a:t> </a:t>
            </a:r>
          </a:p>
        </p:txBody>
      </p:sp>
      <p:sp>
        <p:nvSpPr>
          <p:cNvPr id="115715" name="Text Box 4"/>
          <p:cNvSpPr txBox="1">
            <a:spLocks noChangeArrowheads="1"/>
          </p:cNvSpPr>
          <p:nvPr/>
        </p:nvSpPr>
        <p:spPr bwMode="auto">
          <a:xfrm>
            <a:off x="900113" y="4941888"/>
            <a:ext cx="7632700" cy="1581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计算张三现在活了多少天了？出生日期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1980-10-20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$time1 = time();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$time2 = mktime(0,0,0,10,20,1980);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$days = ceil(($time1-$time2)/(24*60*60));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echo $days;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数学处理函数</a:t>
            </a:r>
          </a:p>
        </p:txBody>
      </p:sp>
      <p:graphicFrame>
        <p:nvGraphicFramePr>
          <p:cNvPr id="116781" name="Group 45"/>
          <p:cNvGraphicFramePr>
            <a:graphicFrameLocks noGrp="1"/>
          </p:cNvGraphicFramePr>
          <p:nvPr>
            <p:ph idx="1"/>
          </p:nvPr>
        </p:nvGraphicFramePr>
        <p:xfrm>
          <a:off x="755650" y="1989138"/>
          <a:ext cx="7696200" cy="3017837"/>
        </p:xfrm>
        <a:graphic>
          <a:graphicData uri="http://schemas.openxmlformats.org/drawingml/2006/table">
            <a:tbl>
              <a:tblPr/>
              <a:tblGrid>
                <a:gridCol w="2087563"/>
                <a:gridCol w="3673475"/>
                <a:gridCol w="1935162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应用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abs()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绝对值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abs(-10)=10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ceil()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进一法取整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ceil(0.9)=1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floor()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舍去法取整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floor(1.9)=1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mt_rand(min,max)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返回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间随机数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mt_rand(5,15)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pi()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圆周率值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pow(x,y)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pow(3,2)=9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round($var,n)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对浮点数进行四舍五入 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小数位数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round(3.6)=4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sqrt(x)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平方根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sqrt(9)=3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字符串处理函数</a:t>
            </a:r>
          </a:p>
        </p:txBody>
      </p:sp>
      <p:sp>
        <p:nvSpPr>
          <p:cNvPr id="117762" name="Rectangle 4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b="1" smtClean="0"/>
              <a:t>trim()</a:t>
            </a:r>
            <a:r>
              <a:rPr lang="zh-CN" altLang="en-US" sz="2400" b="1" smtClean="0"/>
              <a:t>去除字符串两边的空格</a:t>
            </a:r>
          </a:p>
          <a:p>
            <a:pPr lvl="1"/>
            <a:r>
              <a:rPr lang="zh-CN" altLang="en-US" sz="1800" smtClean="0"/>
              <a:t>含义：去除字符串首尾处的空白字符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trim</a:t>
            </a:r>
            <a:r>
              <a:rPr lang="en-US" altLang="zh-CN" sz="1800" smtClean="0"/>
              <a:t> ( string $str) </a:t>
            </a:r>
          </a:p>
          <a:p>
            <a:pPr lvl="1"/>
            <a:r>
              <a:rPr lang="zh-CN" altLang="en-US" sz="1800" smtClean="0"/>
              <a:t>空白字符：</a:t>
            </a:r>
          </a:p>
          <a:p>
            <a:pPr lvl="2"/>
            <a:r>
              <a:rPr lang="en-US" altLang="zh-CN" sz="1800" smtClean="0"/>
              <a:t>" " (ASCII </a:t>
            </a:r>
            <a:r>
              <a:rPr lang="en-US" altLang="zh-CN" sz="1800" i="1" smtClean="0"/>
              <a:t>32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0x20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，普通空格符。 </a:t>
            </a:r>
          </a:p>
          <a:p>
            <a:pPr lvl="2"/>
            <a:r>
              <a:rPr lang="en-US" altLang="zh-CN" sz="1800" smtClean="0"/>
              <a:t>"\t" (ASCII </a:t>
            </a:r>
            <a:r>
              <a:rPr lang="en-US" altLang="zh-CN" sz="1800" i="1" smtClean="0"/>
              <a:t>9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0x09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，制表符。 </a:t>
            </a:r>
          </a:p>
          <a:p>
            <a:pPr lvl="2"/>
            <a:r>
              <a:rPr lang="en-US" altLang="zh-CN" sz="1800" smtClean="0"/>
              <a:t>"\n" (ASCII </a:t>
            </a:r>
            <a:r>
              <a:rPr lang="en-US" altLang="zh-CN" sz="1800" i="1" smtClean="0"/>
              <a:t>10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0x0A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，换行符。 </a:t>
            </a:r>
          </a:p>
          <a:p>
            <a:pPr lvl="2"/>
            <a:r>
              <a:rPr lang="en-US" altLang="zh-CN" sz="1800" smtClean="0"/>
              <a:t>"\r" (ASCII </a:t>
            </a:r>
            <a:r>
              <a:rPr lang="en-US" altLang="zh-CN" sz="1800" i="1" smtClean="0"/>
              <a:t>13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0x0D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，回车符。 </a:t>
            </a:r>
          </a:p>
          <a:p>
            <a:pPr lvl="2"/>
            <a:r>
              <a:rPr lang="en-US" altLang="zh-CN" sz="1800" smtClean="0"/>
              <a:t>"\0" (ASCII </a:t>
            </a:r>
            <a:r>
              <a:rPr lang="en-US" altLang="zh-CN" sz="1800" i="1" smtClean="0"/>
              <a:t>0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0x00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，空字节符。 </a:t>
            </a:r>
          </a:p>
          <a:p>
            <a:pPr lvl="2"/>
            <a:r>
              <a:rPr lang="en-US" altLang="zh-CN" sz="1800" smtClean="0"/>
              <a:t>“\x0B” (ASCII </a:t>
            </a:r>
            <a:r>
              <a:rPr lang="en-US" altLang="zh-CN" sz="1800" i="1" smtClean="0"/>
              <a:t>11</a:t>
            </a:r>
            <a:r>
              <a:rPr lang="en-US" altLang="zh-CN" sz="1800" smtClean="0"/>
              <a:t> (</a:t>
            </a:r>
            <a:r>
              <a:rPr lang="en-US" altLang="zh-CN" sz="1800" i="1" smtClean="0"/>
              <a:t>0x0B</a:t>
            </a:r>
            <a:r>
              <a:rPr lang="en-US" altLang="zh-CN" sz="1800" smtClean="0"/>
              <a:t>))</a:t>
            </a:r>
            <a:r>
              <a:rPr lang="zh-CN" altLang="en-US" sz="1800" smtClean="0"/>
              <a:t>，垂直制表符。 </a:t>
            </a:r>
          </a:p>
          <a:p>
            <a:pPr lvl="1"/>
            <a:r>
              <a:rPr lang="zh-CN" altLang="en-US" sz="2000" smtClean="0"/>
              <a:t>返回值：返回过滤后的字符串</a:t>
            </a:r>
          </a:p>
          <a:p>
            <a:pPr lvl="1"/>
            <a:endParaRPr lang="zh-CN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字符串处理函数</a:t>
            </a:r>
          </a:p>
        </p:txBody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字符串大小写转换函数</a:t>
            </a:r>
          </a:p>
          <a:p>
            <a:pPr lvl="1"/>
            <a:r>
              <a:rPr lang="en-US" altLang="zh-CN" sz="1800" smtClean="0"/>
              <a:t>strtolower()</a:t>
            </a:r>
            <a:r>
              <a:rPr lang="zh-CN" altLang="en-US" sz="1800" smtClean="0"/>
              <a:t>：将字符串中的字母转成小写；</a:t>
            </a:r>
          </a:p>
          <a:p>
            <a:pPr lvl="1"/>
            <a:r>
              <a:rPr lang="en-US" altLang="zh-CN" sz="1800" smtClean="0"/>
              <a:t>strtoupper()</a:t>
            </a:r>
            <a:r>
              <a:rPr lang="zh-CN" altLang="en-US" sz="1800" smtClean="0"/>
              <a:t>：将字符串中的字母转成大写；</a:t>
            </a:r>
          </a:p>
          <a:p>
            <a:pPr lvl="1"/>
            <a:r>
              <a:rPr lang="en-US" altLang="zh-CN" sz="1800" smtClean="0"/>
              <a:t>ucfirst()</a:t>
            </a:r>
            <a:r>
              <a:rPr lang="zh-CN" altLang="en-US" sz="1800" smtClean="0"/>
              <a:t>：将首字母转成大写；</a:t>
            </a:r>
          </a:p>
          <a:p>
            <a:pPr lvl="1"/>
            <a:r>
              <a:rPr lang="en-US" altLang="zh-CN" sz="1800" smtClean="0"/>
              <a:t>ucwords()</a:t>
            </a:r>
            <a:r>
              <a:rPr lang="zh-CN" altLang="en-US" sz="1800" smtClean="0"/>
              <a:t>：将每个单词的首字母转成大写。</a:t>
            </a:r>
          </a:p>
          <a:p>
            <a:r>
              <a:rPr lang="en-US" altLang="zh-CN" sz="2400" b="1" smtClean="0"/>
              <a:t>nb2br()</a:t>
            </a:r>
            <a:endParaRPr lang="zh-CN" altLang="en-US" sz="2400" b="1" smtClean="0"/>
          </a:p>
          <a:p>
            <a:pPr lvl="1"/>
            <a:r>
              <a:rPr lang="zh-CN" altLang="en-US" sz="1800" smtClean="0"/>
              <a:t>含义：将字符串中的换行符替换成</a:t>
            </a:r>
            <a:r>
              <a:rPr lang="en-US" altLang="zh-CN" sz="1800" smtClean="0"/>
              <a:t>XHTML</a:t>
            </a:r>
            <a:r>
              <a:rPr lang="zh-CN" altLang="en-US" sz="1800" smtClean="0"/>
              <a:t>的“</a:t>
            </a:r>
            <a:r>
              <a:rPr lang="en-US" altLang="zh-CN" sz="1800" smtClean="0"/>
              <a:t>&lt;br /&gt;”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nl2br</a:t>
            </a:r>
            <a:r>
              <a:rPr lang="en-US" altLang="zh-CN" sz="1800" smtClean="0"/>
              <a:t> ( string $string) </a:t>
            </a:r>
          </a:p>
          <a:p>
            <a:pPr lvl="1"/>
            <a:r>
              <a:rPr lang="zh-CN" altLang="en-US" sz="1800" smtClean="0"/>
              <a:t>说明：在字符串 </a:t>
            </a:r>
            <a:r>
              <a:rPr lang="en-US" altLang="zh-CN" sz="1800" i="1" smtClean="0"/>
              <a:t>string</a:t>
            </a:r>
            <a:r>
              <a:rPr lang="en-US" altLang="zh-CN" sz="1800" smtClean="0"/>
              <a:t> </a:t>
            </a:r>
            <a:r>
              <a:rPr lang="zh-CN" altLang="en-US" sz="1800" smtClean="0"/>
              <a:t>所有新行之前插入 </a:t>
            </a:r>
            <a:r>
              <a:rPr lang="en-US" altLang="zh-CN" sz="1800" smtClean="0"/>
              <a:t>‘&lt;br /&gt;’ </a:t>
            </a:r>
            <a:r>
              <a:rPr lang="zh-CN" altLang="en-US" sz="1800" smtClean="0"/>
              <a:t>或 </a:t>
            </a:r>
            <a:r>
              <a:rPr lang="en-US" altLang="zh-CN" sz="1800" smtClean="0"/>
              <a:t>‘&lt;br&gt;’</a:t>
            </a:r>
            <a:r>
              <a:rPr lang="zh-CN" altLang="en-US" sz="1800" smtClean="0"/>
              <a:t>，并返回。 </a:t>
            </a:r>
          </a:p>
          <a:p>
            <a:pPr lvl="1"/>
            <a:r>
              <a:rPr lang="zh-CN" altLang="en-US" sz="1800" smtClean="0"/>
              <a:t>返回：返回调整后的字符串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htmlspecialchars()</a:t>
            </a:r>
          </a:p>
          <a:p>
            <a:pPr lvl="1"/>
            <a:r>
              <a:rPr lang="zh-CN" altLang="en-US" sz="1800" smtClean="0"/>
              <a:t>含义：将一些特殊的字符串转成</a:t>
            </a:r>
            <a:r>
              <a:rPr lang="en-US" altLang="zh-CN" sz="1800" smtClean="0"/>
              <a:t>HTML</a:t>
            </a:r>
            <a:r>
              <a:rPr lang="zh-CN" altLang="en-US" sz="1800" smtClean="0"/>
              <a:t>实体，以普通文本显示出来，用于避免输入到网站的恶意脚本。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htmlspecialchars</a:t>
            </a:r>
            <a:r>
              <a:rPr lang="en-US" altLang="zh-CN" sz="1800" smtClean="0"/>
              <a:t> ( string $string[,int quote_style]) </a:t>
            </a:r>
          </a:p>
          <a:p>
            <a:pPr lvl="1"/>
            <a:r>
              <a:rPr lang="zh-CN" altLang="en-US" sz="1800" smtClean="0"/>
              <a:t>说明：</a:t>
            </a:r>
            <a:r>
              <a:rPr lang="en-US" altLang="zh-CN" sz="1800" smtClean="0"/>
              <a:t>quote_style</a:t>
            </a:r>
            <a:r>
              <a:rPr lang="zh-CN" altLang="en-US" sz="1800" smtClean="0"/>
              <a:t>表示进行换的方式，取值：</a:t>
            </a:r>
            <a:r>
              <a:rPr lang="en-US" altLang="zh-CN" sz="1800" smtClean="0"/>
              <a:t>ENT_COMPAT(</a:t>
            </a:r>
            <a:r>
              <a:rPr lang="zh-CN" altLang="en-US" sz="1800" smtClean="0"/>
              <a:t>单引号</a:t>
            </a:r>
            <a:r>
              <a:rPr lang="en-US" altLang="zh-CN" sz="1800" smtClean="0"/>
              <a:t>)</a:t>
            </a:r>
            <a:r>
              <a:rPr lang="zh-CN" altLang="en-US" sz="1800" smtClean="0"/>
              <a:t>、</a:t>
            </a:r>
            <a:r>
              <a:rPr lang="en-US" altLang="zh-CN" sz="1800" smtClean="0"/>
              <a:t>ENT_QUOTES(</a:t>
            </a:r>
            <a:r>
              <a:rPr lang="zh-CN" altLang="en-US" sz="1800" smtClean="0"/>
              <a:t>单双引号</a:t>
            </a:r>
            <a:r>
              <a:rPr lang="en-US" altLang="zh-CN" sz="1800" smtClean="0"/>
              <a:t>)</a:t>
            </a:r>
          </a:p>
          <a:p>
            <a:pPr lvl="1"/>
            <a:r>
              <a:rPr lang="zh-CN" altLang="en-US" sz="1800" smtClean="0"/>
              <a:t>默认转换：</a:t>
            </a:r>
            <a:r>
              <a:rPr lang="en-US" altLang="zh-CN" sz="1800" smtClean="0"/>
              <a:t>&amp;(&amp;amp;)</a:t>
            </a:r>
            <a:r>
              <a:rPr lang="zh-CN" altLang="en-US" sz="1800" smtClean="0"/>
              <a:t>、</a:t>
            </a:r>
            <a:r>
              <a:rPr lang="en-US" altLang="zh-CN" sz="1800" smtClean="0"/>
              <a:t>”(&amp;quote;)</a:t>
            </a:r>
            <a:r>
              <a:rPr lang="zh-CN" altLang="en-US" sz="1800" smtClean="0"/>
              <a:t>、</a:t>
            </a:r>
            <a:r>
              <a:rPr lang="en-US" altLang="zh-CN" sz="1800" smtClean="0"/>
              <a:t>’(&amp;#039;)</a:t>
            </a:r>
            <a:r>
              <a:rPr lang="zh-CN" altLang="en-US" sz="1800" smtClean="0"/>
              <a:t>、</a:t>
            </a:r>
            <a:r>
              <a:rPr lang="en-US" altLang="zh-CN" sz="1800" smtClean="0"/>
              <a:t>&lt;(&amp;lt;)</a:t>
            </a:r>
            <a:r>
              <a:rPr lang="zh-CN" altLang="en-US" sz="1800" smtClean="0"/>
              <a:t>、</a:t>
            </a:r>
            <a:r>
              <a:rPr lang="en-US" altLang="zh-CN" sz="1800" smtClean="0"/>
              <a:t>&gt;(&amp;gt;)</a:t>
            </a:r>
            <a:endParaRPr lang="en-US" altLang="zh-CN" sz="1600" smtClean="0"/>
          </a:p>
          <a:p>
            <a:r>
              <a:rPr lang="en-US" altLang="zh-CN" sz="2400" b="1" smtClean="0"/>
              <a:t>strip_tags()</a:t>
            </a:r>
            <a:r>
              <a:rPr lang="zh-CN" altLang="en-US" sz="2400" b="1" smtClean="0"/>
              <a:t>去除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PHP</a:t>
            </a:r>
            <a:r>
              <a:rPr lang="zh-CN" altLang="en-US" sz="2400" b="1" smtClean="0"/>
              <a:t>标记</a:t>
            </a:r>
          </a:p>
          <a:p>
            <a:pPr lvl="1"/>
            <a:r>
              <a:rPr lang="zh-CN" altLang="en-US" sz="1800" smtClean="0"/>
              <a:t>含义：从字符串中去除 </a:t>
            </a:r>
            <a:r>
              <a:rPr lang="en-US" altLang="zh-CN" sz="1800" smtClean="0"/>
              <a:t>HTML </a:t>
            </a:r>
            <a:r>
              <a:rPr lang="zh-CN" altLang="en-US" sz="1800" smtClean="0"/>
              <a:t>和 </a:t>
            </a:r>
            <a:r>
              <a:rPr lang="en-US" altLang="zh-CN" sz="1800" smtClean="0"/>
              <a:t>PHP </a:t>
            </a:r>
            <a:r>
              <a:rPr lang="zh-CN" altLang="en-US" sz="1800" smtClean="0"/>
              <a:t>标记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strip_tags</a:t>
            </a:r>
            <a:r>
              <a:rPr lang="en-US" altLang="zh-CN" sz="1800" smtClean="0"/>
              <a:t> ( string $str) </a:t>
            </a:r>
          </a:p>
          <a:p>
            <a:pPr lvl="1"/>
            <a:r>
              <a:rPr lang="zh-CN" altLang="en-US" sz="1800" smtClean="0"/>
              <a:t>返回值：返回处理后的字符串。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字符串处理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explode()</a:t>
            </a:r>
          </a:p>
          <a:p>
            <a:pPr lvl="1"/>
            <a:r>
              <a:rPr lang="zh-CN" altLang="en-US" sz="1800" smtClean="0"/>
              <a:t>含义：使用一个字符串分割另一个字符串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array </a:t>
            </a:r>
            <a:r>
              <a:rPr lang="en-US" altLang="zh-CN" sz="1800" b="1" smtClean="0"/>
              <a:t>explode</a:t>
            </a:r>
            <a:r>
              <a:rPr lang="en-US" altLang="zh-CN" sz="1800" smtClean="0"/>
              <a:t> ( string $separator , string $string)</a:t>
            </a:r>
          </a:p>
          <a:p>
            <a:pPr lvl="1"/>
            <a:r>
              <a:rPr lang="zh-CN" altLang="en-US" sz="1800" smtClean="0"/>
              <a:t>说明：此函数返回由字符串组成的数组，每个元素都是 </a:t>
            </a:r>
            <a:r>
              <a:rPr lang="en-US" altLang="zh-CN" sz="1800" i="1" smtClean="0"/>
              <a:t>string</a:t>
            </a:r>
            <a:r>
              <a:rPr lang="zh-CN" altLang="en-US" sz="1800" smtClean="0"/>
              <a:t>的一个子串，它们被字符串 </a:t>
            </a:r>
            <a:r>
              <a:rPr lang="en-US" altLang="zh-CN" sz="1800" i="1" smtClean="0"/>
              <a:t>separator</a:t>
            </a:r>
            <a:r>
              <a:rPr lang="zh-CN" altLang="en-US" sz="1800" smtClean="0"/>
              <a:t>作为边界点分割出来 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</a:t>
            </a:r>
            <a:r>
              <a:rPr lang="en-US" altLang="zh-CN" sz="1800" b="1" smtClean="0">
                <a:solidFill>
                  <a:srgbClr val="FF0000"/>
                </a:solidFill>
              </a:rPr>
              <a:t>$separator</a:t>
            </a:r>
            <a:r>
              <a:rPr lang="zh-CN" altLang="en-US" sz="1800" b="1" smtClean="0">
                <a:solidFill>
                  <a:srgbClr val="FF0000"/>
                </a:solidFill>
              </a:rPr>
              <a:t>不能为空字符串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$arr = explode(“,”,$str);</a:t>
            </a:r>
          </a:p>
          <a:p>
            <a:r>
              <a:rPr lang="en-US" altLang="zh-CN" sz="2400" b="1" smtClean="0"/>
              <a:t>implode()</a:t>
            </a:r>
          </a:p>
          <a:p>
            <a:pPr lvl="1"/>
            <a:r>
              <a:rPr lang="zh-CN" altLang="en-US" sz="1800" smtClean="0"/>
              <a:t>含义：将一个数组中的各元素，按一些的分隔符，连成一个字符串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implode(string glue,array $arr)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$str = implode(“-”,$arr);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str_split()</a:t>
            </a:r>
            <a:r>
              <a:rPr lang="zh-CN" altLang="en-US" sz="2400" b="1" smtClean="0"/>
              <a:t>将字符串按指定长度分割成数组</a:t>
            </a:r>
          </a:p>
          <a:p>
            <a:pPr lvl="1"/>
            <a:r>
              <a:rPr lang="zh-CN" altLang="en-US" sz="1800" smtClean="0"/>
              <a:t>描述：将字符串转换为数组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array str_split ( string $string [, int $split_length = 1 ] ) </a:t>
            </a:r>
          </a:p>
          <a:p>
            <a:pPr lvl="1"/>
            <a:r>
              <a:rPr lang="zh-CN" altLang="en-US" sz="1800" smtClean="0"/>
              <a:t>参数：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为每一段的长度，默认值为</a:t>
            </a:r>
            <a:r>
              <a:rPr lang="en-US" altLang="zh-CN" sz="1800" smtClean="0"/>
              <a:t>1</a:t>
            </a:r>
          </a:p>
          <a:p>
            <a:r>
              <a:rPr lang="en-US" altLang="zh-CN" sz="2400" b="1" smtClean="0"/>
              <a:t>substr()</a:t>
            </a:r>
          </a:p>
          <a:p>
            <a:pPr lvl="1"/>
            <a:r>
              <a:rPr lang="zh-CN" altLang="en-US" sz="1800" smtClean="0"/>
              <a:t>描述：返回字符串 </a:t>
            </a:r>
            <a:r>
              <a:rPr lang="en-US" altLang="zh-CN" sz="1800" i="1" smtClean="0"/>
              <a:t>string</a:t>
            </a:r>
            <a:r>
              <a:rPr lang="en-US" altLang="zh-CN" sz="1800" smtClean="0"/>
              <a:t> </a:t>
            </a:r>
            <a:r>
              <a:rPr lang="zh-CN" altLang="en-US" sz="1800" smtClean="0"/>
              <a:t>由 </a:t>
            </a:r>
            <a:r>
              <a:rPr lang="en-US" altLang="zh-CN" sz="1800" i="1" smtClean="0"/>
              <a:t>start</a:t>
            </a:r>
            <a:r>
              <a:rPr lang="en-US" altLang="zh-CN" sz="1800" smtClean="0"/>
              <a:t> </a:t>
            </a:r>
            <a:r>
              <a:rPr lang="zh-CN" altLang="en-US" sz="1800" smtClean="0"/>
              <a:t>和 </a:t>
            </a:r>
            <a:r>
              <a:rPr lang="en-US" altLang="zh-CN" sz="1800" i="1" smtClean="0"/>
              <a:t>length</a:t>
            </a:r>
            <a:r>
              <a:rPr lang="en-US" altLang="zh-CN" sz="1800" smtClean="0"/>
              <a:t> </a:t>
            </a:r>
            <a:r>
              <a:rPr lang="zh-CN" altLang="en-US" sz="1800" smtClean="0"/>
              <a:t>参数指定的子字符串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substr ( string $string , int $start [, int $length ] ) </a:t>
            </a:r>
          </a:p>
          <a:p>
            <a:pPr lvl="1"/>
            <a:r>
              <a:rPr lang="zh-CN" altLang="en-US" sz="1800" smtClean="0"/>
              <a:t>参数：省略</a:t>
            </a:r>
            <a:r>
              <a:rPr lang="en-US" altLang="zh-CN" sz="1800" smtClean="0"/>
              <a:t>length</a:t>
            </a:r>
            <a:r>
              <a:rPr lang="zh-CN" altLang="en-US" sz="1800" smtClean="0"/>
              <a:t>，返回的子字符串将从 </a:t>
            </a:r>
            <a:r>
              <a:rPr lang="en-US" altLang="zh-CN" sz="1800" i="1" smtClean="0"/>
              <a:t>start</a:t>
            </a:r>
            <a:r>
              <a:rPr lang="en-US" altLang="zh-CN" sz="1800" smtClean="0"/>
              <a:t> </a:t>
            </a:r>
            <a:r>
              <a:rPr lang="zh-CN" altLang="en-US" sz="1800" smtClean="0"/>
              <a:t>位置开始直到字符串结尾 </a:t>
            </a:r>
          </a:p>
          <a:p>
            <a:pPr lvl="1"/>
            <a:r>
              <a:rPr lang="zh-CN" altLang="en-US" sz="1800" smtClean="0"/>
              <a:t>返回值：返回提取的子字符串， 或者在失败时返回 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 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substr($string,0,5);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数据类型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 b="1" smtClean="0"/>
              <a:t>布尔型（</a:t>
            </a:r>
            <a:r>
              <a:rPr lang="en-US" altLang="zh-CN" sz="2400" b="1" smtClean="0"/>
              <a:t>boolean</a:t>
            </a:r>
            <a:r>
              <a:rPr lang="zh-CN" altLang="en-US" sz="2400" b="1" smtClean="0"/>
              <a:t>）</a:t>
            </a:r>
          </a:p>
          <a:p>
            <a:pPr lvl="1"/>
            <a:r>
              <a:rPr lang="zh-CN" altLang="en-US" sz="1800" smtClean="0"/>
              <a:t>在所有</a:t>
            </a:r>
            <a:r>
              <a:rPr lang="en-US" altLang="zh-CN" sz="1800" smtClean="0"/>
              <a:t>PHP</a:t>
            </a:r>
            <a:r>
              <a:rPr lang="zh-CN" altLang="en-US" sz="1800" smtClean="0"/>
              <a:t>变量中，布尔变量是最简单的变量。布尔变量保存一个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或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值。其中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或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是</a:t>
            </a:r>
            <a:r>
              <a:rPr lang="en-US" altLang="zh-CN" sz="1800" smtClean="0"/>
              <a:t>PHP</a:t>
            </a:r>
            <a:r>
              <a:rPr lang="zh-CN" altLang="en-US" sz="1800" smtClean="0"/>
              <a:t>内部关键字。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$isMarried = true;</a:t>
            </a:r>
          </a:p>
          <a:p>
            <a:pPr lvl="1"/>
            <a:r>
              <a:rPr lang="zh-CN" altLang="en-US" sz="1800" smtClean="0"/>
              <a:t>注意：</a:t>
            </a:r>
            <a:r>
              <a:rPr lang="en-US" altLang="zh-CN" sz="1800" smtClean="0"/>
              <a:t>PHP</a:t>
            </a:r>
            <a:r>
              <a:rPr lang="zh-CN" altLang="en-US" sz="1800" smtClean="0"/>
              <a:t>中的</a:t>
            </a:r>
            <a:r>
              <a:rPr lang="zh-CN" altLang="en-US" sz="1800" b="1" smtClean="0">
                <a:solidFill>
                  <a:srgbClr val="0000FF"/>
                </a:solidFill>
              </a:rPr>
              <a:t>变量名区分大小写</a:t>
            </a:r>
            <a:r>
              <a:rPr lang="zh-CN" altLang="en-US" sz="1800" smtClean="0"/>
              <a:t>，</a:t>
            </a:r>
            <a:r>
              <a:rPr lang="en-US" altLang="zh-CN" sz="1800" smtClean="0"/>
              <a:t>PHP</a:t>
            </a:r>
            <a:r>
              <a:rPr lang="zh-CN" altLang="en-US" sz="1800" b="1" smtClean="0">
                <a:solidFill>
                  <a:srgbClr val="0000FF"/>
                </a:solidFill>
              </a:rPr>
              <a:t>关键字和函数名</a:t>
            </a:r>
            <a:r>
              <a:rPr lang="zh-CN" altLang="en-US" sz="1800" smtClean="0"/>
              <a:t>不区分大小写。</a:t>
            </a:r>
          </a:p>
          <a:p>
            <a:r>
              <a:rPr lang="zh-CN" altLang="en-US" sz="2400" b="1" smtClean="0"/>
              <a:t>当转换为布尔型时，以下值被认为是</a:t>
            </a:r>
            <a:r>
              <a:rPr lang="en-US" altLang="zh-CN" sz="2400" b="1" smtClean="0"/>
              <a:t>false</a:t>
            </a:r>
          </a:p>
          <a:p>
            <a:pPr lvl="1"/>
            <a:r>
              <a:rPr lang="zh-CN" altLang="en-US" sz="1800" smtClean="0"/>
              <a:t>布尔值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、整型值</a:t>
            </a:r>
            <a:r>
              <a:rPr lang="en-US" altLang="zh-CN" sz="1800" smtClean="0"/>
              <a:t>0(</a:t>
            </a:r>
            <a:r>
              <a:rPr lang="zh-CN" altLang="en-US" sz="1800" smtClean="0"/>
              <a:t>零</a:t>
            </a:r>
            <a:r>
              <a:rPr lang="en-US" altLang="zh-CN" sz="1800" smtClean="0"/>
              <a:t>)</a:t>
            </a:r>
            <a:r>
              <a:rPr lang="zh-CN" altLang="en-US" sz="1800" smtClean="0"/>
              <a:t>、浮点型值</a:t>
            </a:r>
            <a:r>
              <a:rPr lang="en-US" altLang="zh-CN" sz="1800" smtClean="0"/>
              <a:t>0.0</a:t>
            </a:r>
            <a:r>
              <a:rPr lang="zh-CN" altLang="en-US" sz="1800" smtClean="0"/>
              <a:t>；</a:t>
            </a:r>
          </a:p>
          <a:p>
            <a:pPr lvl="1"/>
            <a:r>
              <a:rPr lang="zh-CN" altLang="en-US" sz="1800" smtClean="0"/>
              <a:t>空字符串“”和字符串“</a:t>
            </a:r>
            <a:r>
              <a:rPr lang="en-US" altLang="zh-CN" sz="1800" smtClean="0"/>
              <a:t>0”</a:t>
            </a:r>
            <a:r>
              <a:rPr lang="zh-CN" altLang="en-US" sz="1800" smtClean="0"/>
              <a:t>、没有成员变量的数组；</a:t>
            </a:r>
          </a:p>
          <a:p>
            <a:pPr lvl="1"/>
            <a:r>
              <a:rPr lang="zh-CN" altLang="en-US" sz="1800" smtClean="0"/>
              <a:t>特殊类型</a:t>
            </a:r>
            <a:r>
              <a:rPr lang="en-US" altLang="zh-CN" sz="1800" smtClean="0"/>
              <a:t>NULL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提示：而所有其它值被认为是</a:t>
            </a:r>
            <a:r>
              <a:rPr lang="en-US" altLang="zh-CN" sz="1800" b="1" smtClean="0">
                <a:solidFill>
                  <a:srgbClr val="FF0000"/>
                </a:solidFill>
              </a:rPr>
              <a:t>true(</a:t>
            </a:r>
            <a:r>
              <a:rPr lang="zh-CN" altLang="en-US" sz="1800" b="1" smtClean="0">
                <a:solidFill>
                  <a:srgbClr val="FF0000"/>
                </a:solidFill>
              </a:rPr>
              <a:t>包括任何资源</a:t>
            </a:r>
            <a:r>
              <a:rPr lang="en-US" altLang="zh-CN" sz="1800" b="1" smtClean="0">
                <a:solidFill>
                  <a:srgbClr val="FF0000"/>
                </a:solidFill>
              </a:rPr>
              <a:t>)</a:t>
            </a:r>
            <a:r>
              <a:rPr lang="zh-CN" altLang="en-US" sz="1800" b="1" smtClean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格式化字符串方便数据存储</a:t>
            </a:r>
          </a:p>
          <a:p>
            <a:pPr lvl="1"/>
            <a:r>
              <a:rPr lang="zh-CN" altLang="en-US" sz="1800" smtClean="0"/>
              <a:t>通常有问题的字符符是：单引号、双引号、反斜杠和空字符。为了不让数据库引起误解，同时又能够让数据库保存这些字符，必须使用转义字符。</a:t>
            </a:r>
          </a:p>
          <a:p>
            <a:r>
              <a:rPr lang="en-US" altLang="zh-CN" sz="2400" b="1" smtClean="0"/>
              <a:t>addslashes()</a:t>
            </a:r>
          </a:p>
          <a:p>
            <a:pPr lvl="1"/>
            <a:r>
              <a:rPr lang="zh-CN" altLang="en-US" sz="1800" smtClean="0"/>
              <a:t>描述：使用反斜杠转义字符串</a:t>
            </a:r>
            <a:r>
              <a:rPr lang="en-US" altLang="zh-CN" sz="1800" smtClean="0"/>
              <a:t>(</a:t>
            </a:r>
            <a:r>
              <a:rPr lang="zh-CN" altLang="en-US" sz="1800" smtClean="0"/>
              <a:t>增加反斜杠</a:t>
            </a:r>
            <a:r>
              <a:rPr lang="en-US" altLang="zh-CN" sz="1800" smtClean="0"/>
              <a:t>)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addslashes</a:t>
            </a:r>
            <a:r>
              <a:rPr lang="en-US" altLang="zh-CN" sz="1800" smtClean="0"/>
              <a:t> ( string $str ) </a:t>
            </a:r>
          </a:p>
          <a:p>
            <a:pPr lvl="1"/>
            <a:r>
              <a:rPr lang="zh-CN" altLang="en-US" sz="1800" smtClean="0"/>
              <a:t>返回值：返回转义后的字符串</a:t>
            </a:r>
          </a:p>
          <a:p>
            <a:r>
              <a:rPr lang="en-US" altLang="zh-CN" sz="2400" b="1" smtClean="0"/>
              <a:t>stripslashes()</a:t>
            </a:r>
          </a:p>
          <a:p>
            <a:pPr lvl="1"/>
            <a:r>
              <a:rPr lang="zh-CN" altLang="en-US" sz="1800" smtClean="0"/>
              <a:t>描述：去除字符串中的反斜杠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stripslashes</a:t>
            </a:r>
            <a:r>
              <a:rPr lang="en-US" altLang="zh-CN" sz="1800" smtClean="0"/>
              <a:t> ( string $str ) </a:t>
            </a:r>
          </a:p>
          <a:p>
            <a:pPr lvl="1"/>
            <a:r>
              <a:rPr lang="zh-CN" altLang="en-US" sz="1800" smtClean="0"/>
              <a:t>返回值：返回一个去除转义反斜线后的字符串 </a:t>
            </a:r>
            <a:endParaRPr lang="zh-CN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056563" cy="409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/>
              <a:t>strstr()</a:t>
            </a:r>
            <a:r>
              <a:rPr lang="zh-CN" altLang="en-US" sz="2400" b="1" smtClean="0"/>
              <a:t>字符串查找，区分大小写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描述：查找字符串的首次出现位置到结尾的字符串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strstr</a:t>
            </a:r>
            <a:r>
              <a:rPr lang="en-US" altLang="zh-CN" sz="1800" smtClean="0"/>
              <a:t> ( string $haystack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$needle)</a:t>
            </a:r>
            <a:endParaRPr lang="zh-CN" altLang="en-US" sz="1800" smtClean="0"/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说明：返回 </a:t>
            </a:r>
            <a:r>
              <a:rPr lang="en-US" altLang="zh-CN" sz="1800" i="1" smtClean="0"/>
              <a:t>$string</a:t>
            </a:r>
            <a:r>
              <a:rPr lang="en-US" altLang="zh-CN" sz="1800" smtClean="0"/>
              <a:t> </a:t>
            </a:r>
            <a:r>
              <a:rPr lang="zh-CN" altLang="en-US" sz="1800" smtClean="0"/>
              <a:t>字符串从 </a:t>
            </a:r>
            <a:r>
              <a:rPr lang="en-US" altLang="zh-CN" sz="1800" i="1" smtClean="0"/>
              <a:t>needle</a:t>
            </a:r>
            <a:r>
              <a:rPr lang="en-US" altLang="zh-CN" sz="1800" smtClean="0"/>
              <a:t> </a:t>
            </a:r>
            <a:r>
              <a:rPr lang="zh-CN" altLang="en-US" sz="1800" smtClean="0"/>
              <a:t>第一次出现的位置开始到 </a:t>
            </a:r>
            <a:r>
              <a:rPr lang="en-US" altLang="zh-CN" sz="1800" i="1" smtClean="0"/>
              <a:t>$string</a:t>
            </a:r>
            <a:r>
              <a:rPr lang="zh-CN" altLang="en-US" sz="1800" smtClean="0"/>
              <a:t>结尾的字符串。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注意：该函数区分大小写。如果想要不区分大小写，请使用 </a:t>
            </a:r>
            <a:r>
              <a:rPr lang="en-US" altLang="zh-CN" sz="1800" smtClean="0">
                <a:hlinkClick r:id="rId3"/>
              </a:rPr>
              <a:t>stristr()</a:t>
            </a:r>
            <a:r>
              <a:rPr lang="zh-CN" altLang="en-US" sz="1800" smtClean="0"/>
              <a:t>。 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返回值：返回字符串的一部分或者 </a:t>
            </a:r>
            <a:r>
              <a:rPr lang="en-US" altLang="zh-CN" sz="1800" b="1" smtClean="0"/>
              <a:t>FALSE</a:t>
            </a:r>
            <a:r>
              <a:rPr lang="zh-CN" altLang="en-US" sz="1800" smtClean="0"/>
              <a:t>（如果未发现 </a:t>
            </a:r>
            <a:r>
              <a:rPr lang="en-US" altLang="zh-CN" sz="1800" i="1" smtClean="0"/>
              <a:t>needle</a:t>
            </a:r>
            <a:r>
              <a:rPr lang="zh-CN" altLang="en-US" sz="1800" smtClean="0"/>
              <a:t>）。 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strpos()</a:t>
            </a:r>
            <a:r>
              <a:rPr lang="zh-CN" altLang="en-US" sz="2400" b="1" smtClean="0"/>
              <a:t>查找子字符串第一次出现的位置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描述：查找字符串首次出现的位置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strpos</a:t>
            </a:r>
            <a:r>
              <a:rPr lang="en-US" altLang="zh-CN" sz="1800" smtClean="0"/>
              <a:t> ( string $haystack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$needle)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返回值：以整型返回位置信息。如果没找到 </a:t>
            </a:r>
            <a:r>
              <a:rPr lang="en-US" altLang="zh-CN" sz="1800" i="1" smtClean="0"/>
              <a:t>needle</a:t>
            </a:r>
            <a:r>
              <a:rPr lang="zh-CN" altLang="en-US" sz="1800" smtClean="0"/>
              <a:t>，</a:t>
            </a:r>
            <a:r>
              <a:rPr lang="en-US" altLang="zh-CN" sz="1800" b="1" smtClean="0"/>
              <a:t>strpos()</a:t>
            </a:r>
            <a:r>
              <a:rPr lang="en-US" altLang="zh-CN" sz="1800" smtClean="0"/>
              <a:t> </a:t>
            </a:r>
            <a:r>
              <a:rPr lang="zh-CN" altLang="en-US" sz="1800" smtClean="0"/>
              <a:t>将返回布尔型的 </a:t>
            </a:r>
            <a:r>
              <a:rPr lang="en-US" altLang="zh-CN" sz="1800" b="1" smtClean="0"/>
              <a:t>FALSE</a:t>
            </a:r>
            <a:r>
              <a:rPr lang="en-US" altLang="zh-CN" sz="1800" smtClean="0"/>
              <a:t> </a:t>
            </a:r>
            <a:r>
              <a:rPr lang="zh-CN" altLang="en-US" sz="1800" smtClean="0"/>
              <a:t>值。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zh-CN" altLang="en-US" b="1" smtClean="0">
                <a:solidFill>
                  <a:srgbClr val="FF0000"/>
                </a:solidFill>
              </a:rPr>
              <a:t>对应于</a:t>
            </a:r>
            <a:r>
              <a:rPr lang="en-US" altLang="zh-CN" b="1" smtClean="0">
                <a:solidFill>
                  <a:srgbClr val="FF0000"/>
                </a:solidFill>
              </a:rPr>
              <a:t>JS</a:t>
            </a:r>
            <a:r>
              <a:rPr lang="zh-CN" altLang="en-US" b="1" smtClean="0">
                <a:solidFill>
                  <a:srgbClr val="FF0000"/>
                </a:solidFill>
              </a:rPr>
              <a:t>中的</a:t>
            </a:r>
            <a:r>
              <a:rPr lang="en-US" altLang="zh-CN" b="1" smtClean="0">
                <a:solidFill>
                  <a:srgbClr val="FF0000"/>
                </a:solidFill>
              </a:rPr>
              <a:t>indexOf</a:t>
            </a:r>
            <a:r>
              <a:rPr lang="en-US" altLang="zh-CN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strlen()</a:t>
            </a:r>
            <a:r>
              <a:rPr lang="zh-CN" altLang="en-US" sz="2400" b="1" smtClean="0"/>
              <a:t>字符串长度</a:t>
            </a:r>
          </a:p>
          <a:p>
            <a:pPr lvl="1"/>
            <a:r>
              <a:rPr lang="zh-CN" altLang="en-US" sz="1800" smtClean="0"/>
              <a:t>描述：获取字符串长度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int </a:t>
            </a:r>
            <a:r>
              <a:rPr lang="en-US" altLang="zh-CN" sz="1800" b="1" smtClean="0"/>
              <a:t>strlen</a:t>
            </a:r>
            <a:r>
              <a:rPr lang="en-US" altLang="zh-CN" sz="1800" smtClean="0"/>
              <a:t> ( string $string ) </a:t>
            </a:r>
          </a:p>
          <a:p>
            <a:pPr lvl="1"/>
            <a:r>
              <a:rPr lang="zh-CN" altLang="en-US" sz="1800" smtClean="0"/>
              <a:t>返回值：成功则返回字符串 </a:t>
            </a:r>
            <a:r>
              <a:rPr lang="en-US" altLang="zh-CN" sz="1800" i="1" smtClean="0"/>
              <a:t>string</a:t>
            </a:r>
            <a:r>
              <a:rPr lang="en-US" altLang="zh-CN" sz="1800" smtClean="0"/>
              <a:t> </a:t>
            </a:r>
            <a:r>
              <a:rPr lang="zh-CN" altLang="en-US" sz="1800" smtClean="0"/>
              <a:t>的长度；如果 </a:t>
            </a:r>
            <a:r>
              <a:rPr lang="en-US" altLang="zh-CN" sz="1800" i="1" smtClean="0"/>
              <a:t>string</a:t>
            </a:r>
            <a:r>
              <a:rPr lang="en-US" altLang="zh-CN" sz="1800" smtClean="0"/>
              <a:t> </a:t>
            </a:r>
            <a:r>
              <a:rPr lang="zh-CN" altLang="en-US" sz="1800" smtClean="0"/>
              <a:t>为空，则返回 </a:t>
            </a:r>
            <a:r>
              <a:rPr lang="en-US" altLang="zh-CN" sz="1800" smtClean="0"/>
              <a:t>0</a:t>
            </a:r>
            <a:r>
              <a:rPr lang="zh-CN" altLang="en-US" sz="1800" smtClean="0"/>
              <a:t>。 </a:t>
            </a:r>
          </a:p>
          <a:p>
            <a:r>
              <a:rPr lang="en-US" altLang="zh-CN" sz="2400" b="1" smtClean="0"/>
              <a:t>str_replace()</a:t>
            </a:r>
            <a:r>
              <a:rPr lang="zh-CN" altLang="en-US" sz="2400" b="1" smtClean="0"/>
              <a:t>字符串替换</a:t>
            </a:r>
          </a:p>
          <a:p>
            <a:pPr lvl="1"/>
            <a:r>
              <a:rPr lang="zh-CN" altLang="en-US" sz="1800" smtClean="0"/>
              <a:t>描述：子字符串替换 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</a:t>
            </a:r>
            <a:r>
              <a:rPr lang="en-US" altLang="zh-CN" sz="1800" b="1" smtClean="0"/>
              <a:t>str_replace</a:t>
            </a:r>
            <a:r>
              <a:rPr lang="en-US" altLang="zh-CN" sz="1800" smtClean="0"/>
              <a:t> (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$search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$replace , </a:t>
            </a:r>
            <a:r>
              <a:rPr lang="en-US" altLang="zh-CN" sz="1800" smtClean="0">
                <a:hlinkClick r:id="rId2"/>
              </a:rPr>
              <a:t>mixed</a:t>
            </a:r>
            <a:r>
              <a:rPr lang="en-US" altLang="zh-CN" sz="1800" smtClean="0"/>
              <a:t> $subject)</a:t>
            </a:r>
          </a:p>
          <a:p>
            <a:pPr lvl="1"/>
            <a:r>
              <a:rPr lang="zh-CN" altLang="en-US" sz="1800" smtClean="0"/>
              <a:t>说明：该函数返回一个字符串或者数组。该字符串或数组是将 </a:t>
            </a:r>
            <a:r>
              <a:rPr lang="en-US" altLang="zh-CN" sz="1800" i="1" smtClean="0"/>
              <a:t>subject</a:t>
            </a:r>
            <a:r>
              <a:rPr lang="en-US" altLang="zh-CN" sz="1800" smtClean="0"/>
              <a:t> </a:t>
            </a:r>
            <a:r>
              <a:rPr lang="zh-CN" altLang="en-US" sz="1800" smtClean="0"/>
              <a:t>中全部的 </a:t>
            </a:r>
            <a:r>
              <a:rPr lang="en-US" altLang="zh-CN" sz="1800" i="1" smtClean="0"/>
              <a:t>search</a:t>
            </a:r>
            <a:r>
              <a:rPr lang="en-US" altLang="zh-CN" sz="1800" smtClean="0"/>
              <a:t> </a:t>
            </a:r>
            <a:r>
              <a:rPr lang="zh-CN" altLang="en-US" sz="1800" smtClean="0"/>
              <a:t>都被 </a:t>
            </a:r>
            <a:r>
              <a:rPr lang="en-US" altLang="zh-CN" sz="1800" i="1" smtClean="0"/>
              <a:t>replace</a:t>
            </a:r>
            <a:r>
              <a:rPr lang="en-US" altLang="zh-CN" sz="1800" smtClean="0"/>
              <a:t> </a:t>
            </a:r>
            <a:r>
              <a:rPr lang="zh-CN" altLang="en-US" sz="1800" smtClean="0"/>
              <a:t>替换之后的结果。</a:t>
            </a:r>
          </a:p>
          <a:p>
            <a:pPr lvl="1"/>
            <a:r>
              <a:rPr lang="zh-CN" altLang="en-US" sz="1800" smtClean="0"/>
              <a:t>返回值：该函数返回替换后的数组或者字符串。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字符串函数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md5()</a:t>
            </a:r>
            <a:r>
              <a:rPr lang="zh-CN" altLang="en-US" sz="2400" b="1" smtClean="0"/>
              <a:t>加密</a:t>
            </a:r>
          </a:p>
          <a:p>
            <a:pPr lvl="1"/>
            <a:r>
              <a:rPr lang="zh-CN" altLang="en-US" sz="1800" smtClean="0"/>
              <a:t>含义：给字符串进行加密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md5</a:t>
            </a:r>
            <a:r>
              <a:rPr lang="en-US" altLang="zh-CN" sz="1800" smtClean="0"/>
              <a:t> ( string $str )</a:t>
            </a:r>
            <a:endParaRPr lang="zh-CN" altLang="en-US" sz="1800" smtClean="0"/>
          </a:p>
          <a:p>
            <a:pPr lvl="1"/>
            <a:r>
              <a:rPr lang="zh-CN" altLang="en-US" sz="1800" smtClean="0"/>
              <a:t>返回值：</a:t>
            </a:r>
            <a:r>
              <a:rPr lang="zh-CN" altLang="en-US" sz="1800" b="1" smtClean="0">
                <a:solidFill>
                  <a:srgbClr val="0000FF"/>
                </a:solidFill>
              </a:rPr>
              <a:t>以 </a:t>
            </a:r>
            <a:r>
              <a:rPr lang="en-US" altLang="zh-CN" sz="1800" b="1" smtClean="0">
                <a:solidFill>
                  <a:srgbClr val="0000FF"/>
                </a:solidFill>
              </a:rPr>
              <a:t>32 </a:t>
            </a:r>
            <a:r>
              <a:rPr lang="zh-CN" altLang="en-US" sz="1800" b="1" smtClean="0">
                <a:solidFill>
                  <a:srgbClr val="0000FF"/>
                </a:solidFill>
              </a:rPr>
              <a:t>字符十六进制数字形式返回散列值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注意：由于此函数依赖的算法已不足够复杂</a:t>
            </a:r>
            <a:r>
              <a:rPr lang="en-US" altLang="zh-CN" sz="1800" b="1" smtClean="0">
                <a:solidFill>
                  <a:srgbClr val="FF0000"/>
                </a:solidFill>
              </a:rPr>
              <a:t>,</a:t>
            </a:r>
            <a:r>
              <a:rPr lang="zh-CN" altLang="en-US" sz="1800" b="1" smtClean="0">
                <a:solidFill>
                  <a:srgbClr val="FF0000"/>
                </a:solidFill>
              </a:rPr>
              <a:t>不推荐使用此函数对明文密码加密。</a:t>
            </a:r>
          </a:p>
          <a:p>
            <a:r>
              <a:rPr lang="en-US" altLang="zh-CN" sz="2000" smtClean="0"/>
              <a:t>mb_substr()</a:t>
            </a:r>
          </a:p>
          <a:p>
            <a:pPr lvl="1"/>
            <a:r>
              <a:rPr lang="zh-CN" altLang="en-US" sz="1800" smtClean="0"/>
              <a:t>描述：根据字符编码截取子字符串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string </a:t>
            </a:r>
            <a:r>
              <a:rPr lang="en-US" altLang="zh-CN" sz="1800" b="1" smtClean="0"/>
              <a:t>mb_substr</a:t>
            </a:r>
            <a:r>
              <a:rPr lang="en-US" altLang="zh-CN" sz="1800" smtClean="0"/>
              <a:t>( string$str, int$start[, int$length[, string$encoding]] );</a:t>
            </a:r>
          </a:p>
          <a:p>
            <a:pPr lvl="1"/>
            <a:r>
              <a:rPr lang="zh-CN" altLang="en-US" sz="1800" smtClean="0"/>
              <a:t>说明：位置是从 </a:t>
            </a:r>
            <a:r>
              <a:rPr lang="en-US" altLang="zh-CN" sz="1800" b="1" smtClean="0"/>
              <a:t>str</a:t>
            </a:r>
            <a:r>
              <a:rPr lang="en-US" altLang="zh-CN" sz="1800" smtClean="0"/>
              <a:t> </a:t>
            </a:r>
            <a:r>
              <a:rPr lang="zh-CN" altLang="en-US" sz="1800" smtClean="0"/>
              <a:t>的开始位置进行计数。 第一个字符的位置是 </a:t>
            </a:r>
            <a:r>
              <a:rPr lang="en-US" altLang="zh-CN" sz="1800" smtClean="0"/>
              <a:t>0</a:t>
            </a:r>
            <a:r>
              <a:rPr lang="zh-CN" altLang="en-US" sz="1800" smtClean="0"/>
              <a:t>。第二个字符的位置是 </a:t>
            </a:r>
            <a:r>
              <a:rPr lang="en-US" altLang="zh-CN" sz="1800" smtClean="0"/>
              <a:t>1</a:t>
            </a:r>
            <a:r>
              <a:rPr lang="zh-CN" altLang="en-US" sz="1800" smtClean="0"/>
              <a:t>，以此类推。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URL</a:t>
            </a:r>
            <a:r>
              <a:rPr lang="zh-CN" altLang="en-US" smtClean="0"/>
              <a:t>函数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smtClean="0"/>
              <a:t>urlencode()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描述：对</a:t>
            </a:r>
            <a:r>
              <a:rPr lang="en-US" altLang="zh-CN" sz="1800" smtClean="0"/>
              <a:t>URL</a:t>
            </a:r>
            <a:r>
              <a:rPr lang="zh-CN" altLang="en-US" sz="1800" smtClean="0"/>
              <a:t>字符串进行编码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urlencode</a:t>
            </a:r>
            <a:r>
              <a:rPr lang="en-US" altLang="zh-CN" sz="1800" smtClean="0"/>
              <a:t> ( string $str ) </a:t>
            </a:r>
            <a:endParaRPr lang="zh-CN" altLang="en-US" sz="1800" smtClean="0"/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说明：此字符串中除了 </a:t>
            </a:r>
            <a:r>
              <a:rPr lang="en-US" altLang="zh-CN" sz="1800" i="1" smtClean="0"/>
              <a:t>-_.</a:t>
            </a:r>
            <a:r>
              <a:rPr lang="zh-CN" altLang="en-US" sz="1800" smtClean="0"/>
              <a:t>之外的所有非字母数字字符都将被替换成百分号（</a:t>
            </a:r>
            <a:r>
              <a:rPr lang="en-US" altLang="zh-CN" sz="1800" i="1" smtClean="0"/>
              <a:t>%</a:t>
            </a:r>
            <a:r>
              <a:rPr lang="zh-CN" altLang="en-US" sz="1800" smtClean="0"/>
              <a:t>）后跟两位十六进制数，空格则编码为加号（</a:t>
            </a:r>
            <a:r>
              <a:rPr lang="en-US" altLang="zh-CN" sz="1800" i="1" smtClean="0"/>
              <a:t>+</a:t>
            </a:r>
            <a:r>
              <a:rPr lang="zh-CN" altLang="en-US" sz="1800" smtClean="0"/>
              <a:t>）。</a:t>
            </a:r>
          </a:p>
          <a:p>
            <a:pPr>
              <a:lnSpc>
                <a:spcPct val="90000"/>
              </a:lnSpc>
            </a:pPr>
            <a:r>
              <a:rPr lang="en-US" altLang="zh-CN" sz="2400" b="1" smtClean="0"/>
              <a:t>urldecode()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描述：解码已编码的 </a:t>
            </a:r>
            <a:r>
              <a:rPr lang="en-US" altLang="zh-CN" sz="1800" smtClean="0"/>
              <a:t>URL </a:t>
            </a:r>
            <a:r>
              <a:rPr lang="zh-CN" altLang="en-US" sz="1800" smtClean="0"/>
              <a:t>字符串 </a:t>
            </a:r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语法：</a:t>
            </a:r>
            <a:r>
              <a:rPr lang="en-US" altLang="zh-CN" sz="1800" smtClean="0"/>
              <a:t>string </a:t>
            </a:r>
            <a:r>
              <a:rPr lang="en-US" altLang="zh-CN" sz="1800" b="1" smtClean="0"/>
              <a:t>urldecode</a:t>
            </a:r>
            <a:r>
              <a:rPr lang="en-US" altLang="zh-CN" sz="1800" smtClean="0"/>
              <a:t> ( string $str ) </a:t>
            </a:r>
            <a:endParaRPr lang="zh-CN" altLang="en-US" sz="1800" smtClean="0"/>
          </a:p>
          <a:p>
            <a:pPr lvl="1">
              <a:lnSpc>
                <a:spcPct val="90000"/>
              </a:lnSpc>
            </a:pPr>
            <a:r>
              <a:rPr lang="zh-CN" altLang="en-US" sz="1800" smtClean="0"/>
              <a:t>说明：解码给出的已编码字符串中的任何 </a:t>
            </a:r>
            <a:r>
              <a:rPr lang="en-US" altLang="zh-CN" sz="1800" i="1" smtClean="0"/>
              <a:t>%##</a:t>
            </a:r>
            <a:r>
              <a:rPr lang="zh-CN" altLang="en-US" sz="1800" smtClean="0"/>
              <a:t>。返回解码后的字符串。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 </a:t>
            </a:r>
            <a:r>
              <a:rPr lang="en-US" altLang="zh-CN" smtClean="0"/>
              <a:t>HTTP</a:t>
            </a:r>
            <a:r>
              <a:rPr lang="zh-CN" altLang="en-US" smtClean="0"/>
              <a:t>函数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smtClean="0"/>
              <a:t>header()</a:t>
            </a:r>
            <a:r>
              <a:rPr lang="zh-CN" altLang="en-US" sz="2400" b="1" smtClean="0"/>
              <a:t>函数</a:t>
            </a:r>
          </a:p>
          <a:p>
            <a:pPr lvl="1"/>
            <a:r>
              <a:rPr lang="zh-CN" altLang="en-US" sz="1800" smtClean="0"/>
              <a:t>描述：</a:t>
            </a:r>
            <a:r>
              <a:rPr lang="en-US" altLang="zh-CN" sz="1800" smtClean="0"/>
              <a:t>header() </a:t>
            </a:r>
            <a:r>
              <a:rPr lang="zh-CN" altLang="en-US" sz="1800" smtClean="0"/>
              <a:t>函数向客户端浏览器发送原始的 </a:t>
            </a:r>
            <a:r>
              <a:rPr lang="en-US" altLang="zh-CN" sz="1800" smtClean="0"/>
              <a:t>HTTP </a:t>
            </a:r>
            <a:r>
              <a:rPr lang="zh-CN" altLang="en-US" sz="1800" smtClean="0"/>
              <a:t>报头信息，比如：字符集，页面跳转等。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b="1" smtClean="0"/>
              <a:t>void header(string string);</a:t>
            </a:r>
            <a:endParaRPr lang="zh-CN" altLang="en-US" sz="1800" smtClean="0"/>
          </a:p>
          <a:p>
            <a:pPr lvl="1"/>
            <a:r>
              <a:rPr lang="zh-CN" altLang="en-US" sz="1800" b="1" smtClean="0">
                <a:solidFill>
                  <a:srgbClr val="FF0000"/>
                </a:solidFill>
              </a:rPr>
              <a:t>注意：必须在任何实际的输出</a:t>
            </a:r>
            <a:r>
              <a:rPr lang="en-US" altLang="zh-CN" sz="1800" b="1" smtClean="0">
                <a:solidFill>
                  <a:srgbClr val="FF0000"/>
                </a:solidFill>
              </a:rPr>
              <a:t>(</a:t>
            </a:r>
            <a:r>
              <a:rPr lang="zh-CN" altLang="en-US" sz="1800" b="1" smtClean="0">
                <a:solidFill>
                  <a:srgbClr val="FF0000"/>
                </a:solidFill>
              </a:rPr>
              <a:t>包括</a:t>
            </a:r>
            <a:r>
              <a:rPr lang="en-US" altLang="zh-CN" sz="1800" b="1" smtClean="0">
                <a:solidFill>
                  <a:srgbClr val="FF0000"/>
                </a:solidFill>
              </a:rPr>
              <a:t>HTML</a:t>
            </a:r>
            <a:r>
              <a:rPr lang="zh-CN" altLang="en-US" sz="1800" b="1" smtClean="0">
                <a:solidFill>
                  <a:srgbClr val="FF0000"/>
                </a:solidFill>
              </a:rPr>
              <a:t>、空行、空格</a:t>
            </a:r>
            <a:r>
              <a:rPr lang="en-US" altLang="zh-CN" sz="1800" b="1" smtClean="0">
                <a:solidFill>
                  <a:srgbClr val="FF0000"/>
                </a:solidFill>
              </a:rPr>
              <a:t>)</a:t>
            </a:r>
            <a:r>
              <a:rPr lang="zh-CN" altLang="en-US" sz="1800" b="1" smtClean="0">
                <a:solidFill>
                  <a:srgbClr val="FF0000"/>
                </a:solidFill>
              </a:rPr>
              <a:t>被发送之前调用 </a:t>
            </a:r>
            <a:r>
              <a:rPr lang="en-US" altLang="zh-CN" sz="1800" b="1" smtClean="0">
                <a:solidFill>
                  <a:srgbClr val="FF0000"/>
                </a:solidFill>
              </a:rPr>
              <a:t>header() </a:t>
            </a:r>
            <a:r>
              <a:rPr lang="zh-CN" altLang="en-US" sz="1800" b="1" smtClean="0">
                <a:solidFill>
                  <a:srgbClr val="FF0000"/>
                </a:solidFill>
              </a:rPr>
              <a:t>函数 </a:t>
            </a:r>
          </a:p>
        </p:txBody>
      </p:sp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900113" y="4508500"/>
            <a:ext cx="7632700" cy="1473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设置客户端字符集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header(“content-type:text/html;charset=utf-8”);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//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页面跳转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header(“location:http://www.007online.cn”);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的数据库编程</a:t>
            </a:r>
          </a:p>
        </p:txBody>
      </p:sp>
      <p:sp>
        <p:nvSpPr>
          <p:cNvPr id="129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137525" cy="4098925"/>
          </a:xfrm>
        </p:spPr>
        <p:txBody>
          <a:bodyPr/>
          <a:lstStyle/>
          <a:p>
            <a:r>
              <a:rPr lang="en-US" altLang="zh-CN" sz="2400" b="1" smtClean="0"/>
              <a:t>PHP</a:t>
            </a:r>
            <a:r>
              <a:rPr lang="zh-CN" altLang="en-US" sz="2400" b="1" smtClean="0"/>
              <a:t>连接</a:t>
            </a:r>
            <a:r>
              <a:rPr lang="en-US" altLang="zh-CN" sz="2400" b="1" smtClean="0"/>
              <a:t>MySQL</a:t>
            </a:r>
          </a:p>
          <a:p>
            <a:pPr lvl="1"/>
            <a:r>
              <a:rPr lang="zh-CN" altLang="en-US" sz="1600" smtClean="0"/>
              <a:t>描述：连接到 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服务器</a:t>
            </a:r>
          </a:p>
          <a:p>
            <a:pPr lvl="1"/>
            <a:r>
              <a:rPr lang="zh-CN" altLang="en-US" sz="1600" smtClean="0"/>
              <a:t>语法：</a:t>
            </a:r>
            <a:r>
              <a:rPr lang="en-US" altLang="zh-CN" sz="1600" b="1" smtClean="0">
                <a:solidFill>
                  <a:srgbClr val="0000FF"/>
                </a:solidFill>
              </a:rPr>
              <a:t>resource mysql_connect([string server][,string username][,password])</a:t>
            </a:r>
          </a:p>
          <a:p>
            <a:pPr lvl="1"/>
            <a:r>
              <a:rPr lang="zh-CN" altLang="en-US" sz="1600" smtClean="0"/>
              <a:t>参数</a:t>
            </a:r>
          </a:p>
          <a:p>
            <a:pPr lvl="2"/>
            <a:r>
              <a:rPr lang="en-US" altLang="zh-CN" sz="1600" smtClean="0"/>
              <a:t>Server</a:t>
            </a:r>
            <a:r>
              <a:rPr lang="zh-CN" altLang="en-US" sz="1600" smtClean="0"/>
              <a:t>：</a:t>
            </a:r>
            <a:r>
              <a:rPr lang="en-US" altLang="zh-CN" sz="1600" smtClean="0"/>
              <a:t>MySQL</a:t>
            </a:r>
            <a:r>
              <a:rPr lang="zh-CN" altLang="en-US" sz="1600" smtClean="0"/>
              <a:t>服务器。可以包含端口号，例如：“</a:t>
            </a:r>
            <a:r>
              <a:rPr lang="en-US" altLang="zh-CN" sz="1600" smtClean="0"/>
              <a:t>hostname:port”</a:t>
            </a:r>
            <a:r>
              <a:rPr lang="zh-CN" altLang="en-US" sz="1600" smtClean="0"/>
              <a:t>，默认值为“</a:t>
            </a:r>
            <a:r>
              <a:rPr lang="en-US" altLang="zh-CN" sz="1600" smtClean="0"/>
              <a:t>localhost:3306”</a:t>
            </a:r>
          </a:p>
          <a:p>
            <a:pPr lvl="2"/>
            <a:r>
              <a:rPr lang="en-US" altLang="zh-CN" sz="1600" smtClean="0"/>
              <a:t>Username</a:t>
            </a:r>
            <a:r>
              <a:rPr lang="zh-CN" altLang="en-US" sz="1600" smtClean="0"/>
              <a:t>：用户名。默认值是服务器进程所有者的用户名；</a:t>
            </a:r>
          </a:p>
          <a:p>
            <a:pPr lvl="2"/>
            <a:r>
              <a:rPr lang="en-US" altLang="zh-CN" sz="1600" smtClean="0"/>
              <a:t>Password</a:t>
            </a:r>
            <a:r>
              <a:rPr lang="zh-CN" altLang="en-US" sz="1600" smtClean="0"/>
              <a:t>：密码。</a:t>
            </a:r>
          </a:p>
          <a:p>
            <a:pPr lvl="1"/>
            <a:r>
              <a:rPr lang="zh-CN" altLang="en-US" sz="1600" smtClean="0"/>
              <a:t>返回值：如果函数调用成功，则返回</a:t>
            </a:r>
            <a:r>
              <a:rPr lang="zh-CN" altLang="en-US" sz="1600" b="1" smtClean="0">
                <a:solidFill>
                  <a:srgbClr val="FF0000"/>
                </a:solidFill>
              </a:rPr>
              <a:t>连接句柄</a:t>
            </a:r>
            <a:r>
              <a:rPr lang="zh-CN" altLang="en-US" sz="1600" smtClean="0"/>
              <a:t>。如果失败，则返回</a:t>
            </a:r>
            <a:r>
              <a:rPr lang="en-US" altLang="zh-CN" sz="1600" smtClean="0"/>
              <a:t>FALSE</a:t>
            </a:r>
            <a:r>
              <a:rPr lang="zh-CN" altLang="en-US" sz="1600" smtClean="0"/>
              <a:t>。</a:t>
            </a:r>
          </a:p>
          <a:p>
            <a:pPr lvl="1"/>
            <a:r>
              <a:rPr lang="zh-CN" altLang="en-US" sz="1600" smtClean="0"/>
              <a:t>举例：</a:t>
            </a:r>
            <a:r>
              <a:rPr lang="en-US" altLang="zh-CN" sz="1600" smtClean="0"/>
              <a:t>$link=mysql_connect(“localhost”,“root”,“root”)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447925"/>
          </a:xfrm>
        </p:spPr>
        <p:txBody>
          <a:bodyPr/>
          <a:lstStyle/>
          <a:p>
            <a:r>
              <a:rPr lang="zh-CN" altLang="en-US" sz="2400" b="1" smtClean="0"/>
              <a:t>关闭数据库接连</a:t>
            </a:r>
          </a:p>
          <a:p>
            <a:pPr lvl="1"/>
            <a:r>
              <a:rPr lang="zh-CN" altLang="en-US" sz="1800" smtClean="0"/>
              <a:t>描述：关闭</a:t>
            </a:r>
            <a:r>
              <a:rPr lang="en-US" altLang="zh-CN" sz="1800" smtClean="0"/>
              <a:t>MySQL</a:t>
            </a:r>
            <a:r>
              <a:rPr lang="zh-CN" altLang="en-US" sz="1800" smtClean="0"/>
              <a:t>连接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bool mysql_close([resource $link])</a:t>
            </a:r>
          </a:p>
          <a:p>
            <a:pPr lvl="1"/>
            <a:r>
              <a:rPr lang="zh-CN" altLang="en-US" sz="1800" smtClean="0"/>
              <a:t>说明：如果没有指定 </a:t>
            </a:r>
            <a:r>
              <a:rPr lang="en-US" altLang="zh-CN" sz="1800" b="1" smtClean="0"/>
              <a:t>$link</a:t>
            </a:r>
            <a:r>
              <a:rPr lang="zh-CN" altLang="en-US" sz="1800" smtClean="0"/>
              <a:t>，则关闭</a:t>
            </a:r>
            <a:r>
              <a:rPr lang="zh-CN" altLang="en-US" sz="1800" b="1" smtClean="0">
                <a:solidFill>
                  <a:srgbClr val="FF0000"/>
                </a:solidFill>
              </a:rPr>
              <a:t>上一个</a:t>
            </a:r>
            <a:r>
              <a:rPr lang="zh-CN" altLang="en-US" sz="1800" smtClean="0"/>
              <a:t>打开的连接。 通常不需要使用 </a:t>
            </a:r>
            <a:r>
              <a:rPr lang="en-US" altLang="zh-CN" sz="1800" b="1" smtClean="0"/>
              <a:t>mysql_close()</a:t>
            </a:r>
            <a:r>
              <a:rPr lang="zh-CN" altLang="en-US" sz="1800" smtClean="0"/>
              <a:t>，因为已打开的非持久连接会在脚本执行完毕后自动关闭。</a:t>
            </a:r>
          </a:p>
          <a:p>
            <a:pPr lvl="1"/>
            <a:r>
              <a:rPr lang="zh-CN" altLang="en-US" sz="1800" smtClean="0"/>
              <a:t>返回值：成功时返回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，失败时返回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</a:t>
            </a:r>
          </a:p>
        </p:txBody>
      </p:sp>
      <p:sp>
        <p:nvSpPr>
          <p:cNvPr id="130051" name="Text Box 4"/>
          <p:cNvSpPr txBox="1">
            <a:spLocks noChangeArrowheads="1"/>
          </p:cNvSpPr>
          <p:nvPr/>
        </p:nvSpPr>
        <p:spPr bwMode="auto">
          <a:xfrm>
            <a:off x="900113" y="4365625"/>
            <a:ext cx="7632700" cy="23383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$link = </a:t>
            </a:r>
            <a:r>
              <a:rPr lang="en-US" altLang="zh-CN">
                <a:solidFill>
                  <a:srgbClr val="FF0000"/>
                </a:solidFill>
                <a:latin typeface="Arial" charset="0"/>
              </a:rPr>
              <a:t>@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mysql_connect(“localhost”,“root”,“root”);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if(!$link){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    exit(“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连接失败”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. mysql_error());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echo “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服务器信息：” </a:t>
            </a:r>
            <a:r>
              <a:rPr lang="en-US" altLang="zh-CN">
                <a:solidFill>
                  <a:srgbClr val="0000FF"/>
                </a:solidFill>
                <a:latin typeface="Arial" charset="0"/>
              </a:rPr>
              <a:t>. mysql_get_host_info($link);</a:t>
            </a:r>
          </a:p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  <a:latin typeface="Arial" charset="0"/>
              </a:rPr>
              <a:t>mysql_close($link);  //</a:t>
            </a:r>
            <a:r>
              <a:rPr lang="zh-CN" altLang="en-US">
                <a:solidFill>
                  <a:srgbClr val="0000FF"/>
                </a:solidFill>
                <a:latin typeface="Arial" charset="0"/>
              </a:rPr>
              <a:t>关闭连接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知识点补充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500" b="1" smtClean="0"/>
              <a:t>exit()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描述：输出一个消息并且</a:t>
            </a:r>
            <a:r>
              <a:rPr lang="zh-CN" altLang="en-US" sz="1600" b="1" smtClean="0">
                <a:solidFill>
                  <a:srgbClr val="FF0000"/>
                </a:solidFill>
              </a:rPr>
              <a:t>退出当前脚本</a:t>
            </a:r>
            <a:r>
              <a:rPr lang="zh-CN" altLang="en-US" sz="1600" smtClean="0"/>
              <a:t>，等同于</a:t>
            </a:r>
            <a:r>
              <a:rPr lang="en-US" altLang="zh-CN" sz="1600" smtClean="0"/>
              <a:t>die()</a:t>
            </a:r>
            <a:r>
              <a:rPr lang="zh-CN" altLang="en-US" sz="1600" smtClean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语法：</a:t>
            </a:r>
            <a:r>
              <a:rPr lang="en-US" altLang="zh-CN" sz="1600" smtClean="0"/>
              <a:t>void </a:t>
            </a:r>
            <a:r>
              <a:rPr lang="en-US" altLang="zh-CN" sz="1600" b="1" smtClean="0"/>
              <a:t>exit</a:t>
            </a:r>
            <a:r>
              <a:rPr lang="en-US" altLang="zh-CN" sz="1600" smtClean="0"/>
              <a:t> ([ string $string ] ) 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说明：输出 </a:t>
            </a:r>
            <a:r>
              <a:rPr lang="en-US" altLang="zh-CN" sz="1600" smtClean="0"/>
              <a:t>$string </a:t>
            </a:r>
            <a:r>
              <a:rPr lang="zh-CN" altLang="en-US" sz="1600" smtClean="0"/>
              <a:t>的值，并中止程序的运行。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返回值：没有返回值</a:t>
            </a:r>
          </a:p>
          <a:p>
            <a:pPr>
              <a:lnSpc>
                <a:spcPct val="90000"/>
              </a:lnSpc>
            </a:pPr>
            <a:r>
              <a:rPr lang="en-US" altLang="zh-CN" sz="2500" b="1" smtClean="0"/>
              <a:t>mysql_error()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描述：返回</a:t>
            </a:r>
            <a:r>
              <a:rPr lang="zh-CN" altLang="en-US" sz="1600" b="1" smtClean="0">
                <a:solidFill>
                  <a:srgbClr val="FF0000"/>
                </a:solidFill>
              </a:rPr>
              <a:t>上一个</a:t>
            </a:r>
            <a:r>
              <a:rPr lang="zh-CN" altLang="en-US" sz="1600" smtClean="0"/>
              <a:t> </a:t>
            </a:r>
            <a:r>
              <a:rPr lang="en-US" altLang="zh-CN" sz="1600" smtClean="0"/>
              <a:t>MySQL </a:t>
            </a:r>
            <a:r>
              <a:rPr lang="zh-CN" altLang="en-US" sz="1600" smtClean="0"/>
              <a:t>操作产生的文本错误信息 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语法：</a:t>
            </a:r>
            <a:r>
              <a:rPr lang="en-US" altLang="zh-CN" sz="1600" smtClean="0"/>
              <a:t>string </a:t>
            </a:r>
            <a:r>
              <a:rPr lang="en-US" altLang="zh-CN" sz="1600" b="1" smtClean="0"/>
              <a:t>mysql_error</a:t>
            </a:r>
            <a:r>
              <a:rPr lang="en-US" altLang="zh-CN" sz="1600" smtClean="0"/>
              <a:t> ([ resource $link ] ) 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说明：返回上一个 </a:t>
            </a:r>
            <a:r>
              <a:rPr lang="en-US" altLang="zh-CN" sz="1600" smtClean="0"/>
              <a:t>MySQL </a:t>
            </a:r>
            <a:r>
              <a:rPr lang="zh-CN" altLang="en-US" sz="1600" smtClean="0"/>
              <a:t>函数的错误文本。 </a:t>
            </a:r>
          </a:p>
          <a:p>
            <a:pPr>
              <a:lnSpc>
                <a:spcPct val="90000"/>
              </a:lnSpc>
            </a:pPr>
            <a:r>
              <a:rPr lang="en-US" altLang="zh-CN" sz="2500" b="1" smtClean="0"/>
              <a:t>mysql_get_host_info()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描述：取得 </a:t>
            </a:r>
            <a:r>
              <a:rPr lang="en-US" altLang="zh-CN" sz="1600" smtClean="0"/>
              <a:t>MySQL </a:t>
            </a:r>
            <a:r>
              <a:rPr lang="zh-CN" altLang="en-US" sz="1600" smtClean="0"/>
              <a:t>主机信息 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语法：</a:t>
            </a:r>
            <a:r>
              <a:rPr lang="en-US" altLang="zh-CN" sz="1600" smtClean="0"/>
              <a:t>string </a:t>
            </a:r>
            <a:r>
              <a:rPr lang="en-US" altLang="zh-CN" sz="1600" b="1" smtClean="0"/>
              <a:t>mysql_get_host_info</a:t>
            </a:r>
            <a:r>
              <a:rPr lang="en-US" altLang="zh-CN" sz="1600" smtClean="0"/>
              <a:t> ([ resource $link ] ) </a:t>
            </a:r>
          </a:p>
          <a:p>
            <a:pPr lvl="1">
              <a:lnSpc>
                <a:spcPct val="90000"/>
              </a:lnSpc>
            </a:pPr>
            <a:r>
              <a:rPr lang="zh-CN" altLang="en-US" sz="1600" smtClean="0"/>
              <a:t>返回值：返回一个字符串说明了连接 </a:t>
            </a:r>
            <a:r>
              <a:rPr lang="en-US" altLang="zh-CN" sz="1600" smtClean="0"/>
              <a:t>link_identifier</a:t>
            </a:r>
            <a:r>
              <a:rPr lang="zh-CN" altLang="en-US" sz="1600" smtClean="0"/>
              <a:t>所使用的连接方式，包括服务器的主机名。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数据库编程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smtClean="0"/>
              <a:t>选择数据库</a:t>
            </a:r>
          </a:p>
          <a:p>
            <a:pPr lvl="1"/>
            <a:r>
              <a:rPr lang="zh-CN" altLang="en-US" sz="1800" smtClean="0"/>
              <a:t>描述：一个数据库服务器可能包含很多的数据库，通常需要针对某个具体的数据库进行编程</a:t>
            </a:r>
          </a:p>
          <a:p>
            <a:pPr lvl="1"/>
            <a:r>
              <a:rPr lang="zh-CN" altLang="en-US" sz="1800" smtClean="0"/>
              <a:t>语法：</a:t>
            </a:r>
            <a:r>
              <a:rPr lang="en-US" altLang="zh-CN" sz="1800" smtClean="0"/>
              <a:t>bool </a:t>
            </a:r>
            <a:r>
              <a:rPr lang="en-US" altLang="zh-CN" sz="1800" b="1" smtClean="0"/>
              <a:t>mysql_select_db</a:t>
            </a:r>
            <a:r>
              <a:rPr lang="en-US" altLang="zh-CN" sz="1800" smtClean="0"/>
              <a:t>(string </a:t>
            </a:r>
            <a:r>
              <a:rPr lang="en-US" altLang="zh-CN" sz="1800" b="1" smtClean="0"/>
              <a:t>$database</a:t>
            </a:r>
            <a:r>
              <a:rPr lang="en-US" altLang="zh-CN" sz="1800" smtClean="0"/>
              <a:t>[,$link])</a:t>
            </a:r>
          </a:p>
          <a:p>
            <a:pPr lvl="1"/>
            <a:r>
              <a:rPr lang="zh-CN" altLang="en-US" sz="1800" smtClean="0"/>
              <a:t>返回值：如果成功返回</a:t>
            </a:r>
            <a:r>
              <a:rPr lang="en-US" altLang="zh-CN" sz="1800" smtClean="0"/>
              <a:t>TRUE</a:t>
            </a:r>
            <a:r>
              <a:rPr lang="zh-CN" altLang="en-US" sz="1800" smtClean="0"/>
              <a:t>，失败则返回</a:t>
            </a:r>
            <a:r>
              <a:rPr lang="en-US" altLang="zh-CN" sz="1800" smtClean="0"/>
              <a:t>FALSE</a:t>
            </a:r>
            <a:r>
              <a:rPr lang="zh-CN" altLang="en-US" sz="1800" smtClean="0"/>
              <a:t>。</a:t>
            </a:r>
          </a:p>
          <a:p>
            <a:pPr lvl="1"/>
            <a:r>
              <a:rPr lang="zh-CN" altLang="en-US" sz="1800" smtClean="0"/>
              <a:t>举例：</a:t>
            </a:r>
            <a:r>
              <a:rPr lang="en-US" altLang="zh-CN" sz="1800" smtClean="0"/>
              <a:t>$result = mysql_select_db(“bookstore”,$link);</a:t>
            </a:r>
          </a:p>
        </p:txBody>
      </p:sp>
      <p:sp>
        <p:nvSpPr>
          <p:cNvPr id="132099" name="Text Box 4"/>
          <p:cNvSpPr txBox="1">
            <a:spLocks noChangeArrowheads="1"/>
          </p:cNvSpPr>
          <p:nvPr/>
        </p:nvSpPr>
        <p:spPr bwMode="auto">
          <a:xfrm>
            <a:off x="900113" y="4149725"/>
            <a:ext cx="7632700" cy="2463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8000" tIns="90000" rIns="108000" bIns="108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$link = mysql_connect(“localhost”,“root”,“root”)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    or exit(“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连接失败：”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. mysql_error());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If(mysql_select_db(“bookstore”)){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echo 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已经选择数据库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bookstore”;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}else{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    echo “</a:t>
            </a:r>
            <a:r>
              <a:rPr lang="zh-CN" altLang="en-US" sz="1800">
                <a:solidFill>
                  <a:srgbClr val="0000FF"/>
                </a:solidFill>
                <a:latin typeface="Arial" charset="0"/>
              </a:rPr>
              <a:t>数据库选择失败：” </a:t>
            </a: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. mysql_error();</a:t>
            </a:r>
          </a:p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FF"/>
                </a:solidFill>
                <a:latin typeface="Arial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Font typeface="Wingdings" pitchFamily="2" charset="2"/>
          <a:buChar char="l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8111</TotalTime>
  <Words>12891</Words>
  <Application>Microsoft Office PowerPoint</Application>
  <PresentationFormat>On-screen Show (4:3)</PresentationFormat>
  <Paragraphs>1326</Paragraphs>
  <Slides>106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12</vt:i4>
      </vt:variant>
      <vt:variant>
        <vt:lpstr>幻灯片标题</vt:lpstr>
      </vt:variant>
      <vt:variant>
        <vt:i4>106</vt:i4>
      </vt:variant>
    </vt:vector>
  </HeadingPairs>
  <TitlesOfParts>
    <vt:vector size="129" baseType="lpstr">
      <vt:lpstr>楷体</vt:lpstr>
      <vt:lpstr>宋体</vt:lpstr>
      <vt:lpstr>Arial</vt:lpstr>
      <vt:lpstr>Arial Black</vt:lpstr>
      <vt:lpstr>Wingdings</vt:lpstr>
      <vt:lpstr>Calibri</vt:lpstr>
      <vt:lpstr>Times New Roman</vt:lpstr>
      <vt:lpstr>隶书</vt:lpstr>
      <vt:lpstr>华文行楷</vt:lpstr>
      <vt:lpstr>Batang</vt:lpstr>
      <vt:lpstr>黑体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1_Studio</vt:lpstr>
      <vt:lpstr> PHP入门</vt:lpstr>
      <vt:lpstr>PHP介绍</vt:lpstr>
      <vt:lpstr>PHP语言基础</vt:lpstr>
      <vt:lpstr>PHP语言基础</vt:lpstr>
      <vt:lpstr>PHP语言基础</vt:lpstr>
      <vt:lpstr>PHP变量</vt:lpstr>
      <vt:lpstr>PHP变量</vt:lpstr>
      <vt:lpstr>PHP数据类型</vt:lpstr>
      <vt:lpstr>PHP数据类型</vt:lpstr>
      <vt:lpstr>PHP数据类型</vt:lpstr>
      <vt:lpstr>PHP数据类型</vt:lpstr>
      <vt:lpstr>PHP数据类型</vt:lpstr>
      <vt:lpstr>PHP数据类型</vt:lpstr>
      <vt:lpstr>PHP数据类型</vt:lpstr>
      <vt:lpstr>知识点补充：转义字符</vt:lpstr>
      <vt:lpstr>PHP数据类型</vt:lpstr>
      <vt:lpstr>实例：基本数据类型的应用</vt:lpstr>
      <vt:lpstr>PHP数据类型</vt:lpstr>
      <vt:lpstr>判断变量的数据类型</vt:lpstr>
      <vt:lpstr>判断变量的数据类型</vt:lpstr>
      <vt:lpstr>检查变量是否设置</vt:lpstr>
      <vt:lpstr>检查变量是否设置</vt:lpstr>
      <vt:lpstr>数据类型转换</vt:lpstr>
      <vt:lpstr>数据类型转换</vt:lpstr>
      <vt:lpstr>实例：数据类型转换</vt:lpstr>
      <vt:lpstr>PHP常量</vt:lpstr>
      <vt:lpstr>PHP常量</vt:lpstr>
      <vt:lpstr>PHP系统常量</vt:lpstr>
      <vt:lpstr>PHP运算符</vt:lpstr>
      <vt:lpstr>PHP运算符——算术运算符</vt:lpstr>
      <vt:lpstr>实例：++、--、%应用</vt:lpstr>
      <vt:lpstr>PHP运算符——字符串运算符</vt:lpstr>
      <vt:lpstr>PHP运算符——赋值运算符</vt:lpstr>
      <vt:lpstr>实例：实现如下效果</vt:lpstr>
      <vt:lpstr>PHP运算符——比较运算符</vt:lpstr>
      <vt:lpstr>PHP运算符——逻辑运算符</vt:lpstr>
      <vt:lpstr>PHP运算符——三元运算符</vt:lpstr>
      <vt:lpstr>PHP运算符——优先级</vt:lpstr>
      <vt:lpstr>PHP流程控制语句</vt:lpstr>
      <vt:lpstr>PHP流程控制语句</vt:lpstr>
      <vt:lpstr>PHP流程控制语句</vt:lpstr>
      <vt:lpstr>实例：循环实例</vt:lpstr>
      <vt:lpstr>do…while循环语句</vt:lpstr>
      <vt:lpstr>实例：输出不同级别标题</vt:lpstr>
      <vt:lpstr>PHP流程控制语句——for循环语句</vt:lpstr>
      <vt:lpstr>实例：求1-100间偶数的和</vt:lpstr>
      <vt:lpstr>实例：循环实例</vt:lpstr>
      <vt:lpstr>break语句</vt:lpstr>
      <vt:lpstr>continue语句</vt:lpstr>
      <vt:lpstr>赋值传值和引用传值</vt:lpstr>
      <vt:lpstr>变量的传值方式</vt:lpstr>
      <vt:lpstr>PHP数组</vt:lpstr>
      <vt:lpstr>PHP数组</vt:lpstr>
      <vt:lpstr>PHP数组——创建数组</vt:lpstr>
      <vt:lpstr>PHP数组——创建数组</vt:lpstr>
      <vt:lpstr>PHP数组</vt:lpstr>
      <vt:lpstr>PHP数组——数组操作函数</vt:lpstr>
      <vt:lpstr>PHP数组——数组操作函数</vt:lpstr>
      <vt:lpstr>PHP数组——数组操作函数</vt:lpstr>
      <vt:lpstr>PHP数组——数据操作函数</vt:lpstr>
      <vt:lpstr>PHP数组——数组操作函数</vt:lpstr>
      <vt:lpstr>PHP数组——数组操作函数</vt:lpstr>
      <vt:lpstr>PHP数组——统计数组元素个数</vt:lpstr>
      <vt:lpstr>PHP数组——数据操作函数</vt:lpstr>
      <vt:lpstr>PHP全局数组</vt:lpstr>
      <vt:lpstr>数组实例</vt:lpstr>
      <vt:lpstr>PHP函数</vt:lpstr>
      <vt:lpstr>函数的构成</vt:lpstr>
      <vt:lpstr>PHP函数的特性</vt:lpstr>
      <vt:lpstr>PHP函数——函数参数</vt:lpstr>
      <vt:lpstr>PHP函数——函数参数</vt:lpstr>
      <vt:lpstr>PHP函数——函数参数</vt:lpstr>
      <vt:lpstr>PHP函数——函数变量的作用域</vt:lpstr>
      <vt:lpstr>PHP函数——函数变量的作用域</vt:lpstr>
      <vt:lpstr>实例：求圆的面积</vt:lpstr>
      <vt:lpstr>实例：求直角三角形的斜边长</vt:lpstr>
      <vt:lpstr>PHP内置函数</vt:lpstr>
      <vt:lpstr>PHP函数——内置函数</vt:lpstr>
      <vt:lpstr>PHP日期和时间处理</vt:lpstr>
      <vt:lpstr>PHP日期和时间处理</vt:lpstr>
      <vt:lpstr>PHP日期时间处理函数</vt:lpstr>
      <vt:lpstr>PHP时间日期处理函数</vt:lpstr>
      <vt:lpstr>PHP日期时间处理</vt:lpstr>
      <vt:lpstr>PHP数学处理函数</vt:lpstr>
      <vt:lpstr>PHP字符串处理函数</vt:lpstr>
      <vt:lpstr>PHP字符串处理函数</vt:lpstr>
      <vt:lpstr>PHP字符串函数</vt:lpstr>
      <vt:lpstr>PHP字符串处理</vt:lpstr>
      <vt:lpstr>PHP字符串函数</vt:lpstr>
      <vt:lpstr>PHP字符串函数</vt:lpstr>
      <vt:lpstr>PHP字符串函数</vt:lpstr>
      <vt:lpstr>PHP字符串函数</vt:lpstr>
      <vt:lpstr>PHP字符串函数</vt:lpstr>
      <vt:lpstr>URL函数</vt:lpstr>
      <vt:lpstr>PHP HTTP函数</vt:lpstr>
      <vt:lpstr>PHP的数据库编程</vt:lpstr>
      <vt:lpstr>PHP数据库编程</vt:lpstr>
      <vt:lpstr>知识点补充</vt:lpstr>
      <vt:lpstr>PHP数据库编程</vt:lpstr>
      <vt:lpstr>PHP数据库编程</vt:lpstr>
      <vt:lpstr>PHP数据库编程</vt:lpstr>
      <vt:lpstr>PHP数据库编程——显示查询结果</vt:lpstr>
      <vt:lpstr>PHP数据库编程——显示查询结果</vt:lpstr>
      <vt:lpstr>PHP数据库编程——显示查询结果</vt:lpstr>
      <vt:lpstr>PHP数据库编程——显示查询结果</vt:lpstr>
      <vt:lpstr>幻灯片 106</vt:lpstr>
    </vt:vector>
  </TitlesOfParts>
  <Company>hj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ldh</dc:creator>
  <cp:lastModifiedBy>deeplm</cp:lastModifiedBy>
  <cp:revision>3087</cp:revision>
  <dcterms:created xsi:type="dcterms:W3CDTF">2009-07-31T14:53:51Z</dcterms:created>
  <dcterms:modified xsi:type="dcterms:W3CDTF">2014-06-09T09:12:49Z</dcterms:modified>
</cp:coreProperties>
</file>