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3"/>
  </p:notesMasterIdLst>
  <p:handoutMasterIdLst>
    <p:handoutMasterId r:id="rId74"/>
  </p:handoutMasterIdLst>
  <p:sldIdLst>
    <p:sldId id="376" r:id="rId2"/>
    <p:sldId id="458" r:id="rId3"/>
    <p:sldId id="402" r:id="rId4"/>
    <p:sldId id="403" r:id="rId5"/>
    <p:sldId id="404" r:id="rId6"/>
    <p:sldId id="471" r:id="rId7"/>
    <p:sldId id="378" r:id="rId8"/>
    <p:sldId id="405" r:id="rId9"/>
    <p:sldId id="406" r:id="rId10"/>
    <p:sldId id="407" r:id="rId11"/>
    <p:sldId id="408" r:id="rId12"/>
    <p:sldId id="410" r:id="rId13"/>
    <p:sldId id="412" r:id="rId14"/>
    <p:sldId id="459" r:id="rId15"/>
    <p:sldId id="413" r:id="rId16"/>
    <p:sldId id="414" r:id="rId17"/>
    <p:sldId id="415" r:id="rId18"/>
    <p:sldId id="416" r:id="rId19"/>
    <p:sldId id="411" r:id="rId20"/>
    <p:sldId id="489" r:id="rId21"/>
    <p:sldId id="490" r:id="rId22"/>
    <p:sldId id="491" r:id="rId23"/>
    <p:sldId id="492" r:id="rId24"/>
    <p:sldId id="495" r:id="rId25"/>
    <p:sldId id="417" r:id="rId26"/>
    <p:sldId id="486" r:id="rId27"/>
    <p:sldId id="419" r:id="rId28"/>
    <p:sldId id="487" r:id="rId29"/>
    <p:sldId id="428" r:id="rId30"/>
    <p:sldId id="422" r:id="rId31"/>
    <p:sldId id="488" r:id="rId32"/>
    <p:sldId id="423" r:id="rId33"/>
    <p:sldId id="418" r:id="rId34"/>
    <p:sldId id="493" r:id="rId35"/>
    <p:sldId id="472" r:id="rId36"/>
    <p:sldId id="473" r:id="rId37"/>
    <p:sldId id="474" r:id="rId38"/>
    <p:sldId id="420" r:id="rId39"/>
    <p:sldId id="421" r:id="rId40"/>
    <p:sldId id="433" r:id="rId41"/>
    <p:sldId id="476" r:id="rId42"/>
    <p:sldId id="496" r:id="rId43"/>
    <p:sldId id="425" r:id="rId44"/>
    <p:sldId id="426" r:id="rId45"/>
    <p:sldId id="477" r:id="rId46"/>
    <p:sldId id="497" r:id="rId47"/>
    <p:sldId id="478" r:id="rId48"/>
    <p:sldId id="498" r:id="rId49"/>
    <p:sldId id="427" r:id="rId50"/>
    <p:sldId id="485" r:id="rId51"/>
    <p:sldId id="479" r:id="rId52"/>
    <p:sldId id="480" r:id="rId53"/>
    <p:sldId id="499" r:id="rId54"/>
    <p:sldId id="481" r:id="rId55"/>
    <p:sldId id="482" r:id="rId56"/>
    <p:sldId id="484" r:id="rId57"/>
    <p:sldId id="434" r:id="rId58"/>
    <p:sldId id="429" r:id="rId59"/>
    <p:sldId id="430" r:id="rId60"/>
    <p:sldId id="431" r:id="rId61"/>
    <p:sldId id="460" r:id="rId62"/>
    <p:sldId id="461" r:id="rId63"/>
    <p:sldId id="462" r:id="rId64"/>
    <p:sldId id="463" r:id="rId65"/>
    <p:sldId id="464" r:id="rId66"/>
    <p:sldId id="465" r:id="rId67"/>
    <p:sldId id="466" r:id="rId68"/>
    <p:sldId id="467" r:id="rId69"/>
    <p:sldId id="468" r:id="rId70"/>
    <p:sldId id="470" r:id="rId71"/>
    <p:sldId id="276" r:id="rId72"/>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楷体" pitchFamily="49" charset="-122"/>
        <a:ea typeface="宋体" charset="-122"/>
        <a:cs typeface="+mn-cs"/>
      </a:defRPr>
    </a:lvl1pPr>
    <a:lvl2pPr marL="457200" algn="l" rtl="0" fontAlgn="base">
      <a:spcBef>
        <a:spcPct val="0"/>
      </a:spcBef>
      <a:spcAft>
        <a:spcPct val="0"/>
      </a:spcAft>
      <a:defRPr sz="2000" b="1" kern="1200">
        <a:solidFill>
          <a:schemeClr val="tx1"/>
        </a:solidFill>
        <a:latin typeface="楷体" pitchFamily="49" charset="-122"/>
        <a:ea typeface="宋体" charset="-122"/>
        <a:cs typeface="+mn-cs"/>
      </a:defRPr>
    </a:lvl2pPr>
    <a:lvl3pPr marL="914400" algn="l" rtl="0" fontAlgn="base">
      <a:spcBef>
        <a:spcPct val="0"/>
      </a:spcBef>
      <a:spcAft>
        <a:spcPct val="0"/>
      </a:spcAft>
      <a:defRPr sz="2000" b="1" kern="1200">
        <a:solidFill>
          <a:schemeClr val="tx1"/>
        </a:solidFill>
        <a:latin typeface="楷体" pitchFamily="49" charset="-122"/>
        <a:ea typeface="宋体" charset="-122"/>
        <a:cs typeface="+mn-cs"/>
      </a:defRPr>
    </a:lvl3pPr>
    <a:lvl4pPr marL="1371600" algn="l" rtl="0" fontAlgn="base">
      <a:spcBef>
        <a:spcPct val="0"/>
      </a:spcBef>
      <a:spcAft>
        <a:spcPct val="0"/>
      </a:spcAft>
      <a:defRPr sz="2000" b="1" kern="1200">
        <a:solidFill>
          <a:schemeClr val="tx1"/>
        </a:solidFill>
        <a:latin typeface="楷体" pitchFamily="49" charset="-122"/>
        <a:ea typeface="宋体" charset="-122"/>
        <a:cs typeface="+mn-cs"/>
      </a:defRPr>
    </a:lvl4pPr>
    <a:lvl5pPr marL="1828800" algn="l" rtl="0" fontAlgn="base">
      <a:spcBef>
        <a:spcPct val="0"/>
      </a:spcBef>
      <a:spcAft>
        <a:spcPct val="0"/>
      </a:spcAft>
      <a:defRPr sz="2000" b="1" kern="1200">
        <a:solidFill>
          <a:schemeClr val="tx1"/>
        </a:solidFill>
        <a:latin typeface="楷体" pitchFamily="49" charset="-122"/>
        <a:ea typeface="宋体" charset="-122"/>
        <a:cs typeface="+mn-cs"/>
      </a:defRPr>
    </a:lvl5pPr>
    <a:lvl6pPr marL="2286000" algn="l" defTabSz="914400" rtl="0" eaLnBrk="1" latinLnBrk="0" hangingPunct="1">
      <a:defRPr sz="2000" b="1" kern="1200">
        <a:solidFill>
          <a:schemeClr val="tx1"/>
        </a:solidFill>
        <a:latin typeface="楷体" pitchFamily="49" charset="-122"/>
        <a:ea typeface="宋体" charset="-122"/>
        <a:cs typeface="+mn-cs"/>
      </a:defRPr>
    </a:lvl6pPr>
    <a:lvl7pPr marL="2743200" algn="l" defTabSz="914400" rtl="0" eaLnBrk="1" latinLnBrk="0" hangingPunct="1">
      <a:defRPr sz="2000" b="1" kern="1200">
        <a:solidFill>
          <a:schemeClr val="tx1"/>
        </a:solidFill>
        <a:latin typeface="楷体" pitchFamily="49" charset="-122"/>
        <a:ea typeface="宋体" charset="-122"/>
        <a:cs typeface="+mn-cs"/>
      </a:defRPr>
    </a:lvl7pPr>
    <a:lvl8pPr marL="3200400" algn="l" defTabSz="914400" rtl="0" eaLnBrk="1" latinLnBrk="0" hangingPunct="1">
      <a:defRPr sz="2000" b="1" kern="1200">
        <a:solidFill>
          <a:schemeClr val="tx1"/>
        </a:solidFill>
        <a:latin typeface="楷体" pitchFamily="49" charset="-122"/>
        <a:ea typeface="宋体" charset="-122"/>
        <a:cs typeface="+mn-cs"/>
      </a:defRPr>
    </a:lvl8pPr>
    <a:lvl9pPr marL="3657600" algn="l" defTabSz="914400" rtl="0" eaLnBrk="1" latinLnBrk="0" hangingPunct="1">
      <a:defRPr sz="2000" b="1" kern="1200">
        <a:solidFill>
          <a:schemeClr val="tx1"/>
        </a:solidFill>
        <a:latin typeface="楷体"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FF00"/>
    <a:srgbClr val="FF3399"/>
    <a:srgbClr val="B2B2B2"/>
    <a:srgbClr val="EAEA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7" autoAdjust="0"/>
    <p:restoredTop sz="90764" autoAdjust="0"/>
  </p:normalViewPr>
  <p:slideViewPr>
    <p:cSldViewPr>
      <p:cViewPr>
        <p:scale>
          <a:sx n="70" d="100"/>
          <a:sy n="70" d="100"/>
        </p:scale>
        <p:origin x="-1068"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楷体" pitchFamily="49"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楷体" pitchFamily="49" charset="-122"/>
              </a:defRPr>
            </a:lvl1pPr>
          </a:lstStyle>
          <a:p>
            <a:pPr>
              <a:defRPr/>
            </a:pPr>
            <a:fld id="{457197FA-5678-4CFE-B355-73357888E0E7}" type="datetimeFigureOut">
              <a:rPr lang="zh-CN" altLang="en-US"/>
              <a:pPr>
                <a:defRPr/>
              </a:pPr>
              <a:t>2013/12/26 Thursday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楷体" pitchFamily="49"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楷体" pitchFamily="49" charset="-122"/>
              </a:defRPr>
            </a:lvl1pPr>
          </a:lstStyle>
          <a:p>
            <a:pPr>
              <a:defRPr/>
            </a:pPr>
            <a:fld id="{A7CCE4D2-ACF1-41F9-AD73-92D7E07423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charset="-122"/>
              </a:defRPr>
            </a:lvl1pPr>
          </a:lstStyle>
          <a:p>
            <a:pPr>
              <a:defRPr/>
            </a:pPr>
            <a:endParaRPr lang="zh-CN" alt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charset="-122"/>
              </a:defRPr>
            </a:lvl1pPr>
          </a:lstStyle>
          <a:p>
            <a:pPr>
              <a:defRPr/>
            </a:pPr>
            <a:fld id="{0ACF0B8D-3F59-4F02-B270-53AA7A9B6B09}" type="datetimeFigureOut">
              <a:rPr lang="zh-CN" altLang="en-US"/>
              <a:pPr>
                <a:defRPr/>
              </a:pPr>
              <a:t>2013/12/26 Thursday</a:t>
            </a:fld>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Arial" charset="0"/>
                <a:ea typeface="宋体" charset="-122"/>
              </a:defRPr>
            </a:lvl1pPr>
          </a:lstStyle>
          <a:p>
            <a:pPr>
              <a:defRPr/>
            </a:pPr>
            <a:fld id="{323B653A-FA64-4AD4-8812-871BBF1DD0B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pPr>
              <a:lnSpc>
                <a:spcPct val="80000"/>
              </a:lnSpc>
            </a:pPr>
            <a:r>
              <a:rPr lang="en-US" altLang="zh-CN" sz="800" smtClean="0"/>
              <a:t>&lt;!DOCTYPE html PUBLIC "-//W3C//DTD XHTML 1.0 Transitional//EN" "http://www.w3.org/TR/xhtml1/DTD/xhtml1-transitional.dtd"&gt;</a:t>
            </a:r>
          </a:p>
          <a:p>
            <a:pPr>
              <a:lnSpc>
                <a:spcPct val="80000"/>
              </a:lnSpc>
            </a:pPr>
            <a:r>
              <a:rPr lang="en-US" altLang="zh-CN" sz="800" smtClean="0"/>
              <a:t>&lt;html xmlns="http://www.w3.org/1999/xhtml" xml:lang="zh-cn"&gt;</a:t>
            </a:r>
          </a:p>
          <a:p>
            <a:pPr>
              <a:lnSpc>
                <a:spcPct val="80000"/>
              </a:lnSpc>
            </a:pPr>
            <a:r>
              <a:rPr lang="en-US" altLang="zh-CN" sz="800" smtClean="0"/>
              <a:t>&lt;head&gt;</a:t>
            </a:r>
          </a:p>
          <a:p>
            <a:pPr>
              <a:lnSpc>
                <a:spcPct val="80000"/>
              </a:lnSpc>
            </a:pPr>
            <a:r>
              <a:rPr lang="en-US" altLang="zh-CN" sz="800" smtClean="0"/>
              <a:t>	&lt;meta http-equiv="Content-Type" content="text/html;charset=UTF-8" /&gt;</a:t>
            </a:r>
          </a:p>
          <a:p>
            <a:pPr>
              <a:lnSpc>
                <a:spcPct val="80000"/>
              </a:lnSpc>
            </a:pPr>
            <a:r>
              <a:rPr lang="en-US" altLang="zh-CN" sz="800" smtClean="0"/>
              <a:t>	&lt;title&gt;</a:t>
            </a:r>
            <a:r>
              <a:rPr lang="zh-CN" altLang="en-US" sz="800" smtClean="0"/>
              <a:t>网页标题</a:t>
            </a:r>
            <a:r>
              <a:rPr lang="en-US" altLang="zh-CN" sz="800" smtClean="0"/>
              <a:t>&lt;/title&gt;</a:t>
            </a:r>
          </a:p>
          <a:p>
            <a:pPr>
              <a:lnSpc>
                <a:spcPct val="80000"/>
              </a:lnSpc>
            </a:pPr>
            <a:r>
              <a:rPr lang="en-US" altLang="zh-CN" sz="800" smtClean="0"/>
              <a:t>	&lt;meta name="keywords" content="</a:t>
            </a:r>
            <a:r>
              <a:rPr lang="zh-CN" altLang="en-US" sz="800" smtClean="0"/>
              <a:t>关键字列表</a:t>
            </a:r>
            <a:r>
              <a:rPr lang="en-US" altLang="zh-CN" sz="800" smtClean="0"/>
              <a:t>" /&gt;</a:t>
            </a:r>
          </a:p>
          <a:p>
            <a:pPr>
              <a:lnSpc>
                <a:spcPct val="80000"/>
              </a:lnSpc>
            </a:pPr>
            <a:r>
              <a:rPr lang="en-US" altLang="zh-CN" sz="800" smtClean="0"/>
              <a:t>	&lt;meta name="description" content="</a:t>
            </a:r>
            <a:r>
              <a:rPr lang="zh-CN" altLang="en-US" sz="800" smtClean="0"/>
              <a:t>网页描述</a:t>
            </a:r>
            <a:r>
              <a:rPr lang="en-US" altLang="zh-CN" sz="800" smtClean="0"/>
              <a:t>" /&gt;</a:t>
            </a:r>
          </a:p>
          <a:p>
            <a:pPr>
              <a:lnSpc>
                <a:spcPct val="80000"/>
              </a:lnSpc>
            </a:pPr>
            <a:r>
              <a:rPr lang="en-US" altLang="zh-CN" sz="800" smtClean="0"/>
              <a:t>	&lt;link rel="stylesheet" type="text/css" href="" /&gt;</a:t>
            </a:r>
          </a:p>
          <a:p>
            <a:pPr>
              <a:lnSpc>
                <a:spcPct val="80000"/>
              </a:lnSpc>
            </a:pPr>
            <a:r>
              <a:rPr lang="en-US" altLang="zh-CN" sz="800" smtClean="0"/>
              <a:t>	&lt;style type="text/css"&gt;</a:t>
            </a:r>
          </a:p>
          <a:p>
            <a:pPr>
              <a:lnSpc>
                <a:spcPct val="80000"/>
              </a:lnSpc>
            </a:pPr>
            <a:r>
              <a:rPr lang="en-US" altLang="zh-CN" sz="800" smtClean="0"/>
              <a:t>	h1{</a:t>
            </a:r>
          </a:p>
          <a:p>
            <a:pPr>
              <a:lnSpc>
                <a:spcPct val="80000"/>
              </a:lnSpc>
            </a:pPr>
            <a:r>
              <a:rPr lang="en-US" altLang="zh-CN" sz="800" smtClean="0"/>
              <a:t>		color:#990000;</a:t>
            </a:r>
          </a:p>
          <a:p>
            <a:pPr>
              <a:lnSpc>
                <a:spcPct val="80000"/>
              </a:lnSpc>
            </a:pPr>
            <a:r>
              <a:rPr lang="en-US" altLang="zh-CN" sz="800" smtClean="0"/>
              <a:t>		font-weight:bold;</a:t>
            </a:r>
          </a:p>
          <a:p>
            <a:pPr>
              <a:lnSpc>
                <a:spcPct val="80000"/>
              </a:lnSpc>
            </a:pPr>
            <a:r>
              <a:rPr lang="en-US" altLang="zh-CN" sz="800" smtClean="0"/>
              <a:t>	}</a:t>
            </a:r>
          </a:p>
          <a:p>
            <a:pPr>
              <a:lnSpc>
                <a:spcPct val="80000"/>
              </a:lnSpc>
            </a:pPr>
            <a:r>
              <a:rPr lang="en-US" altLang="zh-CN" sz="800" smtClean="0"/>
              <a:t>	p.p1{</a:t>
            </a:r>
          </a:p>
          <a:p>
            <a:pPr>
              <a:lnSpc>
                <a:spcPct val="80000"/>
              </a:lnSpc>
            </a:pPr>
            <a:r>
              <a:rPr lang="en-US" altLang="zh-CN" sz="800" smtClean="0"/>
              <a:t>		font-size:14px;</a:t>
            </a:r>
          </a:p>
          <a:p>
            <a:pPr>
              <a:lnSpc>
                <a:spcPct val="80000"/>
              </a:lnSpc>
            </a:pPr>
            <a:r>
              <a:rPr lang="en-US" altLang="zh-CN" sz="800" smtClean="0"/>
              <a:t>		font-family:</a:t>
            </a:r>
            <a:r>
              <a:rPr lang="zh-CN" altLang="en-US" sz="800" smtClean="0"/>
              <a:t>楷体</a:t>
            </a:r>
            <a:r>
              <a:rPr lang="en-US" altLang="zh-CN" sz="800" smtClean="0"/>
              <a:t>;</a:t>
            </a:r>
          </a:p>
          <a:p>
            <a:pPr>
              <a:lnSpc>
                <a:spcPct val="80000"/>
              </a:lnSpc>
            </a:pPr>
            <a:r>
              <a:rPr lang="en-US" altLang="zh-CN" sz="800" smtClean="0"/>
              <a:t>		line-height:24px;</a:t>
            </a:r>
          </a:p>
          <a:p>
            <a:pPr>
              <a:lnSpc>
                <a:spcPct val="80000"/>
              </a:lnSpc>
            </a:pPr>
            <a:r>
              <a:rPr lang="en-US" altLang="zh-CN" sz="800" smtClean="0"/>
              <a:t>		color:#444444;</a:t>
            </a:r>
          </a:p>
          <a:p>
            <a:pPr>
              <a:lnSpc>
                <a:spcPct val="80000"/>
              </a:lnSpc>
            </a:pPr>
            <a:r>
              <a:rPr lang="en-US" altLang="zh-CN" sz="800" smtClean="0"/>
              <a:t>	}</a:t>
            </a:r>
          </a:p>
          <a:p>
            <a:pPr>
              <a:lnSpc>
                <a:spcPct val="80000"/>
              </a:lnSpc>
            </a:pPr>
            <a:r>
              <a:rPr lang="en-US" altLang="zh-CN" sz="800" smtClean="0"/>
              <a:t>	p.p2{</a:t>
            </a:r>
          </a:p>
          <a:p>
            <a:pPr>
              <a:lnSpc>
                <a:spcPct val="80000"/>
              </a:lnSpc>
            </a:pPr>
            <a:r>
              <a:rPr lang="en-US" altLang="zh-CN" sz="800" smtClean="0"/>
              <a:t>		color:#000066;</a:t>
            </a:r>
          </a:p>
          <a:p>
            <a:pPr>
              <a:lnSpc>
                <a:spcPct val="80000"/>
              </a:lnSpc>
            </a:pPr>
            <a:r>
              <a:rPr lang="en-US" altLang="zh-CN" sz="800" smtClean="0"/>
              <a:t>	}</a:t>
            </a:r>
          </a:p>
          <a:p>
            <a:pPr>
              <a:lnSpc>
                <a:spcPct val="80000"/>
              </a:lnSpc>
            </a:pPr>
            <a:r>
              <a:rPr lang="en-US" altLang="zh-CN" sz="800" smtClean="0"/>
              <a:t>	span.span1{</a:t>
            </a:r>
          </a:p>
          <a:p>
            <a:pPr>
              <a:lnSpc>
                <a:spcPct val="80000"/>
              </a:lnSpc>
            </a:pPr>
            <a:r>
              <a:rPr lang="en-US" altLang="zh-CN" sz="800" smtClean="0"/>
              <a:t>		font-size:36px;</a:t>
            </a:r>
          </a:p>
          <a:p>
            <a:pPr>
              <a:lnSpc>
                <a:spcPct val="80000"/>
              </a:lnSpc>
            </a:pPr>
            <a:r>
              <a:rPr lang="en-US" altLang="zh-CN" sz="800" smtClean="0"/>
              <a:t>		color:#009900;</a:t>
            </a:r>
          </a:p>
          <a:p>
            <a:pPr>
              <a:lnSpc>
                <a:spcPct val="80000"/>
              </a:lnSpc>
            </a:pPr>
            <a:r>
              <a:rPr lang="en-US" altLang="zh-CN" sz="800" smtClean="0"/>
              <a:t>		font-family:</a:t>
            </a:r>
            <a:r>
              <a:rPr lang="zh-CN" altLang="en-US" sz="800" smtClean="0"/>
              <a:t>黑体</a:t>
            </a:r>
            <a:r>
              <a:rPr lang="en-US" altLang="zh-CN" sz="800" smtClean="0"/>
              <a:t>;</a:t>
            </a:r>
          </a:p>
          <a:p>
            <a:pPr>
              <a:lnSpc>
                <a:spcPct val="80000"/>
              </a:lnSpc>
            </a:pPr>
            <a:r>
              <a:rPr lang="en-US" altLang="zh-CN" sz="800" smtClean="0"/>
              <a:t>	}</a:t>
            </a:r>
          </a:p>
          <a:p>
            <a:pPr>
              <a:lnSpc>
                <a:spcPct val="80000"/>
              </a:lnSpc>
            </a:pPr>
            <a:r>
              <a:rPr lang="en-US" altLang="zh-CN" sz="800" smtClean="0"/>
              <a:t>	span.span2{</a:t>
            </a:r>
          </a:p>
          <a:p>
            <a:pPr>
              <a:lnSpc>
                <a:spcPct val="80000"/>
              </a:lnSpc>
            </a:pPr>
            <a:r>
              <a:rPr lang="en-US" altLang="zh-CN" sz="800" smtClean="0"/>
              <a:t>		font-size:36px;</a:t>
            </a:r>
          </a:p>
          <a:p>
            <a:pPr>
              <a:lnSpc>
                <a:spcPct val="80000"/>
              </a:lnSpc>
            </a:pPr>
            <a:r>
              <a:rPr lang="en-US" altLang="zh-CN" sz="800" smtClean="0"/>
              <a:t>		color:#990099;</a:t>
            </a:r>
          </a:p>
          <a:p>
            <a:pPr>
              <a:lnSpc>
                <a:spcPct val="80000"/>
              </a:lnSpc>
            </a:pPr>
            <a:r>
              <a:rPr lang="en-US" altLang="zh-CN" sz="800" smtClean="0"/>
              <a:t>		font-style:italic;</a:t>
            </a:r>
          </a:p>
          <a:p>
            <a:pPr>
              <a:lnSpc>
                <a:spcPct val="80000"/>
              </a:lnSpc>
            </a:pPr>
            <a:r>
              <a:rPr lang="en-US" altLang="zh-CN" sz="800" smtClean="0"/>
              <a:t>	}</a:t>
            </a:r>
          </a:p>
          <a:p>
            <a:pPr>
              <a:lnSpc>
                <a:spcPct val="80000"/>
              </a:lnSpc>
            </a:pPr>
            <a:r>
              <a:rPr lang="en-US" altLang="zh-CN" sz="800" smtClean="0"/>
              <a:t>	p.p3{</a:t>
            </a:r>
          </a:p>
          <a:p>
            <a:pPr>
              <a:lnSpc>
                <a:spcPct val="80000"/>
              </a:lnSpc>
            </a:pPr>
            <a:r>
              <a:rPr lang="en-US" altLang="zh-CN" sz="800" smtClean="0"/>
              <a:t>		font-weight:bold;</a:t>
            </a:r>
          </a:p>
          <a:p>
            <a:pPr>
              <a:lnSpc>
                <a:spcPct val="80000"/>
              </a:lnSpc>
            </a:pPr>
            <a:r>
              <a:rPr lang="en-US" altLang="zh-CN" sz="800" smtClean="0"/>
              <a:t>		color:#000033;</a:t>
            </a:r>
          </a:p>
          <a:p>
            <a:pPr>
              <a:lnSpc>
                <a:spcPct val="80000"/>
              </a:lnSpc>
            </a:pPr>
            <a:r>
              <a:rPr lang="en-US" altLang="zh-CN" sz="800" smtClean="0"/>
              <a:t>		font-size:18px;</a:t>
            </a:r>
          </a:p>
          <a:p>
            <a:pPr>
              <a:lnSpc>
                <a:spcPct val="80000"/>
              </a:lnSpc>
            </a:pPr>
            <a:r>
              <a:rPr lang="en-US" altLang="zh-CN" sz="800" smtClean="0"/>
              <a:t>	}</a:t>
            </a:r>
          </a:p>
          <a:p>
            <a:pPr>
              <a:lnSpc>
                <a:spcPct val="80000"/>
              </a:lnSpc>
            </a:pPr>
            <a:r>
              <a:rPr lang="en-US" altLang="zh-CN" sz="800" smtClean="0"/>
              <a:t>	&lt;/style&gt;</a:t>
            </a:r>
          </a:p>
          <a:p>
            <a:pPr>
              <a:lnSpc>
                <a:spcPct val="80000"/>
              </a:lnSpc>
            </a:pPr>
            <a:r>
              <a:rPr lang="en-US" altLang="zh-CN" sz="800" smtClean="0"/>
              <a:t>	&lt;script type="text/javascript"&gt;&lt;/script&gt;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&lt;h1&gt;</a:t>
            </a:r>
            <a:r>
              <a:rPr lang="zh-CN" altLang="en-US" sz="800" smtClean="0"/>
              <a:t>张春贤：新疆改革任务极其艰巨 需更大的政治勇气</a:t>
            </a:r>
            <a:r>
              <a:rPr lang="en-US" altLang="zh-CN" sz="800" smtClean="0"/>
              <a:t>&lt;/h1&gt;</a:t>
            </a:r>
          </a:p>
          <a:p>
            <a:pPr>
              <a:lnSpc>
                <a:spcPct val="80000"/>
              </a:lnSpc>
            </a:pPr>
            <a:r>
              <a:rPr lang="en-US" altLang="zh-CN" sz="800" smtClean="0"/>
              <a:t>&lt;p class="p1"&gt;</a:t>
            </a:r>
            <a:r>
              <a:rPr lang="zh-CN" altLang="en-US" sz="800" smtClean="0"/>
              <a:t>人民网乌鲁木齐</a:t>
            </a:r>
            <a:r>
              <a:rPr lang="en-US" altLang="zh-CN" sz="800" smtClean="0"/>
              <a:t>11</a:t>
            </a:r>
            <a:r>
              <a:rPr lang="zh-CN" altLang="en-US" sz="800" smtClean="0"/>
              <a:t>月</a:t>
            </a:r>
            <a:r>
              <a:rPr lang="en-US" altLang="zh-CN" sz="800" smtClean="0"/>
              <a:t>17</a:t>
            </a:r>
            <a:r>
              <a:rPr lang="zh-CN" altLang="en-US" sz="800" smtClean="0"/>
              <a:t>日电 （记者 韩立群）</a:t>
            </a:r>
            <a:r>
              <a:rPr lang="en-US" altLang="zh-CN" sz="800" smtClean="0"/>
              <a:t>16</a:t>
            </a:r>
            <a:r>
              <a:rPr lang="zh-CN" altLang="en-US" sz="800" smtClean="0"/>
              <a:t>日，新疆维吾尔自治区党委八届六次全委（扩大）会议在乌鲁木齐召开。会议的主要任务是，认真学习贯彻党的十八届三中全会精神，研究新疆全面深化改革重大问题，动员全疆各族干部群众，坚定信心、凝聚共识，解放思想、变化变革，为实现新疆跨越式发展和长治久安而努力。</a:t>
            </a:r>
            <a:r>
              <a:rPr lang="en-US" altLang="zh-CN" sz="800" smtClean="0"/>
              <a:t>&lt;/p&gt;</a:t>
            </a:r>
          </a:p>
          <a:p>
            <a:pPr>
              <a:lnSpc>
                <a:spcPct val="80000"/>
              </a:lnSpc>
            </a:pPr>
            <a:r>
              <a:rPr lang="en-US" altLang="zh-CN" sz="800" smtClean="0"/>
              <a:t>&lt;p class="p2"&gt;&lt;span class="span1"&gt;</a:t>
            </a:r>
            <a:r>
              <a:rPr lang="zh-CN" altLang="en-US" sz="800" smtClean="0"/>
              <a:t>张</a:t>
            </a:r>
            <a:r>
              <a:rPr lang="en-US" altLang="zh-CN" sz="800" smtClean="0"/>
              <a:t>&lt;/span&gt;</a:t>
            </a:r>
            <a:r>
              <a:rPr lang="zh-CN" altLang="en-US" sz="800" smtClean="0"/>
              <a:t>春贤指出，</a:t>
            </a:r>
            <a:r>
              <a:rPr lang="en-US" altLang="zh-CN" sz="800" smtClean="0"/>
              <a:t>&lt;span class="span2"&gt;</a:t>
            </a:r>
            <a:r>
              <a:rPr lang="zh-CN" altLang="en-US" sz="800" smtClean="0"/>
              <a:t>新疆全面深化改革的目标任务是</a:t>
            </a:r>
            <a:r>
              <a:rPr lang="en-US" altLang="zh-CN" sz="800" smtClean="0"/>
              <a:t>&lt;/span&gt;</a:t>
            </a:r>
            <a:r>
              <a:rPr lang="zh-CN" altLang="en-US" sz="800" smtClean="0"/>
              <a:t>，坚持走具有中国特色、符合新疆实际的发展路子，按照市场主导、充满活力、民主法治、公平正义、开放包容、团结和谐的要求，努力在重要领域和关键环节改革上取得决定性成果，到</a:t>
            </a:r>
            <a:r>
              <a:rPr lang="en-US" altLang="zh-CN" sz="800" smtClean="0"/>
              <a:t>2020</a:t>
            </a:r>
            <a:r>
              <a:rPr lang="zh-CN" altLang="en-US" sz="800" smtClean="0"/>
              <a:t>年基本形成比较完善的跨越式发展和长治久安体制机制。才能开创新疆工作新局面。当前，新疆经济社会发展已经站在新的历史起点上。通过三年多的实践，我们对改革充满信心。同时也要看到，市场化改革没有例外和特殊，地处边疆、区情复杂决不是不改革、缓改革的理由，只能成为全面深化改革的动力。我们一定要按照习近平总书记的要求，切实增强进取意识、机遇意识、责任意识，坚定信心、砥砺勇气，以全面深化改革的新成效，推动新疆跨越式发展和长治久安取得新胜利。</a:t>
            </a:r>
            <a:r>
              <a:rPr lang="en-US" altLang="zh-CN" sz="800" smtClean="0"/>
              <a:t>&lt;/p&gt;</a:t>
            </a:r>
          </a:p>
          <a:p>
            <a:pPr>
              <a:lnSpc>
                <a:spcPct val="80000"/>
              </a:lnSpc>
            </a:pPr>
            <a:r>
              <a:rPr lang="en-US" altLang="zh-CN" sz="800" smtClean="0"/>
              <a:t>&lt;p class="p3"&gt;</a:t>
            </a:r>
            <a:r>
              <a:rPr lang="zh-CN" altLang="en-US" sz="800" smtClean="0"/>
              <a:t>张春贤强调，民族团结是新疆各族人民的生命线，社会稳定是新疆一切工作的基本前提。只有保持团结稳定，才能为全面深化改革创造条件；只有全面深化改革，才能更好地维护团结稳定大局。要加强社会主义民主政治建设。加快推进社会主义民主政治制度化、规范化、程序化；加快推进法治新疆建设；强化权力运行制约和监督体系。要进一步巩固和加强民族团结。高举各民族大团结旗帜，全面贯彻落实党的民族政策，不断推进各民族共同团结奋斗、共同繁荣发展；全面贯彻党的宗教工作基本方针，依法管理宗教事务，积极做好引导宗教与社会主义社会相适应工作。</a:t>
            </a:r>
            <a:r>
              <a:rPr lang="en-US" altLang="zh-CN" sz="800" smtClean="0"/>
              <a:t>&lt;/p&gt;</a:t>
            </a:r>
          </a:p>
          <a:p>
            <a:pPr>
              <a:lnSpc>
                <a:spcPct val="80000"/>
              </a:lnSpc>
            </a:pPr>
            <a:r>
              <a:rPr lang="en-US" altLang="zh-CN" sz="800" smtClean="0"/>
              <a:t>&lt;/body&gt;</a:t>
            </a:r>
          </a:p>
          <a:p>
            <a:pPr>
              <a:lnSpc>
                <a:spcPct val="80000"/>
              </a:lnSpc>
            </a:pPr>
            <a:r>
              <a:rPr lang="en-US" altLang="zh-CN" sz="800" smtClean="0"/>
              <a:t>&lt;/html&gt;</a:t>
            </a:r>
          </a:p>
          <a:p>
            <a:pPr>
              <a:lnSpc>
                <a:spcPct val="80000"/>
              </a:lnSpc>
            </a:pPr>
            <a:endParaRPr lang="zh-CN" altLang="en-US" sz="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pPr>
              <a:lnSpc>
                <a:spcPct val="80000"/>
              </a:lnSpc>
            </a:pPr>
            <a:r>
              <a:rPr lang="en-US" altLang="zh-CN" sz="800" smtClean="0"/>
              <a:t>&lt;!DOCTYPE html PUBLIC "-//W3C//DTD XHTML 1.0 Transitional//EN" "http://www.w3.org/TR/xhtml1/DTD/xhtml1-transitional.dtd"&gt;</a:t>
            </a:r>
          </a:p>
          <a:p>
            <a:pPr>
              <a:lnSpc>
                <a:spcPct val="80000"/>
              </a:lnSpc>
            </a:pPr>
            <a:r>
              <a:rPr lang="en-US" altLang="zh-CN" sz="800" smtClean="0"/>
              <a:t>&lt;html xmlns="http://www.w3.org/1999/xhtml" xml:lang="zh-cn"&gt;</a:t>
            </a:r>
          </a:p>
          <a:p>
            <a:pPr>
              <a:lnSpc>
                <a:spcPct val="80000"/>
              </a:lnSpc>
            </a:pPr>
            <a:r>
              <a:rPr lang="en-US" altLang="zh-CN" sz="800" smtClean="0"/>
              <a:t>&lt;head&gt;</a:t>
            </a:r>
          </a:p>
          <a:p>
            <a:pPr>
              <a:lnSpc>
                <a:spcPct val="80000"/>
              </a:lnSpc>
            </a:pPr>
            <a:r>
              <a:rPr lang="en-US" altLang="zh-CN" sz="800" smtClean="0"/>
              <a:t>	&lt;meta http-equiv="Content-Type" content="text/html;charset=UTF-8" /&gt;</a:t>
            </a:r>
          </a:p>
          <a:p>
            <a:pPr>
              <a:lnSpc>
                <a:spcPct val="80000"/>
              </a:lnSpc>
            </a:pPr>
            <a:r>
              <a:rPr lang="en-US" altLang="zh-CN" sz="800" smtClean="0"/>
              <a:t>	&lt;title&gt;</a:t>
            </a:r>
            <a:r>
              <a:rPr lang="zh-CN" altLang="en-US" sz="800" smtClean="0"/>
              <a:t>网页标题</a:t>
            </a:r>
            <a:r>
              <a:rPr lang="en-US" altLang="zh-CN" sz="800" smtClean="0"/>
              <a:t>&lt;/title&gt;</a:t>
            </a:r>
          </a:p>
          <a:p>
            <a:pPr>
              <a:lnSpc>
                <a:spcPct val="80000"/>
              </a:lnSpc>
            </a:pPr>
            <a:r>
              <a:rPr lang="en-US" altLang="zh-CN" sz="800" smtClean="0"/>
              <a:t>	&lt;meta name="keywords" content="</a:t>
            </a:r>
            <a:r>
              <a:rPr lang="zh-CN" altLang="en-US" sz="800" smtClean="0"/>
              <a:t>关键字列表</a:t>
            </a:r>
            <a:r>
              <a:rPr lang="en-US" altLang="zh-CN" sz="800" smtClean="0"/>
              <a:t>" /&gt;</a:t>
            </a:r>
          </a:p>
          <a:p>
            <a:pPr>
              <a:lnSpc>
                <a:spcPct val="80000"/>
              </a:lnSpc>
            </a:pPr>
            <a:r>
              <a:rPr lang="en-US" altLang="zh-CN" sz="800" smtClean="0"/>
              <a:t>	&lt;meta name="description" content="</a:t>
            </a:r>
            <a:r>
              <a:rPr lang="zh-CN" altLang="en-US" sz="800" smtClean="0"/>
              <a:t>网页描述</a:t>
            </a:r>
            <a:r>
              <a:rPr lang="en-US" altLang="zh-CN" sz="800" smtClean="0"/>
              <a:t>" /&gt;</a:t>
            </a:r>
          </a:p>
          <a:p>
            <a:pPr>
              <a:lnSpc>
                <a:spcPct val="80000"/>
              </a:lnSpc>
            </a:pPr>
            <a:r>
              <a:rPr lang="en-US" altLang="zh-CN" sz="800" smtClean="0"/>
              <a:t>	&lt;link rel="stylesheet" type="text/css" href="" /&gt;</a:t>
            </a:r>
          </a:p>
          <a:p>
            <a:pPr>
              <a:lnSpc>
                <a:spcPct val="80000"/>
              </a:lnSpc>
            </a:pPr>
            <a:r>
              <a:rPr lang="en-US" altLang="zh-CN" sz="800" smtClean="0"/>
              <a:t>	&lt;style type="text/css"&gt;</a:t>
            </a:r>
          </a:p>
          <a:p>
            <a:pPr>
              <a:lnSpc>
                <a:spcPct val="80000"/>
              </a:lnSpc>
            </a:pPr>
            <a:endParaRPr lang="en-US" altLang="zh-CN" sz="800" smtClean="0"/>
          </a:p>
          <a:p>
            <a:pPr>
              <a:lnSpc>
                <a:spcPct val="80000"/>
              </a:lnSpc>
            </a:pPr>
            <a:r>
              <a:rPr lang="en-US" altLang="zh-CN" sz="800" smtClean="0"/>
              <a:t>	.news{</a:t>
            </a:r>
          </a:p>
          <a:p>
            <a:pPr>
              <a:lnSpc>
                <a:spcPct val="80000"/>
              </a:lnSpc>
            </a:pPr>
            <a:r>
              <a:rPr lang="en-US" altLang="zh-CN" sz="800" smtClean="0"/>
              <a:t>		border:1px solid #444444;</a:t>
            </a:r>
          </a:p>
          <a:p>
            <a:pPr>
              <a:lnSpc>
                <a:spcPct val="80000"/>
              </a:lnSpc>
            </a:pPr>
            <a:r>
              <a:rPr lang="en-US" altLang="zh-CN" sz="800" smtClean="0"/>
              <a:t>		width:410px;</a:t>
            </a:r>
          </a:p>
          <a:p>
            <a:pPr>
              <a:lnSpc>
                <a:spcPct val="80000"/>
              </a:lnSpc>
            </a:pPr>
            <a:r>
              <a:rPr lang="en-US" altLang="zh-CN" sz="800" smtClean="0"/>
              <a:t>		padding:10px 20px;</a:t>
            </a:r>
          </a:p>
          <a:p>
            <a:pPr>
              <a:lnSpc>
                <a:spcPct val="80000"/>
              </a:lnSpc>
            </a:pPr>
            <a:r>
              <a:rPr lang="en-US" altLang="zh-CN" sz="800" smtClean="0"/>
              <a:t>	}</a:t>
            </a:r>
          </a:p>
          <a:p>
            <a:pPr>
              <a:lnSpc>
                <a:spcPct val="80000"/>
              </a:lnSpc>
            </a:pPr>
            <a:r>
              <a:rPr lang="en-US" altLang="zh-CN" sz="800" smtClean="0"/>
              <a:t>	.news h2{</a:t>
            </a:r>
          </a:p>
          <a:p>
            <a:pPr>
              <a:lnSpc>
                <a:spcPct val="80000"/>
              </a:lnSpc>
            </a:pPr>
            <a:r>
              <a:rPr lang="en-US" altLang="zh-CN" sz="800" smtClean="0"/>
              <a:t>		margin:0px;</a:t>
            </a:r>
          </a:p>
          <a:p>
            <a:pPr>
              <a:lnSpc>
                <a:spcPct val="80000"/>
              </a:lnSpc>
            </a:pPr>
            <a:r>
              <a:rPr lang="en-US" altLang="zh-CN" sz="800" smtClean="0"/>
              <a:t>		padding:5px 0;</a:t>
            </a:r>
          </a:p>
          <a:p>
            <a:pPr>
              <a:lnSpc>
                <a:spcPct val="80000"/>
              </a:lnSpc>
            </a:pPr>
            <a:r>
              <a:rPr lang="en-US" altLang="zh-CN" sz="800" smtClean="0"/>
              <a:t>		font-family:</a:t>
            </a:r>
            <a:r>
              <a:rPr lang="zh-CN" altLang="en-US" sz="800" smtClean="0"/>
              <a:t>黑体</a:t>
            </a:r>
            <a:r>
              <a:rPr lang="en-US" altLang="zh-CN" sz="800" smtClean="0"/>
              <a:t>;</a:t>
            </a:r>
          </a:p>
          <a:p>
            <a:pPr>
              <a:lnSpc>
                <a:spcPct val="80000"/>
              </a:lnSpc>
            </a:pPr>
            <a:r>
              <a:rPr lang="en-US" altLang="zh-CN" sz="800" smtClean="0"/>
              <a:t>	}</a:t>
            </a:r>
          </a:p>
          <a:p>
            <a:pPr>
              <a:lnSpc>
                <a:spcPct val="80000"/>
              </a:lnSpc>
            </a:pPr>
            <a:r>
              <a:rPr lang="en-US" altLang="zh-CN" sz="800" smtClean="0"/>
              <a:t>	.news ul{</a:t>
            </a:r>
          </a:p>
          <a:p>
            <a:pPr>
              <a:lnSpc>
                <a:spcPct val="80000"/>
              </a:lnSpc>
            </a:pPr>
            <a:r>
              <a:rPr lang="en-US" altLang="zh-CN" sz="800" smtClean="0"/>
              <a:t>		margin:0px;</a:t>
            </a:r>
          </a:p>
          <a:p>
            <a:pPr>
              <a:lnSpc>
                <a:spcPct val="80000"/>
              </a:lnSpc>
            </a:pPr>
            <a:r>
              <a:rPr lang="en-US" altLang="zh-CN" sz="800" smtClean="0"/>
              <a:t>		padding:0px;</a:t>
            </a:r>
          </a:p>
          <a:p>
            <a:pPr>
              <a:lnSpc>
                <a:spcPct val="80000"/>
              </a:lnSpc>
            </a:pPr>
            <a:r>
              <a:rPr lang="en-US" altLang="zh-CN" sz="800" smtClean="0"/>
              <a:t>		list-style-type:none;</a:t>
            </a:r>
          </a:p>
          <a:p>
            <a:pPr>
              <a:lnSpc>
                <a:spcPct val="80000"/>
              </a:lnSpc>
            </a:pPr>
            <a:r>
              <a:rPr lang="en-US" altLang="zh-CN" sz="800" smtClean="0"/>
              <a:t>		list-style-image:url(images/li01.jpg);</a:t>
            </a:r>
          </a:p>
          <a:p>
            <a:pPr>
              <a:lnSpc>
                <a:spcPct val="80000"/>
              </a:lnSpc>
            </a:pPr>
            <a:r>
              <a:rPr lang="en-US" altLang="zh-CN" sz="800" smtClean="0"/>
              <a:t>		list-style-position:inside;</a:t>
            </a:r>
          </a:p>
          <a:p>
            <a:pPr>
              <a:lnSpc>
                <a:spcPct val="80000"/>
              </a:lnSpc>
            </a:pPr>
            <a:r>
              <a:rPr lang="en-US" altLang="zh-CN" sz="800" smtClean="0"/>
              <a:t>		font-size:16px;</a:t>
            </a:r>
          </a:p>
          <a:p>
            <a:pPr>
              <a:lnSpc>
                <a:spcPct val="80000"/>
              </a:lnSpc>
            </a:pPr>
            <a:r>
              <a:rPr lang="en-US" altLang="zh-CN" sz="800" smtClean="0"/>
              <a:t>		line-height:22px;</a:t>
            </a:r>
          </a:p>
          <a:p>
            <a:pPr>
              <a:lnSpc>
                <a:spcPct val="80000"/>
              </a:lnSpc>
            </a:pPr>
            <a:r>
              <a:rPr lang="en-US" altLang="zh-CN" sz="800" smtClean="0"/>
              <a:t>	}</a:t>
            </a:r>
          </a:p>
          <a:p>
            <a:pPr>
              <a:lnSpc>
                <a:spcPct val="80000"/>
              </a:lnSpc>
            </a:pPr>
            <a:r>
              <a:rPr lang="en-US" altLang="zh-CN" sz="800" smtClean="0"/>
              <a:t>	.news a:link, .news a:visited{color:#000099;text-decoration:none;}</a:t>
            </a:r>
          </a:p>
          <a:p>
            <a:pPr>
              <a:lnSpc>
                <a:spcPct val="80000"/>
              </a:lnSpc>
            </a:pPr>
            <a:r>
              <a:rPr lang="en-US" altLang="zh-CN" sz="800" smtClean="0"/>
              <a:t>	.news a:hover{color:#ff0000;text-decoration:underline;}</a:t>
            </a:r>
          </a:p>
          <a:p>
            <a:pPr>
              <a:lnSpc>
                <a:spcPct val="80000"/>
              </a:lnSpc>
            </a:pPr>
            <a:r>
              <a:rPr lang="en-US" altLang="zh-CN" sz="800" smtClean="0"/>
              <a:t>	&lt;/style&gt;</a:t>
            </a:r>
          </a:p>
          <a:p>
            <a:pPr>
              <a:lnSpc>
                <a:spcPct val="80000"/>
              </a:lnSpc>
            </a:pPr>
            <a:r>
              <a:rPr lang="en-US" altLang="zh-CN" sz="800" smtClean="0"/>
              <a:t>	&lt;script type="text/javascript"&gt;&lt;/script&gt;</a:t>
            </a:r>
          </a:p>
          <a:p>
            <a:pPr>
              <a:lnSpc>
                <a:spcPct val="80000"/>
              </a:lnSpc>
            </a:pPr>
            <a:r>
              <a:rPr lang="en-US" altLang="zh-CN" sz="800" smtClean="0"/>
              <a:t>&lt;/head&gt;</a:t>
            </a:r>
          </a:p>
          <a:p>
            <a:pPr>
              <a:lnSpc>
                <a:spcPct val="80000"/>
              </a:lnSpc>
            </a:pPr>
            <a:r>
              <a:rPr lang="en-US" altLang="zh-CN" sz="800" smtClean="0"/>
              <a:t>&lt;body&gt;</a:t>
            </a:r>
          </a:p>
          <a:p>
            <a:pPr>
              <a:lnSpc>
                <a:spcPct val="80000"/>
              </a:lnSpc>
            </a:pPr>
            <a:r>
              <a:rPr lang="en-US" altLang="zh-CN" sz="800" smtClean="0"/>
              <a:t>&lt;div class="news"&gt;</a:t>
            </a:r>
          </a:p>
          <a:p>
            <a:pPr>
              <a:lnSpc>
                <a:spcPct val="80000"/>
              </a:lnSpc>
            </a:pPr>
            <a:r>
              <a:rPr lang="en-US" altLang="zh-CN" sz="800" smtClean="0"/>
              <a:t>	&lt;h2&gt;</a:t>
            </a:r>
            <a:r>
              <a:rPr lang="zh-CN" altLang="en-US" sz="800" smtClean="0"/>
              <a:t>频道推荐</a:t>
            </a:r>
            <a:r>
              <a:rPr lang="en-US" altLang="zh-CN" sz="800" smtClean="0"/>
              <a:t>&lt;/h2&gt;</a:t>
            </a:r>
          </a:p>
          <a:p>
            <a:pPr>
              <a:lnSpc>
                <a:spcPct val="80000"/>
              </a:lnSpc>
            </a:pPr>
            <a:r>
              <a:rPr lang="en-US" altLang="zh-CN" sz="800" smtClean="0"/>
              <a:t>	&lt;ul&gt;</a:t>
            </a:r>
          </a:p>
          <a:p>
            <a:pPr>
              <a:lnSpc>
                <a:spcPct val="80000"/>
              </a:lnSpc>
            </a:pPr>
            <a:r>
              <a:rPr lang="en-US" altLang="zh-CN" sz="800" smtClean="0"/>
              <a:t>		&lt;li&gt;&lt;a href="#"&gt;</a:t>
            </a:r>
            <a:r>
              <a:rPr lang="zh-CN" altLang="en-US" sz="800" smtClean="0"/>
              <a:t>在中国带</a:t>
            </a:r>
            <a:r>
              <a:rPr lang="en-US" altLang="zh-CN" sz="800" smtClean="0"/>
              <a:t>3</a:t>
            </a:r>
            <a:r>
              <a:rPr lang="zh-CN" altLang="en-US" sz="800" smtClean="0"/>
              <a:t>公斤冰毒被抓的日本人自称无辜</a:t>
            </a:r>
            <a:r>
              <a:rPr lang="en-US" altLang="zh-CN" sz="800" smtClean="0"/>
              <a:t>&lt;/a&gt;&lt;/li&gt;</a:t>
            </a:r>
          </a:p>
          <a:p>
            <a:pPr>
              <a:lnSpc>
                <a:spcPct val="80000"/>
              </a:lnSpc>
            </a:pPr>
            <a:r>
              <a:rPr lang="en-US" altLang="zh-CN" sz="800" smtClean="0"/>
              <a:t>		&lt;li&gt;&lt;a href="#"&gt;</a:t>
            </a:r>
            <a:r>
              <a:rPr lang="zh-CN" altLang="en-US" sz="800" smtClean="0"/>
              <a:t>福州：女子闹市候车时被划伤脸 凶手很快消失</a:t>
            </a:r>
            <a:r>
              <a:rPr lang="en-US" altLang="zh-CN" sz="800" smtClean="0"/>
              <a:t>(</a:t>
            </a:r>
            <a:r>
              <a:rPr lang="zh-CN" altLang="en-US" sz="800" smtClean="0"/>
              <a:t>图</a:t>
            </a:r>
            <a:r>
              <a:rPr lang="en-US" altLang="zh-CN" sz="800" smtClean="0"/>
              <a:t>)&lt;/a&gt;&lt;/li&gt;</a:t>
            </a:r>
          </a:p>
          <a:p>
            <a:pPr>
              <a:lnSpc>
                <a:spcPct val="80000"/>
              </a:lnSpc>
            </a:pPr>
            <a:r>
              <a:rPr lang="en-US" altLang="zh-CN" sz="800" smtClean="0"/>
              <a:t>		&lt;li&gt;&lt;a href="#"&gt;</a:t>
            </a:r>
            <a:r>
              <a:rPr lang="zh-CN" altLang="en-US" sz="800" smtClean="0"/>
              <a:t>内地一网站出售形似女童玩具 遭美国团体炮轰</a:t>
            </a:r>
            <a:r>
              <a:rPr lang="en-US" altLang="zh-CN" sz="800" smtClean="0"/>
              <a:t>(</a:t>
            </a:r>
            <a:r>
              <a:rPr lang="zh-CN" altLang="en-US" sz="800" smtClean="0"/>
              <a:t>图</a:t>
            </a:r>
            <a:r>
              <a:rPr lang="en-US" altLang="zh-CN" sz="800" smtClean="0"/>
              <a:t>)&lt;/a&gt;&lt;/li&gt;</a:t>
            </a:r>
          </a:p>
          <a:p>
            <a:pPr>
              <a:lnSpc>
                <a:spcPct val="80000"/>
              </a:lnSpc>
            </a:pPr>
            <a:r>
              <a:rPr lang="en-US" altLang="zh-CN" sz="800" smtClean="0"/>
              <a:t>		&lt;li&gt;&lt;a href="#"&gt;</a:t>
            </a:r>
            <a:r>
              <a:rPr lang="zh-CN" altLang="en-US" sz="800" smtClean="0"/>
              <a:t>山西男子发微博“新城建设造成数人死亡”被拘</a:t>
            </a:r>
            <a:r>
              <a:rPr lang="en-US" altLang="zh-CN" sz="800" smtClean="0"/>
              <a:t>5</a:t>
            </a:r>
            <a:r>
              <a:rPr lang="zh-CN" altLang="en-US" sz="800" smtClean="0"/>
              <a:t>日</a:t>
            </a:r>
            <a:r>
              <a:rPr lang="en-US" altLang="zh-CN" sz="800" smtClean="0"/>
              <a:t>&lt;/a&gt;&lt;/li&gt;</a:t>
            </a:r>
          </a:p>
          <a:p>
            <a:pPr>
              <a:lnSpc>
                <a:spcPct val="80000"/>
              </a:lnSpc>
            </a:pPr>
            <a:r>
              <a:rPr lang="en-US" altLang="zh-CN" sz="800" smtClean="0"/>
              <a:t>		&lt;li&gt;&lt;a href="#"&gt;</a:t>
            </a:r>
            <a:r>
              <a:rPr lang="zh-CN" altLang="en-US" sz="800" smtClean="0"/>
              <a:t>新疆巴楚</a:t>
            </a:r>
            <a:r>
              <a:rPr lang="en-US" altLang="zh-CN" sz="800" smtClean="0"/>
              <a:t>9</a:t>
            </a:r>
            <a:r>
              <a:rPr lang="zh-CN" altLang="en-US" sz="800" smtClean="0"/>
              <a:t>暴徒袭击派出所 全被击毙</a:t>
            </a:r>
            <a:r>
              <a:rPr lang="en-US" altLang="zh-CN" sz="800" smtClean="0"/>
              <a:t>&lt;/a&gt;&lt;/li&gt;</a:t>
            </a:r>
          </a:p>
          <a:p>
            <a:pPr>
              <a:lnSpc>
                <a:spcPct val="80000"/>
              </a:lnSpc>
            </a:pPr>
            <a:r>
              <a:rPr lang="en-US" altLang="zh-CN" sz="800" smtClean="0"/>
              <a:t>		&lt;li&gt;&lt;a href="#"&gt;</a:t>
            </a:r>
            <a:r>
              <a:rPr lang="zh-CN" altLang="en-US" sz="800" smtClean="0"/>
              <a:t>在中国带</a:t>
            </a:r>
            <a:r>
              <a:rPr lang="en-US" altLang="zh-CN" sz="800" smtClean="0"/>
              <a:t>3</a:t>
            </a:r>
            <a:r>
              <a:rPr lang="zh-CN" altLang="en-US" sz="800" smtClean="0"/>
              <a:t>公斤冰毒被抓的日本人自称无辜</a:t>
            </a:r>
            <a:r>
              <a:rPr lang="en-US" altLang="zh-CN" sz="800" smtClean="0"/>
              <a:t>&lt;/a&gt;&lt;/li&gt;</a:t>
            </a:r>
          </a:p>
          <a:p>
            <a:pPr>
              <a:lnSpc>
                <a:spcPct val="80000"/>
              </a:lnSpc>
            </a:pPr>
            <a:r>
              <a:rPr lang="en-US" altLang="zh-CN" sz="800" smtClean="0"/>
              <a:t>		&lt;li&gt;&lt;a href="#"&gt;</a:t>
            </a:r>
            <a:r>
              <a:rPr lang="zh-CN" altLang="en-US" sz="800" smtClean="0"/>
              <a:t>福州：女子闹市候车时被划伤脸 凶手很快消失</a:t>
            </a:r>
            <a:r>
              <a:rPr lang="en-US" altLang="zh-CN" sz="800" smtClean="0"/>
              <a:t>(</a:t>
            </a:r>
            <a:r>
              <a:rPr lang="zh-CN" altLang="en-US" sz="800" smtClean="0"/>
              <a:t>图</a:t>
            </a:r>
            <a:r>
              <a:rPr lang="en-US" altLang="zh-CN" sz="800" smtClean="0"/>
              <a:t>)&lt;/a&gt;&lt;/li&gt;</a:t>
            </a:r>
          </a:p>
          <a:p>
            <a:pPr>
              <a:lnSpc>
                <a:spcPct val="80000"/>
              </a:lnSpc>
            </a:pPr>
            <a:r>
              <a:rPr lang="en-US" altLang="zh-CN" sz="800" smtClean="0"/>
              <a:t>		&lt;li&gt;&lt;a href="#"&gt;</a:t>
            </a:r>
            <a:r>
              <a:rPr lang="zh-CN" altLang="en-US" sz="800" smtClean="0"/>
              <a:t>内地一网站出售形似女童玩具 遭美国团体炮轰</a:t>
            </a:r>
            <a:r>
              <a:rPr lang="en-US" altLang="zh-CN" sz="800" smtClean="0"/>
              <a:t>(</a:t>
            </a:r>
            <a:r>
              <a:rPr lang="zh-CN" altLang="en-US" sz="800" smtClean="0"/>
              <a:t>图</a:t>
            </a:r>
            <a:r>
              <a:rPr lang="en-US" altLang="zh-CN" sz="800" smtClean="0"/>
              <a:t>)&lt;/a&gt;&lt;/li&gt;</a:t>
            </a:r>
          </a:p>
          <a:p>
            <a:pPr>
              <a:lnSpc>
                <a:spcPct val="80000"/>
              </a:lnSpc>
            </a:pPr>
            <a:r>
              <a:rPr lang="en-US" altLang="zh-CN" sz="800" smtClean="0"/>
              <a:t>		&lt;li&gt;&lt;a href="#"&gt;</a:t>
            </a:r>
            <a:r>
              <a:rPr lang="zh-CN" altLang="en-US" sz="800" smtClean="0"/>
              <a:t>山西男子发微博“新城建设造成数人死亡”被拘</a:t>
            </a:r>
            <a:r>
              <a:rPr lang="en-US" altLang="zh-CN" sz="800" smtClean="0"/>
              <a:t>5</a:t>
            </a:r>
            <a:r>
              <a:rPr lang="zh-CN" altLang="en-US" sz="800" smtClean="0"/>
              <a:t>日</a:t>
            </a:r>
            <a:r>
              <a:rPr lang="en-US" altLang="zh-CN" sz="800" smtClean="0"/>
              <a:t>&lt;/a&gt;&lt;/li&gt;</a:t>
            </a:r>
          </a:p>
          <a:p>
            <a:pPr>
              <a:lnSpc>
                <a:spcPct val="80000"/>
              </a:lnSpc>
            </a:pPr>
            <a:r>
              <a:rPr lang="en-US" altLang="zh-CN" sz="800" smtClean="0"/>
              <a:t>		&lt;li&gt;&lt;a href="#"&gt;</a:t>
            </a:r>
            <a:r>
              <a:rPr lang="zh-CN" altLang="en-US" sz="800" smtClean="0"/>
              <a:t>新疆巴楚</a:t>
            </a:r>
            <a:r>
              <a:rPr lang="en-US" altLang="zh-CN" sz="800" smtClean="0"/>
              <a:t>9</a:t>
            </a:r>
            <a:r>
              <a:rPr lang="zh-CN" altLang="en-US" sz="800" smtClean="0"/>
              <a:t>暴徒袭击派出所 全被击毙</a:t>
            </a:r>
            <a:r>
              <a:rPr lang="en-US" altLang="zh-CN" sz="800" smtClean="0"/>
              <a:t>&lt;/a&gt;&lt;/li&gt;</a:t>
            </a:r>
          </a:p>
          <a:p>
            <a:pPr>
              <a:lnSpc>
                <a:spcPct val="80000"/>
              </a:lnSpc>
            </a:pPr>
            <a:r>
              <a:rPr lang="en-US" altLang="zh-CN" sz="800" smtClean="0"/>
              <a:t>	&lt;/ul&gt;</a:t>
            </a:r>
          </a:p>
          <a:p>
            <a:pPr>
              <a:lnSpc>
                <a:spcPct val="80000"/>
              </a:lnSpc>
            </a:pPr>
            <a:r>
              <a:rPr lang="en-US" altLang="zh-CN" sz="800" smtClean="0"/>
              <a:t>&lt;/div&gt;</a:t>
            </a:r>
          </a:p>
          <a:p>
            <a:pPr>
              <a:lnSpc>
                <a:spcPct val="80000"/>
              </a:lnSpc>
            </a:pPr>
            <a:r>
              <a:rPr lang="en-US" altLang="zh-CN" sz="800" smtClean="0"/>
              <a:t>&lt;/body&gt;</a:t>
            </a:r>
          </a:p>
          <a:p>
            <a:pPr>
              <a:lnSpc>
                <a:spcPct val="80000"/>
              </a:lnSpc>
            </a:pPr>
            <a:r>
              <a:rPr lang="en-US" altLang="zh-CN" sz="800" smtClean="0"/>
              <a:t>&lt;/html&gt;</a:t>
            </a:r>
          </a:p>
          <a:p>
            <a:pPr>
              <a:lnSpc>
                <a:spcPct val="80000"/>
              </a:lnSpc>
            </a:pPr>
            <a:endParaRPr lang="zh-CN" altLang="en-US" sz="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pPr>
              <a:lnSpc>
                <a:spcPct val="80000"/>
              </a:lnSpc>
            </a:pPr>
            <a:r>
              <a:rPr lang="en-US" altLang="zh-CN" sz="800" smtClean="0"/>
              <a:t>&lt;style type="text/css"&gt;</a:t>
            </a:r>
          </a:p>
          <a:p>
            <a:pPr>
              <a:lnSpc>
                <a:spcPct val="80000"/>
              </a:lnSpc>
            </a:pPr>
            <a:r>
              <a:rPr lang="en-US" altLang="zh-CN" sz="800" smtClean="0"/>
              <a:t>table,tr,td{margin:0px;padding:0px;}</a:t>
            </a:r>
          </a:p>
          <a:p>
            <a:pPr>
              <a:lnSpc>
                <a:spcPct val="80000"/>
              </a:lnSpc>
            </a:pPr>
            <a:r>
              <a:rPr lang="en-US" altLang="zh-CN" sz="800" smtClean="0"/>
              <a:t>body{font-size:14px;color:#333;}</a:t>
            </a:r>
          </a:p>
          <a:p>
            <a:pPr>
              <a:lnSpc>
                <a:spcPct val="80000"/>
              </a:lnSpc>
            </a:pPr>
            <a:r>
              <a:rPr lang="en-US" altLang="zh-CN" sz="800" smtClean="0"/>
              <a:t>.table1{border-collapse:collapse;}</a:t>
            </a:r>
          </a:p>
          <a:p>
            <a:pPr>
              <a:lnSpc>
                <a:spcPct val="80000"/>
              </a:lnSpc>
            </a:pPr>
            <a:r>
              <a:rPr lang="en-US" altLang="zh-CN" sz="800" smtClean="0"/>
              <a:t>.table1 caption{font-size:24px;font-family:</a:t>
            </a:r>
            <a:r>
              <a:rPr lang="zh-CN" altLang="en-US" sz="800" smtClean="0"/>
              <a:t>黑体</a:t>
            </a:r>
            <a:r>
              <a:rPr lang="en-US" altLang="zh-CN" sz="800" smtClean="0"/>
              <a:t>;}</a:t>
            </a:r>
          </a:p>
          <a:p>
            <a:pPr>
              <a:lnSpc>
                <a:spcPct val="80000"/>
              </a:lnSpc>
            </a:pPr>
            <a:r>
              <a:rPr lang="en-US" altLang="zh-CN" sz="800" smtClean="0"/>
              <a:t>.table1 th{background-color:#ddd;height:30px;}</a:t>
            </a:r>
          </a:p>
          <a:p>
            <a:pPr>
              <a:lnSpc>
                <a:spcPct val="80000"/>
              </a:lnSpc>
            </a:pPr>
            <a:r>
              <a:rPr lang="en-US" altLang="zh-CN" sz="800" smtClean="0"/>
              <a:t>.table1 td{padding:5px;}</a:t>
            </a:r>
          </a:p>
          <a:p>
            <a:pPr>
              <a:lnSpc>
                <a:spcPct val="80000"/>
              </a:lnSpc>
            </a:pPr>
            <a:r>
              <a:rPr lang="en-US" altLang="zh-CN" sz="800" smtClean="0"/>
              <a:t>.table1 a:link, .table1 a:visited{color:#444;text-decoration:none;}</a:t>
            </a:r>
          </a:p>
          <a:p>
            <a:pPr>
              <a:lnSpc>
                <a:spcPct val="80000"/>
              </a:lnSpc>
            </a:pPr>
            <a:r>
              <a:rPr lang="en-US" altLang="zh-CN" sz="800" smtClean="0"/>
              <a:t>.table1 a:hover{color:#ff0000;text-decoration:underline;}</a:t>
            </a:r>
          </a:p>
          <a:p>
            <a:pPr>
              <a:lnSpc>
                <a:spcPct val="80000"/>
              </a:lnSpc>
            </a:pPr>
            <a:r>
              <a:rPr lang="en-US" altLang="zh-CN" sz="800" smtClean="0"/>
              <a:t>&lt;/style&gt;</a:t>
            </a:r>
          </a:p>
          <a:p>
            <a:pPr>
              <a:lnSpc>
                <a:spcPct val="80000"/>
              </a:lnSpc>
            </a:pPr>
            <a:r>
              <a:rPr lang="en-US" altLang="zh-CN" sz="800" smtClean="0"/>
              <a:t>&lt;body&gt;</a:t>
            </a:r>
          </a:p>
          <a:p>
            <a:pPr>
              <a:lnSpc>
                <a:spcPct val="80000"/>
              </a:lnSpc>
            </a:pPr>
            <a:r>
              <a:rPr lang="en-US" altLang="zh-CN" sz="800" smtClean="0"/>
              <a:t>&lt;table class="table1" width="500" border="1"&gt;</a:t>
            </a:r>
          </a:p>
          <a:p>
            <a:pPr>
              <a:lnSpc>
                <a:spcPct val="80000"/>
              </a:lnSpc>
            </a:pPr>
            <a:r>
              <a:rPr lang="en-US" altLang="zh-CN" sz="800" smtClean="0"/>
              <a:t>	&lt;caption&gt;</a:t>
            </a:r>
            <a:r>
              <a:rPr lang="zh-CN" altLang="en-US" sz="800" smtClean="0"/>
              <a:t>国内新闻列表</a:t>
            </a:r>
            <a:r>
              <a:rPr lang="en-US" altLang="zh-CN" sz="800" smtClean="0"/>
              <a:t>&lt;/caption&gt;</a:t>
            </a:r>
          </a:p>
          <a:p>
            <a:pPr>
              <a:lnSpc>
                <a:spcPct val="80000"/>
              </a:lnSpc>
            </a:pPr>
            <a:r>
              <a:rPr lang="en-US" altLang="zh-CN" sz="800" smtClean="0"/>
              <a:t>	&lt;tr&gt;</a:t>
            </a:r>
          </a:p>
          <a:p>
            <a:pPr>
              <a:lnSpc>
                <a:spcPct val="80000"/>
              </a:lnSpc>
            </a:pPr>
            <a:r>
              <a:rPr lang="en-US" altLang="zh-CN" sz="800" smtClean="0"/>
              <a:t>		&lt;th&gt;ID&lt;/th&gt;</a:t>
            </a:r>
          </a:p>
          <a:p>
            <a:pPr>
              <a:lnSpc>
                <a:spcPct val="80000"/>
              </a:lnSpc>
            </a:pPr>
            <a:r>
              <a:rPr lang="en-US" altLang="zh-CN" sz="800" smtClean="0"/>
              <a:t>		&lt;th&gt;</a:t>
            </a:r>
            <a:r>
              <a:rPr lang="zh-CN" altLang="en-US" sz="800" smtClean="0"/>
              <a:t>标题</a:t>
            </a:r>
            <a:r>
              <a:rPr lang="en-US" altLang="zh-CN" sz="800" smtClean="0"/>
              <a:t>&lt;/th&gt;</a:t>
            </a:r>
          </a:p>
          <a:p>
            <a:pPr>
              <a:lnSpc>
                <a:spcPct val="80000"/>
              </a:lnSpc>
            </a:pPr>
            <a:r>
              <a:rPr lang="en-US" altLang="zh-CN" sz="800" smtClean="0"/>
              <a:t>		&lt;th&gt;</a:t>
            </a:r>
            <a:r>
              <a:rPr lang="zh-CN" altLang="en-US" sz="800" smtClean="0"/>
              <a:t>发布时间</a:t>
            </a:r>
            <a:r>
              <a:rPr lang="en-US" altLang="zh-CN" sz="800" smtClean="0"/>
              <a:t>&lt;/th&gt;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&lt;td&gt;1787&lt;/td&gt;</a:t>
            </a:r>
          </a:p>
          <a:p>
            <a:pPr>
              <a:lnSpc>
                <a:spcPct val="80000"/>
              </a:lnSpc>
            </a:pPr>
            <a:r>
              <a:rPr lang="en-US" altLang="zh-CN" sz="800" smtClean="0"/>
              <a:t>		&lt;td&gt;&lt;a href="#"&gt;</a:t>
            </a:r>
            <a:r>
              <a:rPr lang="zh-CN" altLang="en-US" sz="800" smtClean="0"/>
              <a:t>重庆劳教往事：手指轧掉定性为自残</a:t>
            </a:r>
            <a:r>
              <a:rPr lang="en-US" altLang="zh-CN" sz="800" smtClean="0"/>
              <a:t>&lt;/a&gt;&lt;/td&gt;</a:t>
            </a:r>
          </a:p>
          <a:p>
            <a:pPr>
              <a:lnSpc>
                <a:spcPct val="80000"/>
              </a:lnSpc>
            </a:pPr>
            <a:r>
              <a:rPr lang="en-US" altLang="zh-CN" sz="800" smtClean="0"/>
              <a:t>		&lt;td&gt;2013-11-19&lt;/td&gt;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&lt;td&gt;1786&lt;/td&gt;</a:t>
            </a:r>
          </a:p>
          <a:p>
            <a:pPr>
              <a:lnSpc>
                <a:spcPct val="80000"/>
              </a:lnSpc>
            </a:pPr>
            <a:r>
              <a:rPr lang="en-US" altLang="zh-CN" sz="800" smtClean="0"/>
              <a:t>		&lt;td&gt;&lt;a href="#"&gt;</a:t>
            </a:r>
            <a:r>
              <a:rPr lang="zh-CN" altLang="en-US" sz="800" smtClean="0"/>
              <a:t>老一辈中共领导人的骨灰有一半多从八宝山搬出</a:t>
            </a:r>
            <a:r>
              <a:rPr lang="en-US" altLang="zh-CN" sz="800" smtClean="0"/>
              <a:t>&lt;/a&gt;&lt;/td&gt;</a:t>
            </a:r>
          </a:p>
          <a:p>
            <a:pPr>
              <a:lnSpc>
                <a:spcPct val="80000"/>
              </a:lnSpc>
            </a:pPr>
            <a:r>
              <a:rPr lang="en-US" altLang="zh-CN" sz="800" smtClean="0"/>
              <a:t>		&lt;td&gt;2013-11-17&lt;/td&gt;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&lt;td&gt;1780&lt;/td&gt;</a:t>
            </a:r>
          </a:p>
          <a:p>
            <a:pPr>
              <a:lnSpc>
                <a:spcPct val="80000"/>
              </a:lnSpc>
            </a:pPr>
            <a:r>
              <a:rPr lang="en-US" altLang="zh-CN" sz="800" smtClean="0"/>
              <a:t>		&lt;td&gt;&lt;a href="#"&gt;</a:t>
            </a:r>
            <a:r>
              <a:rPr lang="zh-CN" altLang="en-US" sz="800" smtClean="0"/>
              <a:t>治党路线图：整顿领导干部特别是高级干部作风</a:t>
            </a:r>
            <a:r>
              <a:rPr lang="en-US" altLang="zh-CN" sz="800" smtClean="0"/>
              <a:t>&lt;/a&gt;&lt;/td&gt;</a:t>
            </a:r>
          </a:p>
          <a:p>
            <a:pPr>
              <a:lnSpc>
                <a:spcPct val="80000"/>
              </a:lnSpc>
            </a:pPr>
            <a:r>
              <a:rPr lang="en-US" altLang="zh-CN" sz="800" smtClean="0"/>
              <a:t>		&lt;td&gt;2013-11-15&lt;/td&gt;</a:t>
            </a:r>
          </a:p>
          <a:p>
            <a:pPr>
              <a:lnSpc>
                <a:spcPct val="80000"/>
              </a:lnSpc>
            </a:pPr>
            <a:r>
              <a:rPr lang="en-US" altLang="zh-CN" sz="800" smtClean="0"/>
              <a:t>	&lt;/tr&gt;</a:t>
            </a:r>
          </a:p>
          <a:p>
            <a:pPr>
              <a:lnSpc>
                <a:spcPct val="80000"/>
              </a:lnSpc>
            </a:pPr>
            <a:r>
              <a:rPr lang="en-US" altLang="zh-CN" sz="800" smtClean="0"/>
              <a:t>	&lt;tr&gt;</a:t>
            </a:r>
          </a:p>
          <a:p>
            <a:pPr>
              <a:lnSpc>
                <a:spcPct val="80000"/>
              </a:lnSpc>
            </a:pPr>
            <a:r>
              <a:rPr lang="en-US" altLang="zh-CN" sz="800" smtClean="0"/>
              <a:t>		&lt;td&gt;1767&lt;/td&gt;</a:t>
            </a:r>
          </a:p>
          <a:p>
            <a:pPr>
              <a:lnSpc>
                <a:spcPct val="80000"/>
              </a:lnSpc>
            </a:pPr>
            <a:r>
              <a:rPr lang="en-US" altLang="zh-CN" sz="800" smtClean="0"/>
              <a:t>		&lt;td&gt;&lt;a href="#"&gt;</a:t>
            </a:r>
            <a:r>
              <a:rPr lang="zh-CN" altLang="en-US" sz="800" smtClean="0"/>
              <a:t>焦仁和谈女儿张悬举旗事件：她很单纯 不了解政治</a:t>
            </a:r>
            <a:r>
              <a:rPr lang="en-US" altLang="zh-CN" sz="800" smtClean="0"/>
              <a:t>&lt;/a&gt;&lt;/td&gt;</a:t>
            </a:r>
          </a:p>
          <a:p>
            <a:pPr>
              <a:lnSpc>
                <a:spcPct val="80000"/>
              </a:lnSpc>
            </a:pPr>
            <a:r>
              <a:rPr lang="en-US" altLang="zh-CN" sz="800" smtClean="0"/>
              <a:t>		&lt;td&gt;2013-11-10&lt;/td&gt;</a:t>
            </a:r>
          </a:p>
          <a:p>
            <a:pPr>
              <a:lnSpc>
                <a:spcPct val="80000"/>
              </a:lnSpc>
            </a:pPr>
            <a:r>
              <a:rPr lang="en-US" altLang="zh-CN" sz="800" smtClean="0"/>
              <a:t>	&lt;/tr&gt;</a:t>
            </a:r>
          </a:p>
          <a:p>
            <a:pPr>
              <a:lnSpc>
                <a:spcPct val="80000"/>
              </a:lnSpc>
            </a:pPr>
            <a:r>
              <a:rPr lang="en-US" altLang="zh-CN" sz="800" smtClean="0"/>
              <a:t>&lt;/table&gt;</a:t>
            </a:r>
            <a:endParaRPr lang="zh-CN" altLang="en-US" sz="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pPr>
              <a:lnSpc>
                <a:spcPct val="80000"/>
              </a:lnSpc>
            </a:pPr>
            <a:r>
              <a:rPr lang="en-US" altLang="zh-CN" sz="800" smtClean="0"/>
              <a:t>&lt;style type="text/css"&gt;</a:t>
            </a:r>
          </a:p>
          <a:p>
            <a:pPr>
              <a:lnSpc>
                <a:spcPct val="80000"/>
              </a:lnSpc>
            </a:pPr>
            <a:r>
              <a:rPr lang="en-US" altLang="zh-CN" sz="800" smtClean="0"/>
              <a:t>.news{</a:t>
            </a:r>
          </a:p>
          <a:p>
            <a:pPr>
              <a:lnSpc>
                <a:spcPct val="80000"/>
              </a:lnSpc>
            </a:pPr>
            <a:r>
              <a:rPr lang="en-US" altLang="zh-CN" sz="800" smtClean="0"/>
              <a:t>	width:560px;height:400px;</a:t>
            </a:r>
          </a:p>
          <a:p>
            <a:pPr>
              <a:lnSpc>
                <a:spcPct val="80000"/>
              </a:lnSpc>
            </a:pPr>
            <a:r>
              <a:rPr lang="en-US" altLang="zh-CN" sz="800" smtClean="0"/>
              <a:t>	border:1px solid #444;</a:t>
            </a:r>
          </a:p>
          <a:p>
            <a:pPr>
              <a:lnSpc>
                <a:spcPct val="80000"/>
              </a:lnSpc>
            </a:pPr>
            <a:r>
              <a:rPr lang="en-US" altLang="zh-CN" sz="800" smtClean="0"/>
              <a:t>	background-image:url(images/03.gif);</a:t>
            </a:r>
          </a:p>
          <a:p>
            <a:pPr>
              <a:lnSpc>
                <a:spcPct val="80000"/>
              </a:lnSpc>
            </a:pPr>
            <a:r>
              <a:rPr lang="en-US" altLang="zh-CN" sz="800" smtClean="0"/>
              <a:t>	background-repeat:no-repeat;</a:t>
            </a:r>
          </a:p>
          <a:p>
            <a:pPr>
              <a:lnSpc>
                <a:spcPct val="80000"/>
              </a:lnSpc>
            </a:pPr>
            <a:r>
              <a:rPr lang="en-US" altLang="zh-CN" sz="800" smtClean="0"/>
              <a:t>	background-position:450px bottom;</a:t>
            </a:r>
          </a:p>
          <a:p>
            <a:pPr>
              <a:lnSpc>
                <a:spcPct val="80000"/>
              </a:lnSpc>
            </a:pPr>
            <a:r>
              <a:rPr lang="en-US" altLang="zh-CN" sz="800" smtClean="0"/>
              <a:t>	padding:20px;</a:t>
            </a:r>
          </a:p>
          <a:p>
            <a:pPr>
              <a:lnSpc>
                <a:spcPct val="80000"/>
              </a:lnSpc>
            </a:pPr>
            <a:r>
              <a:rPr lang="en-US" altLang="zh-CN" sz="800" smtClean="0"/>
              <a:t>}</a:t>
            </a:r>
          </a:p>
          <a:p>
            <a:pPr>
              <a:lnSpc>
                <a:spcPct val="80000"/>
              </a:lnSpc>
            </a:pPr>
            <a:r>
              <a:rPr lang="en-US" altLang="zh-CN" sz="800" smtClean="0"/>
              <a:t>.news p{</a:t>
            </a:r>
          </a:p>
          <a:p>
            <a:pPr>
              <a:lnSpc>
                <a:spcPct val="80000"/>
              </a:lnSpc>
            </a:pPr>
            <a:r>
              <a:rPr lang="en-US" altLang="zh-CN" sz="800" smtClean="0"/>
              <a:t>	margin:0px;</a:t>
            </a:r>
          </a:p>
          <a:p>
            <a:pPr>
              <a:lnSpc>
                <a:spcPct val="80000"/>
              </a:lnSpc>
            </a:pPr>
            <a:r>
              <a:rPr lang="en-US" altLang="zh-CN" sz="800" smtClean="0"/>
              <a:t>	padding:10px 0px;</a:t>
            </a:r>
          </a:p>
          <a:p>
            <a:pPr>
              <a:lnSpc>
                <a:spcPct val="80000"/>
              </a:lnSpc>
            </a:pPr>
            <a:r>
              <a:rPr lang="en-US" altLang="zh-CN" sz="800" smtClean="0"/>
              <a:t>	line-height:22px;</a:t>
            </a:r>
          </a:p>
          <a:p>
            <a:pPr>
              <a:lnSpc>
                <a:spcPct val="80000"/>
              </a:lnSpc>
            </a:pPr>
            <a:r>
              <a:rPr lang="en-US" altLang="zh-CN" sz="800" smtClean="0"/>
              <a:t>	text-indent:28px;</a:t>
            </a:r>
          </a:p>
          <a:p>
            <a:pPr>
              <a:lnSpc>
                <a:spcPct val="80000"/>
              </a:lnSpc>
            </a:pPr>
            <a:r>
              <a:rPr lang="en-US" altLang="zh-CN" sz="800" smtClean="0"/>
              <a:t>	font-size:16px;</a:t>
            </a:r>
          </a:p>
          <a:p>
            <a:pPr>
              <a:lnSpc>
                <a:spcPct val="80000"/>
              </a:lnSpc>
            </a:pPr>
            <a:r>
              <a:rPr lang="en-US" altLang="zh-CN" sz="800" smtClean="0"/>
              <a:t>}</a:t>
            </a:r>
          </a:p>
          <a:p>
            <a:pPr>
              <a:lnSpc>
                <a:spcPct val="80000"/>
              </a:lnSpc>
            </a:pPr>
            <a:r>
              <a:rPr lang="en-US" altLang="zh-CN" sz="800" smtClean="0"/>
              <a:t>&lt;/style&gt;</a:t>
            </a:r>
          </a:p>
          <a:p>
            <a:pPr>
              <a:lnSpc>
                <a:spcPct val="80000"/>
              </a:lnSpc>
            </a:pPr>
            <a:r>
              <a:rPr lang="en-US" altLang="zh-CN" sz="800" smtClean="0"/>
              <a:t>&lt;body&gt;</a:t>
            </a:r>
          </a:p>
          <a:p>
            <a:pPr>
              <a:lnSpc>
                <a:spcPct val="80000"/>
              </a:lnSpc>
            </a:pPr>
            <a:r>
              <a:rPr lang="en-US" altLang="zh-CN" sz="800" smtClean="0"/>
              <a:t>&lt;div class="news"&gt;</a:t>
            </a:r>
          </a:p>
          <a:p>
            <a:pPr>
              <a:lnSpc>
                <a:spcPct val="80000"/>
              </a:lnSpc>
            </a:pPr>
            <a:r>
              <a:rPr lang="en-US" altLang="zh-CN" sz="800" smtClean="0"/>
              <a:t>&lt;h2&gt;</a:t>
            </a:r>
            <a:r>
              <a:rPr lang="zh-CN" altLang="en-US" sz="800" smtClean="0"/>
              <a:t>专家：小产权房开闸会导致房价下跌 地方不乐意</a:t>
            </a:r>
            <a:r>
              <a:rPr lang="en-US" altLang="zh-CN" sz="800" smtClean="0"/>
              <a:t>&lt;/h2&gt;</a:t>
            </a:r>
          </a:p>
          <a:p>
            <a:pPr>
              <a:lnSpc>
                <a:spcPct val="80000"/>
              </a:lnSpc>
            </a:pPr>
            <a:r>
              <a:rPr lang="en-US" altLang="zh-CN" sz="800" smtClean="0"/>
              <a:t>&lt;p&gt;</a:t>
            </a:r>
            <a:r>
              <a:rPr lang="zh-CN" altLang="en-US" sz="800" smtClean="0"/>
              <a:t>受“小产权房转正”等利好消息的刺激，北京周边的多个小产权房价格出现上涨，其中通州</a:t>
            </a:r>
            <a:r>
              <a:rPr lang="en-US" altLang="zh-CN" sz="800" smtClean="0"/>
              <a:t>[</a:t>
            </a:r>
            <a:r>
              <a:rPr lang="zh-CN" altLang="en-US" sz="800" smtClean="0"/>
              <a:t>最新消息 价格 户型 点评</a:t>
            </a:r>
            <a:r>
              <a:rPr lang="en-US" altLang="zh-CN" sz="800" smtClean="0"/>
              <a:t>]</a:t>
            </a:r>
            <a:r>
              <a:rPr lang="zh-CN" altLang="en-US" sz="800" smtClean="0"/>
              <a:t>区太玉园小产权房最近一月更是上涨千元以上。而之前深圳的媒体报道，深圳的小产权房市场也暗流涌动，不但价格有所上涨，“小产权房”有望转正甚至成为一些中介推销的理由。小产权房为何如此受青睐？另外，小产权房究竟能买吗？</a:t>
            </a:r>
            <a:r>
              <a:rPr lang="en-US" altLang="zh-CN" sz="800" smtClean="0"/>
              <a:t>&lt;/p&gt;</a:t>
            </a:r>
          </a:p>
          <a:p>
            <a:pPr>
              <a:lnSpc>
                <a:spcPct val="80000"/>
              </a:lnSpc>
            </a:pPr>
            <a:r>
              <a:rPr lang="en-US" altLang="zh-CN" sz="800" smtClean="0"/>
              <a:t>&lt;p&gt;</a:t>
            </a:r>
          </a:p>
          <a:p>
            <a:pPr>
              <a:lnSpc>
                <a:spcPct val="80000"/>
              </a:lnSpc>
            </a:pPr>
            <a:r>
              <a:rPr lang="zh-CN" altLang="en-US" sz="800" smtClean="0"/>
              <a:t>薛建雄：“</a:t>
            </a:r>
            <a:r>
              <a:rPr lang="en-US" altLang="zh-CN" sz="800" smtClean="0"/>
              <a:t>383</a:t>
            </a:r>
            <a:r>
              <a:rPr lang="zh-CN" altLang="en-US" sz="800" smtClean="0"/>
              <a:t>方案”中提到的“补缴地款，有条件转正”的内容，引起了热议。但是在这其中，炒作的意味较为浓重。正如此前的上海自贸区效应那样，不少房产中介以及开发商都借此来炒作。但实际上，自贸区周边房价和小产权房的价格，并没有出现特别领先市场的表现。</a:t>
            </a:r>
          </a:p>
          <a:p>
            <a:pPr>
              <a:lnSpc>
                <a:spcPct val="80000"/>
              </a:lnSpc>
            </a:pPr>
            <a:r>
              <a:rPr lang="en-US" altLang="zh-CN" sz="800" smtClean="0"/>
              <a:t>&lt;/p&gt;&lt;/div&gt;</a:t>
            </a:r>
            <a:endParaRPr lang="zh-CN" alt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p:spPr>
        <p:txBody>
          <a:bodyPr/>
          <a:lstStyle/>
          <a:p>
            <a:r>
              <a:rPr lang="en-US" altLang="zh-CN" sz="1000" smtClean="0"/>
              <a:t>&lt;style type="text/css"&gt;</a:t>
            </a:r>
          </a:p>
          <a:p>
            <a:r>
              <a:rPr lang="en-US" altLang="zh-CN" sz="1000" smtClean="0"/>
              <a:t>body{color:#444;}</a:t>
            </a:r>
          </a:p>
          <a:p>
            <a:r>
              <a:rPr lang="en-US" altLang="zh-CN" sz="1000" smtClean="0"/>
              <a:t>.news{width:100px; border:1px solid #444;padding:10px;float:left;}</a:t>
            </a:r>
          </a:p>
          <a:p>
            <a:r>
              <a:rPr lang="en-US" altLang="zh-CN" sz="1000" smtClean="0"/>
              <a:t>.news .div1{width:100px;height:100px;background-color:#ff0000;}</a:t>
            </a:r>
          </a:p>
          <a:p>
            <a:r>
              <a:rPr lang="en-US" altLang="zh-CN" sz="1000" smtClean="0"/>
              <a:t>.news .div2{</a:t>
            </a:r>
          </a:p>
          <a:p>
            <a:r>
              <a:rPr lang="en-US" altLang="zh-CN" sz="1000" smtClean="0"/>
              <a:t>	width:100px;height:100px;background-color:#00ff00;</a:t>
            </a:r>
          </a:p>
          <a:p>
            <a:r>
              <a:rPr lang="en-US" altLang="zh-CN" sz="1000" smtClean="0"/>
              <a:t>	position:relative;top:0px;left:120px;</a:t>
            </a:r>
          </a:p>
          <a:p>
            <a:r>
              <a:rPr lang="en-US" altLang="zh-CN" sz="1000" smtClean="0"/>
              <a:t>}</a:t>
            </a:r>
          </a:p>
          <a:p>
            <a:r>
              <a:rPr lang="en-US" altLang="zh-CN" sz="1000" smtClean="0"/>
              <a:t>.news .div3{width:100px;height:100px;background-color:#0000ff;}</a:t>
            </a:r>
          </a:p>
          <a:p>
            <a:r>
              <a:rPr lang="en-US" altLang="zh-CN" sz="1000" smtClean="0"/>
              <a:t>&lt;/style&gt;</a:t>
            </a:r>
          </a:p>
          <a:p>
            <a:r>
              <a:rPr lang="en-US" altLang="zh-CN" sz="1000" smtClean="0"/>
              <a:t>&lt;body&gt;</a:t>
            </a:r>
          </a:p>
          <a:p>
            <a:r>
              <a:rPr lang="en-US" altLang="zh-CN" sz="1000" smtClean="0"/>
              <a:t>&lt;div class="news"&gt;</a:t>
            </a:r>
          </a:p>
          <a:p>
            <a:r>
              <a:rPr lang="en-US" altLang="zh-CN" sz="1000" smtClean="0"/>
              <a:t>	&lt;div class="div1"&gt;&lt;/div&gt;</a:t>
            </a:r>
          </a:p>
          <a:p>
            <a:r>
              <a:rPr lang="en-US" altLang="zh-CN" sz="1000" smtClean="0"/>
              <a:t>	&lt;div class="div2"&gt;&lt;/div&gt;</a:t>
            </a:r>
          </a:p>
          <a:p>
            <a:r>
              <a:rPr lang="en-US" altLang="zh-CN" sz="1000" smtClean="0"/>
              <a:t>	&lt;div class="div3"&gt;&lt;/div&gt;</a:t>
            </a:r>
          </a:p>
          <a:p>
            <a:r>
              <a:rPr lang="en-US" altLang="zh-CN" sz="1000" smtClean="0"/>
              <a:t>&lt;/div&gt;</a:t>
            </a:r>
          </a:p>
          <a:p>
            <a:r>
              <a:rPr lang="zh-CN" altLang="en-US" sz="1000" smtClean="0"/>
              <a:t>本报讯</a:t>
            </a:r>
            <a:r>
              <a:rPr lang="en-US" altLang="zh-CN" sz="1000" smtClean="0"/>
              <a:t>(</a:t>
            </a:r>
            <a:r>
              <a:rPr lang="zh-CN" altLang="en-US" sz="1000" smtClean="0"/>
              <a:t>记者汤一原 吴迪</a:t>
            </a:r>
            <a:r>
              <a:rPr lang="en-US" altLang="zh-CN" sz="1000" smtClean="0"/>
              <a:t>)</a:t>
            </a:r>
            <a:r>
              <a:rPr lang="zh-CN" altLang="en-US" sz="1000" smtClean="0"/>
              <a:t>虽然昨天的最低气温降到了零摄氏度以下，但党的十八届三中全会深化改革的一系列政策让京郊农民感到浓浓暖意。市委书记郭金龙利用一整天时间，来到大兴区旧宫镇、西红门镇和丰台区卢沟桥乡调研农村集体建设用地流转试点工作，并在实地查看项目建设情况后，在工地召开两个座谈会，与基层干部、村民代表面对面交流，为大家解读改革政策，并听取意见建议。</a:t>
            </a:r>
            <a:r>
              <a:rPr lang="en-US" altLang="zh-CN" sz="1000" smtClean="0"/>
              <a:t>&lt;/div&gt;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pPr>
              <a:lnSpc>
                <a:spcPct val="80000"/>
              </a:lnSpc>
            </a:pPr>
            <a:r>
              <a:rPr lang="en-US" altLang="zh-CN" sz="800" smtClean="0"/>
              <a:t>&lt;style type="text/css"&gt;</a:t>
            </a:r>
          </a:p>
          <a:p>
            <a:pPr>
              <a:lnSpc>
                <a:spcPct val="80000"/>
              </a:lnSpc>
            </a:pPr>
            <a:r>
              <a:rPr lang="en-US" altLang="zh-CN" sz="800" smtClean="0"/>
              <a:t>.news{</a:t>
            </a:r>
          </a:p>
          <a:p>
            <a:pPr>
              <a:lnSpc>
                <a:spcPct val="80000"/>
              </a:lnSpc>
            </a:pPr>
            <a:r>
              <a:rPr lang="en-US" altLang="zh-CN" sz="800" smtClean="0"/>
              <a:t>	width:400px;</a:t>
            </a:r>
          </a:p>
          <a:p>
            <a:pPr>
              <a:lnSpc>
                <a:spcPct val="80000"/>
              </a:lnSpc>
            </a:pPr>
            <a:r>
              <a:rPr lang="en-US" altLang="zh-CN" sz="800" smtClean="0"/>
              <a:t>	height:310px;</a:t>
            </a:r>
          </a:p>
          <a:p>
            <a:pPr>
              <a:lnSpc>
                <a:spcPct val="80000"/>
              </a:lnSpc>
            </a:pPr>
            <a:r>
              <a:rPr lang="en-US" altLang="zh-CN" sz="800" smtClean="0"/>
              <a:t>	border:1px solid #444;</a:t>
            </a:r>
          </a:p>
          <a:p>
            <a:pPr>
              <a:lnSpc>
                <a:spcPct val="80000"/>
              </a:lnSpc>
            </a:pPr>
            <a:r>
              <a:rPr lang="en-US" altLang="zh-CN" sz="800" smtClean="0"/>
              <a:t>}</a:t>
            </a:r>
          </a:p>
          <a:p>
            <a:pPr>
              <a:lnSpc>
                <a:spcPct val="80000"/>
              </a:lnSpc>
            </a:pPr>
            <a:r>
              <a:rPr lang="en-US" altLang="zh-CN" sz="800" smtClean="0"/>
              <a:t>.news .div1{</a:t>
            </a:r>
          </a:p>
          <a:p>
            <a:pPr>
              <a:lnSpc>
                <a:spcPct val="80000"/>
              </a:lnSpc>
            </a:pPr>
            <a:r>
              <a:rPr lang="en-US" altLang="zh-CN" sz="800" smtClean="0"/>
              <a:t>	width:100px;</a:t>
            </a:r>
          </a:p>
          <a:p>
            <a:pPr>
              <a:lnSpc>
                <a:spcPct val="80000"/>
              </a:lnSpc>
            </a:pPr>
            <a:r>
              <a:rPr lang="en-US" altLang="zh-CN" sz="800" smtClean="0"/>
              <a:t>	height:100px;</a:t>
            </a:r>
          </a:p>
          <a:p>
            <a:pPr>
              <a:lnSpc>
                <a:spcPct val="80000"/>
              </a:lnSpc>
            </a:pPr>
            <a:r>
              <a:rPr lang="en-US" altLang="zh-CN" sz="800" smtClean="0"/>
              <a:t>	background-color:#ff0000;</a:t>
            </a:r>
          </a:p>
          <a:p>
            <a:pPr>
              <a:lnSpc>
                <a:spcPct val="80000"/>
              </a:lnSpc>
            </a:pPr>
            <a:r>
              <a:rPr lang="en-US" altLang="zh-CN" sz="800" smtClean="0"/>
              <a:t>	float:right;</a:t>
            </a:r>
          </a:p>
          <a:p>
            <a:pPr>
              <a:lnSpc>
                <a:spcPct val="80000"/>
              </a:lnSpc>
            </a:pPr>
            <a:r>
              <a:rPr lang="en-US" altLang="zh-CN" sz="800" smtClean="0"/>
              <a:t>}</a:t>
            </a:r>
          </a:p>
          <a:p>
            <a:pPr>
              <a:lnSpc>
                <a:spcPct val="80000"/>
              </a:lnSpc>
            </a:pPr>
            <a:r>
              <a:rPr lang="en-US" altLang="zh-CN" sz="800" smtClean="0"/>
              <a:t>.news .div2{</a:t>
            </a:r>
          </a:p>
          <a:p>
            <a:pPr>
              <a:lnSpc>
                <a:spcPct val="80000"/>
              </a:lnSpc>
            </a:pPr>
            <a:r>
              <a:rPr lang="en-US" altLang="zh-CN" sz="800" smtClean="0"/>
              <a:t>	width:100px;</a:t>
            </a:r>
          </a:p>
          <a:p>
            <a:pPr>
              <a:lnSpc>
                <a:spcPct val="80000"/>
              </a:lnSpc>
            </a:pPr>
            <a:r>
              <a:rPr lang="en-US" altLang="zh-CN" sz="800" smtClean="0"/>
              <a:t>	height:100px;</a:t>
            </a:r>
          </a:p>
          <a:p>
            <a:pPr>
              <a:lnSpc>
                <a:spcPct val="80000"/>
              </a:lnSpc>
            </a:pPr>
            <a:r>
              <a:rPr lang="en-US" altLang="zh-CN" sz="800" smtClean="0"/>
              <a:t>	background-color:#00ff00;</a:t>
            </a:r>
          </a:p>
          <a:p>
            <a:pPr>
              <a:lnSpc>
                <a:spcPct val="80000"/>
              </a:lnSpc>
            </a:pPr>
            <a:r>
              <a:rPr lang="en-US" altLang="zh-CN" sz="800" smtClean="0"/>
              <a:t>}</a:t>
            </a:r>
          </a:p>
          <a:p>
            <a:pPr>
              <a:lnSpc>
                <a:spcPct val="80000"/>
              </a:lnSpc>
            </a:pPr>
            <a:r>
              <a:rPr lang="en-US" altLang="zh-CN" sz="800" smtClean="0"/>
              <a:t>.news .div3{</a:t>
            </a:r>
          </a:p>
          <a:p>
            <a:pPr>
              <a:lnSpc>
                <a:spcPct val="80000"/>
              </a:lnSpc>
            </a:pPr>
            <a:r>
              <a:rPr lang="en-US" altLang="zh-CN" sz="800" smtClean="0"/>
              <a:t>	width:100px;</a:t>
            </a:r>
          </a:p>
          <a:p>
            <a:pPr>
              <a:lnSpc>
                <a:spcPct val="80000"/>
              </a:lnSpc>
            </a:pPr>
            <a:r>
              <a:rPr lang="en-US" altLang="zh-CN" sz="800" smtClean="0"/>
              <a:t>	height:100px;</a:t>
            </a:r>
          </a:p>
          <a:p>
            <a:pPr>
              <a:lnSpc>
                <a:spcPct val="80000"/>
              </a:lnSpc>
            </a:pPr>
            <a:r>
              <a:rPr lang="en-US" altLang="zh-CN" sz="800" smtClean="0"/>
              <a:t>	background-color:#0000ff;</a:t>
            </a:r>
          </a:p>
          <a:p>
            <a:pPr>
              <a:lnSpc>
                <a:spcPct val="80000"/>
              </a:lnSpc>
            </a:pPr>
            <a:r>
              <a:rPr lang="en-US" altLang="zh-CN" sz="800" smtClean="0"/>
              <a:t>}</a:t>
            </a:r>
          </a:p>
          <a:p>
            <a:pPr>
              <a:lnSpc>
                <a:spcPct val="80000"/>
              </a:lnSpc>
            </a:pPr>
            <a:r>
              <a:rPr lang="en-US" altLang="zh-CN" sz="800" smtClean="0"/>
              <a:t>&lt;/style&gt;</a:t>
            </a:r>
          </a:p>
          <a:p>
            <a:pPr>
              <a:lnSpc>
                <a:spcPct val="80000"/>
              </a:lnSpc>
            </a:pPr>
            <a:r>
              <a:rPr lang="en-US" altLang="zh-CN" sz="800" smtClean="0"/>
              <a:t>&lt;body&gt;</a:t>
            </a:r>
          </a:p>
          <a:p>
            <a:pPr>
              <a:lnSpc>
                <a:spcPct val="80000"/>
              </a:lnSpc>
            </a:pPr>
            <a:r>
              <a:rPr lang="en-US" altLang="zh-CN" sz="800" smtClean="0"/>
              <a:t>&lt;div class="news"&gt;</a:t>
            </a:r>
          </a:p>
          <a:p>
            <a:pPr>
              <a:lnSpc>
                <a:spcPct val="80000"/>
              </a:lnSpc>
            </a:pPr>
            <a:r>
              <a:rPr lang="en-US" altLang="zh-CN" sz="800" smtClean="0"/>
              <a:t>	&lt;div class="div1"&gt;&lt;/div&gt;</a:t>
            </a:r>
          </a:p>
          <a:p>
            <a:pPr>
              <a:lnSpc>
                <a:spcPct val="80000"/>
              </a:lnSpc>
            </a:pPr>
            <a:r>
              <a:rPr lang="en-US" altLang="zh-CN" sz="800" smtClean="0"/>
              <a:t>	&lt;div class="div2"&gt;&lt;/div&gt;</a:t>
            </a:r>
          </a:p>
          <a:p>
            <a:pPr>
              <a:lnSpc>
                <a:spcPct val="80000"/>
              </a:lnSpc>
            </a:pPr>
            <a:r>
              <a:rPr lang="en-US" altLang="zh-CN" sz="800" smtClean="0"/>
              <a:t>	&lt;div class="div3"&gt;&lt;/div&gt;</a:t>
            </a:r>
          </a:p>
          <a:p>
            <a:pPr>
              <a:lnSpc>
                <a:spcPct val="80000"/>
              </a:lnSpc>
            </a:pPr>
            <a:r>
              <a:rPr lang="en-US" altLang="zh-CN" sz="800" smtClean="0"/>
              <a:t>&lt;/div&gt;</a:t>
            </a:r>
            <a:endParaRPr lang="zh-CN" altLang="en-US" sz="8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5" name="AutoShape 3"/>
          <p:cNvSpPr>
            <a:spLocks noChangeArrowheads="1"/>
          </p:cNvSpPr>
          <p:nvPr/>
        </p:nvSpPr>
        <p:spPr bwMode="white">
          <a:xfrm>
            <a:off x="395288" y="765175"/>
            <a:ext cx="8435975" cy="4768850"/>
          </a:xfrm>
          <a:prstGeom prst="roundRect">
            <a:avLst>
              <a:gd name="adj" fmla="val 7310"/>
            </a:avLst>
          </a:prstGeom>
          <a:solidFill>
            <a:schemeClr val="bg1"/>
          </a:solidFill>
          <a:ln>
            <a:noFill/>
          </a:ln>
          <a:extLst>
            <a:ext uri="{91240B29-F687-4F45-9708-019B960494DF}"/>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6" name="AutoShape 4"/>
          <p:cNvSpPr>
            <a:spLocks noChangeArrowheads="1"/>
          </p:cNvSpPr>
          <p:nvPr/>
        </p:nvSpPr>
        <p:spPr bwMode="blackWhite">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zh-CN" sz="1800" b="0">
              <a:solidFill>
                <a:srgbClr val="000000"/>
              </a:solidFill>
              <a:latin typeface="Arial" pitchFamily="34" charset="0"/>
              <a:ea typeface="宋体" pitchFamily="2" charset="-122"/>
            </a:endParaRPr>
          </a:p>
        </p:txBody>
      </p:sp>
      <p:pic>
        <p:nvPicPr>
          <p:cNvPr id="7" name="Picture 11" descr="LOGO"/>
          <p:cNvPicPr>
            <a:picLocks noChangeAspect="1" noChangeArrowheads="1"/>
          </p:cNvPicPr>
          <p:nvPr userDrawn="1"/>
        </p:nvPicPr>
        <p:blipFill>
          <a:blip r:embed="rId2"/>
          <a:srcRect/>
          <a:stretch>
            <a:fillRect/>
          </a:stretch>
        </p:blipFill>
        <p:spPr bwMode="auto">
          <a:xfrm>
            <a:off x="900113" y="836613"/>
            <a:ext cx="1582737" cy="633412"/>
          </a:xfrm>
          <a:prstGeom prst="rect">
            <a:avLst/>
          </a:prstGeom>
          <a:noFill/>
          <a:ln w="9525">
            <a:noFill/>
            <a:miter lim="800000"/>
            <a:headEnd/>
            <a:tailEnd/>
          </a:ln>
        </p:spPr>
      </p:pic>
      <p:sp>
        <p:nvSpPr>
          <p:cNvPr id="8" name="Rectangle 13"/>
          <p:cNvSpPr>
            <a:spLocks noChangeArrowheads="1"/>
          </p:cNvSpPr>
          <p:nvPr userDrawn="1"/>
        </p:nvSpPr>
        <p:spPr bwMode="auto">
          <a:xfrm>
            <a:off x="2555875" y="836613"/>
            <a:ext cx="5761038" cy="544512"/>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9" name="Line 14"/>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sp>
        <p:nvSpPr>
          <p:cNvPr id="244741"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r>
              <a:rPr lang="zh-CN" altLang="en-US" dirty="0"/>
              <a:t>单击此处编辑母版标题样式</a:t>
            </a:r>
          </a:p>
        </p:txBody>
      </p:sp>
      <p:sp>
        <p:nvSpPr>
          <p:cNvPr id="244742"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 name="Rectangle 7"/>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11" name="Rectangle 9"/>
          <p:cNvSpPr>
            <a:spLocks noGrp="1" noChangeArrowheads="1"/>
          </p:cNvSpPr>
          <p:nvPr>
            <p:ph type="sldNum" sz="quarter" idx="11"/>
          </p:nvPr>
        </p:nvSpPr>
        <p:spPr>
          <a:xfrm>
            <a:off x="6858000" y="6391275"/>
            <a:ext cx="1600200" cy="457200"/>
          </a:xfrm>
        </p:spPr>
        <p:txBody>
          <a:bodyPr/>
          <a:lstStyle>
            <a:lvl1pPr algn="l">
              <a:defRPr b="1">
                <a:latin typeface="楷体"/>
                <a:ea typeface="楷体"/>
                <a:cs typeface="楷体"/>
              </a:defRPr>
            </a:lvl1pPr>
          </a:lstStyle>
          <a:p>
            <a:pPr>
              <a:defRPr/>
            </a:pPr>
            <a:fld id="{6C1FF247-3364-4580-B07C-36959971055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FDDF69B7-6E31-4AA9-B5BE-F5FF020F27D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B9E9BF93-446A-416A-82FA-3B1123B8239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755650" y="1989138"/>
            <a:ext cx="76962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0677BC8-67D4-4017-BA92-78AAB6302EE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755650" y="1989138"/>
            <a:ext cx="7696200" cy="40989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FC83006-C6AC-4250-9422-11E5559CF34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556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0F6ACD0-7E05-4012-80C9-F9CE34745B83}"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7556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9950" y="1989138"/>
            <a:ext cx="3771900" cy="19732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half" idx="3"/>
          </p:nvPr>
        </p:nvSpPr>
        <p:spPr>
          <a:xfrm>
            <a:off x="755650" y="4114800"/>
            <a:ext cx="7696200" cy="19732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FC97D057-0D24-4AD1-9479-CD9135648E64}"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5"/>
            <a:ext cx="7696200" cy="1439863"/>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286AFEC-2E2D-4998-9EB2-DF5558270605}"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3D249B25-4751-4272-BBDA-988C3BD149E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818F0F4D-EBC2-4F2E-AD19-50AAD62A562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81F2A840-17A6-4856-B4BD-2025336C476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226C3BF5-B21A-48C9-98CD-030B3BA89CE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65FE6AD6-1D61-4D3B-A550-372D3CE7319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43227972-240A-4954-AC03-A1F14CBFABC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12F05F0E-5606-484A-96A0-26BE2E2A5AA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8B3359D6-A8D4-4E46-B7E8-FE85FC696D6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l">
              <a:defRPr b="1">
                <a:latin typeface="楷体"/>
                <a:ea typeface="楷体"/>
                <a:cs typeface="楷体"/>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lgn="l">
              <a:defRPr b="1">
                <a:latin typeface="楷体"/>
                <a:ea typeface="楷体"/>
                <a:cs typeface="楷体"/>
              </a:defRPr>
            </a:lvl1pPr>
          </a:lstStyle>
          <a:p>
            <a:pPr>
              <a:defRPr/>
            </a:pPr>
            <a:fld id="{7C767853-796C-4A36-BD91-B873D2B8CEE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3716"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endParaRPr lang="en-US" altLang="zh-CN"/>
          </a:p>
        </p:txBody>
      </p:sp>
      <p:sp>
        <p:nvSpPr>
          <p:cNvPr id="243718"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b="0">
                <a:solidFill>
                  <a:srgbClr val="000000"/>
                </a:solidFill>
                <a:latin typeface="Arial" charset="0"/>
                <a:ea typeface="宋体" pitchFamily="2" charset="-122"/>
                <a:cs typeface="+mn-cs"/>
              </a:defRPr>
            </a:lvl1pPr>
          </a:lstStyle>
          <a:p>
            <a:pPr>
              <a:defRPr/>
            </a:pPr>
            <a:fld id="{683C1F51-259F-445A-872A-469262348F18}" type="slidenum">
              <a:rPr lang="en-US" altLang="zh-CN"/>
              <a:pPr>
                <a:defRPr/>
              </a:pPr>
              <a:t>‹#›</a:t>
            </a:fld>
            <a:endParaRPr lang="en-US" altLang="zh-CN"/>
          </a:p>
        </p:txBody>
      </p:sp>
      <p:sp>
        <p:nvSpPr>
          <p:cNvPr id="1030" name="AutoShape 8"/>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extLst>
        </p:spPr>
        <p:txBody>
          <a:bodyPr wrap="none" anchor="ctr"/>
          <a:lstStyle/>
          <a:p>
            <a:pPr algn="ctr">
              <a:defRPr/>
            </a:pPr>
            <a:endParaRPr lang="zh-CN" altLang="zh-CN" sz="2400" b="0">
              <a:solidFill>
                <a:srgbClr val="000000"/>
              </a:solidFill>
              <a:latin typeface="Times New Roman" pitchFamily="18" charset="0"/>
              <a:ea typeface="宋体" pitchFamily="2" charset="-122"/>
            </a:endParaRPr>
          </a:p>
        </p:txBody>
      </p:sp>
      <p:sp>
        <p:nvSpPr>
          <p:cNvPr id="1031" name="Line 9"/>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extLst>
        </p:spPr>
        <p:txBody>
          <a:bodyPr/>
          <a:lstStyle/>
          <a:p>
            <a:pPr>
              <a:defRPr/>
            </a:pPr>
            <a:endParaRPr lang="zh-CN" altLang="en-US">
              <a:solidFill>
                <a:srgbClr val="000000"/>
              </a:solidFill>
              <a:ea typeface="楷体"/>
            </a:endParaRPr>
          </a:p>
        </p:txBody>
      </p:sp>
      <p:pic>
        <p:nvPicPr>
          <p:cNvPr id="1032" name="Picture 11" descr="LOGO"/>
          <p:cNvPicPr>
            <a:picLocks noChangeAspect="1" noChangeArrowheads="1"/>
          </p:cNvPicPr>
          <p:nvPr userDrawn="1"/>
        </p:nvPicPr>
        <p:blipFill>
          <a:blip r:embed="rId19"/>
          <a:srcRect/>
          <a:stretch>
            <a:fillRect/>
          </a:stretch>
        </p:blipFill>
        <p:spPr bwMode="auto">
          <a:xfrm>
            <a:off x="900113" y="333375"/>
            <a:ext cx="1582737" cy="633413"/>
          </a:xfrm>
          <a:prstGeom prst="rect">
            <a:avLst/>
          </a:prstGeom>
          <a:noFill/>
          <a:ln w="9525">
            <a:noFill/>
            <a:miter lim="800000"/>
            <a:headEnd/>
            <a:tailEnd/>
          </a:ln>
        </p:spPr>
      </p:pic>
      <p:sp>
        <p:nvSpPr>
          <p:cNvPr id="1033" name="Rectangle 12"/>
          <p:cNvSpPr>
            <a:spLocks noChangeArrowheads="1"/>
          </p:cNvSpPr>
          <p:nvPr userDrawn="1"/>
        </p:nvSpPr>
        <p:spPr bwMode="auto">
          <a:xfrm>
            <a:off x="2555875" y="333375"/>
            <a:ext cx="5761038" cy="544513"/>
          </a:xfrm>
          <a:prstGeom prst="rect">
            <a:avLst/>
          </a:prstGeom>
          <a:noFill/>
          <a:ln>
            <a:noFill/>
          </a:ln>
          <a:extLst>
            <a:ext uri="{909E8E84-426E-40DD-AFC4-6F175D3DCCD1}"/>
            <a:ext uri="{91240B29-F687-4F45-9708-019B960494DF}"/>
          </a:extLst>
        </p:spPr>
        <p:txBody>
          <a:bodyPr>
            <a:spAutoFit/>
          </a:bodyPr>
          <a:lstStyle/>
          <a:p>
            <a:pPr marL="342900" indent="-342900">
              <a:lnSpc>
                <a:spcPct val="90000"/>
              </a:lnSpc>
              <a:spcBef>
                <a:spcPct val="20000"/>
              </a:spcBef>
              <a:buClr>
                <a:srgbClr val="000000"/>
              </a:buClr>
              <a:buSzPct val="70000"/>
              <a:buFont typeface="Wingdings" pitchFamily="2" charset="2"/>
              <a:buNone/>
              <a:defRPr/>
            </a:pPr>
            <a:r>
              <a:rPr lang="en-US" altLang="zh-CN" sz="3300">
                <a:solidFill>
                  <a:srgbClr val="FF0000"/>
                </a:solidFill>
                <a:latin typeface="Arial Black" pitchFamily="34" charset="0"/>
                <a:ea typeface="隶书" pitchFamily="49" charset="-122"/>
              </a:rPr>
              <a:t>—</a:t>
            </a:r>
            <a:r>
              <a:rPr lang="zh-CN" altLang="en-US" sz="3300">
                <a:solidFill>
                  <a:srgbClr val="FF0000"/>
                </a:solidFill>
                <a:latin typeface="隶书" pitchFamily="49" charset="-122"/>
                <a:ea typeface="隶书" pitchFamily="49" charset="-122"/>
              </a:rPr>
              <a:t>高级软件人才实作培训专家</a:t>
            </a:r>
            <a:r>
              <a:rPr lang="en-US" altLang="zh-CN" sz="3300">
                <a:solidFill>
                  <a:srgbClr val="FF0000"/>
                </a:solidFill>
                <a:latin typeface="隶书" pitchFamily="49" charset="-122"/>
                <a:ea typeface="隶书" pitchFamily="49" charset="-122"/>
              </a:rPr>
              <a:t>!</a:t>
            </a:r>
          </a:p>
        </p:txBody>
      </p:sp>
      <p:sp>
        <p:nvSpPr>
          <p:cNvPr id="1035" name="页脚占位符 4"/>
          <p:cNvSpPr txBox="1">
            <a:spLocks noGrp="1"/>
          </p:cNvSpPr>
          <p:nvPr userDrawn="1"/>
        </p:nvSpPr>
        <p:spPr bwMode="auto">
          <a:xfrm>
            <a:off x="3352800" y="6403975"/>
            <a:ext cx="2895600" cy="457200"/>
          </a:xfrm>
          <a:prstGeom prst="rect">
            <a:avLst/>
          </a:prstGeom>
          <a:noFill/>
          <a:ln>
            <a:noFill/>
          </a:ln>
          <a:extLst>
            <a:ext uri="{909E8E84-426E-40DD-AFC4-6F175D3DCCD1}"/>
            <a:ext uri="{91240B29-F687-4F45-9708-019B960494DF}"/>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pitchFamily="2" charset="-122"/>
              </a:defRPr>
            </a:lvl9pPr>
          </a:lstStyle>
          <a:p>
            <a:pPr algn="ctr" eaLnBrk="1" hangingPunct="1">
              <a:defRPr/>
            </a:pPr>
            <a:r>
              <a:rPr lang="zh-CN" altLang="en-US" sz="1400" b="0" smtClean="0">
                <a:solidFill>
                  <a:srgbClr val="000000"/>
                </a:solidFill>
              </a:rPr>
              <a:t>北京传智播客教育 </a:t>
            </a:r>
            <a:r>
              <a:rPr lang="en-US" altLang="zh-CN" sz="1400" b="0" smtClean="0">
                <a:solidFill>
                  <a:srgbClr val="000000"/>
                </a:solidFill>
              </a:rPr>
              <a:t>www.itcast.cn</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42" r:id="rId12"/>
    <p:sldLayoutId id="2147483741" r:id="rId13"/>
    <p:sldLayoutId id="2147483740" r:id="rId14"/>
    <p:sldLayoutId id="2147483739" r:id="rId15"/>
    <p:sldLayoutId id="2147483738" r:id="rId16"/>
    <p:sldLayoutId id="2147483737" r:id="rId17"/>
  </p:sldLayoutIdLst>
  <p:timing>
    <p:tnLst>
      <p:par>
        <p:cTn id="1" dur="indefinite" restart="never" nodeType="tmRoot"/>
      </p:par>
    </p:tnLst>
  </p:timing>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p:nvPr>
        </p:nvSpPr>
        <p:spPr/>
        <p:txBody>
          <a:bodyPr/>
          <a:lstStyle/>
          <a:p>
            <a:r>
              <a:rPr lang="en-US" altLang="zh-CN" smtClean="0"/>
              <a:t/>
            </a:r>
            <a:br>
              <a:rPr lang="en-US" altLang="zh-CN" smtClean="0"/>
            </a:br>
            <a:r>
              <a:rPr lang="en-US" altLang="zh-CN" smtClean="0"/>
              <a:t>CSS</a:t>
            </a:r>
            <a:r>
              <a:rPr lang="zh-CN" altLang="en-US" smtClean="0"/>
              <a:t>课程概述</a:t>
            </a:r>
          </a:p>
        </p:txBody>
      </p:sp>
      <p:sp>
        <p:nvSpPr>
          <p:cNvPr id="5" name="圆角矩形 4"/>
          <p:cNvSpPr/>
          <p:nvPr/>
        </p:nvSpPr>
        <p:spPr>
          <a:xfrm>
            <a:off x="2286000" y="3786188"/>
            <a:ext cx="4714875" cy="2071687"/>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21507" name="TextBox 10"/>
          <p:cNvSpPr txBox="1">
            <a:spLocks noChangeArrowheads="1"/>
          </p:cNvSpPr>
          <p:nvPr/>
        </p:nvSpPr>
        <p:spPr bwMode="auto">
          <a:xfrm>
            <a:off x="2627313" y="4398963"/>
            <a:ext cx="4105275" cy="822325"/>
          </a:xfrm>
          <a:prstGeom prst="rect">
            <a:avLst/>
          </a:prstGeom>
          <a:noFill/>
          <a:ln w="9525">
            <a:noFill/>
            <a:miter lim="800000"/>
            <a:headEnd/>
            <a:tailEnd/>
          </a:ln>
        </p:spPr>
        <p:txBody>
          <a:bodyPr>
            <a:spAutoFit/>
          </a:bodyPr>
          <a:lstStyle/>
          <a:p>
            <a:r>
              <a:rPr lang="zh-CN" altLang="en-US" sz="2400">
                <a:latin typeface="Arial" charset="0"/>
              </a:rPr>
              <a:t>主讲 </a:t>
            </a:r>
            <a:r>
              <a:rPr lang="en-US" altLang="zh-CN" sz="2400">
                <a:latin typeface="Arial" charset="0"/>
              </a:rPr>
              <a:t>: </a:t>
            </a:r>
            <a:r>
              <a:rPr lang="zh-CN" altLang="en-US" sz="2400">
                <a:latin typeface="Arial" charset="0"/>
              </a:rPr>
              <a:t>姚长江</a:t>
            </a:r>
            <a:endParaRPr lang="zh-CN" altLang="en-US" sz="3200">
              <a:latin typeface="华文行楷"/>
              <a:ea typeface="华文行楷"/>
              <a:cs typeface="华文行楷"/>
            </a:endParaRPr>
          </a:p>
          <a:p>
            <a:r>
              <a:rPr lang="en-US" altLang="zh-CN" sz="2400">
                <a:latin typeface="Arial" charset="0"/>
              </a:rPr>
              <a:t>mail  : 976296751@qq.com</a:t>
            </a:r>
            <a:endParaRPr lang="zh-CN" altLang="en-US" sz="240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ltLang="zh-CN" smtClean="0"/>
              <a:t>CSS</a:t>
            </a:r>
            <a:r>
              <a:rPr lang="zh-CN" altLang="en-US" smtClean="0"/>
              <a:t>选择器分类</a:t>
            </a:r>
            <a:r>
              <a:rPr lang="en-US" altLang="zh-CN" smtClean="0"/>
              <a:t>——</a:t>
            </a:r>
            <a:r>
              <a:rPr lang="zh-CN" altLang="en-US" smtClean="0"/>
              <a:t>基本选择器</a:t>
            </a:r>
          </a:p>
        </p:txBody>
      </p:sp>
      <p:graphicFrame>
        <p:nvGraphicFramePr>
          <p:cNvPr id="28704" name="Group 32"/>
          <p:cNvGraphicFramePr>
            <a:graphicFrameLocks noGrp="1"/>
          </p:cNvGraphicFramePr>
          <p:nvPr>
            <p:ph sz="half" idx="4294967295"/>
          </p:nvPr>
        </p:nvGraphicFramePr>
        <p:xfrm>
          <a:off x="684213" y="1989138"/>
          <a:ext cx="7767637" cy="4114800"/>
        </p:xfrm>
        <a:graphic>
          <a:graphicData uri="http://schemas.openxmlformats.org/drawingml/2006/table">
            <a:tbl>
              <a:tblPr/>
              <a:tblGrid>
                <a:gridCol w="1584325"/>
                <a:gridCol w="3598862"/>
                <a:gridCol w="2584450"/>
              </a:tblGrid>
              <a:tr h="20955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charset="-122"/>
                        </a:rPr>
                        <a:t>选择器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通用选择器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通用选择器，将匹配任何元素。</a:t>
                      </a:r>
                      <a:r>
                        <a:rPr kumimoji="0" lang="zh-CN" altLang="en-US" sz="2000" b="0" i="0" u="none" strike="noStrike" cap="none" normalizeH="0" baseline="0" smtClean="0">
                          <a:ln>
                            <a:noFill/>
                          </a:ln>
                          <a:solidFill>
                            <a:srgbClr val="FF0000"/>
                          </a:solidFill>
                          <a:effectLst/>
                          <a:latin typeface="Arial" charset="0"/>
                          <a:ea typeface="宋体" charset="-122"/>
                        </a:rPr>
                        <a:t>不建议使用，</a:t>
                      </a:r>
                      <a:r>
                        <a:rPr kumimoji="0" lang="en-US" altLang="zh-CN" sz="2000" b="0" i="0" u="none" strike="noStrike" cap="none" normalizeH="0" baseline="0" smtClean="0">
                          <a:ln>
                            <a:noFill/>
                          </a:ln>
                          <a:solidFill>
                            <a:srgbClr val="FF0000"/>
                          </a:solidFill>
                          <a:effectLst/>
                          <a:latin typeface="Arial" charset="0"/>
                          <a:ea typeface="宋体" charset="-122"/>
                        </a:rPr>
                        <a:t>IE</a:t>
                      </a:r>
                      <a:r>
                        <a:rPr kumimoji="0" lang="zh-CN" altLang="en-US" sz="2000" b="0" i="0" u="none" strike="noStrike" cap="none" normalizeH="0" baseline="0" smtClean="0">
                          <a:ln>
                            <a:noFill/>
                          </a:ln>
                          <a:solidFill>
                            <a:srgbClr val="FF0000"/>
                          </a:solidFill>
                          <a:effectLst/>
                          <a:latin typeface="Arial" charset="0"/>
                          <a:ea typeface="宋体" charset="-122"/>
                        </a:rPr>
                        <a:t>不支持，大网站增加客户端负担。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a:t>
                      </a:r>
                      <a:r>
                        <a:rPr kumimoji="0" lang="en-US" altLang="zh-CN" sz="2000" b="0" i="0" u="none" strike="noStrike" cap="none" normalizeH="0" baseline="0" smtClean="0">
                          <a:ln>
                            <a:noFill/>
                          </a:ln>
                          <a:solidFill>
                            <a:schemeClr val="tx1"/>
                          </a:solidFill>
                          <a:effectLst/>
                          <a:latin typeface="Arial" charset="0"/>
                          <a:ea typeface="宋体" charset="-122"/>
                        </a:rPr>
                        <a:t>{margin:0px;}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标签选择器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标签选择器，匹配所有</a:t>
                      </a:r>
                      <a:r>
                        <a:rPr kumimoji="0" lang="en-US" altLang="zh-CN" sz="2000" b="0" i="0" u="none" strike="noStrike" cap="none" normalizeH="0" baseline="0" smtClean="0">
                          <a:ln>
                            <a:noFill/>
                          </a:ln>
                          <a:solidFill>
                            <a:schemeClr val="tx1"/>
                          </a:solidFill>
                          <a:effectLst/>
                          <a:latin typeface="Arial" charset="0"/>
                          <a:ea typeface="宋体" charset="-122"/>
                        </a:rPr>
                        <a:t>HTML</a:t>
                      </a:r>
                      <a:r>
                        <a:rPr kumimoji="0" lang="zh-CN" altLang="en-US" sz="2000" b="0" i="0" u="none" strike="noStrike" cap="none" normalizeH="0" baseline="0" smtClean="0">
                          <a:ln>
                            <a:noFill/>
                          </a:ln>
                          <a:solidFill>
                            <a:schemeClr val="tx1"/>
                          </a:solidFill>
                          <a:effectLst/>
                          <a:latin typeface="Arial" charset="0"/>
                          <a:ea typeface="宋体" charset="-122"/>
                        </a:rPr>
                        <a:t>标签元素。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p{font-size:14px;}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类选择器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宋体" charset="-122"/>
                        </a:rPr>
                        <a:t>类选择，定义一类</a:t>
                      </a:r>
                      <a:r>
                        <a:rPr kumimoji="0" lang="en-US" altLang="zh-CN" sz="2000" b="0" i="0" u="none" strike="noStrike" cap="none" normalizeH="0" baseline="0" smtClean="0">
                          <a:ln>
                            <a:noFill/>
                          </a:ln>
                          <a:solidFill>
                            <a:schemeClr val="tx1"/>
                          </a:solidFill>
                          <a:effectLst/>
                          <a:latin typeface="Arial" charset="0"/>
                          <a:ea typeface="宋体" charset="-122"/>
                        </a:rPr>
                        <a:t>HTML</a:t>
                      </a:r>
                      <a:r>
                        <a:rPr kumimoji="0" lang="zh-CN" altLang="en-US" sz="2000" b="0" i="0" u="none" strike="noStrike" cap="none" normalizeH="0" baseline="0" smtClean="0">
                          <a:ln>
                            <a:noFill/>
                          </a:ln>
                          <a:solidFill>
                            <a:schemeClr val="tx1"/>
                          </a:solidFill>
                          <a:effectLst/>
                          <a:latin typeface="Arial" charset="0"/>
                          <a:ea typeface="宋体" charset="-122"/>
                        </a:rPr>
                        <a:t>元素的样式。类选择器以</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来定义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.box{width:800px;}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Id</a:t>
                      </a:r>
                      <a:r>
                        <a:rPr kumimoji="0" lang="zh-CN" altLang="en-US" sz="2000" b="0" i="0" u="none" strike="noStrike" cap="none" normalizeH="0" baseline="0" smtClean="0">
                          <a:ln>
                            <a:noFill/>
                          </a:ln>
                          <a:solidFill>
                            <a:schemeClr val="tx1"/>
                          </a:solidFill>
                          <a:effectLst/>
                          <a:latin typeface="Arial" charset="0"/>
                          <a:ea typeface="宋体" charset="-122"/>
                        </a:rPr>
                        <a:t>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Id</a:t>
                      </a:r>
                      <a:r>
                        <a:rPr kumimoji="0" lang="zh-CN" altLang="en-US" sz="2000" b="0" i="0" u="none" strike="noStrike" cap="none" normalizeH="0" baseline="0" smtClean="0">
                          <a:ln>
                            <a:noFill/>
                          </a:ln>
                          <a:solidFill>
                            <a:schemeClr val="tx1"/>
                          </a:solidFill>
                          <a:effectLst/>
                          <a:latin typeface="Arial" charset="0"/>
                          <a:ea typeface="宋体" charset="-122"/>
                        </a:rPr>
                        <a:t>选择器可以为标有特定</a:t>
                      </a:r>
                      <a:r>
                        <a:rPr kumimoji="0" lang="en-US" altLang="zh-CN" sz="2000" b="0" i="0" u="none" strike="noStrike" cap="none" normalizeH="0" baseline="0" smtClean="0">
                          <a:ln>
                            <a:noFill/>
                          </a:ln>
                          <a:solidFill>
                            <a:schemeClr val="tx1"/>
                          </a:solidFill>
                          <a:effectLst/>
                          <a:latin typeface="Arial" charset="0"/>
                          <a:ea typeface="宋体" charset="-122"/>
                        </a:rPr>
                        <a:t>ID</a:t>
                      </a:r>
                      <a:r>
                        <a:rPr kumimoji="0" lang="zh-CN" altLang="en-US" sz="2000" b="0" i="0" u="none" strike="noStrike" cap="none" normalizeH="0" baseline="0" smtClean="0">
                          <a:ln>
                            <a:noFill/>
                          </a:ln>
                          <a:solidFill>
                            <a:schemeClr val="tx1"/>
                          </a:solidFill>
                          <a:effectLst/>
                          <a:latin typeface="Arial" charset="0"/>
                          <a:ea typeface="宋体" charset="-122"/>
                        </a:rPr>
                        <a:t>的</a:t>
                      </a:r>
                      <a:r>
                        <a:rPr kumimoji="0" lang="en-US" altLang="zh-CN" sz="2000" b="0" i="0" u="none" strike="noStrike" cap="none" normalizeH="0" baseline="0" smtClean="0">
                          <a:ln>
                            <a:noFill/>
                          </a:ln>
                          <a:solidFill>
                            <a:schemeClr val="tx1"/>
                          </a:solidFill>
                          <a:effectLst/>
                          <a:latin typeface="Arial" charset="0"/>
                          <a:ea typeface="宋体" charset="-122"/>
                        </a:rPr>
                        <a:t>HTML</a:t>
                      </a:r>
                      <a:r>
                        <a:rPr kumimoji="0" lang="zh-CN" altLang="en-US" sz="2000" b="0" i="0" u="none" strike="noStrike" cap="none" normalizeH="0" baseline="0" smtClean="0">
                          <a:ln>
                            <a:noFill/>
                          </a:ln>
                          <a:solidFill>
                            <a:schemeClr val="tx1"/>
                          </a:solidFill>
                          <a:effectLst/>
                          <a:latin typeface="Arial" charset="0"/>
                          <a:ea typeface="宋体" charset="-122"/>
                        </a:rPr>
                        <a:t>元素指定特定的样式，只能使用一次。</a:t>
                      </a:r>
                      <a:r>
                        <a:rPr kumimoji="0" lang="en-US" altLang="zh-CN" sz="2000" b="0" i="0" u="none" strike="noStrike" cap="none" normalizeH="0" baseline="0" smtClean="0">
                          <a:ln>
                            <a:noFill/>
                          </a:ln>
                          <a:solidFill>
                            <a:schemeClr val="tx1"/>
                          </a:solidFill>
                          <a:effectLst/>
                          <a:latin typeface="Arial" charset="0"/>
                          <a:ea typeface="宋体" charset="-122"/>
                        </a:rPr>
                        <a:t>ID</a:t>
                      </a:r>
                      <a:r>
                        <a:rPr kumimoji="0" lang="zh-CN" altLang="en-US" sz="2000" b="0" i="0" u="none" strike="noStrike" cap="none" normalizeH="0" baseline="0" smtClean="0">
                          <a:ln>
                            <a:noFill/>
                          </a:ln>
                          <a:solidFill>
                            <a:schemeClr val="tx1"/>
                          </a:solidFill>
                          <a:effectLst/>
                          <a:latin typeface="Arial" charset="0"/>
                          <a:ea typeface="宋体" charset="-122"/>
                        </a:rPr>
                        <a:t>选择器以</a:t>
                      </a:r>
                      <a:r>
                        <a:rPr kumimoji="0" lang="en-US" altLang="zh-CN" sz="2000" b="0" i="0" u="none" strike="noStrike" cap="none" normalizeH="0" baseline="0" smtClean="0">
                          <a:ln>
                            <a:noFill/>
                          </a:ln>
                          <a:solidFill>
                            <a:schemeClr val="tx1"/>
                          </a:solidFill>
                          <a:effectLst/>
                          <a:latin typeface="Arial" charset="0"/>
                          <a:ea typeface="宋体" charset="-122"/>
                        </a:rPr>
                        <a:t>”#”</a:t>
                      </a:r>
                      <a:r>
                        <a:rPr kumimoji="0" lang="zh-CN" altLang="en-US" sz="2000" b="0" i="0" u="none" strike="noStrike" cap="none" normalizeH="0" baseline="0" smtClean="0">
                          <a:ln>
                            <a:noFill/>
                          </a:ln>
                          <a:solidFill>
                            <a:schemeClr val="tx1"/>
                          </a:solidFill>
                          <a:effectLst/>
                          <a:latin typeface="Arial" charset="0"/>
                          <a:ea typeface="宋体" charset="-122"/>
                        </a:rPr>
                        <a:t>来定义。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#title{font-size:14px;}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altLang="zh-CN" smtClean="0"/>
              <a:t>CSS</a:t>
            </a:r>
            <a:r>
              <a:rPr lang="zh-CN" altLang="en-US" smtClean="0"/>
              <a:t>选择器</a:t>
            </a:r>
            <a:r>
              <a:rPr lang="en-US" altLang="zh-CN" smtClean="0"/>
              <a:t>——</a:t>
            </a:r>
            <a:r>
              <a:rPr lang="zh-CN" altLang="en-US" smtClean="0"/>
              <a:t>组合选择器</a:t>
            </a:r>
          </a:p>
        </p:txBody>
      </p:sp>
      <p:graphicFrame>
        <p:nvGraphicFramePr>
          <p:cNvPr id="29751" name="Group 55"/>
          <p:cNvGraphicFramePr>
            <a:graphicFrameLocks noGrp="1"/>
          </p:cNvGraphicFramePr>
          <p:nvPr>
            <p:ph type="body" idx="4294967295"/>
          </p:nvPr>
        </p:nvGraphicFramePr>
        <p:xfrm>
          <a:off x="395288" y="1989138"/>
          <a:ext cx="8569325" cy="2855912"/>
        </p:xfrm>
        <a:graphic>
          <a:graphicData uri="http://schemas.openxmlformats.org/drawingml/2006/table">
            <a:tbl>
              <a:tblPr/>
              <a:tblGrid>
                <a:gridCol w="1747837"/>
                <a:gridCol w="3581400"/>
                <a:gridCol w="3240088"/>
              </a:tblGrid>
              <a:tr h="2397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选择器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E,F</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多元素选择器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多元素选择器，同时匹配所有</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元素或</a:t>
                      </a:r>
                      <a:r>
                        <a:rPr kumimoji="0" lang="en-US" altLang="zh-CN" sz="1600" b="0" i="0" u="none" strike="noStrike" cap="none" normalizeH="0" baseline="0" smtClean="0">
                          <a:ln>
                            <a:noFill/>
                          </a:ln>
                          <a:solidFill>
                            <a:schemeClr val="tx1"/>
                          </a:solidFill>
                          <a:effectLst/>
                          <a:latin typeface="Arial" charset="0"/>
                          <a:ea typeface="宋体" charset="-122"/>
                        </a:rPr>
                        <a:t>F</a:t>
                      </a:r>
                      <a:r>
                        <a:rPr kumimoji="0" lang="zh-CN" altLang="en-US" sz="1600" b="0" i="0" u="none" strike="noStrike" cap="none" normalizeH="0" baseline="0" smtClean="0">
                          <a:ln>
                            <a:noFill/>
                          </a:ln>
                          <a:solidFill>
                            <a:schemeClr val="tx1"/>
                          </a:solidFill>
                          <a:effectLst/>
                          <a:latin typeface="Arial" charset="0"/>
                          <a:ea typeface="宋体" charset="-122"/>
                        </a:rPr>
                        <a:t>元素，</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F</a:t>
                      </a:r>
                      <a:r>
                        <a:rPr kumimoji="0" lang="zh-CN" altLang="en-US" sz="1600" b="0" i="0" u="none" strike="noStrike" cap="none" normalizeH="0" baseline="0" smtClean="0">
                          <a:ln>
                            <a:noFill/>
                          </a:ln>
                          <a:solidFill>
                            <a:schemeClr val="tx1"/>
                          </a:solidFill>
                          <a:effectLst/>
                          <a:latin typeface="Arial" charset="0"/>
                          <a:ea typeface="宋体" charset="-122"/>
                        </a:rPr>
                        <a:t>之间用逗号分隔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p,h1,h2{margin:0px;}</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 F</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后代元素选择器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后代元素选择器，匹配所有属于</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元素后代的</a:t>
                      </a:r>
                      <a:r>
                        <a:rPr kumimoji="0" lang="en-US" altLang="zh-CN" sz="1600" b="0" i="0" u="none" strike="noStrike" cap="none" normalizeH="0" baseline="0" smtClean="0">
                          <a:ln>
                            <a:noFill/>
                          </a:ln>
                          <a:solidFill>
                            <a:schemeClr val="tx1"/>
                          </a:solidFill>
                          <a:effectLst/>
                          <a:latin typeface="Arial" charset="0"/>
                          <a:ea typeface="宋体" charset="-122"/>
                        </a:rPr>
                        <a:t>F</a:t>
                      </a:r>
                      <a:r>
                        <a:rPr kumimoji="0" lang="zh-CN" altLang="en-US" sz="1600" b="0" i="0" u="none" strike="noStrike" cap="none" normalizeH="0" baseline="0" smtClean="0">
                          <a:ln>
                            <a:noFill/>
                          </a:ln>
                          <a:solidFill>
                            <a:schemeClr val="tx1"/>
                          </a:solidFill>
                          <a:effectLst/>
                          <a:latin typeface="Arial" charset="0"/>
                          <a:ea typeface="宋体" charset="-122"/>
                        </a:rPr>
                        <a:t>元素，</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和</a:t>
                      </a:r>
                      <a:r>
                        <a:rPr kumimoji="0" lang="en-US" altLang="zh-CN" sz="1600" b="0" i="0" u="none" strike="noStrike" cap="none" normalizeH="0" baseline="0" smtClean="0">
                          <a:ln>
                            <a:noFill/>
                          </a:ln>
                          <a:solidFill>
                            <a:schemeClr val="tx1"/>
                          </a:solidFill>
                          <a:effectLst/>
                          <a:latin typeface="Arial" charset="0"/>
                          <a:ea typeface="宋体" charset="-122"/>
                        </a:rPr>
                        <a:t>F</a:t>
                      </a:r>
                      <a:r>
                        <a:rPr kumimoji="0" lang="zh-CN" altLang="en-US" sz="1600" b="0" i="0" u="none" strike="noStrike" cap="none" normalizeH="0" baseline="0" smtClean="0">
                          <a:ln>
                            <a:noFill/>
                          </a:ln>
                          <a:solidFill>
                            <a:schemeClr val="tx1"/>
                          </a:solidFill>
                          <a:effectLst/>
                          <a:latin typeface="Arial" charset="0"/>
                          <a:ea typeface="宋体" charset="-122"/>
                        </a:rPr>
                        <a:t>之间用空格分隔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#slidebar p{font-color:#990000;}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 &gt; F</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子元素选择器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子元素选择器，匹配所有</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元素的子元素</a:t>
                      </a:r>
                      <a:r>
                        <a:rPr kumimoji="0" lang="en-US" altLang="zh-CN" sz="1600" b="0" i="0" u="none" strike="noStrike" cap="none" normalizeH="0" baseline="0" smtClean="0">
                          <a:ln>
                            <a:noFill/>
                          </a:ln>
                          <a:solidFill>
                            <a:schemeClr val="tx1"/>
                          </a:solidFill>
                          <a:effectLst/>
                          <a:latin typeface="Arial" charset="0"/>
                          <a:ea typeface="宋体" charset="-122"/>
                        </a:rPr>
                        <a:t>F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div &gt; p{color:#990000;}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 + F</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相邻元素选择器</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相邻元素选择器，匹配所有紧随</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元素之后的同级元素</a:t>
                      </a:r>
                      <a:r>
                        <a:rPr kumimoji="0" lang="en-US" altLang="zh-CN" sz="1600" b="0" i="0" u="none" strike="noStrike" cap="none" normalizeH="0" baseline="0" smtClean="0">
                          <a:ln>
                            <a:noFill/>
                          </a:ln>
                          <a:solidFill>
                            <a:schemeClr val="tx1"/>
                          </a:solidFill>
                          <a:effectLst/>
                          <a:latin typeface="Arial" charset="0"/>
                          <a:ea typeface="宋体" charset="-122"/>
                        </a:rPr>
                        <a:t>F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div + div{ color:#990000; }</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2" name="Text Box 6"/>
          <p:cNvSpPr txBox="1">
            <a:spLocks noChangeArrowheads="1"/>
          </p:cNvSpPr>
          <p:nvPr/>
        </p:nvSpPr>
        <p:spPr bwMode="auto">
          <a:xfrm>
            <a:off x="466725" y="5013325"/>
            <a:ext cx="8137525" cy="1104900"/>
          </a:xfrm>
          <a:prstGeom prst="rect">
            <a:avLst/>
          </a:prstGeom>
          <a:solidFill>
            <a:srgbClr val="CCFFFF"/>
          </a:solidFill>
          <a:ln w="9525">
            <a:solidFill>
              <a:schemeClr val="tx1"/>
            </a:solidFill>
            <a:miter lim="800000"/>
            <a:headEnd/>
            <a:tailEnd/>
          </a:ln>
        </p:spPr>
        <p:txBody>
          <a:bodyPr tIns="90000" bIns="90000">
            <a:spAutoFit/>
          </a:bodyPr>
          <a:lstStyle/>
          <a:p>
            <a:r>
              <a:rPr lang="zh-CN" altLang="en-US" b="0">
                <a:solidFill>
                  <a:srgbClr val="0000FF"/>
                </a:solidFill>
              </a:rPr>
              <a:t>后代选择器</a:t>
            </a:r>
            <a:r>
              <a:rPr lang="zh-CN" altLang="en-US">
                <a:solidFill>
                  <a:srgbClr val="0000FF"/>
                </a:solidFill>
              </a:rPr>
              <a:t>：</a:t>
            </a:r>
            <a:r>
              <a:rPr lang="zh-CN" altLang="en-US" b="0">
                <a:solidFill>
                  <a:srgbClr val="0000FF"/>
                </a:solidFill>
              </a:rPr>
              <a:t>浏览器</a:t>
            </a:r>
            <a:r>
              <a:rPr lang="en-US" altLang="zh-CN" b="0">
                <a:solidFill>
                  <a:srgbClr val="0000FF"/>
                </a:solidFill>
              </a:rPr>
              <a:t>CSS</a:t>
            </a:r>
            <a:r>
              <a:rPr lang="zh-CN" altLang="en-US" b="0">
                <a:solidFill>
                  <a:srgbClr val="0000FF"/>
                </a:solidFill>
              </a:rPr>
              <a:t>匹配不是从左到右进行查找，而是从右到左进行查找。浏览器从右到左进行查找的好处是为了尽早过滤掉一些无关的样式规则和元素。</a:t>
            </a:r>
            <a:r>
              <a:rPr lang="zh-CN" altLang="en-US">
                <a:solidFill>
                  <a:srgbClr val="0000FF"/>
                </a:solidFill>
              </a:rPr>
              <a:t> </a:t>
            </a:r>
            <a:endParaRPr lang="en-US" altLang="zh-CN">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ltLang="zh-CN" smtClean="0"/>
              <a:t>CSS</a:t>
            </a:r>
            <a:r>
              <a:rPr lang="zh-CN" altLang="en-US" smtClean="0"/>
              <a:t>选择器</a:t>
            </a:r>
            <a:r>
              <a:rPr lang="en-US" altLang="zh-CN" smtClean="0"/>
              <a:t>——</a:t>
            </a:r>
            <a:r>
              <a:rPr lang="zh-CN" altLang="en-US" smtClean="0"/>
              <a:t>属性选择器</a:t>
            </a:r>
          </a:p>
        </p:txBody>
      </p:sp>
      <p:graphicFrame>
        <p:nvGraphicFramePr>
          <p:cNvPr id="32791" name="Group 23"/>
          <p:cNvGraphicFramePr>
            <a:graphicFrameLocks noGrp="1"/>
          </p:cNvGraphicFramePr>
          <p:nvPr>
            <p:ph idx="4294967295"/>
          </p:nvPr>
        </p:nvGraphicFramePr>
        <p:xfrm>
          <a:off x="755650" y="1989138"/>
          <a:ext cx="7696200" cy="1665287"/>
        </p:xfrm>
        <a:graphic>
          <a:graphicData uri="http://schemas.openxmlformats.org/drawingml/2006/table">
            <a:tbl>
              <a:tblPr/>
              <a:tblGrid>
                <a:gridCol w="1295400"/>
                <a:gridCol w="2881313"/>
                <a:gridCol w="3519487"/>
              </a:tblGrid>
              <a:tr h="407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选择器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E[attr]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匹配所有具有</a:t>
                      </a:r>
                      <a:r>
                        <a:rPr kumimoji="0" lang="en-US" altLang="zh-CN" sz="1600" b="0" i="0" u="none" strike="noStrike" cap="none" normalizeH="0" baseline="0" smtClean="0">
                          <a:ln>
                            <a:noFill/>
                          </a:ln>
                          <a:solidFill>
                            <a:schemeClr val="tx1"/>
                          </a:solidFill>
                          <a:effectLst/>
                          <a:latin typeface="Arial" charset="0"/>
                          <a:ea typeface="宋体" charset="-122"/>
                        </a:rPr>
                        <a:t>att</a:t>
                      </a:r>
                      <a:r>
                        <a:rPr kumimoji="0" lang="zh-CN" altLang="en-US" sz="1600" b="0" i="0" u="none" strike="noStrike" cap="none" normalizeH="0" baseline="0" smtClean="0">
                          <a:ln>
                            <a:noFill/>
                          </a:ln>
                          <a:solidFill>
                            <a:schemeClr val="tx1"/>
                          </a:solidFill>
                          <a:effectLst/>
                          <a:latin typeface="Arial" charset="0"/>
                          <a:ea typeface="宋体" charset="-122"/>
                        </a:rPr>
                        <a:t>属性的</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元素，不考虑它的值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h1[align]{……}</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input[type][size]{……}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E[attr = 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匹配所有</a:t>
                      </a:r>
                      <a:r>
                        <a:rPr kumimoji="0" lang="en-US" altLang="zh-CN" sz="1600" b="0" i="0" u="none" strike="noStrike" cap="none" normalizeH="0" baseline="0" smtClean="0">
                          <a:ln>
                            <a:noFill/>
                          </a:ln>
                          <a:solidFill>
                            <a:schemeClr val="tx1"/>
                          </a:solidFill>
                          <a:effectLst/>
                          <a:latin typeface="Arial" charset="0"/>
                          <a:ea typeface="宋体" charset="-122"/>
                        </a:rPr>
                        <a:t>attr</a:t>
                      </a:r>
                      <a:r>
                        <a:rPr kumimoji="0" lang="zh-CN" altLang="en-US" sz="1600" b="0" i="0" u="none" strike="noStrike" cap="none" normalizeH="0" baseline="0" smtClean="0">
                          <a:ln>
                            <a:noFill/>
                          </a:ln>
                          <a:solidFill>
                            <a:schemeClr val="tx1"/>
                          </a:solidFill>
                          <a:effectLst/>
                          <a:latin typeface="Arial" charset="0"/>
                          <a:ea typeface="宋体" charset="-122"/>
                        </a:rPr>
                        <a:t>属性值等于</a:t>
                      </a:r>
                      <a:r>
                        <a:rPr kumimoji="0" lang="en-US" altLang="zh-CN" sz="1600" b="0" i="0" u="none" strike="noStrike" cap="none" normalizeH="0" baseline="0" smtClean="0">
                          <a:ln>
                            <a:noFill/>
                          </a:ln>
                          <a:solidFill>
                            <a:schemeClr val="tx1"/>
                          </a:solidFill>
                          <a:effectLst/>
                          <a:latin typeface="Arial" charset="0"/>
                          <a:ea typeface="宋体" charset="-122"/>
                        </a:rPr>
                        <a:t>val</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E</a:t>
                      </a:r>
                      <a:r>
                        <a:rPr kumimoji="0" lang="zh-CN" altLang="en-US" sz="1600" b="0" i="0" u="none" strike="noStrike" cap="none" normalizeH="0" baseline="0" smtClean="0">
                          <a:ln>
                            <a:noFill/>
                          </a:ln>
                          <a:solidFill>
                            <a:schemeClr val="tx1"/>
                          </a:solidFill>
                          <a:effectLst/>
                          <a:latin typeface="Arial" charset="0"/>
                          <a:ea typeface="宋体" charset="-122"/>
                        </a:rPr>
                        <a:t>元素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h1[align=center]{……}</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rgbClr val="FF0000"/>
                          </a:solidFill>
                          <a:effectLst/>
                          <a:latin typeface="Arial" charset="0"/>
                          <a:ea typeface="宋体" charset="-122"/>
                        </a:rPr>
                        <a:t>属性值一般不加引号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tLang="zh-CN" smtClean="0"/>
              <a:t>CSS</a:t>
            </a:r>
            <a:r>
              <a:rPr lang="zh-CN" altLang="en-US" smtClean="0"/>
              <a:t>选择器</a:t>
            </a:r>
            <a:r>
              <a:rPr lang="en-US" altLang="zh-CN" smtClean="0"/>
              <a:t>——</a:t>
            </a:r>
            <a:r>
              <a:rPr lang="zh-CN" altLang="en-US" smtClean="0"/>
              <a:t>伪类选择器</a:t>
            </a:r>
          </a:p>
        </p:txBody>
      </p:sp>
      <p:graphicFrame>
        <p:nvGraphicFramePr>
          <p:cNvPr id="31830" name="Group 86"/>
          <p:cNvGraphicFramePr>
            <a:graphicFrameLocks noGrp="1"/>
          </p:cNvGraphicFramePr>
          <p:nvPr>
            <p:ph type="body" sz="half" idx="4294967295"/>
          </p:nvPr>
        </p:nvGraphicFramePr>
        <p:xfrm>
          <a:off x="755650" y="3068638"/>
          <a:ext cx="7696200" cy="3019425"/>
        </p:xfrm>
        <a:graphic>
          <a:graphicData uri="http://schemas.openxmlformats.org/drawingml/2006/table">
            <a:tbl>
              <a:tblPr/>
              <a:tblGrid>
                <a:gridCol w="1512888"/>
                <a:gridCol w="3527425"/>
                <a:gridCol w="2655887"/>
              </a:tblGrid>
              <a:tr h="3349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选择器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a:link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未访问的链接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a:hover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鼠标移动到链接上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选定的链接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6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a:visited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已访问的链接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a.red:link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a:t>
                      </a:r>
                      <a:r>
                        <a:rPr kumimoji="0" lang="zh-CN" altLang="en-US" sz="1600" b="0" i="0" u="none" strike="noStrike" cap="none" normalizeH="0" baseline="0" smtClean="0">
                          <a:ln>
                            <a:noFill/>
                          </a:ln>
                          <a:solidFill>
                            <a:schemeClr val="tx1"/>
                          </a:solidFill>
                          <a:effectLst/>
                          <a:latin typeface="Arial" charset="0"/>
                          <a:ea typeface="宋体" charset="-122"/>
                        </a:rPr>
                        <a:t>等于</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a.red:visited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a:t>
                      </a:r>
                      <a:r>
                        <a:rPr kumimoji="0" lang="zh-CN" altLang="en-US" sz="1600" b="0" i="0" u="none" strike="noStrike" cap="none" normalizeH="0" baseline="0" smtClean="0">
                          <a:ln>
                            <a:noFill/>
                          </a:ln>
                          <a:solidFill>
                            <a:schemeClr val="tx1"/>
                          </a:solidFill>
                          <a:effectLst/>
                          <a:latin typeface="Arial" charset="0"/>
                          <a:ea typeface="宋体" charset="-122"/>
                        </a:rPr>
                        <a:t>等于</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a.red:active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a:t>
                      </a:r>
                      <a:r>
                        <a:rPr kumimoji="0" lang="zh-CN" altLang="en-US" sz="1600" b="0" i="0" u="none" strike="noStrike" cap="none" normalizeH="0" baseline="0" smtClean="0">
                          <a:ln>
                            <a:noFill/>
                          </a:ln>
                          <a:solidFill>
                            <a:schemeClr val="tx1"/>
                          </a:solidFill>
                          <a:effectLst/>
                          <a:latin typeface="Arial" charset="0"/>
                          <a:ea typeface="宋体" charset="-122"/>
                        </a:rPr>
                        <a:t>等于</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a.red:hover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class</a:t>
                      </a:r>
                      <a:r>
                        <a:rPr kumimoji="0" lang="zh-CN" altLang="en-US" sz="1600" b="0" i="0" u="none" strike="noStrike" cap="none" normalizeH="0" baseline="0" smtClean="0">
                          <a:ln>
                            <a:noFill/>
                          </a:ln>
                          <a:solidFill>
                            <a:schemeClr val="tx1"/>
                          </a:solidFill>
                          <a:effectLst/>
                          <a:latin typeface="Arial" charset="0"/>
                          <a:ea typeface="宋体" charset="-122"/>
                        </a:rPr>
                        <a:t>等于</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的</a:t>
                      </a:r>
                      <a:r>
                        <a:rPr kumimoji="0" lang="en-US" altLang="zh-CN" sz="1600" b="0" i="0" u="none" strike="noStrike" cap="none" normalizeH="0" baseline="0" smtClean="0">
                          <a:ln>
                            <a:noFill/>
                          </a:ln>
                          <a:solidFill>
                            <a:schemeClr val="tx1"/>
                          </a:solidFill>
                          <a:effectLst/>
                          <a:latin typeface="Arial" charset="0"/>
                          <a:ea typeface="宋体" charset="-122"/>
                        </a:rPr>
                        <a:t>a</a:t>
                      </a:r>
                      <a:r>
                        <a:rPr kumimoji="0" lang="zh-CN" altLang="en-US" sz="1600" b="0" i="0" u="none" strike="noStrike" cap="none" normalizeH="0" baseline="0" smtClean="0">
                          <a:ln>
                            <a:noFill/>
                          </a:ln>
                          <a:solidFill>
                            <a:schemeClr val="tx1"/>
                          </a:solidFill>
                          <a:effectLst/>
                          <a:latin typeface="Arial" charset="0"/>
                          <a:ea typeface="宋体" charset="-122"/>
                        </a:rPr>
                        <a:t>元素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36" name="Rectangle 87"/>
          <p:cNvSpPr>
            <a:spLocks noChangeArrowheads="1"/>
          </p:cNvSpPr>
          <p:nvPr/>
        </p:nvSpPr>
        <p:spPr bwMode="auto">
          <a:xfrm>
            <a:off x="468313" y="1989138"/>
            <a:ext cx="8064500" cy="1008062"/>
          </a:xfrm>
          <a:prstGeom prst="rect">
            <a:avLst/>
          </a:prstGeom>
          <a:noFill/>
          <a:ln w="9525">
            <a:noFill/>
            <a:miter lim="800000"/>
            <a:headEnd/>
            <a:tailEnd/>
          </a:ln>
        </p:spPr>
        <p:txBody>
          <a:bodyPr/>
          <a:lstStyle/>
          <a:p>
            <a:pPr marL="342900" indent="-342900" eaLnBrk="0" hangingPunct="0">
              <a:spcBef>
                <a:spcPct val="20000"/>
              </a:spcBef>
              <a:buClr>
                <a:schemeClr val="tx1"/>
              </a:buClr>
              <a:buSzPct val="70000"/>
              <a:buFont typeface="Wingdings" pitchFamily="2" charset="2"/>
              <a:buChar char="l"/>
            </a:pPr>
            <a:r>
              <a:rPr lang="zh-CN" altLang="en-US" b="0">
                <a:latin typeface="Arial" charset="0"/>
              </a:rPr>
              <a:t>对于</a:t>
            </a:r>
            <a:r>
              <a:rPr lang="en-US" altLang="zh-CN" b="0">
                <a:latin typeface="Arial" charset="0"/>
              </a:rPr>
              <a:t>&lt;a&gt;</a:t>
            </a:r>
            <a:r>
              <a:rPr lang="zh-CN" altLang="en-US" b="0">
                <a:latin typeface="Arial" charset="0"/>
              </a:rPr>
              <a:t>标记，其对应</a:t>
            </a:r>
            <a:r>
              <a:rPr lang="en-US" altLang="zh-CN" b="0">
                <a:latin typeface="Arial" charset="0"/>
              </a:rPr>
              <a:t>4</a:t>
            </a:r>
            <a:r>
              <a:rPr lang="zh-CN" altLang="en-US" b="0">
                <a:latin typeface="Arial" charset="0"/>
              </a:rPr>
              <a:t>种不同的状态：未访问链接</a:t>
            </a:r>
            <a:r>
              <a:rPr lang="en-US" altLang="zh-CN" b="0">
                <a:latin typeface="Arial" charset="0"/>
              </a:rPr>
              <a:t>(link)</a:t>
            </a:r>
            <a:r>
              <a:rPr lang="zh-CN" altLang="en-US" b="0">
                <a:latin typeface="Arial" charset="0"/>
              </a:rPr>
              <a:t>、、鼠标放上状态</a:t>
            </a:r>
            <a:r>
              <a:rPr lang="en-US" altLang="zh-CN" b="0">
                <a:latin typeface="Arial" charset="0"/>
              </a:rPr>
              <a:t>(hover)</a:t>
            </a:r>
            <a:r>
              <a:rPr lang="zh-CN" altLang="en-US" b="0">
                <a:latin typeface="Arial" charset="0"/>
              </a:rPr>
              <a:t>、已访问链接</a:t>
            </a:r>
            <a:r>
              <a:rPr lang="en-US" altLang="zh-CN" b="0">
                <a:latin typeface="Arial" charset="0"/>
              </a:rPr>
              <a:t>(visited)</a:t>
            </a:r>
            <a:r>
              <a:rPr lang="zh-CN" altLang="en-US" b="0">
                <a:latin typeface="Arial" charset="0"/>
              </a:rPr>
              <a:t>、当前活动链接</a:t>
            </a:r>
            <a:r>
              <a:rPr lang="en-US" altLang="zh-CN" b="0">
                <a:latin typeface="Arial" charset="0"/>
              </a:rPr>
              <a:t>(active)</a:t>
            </a:r>
            <a:r>
              <a:rPr lang="zh-CN" altLang="en-US" b="0">
                <a:latin typeface="Arial" charset="0"/>
              </a:rPr>
              <a:t>。</a:t>
            </a:r>
            <a:r>
              <a:rPr lang="en-US" altLang="zh-CN" b="0">
                <a:latin typeface="Arial" charset="0"/>
              </a:rPr>
              <a:t>CSS</a:t>
            </a:r>
            <a:r>
              <a:rPr lang="zh-CN" altLang="en-US" b="0">
                <a:latin typeface="Arial" charset="0"/>
              </a:rPr>
              <a:t>允许对于元素的不同状态，定义不同的格式化信息。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zh-CN" smtClean="0"/>
              <a:t>CSS</a:t>
            </a:r>
            <a:r>
              <a:rPr lang="zh-CN" altLang="en-US" smtClean="0"/>
              <a:t>中的注释</a:t>
            </a:r>
          </a:p>
        </p:txBody>
      </p:sp>
      <p:sp>
        <p:nvSpPr>
          <p:cNvPr id="34818" name="Rectangle 3"/>
          <p:cNvSpPr>
            <a:spLocks noGrp="1" noChangeArrowheads="1"/>
          </p:cNvSpPr>
          <p:nvPr>
            <p:ph type="body" idx="1"/>
          </p:nvPr>
        </p:nvSpPr>
        <p:spPr/>
        <p:txBody>
          <a:bodyPr/>
          <a:lstStyle/>
          <a:p>
            <a:r>
              <a:rPr lang="en-US" altLang="zh-CN" smtClean="0"/>
              <a:t>CSS</a:t>
            </a:r>
            <a:r>
              <a:rPr lang="zh-CN" altLang="en-US" smtClean="0"/>
              <a:t>中加入注释的方式与</a:t>
            </a:r>
            <a:r>
              <a:rPr lang="en-US" altLang="zh-CN" smtClean="0"/>
              <a:t>HTML</a:t>
            </a:r>
            <a:r>
              <a:rPr lang="zh-CN" altLang="en-US" smtClean="0"/>
              <a:t>中加入注释的方式不同，注释以</a:t>
            </a:r>
            <a:r>
              <a:rPr lang="en-US" altLang="zh-CN" smtClean="0"/>
              <a:t>“/*”</a:t>
            </a:r>
            <a:r>
              <a:rPr lang="zh-CN" altLang="en-US" smtClean="0"/>
              <a:t>符号开始，以“*</a:t>
            </a:r>
            <a:r>
              <a:rPr lang="en-US" altLang="zh-CN" smtClean="0"/>
              <a:t>/”</a:t>
            </a:r>
            <a:r>
              <a:rPr lang="zh-CN" altLang="en-US" smtClean="0"/>
              <a:t>符号结束。</a:t>
            </a:r>
          </a:p>
        </p:txBody>
      </p:sp>
      <p:sp>
        <p:nvSpPr>
          <p:cNvPr id="34819" name="Text Box 6"/>
          <p:cNvSpPr txBox="1">
            <a:spLocks noChangeArrowheads="1"/>
          </p:cNvSpPr>
          <p:nvPr/>
        </p:nvSpPr>
        <p:spPr bwMode="auto">
          <a:xfrm>
            <a:off x="1331913" y="3933825"/>
            <a:ext cx="7056437" cy="1563688"/>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td{</a:t>
            </a:r>
          </a:p>
          <a:p>
            <a:r>
              <a:rPr lang="en-US" altLang="zh-CN" sz="1800">
                <a:solidFill>
                  <a:srgbClr val="0000FF"/>
                </a:solidFill>
                <a:latin typeface="Arial" charset="0"/>
              </a:rPr>
              <a:t>    color:black;  /*</a:t>
            </a:r>
            <a:r>
              <a:rPr lang="zh-CN" altLang="en-US" sz="1800">
                <a:solidFill>
                  <a:srgbClr val="0000FF"/>
                </a:solidFill>
                <a:latin typeface="Arial" charset="0"/>
              </a:rPr>
              <a:t>定义颜色*</a:t>
            </a:r>
            <a:r>
              <a:rPr lang="en-US" altLang="zh-CN" sz="1800">
                <a:solidFill>
                  <a:srgbClr val="0000FF"/>
                </a:solidFill>
                <a:latin typeface="Arial" charset="0"/>
              </a:rPr>
              <a:t>/</a:t>
            </a:r>
          </a:p>
          <a:p>
            <a:r>
              <a:rPr lang="en-US" altLang="zh-CN" sz="1800">
                <a:solidFill>
                  <a:srgbClr val="0000FF"/>
                </a:solidFill>
                <a:latin typeface="Arial" charset="0"/>
              </a:rPr>
              <a:t>    font-size;14px;  /*</a:t>
            </a:r>
            <a:r>
              <a:rPr lang="zh-CN" altLang="en-US" sz="1800">
                <a:solidFill>
                  <a:srgbClr val="0000FF"/>
                </a:solidFill>
                <a:latin typeface="Arial" charset="0"/>
              </a:rPr>
              <a:t>定义大小*</a:t>
            </a:r>
            <a:r>
              <a:rPr lang="en-US" altLang="zh-CN" sz="1800">
                <a:solidFill>
                  <a:srgbClr val="0000FF"/>
                </a:solidFill>
                <a:latin typeface="Arial" charset="0"/>
              </a:rPr>
              <a:t>/</a:t>
            </a:r>
          </a:p>
          <a:p>
            <a:r>
              <a:rPr lang="en-US" altLang="zh-CN" sz="1800">
                <a:solidFill>
                  <a:srgbClr val="0000FF"/>
                </a:solidFill>
                <a:latin typeface="Arial" charset="0"/>
              </a:rPr>
              <a:t>    text-align:center;  /*</a:t>
            </a:r>
            <a:r>
              <a:rPr lang="zh-CN" altLang="en-US" sz="1800">
                <a:solidFill>
                  <a:srgbClr val="0000FF"/>
                </a:solidFill>
                <a:latin typeface="Arial" charset="0"/>
              </a:rPr>
              <a:t>对齐方式*</a:t>
            </a:r>
            <a:r>
              <a:rPr lang="en-US" altLang="zh-CN" sz="1800">
                <a:solidFill>
                  <a:srgbClr val="0000FF"/>
                </a:solidFill>
                <a:latin typeface="Arial" charset="0"/>
              </a:rPr>
              <a:t>/</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noChangeArrowheads="1"/>
          </p:cNvSpPr>
          <p:nvPr>
            <p:ph type="title"/>
          </p:nvPr>
        </p:nvSpPr>
        <p:spPr/>
        <p:txBody>
          <a:bodyPr/>
          <a:lstStyle/>
          <a:p>
            <a:r>
              <a:rPr lang="zh-CN" altLang="en-US" smtClean="0"/>
              <a:t>在</a:t>
            </a:r>
            <a:r>
              <a:rPr lang="en-US" altLang="zh-CN" smtClean="0"/>
              <a:t>HTML</a:t>
            </a:r>
            <a:r>
              <a:rPr lang="zh-CN" altLang="en-US" smtClean="0"/>
              <a:t>中添加样式</a:t>
            </a:r>
          </a:p>
        </p:txBody>
      </p:sp>
      <p:sp>
        <p:nvSpPr>
          <p:cNvPr id="35842" name="Rectangle 7"/>
          <p:cNvSpPr>
            <a:spLocks noGrp="1" noChangeArrowheads="1"/>
          </p:cNvSpPr>
          <p:nvPr>
            <p:ph type="body" idx="1"/>
          </p:nvPr>
        </p:nvSpPr>
        <p:spPr>
          <a:xfrm>
            <a:off x="755650" y="1989138"/>
            <a:ext cx="7696200" cy="1800225"/>
          </a:xfrm>
        </p:spPr>
        <p:txBody>
          <a:bodyPr/>
          <a:lstStyle/>
          <a:p>
            <a:r>
              <a:rPr lang="zh-CN" altLang="en-US" sz="2500" b="1" smtClean="0"/>
              <a:t>使用</a:t>
            </a:r>
            <a:r>
              <a:rPr lang="en-US" altLang="zh-CN" sz="2500" b="1" smtClean="0"/>
              <a:t>style</a:t>
            </a:r>
            <a:r>
              <a:rPr lang="zh-CN" altLang="en-US" sz="2500" b="1" smtClean="0"/>
              <a:t>元素定义内部样式表</a:t>
            </a:r>
            <a:r>
              <a:rPr lang="en-US" altLang="zh-CN" sz="2500" b="1" smtClean="0"/>
              <a:t>——</a:t>
            </a:r>
            <a:r>
              <a:rPr lang="zh-CN" altLang="en-US" sz="2500" b="1" smtClean="0"/>
              <a:t>内嵌式</a:t>
            </a:r>
          </a:p>
          <a:p>
            <a:pPr lvl="1"/>
            <a:r>
              <a:rPr lang="zh-CN" altLang="en-US" sz="1600" smtClean="0"/>
              <a:t>内部样式表通过</a:t>
            </a:r>
            <a:r>
              <a:rPr lang="en-US" altLang="zh-CN" sz="1600" smtClean="0"/>
              <a:t>&lt;style&gt;</a:t>
            </a:r>
            <a:r>
              <a:rPr lang="zh-CN" altLang="en-US" sz="1600" smtClean="0"/>
              <a:t>元素直接在</a:t>
            </a:r>
            <a:r>
              <a:rPr lang="en-US" altLang="zh-CN" sz="1600" smtClean="0"/>
              <a:t>HTML</a:t>
            </a:r>
            <a:r>
              <a:rPr lang="zh-CN" altLang="en-US" sz="1600" smtClean="0"/>
              <a:t>文档中定义样式表。</a:t>
            </a:r>
          </a:p>
          <a:p>
            <a:pPr lvl="1"/>
            <a:r>
              <a:rPr lang="en-US" altLang="zh-CN" sz="1600" smtClean="0"/>
              <a:t>&lt;style&gt;&lt;/style&gt;</a:t>
            </a:r>
            <a:r>
              <a:rPr lang="zh-CN" altLang="en-US" sz="1600" smtClean="0"/>
              <a:t>标记对可以出现在</a:t>
            </a:r>
            <a:r>
              <a:rPr lang="en-US" altLang="zh-CN" sz="1600" smtClean="0"/>
              <a:t>HTML</a:t>
            </a:r>
            <a:r>
              <a:rPr lang="zh-CN" altLang="en-US" sz="1600" smtClean="0"/>
              <a:t>文档中的任意地方，一般情况下，在</a:t>
            </a:r>
            <a:r>
              <a:rPr lang="en-US" altLang="zh-CN" sz="1600" smtClean="0"/>
              <a:t>&lt;head&gt;&lt;/head&gt;</a:t>
            </a:r>
            <a:r>
              <a:rPr lang="zh-CN" altLang="en-US" sz="1600" smtClean="0"/>
              <a:t>标记对之间定义</a:t>
            </a:r>
            <a:r>
              <a:rPr lang="en-US" altLang="zh-CN" sz="1600" smtClean="0"/>
              <a:t>&lt;style&gt;&lt;/style&gt;</a:t>
            </a:r>
            <a:r>
              <a:rPr lang="zh-CN" altLang="en-US" sz="1600" smtClean="0"/>
              <a:t>。</a:t>
            </a:r>
          </a:p>
          <a:p>
            <a:pPr lvl="1"/>
            <a:r>
              <a:rPr lang="zh-CN" altLang="en-US" sz="1500" smtClean="0"/>
              <a:t>通过</a:t>
            </a:r>
            <a:r>
              <a:rPr lang="en-US" altLang="zh-CN" sz="1500" smtClean="0"/>
              <a:t>&lt;style&gt;</a:t>
            </a:r>
            <a:r>
              <a:rPr lang="zh-CN" altLang="en-US" sz="1500" smtClean="0"/>
              <a:t>定义的内部样式表只能应用于当前</a:t>
            </a:r>
            <a:r>
              <a:rPr lang="en-US" altLang="zh-CN" sz="1500" smtClean="0"/>
              <a:t>HTML</a:t>
            </a:r>
            <a:r>
              <a:rPr lang="zh-CN" altLang="en-US" sz="1500" smtClean="0"/>
              <a:t>文档中的元素。</a:t>
            </a:r>
          </a:p>
        </p:txBody>
      </p:sp>
      <p:sp>
        <p:nvSpPr>
          <p:cNvPr id="35843" name="Text Box 6"/>
          <p:cNvSpPr txBox="1">
            <a:spLocks noChangeArrowheads="1"/>
          </p:cNvSpPr>
          <p:nvPr/>
        </p:nvSpPr>
        <p:spPr bwMode="auto">
          <a:xfrm>
            <a:off x="1187450" y="3778250"/>
            <a:ext cx="7056438" cy="1838325"/>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&lt;html&gt;</a:t>
            </a:r>
          </a:p>
          <a:p>
            <a:r>
              <a:rPr lang="en-US" altLang="zh-CN" sz="1800">
                <a:solidFill>
                  <a:srgbClr val="0000FF"/>
                </a:solidFill>
                <a:latin typeface="Arial" charset="0"/>
              </a:rPr>
              <a:t>&lt;head&gt;</a:t>
            </a:r>
          </a:p>
          <a:p>
            <a:r>
              <a:rPr lang="en-US" altLang="zh-CN" sz="1800">
                <a:solidFill>
                  <a:srgbClr val="0000FF"/>
                </a:solidFill>
                <a:latin typeface="Arial" charset="0"/>
              </a:rPr>
              <a:t>&lt;style type=“text/css”&gt;</a:t>
            </a:r>
          </a:p>
          <a:p>
            <a:r>
              <a:rPr lang="en-US" altLang="zh-CN" sz="1800">
                <a:solidFill>
                  <a:srgbClr val="0000FF"/>
                </a:solidFill>
                <a:latin typeface="Arial" charset="0"/>
              </a:rPr>
              <a:t>    table{ border:1px solid #cccccc; }</a:t>
            </a:r>
          </a:p>
          <a:p>
            <a:r>
              <a:rPr lang="en-US" altLang="zh-CN" sz="1800">
                <a:solidFill>
                  <a:srgbClr val="0000FF"/>
                </a:solidFill>
                <a:latin typeface="Arial" charset="0"/>
              </a:rPr>
              <a:t>&lt;/style&gt;</a:t>
            </a:r>
          </a:p>
          <a:p>
            <a:r>
              <a:rPr lang="en-US" altLang="zh-CN" sz="1800">
                <a:solidFill>
                  <a:srgbClr val="0000FF"/>
                </a:solidFill>
                <a:latin typeface="Arial" charset="0"/>
              </a:rPr>
              <a:t>&lt;/head&gt;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zh-CN" altLang="en-US" smtClean="0"/>
              <a:t>在</a:t>
            </a:r>
            <a:r>
              <a:rPr lang="en-US" altLang="zh-CN" smtClean="0"/>
              <a:t>HTML</a:t>
            </a:r>
            <a:r>
              <a:rPr lang="zh-CN" altLang="en-US" smtClean="0"/>
              <a:t>中添加样式</a:t>
            </a:r>
          </a:p>
        </p:txBody>
      </p:sp>
      <p:sp>
        <p:nvSpPr>
          <p:cNvPr id="36866" name="Rectangle 3"/>
          <p:cNvSpPr>
            <a:spLocks noGrp="1" noChangeArrowheads="1"/>
          </p:cNvSpPr>
          <p:nvPr>
            <p:ph type="body" idx="1"/>
          </p:nvPr>
        </p:nvSpPr>
        <p:spPr>
          <a:xfrm>
            <a:off x="395288" y="1989138"/>
            <a:ext cx="8137525" cy="2376487"/>
          </a:xfrm>
        </p:spPr>
        <p:txBody>
          <a:bodyPr/>
          <a:lstStyle/>
          <a:p>
            <a:pPr>
              <a:lnSpc>
                <a:spcPct val="110000"/>
              </a:lnSpc>
            </a:pPr>
            <a:r>
              <a:rPr lang="zh-CN" altLang="en-US" sz="2000" b="1" smtClean="0"/>
              <a:t>外部级联样式表</a:t>
            </a:r>
            <a:r>
              <a:rPr lang="en-US" altLang="zh-CN" sz="2000" b="1" smtClean="0"/>
              <a:t>——</a:t>
            </a:r>
            <a:r>
              <a:rPr lang="zh-CN" altLang="en-US" sz="2000" b="1" smtClean="0"/>
              <a:t>外联式</a:t>
            </a:r>
          </a:p>
          <a:p>
            <a:pPr lvl="1">
              <a:lnSpc>
                <a:spcPct val="110000"/>
              </a:lnSpc>
            </a:pPr>
            <a:r>
              <a:rPr lang="zh-CN" altLang="en-US" sz="1600" smtClean="0"/>
              <a:t>如果多个</a:t>
            </a:r>
            <a:r>
              <a:rPr lang="en-US" altLang="zh-CN" sz="1600" smtClean="0"/>
              <a:t>HTML</a:t>
            </a:r>
            <a:r>
              <a:rPr lang="zh-CN" altLang="en-US" sz="1600" smtClean="0"/>
              <a:t>文件需要共享样式表，应使用外部级联样式表。</a:t>
            </a:r>
          </a:p>
          <a:p>
            <a:pPr lvl="1">
              <a:lnSpc>
                <a:spcPct val="110000"/>
              </a:lnSpc>
            </a:pPr>
            <a:r>
              <a:rPr lang="zh-CN" altLang="en-US" sz="1600" smtClean="0"/>
              <a:t>将包含规则的样式表保存为后缀为 </a:t>
            </a:r>
            <a:r>
              <a:rPr lang="en-US" altLang="zh-CN" sz="1600" smtClean="0"/>
              <a:t>.css </a:t>
            </a:r>
            <a:r>
              <a:rPr lang="zh-CN" altLang="en-US" sz="1600" smtClean="0"/>
              <a:t>的文件，在</a:t>
            </a:r>
            <a:r>
              <a:rPr lang="en-US" altLang="zh-CN" sz="1600" smtClean="0"/>
              <a:t>&lt;head&gt;</a:t>
            </a:r>
            <a:r>
              <a:rPr lang="zh-CN" altLang="en-US" sz="1600" smtClean="0"/>
              <a:t>标记中通过</a:t>
            </a:r>
            <a:r>
              <a:rPr lang="en-US" altLang="zh-CN" sz="1600" smtClean="0"/>
              <a:t>&lt;link&gt;</a:t>
            </a:r>
            <a:r>
              <a:rPr lang="zh-CN" altLang="en-US" sz="1600" smtClean="0"/>
              <a:t>标记引入。</a:t>
            </a:r>
          </a:p>
          <a:p>
            <a:pPr lvl="1">
              <a:lnSpc>
                <a:spcPct val="110000"/>
              </a:lnSpc>
            </a:pPr>
            <a:r>
              <a:rPr lang="zh-CN" altLang="en-US" sz="1600" smtClean="0"/>
              <a:t>其中，</a:t>
            </a:r>
            <a:r>
              <a:rPr lang="en-US" altLang="zh-CN" sz="1600" smtClean="0"/>
              <a:t>rel</a:t>
            </a:r>
            <a:r>
              <a:rPr lang="zh-CN" altLang="en-US" sz="1600" smtClean="0"/>
              <a:t>属性定义当前文档与</a:t>
            </a:r>
            <a:r>
              <a:rPr lang="en-US" altLang="zh-CN" sz="1600" smtClean="0"/>
              <a:t>href</a:t>
            </a:r>
            <a:r>
              <a:rPr lang="zh-CN" altLang="en-US" sz="1600" smtClean="0"/>
              <a:t>属性中链接文档之间的系，属性值 </a:t>
            </a:r>
            <a:r>
              <a:rPr lang="en-US" altLang="zh-CN" sz="1600" smtClean="0"/>
              <a:t>stylesheet </a:t>
            </a:r>
            <a:r>
              <a:rPr lang="zh-CN" altLang="en-US" sz="1600" smtClean="0"/>
              <a:t>表示链接文档为外部的一个样式表文件；</a:t>
            </a:r>
            <a:r>
              <a:rPr lang="en-US" altLang="zh-CN" sz="1600" smtClean="0"/>
              <a:t>type</a:t>
            </a:r>
            <a:r>
              <a:rPr lang="zh-CN" altLang="en-US" sz="1600" smtClean="0"/>
              <a:t>属性表示链接文件的</a:t>
            </a:r>
            <a:r>
              <a:rPr lang="en-US" altLang="zh-CN" sz="1600" smtClean="0"/>
              <a:t>MIME</a:t>
            </a:r>
            <a:r>
              <a:rPr lang="zh-CN" altLang="en-US" sz="1600" smtClean="0"/>
              <a:t>类型；</a:t>
            </a:r>
            <a:r>
              <a:rPr lang="en-US" altLang="zh-CN" sz="1600" smtClean="0"/>
              <a:t>href</a:t>
            </a:r>
            <a:r>
              <a:rPr lang="zh-CN" altLang="en-US" sz="1600" smtClean="0"/>
              <a:t>为要链接文件的地址，可以是相对路径，也可以是绝对路径。</a:t>
            </a:r>
          </a:p>
        </p:txBody>
      </p:sp>
      <p:sp>
        <p:nvSpPr>
          <p:cNvPr id="36867" name="Text Box 6"/>
          <p:cNvSpPr txBox="1">
            <a:spLocks noChangeArrowheads="1"/>
          </p:cNvSpPr>
          <p:nvPr/>
        </p:nvSpPr>
        <p:spPr bwMode="auto">
          <a:xfrm>
            <a:off x="827088" y="4543425"/>
            <a:ext cx="7561262" cy="1289050"/>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&lt;html&gt;</a:t>
            </a:r>
          </a:p>
          <a:p>
            <a:r>
              <a:rPr lang="en-US" altLang="zh-CN" sz="1800">
                <a:solidFill>
                  <a:srgbClr val="0000FF"/>
                </a:solidFill>
                <a:latin typeface="Arial" charset="0"/>
              </a:rPr>
              <a:t>&lt;head&gt;</a:t>
            </a:r>
          </a:p>
          <a:p>
            <a:r>
              <a:rPr lang="en-US" altLang="zh-CN" sz="1800">
                <a:solidFill>
                  <a:srgbClr val="0000FF"/>
                </a:solidFill>
                <a:latin typeface="Arial" charset="0"/>
              </a:rPr>
              <a:t>&lt;link rel=“stylesheet” type=“text/css” href=“css</a:t>
            </a:r>
            <a:r>
              <a:rPr lang="zh-CN" altLang="en-US" sz="1800">
                <a:solidFill>
                  <a:srgbClr val="0000FF"/>
                </a:solidFill>
                <a:latin typeface="Arial" charset="0"/>
              </a:rPr>
              <a:t>文件地址” </a:t>
            </a:r>
            <a:r>
              <a:rPr lang="en-US" altLang="zh-CN" sz="1800">
                <a:solidFill>
                  <a:srgbClr val="0000FF"/>
                </a:solidFill>
                <a:latin typeface="Arial" charset="0"/>
              </a:rPr>
              <a:t>/&gt;</a:t>
            </a:r>
          </a:p>
          <a:p>
            <a:r>
              <a:rPr lang="en-US" altLang="zh-CN" sz="1800">
                <a:solidFill>
                  <a:srgbClr val="0000FF"/>
                </a:solidFill>
                <a:latin typeface="Arial" charset="0"/>
              </a:rPr>
              <a:t>&lt;/head&gt;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zh-CN" altLang="en-US" smtClean="0"/>
              <a:t>在</a:t>
            </a:r>
            <a:r>
              <a:rPr lang="en-US" altLang="zh-CN" smtClean="0"/>
              <a:t>HTML</a:t>
            </a:r>
            <a:r>
              <a:rPr lang="zh-CN" altLang="en-US" smtClean="0"/>
              <a:t>中添加样式</a:t>
            </a:r>
          </a:p>
        </p:txBody>
      </p:sp>
      <p:sp>
        <p:nvSpPr>
          <p:cNvPr id="37890" name="Rectangle 3"/>
          <p:cNvSpPr>
            <a:spLocks noGrp="1" noChangeArrowheads="1"/>
          </p:cNvSpPr>
          <p:nvPr>
            <p:ph type="body" idx="1"/>
          </p:nvPr>
        </p:nvSpPr>
        <p:spPr>
          <a:xfrm>
            <a:off x="684213" y="1989138"/>
            <a:ext cx="7848600" cy="4464050"/>
          </a:xfrm>
        </p:spPr>
        <p:txBody>
          <a:bodyPr/>
          <a:lstStyle/>
          <a:p>
            <a:pPr lvl="1">
              <a:lnSpc>
                <a:spcPct val="120000"/>
              </a:lnSpc>
            </a:pPr>
            <a:r>
              <a:rPr lang="zh-CN" altLang="en-US" sz="1600" smtClean="0"/>
              <a:t>在</a:t>
            </a:r>
            <a:r>
              <a:rPr lang="en-US" altLang="zh-CN" sz="1600" smtClean="0"/>
              <a:t>.css</a:t>
            </a:r>
            <a:r>
              <a:rPr lang="zh-CN" altLang="en-US" sz="1600" smtClean="0"/>
              <a:t>文件中，只包括各项规则，不出现</a:t>
            </a:r>
            <a:r>
              <a:rPr lang="en-US" altLang="zh-CN" sz="1600" smtClean="0"/>
              <a:t>&lt;style&gt;&lt;/style&gt;</a:t>
            </a:r>
            <a:r>
              <a:rPr lang="zh-CN" altLang="en-US" sz="1600" smtClean="0"/>
              <a:t>标记对。</a:t>
            </a:r>
          </a:p>
          <a:p>
            <a:pPr lvl="1">
              <a:lnSpc>
                <a:spcPct val="120000"/>
              </a:lnSpc>
            </a:pPr>
            <a:r>
              <a:rPr lang="zh-CN" altLang="en-US" sz="1600" smtClean="0"/>
              <a:t>一个</a:t>
            </a:r>
            <a:r>
              <a:rPr lang="en-US" altLang="zh-CN" sz="1600" smtClean="0"/>
              <a:t>HTML</a:t>
            </a:r>
            <a:r>
              <a:rPr lang="zh-CN" altLang="en-US" sz="1600" smtClean="0"/>
              <a:t>文档中，可以根据需要链接任意个外部样式表文件。多个样式表文件中的规则将根据被链接的顺序进行叠加与覆盖。</a:t>
            </a:r>
          </a:p>
          <a:p>
            <a:pPr>
              <a:lnSpc>
                <a:spcPct val="120000"/>
              </a:lnSpc>
            </a:pPr>
            <a:r>
              <a:rPr lang="zh-CN" altLang="en-US" sz="2000" b="1" smtClean="0"/>
              <a:t>行内样式</a:t>
            </a:r>
            <a:r>
              <a:rPr lang="en-US" altLang="zh-CN" sz="2000" b="1" smtClean="0"/>
              <a:t>——style</a:t>
            </a:r>
            <a:r>
              <a:rPr lang="zh-CN" altLang="en-US" sz="2000" b="1" smtClean="0"/>
              <a:t>属性</a:t>
            </a:r>
          </a:p>
          <a:p>
            <a:pPr lvl="1">
              <a:lnSpc>
                <a:spcPct val="120000"/>
              </a:lnSpc>
            </a:pPr>
            <a:r>
              <a:rPr lang="zh-CN" altLang="en-US" sz="1600" smtClean="0"/>
              <a:t>每个</a:t>
            </a:r>
            <a:r>
              <a:rPr lang="en-US" altLang="zh-CN" sz="1600" smtClean="0"/>
              <a:t>HTML</a:t>
            </a:r>
            <a:r>
              <a:rPr lang="zh-CN" altLang="en-US" sz="1600" smtClean="0"/>
              <a:t>元素均有一个</a:t>
            </a:r>
            <a:r>
              <a:rPr lang="en-US" altLang="zh-CN" sz="1600" smtClean="0"/>
              <a:t>style</a:t>
            </a:r>
            <a:r>
              <a:rPr lang="zh-CN" altLang="en-US" sz="1600" smtClean="0"/>
              <a:t>属性，该属性值为当前元素直接定义样式，该样式只应用到当前的元素及其包含的内层元素。</a:t>
            </a:r>
          </a:p>
          <a:p>
            <a:pPr lvl="1">
              <a:lnSpc>
                <a:spcPct val="120000"/>
              </a:lnSpc>
            </a:pPr>
            <a:r>
              <a:rPr lang="en-US" altLang="zh-CN" sz="1600" smtClean="0"/>
              <a:t>Style</a:t>
            </a:r>
            <a:r>
              <a:rPr lang="zh-CN" altLang="en-US" sz="1600" smtClean="0"/>
              <a:t>属性的值与样式表规则</a:t>
            </a:r>
            <a:r>
              <a:rPr lang="en-US" altLang="zh-CN" sz="1600" smtClean="0"/>
              <a:t>{}</a:t>
            </a:r>
            <a:r>
              <a:rPr lang="zh-CN" altLang="en-US" sz="1600" smtClean="0"/>
              <a:t>内的内容相同。</a:t>
            </a:r>
          </a:p>
        </p:txBody>
      </p:sp>
      <p:sp>
        <p:nvSpPr>
          <p:cNvPr id="37891" name="Text Box 6"/>
          <p:cNvSpPr txBox="1">
            <a:spLocks noChangeArrowheads="1"/>
          </p:cNvSpPr>
          <p:nvPr/>
        </p:nvSpPr>
        <p:spPr bwMode="auto">
          <a:xfrm>
            <a:off x="827088" y="4724400"/>
            <a:ext cx="7561262" cy="465138"/>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&lt;h1 style=“height:30px;line-height:30px”&gt;</a:t>
            </a:r>
            <a:r>
              <a:rPr lang="zh-CN" altLang="en-US" sz="1800">
                <a:solidFill>
                  <a:srgbClr val="0000FF"/>
                </a:solidFill>
                <a:latin typeface="Arial" charset="0"/>
              </a:rPr>
              <a:t>一级标题内容</a:t>
            </a:r>
            <a:r>
              <a:rPr lang="en-US" altLang="zh-CN" sz="1800">
                <a:solidFill>
                  <a:srgbClr val="0000FF"/>
                </a:solidFill>
                <a:latin typeface="Arial" charset="0"/>
              </a:rPr>
              <a:t>&lt;/h1&gt;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zh-CN" altLang="en-US" smtClean="0"/>
              <a:t>在</a:t>
            </a:r>
            <a:r>
              <a:rPr lang="en-US" altLang="zh-CN" smtClean="0"/>
              <a:t>HTML</a:t>
            </a:r>
            <a:r>
              <a:rPr lang="zh-CN" altLang="en-US" smtClean="0"/>
              <a:t>中添加样式表</a:t>
            </a:r>
          </a:p>
        </p:txBody>
      </p:sp>
      <p:sp>
        <p:nvSpPr>
          <p:cNvPr id="38914" name="Rectangle 3"/>
          <p:cNvSpPr>
            <a:spLocks noGrp="1" noChangeArrowheads="1"/>
          </p:cNvSpPr>
          <p:nvPr>
            <p:ph type="body" idx="1"/>
          </p:nvPr>
        </p:nvSpPr>
        <p:spPr>
          <a:xfrm>
            <a:off x="755650" y="1989138"/>
            <a:ext cx="7696200" cy="2519362"/>
          </a:xfrm>
        </p:spPr>
        <p:txBody>
          <a:bodyPr/>
          <a:lstStyle/>
          <a:p>
            <a:pPr>
              <a:lnSpc>
                <a:spcPct val="120000"/>
              </a:lnSpc>
            </a:pPr>
            <a:r>
              <a:rPr lang="zh-CN" altLang="en-US" sz="2400" b="1" smtClean="0"/>
              <a:t>导入外部样式表</a:t>
            </a:r>
          </a:p>
          <a:p>
            <a:pPr lvl="1">
              <a:lnSpc>
                <a:spcPct val="120000"/>
              </a:lnSpc>
            </a:pPr>
            <a:r>
              <a:rPr lang="zh-CN" altLang="en-US" sz="1600" smtClean="0"/>
              <a:t>导入样式表是指在</a:t>
            </a:r>
            <a:r>
              <a:rPr lang="en-US" altLang="zh-CN" sz="1600" smtClean="0"/>
              <a:t>&lt;style&gt;&lt;/style&gt;</a:t>
            </a:r>
            <a:r>
              <a:rPr lang="zh-CN" altLang="en-US" sz="1600" smtClean="0"/>
              <a:t>标记内引用外部样式表文件的内容，也可以在中</a:t>
            </a:r>
            <a:r>
              <a:rPr lang="en-US" altLang="zh-CN" sz="1600" smtClean="0"/>
              <a:t>CSS</a:t>
            </a:r>
            <a:r>
              <a:rPr lang="zh-CN" altLang="en-US" sz="1600" smtClean="0"/>
              <a:t>文件中使用。导入通过</a:t>
            </a:r>
            <a:r>
              <a:rPr lang="en-US" altLang="zh-CN" sz="1600" smtClean="0"/>
              <a:t>@import</a:t>
            </a:r>
            <a:r>
              <a:rPr lang="zh-CN" altLang="en-US" sz="1600" smtClean="0"/>
              <a:t>语句实现。</a:t>
            </a:r>
          </a:p>
          <a:p>
            <a:pPr lvl="1">
              <a:lnSpc>
                <a:spcPct val="120000"/>
              </a:lnSpc>
            </a:pPr>
            <a:r>
              <a:rPr lang="zh-CN" altLang="en-US" sz="1600" smtClean="0"/>
              <a:t>使用时，</a:t>
            </a:r>
            <a:r>
              <a:rPr lang="en-US" altLang="zh-CN" sz="1600" smtClean="0"/>
              <a:t>@import</a:t>
            </a:r>
            <a:r>
              <a:rPr lang="zh-CN" altLang="en-US" sz="1600" smtClean="0"/>
              <a:t>语句必须出现在其他规则定义之前。</a:t>
            </a:r>
          </a:p>
          <a:p>
            <a:pPr lvl="1">
              <a:lnSpc>
                <a:spcPct val="120000"/>
              </a:lnSpc>
            </a:pPr>
            <a:r>
              <a:rPr lang="zh-CN" altLang="en-US" sz="1600" b="1" smtClean="0">
                <a:solidFill>
                  <a:srgbClr val="FF0000"/>
                </a:solidFill>
              </a:rPr>
              <a:t>语法：</a:t>
            </a:r>
            <a:r>
              <a:rPr lang="en-US" altLang="zh-CN" sz="1600" b="1" smtClean="0">
                <a:solidFill>
                  <a:srgbClr val="FF0000"/>
                </a:solidFill>
              </a:rPr>
              <a:t>@import url(</a:t>
            </a:r>
            <a:r>
              <a:rPr lang="zh-CN" altLang="en-US" sz="1600" b="1" smtClean="0">
                <a:solidFill>
                  <a:srgbClr val="FF0000"/>
                </a:solidFill>
              </a:rPr>
              <a:t>样式表地址</a:t>
            </a:r>
            <a:r>
              <a:rPr lang="en-US" altLang="zh-CN" sz="1600" b="1" smtClean="0">
                <a:solidFill>
                  <a:srgbClr val="FF0000"/>
                </a:solidFill>
              </a:rPr>
              <a:t>);</a:t>
            </a:r>
          </a:p>
          <a:p>
            <a:pPr lvl="1">
              <a:lnSpc>
                <a:spcPct val="120000"/>
              </a:lnSpc>
            </a:pPr>
            <a:r>
              <a:rPr lang="zh-CN" altLang="en-US" sz="1600" b="1" smtClean="0"/>
              <a:t>区别：</a:t>
            </a:r>
            <a:r>
              <a:rPr lang="en-US" altLang="zh-CN" sz="1600" smtClean="0"/>
              <a:t>&lt;link&gt;</a:t>
            </a:r>
            <a:r>
              <a:rPr lang="zh-CN" altLang="en-US" sz="1600" smtClean="0"/>
              <a:t>元素是</a:t>
            </a:r>
            <a:r>
              <a:rPr lang="en-US" altLang="zh-CN" sz="1600" smtClean="0"/>
              <a:t>HTML</a:t>
            </a:r>
            <a:r>
              <a:rPr lang="zh-CN" altLang="en-US" sz="1600" smtClean="0"/>
              <a:t>的一个标签，而</a:t>
            </a:r>
            <a:r>
              <a:rPr lang="en-US" altLang="zh-CN" sz="1600" smtClean="0"/>
              <a:t>@import</a:t>
            </a:r>
            <a:r>
              <a:rPr lang="zh-CN" altLang="en-US" sz="1600" smtClean="0"/>
              <a:t>是</a:t>
            </a:r>
            <a:r>
              <a:rPr lang="en-US" altLang="zh-CN" sz="1600" smtClean="0"/>
              <a:t>CSS</a:t>
            </a:r>
            <a:r>
              <a:rPr lang="zh-CN" altLang="en-US" sz="1600" smtClean="0"/>
              <a:t>的一个标签，是</a:t>
            </a:r>
            <a:r>
              <a:rPr lang="en-US" altLang="zh-CN" sz="1600" smtClean="0"/>
              <a:t>CSS</a:t>
            </a:r>
            <a:r>
              <a:rPr lang="zh-CN" altLang="en-US" sz="1600" smtClean="0"/>
              <a:t>的一部分，只能在</a:t>
            </a:r>
            <a:r>
              <a:rPr lang="en-US" altLang="zh-CN" sz="1600" smtClean="0"/>
              <a:t>CSS</a:t>
            </a:r>
            <a:r>
              <a:rPr lang="zh-CN" altLang="en-US" sz="1600" smtClean="0"/>
              <a:t>内部使用。</a:t>
            </a:r>
          </a:p>
        </p:txBody>
      </p:sp>
      <p:sp>
        <p:nvSpPr>
          <p:cNvPr id="38915" name="Text Box 6"/>
          <p:cNvSpPr txBox="1">
            <a:spLocks noChangeArrowheads="1"/>
          </p:cNvSpPr>
          <p:nvPr/>
        </p:nvSpPr>
        <p:spPr bwMode="auto">
          <a:xfrm>
            <a:off x="827088" y="4652963"/>
            <a:ext cx="7561262" cy="1289050"/>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&lt;style type=“text/css”&gt;</a:t>
            </a:r>
          </a:p>
          <a:p>
            <a:r>
              <a:rPr lang="en-US" altLang="zh-CN" sz="1800">
                <a:solidFill>
                  <a:srgbClr val="0000FF"/>
                </a:solidFill>
                <a:latin typeface="Arial" charset="0"/>
              </a:rPr>
              <a:t>@import url(css/main.css);</a:t>
            </a:r>
          </a:p>
          <a:p>
            <a:r>
              <a:rPr lang="en-US" altLang="zh-CN" sz="1800">
                <a:solidFill>
                  <a:srgbClr val="0000FF"/>
                </a:solidFill>
                <a:latin typeface="Arial" charset="0"/>
              </a:rPr>
              <a:t>p{color:#444444;}</a:t>
            </a:r>
          </a:p>
          <a:p>
            <a:r>
              <a:rPr lang="en-US" altLang="zh-CN" sz="1800">
                <a:solidFill>
                  <a:srgbClr val="0000FF"/>
                </a:solidFill>
                <a:latin typeface="Arial" charset="0"/>
              </a:rPr>
              <a:t>&lt;/style&gt;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CN" smtClean="0"/>
              <a:t>css</a:t>
            </a:r>
            <a:r>
              <a:rPr lang="zh-CN" altLang="en-US" smtClean="0"/>
              <a:t>继承特性</a:t>
            </a:r>
            <a:endParaRPr lang="en-US" altLang="zh-CN" smtClean="0"/>
          </a:p>
        </p:txBody>
      </p:sp>
      <p:sp>
        <p:nvSpPr>
          <p:cNvPr id="39938" name="Rectangle 3"/>
          <p:cNvSpPr>
            <a:spLocks noGrp="1" noChangeArrowheads="1"/>
          </p:cNvSpPr>
          <p:nvPr>
            <p:ph type="body" idx="1"/>
          </p:nvPr>
        </p:nvSpPr>
        <p:spPr>
          <a:xfrm>
            <a:off x="755650" y="1989138"/>
            <a:ext cx="7696200" cy="4392612"/>
          </a:xfrm>
        </p:spPr>
        <p:txBody>
          <a:bodyPr/>
          <a:lstStyle/>
          <a:p>
            <a:r>
              <a:rPr lang="en-US" altLang="zh-CN" sz="2400" b="1" smtClean="0"/>
              <a:t>CSS</a:t>
            </a:r>
            <a:r>
              <a:rPr lang="zh-CN" altLang="en-US" sz="2400" b="1" smtClean="0"/>
              <a:t>继承性</a:t>
            </a:r>
          </a:p>
          <a:p>
            <a:pPr lvl="1"/>
            <a:r>
              <a:rPr lang="en-US" altLang="zh-CN" sz="1600" smtClean="0"/>
              <a:t>HTML</a:t>
            </a:r>
            <a:r>
              <a:rPr lang="zh-CN" altLang="en-US" sz="1600" smtClean="0"/>
              <a:t>文档以树形结构进行组织，各元素之间是一种层次关系，这种层次关系同样反映在样式表的应用中。具有层次关系的元素之间，内层元素将继承外层元素的样式，多个外层元素中定义的样式将叠加到内层元素。</a:t>
            </a:r>
          </a:p>
          <a:p>
            <a:pPr lvl="1"/>
            <a:r>
              <a:rPr lang="en-US" altLang="zh-CN" sz="1600" smtClean="0"/>
              <a:t>HTML</a:t>
            </a:r>
            <a:r>
              <a:rPr lang="zh-CN" altLang="en-US" sz="1600" smtClean="0"/>
              <a:t>中，</a:t>
            </a:r>
            <a:r>
              <a:rPr lang="en-US" altLang="zh-CN" sz="1600" smtClean="0"/>
              <a:t>&lt;body&gt;</a:t>
            </a:r>
            <a:r>
              <a:rPr lang="zh-CN" altLang="en-US" sz="1600" smtClean="0"/>
              <a:t>是其他元素的容器，是其他元素的最外层元素，所以</a:t>
            </a:r>
            <a:r>
              <a:rPr lang="en-US" altLang="zh-CN" sz="1600" smtClean="0"/>
              <a:t>&lt;body&gt;</a:t>
            </a:r>
            <a:r>
              <a:rPr lang="zh-CN" altLang="en-US" sz="1600" smtClean="0"/>
              <a:t>元素中定义的样式将影响其他所有元素的显示格式。</a:t>
            </a:r>
          </a:p>
          <a:p>
            <a:r>
              <a:rPr lang="zh-CN" altLang="en-US" sz="2400" b="1" smtClean="0"/>
              <a:t>具有继承的</a:t>
            </a:r>
            <a:r>
              <a:rPr lang="en-US" altLang="zh-CN" sz="2400" b="1" smtClean="0"/>
              <a:t>CSS</a:t>
            </a:r>
            <a:r>
              <a:rPr lang="zh-CN" altLang="en-US" sz="2400" b="1" smtClean="0"/>
              <a:t>属性</a:t>
            </a:r>
          </a:p>
          <a:p>
            <a:pPr lvl="1"/>
            <a:r>
              <a:rPr lang="zh-CN" altLang="en-US" sz="1600" b="1" smtClean="0">
                <a:solidFill>
                  <a:srgbClr val="0000FF"/>
                </a:solidFill>
              </a:rPr>
              <a:t>文本相关的属性是继承的</a:t>
            </a:r>
          </a:p>
          <a:p>
            <a:pPr lvl="2"/>
            <a:r>
              <a:rPr lang="en-US" altLang="zh-CN" sz="1600" smtClean="0"/>
              <a:t>text-align</a:t>
            </a:r>
            <a:r>
              <a:rPr lang="zh-CN" altLang="en-US" sz="1600" smtClean="0"/>
              <a:t>、</a:t>
            </a:r>
            <a:r>
              <a:rPr lang="en-US" altLang="zh-CN" sz="1600" smtClean="0"/>
              <a:t>color</a:t>
            </a:r>
            <a:r>
              <a:rPr lang="zh-CN" altLang="en-US" sz="1600" smtClean="0"/>
              <a:t>、</a:t>
            </a:r>
            <a:r>
              <a:rPr lang="en-US" altLang="zh-CN" sz="1600" smtClean="0"/>
              <a:t>text-indent</a:t>
            </a:r>
            <a:r>
              <a:rPr lang="zh-CN" altLang="en-US" sz="1600" smtClean="0"/>
              <a:t>、</a:t>
            </a:r>
            <a:r>
              <a:rPr lang="en-US" altLang="zh-CN" sz="1600" smtClean="0"/>
              <a:t>font-family</a:t>
            </a:r>
            <a:r>
              <a:rPr lang="zh-CN" altLang="en-US" sz="1600" smtClean="0"/>
              <a:t>、</a:t>
            </a:r>
            <a:r>
              <a:rPr lang="en-US" altLang="zh-CN" sz="1600" smtClean="0"/>
              <a:t>font-size</a:t>
            </a:r>
          </a:p>
          <a:p>
            <a:pPr lvl="2"/>
            <a:r>
              <a:rPr lang="en-US" altLang="zh-CN" sz="1600" smtClean="0"/>
              <a:t>font-style</a:t>
            </a:r>
            <a:r>
              <a:rPr lang="zh-CN" altLang="en-US" sz="1600" smtClean="0"/>
              <a:t>、</a:t>
            </a:r>
            <a:r>
              <a:rPr lang="en-US" altLang="zh-CN" sz="1600" smtClean="0"/>
              <a:t>font-weight</a:t>
            </a:r>
            <a:r>
              <a:rPr lang="zh-CN" altLang="en-US" sz="1600" smtClean="0"/>
              <a:t>、 </a:t>
            </a:r>
            <a:r>
              <a:rPr lang="en-US" altLang="zh-CN" sz="1600" smtClean="0"/>
              <a:t>letter-spacing</a:t>
            </a:r>
            <a:r>
              <a:rPr lang="zh-CN" altLang="en-US" sz="1600" smtClean="0"/>
              <a:t>、</a:t>
            </a:r>
            <a:r>
              <a:rPr lang="en-US" altLang="zh-CN" sz="1600" smtClean="0"/>
              <a:t>word-spacing</a:t>
            </a:r>
          </a:p>
          <a:p>
            <a:pPr lvl="2"/>
            <a:r>
              <a:rPr lang="en-US" altLang="zh-CN" sz="1600" smtClean="0"/>
              <a:t>text-transform</a:t>
            </a:r>
            <a:r>
              <a:rPr lang="zh-CN" altLang="en-US" sz="1600" smtClean="0"/>
              <a:t>、</a:t>
            </a:r>
            <a:r>
              <a:rPr lang="en-US" altLang="zh-CN" sz="1600" smtClean="0"/>
              <a:t>line-height</a:t>
            </a:r>
            <a:r>
              <a:rPr lang="zh-CN" altLang="en-US" sz="1600" smtClean="0"/>
              <a:t>等</a:t>
            </a:r>
          </a:p>
          <a:p>
            <a:pPr lvl="1"/>
            <a:r>
              <a:rPr lang="zh-CN" altLang="en-US" sz="1600" b="1" smtClean="0">
                <a:solidFill>
                  <a:srgbClr val="0000FF"/>
                </a:solidFill>
              </a:rPr>
              <a:t>列表相关的属性是继承的</a:t>
            </a:r>
          </a:p>
          <a:p>
            <a:pPr lvl="2"/>
            <a:r>
              <a:rPr lang="en-US" altLang="zh-CN" sz="1600" smtClean="0"/>
              <a:t>list-style</a:t>
            </a:r>
            <a:r>
              <a:rPr lang="zh-CN" altLang="en-US" sz="1600" smtClean="0"/>
              <a:t>、 </a:t>
            </a:r>
            <a:r>
              <a:rPr lang="en-US" altLang="zh-CN" sz="1600" smtClean="0"/>
              <a:t>list-style-image</a:t>
            </a:r>
            <a:r>
              <a:rPr lang="zh-CN" altLang="en-US" sz="1600" smtClean="0"/>
              <a:t>、</a:t>
            </a:r>
            <a:r>
              <a:rPr lang="en-US" altLang="zh-CN" sz="1600" smtClean="0"/>
              <a:t>list-style-position</a:t>
            </a:r>
            <a:r>
              <a:rPr lang="zh-CN" altLang="en-US" sz="1600" smtClean="0"/>
              <a:t>、</a:t>
            </a:r>
            <a:r>
              <a:rPr lang="en-US" altLang="zh-CN" sz="1600" smtClean="0"/>
              <a:t>list-style-type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zh-CN" smtClean="0"/>
              <a:t>Web</a:t>
            </a:r>
            <a:r>
              <a:rPr lang="zh-CN" altLang="en-US" smtClean="0"/>
              <a:t>标准</a:t>
            </a:r>
          </a:p>
        </p:txBody>
      </p:sp>
      <p:sp>
        <p:nvSpPr>
          <p:cNvPr id="22530" name="Rectangle 3"/>
          <p:cNvSpPr>
            <a:spLocks noGrp="1" noChangeArrowheads="1"/>
          </p:cNvSpPr>
          <p:nvPr>
            <p:ph type="body" idx="1"/>
          </p:nvPr>
        </p:nvSpPr>
        <p:spPr>
          <a:xfrm>
            <a:off x="755650" y="1989138"/>
            <a:ext cx="7696200" cy="4032250"/>
          </a:xfrm>
        </p:spPr>
        <p:txBody>
          <a:bodyPr/>
          <a:lstStyle/>
          <a:p>
            <a:pPr>
              <a:lnSpc>
                <a:spcPct val="120000"/>
              </a:lnSpc>
            </a:pPr>
            <a:r>
              <a:rPr lang="en-US" altLang="zh-CN" sz="2000" smtClean="0"/>
              <a:t>WEB</a:t>
            </a:r>
            <a:r>
              <a:rPr lang="zh-CN" altLang="en-US" sz="2000" smtClean="0"/>
              <a:t>标准不是某一个标准，而是一系列标准的集合。网页主要由三部分组成：结构（</a:t>
            </a:r>
            <a:r>
              <a:rPr lang="en-US" altLang="zh-CN" sz="2000" smtClean="0"/>
              <a:t>Structure</a:t>
            </a:r>
            <a:r>
              <a:rPr lang="zh-CN" altLang="en-US" sz="2000" smtClean="0"/>
              <a:t>）、表现（</a:t>
            </a:r>
            <a:r>
              <a:rPr lang="en-US" altLang="zh-CN" sz="2000" smtClean="0"/>
              <a:t>Presentation</a:t>
            </a:r>
            <a:r>
              <a:rPr lang="zh-CN" altLang="en-US" sz="2000" smtClean="0"/>
              <a:t>）和行为（</a:t>
            </a:r>
            <a:r>
              <a:rPr lang="en-US" altLang="zh-CN" sz="2000" smtClean="0"/>
              <a:t>Behavior</a:t>
            </a:r>
            <a:r>
              <a:rPr lang="zh-CN" altLang="en-US" sz="2000" smtClean="0"/>
              <a:t>）。对应的标准也分三方面：结构化标准语言主要包括</a:t>
            </a:r>
            <a:r>
              <a:rPr lang="en-US" altLang="zh-CN" sz="2000" smtClean="0"/>
              <a:t>XHTML</a:t>
            </a:r>
            <a:r>
              <a:rPr lang="zh-CN" altLang="en-US" sz="2000" smtClean="0"/>
              <a:t>和</a:t>
            </a:r>
            <a:r>
              <a:rPr lang="en-US" altLang="zh-CN" sz="2000" smtClean="0"/>
              <a:t>XML</a:t>
            </a:r>
            <a:r>
              <a:rPr lang="zh-CN" altLang="en-US" sz="2000" smtClean="0"/>
              <a:t>，表现标准语言主要包括</a:t>
            </a:r>
            <a:r>
              <a:rPr lang="en-US" altLang="zh-CN" sz="2000" smtClean="0"/>
              <a:t>CSS</a:t>
            </a:r>
            <a:r>
              <a:rPr lang="zh-CN" altLang="en-US" sz="2000" smtClean="0"/>
              <a:t>，行为标准主要包括对象模型（如</a:t>
            </a:r>
            <a:r>
              <a:rPr lang="en-US" altLang="zh-CN" sz="2000" smtClean="0"/>
              <a:t>W3C DOM</a:t>
            </a:r>
            <a:r>
              <a:rPr lang="zh-CN" altLang="en-US" sz="2000" smtClean="0"/>
              <a:t>）、</a:t>
            </a:r>
            <a:r>
              <a:rPr lang="en-US" altLang="zh-CN" sz="2000" smtClean="0"/>
              <a:t>ECMAScript</a:t>
            </a:r>
            <a:r>
              <a:rPr lang="zh-CN" altLang="en-US" sz="2000" smtClean="0"/>
              <a:t>等。这些标准大部分由</a:t>
            </a:r>
            <a:r>
              <a:rPr lang="en-US" altLang="zh-CN" sz="2000" smtClean="0"/>
              <a:t>W3C</a:t>
            </a:r>
            <a:r>
              <a:rPr lang="zh-CN" altLang="en-US" sz="2000" smtClean="0"/>
              <a:t>起草和发布，也有一些是其他标准组织制订的标准，比如</a:t>
            </a:r>
            <a:r>
              <a:rPr lang="en-US" altLang="zh-CN" sz="2000" smtClean="0"/>
              <a:t>ECMA</a:t>
            </a:r>
            <a:r>
              <a:rPr lang="zh-CN" altLang="en-US" sz="2000" smtClean="0"/>
              <a:t>（</a:t>
            </a:r>
            <a:r>
              <a:rPr lang="en-US" altLang="zh-CN" sz="2000" smtClean="0"/>
              <a:t>European Computer Manufacturers Association</a:t>
            </a:r>
            <a:r>
              <a:rPr lang="zh-CN" altLang="en-US" sz="2000" smtClean="0"/>
              <a:t>）的</a:t>
            </a:r>
            <a:r>
              <a:rPr lang="en-US" altLang="zh-CN" sz="2000" smtClean="0"/>
              <a:t>ECMAScript</a:t>
            </a:r>
            <a:r>
              <a:rPr lang="zh-CN" altLang="en-US" sz="2000" smtClean="0"/>
              <a:t>标准。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altLang="zh-CN" smtClean="0"/>
              <a:t>css</a:t>
            </a:r>
            <a:r>
              <a:rPr lang="zh-CN" altLang="en-US" smtClean="0"/>
              <a:t>优先级</a:t>
            </a:r>
          </a:p>
        </p:txBody>
      </p:sp>
      <p:sp>
        <p:nvSpPr>
          <p:cNvPr id="40962" name="Rectangle 3"/>
          <p:cNvSpPr>
            <a:spLocks noGrp="1" noChangeArrowheads="1"/>
          </p:cNvSpPr>
          <p:nvPr>
            <p:ph type="body" idx="1"/>
          </p:nvPr>
        </p:nvSpPr>
        <p:spPr/>
        <p:txBody>
          <a:bodyPr/>
          <a:lstStyle/>
          <a:p>
            <a:r>
              <a:rPr lang="zh-CN" altLang="en-US" sz="2400" b="1" smtClean="0"/>
              <a:t>选择器优先级</a:t>
            </a:r>
          </a:p>
          <a:p>
            <a:pPr lvl="1"/>
            <a:r>
              <a:rPr lang="en-US" altLang="zh-CN" sz="1800" smtClean="0"/>
              <a:t>!important &gt; </a:t>
            </a:r>
            <a:r>
              <a:rPr lang="zh-CN" altLang="en-US" sz="1800" smtClean="0"/>
              <a:t>行内样式 </a:t>
            </a:r>
            <a:r>
              <a:rPr lang="en-US" altLang="zh-CN" sz="1800" smtClean="0"/>
              <a:t>&gt; ID</a:t>
            </a:r>
            <a:r>
              <a:rPr lang="zh-CN" altLang="en-US" sz="1800" smtClean="0"/>
              <a:t>选择器 </a:t>
            </a:r>
            <a:r>
              <a:rPr lang="en-US" altLang="zh-CN" sz="1800" smtClean="0"/>
              <a:t>&gt; Class</a:t>
            </a:r>
            <a:r>
              <a:rPr lang="zh-CN" altLang="en-US" sz="1800" smtClean="0"/>
              <a:t>选择器 </a:t>
            </a:r>
            <a:r>
              <a:rPr lang="en-US" altLang="zh-CN" sz="1800" smtClean="0"/>
              <a:t>&gt;</a:t>
            </a:r>
            <a:r>
              <a:rPr lang="zh-CN" altLang="en-US" sz="1800" smtClean="0"/>
              <a:t>元素选择器</a:t>
            </a:r>
          </a:p>
          <a:p>
            <a:pPr lvl="1"/>
            <a:r>
              <a:rPr lang="zh-CN" altLang="en-US" sz="1800" smtClean="0"/>
              <a:t>定义</a:t>
            </a:r>
            <a:r>
              <a:rPr lang="en-US" altLang="zh-CN" sz="1800" smtClean="0"/>
              <a:t>!important</a:t>
            </a:r>
            <a:r>
              <a:rPr lang="zh-CN" altLang="en-US" sz="1800" smtClean="0"/>
              <a:t>的选择器，优先级最高，</a:t>
            </a:r>
            <a:r>
              <a:rPr lang="zh-CN" altLang="en-US" sz="1800" smtClean="0">
                <a:solidFill>
                  <a:srgbClr val="FF0000"/>
                </a:solidFill>
              </a:rPr>
              <a:t>但</a:t>
            </a:r>
            <a:r>
              <a:rPr lang="en-US" altLang="zh-CN" sz="1800" smtClean="0">
                <a:solidFill>
                  <a:srgbClr val="FF0000"/>
                </a:solidFill>
              </a:rPr>
              <a:t>IE6</a:t>
            </a:r>
            <a:r>
              <a:rPr lang="zh-CN" altLang="en-US" sz="1800" smtClean="0">
                <a:solidFill>
                  <a:srgbClr val="FF0000"/>
                </a:solidFill>
              </a:rPr>
              <a:t>不支持</a:t>
            </a:r>
            <a:r>
              <a:rPr lang="zh-CN" altLang="en-US" sz="1800" smtClean="0"/>
              <a:t>。</a:t>
            </a:r>
          </a:p>
          <a:p>
            <a:pPr lvl="1"/>
            <a:r>
              <a:rPr lang="zh-CN" altLang="en-US" sz="1800" smtClean="0"/>
              <a:t>例如：</a:t>
            </a:r>
            <a:r>
              <a:rPr lang="en-US" altLang="zh-CN" sz="1800" smtClean="0"/>
              <a:t>h1{color:#ff0000 </a:t>
            </a:r>
            <a:r>
              <a:rPr lang="en-US" altLang="zh-CN" sz="1800" smtClean="0">
                <a:solidFill>
                  <a:srgbClr val="FF0000"/>
                </a:solidFill>
              </a:rPr>
              <a:t>!important</a:t>
            </a:r>
            <a:r>
              <a:rPr lang="en-US" altLang="zh-CN" sz="1800" smtClean="0"/>
              <a:t>;}</a:t>
            </a:r>
          </a:p>
        </p:txBody>
      </p:sp>
      <p:sp>
        <p:nvSpPr>
          <p:cNvPr id="40963" name="Text Box 6"/>
          <p:cNvSpPr txBox="1">
            <a:spLocks noChangeArrowheads="1"/>
          </p:cNvSpPr>
          <p:nvPr/>
        </p:nvSpPr>
        <p:spPr bwMode="auto">
          <a:xfrm>
            <a:off x="684213" y="3789363"/>
            <a:ext cx="7920037" cy="2246312"/>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0000FF"/>
                </a:solidFill>
                <a:latin typeface="Arial" charset="0"/>
              </a:rPr>
              <a:t>&lt;style type="text/css"&gt;</a:t>
            </a:r>
          </a:p>
          <a:p>
            <a:pPr>
              <a:lnSpc>
                <a:spcPct val="120000"/>
              </a:lnSpc>
            </a:pPr>
            <a:r>
              <a:rPr lang="en-US" altLang="zh-CN" sz="1600">
                <a:solidFill>
                  <a:srgbClr val="0000FF"/>
                </a:solidFill>
                <a:latin typeface="Arial" charset="0"/>
              </a:rPr>
              <a:t>	  	     /*</a:t>
            </a:r>
            <a:r>
              <a:rPr lang="zh-CN" altLang="en-US" sz="1600">
                <a:solidFill>
                  <a:srgbClr val="0000FF"/>
                </a:solidFill>
                <a:latin typeface="Arial" charset="0"/>
              </a:rPr>
              <a:t>（</a:t>
            </a:r>
            <a:r>
              <a:rPr lang="en-US" altLang="zh-CN" sz="1600">
                <a:solidFill>
                  <a:srgbClr val="0000FF"/>
                </a:solidFill>
                <a:latin typeface="Arial" charset="0"/>
              </a:rPr>
              <a:t>1</a:t>
            </a:r>
            <a:r>
              <a:rPr lang="zh-CN" altLang="en-US" sz="1600">
                <a:solidFill>
                  <a:srgbClr val="0000FF"/>
                </a:solidFill>
                <a:latin typeface="Arial" charset="0"/>
              </a:rPr>
              <a:t>）行内样式优先级最高 *</a:t>
            </a:r>
            <a:r>
              <a:rPr lang="en-US" altLang="zh-CN" sz="1600">
                <a:solidFill>
                  <a:srgbClr val="0000FF"/>
                </a:solidFill>
                <a:latin typeface="Arial" charset="0"/>
              </a:rPr>
              <a:t>/</a:t>
            </a:r>
          </a:p>
          <a:p>
            <a:pPr>
              <a:lnSpc>
                <a:spcPct val="120000"/>
              </a:lnSpc>
            </a:pPr>
            <a:r>
              <a:rPr lang="en-US" altLang="zh-CN" sz="1600">
                <a:solidFill>
                  <a:srgbClr val="0000FF"/>
                </a:solidFill>
                <a:latin typeface="Arial" charset="0"/>
              </a:rPr>
              <a:t>#title{ color:#0000ff;}  /*</a:t>
            </a:r>
            <a:r>
              <a:rPr lang="zh-CN" altLang="en-US" sz="1600">
                <a:solidFill>
                  <a:srgbClr val="0000FF"/>
                </a:solidFill>
                <a:latin typeface="Arial" charset="0"/>
              </a:rPr>
              <a:t>（</a:t>
            </a:r>
            <a:r>
              <a:rPr lang="en-US" altLang="zh-CN" sz="1600">
                <a:solidFill>
                  <a:srgbClr val="0000FF"/>
                </a:solidFill>
                <a:latin typeface="Arial" charset="0"/>
              </a:rPr>
              <a:t>2</a:t>
            </a:r>
            <a:r>
              <a:rPr lang="zh-CN" altLang="en-US" sz="1600">
                <a:solidFill>
                  <a:srgbClr val="0000FF"/>
                </a:solidFill>
                <a:latin typeface="Arial" charset="0"/>
              </a:rPr>
              <a:t>）</a:t>
            </a:r>
            <a:r>
              <a:rPr lang="en-US" altLang="zh-CN" sz="1600">
                <a:solidFill>
                  <a:srgbClr val="0000FF"/>
                </a:solidFill>
                <a:latin typeface="Arial" charset="0"/>
              </a:rPr>
              <a:t>ID</a:t>
            </a:r>
            <a:r>
              <a:rPr lang="zh-CN" altLang="en-US" sz="1600">
                <a:solidFill>
                  <a:srgbClr val="0000FF"/>
                </a:solidFill>
                <a:latin typeface="Arial" charset="0"/>
              </a:rPr>
              <a:t>选择器比</a:t>
            </a:r>
            <a:r>
              <a:rPr lang="en-US" altLang="zh-CN" sz="1600">
                <a:solidFill>
                  <a:srgbClr val="0000FF"/>
                </a:solidFill>
                <a:latin typeface="Arial" charset="0"/>
              </a:rPr>
              <a:t>Class</a:t>
            </a:r>
            <a:r>
              <a:rPr lang="zh-CN" altLang="en-US" sz="1600">
                <a:solidFill>
                  <a:srgbClr val="0000FF"/>
                </a:solidFill>
                <a:latin typeface="Arial" charset="0"/>
              </a:rPr>
              <a:t>选择器优先级高 *</a:t>
            </a:r>
            <a:r>
              <a:rPr lang="en-US" altLang="zh-CN" sz="1600">
                <a:solidFill>
                  <a:srgbClr val="0000FF"/>
                </a:solidFill>
                <a:latin typeface="Arial" charset="0"/>
              </a:rPr>
              <a:t>/</a:t>
            </a:r>
          </a:p>
          <a:p>
            <a:pPr>
              <a:lnSpc>
                <a:spcPct val="120000"/>
              </a:lnSpc>
            </a:pPr>
            <a:r>
              <a:rPr lang="en-US" altLang="zh-CN" sz="1600">
                <a:solidFill>
                  <a:srgbClr val="0000FF"/>
                </a:solidFill>
                <a:latin typeface="Arial" charset="0"/>
              </a:rPr>
              <a:t>.title{ color:#00ff00; }  /*</a:t>
            </a:r>
            <a:r>
              <a:rPr lang="zh-CN" altLang="en-US" sz="1600">
                <a:solidFill>
                  <a:srgbClr val="0000FF"/>
                </a:solidFill>
                <a:latin typeface="Arial" charset="0"/>
              </a:rPr>
              <a:t>（</a:t>
            </a:r>
            <a:r>
              <a:rPr lang="en-US" altLang="zh-CN" sz="1600">
                <a:solidFill>
                  <a:srgbClr val="0000FF"/>
                </a:solidFill>
                <a:latin typeface="Arial" charset="0"/>
              </a:rPr>
              <a:t>3</a:t>
            </a:r>
            <a:r>
              <a:rPr lang="zh-CN" altLang="en-US" sz="1600">
                <a:solidFill>
                  <a:srgbClr val="0000FF"/>
                </a:solidFill>
                <a:latin typeface="Arial" charset="0"/>
              </a:rPr>
              <a:t>）</a:t>
            </a:r>
            <a:r>
              <a:rPr lang="en-US" altLang="zh-CN" sz="1600">
                <a:solidFill>
                  <a:srgbClr val="0000FF"/>
                </a:solidFill>
                <a:latin typeface="Arial" charset="0"/>
              </a:rPr>
              <a:t>Class</a:t>
            </a:r>
            <a:r>
              <a:rPr lang="zh-CN" altLang="en-US" sz="1600">
                <a:solidFill>
                  <a:srgbClr val="0000FF"/>
                </a:solidFill>
                <a:latin typeface="Arial" charset="0"/>
              </a:rPr>
              <a:t>选择器比元素选择器优先级高 *</a:t>
            </a:r>
            <a:r>
              <a:rPr lang="en-US" altLang="zh-CN" sz="1600">
                <a:solidFill>
                  <a:srgbClr val="0000FF"/>
                </a:solidFill>
                <a:latin typeface="Arial" charset="0"/>
              </a:rPr>
              <a:t>/</a:t>
            </a:r>
          </a:p>
          <a:p>
            <a:pPr>
              <a:lnSpc>
                <a:spcPct val="120000"/>
              </a:lnSpc>
            </a:pPr>
            <a:r>
              <a:rPr lang="en-US" altLang="zh-CN" sz="1600">
                <a:solidFill>
                  <a:srgbClr val="0000FF"/>
                </a:solidFill>
                <a:latin typeface="Arial" charset="0"/>
              </a:rPr>
              <a:t>h1{ color:#ff0000; }     /*</a:t>
            </a:r>
            <a:r>
              <a:rPr lang="zh-CN" altLang="en-US" sz="1600">
                <a:solidFill>
                  <a:srgbClr val="0000FF"/>
                </a:solidFill>
                <a:latin typeface="Arial" charset="0"/>
              </a:rPr>
              <a:t>（</a:t>
            </a:r>
            <a:r>
              <a:rPr lang="en-US" altLang="zh-CN" sz="1600">
                <a:solidFill>
                  <a:srgbClr val="0000FF"/>
                </a:solidFill>
                <a:latin typeface="Arial" charset="0"/>
              </a:rPr>
              <a:t>4</a:t>
            </a:r>
            <a:r>
              <a:rPr lang="zh-CN" altLang="en-US" sz="1600">
                <a:solidFill>
                  <a:srgbClr val="0000FF"/>
                </a:solidFill>
                <a:latin typeface="Arial" charset="0"/>
              </a:rPr>
              <a:t>）元素选择器，优先级最低 *</a:t>
            </a:r>
            <a:r>
              <a:rPr lang="en-US" altLang="zh-CN" sz="1600">
                <a:solidFill>
                  <a:srgbClr val="0000FF"/>
                </a:solidFill>
                <a:latin typeface="Arial" charset="0"/>
              </a:rPr>
              <a:t>/</a:t>
            </a:r>
          </a:p>
          <a:p>
            <a:pPr>
              <a:lnSpc>
                <a:spcPct val="120000"/>
              </a:lnSpc>
            </a:pPr>
            <a:r>
              <a:rPr lang="en-US" altLang="zh-CN" sz="1600">
                <a:solidFill>
                  <a:srgbClr val="0000FF"/>
                </a:solidFill>
                <a:latin typeface="Arial" charset="0"/>
              </a:rPr>
              <a:t>&lt;/style&gt;</a:t>
            </a:r>
          </a:p>
          <a:p>
            <a:pPr>
              <a:lnSpc>
                <a:spcPct val="120000"/>
              </a:lnSpc>
            </a:pPr>
            <a:r>
              <a:rPr lang="en-US" altLang="zh-CN" sz="1600">
                <a:solidFill>
                  <a:srgbClr val="0000FF"/>
                </a:solidFill>
                <a:latin typeface="Arial" charset="0"/>
              </a:rPr>
              <a:t>&lt;h1 class="title" id="title" style="color:#999900"&gt;</a:t>
            </a:r>
            <a:r>
              <a:rPr lang="zh-CN" altLang="en-US" sz="1600">
                <a:solidFill>
                  <a:srgbClr val="0000FF"/>
                </a:solidFill>
                <a:latin typeface="Arial" charset="0"/>
              </a:rPr>
              <a:t>人社部官员</a:t>
            </a:r>
            <a:r>
              <a:rPr lang="en-US" altLang="zh-CN" sz="1600">
                <a:solidFill>
                  <a:srgbClr val="0000FF"/>
                </a:solidFill>
                <a:latin typeface="Arial" charset="0"/>
              </a:rPr>
              <a:t>&lt;/h1&gt;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smtClean="0"/>
              <a:t>CSS</a:t>
            </a:r>
            <a:r>
              <a:rPr lang="zh-CN" altLang="en-US" smtClean="0"/>
              <a:t>优先级</a:t>
            </a:r>
          </a:p>
        </p:txBody>
      </p:sp>
      <p:sp>
        <p:nvSpPr>
          <p:cNvPr id="41986" name="Rectangle 3"/>
          <p:cNvSpPr>
            <a:spLocks noGrp="1" noChangeArrowheads="1"/>
          </p:cNvSpPr>
          <p:nvPr>
            <p:ph type="body" idx="1"/>
          </p:nvPr>
        </p:nvSpPr>
        <p:spPr/>
        <p:txBody>
          <a:bodyPr/>
          <a:lstStyle/>
          <a:p>
            <a:r>
              <a:rPr lang="zh-CN" altLang="en-US" sz="2400" b="1" smtClean="0"/>
              <a:t>选择器的优先级是如何计算的？</a:t>
            </a:r>
          </a:p>
          <a:p>
            <a:pPr lvl="1"/>
            <a:r>
              <a:rPr lang="zh-CN" altLang="en-US" sz="1800" smtClean="0"/>
              <a:t>一般而言，选择器指向的越准确，它的优先级就越高。通常我们用</a:t>
            </a:r>
            <a:r>
              <a:rPr lang="en-US" altLang="zh-CN" sz="1800" smtClean="0"/>
              <a:t>1</a:t>
            </a:r>
            <a:r>
              <a:rPr lang="zh-CN" altLang="en-US" sz="1800" smtClean="0"/>
              <a:t>表示标签选择器的优先级，用</a:t>
            </a:r>
            <a:r>
              <a:rPr lang="en-US" altLang="zh-CN" sz="1800" smtClean="0"/>
              <a:t>10</a:t>
            </a:r>
            <a:r>
              <a:rPr lang="zh-CN" altLang="en-US" sz="1800" smtClean="0"/>
              <a:t>表示</a:t>
            </a:r>
            <a:r>
              <a:rPr lang="en-US" altLang="zh-CN" sz="1800" smtClean="0"/>
              <a:t>class</a:t>
            </a:r>
            <a:r>
              <a:rPr lang="zh-CN" altLang="en-US" sz="1800" smtClean="0"/>
              <a:t>选择器的优先级，用</a:t>
            </a:r>
            <a:r>
              <a:rPr lang="en-US" altLang="zh-CN" sz="1800" smtClean="0"/>
              <a:t>100</a:t>
            </a:r>
            <a:r>
              <a:rPr lang="zh-CN" altLang="en-US" sz="1800" smtClean="0"/>
              <a:t>标示</a:t>
            </a:r>
            <a:r>
              <a:rPr lang="en-US" altLang="zh-CN" sz="1800" smtClean="0"/>
              <a:t>ID</a:t>
            </a:r>
            <a:r>
              <a:rPr lang="zh-CN" altLang="en-US" sz="1800" smtClean="0"/>
              <a:t>选择器的优先级，用</a:t>
            </a:r>
            <a:r>
              <a:rPr lang="en-US" altLang="zh-CN" sz="1800" smtClean="0"/>
              <a:t>1000</a:t>
            </a:r>
            <a:r>
              <a:rPr lang="zh-CN" altLang="en-US" sz="1800" smtClean="0"/>
              <a:t>表示行内样式。</a:t>
            </a:r>
            <a:r>
              <a:rPr lang="zh-CN" altLang="en-US" sz="2400" smtClean="0"/>
              <a:t> </a:t>
            </a:r>
          </a:p>
          <a:p>
            <a:pPr lvl="1"/>
            <a:r>
              <a:rPr lang="zh-CN" altLang="en-US" sz="2400" smtClean="0"/>
              <a:t>举例：</a:t>
            </a:r>
          </a:p>
          <a:p>
            <a:pPr lvl="2"/>
            <a:r>
              <a:rPr lang="en-US" altLang="zh-CN" sz="2000" smtClean="0"/>
              <a:t>div.box span{ }  </a:t>
            </a:r>
            <a:r>
              <a:rPr lang="zh-CN" altLang="en-US" sz="2000" smtClean="0"/>
              <a:t>优先级为</a:t>
            </a:r>
            <a:r>
              <a:rPr lang="en-US" altLang="zh-CN" sz="2000" smtClean="0"/>
              <a:t>12</a:t>
            </a:r>
          </a:p>
          <a:p>
            <a:pPr lvl="2"/>
            <a:r>
              <a:rPr lang="en-US" altLang="zh-CN" sz="2000" smtClean="0"/>
              <a:t>.box span{ }  </a:t>
            </a:r>
            <a:r>
              <a:rPr lang="zh-CN" altLang="en-US" sz="2000" smtClean="0"/>
              <a:t>优先级为</a:t>
            </a:r>
            <a:r>
              <a:rPr lang="en-US" altLang="zh-CN" sz="2000" smtClean="0"/>
              <a:t>11</a:t>
            </a:r>
            <a:r>
              <a:rPr lang="zh-CN" altLang="en-US" sz="2000" smtClean="0"/>
              <a:t>，优先级小于上边</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zh-CN" altLang="en-US" smtClean="0"/>
              <a:t>实例</a:t>
            </a:r>
            <a:r>
              <a:rPr lang="en-US" altLang="zh-CN" smtClean="0"/>
              <a:t>——css</a:t>
            </a:r>
            <a:r>
              <a:rPr lang="zh-CN" altLang="en-US" smtClean="0"/>
              <a:t>优先级</a:t>
            </a:r>
          </a:p>
        </p:txBody>
      </p:sp>
      <p:pic>
        <p:nvPicPr>
          <p:cNvPr id="43010" name="Picture 5"/>
          <p:cNvPicPr>
            <a:picLocks noChangeAspect="1" noChangeArrowheads="1"/>
          </p:cNvPicPr>
          <p:nvPr/>
        </p:nvPicPr>
        <p:blipFill>
          <a:blip r:embed="rId2"/>
          <a:srcRect/>
          <a:stretch>
            <a:fillRect/>
          </a:stretch>
        </p:blipFill>
        <p:spPr bwMode="auto">
          <a:xfrm>
            <a:off x="684213" y="4484688"/>
            <a:ext cx="7920037" cy="998537"/>
          </a:xfrm>
          <a:prstGeom prst="rect">
            <a:avLst/>
          </a:prstGeom>
          <a:noFill/>
          <a:ln w="9525">
            <a:solidFill>
              <a:schemeClr val="tx1"/>
            </a:solidFill>
            <a:miter lim="800000"/>
            <a:headEnd/>
            <a:tailEnd/>
          </a:ln>
        </p:spPr>
      </p:pic>
      <p:sp>
        <p:nvSpPr>
          <p:cNvPr id="43011" name="Text Box 6"/>
          <p:cNvSpPr txBox="1">
            <a:spLocks noChangeArrowheads="1"/>
          </p:cNvSpPr>
          <p:nvPr/>
        </p:nvSpPr>
        <p:spPr bwMode="auto">
          <a:xfrm>
            <a:off x="684213" y="1989138"/>
            <a:ext cx="7920037" cy="2146300"/>
          </a:xfrm>
          <a:prstGeom prst="rect">
            <a:avLst/>
          </a:prstGeom>
          <a:solidFill>
            <a:srgbClr val="CCFFFF"/>
          </a:solidFill>
          <a:ln w="9525">
            <a:solidFill>
              <a:schemeClr val="tx1"/>
            </a:solidFill>
            <a:miter lim="800000"/>
            <a:headEnd/>
            <a:tailEnd/>
          </a:ln>
        </p:spPr>
        <p:txBody>
          <a:bodyPr tIns="90000" bIns="90000">
            <a:spAutoFit/>
          </a:bodyPr>
          <a:lstStyle/>
          <a:p>
            <a:r>
              <a:rPr lang="en-US" altLang="zh-CN" sz="1600">
                <a:solidFill>
                  <a:srgbClr val="0000FF"/>
                </a:solidFill>
                <a:latin typeface="Arial" charset="0"/>
              </a:rPr>
              <a:t>&lt;style type="text/css"&gt;</a:t>
            </a:r>
          </a:p>
          <a:p>
            <a:r>
              <a:rPr lang="en-US" altLang="zh-CN" sz="1600">
                <a:solidFill>
                  <a:srgbClr val="0000FF"/>
                </a:solidFill>
                <a:latin typeface="Arial" charset="0"/>
              </a:rPr>
              <a:t>div.news div{color:#ff0000;}</a:t>
            </a:r>
          </a:p>
          <a:p>
            <a:r>
              <a:rPr lang="en-US" altLang="zh-CN" sz="1600">
                <a:solidFill>
                  <a:srgbClr val="0000FF"/>
                </a:solidFill>
                <a:latin typeface="Arial" charset="0"/>
              </a:rPr>
              <a:t>.title{color:#0000ff;font-size:24px;height:30px;font-family:</a:t>
            </a:r>
            <a:r>
              <a:rPr lang="zh-CN" altLang="en-US" sz="1600">
                <a:solidFill>
                  <a:srgbClr val="0000FF"/>
                </a:solidFill>
                <a:latin typeface="Arial" charset="0"/>
              </a:rPr>
              <a:t>黑体</a:t>
            </a:r>
            <a:r>
              <a:rPr lang="en-US" altLang="zh-CN" sz="1600">
                <a:solidFill>
                  <a:srgbClr val="0000FF"/>
                </a:solidFill>
                <a:latin typeface="Arial" charset="0"/>
              </a:rPr>
              <a:t>;}</a:t>
            </a:r>
          </a:p>
          <a:p>
            <a:r>
              <a:rPr lang="en-US" altLang="zh-CN" sz="1600">
                <a:solidFill>
                  <a:srgbClr val="0000FF"/>
                </a:solidFill>
                <a:latin typeface="Arial" charset="0"/>
              </a:rPr>
              <a:t>&lt;/style&gt;</a:t>
            </a:r>
          </a:p>
          <a:p>
            <a:r>
              <a:rPr lang="en-US" altLang="zh-CN" sz="1600">
                <a:solidFill>
                  <a:srgbClr val="0000FF"/>
                </a:solidFill>
                <a:latin typeface="Arial" charset="0"/>
              </a:rPr>
              <a:t>&lt;div class="news"&gt;</a:t>
            </a:r>
          </a:p>
          <a:p>
            <a:r>
              <a:rPr lang="en-US" altLang="zh-CN" sz="1600">
                <a:solidFill>
                  <a:srgbClr val="0000FF"/>
                </a:solidFill>
                <a:latin typeface="Arial" charset="0"/>
              </a:rPr>
              <a:t>    &lt;div class="title"&gt;</a:t>
            </a:r>
            <a:r>
              <a:rPr lang="zh-CN" altLang="en-US" sz="1600">
                <a:solidFill>
                  <a:srgbClr val="0000FF"/>
                </a:solidFill>
                <a:latin typeface="Arial" charset="0"/>
              </a:rPr>
              <a:t>横跨党政军 规格胜其他领导小组</a:t>
            </a:r>
            <a:r>
              <a:rPr lang="en-US" altLang="zh-CN" sz="1600">
                <a:solidFill>
                  <a:srgbClr val="0000FF"/>
                </a:solidFill>
                <a:latin typeface="Arial" charset="0"/>
              </a:rPr>
              <a:t>&lt;/div&gt;</a:t>
            </a:r>
          </a:p>
          <a:p>
            <a:r>
              <a:rPr lang="en-US" altLang="zh-CN" sz="1600">
                <a:solidFill>
                  <a:srgbClr val="0000FF"/>
                </a:solidFill>
                <a:latin typeface="Arial" charset="0"/>
              </a:rPr>
              <a:t>    &lt;div class="content"&gt;</a:t>
            </a:r>
            <a:r>
              <a:rPr lang="zh-CN" altLang="en-US" sz="1600">
                <a:solidFill>
                  <a:srgbClr val="0000FF"/>
                </a:solidFill>
                <a:latin typeface="Arial" charset="0"/>
              </a:rPr>
              <a:t>不能将国家安全委员会作为一个政府部门来看待。</a:t>
            </a:r>
            <a:r>
              <a:rPr lang="en-US" altLang="zh-CN" sz="1600">
                <a:solidFill>
                  <a:srgbClr val="0000FF"/>
                </a:solidFill>
                <a:latin typeface="Arial" charset="0"/>
              </a:rPr>
              <a:t>&lt;/div&gt;</a:t>
            </a:r>
          </a:p>
          <a:p>
            <a:r>
              <a:rPr lang="en-US" altLang="zh-CN" sz="1600">
                <a:solidFill>
                  <a:srgbClr val="0000FF"/>
                </a:solidFill>
                <a:latin typeface="Arial" charset="0"/>
              </a:rPr>
              <a:t>&lt;/div&gt;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zh-CN" altLang="en-US" smtClean="0"/>
              <a:t>编写简洁、高效的原则</a:t>
            </a:r>
          </a:p>
        </p:txBody>
      </p:sp>
      <p:sp>
        <p:nvSpPr>
          <p:cNvPr id="44034" name="Rectangle 3"/>
          <p:cNvSpPr>
            <a:spLocks noGrp="1" noChangeArrowheads="1"/>
          </p:cNvSpPr>
          <p:nvPr>
            <p:ph type="body" idx="1"/>
          </p:nvPr>
        </p:nvSpPr>
        <p:spPr>
          <a:xfrm>
            <a:off x="611188" y="1989138"/>
            <a:ext cx="8137525" cy="4098925"/>
          </a:xfrm>
        </p:spPr>
        <p:txBody>
          <a:bodyPr/>
          <a:lstStyle/>
          <a:p>
            <a:r>
              <a:rPr lang="zh-CN" altLang="en-US" sz="2400" b="1" smtClean="0"/>
              <a:t>概述</a:t>
            </a:r>
          </a:p>
          <a:p>
            <a:pPr lvl="1"/>
            <a:r>
              <a:rPr lang="zh-CN" altLang="en-US" sz="1600" smtClean="0"/>
              <a:t>所谓高效的</a:t>
            </a:r>
            <a:r>
              <a:rPr lang="en-US" altLang="zh-CN" sz="1600" smtClean="0"/>
              <a:t>CSS</a:t>
            </a:r>
            <a:r>
              <a:rPr lang="zh-CN" altLang="en-US" sz="1600" smtClean="0"/>
              <a:t>就是让浏览器在查找</a:t>
            </a:r>
            <a:r>
              <a:rPr lang="en-US" altLang="zh-CN" sz="1600" smtClean="0"/>
              <a:t>style</a:t>
            </a:r>
            <a:r>
              <a:rPr lang="zh-CN" altLang="en-US" sz="1600" smtClean="0"/>
              <a:t>匹配的元素的时候尽量进行少的查找。</a:t>
            </a:r>
          </a:p>
          <a:p>
            <a:r>
              <a:rPr lang="zh-CN" altLang="en-US" sz="2400" b="1" smtClean="0"/>
              <a:t>编写高效</a:t>
            </a:r>
            <a:r>
              <a:rPr lang="en-US" altLang="zh-CN" sz="2400" b="1" smtClean="0"/>
              <a:t>CSS</a:t>
            </a:r>
            <a:r>
              <a:rPr lang="zh-CN" altLang="en-US" sz="2400" b="1" smtClean="0"/>
              <a:t>的原则</a:t>
            </a:r>
          </a:p>
          <a:p>
            <a:pPr lvl="1"/>
            <a:r>
              <a:rPr lang="zh-CN" altLang="en-US" sz="1600" smtClean="0">
                <a:solidFill>
                  <a:srgbClr val="0000FF"/>
                </a:solidFill>
              </a:rPr>
              <a:t>不要在</a:t>
            </a:r>
            <a:r>
              <a:rPr lang="en-US" altLang="zh-CN" sz="1600" smtClean="0">
                <a:solidFill>
                  <a:srgbClr val="0000FF"/>
                </a:solidFill>
              </a:rPr>
              <a:t>ID</a:t>
            </a:r>
            <a:r>
              <a:rPr lang="zh-CN" altLang="en-US" sz="1600" smtClean="0">
                <a:solidFill>
                  <a:srgbClr val="0000FF"/>
                </a:solidFill>
              </a:rPr>
              <a:t>选择器前使用标签名。</a:t>
            </a:r>
          </a:p>
          <a:p>
            <a:pPr lvl="2"/>
            <a:r>
              <a:rPr lang="zh-CN" altLang="en-US" sz="1600" smtClean="0"/>
              <a:t>例如：</a:t>
            </a:r>
            <a:r>
              <a:rPr lang="en-US" altLang="zh-CN" sz="1600" smtClean="0"/>
              <a:t>div#box </a:t>
            </a:r>
            <a:r>
              <a:rPr lang="zh-CN" altLang="en-US" sz="1600" smtClean="0"/>
              <a:t>简写形式  </a:t>
            </a:r>
            <a:r>
              <a:rPr lang="en-US" altLang="zh-CN" sz="1600" smtClean="0"/>
              <a:t>#box</a:t>
            </a:r>
          </a:p>
          <a:p>
            <a:pPr lvl="1"/>
            <a:r>
              <a:rPr lang="zh-CN" altLang="en-US" sz="1600" smtClean="0">
                <a:solidFill>
                  <a:srgbClr val="0000FF"/>
                </a:solidFill>
              </a:rPr>
              <a:t>不要再</a:t>
            </a:r>
            <a:r>
              <a:rPr lang="en-US" altLang="zh-CN" sz="1600" smtClean="0">
                <a:solidFill>
                  <a:srgbClr val="0000FF"/>
                </a:solidFill>
              </a:rPr>
              <a:t>class</a:t>
            </a:r>
            <a:r>
              <a:rPr lang="zh-CN" altLang="en-US" sz="1600" smtClean="0">
                <a:solidFill>
                  <a:srgbClr val="0000FF"/>
                </a:solidFill>
              </a:rPr>
              <a:t>选择器前使用标签名</a:t>
            </a:r>
            <a:r>
              <a:rPr lang="zh-CN" altLang="en-US" sz="1600" smtClean="0"/>
              <a:t> </a:t>
            </a:r>
          </a:p>
          <a:p>
            <a:pPr lvl="2"/>
            <a:r>
              <a:rPr lang="zh-CN" altLang="en-US" sz="1600" smtClean="0"/>
              <a:t>例如：</a:t>
            </a:r>
            <a:r>
              <a:rPr lang="en-US" altLang="zh-CN" sz="1600" smtClean="0"/>
              <a:t>div.box </a:t>
            </a:r>
            <a:r>
              <a:rPr lang="zh-CN" altLang="en-US" sz="1600" smtClean="0"/>
              <a:t>简写形式 </a:t>
            </a:r>
            <a:r>
              <a:rPr lang="en-US" altLang="zh-CN" sz="1600" smtClean="0"/>
              <a:t>.box</a:t>
            </a:r>
          </a:p>
          <a:p>
            <a:pPr lvl="1"/>
            <a:r>
              <a:rPr lang="zh-CN" altLang="en-US" sz="1600" smtClean="0">
                <a:solidFill>
                  <a:srgbClr val="0000FF"/>
                </a:solidFill>
              </a:rPr>
              <a:t>尽量少使用层级关系</a:t>
            </a:r>
            <a:r>
              <a:rPr lang="zh-CN" altLang="en-US" sz="1600" smtClean="0"/>
              <a:t> </a:t>
            </a:r>
          </a:p>
          <a:p>
            <a:pPr lvl="2"/>
            <a:r>
              <a:rPr lang="zh-CN" altLang="en-US" sz="1600" smtClean="0"/>
              <a:t>例如：</a:t>
            </a:r>
            <a:r>
              <a:rPr lang="en-US" altLang="zh-CN" sz="1600" smtClean="0"/>
              <a:t>.box .news .title h1  </a:t>
            </a:r>
            <a:r>
              <a:rPr lang="zh-CN" altLang="en-US" sz="1600" smtClean="0"/>
              <a:t>简写形式 </a:t>
            </a:r>
            <a:r>
              <a:rPr lang="en-US" altLang="zh-CN" sz="1600" smtClean="0"/>
              <a:t>.title h1</a:t>
            </a:r>
          </a:p>
          <a:p>
            <a:pPr lvl="1"/>
            <a:r>
              <a:rPr lang="zh-CN" altLang="en-US" sz="1600" smtClean="0">
                <a:solidFill>
                  <a:srgbClr val="0000FF"/>
                </a:solidFill>
              </a:rPr>
              <a:t>使用</a:t>
            </a:r>
            <a:r>
              <a:rPr lang="en-US" altLang="zh-CN" sz="1600" smtClean="0">
                <a:solidFill>
                  <a:srgbClr val="0000FF"/>
                </a:solidFill>
              </a:rPr>
              <a:t>class</a:t>
            </a:r>
            <a:r>
              <a:rPr lang="zh-CN" altLang="en-US" sz="1600" smtClean="0">
                <a:solidFill>
                  <a:srgbClr val="0000FF"/>
                </a:solidFill>
              </a:rPr>
              <a:t>代替层级关系</a:t>
            </a:r>
            <a:r>
              <a:rPr lang="zh-CN" altLang="en-US" sz="1600" smtClean="0"/>
              <a:t> </a:t>
            </a:r>
          </a:p>
          <a:p>
            <a:pPr lvl="2"/>
            <a:r>
              <a:rPr lang="zh-CN" altLang="en-US" sz="1600" smtClean="0"/>
              <a:t>例如：</a:t>
            </a:r>
            <a:r>
              <a:rPr lang="en-US" altLang="zh-CN" sz="1600" smtClean="0"/>
              <a:t>.box .news .title  </a:t>
            </a:r>
            <a:r>
              <a:rPr lang="zh-CN" altLang="en-US" sz="1600" smtClean="0"/>
              <a:t>简写形式 </a:t>
            </a:r>
            <a:r>
              <a:rPr lang="en-US" altLang="zh-CN" sz="1600" smtClean="0"/>
              <a:t>.title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r>
              <a:rPr lang="en-US" altLang="zh-CN" smtClean="0"/>
              <a:t>CSS</a:t>
            </a:r>
            <a:r>
              <a:rPr lang="zh-CN" altLang="en-US" smtClean="0"/>
              <a:t>属性</a:t>
            </a:r>
            <a:r>
              <a:rPr lang="en-US" altLang="zh-CN" smtClean="0"/>
              <a:t>——</a:t>
            </a:r>
            <a:r>
              <a:rPr lang="zh-CN" altLang="en-US" smtClean="0"/>
              <a:t>尺寸属性</a:t>
            </a:r>
          </a:p>
        </p:txBody>
      </p:sp>
      <p:graphicFrame>
        <p:nvGraphicFramePr>
          <p:cNvPr id="108547" name="Group 3"/>
          <p:cNvGraphicFramePr>
            <a:graphicFrameLocks noGrp="1"/>
          </p:cNvGraphicFramePr>
          <p:nvPr>
            <p:ph idx="4294967295"/>
          </p:nvPr>
        </p:nvGraphicFramePr>
        <p:xfrm>
          <a:off x="755650" y="1989138"/>
          <a:ext cx="7696200" cy="1776412"/>
        </p:xfrm>
        <a:graphic>
          <a:graphicData uri="http://schemas.openxmlformats.org/drawingml/2006/table">
            <a:tbl>
              <a:tblPr/>
              <a:tblGrid>
                <a:gridCol w="1512888"/>
                <a:gridCol w="4032250"/>
                <a:gridCol w="2151062"/>
              </a:tblGrid>
              <a:tr h="4270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auto</a:t>
                      </a:r>
                      <a:r>
                        <a:rPr kumimoji="0" lang="zh-CN" altLang="en-US" sz="1600" b="0" i="0" u="none" strike="noStrike" cap="none" normalizeH="0" baseline="0" smtClean="0">
                          <a:ln>
                            <a:noFill/>
                          </a:ln>
                          <a:solidFill>
                            <a:schemeClr val="tx1"/>
                          </a:solidFill>
                          <a:effectLst/>
                          <a:latin typeface="Arial" charset="0"/>
                          <a:ea typeface="宋体" charset="-122"/>
                        </a:rPr>
                        <a:t>：自动，浏览器会自动计算高度</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length</a:t>
                      </a:r>
                      <a:r>
                        <a:rPr kumimoji="0" lang="zh-CN" altLang="en-US" sz="1600" b="0" i="0" u="none" strike="noStrike" cap="none" normalizeH="0" baseline="0" smtClean="0">
                          <a:ln>
                            <a:noFill/>
                          </a:ln>
                          <a:solidFill>
                            <a:schemeClr val="tx1"/>
                          </a:solidFill>
                          <a:effectLst/>
                          <a:latin typeface="Arial" charset="0"/>
                          <a:ea typeface="宋体" charset="-122"/>
                        </a:rPr>
                        <a:t>：使用</a:t>
                      </a:r>
                      <a:r>
                        <a:rPr kumimoji="0" lang="en-US" altLang="zh-CN" sz="1600" b="0" i="0" u="none" strike="noStrike" cap="none" normalizeH="0" baseline="0" smtClean="0">
                          <a:ln>
                            <a:noFill/>
                          </a:ln>
                          <a:solidFill>
                            <a:schemeClr val="tx1"/>
                          </a:solidFill>
                          <a:effectLst/>
                          <a:latin typeface="Arial" charset="0"/>
                          <a:ea typeface="宋体" charset="-122"/>
                        </a:rPr>
                        <a:t>px</a:t>
                      </a:r>
                      <a:r>
                        <a:rPr kumimoji="0" lang="zh-CN" altLang="en-US" sz="1600" b="0" i="0" u="none" strike="noStrike" cap="none" normalizeH="0" baseline="0" smtClean="0">
                          <a:ln>
                            <a:noFill/>
                          </a:ln>
                          <a:solidFill>
                            <a:schemeClr val="tx1"/>
                          </a:solidFill>
                          <a:effectLst/>
                          <a:latin typeface="Arial" charset="0"/>
                          <a:ea typeface="宋体" charset="-122"/>
                        </a:rPr>
                        <a:t>定义高度</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：基于包含它的块级对象的百分比高度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设置元素高度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同上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设置元素的宽度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字体属性</a:t>
            </a:r>
          </a:p>
        </p:txBody>
      </p:sp>
      <p:graphicFrame>
        <p:nvGraphicFramePr>
          <p:cNvPr id="38999" name="Group 87"/>
          <p:cNvGraphicFramePr>
            <a:graphicFrameLocks noGrp="1"/>
          </p:cNvGraphicFramePr>
          <p:nvPr>
            <p:ph sz="half" idx="4294967295"/>
          </p:nvPr>
        </p:nvGraphicFramePr>
        <p:xfrm>
          <a:off x="755650" y="1989138"/>
          <a:ext cx="7696200" cy="2076450"/>
        </p:xfrm>
        <a:graphic>
          <a:graphicData uri="http://schemas.openxmlformats.org/drawingml/2006/table">
            <a:tbl>
              <a:tblPr/>
              <a:tblGrid>
                <a:gridCol w="1452563"/>
                <a:gridCol w="3048000"/>
                <a:gridCol w="3195637"/>
              </a:tblGrid>
              <a:tr h="185738">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font-family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宋体、黑体等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设置文字字体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font-size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12px</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14px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设置字符大小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font-style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normail(</a:t>
                      </a:r>
                      <a:r>
                        <a:rPr kumimoji="0" lang="zh-CN" altLang="en-US" sz="1600" b="0" i="0" u="none" strike="noStrike" cap="none" normalizeH="0" baseline="0" smtClean="0">
                          <a:ln>
                            <a:noFill/>
                          </a:ln>
                          <a:solidFill>
                            <a:schemeClr val="tx1"/>
                          </a:solidFill>
                          <a:effectLst/>
                          <a:latin typeface="Arial" charset="0"/>
                          <a:ea typeface="宋体" charset="-122"/>
                        </a:rPr>
                        <a:t>正常</a:t>
                      </a: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(itlic)</a:t>
                      </a:r>
                      <a:r>
                        <a:rPr kumimoji="0" lang="zh-CN" altLang="en-US" sz="1600" b="0" i="0" u="none" strike="noStrike" cap="none" normalizeH="0" baseline="0" smtClean="0">
                          <a:ln>
                            <a:noFill/>
                          </a:ln>
                          <a:solidFill>
                            <a:schemeClr val="tx1"/>
                          </a:solidFill>
                          <a:effectLst/>
                          <a:latin typeface="Arial" charset="0"/>
                          <a:ea typeface="宋体" charset="-122"/>
                        </a:rPr>
                        <a:t>斜体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设置字体样式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font-weight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normal</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bold</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bolder</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lighter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设置文字粗细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设置文字各种属性的简捷方式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12" name="Rectangle 86"/>
          <p:cNvSpPr>
            <a:spLocks noGrp="1" noChangeArrowheads="1"/>
          </p:cNvSpPr>
          <p:nvPr>
            <p:ph type="body" sz="half" idx="4294967295"/>
          </p:nvPr>
        </p:nvSpPr>
        <p:spPr>
          <a:xfrm>
            <a:off x="755650" y="4114800"/>
            <a:ext cx="7696200" cy="1973263"/>
          </a:xfrm>
        </p:spPr>
        <p:txBody>
          <a:bodyPr/>
          <a:lstStyle/>
          <a:p>
            <a:pPr>
              <a:lnSpc>
                <a:spcPct val="120000"/>
              </a:lnSpc>
            </a:pPr>
            <a:r>
              <a:rPr lang="en-US" altLang="zh-CN" sz="1600" smtClean="0"/>
              <a:t>Font</a:t>
            </a:r>
            <a:r>
              <a:rPr lang="zh-CN" altLang="en-US" sz="1600" smtClean="0"/>
              <a:t>可以同时设置字符的各种属性，包括</a:t>
            </a:r>
            <a:r>
              <a:rPr lang="en-US" altLang="zh-CN" sz="1600" smtClean="0"/>
              <a:t>font-style</a:t>
            </a:r>
            <a:r>
              <a:rPr lang="zh-CN" altLang="en-US" sz="1600" smtClean="0"/>
              <a:t>、</a:t>
            </a:r>
            <a:r>
              <a:rPr lang="en-US" altLang="zh-CN" sz="1600" smtClean="0"/>
              <a:t>font-weight</a:t>
            </a:r>
            <a:r>
              <a:rPr lang="zh-CN" altLang="en-US" sz="1600" smtClean="0"/>
              <a:t>、</a:t>
            </a:r>
            <a:r>
              <a:rPr lang="en-US" altLang="zh-CN" sz="1600" smtClean="0"/>
              <a:t>font-size</a:t>
            </a:r>
            <a:r>
              <a:rPr lang="zh-CN" altLang="en-US" sz="1600" smtClean="0"/>
              <a:t>、</a:t>
            </a:r>
            <a:r>
              <a:rPr lang="en-US" altLang="zh-CN" sz="1600" smtClean="0"/>
              <a:t>line-height</a:t>
            </a:r>
            <a:r>
              <a:rPr lang="zh-CN" altLang="en-US" sz="1600" smtClean="0"/>
              <a:t>、</a:t>
            </a:r>
            <a:r>
              <a:rPr lang="en-US" altLang="zh-CN" sz="1600" smtClean="0"/>
              <a:t>font-family</a:t>
            </a:r>
            <a:r>
              <a:rPr lang="zh-CN" altLang="en-US" sz="1600" smtClean="0"/>
              <a:t>。各属性间用空格隔开。如果同时设置</a:t>
            </a:r>
            <a:r>
              <a:rPr lang="en-US" altLang="zh-CN" sz="1600" smtClean="0"/>
              <a:t>font-size</a:t>
            </a:r>
            <a:r>
              <a:rPr lang="zh-CN" altLang="en-US" sz="1600" smtClean="0"/>
              <a:t>和</a:t>
            </a:r>
            <a:r>
              <a:rPr lang="en-US" altLang="zh-CN" sz="1600" smtClean="0"/>
              <a:t>line-height</a:t>
            </a:r>
            <a:r>
              <a:rPr lang="zh-CN" altLang="en-US" sz="1600" smtClean="0"/>
              <a:t>，这两属性值间以“</a:t>
            </a:r>
            <a:r>
              <a:rPr lang="en-US" altLang="zh-CN" sz="1600" smtClean="0"/>
              <a:t>/”</a:t>
            </a:r>
            <a:r>
              <a:rPr lang="zh-CN" altLang="en-US" sz="1600" smtClean="0"/>
              <a:t>隔开。</a:t>
            </a:r>
          </a:p>
        </p:txBody>
      </p:sp>
      <p:sp>
        <p:nvSpPr>
          <p:cNvPr id="46113" name="Text Box 6"/>
          <p:cNvSpPr txBox="1">
            <a:spLocks noChangeArrowheads="1"/>
          </p:cNvSpPr>
          <p:nvPr/>
        </p:nvSpPr>
        <p:spPr bwMode="auto">
          <a:xfrm>
            <a:off x="827088" y="5235575"/>
            <a:ext cx="7561262" cy="495300"/>
          </a:xfrm>
          <a:prstGeom prst="rect">
            <a:avLst/>
          </a:prstGeom>
          <a:solidFill>
            <a:srgbClr val="CCFFFF"/>
          </a:solidFill>
          <a:ln w="9525">
            <a:solidFill>
              <a:schemeClr val="tx1"/>
            </a:solidFill>
            <a:miter lim="800000"/>
            <a:headEnd/>
            <a:tailEnd/>
          </a:ln>
        </p:spPr>
        <p:txBody>
          <a:bodyPr tIns="90000" bIns="90000">
            <a:spAutoFit/>
          </a:bodyPr>
          <a:lstStyle/>
          <a:p>
            <a:r>
              <a:rPr lang="en-US" altLang="zh-CN">
                <a:solidFill>
                  <a:srgbClr val="0000FF"/>
                </a:solidFill>
                <a:latin typeface="Arial" charset="0"/>
              </a:rPr>
              <a:t>font{ italic bold 12px/20px arial,sans-serif;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endParaRPr lang="zh-CN" altLang="en-US" smtClean="0"/>
          </a:p>
        </p:txBody>
      </p:sp>
      <p:sp>
        <p:nvSpPr>
          <p:cNvPr id="47106" name="Rectangle 3"/>
          <p:cNvSpPr>
            <a:spLocks noGrp="1" noChangeArrowheads="1"/>
          </p:cNvSpPr>
          <p:nvPr>
            <p:ph type="body" idx="1"/>
          </p:nvPr>
        </p:nvSpPr>
        <p:spPr/>
        <p:txBody>
          <a:bodyPr/>
          <a:lstStyle/>
          <a:p>
            <a:endParaRPr lang="zh-CN" altLang="en-US" smtClean="0"/>
          </a:p>
        </p:txBody>
      </p:sp>
      <p:pic>
        <p:nvPicPr>
          <p:cNvPr id="47107" name="Picture 5"/>
          <p:cNvPicPr>
            <a:picLocks noChangeAspect="1" noChangeArrowheads="1"/>
          </p:cNvPicPr>
          <p:nvPr/>
        </p:nvPicPr>
        <p:blipFill>
          <a:blip r:embed="rId3"/>
          <a:srcRect/>
          <a:stretch>
            <a:fillRect/>
          </a:stretch>
        </p:blipFill>
        <p:spPr bwMode="auto">
          <a:xfrm>
            <a:off x="468313" y="393700"/>
            <a:ext cx="8239125"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文本属性</a:t>
            </a:r>
          </a:p>
        </p:txBody>
      </p:sp>
      <p:graphicFrame>
        <p:nvGraphicFramePr>
          <p:cNvPr id="47154" name="Group 50"/>
          <p:cNvGraphicFramePr>
            <a:graphicFrameLocks noGrp="1"/>
          </p:cNvGraphicFramePr>
          <p:nvPr>
            <p:ph idx="4294967295"/>
          </p:nvPr>
        </p:nvGraphicFramePr>
        <p:xfrm>
          <a:off x="755650" y="1989138"/>
          <a:ext cx="7696200" cy="3719512"/>
        </p:xfrm>
        <a:graphic>
          <a:graphicData uri="http://schemas.openxmlformats.org/drawingml/2006/table">
            <a:tbl>
              <a:tblPr/>
              <a:tblGrid>
                <a:gridCol w="1655763"/>
                <a:gridCol w="4176712"/>
                <a:gridCol w="1863725"/>
              </a:tblGrid>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值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#ff0000</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rgb(3,5,8)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设置文本颜色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line-height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正整数或百分比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设置行高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letter-spacing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正整数或负值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字符间距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center</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对齐方式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vertical-align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middle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bottom</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baseline</a:t>
                      </a:r>
                      <a:r>
                        <a:rPr kumimoji="0" lang="zh-CN" altLang="en-US" sz="1600" b="0" i="0" u="none" strike="noStrike" cap="none" normalizeH="0" baseline="0" smtClean="0">
                          <a:ln>
                            <a:noFill/>
                          </a:ln>
                          <a:solidFill>
                            <a:schemeClr val="tx1"/>
                          </a:solidFill>
                          <a:effectLst/>
                          <a:latin typeface="Arial" charset="0"/>
                          <a:ea typeface="宋体" charset="-122"/>
                        </a:rPr>
                        <a:t>等</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当前元素与相邻元素的垂直对齐关系。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text-transform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Capitalize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uppercase </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lowercase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大小写转换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text-indent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t>
                      </a:r>
                      <a:r>
                        <a:rPr kumimoji="0" lang="zh-CN" altLang="en-US" sz="1600" b="0" i="0" u="none" strike="noStrike" cap="none" normalizeH="0" baseline="0" smtClean="0">
                          <a:ln>
                            <a:noFill/>
                          </a:ln>
                          <a:solidFill>
                            <a:schemeClr val="tx1"/>
                          </a:solidFill>
                          <a:effectLst/>
                          <a:latin typeface="Arial" charset="0"/>
                          <a:ea typeface="宋体" charset="-122"/>
                        </a:rPr>
                        <a:t>或像素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首行文本缩进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text-decoration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none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underline,</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overline </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line-through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文本的修饰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word-spacing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normal</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单词间距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00" name="Text Box 6"/>
          <p:cNvSpPr txBox="1">
            <a:spLocks noChangeArrowheads="1"/>
          </p:cNvSpPr>
          <p:nvPr/>
        </p:nvSpPr>
        <p:spPr bwMode="auto">
          <a:xfrm>
            <a:off x="827088" y="5876925"/>
            <a:ext cx="7561262" cy="465138"/>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p{ text-decoration: underline overline line-through;}   //</a:t>
            </a:r>
            <a:r>
              <a:rPr lang="zh-CN" altLang="en-US" sz="1800">
                <a:solidFill>
                  <a:srgbClr val="0000FF"/>
                </a:solidFill>
                <a:latin typeface="Arial" charset="0"/>
              </a:rPr>
              <a:t>同时设置多线</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endParaRPr lang="zh-CN" altLang="en-US" smtClean="0"/>
          </a:p>
        </p:txBody>
      </p:sp>
      <p:sp>
        <p:nvSpPr>
          <p:cNvPr id="50178" name="Rectangle 3"/>
          <p:cNvSpPr>
            <a:spLocks noGrp="1" noChangeArrowheads="1"/>
          </p:cNvSpPr>
          <p:nvPr>
            <p:ph type="body" idx="1"/>
          </p:nvPr>
        </p:nvSpPr>
        <p:spPr/>
        <p:txBody>
          <a:bodyPr/>
          <a:lstStyle/>
          <a:p>
            <a:endParaRPr lang="zh-CN" altLang="en-US" smtClean="0"/>
          </a:p>
        </p:txBody>
      </p:sp>
      <p:pic>
        <p:nvPicPr>
          <p:cNvPr id="50179" name="Picture 5"/>
          <p:cNvPicPr>
            <a:picLocks noChangeAspect="1" noChangeArrowheads="1"/>
          </p:cNvPicPr>
          <p:nvPr/>
        </p:nvPicPr>
        <p:blipFill>
          <a:blip r:embed="rId2"/>
          <a:srcRect/>
          <a:stretch>
            <a:fillRect/>
          </a:stretch>
        </p:blipFill>
        <p:spPr bwMode="auto">
          <a:xfrm>
            <a:off x="755650" y="280988"/>
            <a:ext cx="7775575" cy="545306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伪类属性</a:t>
            </a:r>
          </a:p>
        </p:txBody>
      </p:sp>
      <p:graphicFrame>
        <p:nvGraphicFramePr>
          <p:cNvPr id="42007" name="Group 23"/>
          <p:cNvGraphicFramePr>
            <a:graphicFrameLocks noGrp="1"/>
          </p:cNvGraphicFramePr>
          <p:nvPr>
            <p:ph idx="4294967295"/>
          </p:nvPr>
        </p:nvGraphicFramePr>
        <p:xfrm>
          <a:off x="755650" y="1989138"/>
          <a:ext cx="7704138" cy="1341437"/>
        </p:xfrm>
        <a:graphic>
          <a:graphicData uri="http://schemas.openxmlformats.org/drawingml/2006/table">
            <a:tbl>
              <a:tblPr/>
              <a:tblGrid>
                <a:gridCol w="1295400"/>
                <a:gridCol w="6408738"/>
              </a:tblGrid>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:link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向未被访问的链接添加样式。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:visited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向已被访问的链接添加样式。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:hover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当鼠标悬浮在元素上方时，向元素添加样式。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1219" name="Picture 24"/>
          <p:cNvPicPr>
            <a:picLocks noChangeAspect="1" noChangeArrowheads="1"/>
          </p:cNvPicPr>
          <p:nvPr/>
        </p:nvPicPr>
        <p:blipFill>
          <a:blip r:embed="rId2"/>
          <a:srcRect/>
          <a:stretch>
            <a:fillRect/>
          </a:stretch>
        </p:blipFill>
        <p:spPr bwMode="auto">
          <a:xfrm>
            <a:off x="755650" y="3413125"/>
            <a:ext cx="7632700" cy="32559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4"/>
          <p:cNvSpPr>
            <a:spLocks noGrp="1"/>
          </p:cNvSpPr>
          <p:nvPr>
            <p:ph type="title"/>
          </p:nvPr>
        </p:nvSpPr>
        <p:spPr/>
        <p:txBody>
          <a:bodyPr/>
          <a:lstStyle/>
          <a:p>
            <a:r>
              <a:rPr lang="en-US" altLang="zh-CN" smtClean="0"/>
              <a:t>Web</a:t>
            </a:r>
            <a:r>
              <a:rPr lang="zh-CN" altLang="en-US" smtClean="0"/>
              <a:t>标准</a:t>
            </a:r>
            <a:r>
              <a:rPr lang="en-US" altLang="zh-CN" smtClean="0"/>
              <a:t>——</a:t>
            </a:r>
            <a:r>
              <a:rPr lang="zh-CN" altLang="en-US" smtClean="0"/>
              <a:t>结构标准</a:t>
            </a:r>
          </a:p>
        </p:txBody>
      </p:sp>
      <p:sp>
        <p:nvSpPr>
          <p:cNvPr id="23554" name="Rectangle 17"/>
          <p:cNvSpPr>
            <a:spLocks noGrp="1" noChangeArrowheads="1"/>
          </p:cNvSpPr>
          <p:nvPr>
            <p:ph type="body" idx="1"/>
          </p:nvPr>
        </p:nvSpPr>
        <p:spPr/>
        <p:txBody>
          <a:bodyPr/>
          <a:lstStyle/>
          <a:p>
            <a:pPr>
              <a:lnSpc>
                <a:spcPct val="120000"/>
              </a:lnSpc>
            </a:pPr>
            <a:r>
              <a:rPr lang="en-US" altLang="zh-CN" sz="2000" smtClean="0"/>
              <a:t>XHTML</a:t>
            </a:r>
            <a:r>
              <a:rPr lang="zh-CN" altLang="en-US" sz="2000" smtClean="0"/>
              <a:t>是</a:t>
            </a:r>
            <a:r>
              <a:rPr lang="zh-CN" altLang="en-US" sz="2000" b="1" smtClean="0"/>
              <a:t>可扩展</a:t>
            </a:r>
            <a:r>
              <a:rPr lang="zh-CN" altLang="en-US" sz="2000" smtClean="0"/>
              <a:t>超文本标识语言的缩写。目前推荐遵循的是</a:t>
            </a:r>
            <a:r>
              <a:rPr lang="en-US" altLang="zh-CN" sz="2000" smtClean="0"/>
              <a:t>W3C</a:t>
            </a:r>
            <a:r>
              <a:rPr lang="zh-CN" altLang="en-US" sz="2000" smtClean="0"/>
              <a:t>于</a:t>
            </a:r>
            <a:r>
              <a:rPr lang="en-US" altLang="zh-CN" sz="2000" smtClean="0"/>
              <a:t>2000</a:t>
            </a:r>
            <a:r>
              <a:rPr lang="zh-CN" altLang="en-US" sz="2000" smtClean="0"/>
              <a:t>年</a:t>
            </a:r>
            <a:r>
              <a:rPr lang="en-US" altLang="zh-CN" sz="2000" smtClean="0"/>
              <a:t>1</a:t>
            </a:r>
            <a:r>
              <a:rPr lang="zh-CN" altLang="en-US" sz="2000" smtClean="0"/>
              <a:t>月</a:t>
            </a:r>
            <a:r>
              <a:rPr lang="en-US" altLang="zh-CN" sz="2000" smtClean="0"/>
              <a:t>26</a:t>
            </a:r>
            <a:r>
              <a:rPr lang="zh-CN" altLang="en-US" sz="2000" smtClean="0"/>
              <a:t>日推荐</a:t>
            </a:r>
            <a:r>
              <a:rPr lang="en-US" altLang="zh-CN" sz="2000" smtClean="0"/>
              <a:t>XML1.0</a:t>
            </a:r>
            <a:r>
              <a:rPr lang="zh-CN" altLang="en-US" sz="2000" smtClean="0"/>
              <a:t>。</a:t>
            </a:r>
            <a:r>
              <a:rPr lang="en-US" altLang="zh-CN" sz="2000" smtClean="0"/>
              <a:t>XML</a:t>
            </a:r>
            <a:r>
              <a:rPr lang="zh-CN" altLang="en-US" sz="2000" smtClean="0"/>
              <a:t>虽然数据转换能力强大，完全可以替代</a:t>
            </a:r>
            <a:r>
              <a:rPr lang="en-US" altLang="zh-CN" sz="2000" smtClean="0"/>
              <a:t>HTML</a:t>
            </a:r>
            <a:r>
              <a:rPr lang="zh-CN" altLang="en-US" sz="2000" smtClean="0"/>
              <a:t>，但面对成千上万已有的站点，直接采用</a:t>
            </a:r>
            <a:r>
              <a:rPr lang="en-US" altLang="zh-CN" sz="2000" smtClean="0"/>
              <a:t>XML</a:t>
            </a:r>
            <a:r>
              <a:rPr lang="zh-CN" altLang="en-US" sz="2000" smtClean="0"/>
              <a:t>还为时过早。因此，我们在</a:t>
            </a:r>
            <a:r>
              <a:rPr lang="en-US" altLang="zh-CN" sz="2000" smtClean="0"/>
              <a:t>HTML4.0</a:t>
            </a:r>
            <a:r>
              <a:rPr lang="zh-CN" altLang="en-US" sz="2000" smtClean="0"/>
              <a:t>的基础上，用</a:t>
            </a:r>
            <a:r>
              <a:rPr lang="en-US" altLang="zh-CN" sz="2000" smtClean="0"/>
              <a:t>XML</a:t>
            </a:r>
            <a:r>
              <a:rPr lang="zh-CN" altLang="en-US" sz="2000" smtClean="0"/>
              <a:t>的规则对其进行扩展，得到了</a:t>
            </a:r>
            <a:r>
              <a:rPr lang="en-US" altLang="zh-CN" sz="2000" smtClean="0"/>
              <a:t>XHTML</a:t>
            </a:r>
            <a:r>
              <a:rPr lang="zh-CN" altLang="en-US" sz="2000" smtClean="0"/>
              <a:t>。简单的说，建立</a:t>
            </a:r>
            <a:r>
              <a:rPr lang="en-US" altLang="zh-CN" sz="2000" smtClean="0"/>
              <a:t>XHTML</a:t>
            </a:r>
            <a:r>
              <a:rPr lang="zh-CN" altLang="en-US" sz="2000" smtClean="0"/>
              <a:t>的目的就是实现</a:t>
            </a:r>
            <a:r>
              <a:rPr lang="en-US" altLang="zh-CN" sz="2000" smtClean="0"/>
              <a:t>HTML</a:t>
            </a:r>
            <a:r>
              <a:rPr lang="zh-CN" altLang="en-US" sz="2000" smtClean="0"/>
              <a:t>向</a:t>
            </a:r>
            <a:r>
              <a:rPr lang="en-US" altLang="zh-CN" sz="2000" smtClean="0"/>
              <a:t>XML</a:t>
            </a:r>
            <a:r>
              <a:rPr lang="zh-CN" altLang="en-US" sz="2000" smtClean="0"/>
              <a:t>的过渡。 </a:t>
            </a:r>
            <a:endParaRPr lang="en-US" altLang="zh-CN" sz="2000" b="1" smtClean="0"/>
          </a:p>
          <a:p>
            <a:pPr>
              <a:lnSpc>
                <a:spcPct val="120000"/>
              </a:lnSpc>
            </a:pPr>
            <a:r>
              <a:rPr lang="en-US" altLang="zh-CN" sz="2000" smtClean="0"/>
              <a:t>XML</a:t>
            </a:r>
            <a:r>
              <a:rPr lang="zh-CN" altLang="en-US" sz="2000" smtClean="0"/>
              <a:t>是</a:t>
            </a:r>
            <a:r>
              <a:rPr lang="zh-CN" altLang="en-US" sz="2000" b="1" smtClean="0"/>
              <a:t>可扩展标识语言</a:t>
            </a:r>
            <a:r>
              <a:rPr lang="zh-CN" altLang="en-US" sz="2000" smtClean="0"/>
              <a:t>的简写。和</a:t>
            </a:r>
            <a:r>
              <a:rPr lang="en-US" altLang="zh-CN" sz="2000" smtClean="0"/>
              <a:t>HTML</a:t>
            </a:r>
            <a:r>
              <a:rPr lang="zh-CN" altLang="en-US" sz="2000" smtClean="0"/>
              <a:t>一样，</a:t>
            </a:r>
            <a:r>
              <a:rPr lang="en-US" altLang="zh-CN" sz="2000" smtClean="0"/>
              <a:t>XML</a:t>
            </a:r>
            <a:r>
              <a:rPr lang="zh-CN" altLang="en-US" sz="2000" smtClean="0"/>
              <a:t>同样来源于</a:t>
            </a:r>
            <a:r>
              <a:rPr lang="en-US" altLang="zh-CN" sz="2000" smtClean="0"/>
              <a:t>SGML</a:t>
            </a:r>
            <a:r>
              <a:rPr lang="zh-CN" altLang="en-US" sz="2000" smtClean="0"/>
              <a:t>，但</a:t>
            </a:r>
            <a:r>
              <a:rPr lang="en-US" altLang="zh-CN" sz="2000" smtClean="0"/>
              <a:t>XML</a:t>
            </a:r>
            <a:r>
              <a:rPr lang="zh-CN" altLang="en-US" sz="2000" smtClean="0"/>
              <a:t>是一种能定义其他语言的语言。</a:t>
            </a:r>
            <a:r>
              <a:rPr lang="en-US" altLang="zh-CN" sz="2000" smtClean="0"/>
              <a:t>XML</a:t>
            </a:r>
            <a:r>
              <a:rPr lang="zh-CN" altLang="en-US" sz="2000" smtClean="0"/>
              <a:t>最初设计的目的是弥补</a:t>
            </a:r>
            <a:r>
              <a:rPr lang="en-US" altLang="zh-CN" sz="2000" smtClean="0"/>
              <a:t>HTML</a:t>
            </a:r>
            <a:r>
              <a:rPr lang="zh-CN" altLang="en-US" sz="2000" smtClean="0"/>
              <a:t>的不足，以强大的扩展性满足网络信息发布的需要，后来逐渐用于网络数据的转换和描述。 </a:t>
            </a:r>
            <a:endParaRPr lang="en-US" altLang="zh-CN" sz="200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列表属性</a:t>
            </a:r>
          </a:p>
        </p:txBody>
      </p:sp>
      <p:graphicFrame>
        <p:nvGraphicFramePr>
          <p:cNvPr id="43038" name="Group 30"/>
          <p:cNvGraphicFramePr>
            <a:graphicFrameLocks noGrp="1"/>
          </p:cNvGraphicFramePr>
          <p:nvPr>
            <p:ph idx="4294967295"/>
          </p:nvPr>
        </p:nvGraphicFramePr>
        <p:xfrm>
          <a:off x="620713" y="1989138"/>
          <a:ext cx="7983537" cy="1676400"/>
        </p:xfrm>
        <a:graphic>
          <a:graphicData uri="http://schemas.openxmlformats.org/drawingml/2006/table">
            <a:tbl>
              <a:tblPr/>
              <a:tblGrid>
                <a:gridCol w="1717675"/>
                <a:gridCol w="3136900"/>
                <a:gridCol w="3128962"/>
              </a:tblGrid>
              <a:tr h="3159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list-style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square inside url(arrow.gif)</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在一个声明中设置所有列表属性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list-style-image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图像路径</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将图象设置为列表项标记。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list-style-position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inside, outside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设置列表项标记的放置位置。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list-style-type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none,disc,square,circle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设置列表项标记的类型。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endParaRPr lang="zh-CN" altLang="en-US" smtClean="0"/>
          </a:p>
        </p:txBody>
      </p:sp>
      <p:sp>
        <p:nvSpPr>
          <p:cNvPr id="53250" name="Rectangle 3"/>
          <p:cNvSpPr>
            <a:spLocks noGrp="1" noChangeArrowheads="1"/>
          </p:cNvSpPr>
          <p:nvPr>
            <p:ph type="body" idx="1"/>
          </p:nvPr>
        </p:nvSpPr>
        <p:spPr/>
        <p:txBody>
          <a:bodyPr/>
          <a:lstStyle/>
          <a:p>
            <a:endParaRPr lang="zh-CN" altLang="en-US" smtClean="0"/>
          </a:p>
        </p:txBody>
      </p:sp>
      <p:pic>
        <p:nvPicPr>
          <p:cNvPr id="53251" name="Picture 4"/>
          <p:cNvPicPr>
            <a:picLocks noChangeAspect="1" noChangeArrowheads="1"/>
          </p:cNvPicPr>
          <p:nvPr/>
        </p:nvPicPr>
        <p:blipFill>
          <a:blip r:embed="rId3"/>
          <a:srcRect/>
          <a:stretch>
            <a:fillRect/>
          </a:stretch>
        </p:blipFill>
        <p:spPr bwMode="auto">
          <a:xfrm>
            <a:off x="755650" y="333375"/>
            <a:ext cx="7704138" cy="4938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表格属性</a:t>
            </a:r>
          </a:p>
        </p:txBody>
      </p:sp>
      <p:graphicFrame>
        <p:nvGraphicFramePr>
          <p:cNvPr id="53275" name="Group 27"/>
          <p:cNvGraphicFramePr>
            <a:graphicFrameLocks noGrp="1"/>
          </p:cNvGraphicFramePr>
          <p:nvPr>
            <p:ph idx="4294967295"/>
          </p:nvPr>
        </p:nvGraphicFramePr>
        <p:xfrm>
          <a:off x="755650" y="1989138"/>
          <a:ext cx="7696200" cy="2073275"/>
        </p:xfrm>
        <a:graphic>
          <a:graphicData uri="http://schemas.openxmlformats.org/drawingml/2006/table">
            <a:tbl>
              <a:tblPr/>
              <a:tblGrid>
                <a:gridCol w="1655763"/>
                <a:gridCol w="1728787"/>
                <a:gridCol w="4311650"/>
              </a:tblGrid>
              <a:tr h="3270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border-collapse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separate(</a:t>
                      </a:r>
                      <a:r>
                        <a:rPr kumimoji="0" lang="zh-CN" altLang="en-US" sz="1600" b="0" i="0" u="none" strike="noStrike" cap="none" normalizeH="0" baseline="0" smtClean="0">
                          <a:ln>
                            <a:noFill/>
                          </a:ln>
                          <a:solidFill>
                            <a:schemeClr val="tx1"/>
                          </a:solidFill>
                          <a:effectLst/>
                          <a:latin typeface="Arial" charset="0"/>
                          <a:ea typeface="宋体" charset="-122"/>
                        </a:rPr>
                        <a:t>默认</a:t>
                      </a:r>
                      <a:r>
                        <a:rPr kumimoji="0" lang="en-US" altLang="zh-CN" sz="1600" b="0" i="0" u="none" strike="noStrike" cap="none" normalizeH="0" baseline="0" smtClean="0">
                          <a:ln>
                            <a:noFill/>
                          </a:ln>
                          <a:solidFill>
                            <a:schemeClr val="tx1"/>
                          </a:solidFill>
                          <a:effectLst/>
                          <a:latin typeface="Arial" charset="0"/>
                          <a:ea typeface="宋体" charset="-122"/>
                        </a:rPr>
                        <a:t>), collapse(</a:t>
                      </a:r>
                      <a:r>
                        <a:rPr kumimoji="0" lang="zh-CN" altLang="en-US" sz="1600" b="0" i="0" u="none" strike="noStrike" cap="none" normalizeH="0" baseline="0" smtClean="0">
                          <a:ln>
                            <a:noFill/>
                          </a:ln>
                          <a:solidFill>
                            <a:schemeClr val="tx1"/>
                          </a:solidFill>
                          <a:effectLst/>
                          <a:latin typeface="Arial" charset="0"/>
                          <a:ea typeface="宋体" charset="-122"/>
                        </a:rPr>
                        <a:t>合并</a:t>
                      </a:r>
                      <a:r>
                        <a:rPr kumimoji="0" lang="en-US" altLang="zh-CN" sz="1600" b="0" i="0" u="none" strike="noStrike" cap="none" normalizeH="0" baseline="0" smtClean="0">
                          <a:ln>
                            <a:noFill/>
                          </a:ln>
                          <a:solidFill>
                            <a:schemeClr val="tx1"/>
                          </a:solidFill>
                          <a:effectLst/>
                          <a:latin typeface="Arial" charset="0"/>
                          <a:ea typeface="宋体" charset="-122"/>
                        </a:rPr>
                        <a:t>)</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是否合并表格边框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border-spacing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length length </a:t>
                      </a:r>
                      <a:r>
                        <a:rPr kumimoji="0" lang="zh-CN" altLang="en-US" sz="1600" b="0" i="0" u="none" strike="noStrike" cap="none" normalizeH="0" baseline="0" smtClean="0">
                          <a:ln>
                            <a:noFill/>
                          </a:ln>
                          <a:solidFill>
                            <a:schemeClr val="tx1"/>
                          </a:solidFill>
                          <a:effectLst/>
                          <a:latin typeface="Arial" charset="0"/>
                          <a:ea typeface="宋体" charset="-122"/>
                        </a:rPr>
                        <a:t>或 </a:t>
                      </a:r>
                      <a:r>
                        <a:rPr kumimoji="0" lang="en-US" altLang="zh-CN" sz="1600" b="0" i="0" u="none" strike="noStrike" cap="none" normalizeH="0" baseline="0" smtClean="0">
                          <a:ln>
                            <a:noFill/>
                          </a:ln>
                          <a:solidFill>
                            <a:schemeClr val="tx1"/>
                          </a:solidFill>
                          <a:effectLst/>
                          <a:latin typeface="Arial" charset="0"/>
                          <a:ea typeface="宋体" charset="-122"/>
                        </a:rPr>
                        <a:t>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相邻单元格边框之间的距离 </a:t>
                      </a:r>
                      <a:br>
                        <a:rPr kumimoji="0" lang="zh-CN" altLang="en-US" sz="1600" b="0" i="0" u="none" strike="noStrike" cap="none" normalizeH="0" baseline="0" smtClean="0">
                          <a:ln>
                            <a:noFill/>
                          </a:ln>
                          <a:solidFill>
                            <a:schemeClr val="tx1"/>
                          </a:solidFill>
                          <a:effectLst/>
                          <a:latin typeface="Arial" charset="0"/>
                          <a:ea typeface="宋体" charset="-122"/>
                        </a:rPr>
                      </a:br>
                      <a:r>
                        <a:rPr kumimoji="0" lang="zh-CN" altLang="en-US" sz="1600" b="0" i="0" u="none" strike="noStrike" cap="none" normalizeH="0" baseline="0" smtClean="0">
                          <a:ln>
                            <a:noFill/>
                          </a:ln>
                          <a:solidFill>
                            <a:schemeClr val="tx1"/>
                          </a:solidFill>
                          <a:effectLst/>
                          <a:latin typeface="Arial" charset="0"/>
                          <a:ea typeface="宋体" charset="-122"/>
                        </a:rPr>
                        <a:t>如果设置一个值，水平和垂直一样；如果设置两个值，水平和垂直分开设置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caption-side </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top </a:t>
                      </a:r>
                      <a:r>
                        <a:rPr kumimoji="0" lang="zh-CN" altLang="en-US" sz="1600" b="0" i="0" u="none" strike="noStrike" cap="none" normalizeH="0" baseline="0" smtClean="0">
                          <a:ln>
                            <a:noFill/>
                          </a:ln>
                          <a:solidFill>
                            <a:schemeClr val="tx1"/>
                          </a:solidFill>
                          <a:effectLst/>
                          <a:latin typeface="Arial" charset="0"/>
                          <a:ea typeface="宋体" charset="-122"/>
                        </a:rPr>
                        <a:t>或 </a:t>
                      </a:r>
                      <a:r>
                        <a:rPr kumimoji="0" lang="en-US" altLang="zh-CN" sz="1600" b="0" i="0" u="none" strike="noStrike" cap="none" normalizeH="0" baseline="0" smtClean="0">
                          <a:ln>
                            <a:noFill/>
                          </a:ln>
                          <a:solidFill>
                            <a:schemeClr val="tx1"/>
                          </a:solidFill>
                          <a:effectLst/>
                          <a:latin typeface="Arial" charset="0"/>
                          <a:ea typeface="宋体" charset="-122"/>
                        </a:rPr>
                        <a:t>bottom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规定表格标题的位置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5320" name="Picture 25"/>
          <p:cNvPicPr>
            <a:picLocks noChangeAspect="1" noChangeArrowheads="1"/>
          </p:cNvPicPr>
          <p:nvPr/>
        </p:nvPicPr>
        <p:blipFill>
          <a:blip r:embed="rId3"/>
          <a:srcRect/>
          <a:stretch>
            <a:fillRect/>
          </a:stretch>
        </p:blipFill>
        <p:spPr bwMode="auto">
          <a:xfrm>
            <a:off x="1042988" y="4076700"/>
            <a:ext cx="7200900" cy="2700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背景属性</a:t>
            </a:r>
          </a:p>
        </p:txBody>
      </p:sp>
      <p:graphicFrame>
        <p:nvGraphicFramePr>
          <p:cNvPr id="40020" name="Group 84"/>
          <p:cNvGraphicFramePr>
            <a:graphicFrameLocks noGrp="1"/>
          </p:cNvGraphicFramePr>
          <p:nvPr>
            <p:ph sz="half" idx="4294967295"/>
          </p:nvPr>
        </p:nvGraphicFramePr>
        <p:xfrm>
          <a:off x="323850" y="1989138"/>
          <a:ext cx="8569325" cy="2593975"/>
        </p:xfrm>
        <a:graphic>
          <a:graphicData uri="http://schemas.openxmlformats.org/drawingml/2006/table">
            <a:tbl>
              <a:tblPr/>
              <a:tblGrid>
                <a:gridCol w="2376488"/>
                <a:gridCol w="3816350"/>
                <a:gridCol w="2376487"/>
              </a:tblGrid>
              <a:tr h="1698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#ff0000</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red</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rgb(255,0,0)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背景颜色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background-image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a:t>
                      </a:r>
                      <a:r>
                        <a:rPr kumimoji="0" lang="zh-CN" altLang="en-US" sz="1600" b="0" i="0" u="none" strike="noStrike" cap="none" normalizeH="0" baseline="0" smtClean="0">
                          <a:ln>
                            <a:noFill/>
                          </a:ln>
                          <a:solidFill>
                            <a:schemeClr val="tx1"/>
                          </a:solidFill>
                          <a:effectLst/>
                          <a:latin typeface="Arial" charset="0"/>
                          <a:ea typeface="宋体" charset="-122"/>
                        </a:rPr>
                        <a:t>图像路径和名称</a:t>
                      </a:r>
                      <a:r>
                        <a:rPr kumimoji="0" lang="en-US" altLang="zh-CN" sz="16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背景图像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background-repeat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repeat</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repeat-x</a:t>
                      </a:r>
                      <a:r>
                        <a:rPr kumimoji="0" lang="zh-CN" altLang="en-US" sz="1600" b="0" i="0" u="none" strike="noStrike" cap="none" normalizeH="0" baseline="0" smtClean="0">
                          <a:ln>
                            <a:noFill/>
                          </a:ln>
                          <a:solidFill>
                            <a:schemeClr val="tx1"/>
                          </a:solidFill>
                          <a:effectLst/>
                          <a:latin typeface="Arial" charset="0"/>
                          <a:ea typeface="宋体" charset="-122"/>
                        </a:rPr>
                        <a:t>、</a:t>
                      </a:r>
                      <a:r>
                        <a:rPr kumimoji="0" lang="en-US" altLang="zh-CN" sz="1600" b="0" i="0" u="none" strike="noStrike" cap="none" normalizeH="0" baseline="0" smtClean="0">
                          <a:ln>
                            <a:noFill/>
                          </a:ln>
                          <a:solidFill>
                            <a:schemeClr val="tx1"/>
                          </a:solidFill>
                          <a:effectLst/>
                          <a:latin typeface="Arial" charset="0"/>
                          <a:ea typeface="宋体" charset="-122"/>
                        </a:rPr>
                        <a:t>repeat-y</a:t>
                      </a:r>
                      <a:r>
                        <a:rPr kumimoji="0" lang="zh-CN" altLang="en-US" sz="1600" b="0" i="0" u="none" strike="noStrike" cap="none" normalizeH="0" baseline="0" smtClean="0">
                          <a:ln>
                            <a:noFill/>
                          </a:ln>
                          <a:solidFill>
                            <a:schemeClr val="tx1"/>
                          </a:solidFill>
                          <a:effectLst/>
                          <a:latin typeface="Arial" charset="0"/>
                          <a:ea typeface="宋体" charset="-122"/>
                        </a:rPr>
                        <a:t>、 </a:t>
                      </a:r>
                      <a:r>
                        <a:rPr kumimoji="0" lang="en-US" altLang="zh-CN" sz="1600" b="0" i="0" u="none" strike="noStrike" cap="none" normalizeH="0" baseline="0" smtClean="0">
                          <a:ln>
                            <a:noFill/>
                          </a:ln>
                          <a:solidFill>
                            <a:schemeClr val="tx1"/>
                          </a:solidFill>
                          <a:effectLst/>
                          <a:latin typeface="Arial" charset="0"/>
                          <a:ea typeface="宋体" charset="-122"/>
                        </a:rPr>
                        <a:t>no-repeat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背景图像是否重复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center center</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x% y%</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xpos ypos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背景图像起始位置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background-attachment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scroll</a:t>
                      </a:r>
                      <a:r>
                        <a:rPr kumimoji="0" lang="zh-CN" altLang="en-US" sz="1600" b="0" i="0" u="none" strike="noStrike" cap="none" normalizeH="0" baseline="0" smtClean="0">
                          <a:ln>
                            <a:noFill/>
                          </a:ln>
                          <a:solidFill>
                            <a:schemeClr val="tx1"/>
                          </a:solidFill>
                          <a:effectLst/>
                          <a:latin typeface="Arial" charset="0"/>
                          <a:ea typeface="宋体" charset="-122"/>
                        </a:rPr>
                        <a:t>或</a:t>
                      </a:r>
                      <a:r>
                        <a:rPr kumimoji="0" lang="en-US" altLang="zh-CN" sz="1600" b="0" i="0" u="none" strike="noStrike" cap="none" normalizeH="0" baseline="0" smtClean="0">
                          <a:ln>
                            <a:noFill/>
                          </a:ln>
                          <a:solidFill>
                            <a:schemeClr val="tx1"/>
                          </a:solidFill>
                          <a:effectLst/>
                          <a:latin typeface="Arial" charset="0"/>
                          <a:ea typeface="宋体" charset="-122"/>
                        </a:rPr>
                        <a:t>fixed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设置背景图像是固定还是滚动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98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background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url(1.jpg) no-repeat center center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设置背景的简写形式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endParaRPr lang="zh-CN" altLang="en-US" smtClean="0"/>
          </a:p>
        </p:txBody>
      </p:sp>
      <p:sp>
        <p:nvSpPr>
          <p:cNvPr id="58370" name="Rectangle 3"/>
          <p:cNvSpPr>
            <a:spLocks noGrp="1" noChangeArrowheads="1"/>
          </p:cNvSpPr>
          <p:nvPr>
            <p:ph type="body" idx="1"/>
          </p:nvPr>
        </p:nvSpPr>
        <p:spPr/>
        <p:txBody>
          <a:bodyPr/>
          <a:lstStyle/>
          <a:p>
            <a:endParaRPr lang="zh-CN" altLang="en-US" smtClean="0"/>
          </a:p>
        </p:txBody>
      </p:sp>
      <p:pic>
        <p:nvPicPr>
          <p:cNvPr id="58371" name="Picture 4"/>
          <p:cNvPicPr>
            <a:picLocks noChangeAspect="1" noChangeArrowheads="1"/>
          </p:cNvPicPr>
          <p:nvPr/>
        </p:nvPicPr>
        <p:blipFill>
          <a:blip r:embed="rId3"/>
          <a:srcRect/>
          <a:stretch>
            <a:fillRect/>
          </a:stretch>
        </p:blipFill>
        <p:spPr bwMode="auto">
          <a:xfrm>
            <a:off x="684213" y="333375"/>
            <a:ext cx="7775575" cy="578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zh-CN" altLang="en-US" smtClean="0"/>
              <a:t>盒子模型</a:t>
            </a:r>
          </a:p>
        </p:txBody>
      </p:sp>
      <p:sp>
        <p:nvSpPr>
          <p:cNvPr id="60418" name="Rectangle 3"/>
          <p:cNvSpPr>
            <a:spLocks noGrp="1" noChangeArrowheads="1"/>
          </p:cNvSpPr>
          <p:nvPr>
            <p:ph type="body" idx="1"/>
          </p:nvPr>
        </p:nvSpPr>
        <p:spPr>
          <a:xfrm>
            <a:off x="755650" y="1989138"/>
            <a:ext cx="2879725" cy="4098925"/>
          </a:xfrm>
        </p:spPr>
        <p:txBody>
          <a:bodyPr/>
          <a:lstStyle/>
          <a:p>
            <a:pPr>
              <a:lnSpc>
                <a:spcPct val="120000"/>
              </a:lnSpc>
            </a:pPr>
            <a:r>
              <a:rPr lang="en-US" altLang="zh-CN" sz="2000" smtClean="0"/>
              <a:t>CSS </a:t>
            </a:r>
            <a:r>
              <a:rPr lang="zh-CN" altLang="en-US" sz="2000" smtClean="0"/>
              <a:t>盒子模型 </a:t>
            </a:r>
            <a:r>
              <a:rPr lang="en-US" altLang="zh-CN" sz="2000" smtClean="0"/>
              <a:t>(Box Model) </a:t>
            </a:r>
            <a:r>
              <a:rPr lang="zh-CN" altLang="en-US" sz="2000" smtClean="0"/>
              <a:t>规定了元素处理元素内容、</a:t>
            </a:r>
            <a:r>
              <a:rPr lang="zh-CN" altLang="en-US" sz="2000" u="sng" smtClean="0"/>
              <a:t>内边距</a:t>
            </a:r>
            <a:r>
              <a:rPr lang="zh-CN" altLang="en-US" sz="2000" smtClean="0"/>
              <a:t>、</a:t>
            </a:r>
            <a:r>
              <a:rPr lang="zh-CN" altLang="en-US" sz="2000" u="sng" smtClean="0"/>
              <a:t>边框</a:t>
            </a:r>
            <a:r>
              <a:rPr lang="zh-CN" altLang="en-US" sz="2000" smtClean="0"/>
              <a:t> 和 </a:t>
            </a:r>
            <a:r>
              <a:rPr lang="zh-CN" altLang="en-US" sz="2000" u="sng" smtClean="0"/>
              <a:t>外边距</a:t>
            </a:r>
            <a:r>
              <a:rPr lang="zh-CN" altLang="en-US" sz="2000" smtClean="0"/>
              <a:t> 的方式。 </a:t>
            </a:r>
          </a:p>
        </p:txBody>
      </p:sp>
      <p:pic>
        <p:nvPicPr>
          <p:cNvPr id="60419" name="Picture 5"/>
          <p:cNvPicPr>
            <a:picLocks noChangeAspect="1" noChangeArrowheads="1"/>
          </p:cNvPicPr>
          <p:nvPr/>
        </p:nvPicPr>
        <p:blipFill>
          <a:blip r:embed="rId2"/>
          <a:srcRect/>
          <a:stretch>
            <a:fillRect/>
          </a:stretch>
        </p:blipFill>
        <p:spPr bwMode="auto">
          <a:xfrm>
            <a:off x="4102100" y="1217613"/>
            <a:ext cx="5006975" cy="5091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zh-CN" altLang="en-US" smtClean="0"/>
              <a:t>盒子模型</a:t>
            </a:r>
          </a:p>
        </p:txBody>
      </p:sp>
      <p:sp>
        <p:nvSpPr>
          <p:cNvPr id="61442" name="Rectangle 3"/>
          <p:cNvSpPr>
            <a:spLocks noGrp="1" noChangeArrowheads="1"/>
          </p:cNvSpPr>
          <p:nvPr>
            <p:ph type="body" idx="1"/>
          </p:nvPr>
        </p:nvSpPr>
        <p:spPr>
          <a:xfrm>
            <a:off x="755650" y="1989138"/>
            <a:ext cx="3311525" cy="4098925"/>
          </a:xfrm>
        </p:spPr>
        <p:txBody>
          <a:bodyPr/>
          <a:lstStyle/>
          <a:p>
            <a:r>
              <a:rPr lang="zh-CN" altLang="en-US" sz="1600" smtClean="0"/>
              <a:t>在 </a:t>
            </a:r>
            <a:r>
              <a:rPr lang="en-US" altLang="zh-CN" sz="1600" smtClean="0"/>
              <a:t>CSS </a:t>
            </a:r>
            <a:r>
              <a:rPr lang="zh-CN" altLang="en-US" sz="1600" smtClean="0"/>
              <a:t>中，</a:t>
            </a:r>
            <a:r>
              <a:rPr lang="en-US" altLang="zh-CN" sz="1600" smtClean="0"/>
              <a:t>width </a:t>
            </a:r>
            <a:r>
              <a:rPr lang="zh-CN" altLang="en-US" sz="1600" smtClean="0"/>
              <a:t>和 </a:t>
            </a:r>
            <a:r>
              <a:rPr lang="en-US" altLang="zh-CN" sz="1600" smtClean="0"/>
              <a:t>height </a:t>
            </a:r>
            <a:r>
              <a:rPr lang="zh-CN" altLang="en-US" sz="1600" smtClean="0"/>
              <a:t>指的是内容区域的宽度和高度。增加内边距、边框和外边距不会影响内容区域的尺寸，但是会增加元素框的总尺寸。</a:t>
            </a:r>
          </a:p>
          <a:p>
            <a:r>
              <a:rPr lang="zh-CN" altLang="en-US" sz="1600" smtClean="0"/>
              <a:t>假设框的每个边上有 </a:t>
            </a:r>
            <a:r>
              <a:rPr lang="en-US" altLang="zh-CN" sz="1600" smtClean="0"/>
              <a:t>10 </a:t>
            </a:r>
            <a:r>
              <a:rPr lang="zh-CN" altLang="en-US" sz="1600" smtClean="0"/>
              <a:t>个像素的外边距和 </a:t>
            </a:r>
            <a:r>
              <a:rPr lang="en-US" altLang="zh-CN" sz="1600" smtClean="0"/>
              <a:t>5 </a:t>
            </a:r>
            <a:r>
              <a:rPr lang="zh-CN" altLang="en-US" sz="1600" smtClean="0"/>
              <a:t>个像素的内边距。如果希望这个元素框达到 </a:t>
            </a:r>
            <a:r>
              <a:rPr lang="en-US" altLang="zh-CN" sz="1600" smtClean="0"/>
              <a:t>100 </a:t>
            </a:r>
            <a:r>
              <a:rPr lang="zh-CN" altLang="en-US" sz="1600" smtClean="0"/>
              <a:t>个像素，就需要将内容的宽度设置为 </a:t>
            </a:r>
            <a:r>
              <a:rPr lang="en-US" altLang="zh-CN" sz="1600" smtClean="0"/>
              <a:t>70 </a:t>
            </a:r>
            <a:r>
              <a:rPr lang="zh-CN" altLang="en-US" sz="1600" smtClean="0"/>
              <a:t>像素，请看下图：</a:t>
            </a:r>
          </a:p>
        </p:txBody>
      </p:sp>
      <p:pic>
        <p:nvPicPr>
          <p:cNvPr id="61443" name="Picture 5" descr="ct_css_boxmodel_example"/>
          <p:cNvPicPr>
            <a:picLocks noChangeAspect="1" noChangeArrowheads="1"/>
          </p:cNvPicPr>
          <p:nvPr/>
        </p:nvPicPr>
        <p:blipFill>
          <a:blip r:embed="rId2"/>
          <a:srcRect/>
          <a:stretch>
            <a:fillRect/>
          </a:stretch>
        </p:blipFill>
        <p:spPr bwMode="auto">
          <a:xfrm>
            <a:off x="4284663" y="1989138"/>
            <a:ext cx="4248150"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zh-CN" altLang="en-US" smtClean="0"/>
              <a:t>盒子模型</a:t>
            </a:r>
          </a:p>
        </p:txBody>
      </p:sp>
      <p:sp>
        <p:nvSpPr>
          <p:cNvPr id="62466" name="Rectangle 3"/>
          <p:cNvSpPr>
            <a:spLocks noGrp="1" noChangeArrowheads="1"/>
          </p:cNvSpPr>
          <p:nvPr>
            <p:ph type="body" idx="1"/>
          </p:nvPr>
        </p:nvSpPr>
        <p:spPr/>
        <p:txBody>
          <a:bodyPr/>
          <a:lstStyle/>
          <a:p>
            <a:r>
              <a:rPr lang="zh-CN" altLang="en-US" sz="2000" smtClean="0"/>
              <a:t>一旦为页面设置了恰当的 </a:t>
            </a:r>
            <a:r>
              <a:rPr lang="en-US" altLang="zh-CN" sz="2000" smtClean="0"/>
              <a:t>DTD</a:t>
            </a:r>
            <a:r>
              <a:rPr lang="zh-CN" altLang="en-US" sz="2000" smtClean="0"/>
              <a:t>，大多数浏览器都会按照上面的图示来呈现内容。 不幸的是，</a:t>
            </a:r>
            <a:r>
              <a:rPr lang="en-US" altLang="zh-CN" sz="2000" smtClean="0"/>
              <a:t>IE5.X </a:t>
            </a:r>
            <a:r>
              <a:rPr lang="zh-CN" altLang="en-US" sz="2000" smtClean="0"/>
              <a:t>和 </a:t>
            </a:r>
            <a:r>
              <a:rPr lang="en-US" altLang="zh-CN" sz="2000" smtClean="0"/>
              <a:t>6 </a:t>
            </a:r>
            <a:r>
              <a:rPr lang="zh-CN" altLang="en-US" sz="2000" smtClean="0"/>
              <a:t>在怪异模式中使用自己的非标准模型，这些浏览器</a:t>
            </a:r>
            <a:r>
              <a:rPr lang="en-US" altLang="zh-CN" sz="2000" smtClean="0"/>
              <a:t>width </a:t>
            </a:r>
            <a:r>
              <a:rPr lang="zh-CN" altLang="en-US" sz="2000" smtClean="0"/>
              <a:t>属性不是内容的宽度，而是内容、内边距和边框的宽度的总和。 </a:t>
            </a:r>
          </a:p>
          <a:p>
            <a:r>
              <a:rPr lang="zh-CN" altLang="en-US" sz="2000" smtClean="0"/>
              <a:t>虽然有方法解决这个问题。但是目前最好的解决方案是回避这个问题。也就是，不要给元素添加具有指定宽度的内边距，而是尝试将内边距或外边距添加到元素的父元素和子元素。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边框属性</a:t>
            </a:r>
          </a:p>
        </p:txBody>
      </p:sp>
      <p:graphicFrame>
        <p:nvGraphicFramePr>
          <p:cNvPr id="42045" name="Group 61"/>
          <p:cNvGraphicFramePr>
            <a:graphicFrameLocks noGrp="1"/>
          </p:cNvGraphicFramePr>
          <p:nvPr>
            <p:ph sz="half" idx="2"/>
          </p:nvPr>
        </p:nvGraphicFramePr>
        <p:xfrm>
          <a:off x="755650" y="1989138"/>
          <a:ext cx="7696200" cy="2228850"/>
        </p:xfrm>
        <a:graphic>
          <a:graphicData uri="http://schemas.openxmlformats.org/drawingml/2006/table">
            <a:tbl>
              <a:tblPr/>
              <a:tblGrid>
                <a:gridCol w="1671638"/>
                <a:gridCol w="2559050"/>
                <a:gridCol w="3465512"/>
              </a:tblGrid>
              <a:tr h="27146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border:1px solid #444444;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设置所有边框属性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设置顶边框属性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设置右边框属性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border-bottom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设置底边框属性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border-left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设置左边框属性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20" name="Rectangle 60"/>
          <p:cNvSpPr>
            <a:spLocks noGrp="1" noChangeArrowheads="1"/>
          </p:cNvSpPr>
          <p:nvPr>
            <p:ph type="body" sz="half" idx="4294967295"/>
          </p:nvPr>
        </p:nvSpPr>
        <p:spPr>
          <a:xfrm>
            <a:off x="755650" y="4508500"/>
            <a:ext cx="7696200" cy="1579563"/>
          </a:xfrm>
        </p:spPr>
        <p:txBody>
          <a:bodyPr/>
          <a:lstStyle/>
          <a:p>
            <a:r>
              <a:rPr lang="zh-CN" altLang="en-US" sz="2000" b="1" smtClean="0"/>
              <a:t>边框线型</a:t>
            </a:r>
          </a:p>
          <a:p>
            <a:pPr lvl="1"/>
            <a:r>
              <a:rPr lang="en-US" altLang="zh-CN" sz="2000" smtClean="0"/>
              <a:t>none</a:t>
            </a:r>
            <a:r>
              <a:rPr lang="zh-CN" altLang="en-US" sz="2000" smtClean="0"/>
              <a:t>：无  </a:t>
            </a:r>
            <a:r>
              <a:rPr lang="en-US" altLang="zh-CN" sz="2000" smtClean="0"/>
              <a:t>solid(</a:t>
            </a:r>
            <a:r>
              <a:rPr lang="zh-CN" altLang="en-US" sz="2000" smtClean="0"/>
              <a:t>实线</a:t>
            </a:r>
            <a:r>
              <a:rPr lang="en-US" altLang="zh-CN" sz="2000" smtClean="0"/>
              <a:t>)  dotted(</a:t>
            </a:r>
            <a:r>
              <a:rPr lang="zh-CN" altLang="en-US" sz="2000" smtClean="0"/>
              <a:t>点状线</a:t>
            </a:r>
            <a:r>
              <a:rPr lang="en-US" altLang="zh-CN" sz="2000" smtClean="0"/>
              <a:t>)  dashed(</a:t>
            </a:r>
            <a:r>
              <a:rPr lang="zh-CN" altLang="en-US" sz="2000" smtClean="0"/>
              <a:t>虚线</a:t>
            </a:r>
            <a:r>
              <a:rPr lang="en-US" altLang="zh-CN" sz="2000" smtClean="0"/>
              <a:t>)  double(</a:t>
            </a:r>
            <a:r>
              <a:rPr lang="zh-CN" altLang="en-US" sz="2000" smtClean="0"/>
              <a:t>双线</a:t>
            </a:r>
            <a:r>
              <a:rPr lang="en-US" altLang="zh-CN" sz="2000" smtClean="0"/>
              <a:t>)  groove(3D </a:t>
            </a:r>
            <a:r>
              <a:rPr lang="zh-CN" altLang="en-US" sz="2000" smtClean="0"/>
              <a:t>凹槽边框</a:t>
            </a:r>
            <a:r>
              <a:rPr lang="en-US" altLang="zh-CN" sz="2000" smtClean="0"/>
              <a:t>) </a:t>
            </a:r>
          </a:p>
          <a:p>
            <a:pPr lvl="1"/>
            <a:endParaRPr lang="zh-CN" altLang="en-US" sz="2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内外边距</a:t>
            </a:r>
          </a:p>
        </p:txBody>
      </p:sp>
      <p:graphicFrame>
        <p:nvGraphicFramePr>
          <p:cNvPr id="59447" name="Group 55"/>
          <p:cNvGraphicFramePr>
            <a:graphicFrameLocks noGrp="1"/>
          </p:cNvGraphicFramePr>
          <p:nvPr>
            <p:ph sz="half" idx="4294967295"/>
          </p:nvPr>
        </p:nvGraphicFramePr>
        <p:xfrm>
          <a:off x="539750" y="1989138"/>
          <a:ext cx="8135938" cy="3889375"/>
        </p:xfrm>
        <a:graphic>
          <a:graphicData uri="http://schemas.openxmlformats.org/drawingml/2006/table">
            <a:tbl>
              <a:tblPr/>
              <a:tblGrid>
                <a:gridCol w="1439863"/>
                <a:gridCol w="3168650"/>
                <a:gridCol w="3527425"/>
              </a:tblGrid>
              <a:tr h="201613">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padding:5px 0px 5px 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同时设置四个内边距，顺序：上右下左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上填充距离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右填充距离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padding-bottom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下填充距离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padding-left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左填充距离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margin:5px 0px 0px 0px;</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margin:5px 10px 8px;(</a:t>
                      </a:r>
                      <a:r>
                        <a:rPr kumimoji="0" lang="zh-CN" altLang="en-US" sz="1400" b="0" i="0" u="none" strike="noStrike" cap="none" normalizeH="0" baseline="0" smtClean="0">
                          <a:ln>
                            <a:noFill/>
                          </a:ln>
                          <a:solidFill>
                            <a:schemeClr val="tx1"/>
                          </a:solidFill>
                          <a:effectLst/>
                          <a:latin typeface="Arial" charset="0"/>
                          <a:ea typeface="宋体" charset="-122"/>
                        </a:rPr>
                        <a:t>左右</a:t>
                      </a:r>
                      <a:r>
                        <a:rPr kumimoji="0" lang="en-US" altLang="zh-CN" sz="1400" b="0" i="0" u="none" strike="noStrike" cap="none" normalizeH="0" baseline="0" smtClean="0">
                          <a:ln>
                            <a:noFill/>
                          </a:ln>
                          <a:solidFill>
                            <a:schemeClr val="tx1"/>
                          </a:solidFill>
                          <a:effectLst/>
                          <a:latin typeface="Arial" charset="0"/>
                          <a:ea typeface="宋体" charset="-122"/>
                        </a:rPr>
                        <a:t>10px)</a:t>
                      </a:r>
                    </a:p>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margin:5px 0px; (</a:t>
                      </a:r>
                      <a:r>
                        <a:rPr kumimoji="0" lang="zh-CN" altLang="en-US" sz="1400" b="0" i="0" u="none" strike="noStrike" cap="none" normalizeH="0" baseline="0" smtClean="0">
                          <a:ln>
                            <a:noFill/>
                          </a:ln>
                          <a:solidFill>
                            <a:schemeClr val="tx1"/>
                          </a:solidFill>
                          <a:effectLst/>
                          <a:latin typeface="Arial" charset="0"/>
                          <a:ea typeface="宋体" charset="-122"/>
                        </a:rPr>
                        <a:t>上下</a:t>
                      </a:r>
                      <a:r>
                        <a:rPr kumimoji="0" lang="en-US" altLang="zh-CN" sz="1400" b="0" i="0" u="none" strike="noStrike" cap="none" normalizeH="0" baseline="0" smtClean="0">
                          <a:ln>
                            <a:noFill/>
                          </a:ln>
                          <a:solidFill>
                            <a:schemeClr val="tx1"/>
                          </a:solidFill>
                          <a:effectLst/>
                          <a:latin typeface="Arial" charset="0"/>
                          <a:ea typeface="宋体" charset="-122"/>
                        </a:rPr>
                        <a:t>5px</a:t>
                      </a:r>
                      <a:r>
                        <a:rPr kumimoji="0" lang="zh-CN" altLang="en-US" sz="1400" b="0" i="0" u="none" strike="noStrike" cap="none" normalizeH="0" baseline="0" smtClean="0">
                          <a:ln>
                            <a:noFill/>
                          </a:ln>
                          <a:solidFill>
                            <a:schemeClr val="tx1"/>
                          </a:solidFill>
                          <a:effectLst/>
                          <a:latin typeface="Arial" charset="0"/>
                          <a:ea typeface="宋体" charset="-122"/>
                        </a:rPr>
                        <a:t>，左右</a:t>
                      </a:r>
                      <a:r>
                        <a:rPr kumimoji="0" lang="en-US" altLang="zh-CN" sz="1400" b="0" i="0" u="none" strike="noStrike" cap="none" normalizeH="0" baseline="0" smtClean="0">
                          <a:ln>
                            <a:noFill/>
                          </a:ln>
                          <a:solidFill>
                            <a:schemeClr val="tx1"/>
                          </a:solidFill>
                          <a:effectLst/>
                          <a:latin typeface="Arial" charset="0"/>
                          <a:ea typeface="宋体" charset="-122"/>
                        </a:rPr>
                        <a:t>0px)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同时设置四个外边距，顺序：上右下左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上边 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右边距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margin-bottom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下边距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margin-left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左边距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3"/>
          <p:cNvSpPr>
            <a:spLocks noGrp="1" noChangeArrowheads="1"/>
          </p:cNvSpPr>
          <p:nvPr>
            <p:ph type="title"/>
          </p:nvPr>
        </p:nvSpPr>
        <p:spPr/>
        <p:txBody>
          <a:bodyPr/>
          <a:lstStyle/>
          <a:p>
            <a:r>
              <a:rPr lang="en-US" altLang="zh-CN" smtClean="0"/>
              <a:t>Web</a:t>
            </a:r>
            <a:r>
              <a:rPr lang="zh-CN" altLang="en-US" smtClean="0"/>
              <a:t>标准</a:t>
            </a:r>
            <a:r>
              <a:rPr lang="en-US" altLang="zh-CN" smtClean="0"/>
              <a:t>——</a:t>
            </a:r>
            <a:r>
              <a:rPr lang="zh-CN" altLang="en-US" smtClean="0"/>
              <a:t>表现标准</a:t>
            </a:r>
          </a:p>
        </p:txBody>
      </p:sp>
      <p:sp>
        <p:nvSpPr>
          <p:cNvPr id="24578" name="内容占位符 1"/>
          <p:cNvSpPr>
            <a:spLocks noGrp="1"/>
          </p:cNvSpPr>
          <p:nvPr>
            <p:ph type="body" idx="1"/>
          </p:nvPr>
        </p:nvSpPr>
        <p:spPr>
          <a:xfrm>
            <a:off x="684213" y="2060575"/>
            <a:ext cx="7767637" cy="4248150"/>
          </a:xfrm>
        </p:spPr>
        <p:txBody>
          <a:bodyPr/>
          <a:lstStyle/>
          <a:p>
            <a:pPr>
              <a:lnSpc>
                <a:spcPct val="120000"/>
              </a:lnSpc>
            </a:pPr>
            <a:r>
              <a:rPr lang="en-US" altLang="zh-CN" sz="2000" smtClean="0"/>
              <a:t>CSS</a:t>
            </a:r>
            <a:r>
              <a:rPr lang="zh-CN" altLang="en-US" sz="2000" smtClean="0"/>
              <a:t>是</a:t>
            </a:r>
            <a:r>
              <a:rPr lang="en-US" altLang="zh-CN" sz="2000" smtClean="0"/>
              <a:t>(Cascading Style Sheets)</a:t>
            </a:r>
            <a:r>
              <a:rPr lang="zh-CN" altLang="en-US" sz="2000" smtClean="0"/>
              <a:t>层叠样式表的缩写。目前推荐遵循的是</a:t>
            </a:r>
            <a:r>
              <a:rPr lang="en-US" altLang="zh-CN" sz="2000" smtClean="0"/>
              <a:t>W3C</a:t>
            </a:r>
            <a:r>
              <a:rPr lang="zh-CN" altLang="en-US" sz="2000" smtClean="0"/>
              <a:t>于</a:t>
            </a:r>
            <a:r>
              <a:rPr lang="en-US" altLang="zh-CN" sz="2000" smtClean="0"/>
              <a:t>1998</a:t>
            </a:r>
            <a:r>
              <a:rPr lang="zh-CN" altLang="en-US" sz="2000" smtClean="0"/>
              <a:t>年</a:t>
            </a:r>
            <a:r>
              <a:rPr lang="en-US" altLang="zh-CN" sz="2000" smtClean="0"/>
              <a:t>5</a:t>
            </a:r>
            <a:r>
              <a:rPr lang="zh-CN" altLang="en-US" sz="2000" smtClean="0"/>
              <a:t>月</a:t>
            </a:r>
            <a:r>
              <a:rPr lang="en-US" altLang="zh-CN" sz="2000" smtClean="0"/>
              <a:t>12</a:t>
            </a:r>
            <a:r>
              <a:rPr lang="zh-CN" altLang="en-US" sz="2000" smtClean="0"/>
              <a:t>日推荐</a:t>
            </a:r>
            <a:r>
              <a:rPr lang="en-US" altLang="zh-CN" sz="2000" smtClean="0"/>
              <a:t>CSS2</a:t>
            </a:r>
            <a:r>
              <a:rPr lang="zh-CN" altLang="en-US" sz="2000" smtClean="0"/>
              <a:t>。</a:t>
            </a:r>
            <a:r>
              <a:rPr lang="en-US" altLang="zh-CN" sz="2000" smtClean="0"/>
              <a:t>W3C</a:t>
            </a:r>
            <a:r>
              <a:rPr lang="zh-CN" altLang="en-US" sz="2000" smtClean="0"/>
              <a:t>创建</a:t>
            </a:r>
            <a:r>
              <a:rPr lang="en-US" altLang="zh-CN" sz="2000" smtClean="0"/>
              <a:t>CSS</a:t>
            </a:r>
            <a:r>
              <a:rPr lang="zh-CN" altLang="en-US" sz="2000" smtClean="0"/>
              <a:t>标准的目的是以</a:t>
            </a:r>
            <a:r>
              <a:rPr lang="en-US" altLang="zh-CN" sz="2000" smtClean="0"/>
              <a:t>CSS</a:t>
            </a:r>
            <a:r>
              <a:rPr lang="zh-CN" altLang="en-US" sz="2000" smtClean="0"/>
              <a:t>取代</a:t>
            </a:r>
            <a:r>
              <a:rPr lang="en-US" altLang="zh-CN" sz="2000" smtClean="0"/>
              <a:t>HTML</a:t>
            </a:r>
            <a:r>
              <a:rPr lang="zh-CN" altLang="en-US" sz="2000" smtClean="0"/>
              <a:t>表格式布局、帧和其他表现的语言。纯</a:t>
            </a:r>
            <a:r>
              <a:rPr lang="en-US" altLang="zh-CN" sz="2000" smtClean="0"/>
              <a:t>CSS</a:t>
            </a:r>
            <a:r>
              <a:rPr lang="zh-CN" altLang="en-US" sz="2000" smtClean="0"/>
              <a:t>布局与结构式</a:t>
            </a:r>
            <a:r>
              <a:rPr lang="en-US" altLang="zh-CN" sz="2000" smtClean="0"/>
              <a:t>XHTML</a:t>
            </a:r>
            <a:r>
              <a:rPr lang="zh-CN" altLang="en-US" sz="2000" smtClean="0"/>
              <a:t>相结合能帮助设计师分离外观与结构，使站点的访问及维护更加容易。 </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ChangeArrowheads="1"/>
          </p:cNvSpPr>
          <p:nvPr>
            <p:ph type="title" idx="4294967295"/>
          </p:nvPr>
        </p:nvSpPr>
        <p:spPr/>
        <p:txBody>
          <a:bodyPr/>
          <a:lstStyle/>
          <a:p>
            <a:r>
              <a:rPr lang="zh-CN" altLang="en-US" smtClean="0"/>
              <a:t>外边距合并的问题</a:t>
            </a:r>
          </a:p>
        </p:txBody>
      </p:sp>
      <p:sp>
        <p:nvSpPr>
          <p:cNvPr id="65538" name="Rectangle 5"/>
          <p:cNvSpPr>
            <a:spLocks noGrp="1" noChangeArrowheads="1"/>
          </p:cNvSpPr>
          <p:nvPr>
            <p:ph type="body" idx="4294967295"/>
          </p:nvPr>
        </p:nvSpPr>
        <p:spPr/>
        <p:txBody>
          <a:bodyPr/>
          <a:lstStyle/>
          <a:p>
            <a:r>
              <a:rPr lang="zh-CN" altLang="en-US" sz="1600" smtClean="0"/>
              <a:t>外边距合并指的是，当两个垂直外边距相遇时，它们将形成一个外边距。</a:t>
            </a:r>
          </a:p>
          <a:p>
            <a:r>
              <a:rPr lang="zh-CN" altLang="en-US" sz="1600" smtClean="0"/>
              <a:t>合并后的外边距的高度等于两个发生合并的外边距的高度中的</a:t>
            </a:r>
            <a:r>
              <a:rPr lang="zh-CN" altLang="en-US" sz="1600" b="1" smtClean="0"/>
              <a:t>较大者</a:t>
            </a:r>
            <a:r>
              <a:rPr lang="zh-CN" altLang="en-US" sz="1600" smtClean="0"/>
              <a:t>。</a:t>
            </a:r>
          </a:p>
          <a:p>
            <a:r>
              <a:rPr lang="zh-CN" altLang="en-US" sz="1600" b="1" smtClean="0"/>
              <a:t>情况一：</a:t>
            </a:r>
            <a:r>
              <a:rPr lang="zh-CN" altLang="en-US" sz="1600" smtClean="0"/>
              <a:t>当一个元素出现在另一个元素上面时，第一个元素的下外边距与第二个元素的上外边距会发生合并。请看下图： </a:t>
            </a:r>
          </a:p>
        </p:txBody>
      </p:sp>
      <p:pic>
        <p:nvPicPr>
          <p:cNvPr id="65539" name="Picture 6" descr="ct_css_margin_collapsing_example_1"/>
          <p:cNvPicPr>
            <a:picLocks noChangeAspect="1" noChangeArrowheads="1"/>
          </p:cNvPicPr>
          <p:nvPr/>
        </p:nvPicPr>
        <p:blipFill>
          <a:blip r:embed="rId2"/>
          <a:srcRect/>
          <a:stretch>
            <a:fillRect/>
          </a:stretch>
        </p:blipFill>
        <p:spPr bwMode="auto">
          <a:xfrm>
            <a:off x="1042988" y="3311525"/>
            <a:ext cx="6265862" cy="354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zh-CN" altLang="en-US" smtClean="0"/>
              <a:t>外边距合并的问题</a:t>
            </a:r>
          </a:p>
        </p:txBody>
      </p:sp>
      <p:sp>
        <p:nvSpPr>
          <p:cNvPr id="66562" name="Rectangle 3"/>
          <p:cNvSpPr>
            <a:spLocks noGrp="1" noChangeArrowheads="1"/>
          </p:cNvSpPr>
          <p:nvPr>
            <p:ph type="body" idx="1"/>
          </p:nvPr>
        </p:nvSpPr>
        <p:spPr/>
        <p:txBody>
          <a:bodyPr/>
          <a:lstStyle/>
          <a:p>
            <a:r>
              <a:rPr lang="zh-CN" altLang="en-US" sz="1800" smtClean="0"/>
              <a:t>当一个元素包含在另一个元素中时（假设没有内边距或边框把外边距分隔开），它们的两个上和下外边距也会发生合并。请看下图： </a:t>
            </a:r>
          </a:p>
          <a:p>
            <a:r>
              <a:rPr lang="zh-CN" altLang="en-US" sz="1800" b="1" smtClean="0"/>
              <a:t>注释：</a:t>
            </a:r>
            <a:r>
              <a:rPr lang="zh-CN" altLang="en-US" sz="1800" smtClean="0"/>
              <a:t>只有普通文档流中块框的垂直外边距才会发生外边距合并。行内框、浮动框或绝对定位之间的外边距不会合并。 </a:t>
            </a:r>
          </a:p>
        </p:txBody>
      </p:sp>
      <p:pic>
        <p:nvPicPr>
          <p:cNvPr id="66563" name="Picture 4" descr="ct_css_margin_collapsing_example_2"/>
          <p:cNvPicPr>
            <a:picLocks noChangeAspect="1" noChangeArrowheads="1"/>
          </p:cNvPicPr>
          <p:nvPr/>
        </p:nvPicPr>
        <p:blipFill>
          <a:blip r:embed="rId2"/>
          <a:srcRect/>
          <a:stretch>
            <a:fillRect/>
          </a:stretch>
        </p:blipFill>
        <p:spPr bwMode="auto">
          <a:xfrm>
            <a:off x="1692275" y="3860800"/>
            <a:ext cx="4800600"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zh-CN" altLang="en-US" smtClean="0"/>
              <a:t>实例</a:t>
            </a:r>
            <a:r>
              <a:rPr lang="en-US" altLang="zh-CN" smtClean="0"/>
              <a:t>——</a:t>
            </a:r>
            <a:r>
              <a:rPr lang="zh-CN" altLang="en-US" smtClean="0"/>
              <a:t>外边距合并</a:t>
            </a:r>
          </a:p>
        </p:txBody>
      </p:sp>
      <p:sp>
        <p:nvSpPr>
          <p:cNvPr id="67586" name="Rectangle 3"/>
          <p:cNvSpPr>
            <a:spLocks noGrp="1" noChangeArrowheads="1"/>
          </p:cNvSpPr>
          <p:nvPr>
            <p:ph type="body" idx="1"/>
          </p:nvPr>
        </p:nvSpPr>
        <p:spPr/>
        <p:txBody>
          <a:bodyPr/>
          <a:lstStyle/>
          <a:p>
            <a:endParaRPr lang="zh-CN" altLang="en-US" smtClean="0"/>
          </a:p>
        </p:txBody>
      </p:sp>
      <p:pic>
        <p:nvPicPr>
          <p:cNvPr id="67587" name="Picture 4"/>
          <p:cNvPicPr>
            <a:picLocks noChangeAspect="1" noChangeArrowheads="1"/>
          </p:cNvPicPr>
          <p:nvPr/>
        </p:nvPicPr>
        <p:blipFill>
          <a:blip r:embed="rId2"/>
          <a:srcRect/>
          <a:stretch>
            <a:fillRect/>
          </a:stretch>
        </p:blipFill>
        <p:spPr bwMode="auto">
          <a:xfrm>
            <a:off x="971550" y="1989138"/>
            <a:ext cx="7129463" cy="2625725"/>
          </a:xfrm>
          <a:prstGeom prst="rect">
            <a:avLst/>
          </a:prstGeom>
          <a:noFill/>
          <a:ln w="9525">
            <a:noFill/>
            <a:miter lim="800000"/>
            <a:headEnd/>
            <a:tailEnd/>
          </a:ln>
        </p:spPr>
      </p:pic>
      <p:sp>
        <p:nvSpPr>
          <p:cNvPr id="67588" name="Text Box 6"/>
          <p:cNvSpPr txBox="1">
            <a:spLocks noChangeArrowheads="1"/>
          </p:cNvSpPr>
          <p:nvPr/>
        </p:nvSpPr>
        <p:spPr bwMode="auto">
          <a:xfrm>
            <a:off x="684213" y="4652963"/>
            <a:ext cx="7920037" cy="2146300"/>
          </a:xfrm>
          <a:prstGeom prst="rect">
            <a:avLst/>
          </a:prstGeom>
          <a:solidFill>
            <a:srgbClr val="CCFFFF"/>
          </a:solidFill>
          <a:ln w="9525">
            <a:solidFill>
              <a:schemeClr val="tx1"/>
            </a:solidFill>
            <a:miter lim="800000"/>
            <a:headEnd/>
            <a:tailEnd/>
          </a:ln>
        </p:spPr>
        <p:txBody>
          <a:bodyPr tIns="90000" bIns="90000">
            <a:spAutoFit/>
          </a:bodyPr>
          <a:lstStyle/>
          <a:p>
            <a:r>
              <a:rPr lang="en-US" altLang="zh-CN" sz="1600">
                <a:solidFill>
                  <a:srgbClr val="0000FF"/>
                </a:solidFill>
                <a:latin typeface="Arial" charset="0"/>
              </a:rPr>
              <a:t>&lt;style type=“text/css”&gt;</a:t>
            </a:r>
          </a:p>
          <a:p>
            <a:r>
              <a:rPr lang="en-US" altLang="zh-CN" sz="1600">
                <a:solidFill>
                  <a:srgbClr val="0000FF"/>
                </a:solidFill>
                <a:latin typeface="Arial" charset="0"/>
              </a:rPr>
              <a:t>body{padding:0px;background-color:#ccc;margin:0px;}</a:t>
            </a:r>
          </a:p>
          <a:p>
            <a:r>
              <a:rPr lang="en-US" altLang="zh-CN" sz="1600">
                <a:solidFill>
                  <a:srgbClr val="0000FF"/>
                </a:solidFill>
                <a:latin typeface="Arial" charset="0"/>
              </a:rPr>
              <a:t>.div1{width:400px;height:120px;margin:10px auto;background-color:#f00;}</a:t>
            </a:r>
          </a:p>
          <a:p>
            <a:r>
              <a:rPr lang="en-US" altLang="zh-CN" sz="1600">
                <a:solidFill>
                  <a:srgbClr val="0000FF"/>
                </a:solidFill>
                <a:latin typeface="Arial" charset="0"/>
              </a:rPr>
              <a:t>.div2{width:360px;height:100px;margin:20px 20px;background-color:#00f;}</a:t>
            </a:r>
          </a:p>
          <a:p>
            <a:r>
              <a:rPr lang="en-US" altLang="zh-CN" sz="1600">
                <a:solidFill>
                  <a:srgbClr val="0000FF"/>
                </a:solidFill>
                <a:latin typeface="Arial" charset="0"/>
              </a:rPr>
              <a:t>&lt;/style&gt;</a:t>
            </a:r>
          </a:p>
          <a:p>
            <a:r>
              <a:rPr lang="en-US" altLang="zh-CN" sz="1600">
                <a:solidFill>
                  <a:srgbClr val="0000FF"/>
                </a:solidFill>
                <a:latin typeface="Arial" charset="0"/>
              </a:rPr>
              <a:t>&lt;div class="div1"&gt;</a:t>
            </a:r>
          </a:p>
          <a:p>
            <a:r>
              <a:rPr lang="en-US" altLang="zh-CN" sz="1600">
                <a:solidFill>
                  <a:srgbClr val="0000FF"/>
                </a:solidFill>
                <a:latin typeface="Arial" charset="0"/>
              </a:rPr>
              <a:t>    &lt;div class="div2"&gt;&lt;/div&gt;</a:t>
            </a:r>
          </a:p>
          <a:p>
            <a:r>
              <a:rPr lang="en-US" altLang="zh-CN" sz="1600">
                <a:solidFill>
                  <a:srgbClr val="0000FF"/>
                </a:solidFill>
                <a:latin typeface="Arial" charset="0"/>
              </a:rPr>
              <a:t>&lt;/div&gt;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定位属性</a:t>
            </a:r>
          </a:p>
        </p:txBody>
      </p:sp>
      <p:graphicFrame>
        <p:nvGraphicFramePr>
          <p:cNvPr id="55359" name="Group 63"/>
          <p:cNvGraphicFramePr>
            <a:graphicFrameLocks noGrp="1"/>
          </p:cNvGraphicFramePr>
          <p:nvPr>
            <p:ph idx="4294967295"/>
          </p:nvPr>
        </p:nvGraphicFramePr>
        <p:xfrm>
          <a:off x="395288" y="1989138"/>
          <a:ext cx="8424862" cy="3962400"/>
        </p:xfrm>
        <a:graphic>
          <a:graphicData uri="http://schemas.openxmlformats.org/drawingml/2006/table">
            <a:tbl>
              <a:tblPr/>
              <a:tblGrid>
                <a:gridCol w="863600"/>
                <a:gridCol w="2519362"/>
                <a:gridCol w="5041900"/>
              </a:tblGrid>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absolute, fixed, relative, static </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规定元素的定位类型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6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auto,%,length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设置定位元素的上外边距边界与其包含块上边界之间的偏移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auto,%,length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设置定位元素的右外边距边界与其包含块右边界之间的偏移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bottom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auto,%,length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设置定位元素的底外边距边界与其包含块底边界之间的偏移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auto,%,length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设置定位元素的左外边距边界与其包含块左边界之间的偏移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6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display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none,block,inline</a:t>
                      </a:r>
                      <a:r>
                        <a:rPr kumimoji="0" lang="zh-CN" altLang="en-US" sz="1400" b="0" i="0" u="none" strike="noStrike" cap="none" normalizeH="0" baseline="0" smtClean="0">
                          <a:ln>
                            <a:noFill/>
                          </a:ln>
                          <a:solidFill>
                            <a:schemeClr val="tx1"/>
                          </a:solidFill>
                          <a:effectLst/>
                          <a:latin typeface="Arial" charset="0"/>
                          <a:ea typeface="宋体" charset="-122"/>
                        </a:rPr>
                        <a:t>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规定元素应该生成的框的类型。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left,right,none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规定框是否应该浮动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clear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left,right,both,none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规定元素的哪一侧不允许其他浮动元素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overflow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visible,scroll,hidden,auto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当内容溢出元素框时发生的事情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visibility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hidden,visible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规定元素是否可见。</a:t>
                      </a:r>
                      <a:r>
                        <a:rPr kumimoji="0" lang="zh-CN" altLang="en-US" sz="1400" b="0" i="0" u="none" strike="noStrike" cap="none" normalizeH="0" baseline="0" smtClean="0">
                          <a:ln>
                            <a:noFill/>
                          </a:ln>
                          <a:solidFill>
                            <a:srgbClr val="FF0000"/>
                          </a:solidFill>
                          <a:effectLst/>
                          <a:latin typeface="Arial" charset="0"/>
                          <a:ea typeface="宋体" charset="-122"/>
                        </a:rPr>
                        <a:t>即使不可见的元素也会占据页面上的空间</a:t>
                      </a:r>
                      <a:r>
                        <a:rPr kumimoji="0" lang="zh-CN" altLang="en-US" sz="14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z-index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auto,</a:t>
                      </a:r>
                      <a:r>
                        <a:rPr kumimoji="0" lang="zh-CN" altLang="en-US" sz="1400" b="0" i="0" u="none" strike="noStrike" cap="none" normalizeH="0" baseline="0" smtClean="0">
                          <a:ln>
                            <a:noFill/>
                          </a:ln>
                          <a:solidFill>
                            <a:schemeClr val="tx1"/>
                          </a:solidFill>
                          <a:effectLst/>
                          <a:latin typeface="Arial" charset="0"/>
                          <a:ea typeface="宋体" charset="-122"/>
                        </a:rPr>
                        <a:t>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设置元素的堆叠顺序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cursor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url, pointer, text, wait</a:t>
                      </a:r>
                      <a:r>
                        <a:rPr kumimoji="0" lang="zh-CN" altLang="en-US" sz="1400" b="0" i="0" u="none" strike="noStrike" cap="none" normalizeH="0" baseline="0" smtClean="0">
                          <a:ln>
                            <a:noFill/>
                          </a:ln>
                          <a:solidFill>
                            <a:schemeClr val="tx1"/>
                          </a:solidFill>
                          <a:effectLst/>
                          <a:latin typeface="Arial" charset="0"/>
                          <a:ea typeface="宋体" charset="-122"/>
                        </a:rPr>
                        <a:t>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400" b="0" i="0" u="none" strike="noStrike" cap="none" normalizeH="0" baseline="0" smtClean="0">
                          <a:ln>
                            <a:noFill/>
                          </a:ln>
                          <a:solidFill>
                            <a:schemeClr val="tx1"/>
                          </a:solidFill>
                          <a:effectLst/>
                          <a:latin typeface="Arial" charset="0"/>
                          <a:ea typeface="宋体" charset="-122"/>
                        </a:rPr>
                        <a:t>规定要显示的光标的类型（形状）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定位属性</a:t>
            </a:r>
            <a:r>
              <a:rPr lang="en-US" altLang="zh-CN" smtClean="0"/>
              <a:t>position</a:t>
            </a:r>
          </a:p>
        </p:txBody>
      </p:sp>
      <p:graphicFrame>
        <p:nvGraphicFramePr>
          <p:cNvPr id="69656" name="Group 24"/>
          <p:cNvGraphicFramePr>
            <a:graphicFrameLocks noGrp="1"/>
          </p:cNvGraphicFramePr>
          <p:nvPr>
            <p:ph idx="4294967295"/>
          </p:nvPr>
        </p:nvGraphicFramePr>
        <p:xfrm>
          <a:off x="755650" y="1989138"/>
          <a:ext cx="7704138" cy="3090862"/>
        </p:xfrm>
        <a:graphic>
          <a:graphicData uri="http://schemas.openxmlformats.org/drawingml/2006/table">
            <a:tbl>
              <a:tblPr/>
              <a:tblGrid>
                <a:gridCol w="1008063"/>
                <a:gridCol w="6696075"/>
              </a:tblGrid>
              <a:tr h="334963">
                <a:tc>
                  <a:txBody>
                    <a:bodyPr/>
                    <a:lstStyle/>
                    <a:p>
                      <a:pPr marL="0" marR="0" lvl="0" indent="0" algn="ctr"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absolute</a:t>
                      </a: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生成绝对定位的元素，相对于 </a:t>
                      </a:r>
                      <a:r>
                        <a:rPr kumimoji="0" lang="en-US" altLang="zh-CN" sz="1600" b="0" i="0" u="none" strike="noStrike" cap="none" normalizeH="0" baseline="0" smtClean="0">
                          <a:ln>
                            <a:noFill/>
                          </a:ln>
                          <a:solidFill>
                            <a:schemeClr val="tx1"/>
                          </a:solidFill>
                          <a:effectLst/>
                          <a:latin typeface="Arial" charset="0"/>
                          <a:ea typeface="宋体" charset="-122"/>
                        </a:rPr>
                        <a:t>static </a:t>
                      </a:r>
                      <a:r>
                        <a:rPr kumimoji="0" lang="zh-CN" altLang="en-US" sz="1600" b="0" i="0" u="none" strike="noStrike" cap="none" normalizeH="0" baseline="0" smtClean="0">
                          <a:ln>
                            <a:noFill/>
                          </a:ln>
                          <a:solidFill>
                            <a:schemeClr val="tx1"/>
                          </a:solidFill>
                          <a:effectLst/>
                          <a:latin typeface="Arial" charset="0"/>
                          <a:ea typeface="宋体" charset="-122"/>
                        </a:rPr>
                        <a:t>定位以外的第一个父元素进行定位。元素的位置通过 </a:t>
                      </a:r>
                      <a:r>
                        <a:rPr kumimoji="0" lang="en-US" altLang="zh-CN" sz="1600" b="0" i="0" u="none" strike="noStrike" cap="none" normalizeH="0" baseline="0" smtClean="0">
                          <a:ln>
                            <a:noFill/>
                          </a:ln>
                          <a:solidFill>
                            <a:schemeClr val="tx1"/>
                          </a:solidFill>
                          <a:effectLst/>
                          <a:latin typeface="Arial" charset="0"/>
                          <a:ea typeface="宋体" charset="-122"/>
                        </a:rPr>
                        <a:t>"left", "top", "right" </a:t>
                      </a:r>
                      <a:r>
                        <a:rPr kumimoji="0" lang="zh-CN" altLang="en-US" sz="1600" b="0" i="0" u="none" strike="noStrike" cap="none" normalizeH="0" baseline="0" smtClean="0">
                          <a:ln>
                            <a:noFill/>
                          </a:ln>
                          <a:solidFill>
                            <a:schemeClr val="tx1"/>
                          </a:solidFill>
                          <a:effectLst/>
                          <a:latin typeface="Arial" charset="0"/>
                          <a:ea typeface="宋体" charset="-122"/>
                        </a:rPr>
                        <a:t>以及 </a:t>
                      </a:r>
                      <a:r>
                        <a:rPr kumimoji="0" lang="en-US" altLang="zh-CN" sz="1600" b="0" i="0" u="none" strike="noStrike" cap="none" normalizeH="0" baseline="0" smtClean="0">
                          <a:ln>
                            <a:noFill/>
                          </a:ln>
                          <a:solidFill>
                            <a:schemeClr val="tx1"/>
                          </a:solidFill>
                          <a:effectLst/>
                          <a:latin typeface="Arial" charset="0"/>
                          <a:ea typeface="宋体" charset="-122"/>
                        </a:rPr>
                        <a:t>"bottom" </a:t>
                      </a:r>
                      <a:r>
                        <a:rPr kumimoji="0" lang="zh-CN" altLang="en-US" sz="1600" b="0" i="0" u="none" strike="noStrike" cap="none" normalizeH="0" baseline="0" smtClean="0">
                          <a:ln>
                            <a:noFill/>
                          </a:ln>
                          <a:solidFill>
                            <a:schemeClr val="tx1"/>
                          </a:solidFill>
                          <a:effectLst/>
                          <a:latin typeface="Arial" charset="0"/>
                          <a:ea typeface="宋体" charset="-122"/>
                        </a:rPr>
                        <a:t>属性进行规定</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relative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生成相对定位的元素，相对于其正常位置进行定位。因此，</a:t>
                      </a:r>
                      <a:r>
                        <a:rPr kumimoji="0" lang="en-US" altLang="zh-CN" sz="1600" b="0" i="0" u="none" strike="noStrike" cap="none" normalizeH="0" baseline="0" smtClean="0">
                          <a:ln>
                            <a:noFill/>
                          </a:ln>
                          <a:solidFill>
                            <a:schemeClr val="tx1"/>
                          </a:solidFill>
                          <a:effectLst/>
                          <a:latin typeface="Arial" charset="0"/>
                          <a:ea typeface="宋体" charset="-122"/>
                        </a:rPr>
                        <a:t>"left:20" </a:t>
                      </a:r>
                      <a:r>
                        <a:rPr kumimoji="0" lang="zh-CN" altLang="en-US" sz="1600" b="0" i="0" u="none" strike="noStrike" cap="none" normalizeH="0" baseline="0" smtClean="0">
                          <a:ln>
                            <a:noFill/>
                          </a:ln>
                          <a:solidFill>
                            <a:schemeClr val="tx1"/>
                          </a:solidFill>
                          <a:effectLst/>
                          <a:latin typeface="Arial" charset="0"/>
                          <a:ea typeface="宋体" charset="-122"/>
                        </a:rPr>
                        <a:t>会向元素的 </a:t>
                      </a:r>
                      <a:r>
                        <a:rPr kumimoji="0" lang="en-US" altLang="zh-CN" sz="1600" b="0" i="0" u="none" strike="noStrike" cap="none" normalizeH="0" baseline="0" smtClean="0">
                          <a:ln>
                            <a:noFill/>
                          </a:ln>
                          <a:solidFill>
                            <a:schemeClr val="tx1"/>
                          </a:solidFill>
                          <a:effectLst/>
                          <a:latin typeface="Arial" charset="0"/>
                          <a:ea typeface="宋体" charset="-122"/>
                        </a:rPr>
                        <a:t>LEFT </a:t>
                      </a:r>
                      <a:r>
                        <a:rPr kumimoji="0" lang="zh-CN" altLang="en-US" sz="1600" b="0" i="0" u="none" strike="noStrike" cap="none" normalizeH="0" baseline="0" smtClean="0">
                          <a:ln>
                            <a:noFill/>
                          </a:ln>
                          <a:solidFill>
                            <a:schemeClr val="tx1"/>
                          </a:solidFill>
                          <a:effectLst/>
                          <a:latin typeface="Arial" charset="0"/>
                          <a:ea typeface="宋体" charset="-122"/>
                        </a:rPr>
                        <a:t>位置添加 </a:t>
                      </a:r>
                      <a:r>
                        <a:rPr kumimoji="0" lang="en-US" altLang="zh-CN" sz="1600" b="0" i="0" u="none" strike="noStrike" cap="none" normalizeH="0" baseline="0" smtClean="0">
                          <a:ln>
                            <a:noFill/>
                          </a:ln>
                          <a:solidFill>
                            <a:schemeClr val="tx1"/>
                          </a:solidFill>
                          <a:effectLst/>
                          <a:latin typeface="Arial" charset="0"/>
                          <a:ea typeface="宋体" charset="-122"/>
                        </a:rPr>
                        <a:t>20 </a:t>
                      </a:r>
                      <a:r>
                        <a:rPr kumimoji="0" lang="zh-CN" altLang="en-US" sz="1600" b="0" i="0" u="none" strike="noStrike" cap="none" normalizeH="0" baseline="0" smtClean="0">
                          <a:ln>
                            <a:noFill/>
                          </a:ln>
                          <a:solidFill>
                            <a:schemeClr val="tx1"/>
                          </a:solidFill>
                          <a:effectLst/>
                          <a:latin typeface="Arial" charset="0"/>
                          <a:ea typeface="宋体" charset="-122"/>
                        </a:rPr>
                        <a:t>像素。 </a:t>
                      </a: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fixed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生成绝对定位的元素，相对于浏览器窗口进行定位。元素的位置通过</a:t>
                      </a:r>
                      <a:r>
                        <a:rPr kumimoji="0" lang="en-US" altLang="zh-CN" sz="1600" b="0" i="0" u="none" strike="noStrike" cap="none" normalizeH="0" baseline="0" smtClean="0">
                          <a:ln>
                            <a:noFill/>
                          </a:ln>
                          <a:solidFill>
                            <a:schemeClr val="tx1"/>
                          </a:solidFill>
                          <a:effectLst/>
                          <a:latin typeface="Arial" charset="0"/>
                          <a:ea typeface="宋体" charset="-122"/>
                        </a:rPr>
                        <a:t>"left", "top", "right" </a:t>
                      </a:r>
                      <a:r>
                        <a:rPr kumimoji="0" lang="zh-CN" altLang="en-US" sz="1600" b="0" i="0" u="none" strike="noStrike" cap="none" normalizeH="0" baseline="0" smtClean="0">
                          <a:ln>
                            <a:noFill/>
                          </a:ln>
                          <a:solidFill>
                            <a:schemeClr val="tx1"/>
                          </a:solidFill>
                          <a:effectLst/>
                          <a:latin typeface="Arial" charset="0"/>
                          <a:ea typeface="宋体" charset="-122"/>
                        </a:rPr>
                        <a:t>以及 </a:t>
                      </a:r>
                      <a:r>
                        <a:rPr kumimoji="0" lang="en-US" altLang="zh-CN" sz="1600" b="0" i="0" u="none" strike="noStrike" cap="none" normalizeH="0" baseline="0" smtClean="0">
                          <a:ln>
                            <a:noFill/>
                          </a:ln>
                          <a:solidFill>
                            <a:schemeClr val="tx1"/>
                          </a:solidFill>
                          <a:effectLst/>
                          <a:latin typeface="Arial" charset="0"/>
                          <a:ea typeface="宋体" charset="-122"/>
                        </a:rPr>
                        <a:t>"bottom" </a:t>
                      </a:r>
                      <a:r>
                        <a:rPr kumimoji="0" lang="zh-CN" altLang="en-US" sz="1600" b="0" i="0" u="none" strike="noStrike" cap="none" normalizeH="0" baseline="0" smtClean="0">
                          <a:ln>
                            <a:noFill/>
                          </a:ln>
                          <a:solidFill>
                            <a:schemeClr val="tx1"/>
                          </a:solidFill>
                          <a:effectLst/>
                          <a:latin typeface="Arial" charset="0"/>
                          <a:ea typeface="宋体" charset="-122"/>
                        </a:rPr>
                        <a:t>属性进行规定。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static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默认值。没有定位，元素出现在正常的文档流中（忽略 </a:t>
                      </a:r>
                      <a:r>
                        <a:rPr kumimoji="0" lang="en-US" altLang="zh-CN" sz="1600" b="0" i="0" u="none" strike="noStrike" cap="none" normalizeH="0" baseline="0" smtClean="0">
                          <a:ln>
                            <a:noFill/>
                          </a:ln>
                          <a:solidFill>
                            <a:schemeClr val="tx1"/>
                          </a:solidFill>
                          <a:effectLst/>
                          <a:latin typeface="Arial" charset="0"/>
                          <a:ea typeface="宋体" charset="-122"/>
                        </a:rPr>
                        <a:t>top, bottom, left, right </a:t>
                      </a:r>
                      <a:r>
                        <a:rPr kumimoji="0" lang="zh-CN" altLang="en-US" sz="1600" b="0" i="0" u="none" strike="noStrike" cap="none" normalizeH="0" baseline="0" smtClean="0">
                          <a:ln>
                            <a:noFill/>
                          </a:ln>
                          <a:solidFill>
                            <a:schemeClr val="tx1"/>
                          </a:solidFill>
                          <a:effectLst/>
                          <a:latin typeface="Arial" charset="0"/>
                          <a:ea typeface="宋体" charset="-122"/>
                        </a:rPr>
                        <a:t>或者 </a:t>
                      </a:r>
                      <a:r>
                        <a:rPr kumimoji="0" lang="en-US" altLang="zh-CN" sz="1600" b="0" i="0" u="none" strike="noStrike" cap="none" normalizeH="0" baseline="0" smtClean="0">
                          <a:ln>
                            <a:noFill/>
                          </a:ln>
                          <a:solidFill>
                            <a:schemeClr val="tx1"/>
                          </a:solidFill>
                          <a:effectLst/>
                          <a:latin typeface="Arial" charset="0"/>
                          <a:ea typeface="宋体" charset="-122"/>
                        </a:rPr>
                        <a:t>z-index </a:t>
                      </a:r>
                      <a:r>
                        <a:rPr kumimoji="0" lang="zh-CN" altLang="en-US" sz="1600" b="0" i="0" u="none" strike="noStrike" cap="none" normalizeH="0" baseline="0" smtClean="0">
                          <a:ln>
                            <a:noFill/>
                          </a:ln>
                          <a:solidFill>
                            <a:schemeClr val="tx1"/>
                          </a:solidFill>
                          <a:effectLst/>
                          <a:latin typeface="Arial" charset="0"/>
                          <a:ea typeface="宋体" charset="-122"/>
                        </a:rPr>
                        <a:t>声明）。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54" name="Text Box 23"/>
          <p:cNvSpPr txBox="1">
            <a:spLocks noChangeArrowheads="1"/>
          </p:cNvSpPr>
          <p:nvPr/>
        </p:nvSpPr>
        <p:spPr bwMode="auto">
          <a:xfrm>
            <a:off x="755650" y="5229225"/>
            <a:ext cx="7777163" cy="915988"/>
          </a:xfrm>
          <a:prstGeom prst="rect">
            <a:avLst/>
          </a:prstGeom>
          <a:noFill/>
          <a:ln w="9525">
            <a:noFill/>
            <a:miter lim="800000"/>
            <a:headEnd/>
            <a:tailEnd/>
          </a:ln>
        </p:spPr>
        <p:txBody>
          <a:bodyPr>
            <a:spAutoFit/>
          </a:bodyPr>
          <a:lstStyle/>
          <a:p>
            <a:pPr eaLnBrk="0" hangingPunct="0">
              <a:spcBef>
                <a:spcPct val="20000"/>
              </a:spcBef>
              <a:buClr>
                <a:schemeClr val="tx1"/>
              </a:buClr>
              <a:buSzPct val="70000"/>
              <a:buFont typeface="Wingdings" pitchFamily="2" charset="2"/>
              <a:buNone/>
            </a:pPr>
            <a:r>
              <a:rPr lang="en-US" altLang="zh-CN" sz="1800" b="0">
                <a:solidFill>
                  <a:srgbClr val="0000FF"/>
                </a:solidFill>
              </a:rPr>
              <a:t>position</a:t>
            </a:r>
            <a:r>
              <a:rPr lang="zh-CN" altLang="en-US" sz="1800" b="0">
                <a:solidFill>
                  <a:srgbClr val="0000FF"/>
                </a:solidFill>
              </a:rPr>
              <a:t>属性定义建立元素布局所用的定位机制。任何元素都可以定位，不过绝对或固定元素会生成一个块级框，而不论该元素本身是什么类型。相对定位元素会相对于它在正常流中的默认位置偏移。 </a:t>
            </a:r>
            <a:endParaRPr lang="zh-CN" altLang="en-US" sz="1800">
              <a:solidFill>
                <a:srgbClr val="0000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zh-CN" altLang="en-US" smtClean="0"/>
              <a:t>相对定位</a:t>
            </a:r>
            <a:r>
              <a:rPr lang="en-US" altLang="zh-CN" smtClean="0"/>
              <a:t>——relative</a:t>
            </a:r>
          </a:p>
        </p:txBody>
      </p:sp>
      <p:sp>
        <p:nvSpPr>
          <p:cNvPr id="70658" name="Rectangle 3"/>
          <p:cNvSpPr>
            <a:spLocks noGrp="1" noChangeArrowheads="1"/>
          </p:cNvSpPr>
          <p:nvPr>
            <p:ph type="body" idx="1"/>
          </p:nvPr>
        </p:nvSpPr>
        <p:spPr/>
        <p:txBody>
          <a:bodyPr/>
          <a:lstStyle/>
          <a:p>
            <a:r>
              <a:rPr lang="zh-CN" altLang="en-US" sz="2000" b="1" smtClean="0"/>
              <a:t>相对定位</a:t>
            </a:r>
          </a:p>
          <a:p>
            <a:pPr lvl="1"/>
            <a:r>
              <a:rPr lang="zh-CN" altLang="en-US" sz="1600" smtClean="0"/>
              <a:t>设置为相对定位的元素框会偏移某个距离。元素仍然保持其未定位前的形状，它原本所占的空间仍保留。 </a:t>
            </a:r>
          </a:p>
          <a:p>
            <a:pPr lvl="1"/>
            <a:r>
              <a:rPr lang="zh-CN" altLang="en-US" sz="1600" smtClean="0"/>
              <a:t>如果将 </a:t>
            </a:r>
            <a:r>
              <a:rPr lang="en-US" altLang="zh-CN" sz="1600" smtClean="0"/>
              <a:t>top </a:t>
            </a:r>
            <a:r>
              <a:rPr lang="zh-CN" altLang="en-US" sz="1600" smtClean="0"/>
              <a:t>设置为 </a:t>
            </a:r>
            <a:r>
              <a:rPr lang="en-US" altLang="zh-CN" sz="1600" smtClean="0"/>
              <a:t>20px</a:t>
            </a:r>
            <a:r>
              <a:rPr lang="zh-CN" altLang="en-US" sz="1600" smtClean="0"/>
              <a:t>，那么框将在原位置顶部下面 </a:t>
            </a:r>
            <a:r>
              <a:rPr lang="en-US" altLang="zh-CN" sz="1600" smtClean="0"/>
              <a:t>20 </a:t>
            </a:r>
            <a:r>
              <a:rPr lang="zh-CN" altLang="en-US" sz="1600" smtClean="0"/>
              <a:t>像素的地方。如果 </a:t>
            </a:r>
            <a:r>
              <a:rPr lang="en-US" altLang="zh-CN" sz="1600" smtClean="0"/>
              <a:t>left </a:t>
            </a:r>
            <a:r>
              <a:rPr lang="zh-CN" altLang="en-US" sz="1600" smtClean="0"/>
              <a:t>设置为 </a:t>
            </a:r>
            <a:r>
              <a:rPr lang="en-US" altLang="zh-CN" sz="1600" smtClean="0"/>
              <a:t>30 </a:t>
            </a:r>
            <a:r>
              <a:rPr lang="zh-CN" altLang="en-US" sz="1600" smtClean="0"/>
              <a:t>像素，那么会在元素左边创建 </a:t>
            </a:r>
            <a:r>
              <a:rPr lang="en-US" altLang="zh-CN" sz="1600" smtClean="0"/>
              <a:t>30 </a:t>
            </a:r>
            <a:r>
              <a:rPr lang="zh-CN" altLang="en-US" sz="1600" smtClean="0"/>
              <a:t>像素的空间，也就是将元素向右移动。 </a:t>
            </a:r>
          </a:p>
          <a:p>
            <a:pPr lvl="1"/>
            <a:r>
              <a:rPr lang="zh-CN" altLang="en-US" sz="1600" smtClean="0"/>
              <a:t>注意，在使用相对定位时，无论是否进行移动，元素仍然占据原来的空间。因此，移动元素会导致它覆盖其它框。 </a:t>
            </a:r>
          </a:p>
        </p:txBody>
      </p:sp>
      <p:pic>
        <p:nvPicPr>
          <p:cNvPr id="70659" name="Picture 4" descr="ct_css_positioning_relative_example"/>
          <p:cNvPicPr>
            <a:picLocks noChangeAspect="1" noChangeArrowheads="1"/>
          </p:cNvPicPr>
          <p:nvPr/>
        </p:nvPicPr>
        <p:blipFill>
          <a:blip r:embed="rId2"/>
          <a:srcRect/>
          <a:stretch>
            <a:fillRect/>
          </a:stretch>
        </p:blipFill>
        <p:spPr bwMode="auto">
          <a:xfrm>
            <a:off x="1835150" y="4365625"/>
            <a:ext cx="5067300"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endParaRPr lang="zh-CN" altLang="en-US" smtClean="0"/>
          </a:p>
        </p:txBody>
      </p:sp>
      <p:pic>
        <p:nvPicPr>
          <p:cNvPr id="71682" name="Picture 5"/>
          <p:cNvPicPr>
            <a:picLocks noChangeAspect="1" noChangeArrowheads="1"/>
          </p:cNvPicPr>
          <p:nvPr/>
        </p:nvPicPr>
        <p:blipFill>
          <a:blip r:embed="rId3"/>
          <a:srcRect/>
          <a:stretch>
            <a:fillRect/>
          </a:stretch>
        </p:blipFill>
        <p:spPr bwMode="auto">
          <a:xfrm>
            <a:off x="684213" y="333375"/>
            <a:ext cx="7704137" cy="58324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zh-CN" altLang="en-US" smtClean="0"/>
              <a:t>绝对定位</a:t>
            </a:r>
            <a:r>
              <a:rPr lang="en-US" altLang="zh-CN" smtClean="0"/>
              <a:t>——absolute</a:t>
            </a:r>
          </a:p>
        </p:txBody>
      </p:sp>
      <p:sp>
        <p:nvSpPr>
          <p:cNvPr id="73730" name="Rectangle 3"/>
          <p:cNvSpPr>
            <a:spLocks noGrp="1" noChangeArrowheads="1"/>
          </p:cNvSpPr>
          <p:nvPr>
            <p:ph type="body" idx="1"/>
          </p:nvPr>
        </p:nvSpPr>
        <p:spPr/>
        <p:txBody>
          <a:bodyPr/>
          <a:lstStyle/>
          <a:p>
            <a:pPr>
              <a:lnSpc>
                <a:spcPct val="110000"/>
              </a:lnSpc>
            </a:pPr>
            <a:r>
              <a:rPr lang="zh-CN" altLang="en-US" sz="1600" smtClean="0"/>
              <a:t>设置为绝对定位的元素框从文档流完全删除，并相对于其包含块定位，包含块可能是文档中的另一个元素或者是初始包含块。元素原先在正常文档流中所占的空间会关闭，就好像该元素原来不存在一样。元素定位后生成一个块级框，而不论原来它在正常流中生成何种类型的框。 </a:t>
            </a:r>
          </a:p>
          <a:p>
            <a:pPr>
              <a:lnSpc>
                <a:spcPct val="110000"/>
              </a:lnSpc>
            </a:pPr>
            <a:r>
              <a:rPr lang="zh-CN" altLang="en-US" sz="1600" smtClean="0"/>
              <a:t>绝对定位使元素的位置与文档流无关，因此不占据空间。这一点与相对定位不同，相对定位实际上被看作普通流定位模型的一部分，因为元素的位置相对于它在普通流中的位置。 </a:t>
            </a:r>
          </a:p>
          <a:p>
            <a:pPr>
              <a:lnSpc>
                <a:spcPct val="110000"/>
              </a:lnSpc>
            </a:pPr>
            <a:r>
              <a:rPr lang="zh-CN" altLang="en-US" sz="1600" smtClean="0"/>
              <a:t>绝对定位的元素的位置相对于</a:t>
            </a:r>
            <a:r>
              <a:rPr lang="zh-CN" altLang="en-US" sz="1600" b="1" smtClean="0"/>
              <a:t>最近的已定位祖先元素</a:t>
            </a:r>
            <a:r>
              <a:rPr lang="zh-CN" altLang="en-US" sz="1600" smtClean="0"/>
              <a:t>，如果元素没有已定位的祖先元素，那么它的位置相对于</a:t>
            </a:r>
            <a:r>
              <a:rPr lang="zh-CN" altLang="en-US" sz="1600" b="1" smtClean="0"/>
              <a:t>最初的包含块</a:t>
            </a:r>
            <a:r>
              <a:rPr lang="zh-CN" altLang="en-US" sz="1600" smtClean="0"/>
              <a:t>。 </a:t>
            </a:r>
          </a:p>
        </p:txBody>
      </p:sp>
      <p:pic>
        <p:nvPicPr>
          <p:cNvPr id="73731" name="Picture 5" descr="ct_css_positioning_absolute_example"/>
          <p:cNvPicPr>
            <a:picLocks noChangeAspect="1" noChangeArrowheads="1"/>
          </p:cNvPicPr>
          <p:nvPr/>
        </p:nvPicPr>
        <p:blipFill>
          <a:blip r:embed="rId2"/>
          <a:srcRect/>
          <a:stretch>
            <a:fillRect/>
          </a:stretch>
        </p:blipFill>
        <p:spPr bwMode="auto">
          <a:xfrm>
            <a:off x="3203575" y="4886325"/>
            <a:ext cx="50673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endParaRPr lang="zh-CN" altLang="en-US" smtClean="0"/>
          </a:p>
        </p:txBody>
      </p:sp>
      <p:sp>
        <p:nvSpPr>
          <p:cNvPr id="74754" name="Rectangle 3"/>
          <p:cNvSpPr>
            <a:spLocks noGrp="1" noChangeArrowheads="1"/>
          </p:cNvSpPr>
          <p:nvPr>
            <p:ph type="body" idx="1"/>
          </p:nvPr>
        </p:nvSpPr>
        <p:spPr/>
        <p:txBody>
          <a:bodyPr/>
          <a:lstStyle/>
          <a:p>
            <a:endParaRPr lang="zh-CN" altLang="en-US" smtClean="0"/>
          </a:p>
        </p:txBody>
      </p:sp>
      <p:pic>
        <p:nvPicPr>
          <p:cNvPr id="74755" name="Picture 4"/>
          <p:cNvPicPr>
            <a:picLocks noChangeAspect="1" noChangeArrowheads="1"/>
          </p:cNvPicPr>
          <p:nvPr/>
        </p:nvPicPr>
        <p:blipFill>
          <a:blip r:embed="rId2"/>
          <a:srcRect/>
          <a:stretch>
            <a:fillRect/>
          </a:stretch>
        </p:blipFill>
        <p:spPr bwMode="auto">
          <a:xfrm>
            <a:off x="684213" y="333375"/>
            <a:ext cx="7775575" cy="38004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altLang="zh-CN" smtClean="0"/>
              <a:t>CSS</a:t>
            </a:r>
            <a:r>
              <a:rPr lang="zh-CN" altLang="en-US" smtClean="0"/>
              <a:t>属性</a:t>
            </a:r>
            <a:r>
              <a:rPr lang="en-US" altLang="zh-CN" smtClean="0"/>
              <a:t>——</a:t>
            </a:r>
            <a:r>
              <a:rPr lang="zh-CN" altLang="en-US" smtClean="0"/>
              <a:t>显示属性</a:t>
            </a:r>
            <a:r>
              <a:rPr lang="en-US" altLang="zh-CN" smtClean="0"/>
              <a:t>display</a:t>
            </a:r>
          </a:p>
        </p:txBody>
      </p:sp>
      <p:graphicFrame>
        <p:nvGraphicFramePr>
          <p:cNvPr id="49250" name="Group 98"/>
          <p:cNvGraphicFramePr>
            <a:graphicFrameLocks noGrp="1"/>
          </p:cNvGraphicFramePr>
          <p:nvPr>
            <p:ph idx="4294967295"/>
          </p:nvPr>
        </p:nvGraphicFramePr>
        <p:xfrm>
          <a:off x="755650" y="1989138"/>
          <a:ext cx="8064500" cy="3019425"/>
        </p:xfrm>
        <a:graphic>
          <a:graphicData uri="http://schemas.openxmlformats.org/drawingml/2006/table">
            <a:tbl>
              <a:tblPr/>
              <a:tblGrid>
                <a:gridCol w="1433513"/>
                <a:gridCol w="6630987"/>
              </a:tblGrid>
              <a:tr h="187325">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none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此元素不会被显示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此元素将显示为块级元素，此元素前后会带有换行符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默认。此元素会被显示为内联元素，元素前后没有换行符。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Inline-block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行内块元素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此元素会作为块级表格来显示（类似 </a:t>
                      </a:r>
                      <a:r>
                        <a:rPr kumimoji="0" lang="en-US" altLang="zh-CN" sz="1600" b="0" i="0" u="none" strike="noStrike" cap="none" normalizeH="0" baseline="0" smtClean="0">
                          <a:ln>
                            <a:noFill/>
                          </a:ln>
                          <a:solidFill>
                            <a:schemeClr val="tx1"/>
                          </a:solidFill>
                          <a:effectLst/>
                          <a:latin typeface="Arial" charset="0"/>
                          <a:ea typeface="宋体" charset="-122"/>
                        </a:rPr>
                        <a:t>&lt;table&gt;</a:t>
                      </a:r>
                      <a:r>
                        <a:rPr kumimoji="0" lang="zh-CN" altLang="en-US" sz="1600" b="0" i="0" u="none" strike="noStrike" cap="none" normalizeH="0" baseline="0" smtClean="0">
                          <a:ln>
                            <a:noFill/>
                          </a:ln>
                          <a:solidFill>
                            <a:schemeClr val="tx1"/>
                          </a:solidFill>
                          <a:effectLst/>
                          <a:latin typeface="Arial" charset="0"/>
                          <a:ea typeface="宋体" charset="-122"/>
                        </a:rPr>
                        <a:t>），表格前后带有换行符。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inline-table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此元素会作为内联表格来显示（类似 </a:t>
                      </a:r>
                      <a:r>
                        <a:rPr kumimoji="0" lang="en-US" altLang="zh-CN" sz="1600" b="0" i="0" u="none" strike="noStrike" cap="none" normalizeH="0" baseline="0" smtClean="0">
                          <a:ln>
                            <a:noFill/>
                          </a:ln>
                          <a:solidFill>
                            <a:schemeClr val="tx1"/>
                          </a:solidFill>
                          <a:effectLst/>
                          <a:latin typeface="Arial" charset="0"/>
                          <a:ea typeface="宋体" charset="-122"/>
                        </a:rPr>
                        <a:t>&lt;table&gt;</a:t>
                      </a:r>
                      <a:r>
                        <a:rPr kumimoji="0" lang="zh-CN" altLang="en-US" sz="1600" b="0" i="0" u="none" strike="noStrike" cap="none" normalizeH="0" baseline="0" smtClean="0">
                          <a:ln>
                            <a:noFill/>
                          </a:ln>
                          <a:solidFill>
                            <a:schemeClr val="tx1"/>
                          </a:solidFill>
                          <a:effectLst/>
                          <a:latin typeface="Arial" charset="0"/>
                          <a:ea typeface="宋体" charset="-122"/>
                        </a:rPr>
                        <a:t>），表格前后没有换行符。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table-row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此元素会作为一个表格行显示（类似 </a:t>
                      </a:r>
                      <a:r>
                        <a:rPr kumimoji="0" lang="en-US" altLang="zh-CN" sz="1600" b="0" i="0" u="none" strike="noStrike" cap="none" normalizeH="0" baseline="0" smtClean="0">
                          <a:ln>
                            <a:noFill/>
                          </a:ln>
                          <a:solidFill>
                            <a:schemeClr val="tx1"/>
                          </a:solidFill>
                          <a:effectLst/>
                          <a:latin typeface="Arial" charset="0"/>
                          <a:ea typeface="宋体" charset="-122"/>
                        </a:rPr>
                        <a:t>&lt;tr&gt;</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table-cell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此元素会作为一个表格单元格显示（类似 </a:t>
                      </a:r>
                      <a:r>
                        <a:rPr kumimoji="0" lang="en-US" altLang="zh-CN" sz="1600" b="0" i="0" u="none" strike="noStrike" cap="none" normalizeH="0" baseline="0" smtClean="0">
                          <a:ln>
                            <a:noFill/>
                          </a:ln>
                          <a:solidFill>
                            <a:schemeClr val="tx1"/>
                          </a:solidFill>
                          <a:effectLst/>
                          <a:latin typeface="Arial" charset="0"/>
                          <a:ea typeface="宋体" charset="-122"/>
                        </a:rPr>
                        <a:t>&lt;td&gt; </a:t>
                      </a:r>
                      <a:r>
                        <a:rPr kumimoji="0" lang="zh-CN" altLang="en-US" sz="1600" b="0" i="0" u="none" strike="noStrike" cap="none" normalizeH="0" baseline="0" smtClean="0">
                          <a:ln>
                            <a:noFill/>
                          </a:ln>
                          <a:solidFill>
                            <a:schemeClr val="tx1"/>
                          </a:solidFill>
                          <a:effectLst/>
                          <a:latin typeface="Arial" charset="0"/>
                          <a:ea typeface="宋体" charset="-122"/>
                        </a:rPr>
                        <a:t>和 </a:t>
                      </a:r>
                      <a:r>
                        <a:rPr kumimoji="0" lang="en-US" altLang="zh-CN" sz="1600" b="0" i="0" u="none" strike="noStrike" cap="none" normalizeH="0" baseline="0" smtClean="0">
                          <a:ln>
                            <a:noFill/>
                          </a:ln>
                          <a:solidFill>
                            <a:schemeClr val="tx1"/>
                          </a:solidFill>
                          <a:effectLst/>
                          <a:latin typeface="Arial" charset="0"/>
                          <a:ea typeface="宋体" charset="-122"/>
                        </a:rPr>
                        <a:t>&lt;th&gt;</a:t>
                      </a:r>
                      <a:r>
                        <a:rPr kumimoji="0" lang="zh-CN" altLang="en-US" sz="16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3"/>
          <p:cNvSpPr>
            <a:spLocks noGrp="1" noChangeArrowheads="1"/>
          </p:cNvSpPr>
          <p:nvPr>
            <p:ph type="title"/>
          </p:nvPr>
        </p:nvSpPr>
        <p:spPr/>
        <p:txBody>
          <a:bodyPr/>
          <a:lstStyle/>
          <a:p>
            <a:r>
              <a:rPr lang="en-US" altLang="zh-CN" smtClean="0"/>
              <a:t>Web</a:t>
            </a:r>
            <a:r>
              <a:rPr lang="zh-CN" altLang="en-US" smtClean="0"/>
              <a:t>标准</a:t>
            </a:r>
            <a:r>
              <a:rPr lang="en-US" altLang="zh-CN" smtClean="0"/>
              <a:t>——</a:t>
            </a:r>
            <a:r>
              <a:rPr lang="zh-CN" altLang="en-US" smtClean="0"/>
              <a:t>行为标准</a:t>
            </a:r>
          </a:p>
        </p:txBody>
      </p:sp>
      <p:sp>
        <p:nvSpPr>
          <p:cNvPr id="25602" name="内容占位符 1"/>
          <p:cNvSpPr>
            <a:spLocks noGrp="1"/>
          </p:cNvSpPr>
          <p:nvPr>
            <p:ph type="body" idx="1"/>
          </p:nvPr>
        </p:nvSpPr>
        <p:spPr>
          <a:xfrm>
            <a:off x="684213" y="1989138"/>
            <a:ext cx="7848600" cy="4098925"/>
          </a:xfrm>
        </p:spPr>
        <p:txBody>
          <a:bodyPr/>
          <a:lstStyle/>
          <a:p>
            <a:pPr>
              <a:lnSpc>
                <a:spcPct val="120000"/>
              </a:lnSpc>
            </a:pPr>
            <a:r>
              <a:rPr lang="en-US" altLang="zh-CN" sz="2000" smtClean="0"/>
              <a:t>DOM</a:t>
            </a:r>
            <a:r>
              <a:rPr lang="zh-CN" altLang="en-US" sz="2000" smtClean="0"/>
              <a:t>是</a:t>
            </a:r>
            <a:r>
              <a:rPr lang="en-US" altLang="zh-CN" sz="2000" smtClean="0"/>
              <a:t>Document Object Model</a:t>
            </a:r>
            <a:r>
              <a:rPr lang="zh-CN" altLang="en-US" sz="2000" smtClean="0"/>
              <a:t>文档对象模型的缩写。根据</a:t>
            </a:r>
            <a:r>
              <a:rPr lang="en-US" altLang="zh-CN" sz="2000" smtClean="0"/>
              <a:t>W3C DOM</a:t>
            </a:r>
            <a:r>
              <a:rPr lang="zh-CN" altLang="en-US" sz="2000" smtClean="0"/>
              <a:t>规范，</a:t>
            </a:r>
            <a:r>
              <a:rPr lang="en-US" altLang="zh-CN" sz="2000" smtClean="0"/>
              <a:t>DOM</a:t>
            </a:r>
            <a:r>
              <a:rPr lang="zh-CN" altLang="en-US" sz="2000" smtClean="0"/>
              <a:t>是一种与浏览器，平台，语言的接口，使得你可以访问页面其他的标准组件。简单理解，</a:t>
            </a:r>
            <a:r>
              <a:rPr lang="en-US" altLang="zh-CN" sz="2000" smtClean="0"/>
              <a:t>DOM</a:t>
            </a:r>
            <a:r>
              <a:rPr lang="zh-CN" altLang="en-US" sz="2000" smtClean="0"/>
              <a:t>解决了</a:t>
            </a:r>
            <a:r>
              <a:rPr lang="en-US" altLang="zh-CN" sz="2000" smtClean="0"/>
              <a:t>Netscaped</a:t>
            </a:r>
            <a:r>
              <a:rPr lang="zh-CN" altLang="en-US" sz="2000" smtClean="0"/>
              <a:t>的</a:t>
            </a:r>
            <a:r>
              <a:rPr lang="en-US" altLang="zh-CN" sz="2000" smtClean="0"/>
              <a:t>Javascript</a:t>
            </a:r>
            <a:r>
              <a:rPr lang="zh-CN" altLang="en-US" sz="2000" smtClean="0"/>
              <a:t>和</a:t>
            </a:r>
            <a:r>
              <a:rPr lang="en-US" altLang="zh-CN" sz="2000" smtClean="0"/>
              <a:t>Microsoft</a:t>
            </a:r>
            <a:r>
              <a:rPr lang="zh-CN" altLang="en-US" sz="2000" smtClean="0"/>
              <a:t>的</a:t>
            </a:r>
            <a:r>
              <a:rPr lang="en-US" altLang="zh-CN" sz="2000" smtClean="0"/>
              <a:t>Jscript</a:t>
            </a:r>
            <a:r>
              <a:rPr lang="zh-CN" altLang="en-US" sz="2000" smtClean="0"/>
              <a:t>之间的冲突，给予</a:t>
            </a:r>
            <a:r>
              <a:rPr lang="en-US" altLang="zh-CN" sz="2000" smtClean="0"/>
              <a:t>web</a:t>
            </a:r>
            <a:r>
              <a:rPr lang="zh-CN" altLang="en-US" sz="2000" smtClean="0"/>
              <a:t>设计师和开发者一个标准的方法，让他们来访问他们站点中的数据、脚本和表现层对像。</a:t>
            </a:r>
          </a:p>
          <a:p>
            <a:pPr>
              <a:lnSpc>
                <a:spcPct val="120000"/>
              </a:lnSpc>
            </a:pPr>
            <a:r>
              <a:rPr lang="en-US" altLang="zh-CN" sz="2000" smtClean="0"/>
              <a:t>ECMAScript</a:t>
            </a:r>
            <a:r>
              <a:rPr lang="zh-CN" altLang="en-US" sz="2000" smtClean="0"/>
              <a:t>是</a:t>
            </a:r>
            <a:r>
              <a:rPr lang="en-US" altLang="zh-CN" sz="2000" smtClean="0"/>
              <a:t>ECMA(European Computer Manufacturers Association)</a:t>
            </a:r>
            <a:r>
              <a:rPr lang="zh-CN" altLang="en-US" sz="2000" smtClean="0"/>
              <a:t>制定的标准脚本语言（</a:t>
            </a:r>
            <a:r>
              <a:rPr lang="en-US" altLang="zh-CN" sz="2000" smtClean="0"/>
              <a:t>JAVAScript</a:t>
            </a:r>
            <a:r>
              <a:rPr lang="zh-CN" altLang="en-US" sz="2000" smtClean="0"/>
              <a:t>）。目前推荐遵循的是</a:t>
            </a:r>
            <a:r>
              <a:rPr lang="en-US" altLang="zh-CN" sz="2000" smtClean="0"/>
              <a:t>ECMAScript 262 </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tLang="zh-CN" smtClean="0"/>
              <a:t>CSS</a:t>
            </a:r>
            <a:r>
              <a:rPr lang="zh-CN" altLang="en-US" smtClean="0"/>
              <a:t>浮动与清理</a:t>
            </a:r>
          </a:p>
        </p:txBody>
      </p:sp>
      <p:graphicFrame>
        <p:nvGraphicFramePr>
          <p:cNvPr id="94261" name="Group 53"/>
          <p:cNvGraphicFramePr>
            <a:graphicFrameLocks noGrp="1"/>
          </p:cNvGraphicFramePr>
          <p:nvPr>
            <p:ph idx="1"/>
          </p:nvPr>
        </p:nvGraphicFramePr>
        <p:xfrm>
          <a:off x="755650" y="1989138"/>
          <a:ext cx="7696200" cy="1341437"/>
        </p:xfrm>
        <a:graphic>
          <a:graphicData uri="http://schemas.openxmlformats.org/drawingml/2006/table">
            <a:tbl>
              <a:tblPr/>
              <a:tblGrid>
                <a:gridCol w="1368425"/>
                <a:gridCol w="1943100"/>
                <a:gridCol w="4384675"/>
              </a:tblGrid>
              <a:tr h="3048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属性名称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取值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Left,right,none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使元素向左或向右浮动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clear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Left,right,both,none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charset="-122"/>
                        </a:rPr>
                        <a:t>规定元素的哪一侧不允许其他浮动元素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en-US" altLang="zh-CN" sz="16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itchFamily="2" charset="2"/>
                        <a:buNone/>
                        <a:tabLst/>
                      </a:pPr>
                      <a:endParaRPr kumimoji="0" lang="zh-CN" altLang="en-US" sz="16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r>
              <a:rPr lang="en-US" altLang="zh-CN" smtClean="0"/>
              <a:t>CSS</a:t>
            </a:r>
            <a:r>
              <a:rPr lang="zh-CN" altLang="en-US" smtClean="0"/>
              <a:t>浮动</a:t>
            </a:r>
          </a:p>
        </p:txBody>
      </p:sp>
      <p:sp>
        <p:nvSpPr>
          <p:cNvPr id="77826" name="Rectangle 3"/>
          <p:cNvSpPr>
            <a:spLocks noGrp="1" noChangeArrowheads="1"/>
          </p:cNvSpPr>
          <p:nvPr>
            <p:ph type="body" idx="1"/>
          </p:nvPr>
        </p:nvSpPr>
        <p:spPr/>
        <p:txBody>
          <a:bodyPr/>
          <a:lstStyle/>
          <a:p>
            <a:r>
              <a:rPr lang="en-US" altLang="zh-CN" sz="2400" b="1" smtClean="0"/>
              <a:t>CSS</a:t>
            </a:r>
            <a:r>
              <a:rPr lang="zh-CN" altLang="en-US" sz="2400" b="1" smtClean="0"/>
              <a:t>浮动</a:t>
            </a:r>
          </a:p>
          <a:p>
            <a:pPr lvl="1"/>
            <a:r>
              <a:rPr lang="zh-CN" altLang="en-US" sz="2000" smtClean="0"/>
              <a:t>浮动的框可以向左或向右移动，直到它的外边缘碰到包含框或另一个浮动框的边框为止。</a:t>
            </a:r>
          </a:p>
          <a:p>
            <a:pPr lvl="1"/>
            <a:r>
              <a:rPr lang="zh-CN" altLang="en-US" sz="2000" smtClean="0"/>
              <a:t>由于浮动框不在文档的普通流中，所以文档的普通流中的块框表现得就像浮动框不存在一样。</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tLang="zh-CN" smtClean="0"/>
              <a:t>CSS</a:t>
            </a:r>
            <a:r>
              <a:rPr lang="zh-CN" altLang="en-US" smtClean="0"/>
              <a:t>浮动</a:t>
            </a:r>
          </a:p>
        </p:txBody>
      </p:sp>
      <p:sp>
        <p:nvSpPr>
          <p:cNvPr id="78850" name="Rectangle 3"/>
          <p:cNvSpPr>
            <a:spLocks noGrp="1" noChangeArrowheads="1"/>
          </p:cNvSpPr>
          <p:nvPr>
            <p:ph type="body" idx="1"/>
          </p:nvPr>
        </p:nvSpPr>
        <p:spPr/>
        <p:txBody>
          <a:bodyPr/>
          <a:lstStyle/>
          <a:p>
            <a:r>
              <a:rPr lang="zh-CN" altLang="en-US" sz="2400" smtClean="0"/>
              <a:t>请看下图，当把框 </a:t>
            </a:r>
            <a:r>
              <a:rPr lang="en-US" altLang="zh-CN" sz="2400" smtClean="0"/>
              <a:t>1 </a:t>
            </a:r>
            <a:r>
              <a:rPr lang="zh-CN" altLang="en-US" sz="2400" smtClean="0"/>
              <a:t>向右浮动时，它脱离文档流并且向右移动，直到它的右边缘碰到包含框的右边缘： </a:t>
            </a:r>
          </a:p>
        </p:txBody>
      </p:sp>
      <p:pic>
        <p:nvPicPr>
          <p:cNvPr id="78851" name="Picture 4" descr="float"/>
          <p:cNvPicPr>
            <a:picLocks noChangeAspect="1" noChangeArrowheads="1"/>
          </p:cNvPicPr>
          <p:nvPr/>
        </p:nvPicPr>
        <p:blipFill>
          <a:blip r:embed="rId2"/>
          <a:srcRect/>
          <a:stretch>
            <a:fillRect/>
          </a:stretch>
        </p:blipFill>
        <p:spPr bwMode="auto">
          <a:xfrm>
            <a:off x="1763713" y="3068638"/>
            <a:ext cx="501015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endParaRPr lang="zh-CN" altLang="en-US" smtClean="0"/>
          </a:p>
        </p:txBody>
      </p:sp>
      <p:sp>
        <p:nvSpPr>
          <p:cNvPr id="79874" name="Rectangle 3"/>
          <p:cNvSpPr>
            <a:spLocks noGrp="1" noChangeArrowheads="1"/>
          </p:cNvSpPr>
          <p:nvPr>
            <p:ph type="body" idx="1"/>
          </p:nvPr>
        </p:nvSpPr>
        <p:spPr/>
        <p:txBody>
          <a:bodyPr/>
          <a:lstStyle/>
          <a:p>
            <a:endParaRPr lang="zh-CN" altLang="en-US" smtClean="0"/>
          </a:p>
        </p:txBody>
      </p:sp>
      <p:pic>
        <p:nvPicPr>
          <p:cNvPr id="79875" name="Picture 4"/>
          <p:cNvPicPr>
            <a:picLocks noChangeAspect="1" noChangeArrowheads="1"/>
          </p:cNvPicPr>
          <p:nvPr/>
        </p:nvPicPr>
        <p:blipFill>
          <a:blip r:embed="rId3"/>
          <a:srcRect/>
          <a:stretch>
            <a:fillRect/>
          </a:stretch>
        </p:blipFill>
        <p:spPr bwMode="auto">
          <a:xfrm>
            <a:off x="684213" y="333375"/>
            <a:ext cx="7704137" cy="6040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tLang="zh-CN" smtClean="0"/>
              <a:t>CSS</a:t>
            </a:r>
            <a:r>
              <a:rPr lang="zh-CN" altLang="en-US" smtClean="0"/>
              <a:t>浮动</a:t>
            </a:r>
          </a:p>
        </p:txBody>
      </p:sp>
      <p:sp>
        <p:nvSpPr>
          <p:cNvPr id="81922" name="Rectangle 3"/>
          <p:cNvSpPr>
            <a:spLocks noGrp="1" noChangeArrowheads="1"/>
          </p:cNvSpPr>
          <p:nvPr>
            <p:ph type="body" idx="1"/>
          </p:nvPr>
        </p:nvSpPr>
        <p:spPr>
          <a:xfrm>
            <a:off x="684213" y="1989138"/>
            <a:ext cx="7983537" cy="4098925"/>
          </a:xfrm>
        </p:spPr>
        <p:txBody>
          <a:bodyPr/>
          <a:lstStyle/>
          <a:p>
            <a:r>
              <a:rPr lang="zh-CN" altLang="en-US" sz="2000" smtClean="0"/>
              <a:t>再请看下图，当框 </a:t>
            </a:r>
            <a:r>
              <a:rPr lang="en-US" altLang="zh-CN" sz="2000" smtClean="0"/>
              <a:t>1 </a:t>
            </a:r>
            <a:r>
              <a:rPr lang="zh-CN" altLang="en-US" sz="2000" smtClean="0"/>
              <a:t>向左浮动时，它脱离文档流并且向左移动，直到它的左边缘碰到包含框的左边缘。因为它不再处于文档流中，所以它不占据空间，实际上覆盖住了框 </a:t>
            </a:r>
            <a:r>
              <a:rPr lang="en-US" altLang="zh-CN" sz="2000" smtClean="0"/>
              <a:t>2</a:t>
            </a:r>
            <a:r>
              <a:rPr lang="zh-CN" altLang="en-US" sz="2000" smtClean="0"/>
              <a:t>，使框 </a:t>
            </a:r>
            <a:r>
              <a:rPr lang="en-US" altLang="zh-CN" sz="2000" smtClean="0"/>
              <a:t>2 </a:t>
            </a:r>
            <a:r>
              <a:rPr lang="zh-CN" altLang="en-US" sz="2000" smtClean="0"/>
              <a:t>从视图中消失。</a:t>
            </a:r>
          </a:p>
          <a:p>
            <a:r>
              <a:rPr lang="zh-CN" altLang="en-US" sz="2000" smtClean="0"/>
              <a:t>如果把所有三个框都向左移动，那么框 </a:t>
            </a:r>
            <a:r>
              <a:rPr lang="en-US" altLang="zh-CN" sz="2000" smtClean="0"/>
              <a:t>1 </a:t>
            </a:r>
            <a:r>
              <a:rPr lang="zh-CN" altLang="en-US" sz="2000" smtClean="0"/>
              <a:t>向左浮动直到碰到包含框，另外两个框向左浮动直到碰到前一个浮动框。</a:t>
            </a:r>
          </a:p>
        </p:txBody>
      </p:sp>
      <p:pic>
        <p:nvPicPr>
          <p:cNvPr id="81923" name="Picture 4" descr="float"/>
          <p:cNvPicPr>
            <a:picLocks noChangeAspect="1" noChangeArrowheads="1"/>
          </p:cNvPicPr>
          <p:nvPr/>
        </p:nvPicPr>
        <p:blipFill>
          <a:blip r:embed="rId2"/>
          <a:srcRect/>
          <a:stretch>
            <a:fillRect/>
          </a:stretch>
        </p:blipFill>
        <p:spPr bwMode="auto">
          <a:xfrm>
            <a:off x="1979613" y="4076700"/>
            <a:ext cx="501015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smtClean="0"/>
              <a:t>CSS</a:t>
            </a:r>
            <a:r>
              <a:rPr lang="zh-CN" altLang="en-US" smtClean="0"/>
              <a:t>浮动</a:t>
            </a:r>
          </a:p>
        </p:txBody>
      </p:sp>
      <p:sp>
        <p:nvSpPr>
          <p:cNvPr id="82946" name="Rectangle 3"/>
          <p:cNvSpPr>
            <a:spLocks noGrp="1" noChangeArrowheads="1"/>
          </p:cNvSpPr>
          <p:nvPr>
            <p:ph type="body" idx="1"/>
          </p:nvPr>
        </p:nvSpPr>
        <p:spPr/>
        <p:txBody>
          <a:bodyPr/>
          <a:lstStyle/>
          <a:p>
            <a:r>
              <a:rPr lang="zh-CN" altLang="en-US" sz="2400" smtClean="0"/>
              <a:t>如下图所示，如果包含框太窄，无法容纳水平排列的三个浮动元素，那么其它浮动块向下移动，直到有足够的空间。如果浮动元素的高度不同，那么当它们向下移动时可能被其它浮动元素“卡住”： </a:t>
            </a:r>
          </a:p>
        </p:txBody>
      </p:sp>
      <p:pic>
        <p:nvPicPr>
          <p:cNvPr id="82947" name="Picture 4" descr="float"/>
          <p:cNvPicPr>
            <a:picLocks noChangeAspect="1" noChangeArrowheads="1"/>
          </p:cNvPicPr>
          <p:nvPr/>
        </p:nvPicPr>
        <p:blipFill>
          <a:blip r:embed="rId2"/>
          <a:srcRect/>
          <a:stretch>
            <a:fillRect/>
          </a:stretch>
        </p:blipFill>
        <p:spPr bwMode="auto">
          <a:xfrm>
            <a:off x="1979613" y="3933825"/>
            <a:ext cx="5010150"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tLang="zh-CN" smtClean="0"/>
              <a:t>CSS</a:t>
            </a:r>
            <a:r>
              <a:rPr lang="zh-CN" altLang="en-US" smtClean="0"/>
              <a:t>清除浮动</a:t>
            </a:r>
          </a:p>
        </p:txBody>
      </p:sp>
      <p:sp>
        <p:nvSpPr>
          <p:cNvPr id="83970" name="Rectangle 3"/>
          <p:cNvSpPr>
            <a:spLocks noGrp="1" noChangeArrowheads="1"/>
          </p:cNvSpPr>
          <p:nvPr>
            <p:ph type="body" idx="1"/>
          </p:nvPr>
        </p:nvSpPr>
        <p:spPr/>
        <p:txBody>
          <a:bodyPr/>
          <a:lstStyle/>
          <a:p>
            <a:r>
              <a:rPr lang="zh-CN" altLang="en-US" sz="1800" b="1" smtClean="0"/>
              <a:t>假设希望让一个图片浮动到文本块的左边，并且希望这幅图片和文本包含在另一个具有背景颜色和边框的元素中。</a:t>
            </a:r>
          </a:p>
          <a:p>
            <a:r>
              <a:rPr lang="zh-CN" altLang="en-US" sz="1800" b="1" smtClean="0"/>
              <a:t>因为浮动元素脱离了文档流，所以包围图片和文本的 </a:t>
            </a:r>
            <a:r>
              <a:rPr lang="en-US" altLang="zh-CN" sz="1800" b="1" smtClean="0"/>
              <a:t>div </a:t>
            </a:r>
            <a:r>
              <a:rPr lang="zh-CN" altLang="en-US" sz="1800" b="1" smtClean="0"/>
              <a:t>不占据空间。</a:t>
            </a:r>
          </a:p>
          <a:p>
            <a:r>
              <a:rPr lang="zh-CN" altLang="en-US" sz="1800" b="1" smtClean="0"/>
              <a:t>如何让包围元素在视觉上包围浮动元素呢？需要在这个元素中的某个地方应用 </a:t>
            </a:r>
            <a:r>
              <a:rPr lang="en-US" altLang="zh-CN" sz="1800" b="1" smtClean="0"/>
              <a:t>clear</a:t>
            </a:r>
            <a:r>
              <a:rPr lang="zh-CN" altLang="en-US" sz="1800" b="1" smtClean="0"/>
              <a:t>：</a:t>
            </a:r>
          </a:p>
        </p:txBody>
      </p:sp>
      <p:pic>
        <p:nvPicPr>
          <p:cNvPr id="83971" name="Picture 4" descr="float"/>
          <p:cNvPicPr>
            <a:picLocks noChangeAspect="1" noChangeArrowheads="1"/>
          </p:cNvPicPr>
          <p:nvPr/>
        </p:nvPicPr>
        <p:blipFill>
          <a:blip r:embed="rId2"/>
          <a:srcRect/>
          <a:stretch>
            <a:fillRect/>
          </a:stretch>
        </p:blipFill>
        <p:spPr bwMode="auto">
          <a:xfrm>
            <a:off x="1835150" y="3789363"/>
            <a:ext cx="5000625"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zh-CN" altLang="en-US" smtClean="0"/>
              <a:t>浏览器兼容性</a:t>
            </a:r>
          </a:p>
        </p:txBody>
      </p:sp>
      <p:sp>
        <p:nvSpPr>
          <p:cNvPr id="84994" name="Rectangle 3"/>
          <p:cNvSpPr>
            <a:spLocks noGrp="1" noChangeArrowheads="1"/>
          </p:cNvSpPr>
          <p:nvPr>
            <p:ph type="body" idx="1"/>
          </p:nvPr>
        </p:nvSpPr>
        <p:spPr/>
        <p:txBody>
          <a:bodyPr/>
          <a:lstStyle/>
          <a:p>
            <a:pPr>
              <a:lnSpc>
                <a:spcPct val="110000"/>
              </a:lnSpc>
            </a:pPr>
            <a:r>
              <a:rPr lang="zh-CN" altLang="en-US" sz="2000" b="1" smtClean="0"/>
              <a:t>什么是浏览器兼容性</a:t>
            </a:r>
          </a:p>
          <a:p>
            <a:pPr lvl="1">
              <a:lnSpc>
                <a:spcPct val="110000"/>
              </a:lnSpc>
            </a:pPr>
            <a:r>
              <a:rPr lang="zh-CN" altLang="en-US" sz="1600" smtClean="0"/>
              <a:t>当我们使用不同的浏览器（</a:t>
            </a:r>
            <a:r>
              <a:rPr lang="en-US" altLang="zh-CN" sz="1600" smtClean="0"/>
              <a:t>Firefox IE7 IE6</a:t>
            </a:r>
            <a:r>
              <a:rPr lang="zh-CN" altLang="en-US" sz="1600" smtClean="0"/>
              <a:t>）访问同一个网站，或者页面的时候，会出现一些不兼容的问题，有的显示出来正常，有的显示出来不正常，我们在编写</a:t>
            </a:r>
            <a:r>
              <a:rPr lang="en-US" altLang="zh-CN" sz="1600" smtClean="0"/>
              <a:t>CSS</a:t>
            </a:r>
            <a:r>
              <a:rPr lang="zh-CN" altLang="en-US" sz="1600" smtClean="0"/>
              <a:t>的时候会很恼火，刚修复了这个浏览器的问题，结果另外一个浏览器却出了新问题。而兼容就是一种办法，能让你在一个</a:t>
            </a:r>
            <a:r>
              <a:rPr lang="en-US" altLang="zh-CN" sz="1600" smtClean="0"/>
              <a:t>CSS</a:t>
            </a:r>
            <a:r>
              <a:rPr lang="zh-CN" altLang="en-US" sz="1600" smtClean="0"/>
              <a:t>里面独立的写支持不同浏览器的样式。解决兼容性问题大致有三种办法。</a:t>
            </a:r>
          </a:p>
          <a:p>
            <a:pPr lvl="2">
              <a:lnSpc>
                <a:spcPct val="110000"/>
              </a:lnSpc>
            </a:pPr>
            <a:r>
              <a:rPr lang="zh-CN" altLang="en-US" sz="1600" smtClean="0"/>
              <a:t>全局</a:t>
            </a:r>
            <a:r>
              <a:rPr lang="en-US" altLang="zh-CN" sz="1600" smtClean="0"/>
              <a:t>CSS</a:t>
            </a:r>
            <a:r>
              <a:rPr lang="zh-CN" altLang="en-US" sz="1600" smtClean="0"/>
              <a:t>样式设置</a:t>
            </a:r>
          </a:p>
          <a:p>
            <a:pPr lvl="2">
              <a:lnSpc>
                <a:spcPct val="110000"/>
              </a:lnSpc>
            </a:pPr>
            <a:r>
              <a:rPr lang="zh-CN" altLang="en-US" sz="1600" smtClean="0"/>
              <a:t>常用</a:t>
            </a:r>
            <a:r>
              <a:rPr lang="en-US" altLang="zh-CN" sz="1600" smtClean="0"/>
              <a:t>CSS</a:t>
            </a:r>
            <a:r>
              <a:rPr lang="zh-CN" altLang="en-US" sz="1600" smtClean="0"/>
              <a:t>兼容性样式</a:t>
            </a:r>
          </a:p>
          <a:p>
            <a:pPr lvl="2">
              <a:lnSpc>
                <a:spcPct val="110000"/>
              </a:lnSpc>
            </a:pPr>
            <a:r>
              <a:rPr lang="en-US" altLang="zh-CN" sz="1600" smtClean="0"/>
              <a:t>CSS HACK</a:t>
            </a:r>
            <a:endParaRPr lang="zh-CN" altLang="en-US" sz="16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zh-CN" altLang="en-US" smtClean="0"/>
              <a:t>浏览器兼容性</a:t>
            </a:r>
          </a:p>
        </p:txBody>
      </p:sp>
      <p:sp>
        <p:nvSpPr>
          <p:cNvPr id="86018" name="Rectangle 3"/>
          <p:cNvSpPr>
            <a:spLocks noGrp="1" noChangeArrowheads="1"/>
          </p:cNvSpPr>
          <p:nvPr>
            <p:ph type="body" idx="1"/>
          </p:nvPr>
        </p:nvSpPr>
        <p:spPr/>
        <p:txBody>
          <a:bodyPr/>
          <a:lstStyle/>
          <a:p>
            <a:r>
              <a:rPr lang="zh-CN" altLang="en-US" sz="2000" b="1" smtClean="0"/>
              <a:t>全局</a:t>
            </a:r>
            <a:r>
              <a:rPr lang="en-US" altLang="zh-CN" sz="2000" b="1" smtClean="0"/>
              <a:t>CSS</a:t>
            </a:r>
            <a:r>
              <a:rPr lang="zh-CN" altLang="en-US" sz="2000" b="1" smtClean="0"/>
              <a:t>样式设置</a:t>
            </a:r>
          </a:p>
        </p:txBody>
      </p:sp>
      <p:sp>
        <p:nvSpPr>
          <p:cNvPr id="86019" name="Text Box 6"/>
          <p:cNvSpPr txBox="1">
            <a:spLocks noChangeArrowheads="1"/>
          </p:cNvSpPr>
          <p:nvPr/>
        </p:nvSpPr>
        <p:spPr bwMode="auto">
          <a:xfrm>
            <a:off x="468313" y="2420938"/>
            <a:ext cx="8207375" cy="3683000"/>
          </a:xfrm>
          <a:prstGeom prst="rect">
            <a:avLst/>
          </a:prstGeom>
          <a:solidFill>
            <a:srgbClr val="CCFFFF"/>
          </a:solidFill>
          <a:ln w="9525">
            <a:solidFill>
              <a:schemeClr val="tx1"/>
            </a:solidFill>
            <a:miter lim="800000"/>
            <a:headEnd/>
            <a:tailEnd/>
          </a:ln>
        </p:spPr>
        <p:txBody>
          <a:bodyPr tIns="90000" bIns="90000">
            <a:spAutoFit/>
          </a:bodyPr>
          <a:lstStyle/>
          <a:p>
            <a:pPr>
              <a:lnSpc>
                <a:spcPct val="130000"/>
              </a:lnSpc>
            </a:pPr>
            <a:r>
              <a:rPr lang="en-US" altLang="zh-CN" sz="1600">
                <a:solidFill>
                  <a:srgbClr val="FF0000"/>
                </a:solidFill>
                <a:latin typeface="Arial" charset="0"/>
              </a:rPr>
              <a:t>1</a:t>
            </a:r>
            <a:r>
              <a:rPr lang="zh-CN" altLang="en-US" sz="1600">
                <a:solidFill>
                  <a:srgbClr val="FF0000"/>
                </a:solidFill>
                <a:latin typeface="Arial" charset="0"/>
              </a:rPr>
              <a:t>、默认值设置</a:t>
            </a:r>
          </a:p>
          <a:p>
            <a:pPr>
              <a:lnSpc>
                <a:spcPct val="130000"/>
              </a:lnSpc>
            </a:pPr>
            <a:r>
              <a:rPr lang="en-US" altLang="zh-CN" sz="1600" b="0">
                <a:solidFill>
                  <a:srgbClr val="0000FF"/>
                </a:solidFill>
                <a:latin typeface="Arial" charset="0"/>
              </a:rPr>
              <a:t>body,div,ul,li,ol,a,span,h1,h2 { margin:0px; padding:0px;}</a:t>
            </a:r>
          </a:p>
          <a:p>
            <a:pPr>
              <a:lnSpc>
                <a:spcPct val="130000"/>
              </a:lnSpc>
            </a:pPr>
            <a:r>
              <a:rPr lang="en-US" altLang="zh-CN" sz="1600">
                <a:solidFill>
                  <a:srgbClr val="FF0000"/>
                </a:solidFill>
                <a:latin typeface="Arial" charset="0"/>
              </a:rPr>
              <a:t>2</a:t>
            </a:r>
            <a:r>
              <a:rPr lang="zh-CN" altLang="en-US" sz="1600">
                <a:solidFill>
                  <a:srgbClr val="FF0000"/>
                </a:solidFill>
                <a:latin typeface="Arial" charset="0"/>
              </a:rPr>
              <a:t>、全局字体设置</a:t>
            </a:r>
          </a:p>
          <a:p>
            <a:pPr>
              <a:lnSpc>
                <a:spcPct val="130000"/>
              </a:lnSpc>
            </a:pPr>
            <a:r>
              <a:rPr lang="en-US" altLang="zh-CN" sz="1600" b="0">
                <a:solidFill>
                  <a:srgbClr val="0000FF"/>
                </a:solidFill>
                <a:latin typeface="Arial" charset="0"/>
              </a:rPr>
              <a:t>body{ font-size:12px; font-family: simsun,arial,helvetica; background:#fff; } </a:t>
            </a:r>
          </a:p>
          <a:p>
            <a:pPr>
              <a:lnSpc>
                <a:spcPct val="130000"/>
              </a:lnSpc>
            </a:pPr>
            <a:r>
              <a:rPr lang="en-US" altLang="zh-CN" sz="1600">
                <a:solidFill>
                  <a:srgbClr val="FF0000"/>
                </a:solidFill>
                <a:latin typeface="Arial" charset="0"/>
              </a:rPr>
              <a:t>3</a:t>
            </a:r>
            <a:r>
              <a:rPr lang="zh-CN" altLang="en-US" sz="1600">
                <a:solidFill>
                  <a:srgbClr val="FF0000"/>
                </a:solidFill>
                <a:latin typeface="Arial" charset="0"/>
              </a:rPr>
              <a:t>、标题样式设置</a:t>
            </a:r>
          </a:p>
          <a:p>
            <a:pPr>
              <a:lnSpc>
                <a:spcPct val="130000"/>
              </a:lnSpc>
            </a:pPr>
            <a:r>
              <a:rPr lang="en-US" altLang="zh-CN" sz="1600" b="0">
                <a:solidFill>
                  <a:srgbClr val="0000FF"/>
                </a:solidFill>
                <a:latin typeface="Arial" charset="0"/>
              </a:rPr>
              <a:t>h1{padding:11px 0 0; margin-bottom:4px;font:normal 20px/30px </a:t>
            </a:r>
            <a:r>
              <a:rPr lang="zh-CN" altLang="en-US" sz="1600" b="0">
                <a:solidFill>
                  <a:srgbClr val="0000FF"/>
                </a:solidFill>
                <a:latin typeface="Arial" charset="0"/>
              </a:rPr>
              <a:t>黑体</a:t>
            </a:r>
            <a:r>
              <a:rPr lang="en-US" altLang="zh-CN" sz="1600" b="0">
                <a:solidFill>
                  <a:srgbClr val="0000FF"/>
                </a:solidFill>
                <a:latin typeface="Arial" charset="0"/>
              </a:rPr>
              <a:t>;text-align:center;}</a:t>
            </a:r>
            <a:br>
              <a:rPr lang="en-US" altLang="zh-CN" sz="1600" b="0">
                <a:solidFill>
                  <a:srgbClr val="0000FF"/>
                </a:solidFill>
                <a:latin typeface="Arial" charset="0"/>
              </a:rPr>
            </a:br>
            <a:r>
              <a:rPr lang="en-US" altLang="zh-CN" sz="1600" b="0">
                <a:solidFill>
                  <a:srgbClr val="0000FF"/>
                </a:solidFill>
                <a:latin typeface="Arial" charset="0"/>
              </a:rPr>
              <a:t>h2 { padding:6px 0 0; margin-bottom:4px; font:normal 20px/30px </a:t>
            </a:r>
            <a:r>
              <a:rPr lang="zh-CN" altLang="en-US" sz="1600" b="0">
                <a:solidFill>
                  <a:srgbClr val="0000FF"/>
                </a:solidFill>
                <a:latin typeface="Arial" charset="0"/>
              </a:rPr>
              <a:t>黑体</a:t>
            </a:r>
            <a:r>
              <a:rPr lang="en-US" altLang="zh-CN" sz="1600" b="0">
                <a:solidFill>
                  <a:srgbClr val="0000FF"/>
                </a:solidFill>
                <a:latin typeface="Arial" charset="0"/>
              </a:rPr>
              <a:t>; text-align:center; }</a:t>
            </a:r>
            <a:br>
              <a:rPr lang="en-US" altLang="zh-CN" sz="1600" b="0">
                <a:solidFill>
                  <a:srgbClr val="0000FF"/>
                </a:solidFill>
                <a:latin typeface="Arial" charset="0"/>
              </a:rPr>
            </a:br>
            <a:r>
              <a:rPr lang="en-US" altLang="zh-CN" sz="1600" b="0">
                <a:solidFill>
                  <a:srgbClr val="0000FF"/>
                </a:solidFill>
                <a:latin typeface="Arial" charset="0"/>
              </a:rPr>
              <a:t>h3{font-size:12px}</a:t>
            </a:r>
            <a:br>
              <a:rPr lang="en-US" altLang="zh-CN" sz="1600" b="0">
                <a:solidFill>
                  <a:srgbClr val="0000FF"/>
                </a:solidFill>
                <a:latin typeface="Arial" charset="0"/>
              </a:rPr>
            </a:br>
            <a:r>
              <a:rPr lang="en-US" altLang="zh-CN" sz="1600" b="0">
                <a:solidFill>
                  <a:srgbClr val="0000FF"/>
                </a:solidFill>
                <a:latin typeface="Arial" charset="0"/>
              </a:rPr>
              <a:t>h4{font-size:12px;font-weight:normal} </a:t>
            </a:r>
          </a:p>
          <a:p>
            <a:pPr>
              <a:lnSpc>
                <a:spcPct val="130000"/>
              </a:lnSpc>
            </a:pPr>
            <a:r>
              <a:rPr lang="en-US" altLang="zh-CN" sz="1600">
                <a:solidFill>
                  <a:srgbClr val="FF0000"/>
                </a:solidFill>
                <a:latin typeface="Arial" charset="0"/>
              </a:rPr>
              <a:t>4</a:t>
            </a:r>
            <a:r>
              <a:rPr lang="zh-CN" altLang="en-US" sz="1600">
                <a:solidFill>
                  <a:srgbClr val="FF0000"/>
                </a:solidFill>
                <a:latin typeface="Arial" charset="0"/>
              </a:rPr>
              <a:t>、项目符号和编号</a:t>
            </a:r>
          </a:p>
          <a:p>
            <a:pPr>
              <a:lnSpc>
                <a:spcPct val="130000"/>
              </a:lnSpc>
            </a:pPr>
            <a:r>
              <a:rPr lang="en-US" altLang="zh-CN" sz="1600" b="0">
                <a:solidFill>
                  <a:srgbClr val="0000FF"/>
                </a:solidFill>
                <a:latin typeface="Arial" charset="0"/>
              </a:rPr>
              <a:t>ul,ol,li{ list-style: none ; }</a:t>
            </a:r>
            <a:r>
              <a:rPr lang="en-US" altLang="zh-CN" sz="1600">
                <a:solidFill>
                  <a:srgbClr val="0000FF"/>
                </a:solidFill>
                <a:latin typeface="Arial" charset="0"/>
              </a:rPr>
              <a:t> </a:t>
            </a:r>
            <a:endParaRPr lang="zh-CN" altLang="en-US" sz="1600">
              <a:solidFill>
                <a:srgbClr val="0000FF"/>
              </a:solidFill>
              <a:latin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zh-CN" altLang="en-US" smtClean="0"/>
              <a:t>浏览器兼容性</a:t>
            </a:r>
          </a:p>
        </p:txBody>
      </p:sp>
      <p:sp>
        <p:nvSpPr>
          <p:cNvPr id="87042" name="Rectangle 3"/>
          <p:cNvSpPr>
            <a:spLocks noGrp="1" noChangeArrowheads="1"/>
          </p:cNvSpPr>
          <p:nvPr>
            <p:ph type="body" idx="1"/>
          </p:nvPr>
        </p:nvSpPr>
        <p:spPr>
          <a:xfrm>
            <a:off x="755650" y="1989138"/>
            <a:ext cx="7696200" cy="431800"/>
          </a:xfrm>
        </p:spPr>
        <p:txBody>
          <a:bodyPr/>
          <a:lstStyle/>
          <a:p>
            <a:r>
              <a:rPr lang="zh-CN" altLang="en-US" sz="2000" b="1" smtClean="0"/>
              <a:t>全局样式设置</a:t>
            </a:r>
          </a:p>
        </p:txBody>
      </p:sp>
      <p:sp>
        <p:nvSpPr>
          <p:cNvPr id="87043" name="Text Box 6"/>
          <p:cNvSpPr txBox="1">
            <a:spLocks noChangeArrowheads="1"/>
          </p:cNvSpPr>
          <p:nvPr/>
        </p:nvSpPr>
        <p:spPr bwMode="auto">
          <a:xfrm>
            <a:off x="468313" y="2492375"/>
            <a:ext cx="4824412" cy="3563938"/>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FF0000"/>
                </a:solidFill>
                <a:latin typeface="Arial" charset="0"/>
              </a:rPr>
              <a:t>5</a:t>
            </a:r>
            <a:r>
              <a:rPr lang="zh-CN" altLang="en-US" sz="1600">
                <a:solidFill>
                  <a:srgbClr val="FF0000"/>
                </a:solidFill>
                <a:latin typeface="Arial" charset="0"/>
              </a:rPr>
              <a:t>、图片</a:t>
            </a:r>
          </a:p>
          <a:p>
            <a:pPr>
              <a:lnSpc>
                <a:spcPct val="120000"/>
              </a:lnSpc>
            </a:pPr>
            <a:r>
              <a:rPr lang="en-US" altLang="zh-CN" sz="1600" b="0">
                <a:solidFill>
                  <a:srgbClr val="0000FF"/>
                </a:solidFill>
                <a:latin typeface="Arial" charset="0"/>
              </a:rPr>
              <a:t>img{ border:none; }</a:t>
            </a:r>
          </a:p>
          <a:p>
            <a:pPr>
              <a:lnSpc>
                <a:spcPct val="120000"/>
              </a:lnSpc>
            </a:pPr>
            <a:r>
              <a:rPr lang="en-US" altLang="zh-CN" sz="1600">
                <a:solidFill>
                  <a:srgbClr val="FF0000"/>
                </a:solidFill>
                <a:latin typeface="Arial" charset="0"/>
              </a:rPr>
              <a:t>6</a:t>
            </a:r>
            <a:r>
              <a:rPr lang="zh-CN" altLang="en-US" sz="1600">
                <a:solidFill>
                  <a:srgbClr val="FF0000"/>
                </a:solidFill>
                <a:latin typeface="Arial" charset="0"/>
              </a:rPr>
              <a:t>、超级链接</a:t>
            </a:r>
          </a:p>
          <a:p>
            <a:pPr>
              <a:lnSpc>
                <a:spcPct val="120000"/>
              </a:lnSpc>
            </a:pPr>
            <a:r>
              <a:rPr lang="en-US" altLang="zh-CN" sz="1600" b="0">
                <a:solidFill>
                  <a:srgbClr val="0000FF"/>
                </a:solidFill>
                <a:latin typeface="Arial" charset="0"/>
              </a:rPr>
              <a:t>a{ text-decoration:none; cursor:pointer; }</a:t>
            </a:r>
            <a:br>
              <a:rPr lang="en-US" altLang="zh-CN" sz="1600" b="0">
                <a:solidFill>
                  <a:srgbClr val="0000FF"/>
                </a:solidFill>
                <a:latin typeface="Arial" charset="0"/>
              </a:rPr>
            </a:br>
            <a:r>
              <a:rPr lang="en-US" altLang="zh-CN" sz="1600" b="0">
                <a:solidFill>
                  <a:srgbClr val="0000FF"/>
                </a:solidFill>
                <a:latin typeface="Arial" charset="0"/>
              </a:rPr>
              <a:t>a:link,a:visited{ color:#004276; } </a:t>
            </a:r>
            <a:br>
              <a:rPr lang="en-US" altLang="zh-CN" sz="1600" b="0">
                <a:solidFill>
                  <a:srgbClr val="0000FF"/>
                </a:solidFill>
                <a:latin typeface="Arial" charset="0"/>
              </a:rPr>
            </a:br>
            <a:r>
              <a:rPr lang="en-US" altLang="zh-CN" sz="1600" b="0">
                <a:solidFill>
                  <a:srgbClr val="0000FF"/>
                </a:solidFill>
                <a:latin typeface="Arial" charset="0"/>
              </a:rPr>
              <a:t>a:hover{ text-decoration:underline; color:#ba2636; }</a:t>
            </a:r>
            <a:r>
              <a:rPr lang="en-US" altLang="zh-CN"/>
              <a:t> </a:t>
            </a:r>
          </a:p>
          <a:p>
            <a:pPr>
              <a:lnSpc>
                <a:spcPct val="120000"/>
              </a:lnSpc>
            </a:pPr>
            <a:r>
              <a:rPr lang="en-US" altLang="zh-CN" sz="1600">
                <a:solidFill>
                  <a:srgbClr val="FF0000"/>
                </a:solidFill>
                <a:latin typeface="Arial" charset="0"/>
              </a:rPr>
              <a:t>7</a:t>
            </a:r>
            <a:r>
              <a:rPr lang="zh-CN" altLang="en-US" sz="1600">
                <a:solidFill>
                  <a:srgbClr val="FF0000"/>
                </a:solidFill>
                <a:latin typeface="Arial" charset="0"/>
              </a:rPr>
              <a:t>、清除与浮动</a:t>
            </a:r>
          </a:p>
          <a:p>
            <a:pPr>
              <a:lnSpc>
                <a:spcPct val="120000"/>
              </a:lnSpc>
            </a:pPr>
            <a:r>
              <a:rPr lang="en-US" altLang="zh-CN" sz="1600" b="0">
                <a:solidFill>
                  <a:srgbClr val="0000FF"/>
                </a:solidFill>
                <a:latin typeface="Arial" charset="0"/>
              </a:rPr>
              <a:t>.floatLeft{ float:left; }</a:t>
            </a:r>
            <a:br>
              <a:rPr lang="en-US" altLang="zh-CN" sz="1600" b="0">
                <a:solidFill>
                  <a:srgbClr val="0000FF"/>
                </a:solidFill>
                <a:latin typeface="Arial" charset="0"/>
              </a:rPr>
            </a:br>
            <a:r>
              <a:rPr lang="en-US" altLang="zh-CN" sz="1600" b="0">
                <a:solidFill>
                  <a:srgbClr val="0000FF"/>
                </a:solidFill>
                <a:latin typeface="Arial" charset="0"/>
              </a:rPr>
              <a:t>.floatRight{ float:right; }</a:t>
            </a:r>
            <a:br>
              <a:rPr lang="en-US" altLang="zh-CN" sz="1600" b="0">
                <a:solidFill>
                  <a:srgbClr val="0000FF"/>
                </a:solidFill>
                <a:latin typeface="Arial" charset="0"/>
              </a:rPr>
            </a:br>
            <a:r>
              <a:rPr lang="en-US" altLang="zh-CN" sz="1600" b="0">
                <a:solidFill>
                  <a:srgbClr val="0000FF"/>
                </a:solidFill>
                <a:latin typeface="Arial" charset="0"/>
              </a:rPr>
              <a:t>.clear{clear:both; }</a:t>
            </a:r>
            <a:br>
              <a:rPr lang="en-US" altLang="zh-CN" sz="1600" b="0">
                <a:solidFill>
                  <a:srgbClr val="0000FF"/>
                </a:solidFill>
                <a:latin typeface="Arial" charset="0"/>
              </a:rPr>
            </a:br>
            <a:r>
              <a:rPr lang="en-US" altLang="zh-CN" sz="1600" b="0">
                <a:solidFill>
                  <a:srgbClr val="0000FF"/>
                </a:solidFill>
                <a:latin typeface="Arial" charset="0"/>
              </a:rPr>
              <a:t>.blank10{height:10px; overflow:hidden; clear:both; }</a:t>
            </a:r>
            <a:r>
              <a:rPr lang="en-US" altLang="zh-CN"/>
              <a:t> </a:t>
            </a:r>
            <a:endParaRPr lang="zh-CN" altLang="en-US" sz="1600">
              <a:solidFill>
                <a:srgbClr val="0000FF"/>
              </a:solidFill>
              <a:latin typeface="Arial" charset="0"/>
            </a:endParaRPr>
          </a:p>
        </p:txBody>
      </p:sp>
      <p:sp>
        <p:nvSpPr>
          <p:cNvPr id="87044" name="Text Box 6"/>
          <p:cNvSpPr txBox="1">
            <a:spLocks noChangeArrowheads="1"/>
          </p:cNvSpPr>
          <p:nvPr/>
        </p:nvSpPr>
        <p:spPr bwMode="auto">
          <a:xfrm>
            <a:off x="5508625" y="2492375"/>
            <a:ext cx="3167063" cy="2246313"/>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FF0000"/>
                </a:solidFill>
                <a:latin typeface="Arial" charset="0"/>
              </a:rPr>
              <a:t>8</a:t>
            </a:r>
            <a:r>
              <a:rPr lang="zh-CN" altLang="en-US" sz="1600">
                <a:solidFill>
                  <a:srgbClr val="FF0000"/>
                </a:solidFill>
                <a:latin typeface="Arial" charset="0"/>
              </a:rPr>
              <a:t>、字体颜色</a:t>
            </a:r>
          </a:p>
          <a:p>
            <a:pPr>
              <a:lnSpc>
                <a:spcPct val="120000"/>
              </a:lnSpc>
            </a:pPr>
            <a:r>
              <a:rPr lang="en-US" altLang="zh-CN" sz="1600" b="0">
                <a:solidFill>
                  <a:srgbClr val="0000FF"/>
                </a:solidFill>
                <a:latin typeface="Arial" charset="0"/>
              </a:rPr>
              <a:t>.black {color:#000;}</a:t>
            </a:r>
            <a:br>
              <a:rPr lang="en-US" altLang="zh-CN" sz="1600" b="0">
                <a:solidFill>
                  <a:srgbClr val="0000FF"/>
                </a:solidFill>
                <a:latin typeface="Arial" charset="0"/>
              </a:rPr>
            </a:br>
            <a:r>
              <a:rPr lang="en-US" altLang="zh-CN" sz="1600" b="0">
                <a:solidFill>
                  <a:srgbClr val="0000FF"/>
                </a:solidFill>
                <a:latin typeface="Arial" charset="0"/>
              </a:rPr>
              <a:t>.white {color:#fff;}</a:t>
            </a:r>
            <a:br>
              <a:rPr lang="en-US" altLang="zh-CN" sz="1600" b="0">
                <a:solidFill>
                  <a:srgbClr val="0000FF"/>
                </a:solidFill>
                <a:latin typeface="Arial" charset="0"/>
              </a:rPr>
            </a:br>
            <a:r>
              <a:rPr lang="en-US" altLang="zh-CN" sz="1600" b="0">
                <a:solidFill>
                  <a:srgbClr val="0000FF"/>
                </a:solidFill>
                <a:latin typeface="Arial" charset="0"/>
              </a:rPr>
              <a:t>.red {color:#e10007;}</a:t>
            </a:r>
            <a:br>
              <a:rPr lang="en-US" altLang="zh-CN" sz="1600" b="0">
                <a:solidFill>
                  <a:srgbClr val="0000FF"/>
                </a:solidFill>
                <a:latin typeface="Arial" charset="0"/>
              </a:rPr>
            </a:br>
            <a:r>
              <a:rPr lang="en-US" altLang="zh-CN" sz="1600" b="0">
                <a:solidFill>
                  <a:srgbClr val="0000FF"/>
                </a:solidFill>
                <a:latin typeface="Arial" charset="0"/>
              </a:rPr>
              <a:t>.grey {color:#454545;}</a:t>
            </a:r>
            <a:br>
              <a:rPr lang="en-US" altLang="zh-CN" sz="1600" b="0">
                <a:solidFill>
                  <a:srgbClr val="0000FF"/>
                </a:solidFill>
                <a:latin typeface="Arial" charset="0"/>
              </a:rPr>
            </a:br>
            <a:r>
              <a:rPr lang="en-US" altLang="zh-CN" sz="1600" b="0">
                <a:solidFill>
                  <a:srgbClr val="0000FF"/>
                </a:solidFill>
                <a:latin typeface="Arial" charset="0"/>
              </a:rPr>
              <a:t>.orange {color:#ff7200;}</a:t>
            </a:r>
            <a:br>
              <a:rPr lang="en-US" altLang="zh-CN" sz="1600" b="0">
                <a:solidFill>
                  <a:srgbClr val="0000FF"/>
                </a:solidFill>
                <a:latin typeface="Arial" charset="0"/>
              </a:rPr>
            </a:br>
            <a:r>
              <a:rPr lang="en-US" altLang="zh-CN" sz="1600" b="0">
                <a:solidFill>
                  <a:srgbClr val="0000FF"/>
                </a:solidFill>
                <a:latin typeface="Arial" charset="0"/>
              </a:rPr>
              <a:t>.blue {color:#3a8ecf;} </a:t>
            </a:r>
            <a:endParaRPr lang="zh-CN" altLang="en-US" sz="1600" b="0">
              <a:solidFill>
                <a:srgbClr val="0000FF"/>
              </a:solidFill>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zh-CN" smtClean="0"/>
              <a:t>HTML</a:t>
            </a:r>
            <a:r>
              <a:rPr lang="zh-CN" altLang="en-US" smtClean="0"/>
              <a:t>的缺点</a:t>
            </a:r>
          </a:p>
        </p:txBody>
      </p:sp>
      <p:sp>
        <p:nvSpPr>
          <p:cNvPr id="26626" name="Rectangle 3"/>
          <p:cNvSpPr>
            <a:spLocks noGrp="1" noChangeArrowheads="1"/>
          </p:cNvSpPr>
          <p:nvPr>
            <p:ph type="body" idx="1"/>
          </p:nvPr>
        </p:nvSpPr>
        <p:spPr/>
        <p:txBody>
          <a:bodyPr/>
          <a:lstStyle/>
          <a:p>
            <a:pPr>
              <a:lnSpc>
                <a:spcPct val="120000"/>
              </a:lnSpc>
            </a:pPr>
            <a:r>
              <a:rPr lang="zh-CN" altLang="en-US" sz="2000" smtClean="0"/>
              <a:t>维护困难。为了修改某个标记，需要花费很多时间，尤其对于整个网站而言，维护成本更高。</a:t>
            </a:r>
          </a:p>
          <a:p>
            <a:pPr>
              <a:lnSpc>
                <a:spcPct val="120000"/>
              </a:lnSpc>
            </a:pPr>
            <a:r>
              <a:rPr lang="zh-CN" altLang="en-US" sz="2000" smtClean="0"/>
              <a:t>样式标记不足。</a:t>
            </a:r>
            <a:r>
              <a:rPr lang="en-US" altLang="zh-CN" sz="2000" smtClean="0"/>
              <a:t>HTML</a:t>
            </a:r>
            <a:r>
              <a:rPr lang="zh-CN" altLang="en-US" sz="2000" smtClean="0"/>
              <a:t>本身的样式标记很少，大部分标记是为网页内容服务的。</a:t>
            </a:r>
          </a:p>
          <a:p>
            <a:pPr>
              <a:lnSpc>
                <a:spcPct val="120000"/>
              </a:lnSpc>
            </a:pPr>
            <a:r>
              <a:rPr lang="zh-CN" altLang="en-US" sz="2000" smtClean="0"/>
              <a:t>网页过胖。由于没有统一对各种风格样式进行控制，</a:t>
            </a:r>
            <a:r>
              <a:rPr lang="en-US" altLang="zh-CN" sz="2000" smtClean="0"/>
              <a:t>HTML</a:t>
            </a:r>
            <a:r>
              <a:rPr lang="zh-CN" altLang="en-US" sz="2000" smtClean="0"/>
              <a:t>页面体积过大，占用掉了很宝贵的宽度。</a:t>
            </a:r>
          </a:p>
          <a:p>
            <a:pPr>
              <a:lnSpc>
                <a:spcPct val="120000"/>
              </a:lnSpc>
            </a:pPr>
            <a:r>
              <a:rPr lang="zh-CN" altLang="en-US" sz="2000" smtClean="0"/>
              <a:t>定位困难。过多的</a:t>
            </a:r>
            <a:r>
              <a:rPr lang="en-US" altLang="zh-CN" sz="2000" smtClean="0"/>
              <a:t>&lt;table&gt;</a:t>
            </a:r>
            <a:r>
              <a:rPr lang="zh-CN" altLang="en-US" sz="2000" smtClean="0"/>
              <a:t>标记导致页面的复杂和后期维护困难。</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zh-CN" altLang="en-US" smtClean="0"/>
              <a:t>其它常用</a:t>
            </a:r>
            <a:r>
              <a:rPr lang="en-US" altLang="zh-CN" smtClean="0"/>
              <a:t>CSS</a:t>
            </a:r>
            <a:r>
              <a:rPr lang="zh-CN" altLang="en-US" smtClean="0"/>
              <a:t>兼容问题</a:t>
            </a:r>
          </a:p>
        </p:txBody>
      </p:sp>
      <p:sp>
        <p:nvSpPr>
          <p:cNvPr id="88066" name="Rectangle 3"/>
          <p:cNvSpPr>
            <a:spLocks noGrp="1" noChangeArrowheads="1"/>
          </p:cNvSpPr>
          <p:nvPr>
            <p:ph type="body" sz="half" idx="1"/>
          </p:nvPr>
        </p:nvSpPr>
        <p:spPr>
          <a:xfrm>
            <a:off x="755650" y="1844675"/>
            <a:ext cx="7704138" cy="1655763"/>
          </a:xfrm>
        </p:spPr>
        <p:txBody>
          <a:bodyPr/>
          <a:lstStyle/>
          <a:p>
            <a:r>
              <a:rPr lang="zh-CN" altLang="en-US" sz="2400" b="1" smtClean="0"/>
              <a:t>布局页面水平居中</a:t>
            </a:r>
          </a:p>
          <a:p>
            <a:pPr lvl="1"/>
            <a:r>
              <a:rPr lang="zh-CN" altLang="en-US" sz="1600" smtClean="0"/>
              <a:t>使用</a:t>
            </a:r>
            <a:r>
              <a:rPr lang="en-US" altLang="zh-CN" sz="1600" smtClean="0"/>
              <a:t>div</a:t>
            </a:r>
            <a:r>
              <a:rPr lang="zh-CN" altLang="en-US" sz="1600" smtClean="0"/>
              <a:t>布局时，要想让整个网页居中显示，不同浏览器显示效果不一样。在</a:t>
            </a:r>
            <a:r>
              <a:rPr lang="en-US" altLang="zh-CN" sz="1600" smtClean="0"/>
              <a:t>IE</a:t>
            </a:r>
            <a:r>
              <a:rPr lang="zh-CN" altLang="en-US" sz="1600" smtClean="0"/>
              <a:t>下要想让</a:t>
            </a:r>
            <a:r>
              <a:rPr lang="en-US" altLang="zh-CN" sz="1600" smtClean="0"/>
              <a:t>box</a:t>
            </a:r>
            <a:r>
              <a:rPr lang="zh-CN" altLang="en-US" sz="1600" smtClean="0"/>
              <a:t>层居中显示，使用</a:t>
            </a:r>
            <a:r>
              <a:rPr lang="en-US" altLang="zh-CN" sz="1600" smtClean="0"/>
              <a:t>text-align</a:t>
            </a:r>
            <a:r>
              <a:rPr lang="zh-CN" altLang="en-US" sz="1600" smtClean="0"/>
              <a:t>就可以了；但在</a:t>
            </a:r>
            <a:r>
              <a:rPr lang="en-US" altLang="zh-CN" sz="1600" smtClean="0"/>
              <a:t>Firefox</a:t>
            </a:r>
            <a:r>
              <a:rPr lang="zh-CN" altLang="en-US" sz="1600" smtClean="0"/>
              <a:t>下不起作用，需要在</a:t>
            </a:r>
            <a:r>
              <a:rPr lang="en-US" altLang="zh-CN" sz="1600" smtClean="0"/>
              <a:t>box</a:t>
            </a:r>
            <a:r>
              <a:rPr lang="zh-CN" altLang="en-US" sz="1600" smtClean="0"/>
              <a:t>上加</a:t>
            </a:r>
            <a:r>
              <a:rPr lang="en-US" altLang="zh-CN" sz="1600" smtClean="0"/>
              <a:t>margin:0px auto</a:t>
            </a:r>
            <a:r>
              <a:rPr lang="zh-CN" altLang="en-US" sz="1600" smtClean="0"/>
              <a:t>来实现。因此满足所有浏览器的效果，则可将两种代码整合。 如下例所示： </a:t>
            </a:r>
          </a:p>
        </p:txBody>
      </p:sp>
      <p:sp>
        <p:nvSpPr>
          <p:cNvPr id="88067" name="Text Box 6"/>
          <p:cNvSpPr txBox="1">
            <a:spLocks noChangeArrowheads="1"/>
          </p:cNvSpPr>
          <p:nvPr/>
        </p:nvSpPr>
        <p:spPr bwMode="auto">
          <a:xfrm>
            <a:off x="827088" y="3357563"/>
            <a:ext cx="7632700" cy="2833687"/>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b="0">
                <a:solidFill>
                  <a:srgbClr val="0000FF"/>
                </a:solidFill>
                <a:latin typeface="Arial" charset="0"/>
              </a:rPr>
              <a:t>&lt;style type="text/css"&gt;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body{ margin:0px; padding:0px; text-align:center;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.box{ text-align:left; margin:0px auto;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&lt;/style&gt;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&lt;html&gt;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&lt;body&gt;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&lt;div class="box"&gt;</a:t>
            </a:r>
            <a:r>
              <a:rPr lang="zh-CN" altLang="en-US" sz="1600" b="0">
                <a:solidFill>
                  <a:srgbClr val="0000FF"/>
                </a:solidFill>
                <a:latin typeface="Arial" charset="0"/>
              </a:rPr>
              <a:t>测试内容</a:t>
            </a:r>
            <a:r>
              <a:rPr lang="en-US" altLang="zh-CN" sz="1600" b="0">
                <a:solidFill>
                  <a:srgbClr val="0000FF"/>
                </a:solidFill>
                <a:latin typeface="Arial" charset="0"/>
              </a:rPr>
              <a:t>&lt;/div&gt;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&lt;/body&gt;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&lt;/html&gt;</a:t>
            </a:r>
            <a:r>
              <a:rPr lang="en-US" altLang="zh-CN" sz="1600">
                <a:solidFill>
                  <a:srgbClr val="0000FF"/>
                </a:solidFill>
                <a:latin typeface="Arial" charset="0"/>
              </a:rPr>
              <a:t> </a:t>
            </a:r>
            <a:endParaRPr lang="zh-CN" altLang="en-US" sz="1600">
              <a:solidFill>
                <a:srgbClr val="0000FF"/>
              </a:solidFill>
              <a:latin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zh-CN" altLang="en-US" smtClean="0"/>
              <a:t>其它常用兼容性问题</a:t>
            </a:r>
          </a:p>
        </p:txBody>
      </p:sp>
      <p:sp>
        <p:nvSpPr>
          <p:cNvPr id="89090" name="Rectangle 3"/>
          <p:cNvSpPr>
            <a:spLocks noGrp="1" noChangeArrowheads="1"/>
          </p:cNvSpPr>
          <p:nvPr>
            <p:ph type="body" idx="1"/>
          </p:nvPr>
        </p:nvSpPr>
        <p:spPr>
          <a:xfrm>
            <a:off x="755650" y="1989138"/>
            <a:ext cx="7696200" cy="576262"/>
          </a:xfrm>
        </p:spPr>
        <p:txBody>
          <a:bodyPr/>
          <a:lstStyle/>
          <a:p>
            <a:r>
              <a:rPr lang="en-US" altLang="zh-CN" sz="2000" b="1" smtClean="0"/>
              <a:t>DIV</a:t>
            </a:r>
            <a:r>
              <a:rPr lang="zh-CN" altLang="en-US" sz="2000" b="1" smtClean="0"/>
              <a:t>中单行内容垂直居中（例如：新闻标题）</a:t>
            </a:r>
            <a:r>
              <a:rPr lang="zh-CN" altLang="en-US" sz="2000" smtClean="0"/>
              <a:t> </a:t>
            </a:r>
          </a:p>
        </p:txBody>
      </p:sp>
      <p:sp>
        <p:nvSpPr>
          <p:cNvPr id="89091" name="Text Box 6"/>
          <p:cNvSpPr txBox="1">
            <a:spLocks noChangeArrowheads="1"/>
          </p:cNvSpPr>
          <p:nvPr/>
        </p:nvSpPr>
        <p:spPr bwMode="auto">
          <a:xfrm>
            <a:off x="827088" y="2708275"/>
            <a:ext cx="7632700" cy="2540000"/>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b="0">
                <a:solidFill>
                  <a:srgbClr val="0000FF"/>
                </a:solidFill>
                <a:latin typeface="Arial" charset="0"/>
              </a:rPr>
              <a:t>&lt;style type="text/css"&gt;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.title{ height:30px; line-height:30px; text-align:center;}</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&lt;/style&gt;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&lt;html&gt;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&lt;body&gt;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&lt;div class="title"&gt;</a:t>
            </a:r>
            <a:r>
              <a:rPr lang="zh-CN" altLang="en-US" sz="1600" b="0">
                <a:solidFill>
                  <a:srgbClr val="0000FF"/>
                </a:solidFill>
                <a:latin typeface="Arial" charset="0"/>
              </a:rPr>
              <a:t>新闻标题</a:t>
            </a:r>
            <a:r>
              <a:rPr lang="en-US" altLang="zh-CN" sz="1600" b="0">
                <a:solidFill>
                  <a:srgbClr val="0000FF"/>
                </a:solidFill>
                <a:latin typeface="Arial" charset="0"/>
              </a:rPr>
              <a:t>&lt;/div&gt;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&lt;/body&gt;</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&lt;/html&gt;</a:t>
            </a:r>
            <a:r>
              <a:rPr lang="en-US" altLang="zh-CN" sz="1600">
                <a:solidFill>
                  <a:srgbClr val="0000FF"/>
                </a:solidFill>
                <a:latin typeface="Arial" charset="0"/>
              </a:rPr>
              <a:t> </a:t>
            </a:r>
            <a:endParaRPr lang="zh-CN" altLang="en-US" sz="1600">
              <a:solidFill>
                <a:srgbClr val="0000FF"/>
              </a:solidFill>
              <a:latin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r>
              <a:rPr lang="zh-CN" altLang="en-US" smtClean="0"/>
              <a:t>其它常用兼容性问题</a:t>
            </a:r>
          </a:p>
        </p:txBody>
      </p:sp>
      <p:sp>
        <p:nvSpPr>
          <p:cNvPr id="90114" name="Rectangle 3"/>
          <p:cNvSpPr>
            <a:spLocks noGrp="1" noChangeArrowheads="1"/>
          </p:cNvSpPr>
          <p:nvPr>
            <p:ph type="body" idx="1"/>
          </p:nvPr>
        </p:nvSpPr>
        <p:spPr>
          <a:xfrm>
            <a:off x="755650" y="1989138"/>
            <a:ext cx="7696200" cy="1152525"/>
          </a:xfrm>
        </p:spPr>
        <p:txBody>
          <a:bodyPr/>
          <a:lstStyle/>
          <a:p>
            <a:r>
              <a:rPr lang="en-US" altLang="zh-CN" sz="2000" b="1" smtClean="0"/>
              <a:t>IE</a:t>
            </a:r>
            <a:r>
              <a:rPr lang="zh-CN" altLang="en-US" sz="2000" b="1" smtClean="0"/>
              <a:t>中</a:t>
            </a:r>
            <a:r>
              <a:rPr lang="en-US" altLang="zh-CN" sz="2000" b="1" smtClean="0"/>
              <a:t>DIV</a:t>
            </a:r>
            <a:r>
              <a:rPr lang="zh-CN" altLang="en-US" sz="2000" b="1" smtClean="0"/>
              <a:t>浮动时，</a:t>
            </a:r>
            <a:r>
              <a:rPr lang="en-US" altLang="zh-CN" sz="2000" b="1" smtClean="0"/>
              <a:t>margin</a:t>
            </a:r>
            <a:r>
              <a:rPr lang="zh-CN" altLang="en-US" sz="2000" b="1" smtClean="0"/>
              <a:t>左右加倍的问题</a:t>
            </a:r>
            <a:r>
              <a:rPr lang="zh-CN" altLang="en-US" sz="2000" smtClean="0"/>
              <a:t> </a:t>
            </a:r>
          </a:p>
          <a:p>
            <a:pPr lvl="1"/>
            <a:r>
              <a:rPr lang="zh-CN" altLang="en-US" sz="1600" smtClean="0"/>
              <a:t>设置为</a:t>
            </a:r>
            <a:r>
              <a:rPr lang="en-US" altLang="zh-CN" sz="1600" smtClean="0"/>
              <a:t>float</a:t>
            </a:r>
            <a:r>
              <a:rPr lang="zh-CN" altLang="en-US" sz="1600" smtClean="0"/>
              <a:t>的</a:t>
            </a:r>
            <a:r>
              <a:rPr lang="en-US" altLang="zh-CN" sz="1600" smtClean="0"/>
              <a:t>div</a:t>
            </a:r>
            <a:r>
              <a:rPr lang="zh-CN" altLang="en-US" sz="1600" smtClean="0"/>
              <a:t>在</a:t>
            </a:r>
            <a:r>
              <a:rPr lang="en-US" altLang="zh-CN" sz="1600" smtClean="0"/>
              <a:t>IE</a:t>
            </a:r>
            <a:r>
              <a:rPr lang="zh-CN" altLang="en-US" sz="1600" smtClean="0"/>
              <a:t>下设置的</a:t>
            </a:r>
            <a:r>
              <a:rPr lang="en-US" altLang="zh-CN" sz="1600" smtClean="0"/>
              <a:t>margin</a:t>
            </a:r>
            <a:r>
              <a:rPr lang="zh-CN" altLang="en-US" sz="1600" smtClean="0"/>
              <a:t>会加倍。这是一个</a:t>
            </a:r>
            <a:r>
              <a:rPr lang="en-US" altLang="zh-CN" sz="1600" smtClean="0"/>
              <a:t>IE6</a:t>
            </a:r>
            <a:r>
              <a:rPr lang="zh-CN" altLang="en-US" sz="1600" smtClean="0"/>
              <a:t>都存在的</a:t>
            </a:r>
            <a:r>
              <a:rPr lang="en-US" altLang="zh-CN" sz="1600" smtClean="0"/>
              <a:t>bug</a:t>
            </a:r>
            <a:r>
              <a:rPr lang="zh-CN" altLang="en-US" sz="1600" smtClean="0"/>
              <a:t>。解决方案是在这个</a:t>
            </a:r>
            <a:r>
              <a:rPr lang="en-US" altLang="zh-CN" sz="1600" smtClean="0"/>
              <a:t>div</a:t>
            </a:r>
            <a:r>
              <a:rPr lang="zh-CN" altLang="en-US" sz="1600" smtClean="0"/>
              <a:t>里面加上</a:t>
            </a:r>
            <a:r>
              <a:rPr lang="en-US" altLang="zh-CN" sz="1600" smtClean="0"/>
              <a:t>display:inline; </a:t>
            </a:r>
            <a:endParaRPr lang="zh-CN" altLang="en-US" sz="1600" smtClean="0"/>
          </a:p>
        </p:txBody>
      </p:sp>
      <p:sp>
        <p:nvSpPr>
          <p:cNvPr id="90115" name="Text Box 6"/>
          <p:cNvSpPr txBox="1">
            <a:spLocks noChangeArrowheads="1"/>
          </p:cNvSpPr>
          <p:nvPr/>
        </p:nvSpPr>
        <p:spPr bwMode="auto">
          <a:xfrm>
            <a:off x="827088" y="3365500"/>
            <a:ext cx="7632700" cy="2246313"/>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0000FF"/>
                </a:solidFill>
                <a:latin typeface="Arial" charset="0"/>
              </a:rPr>
              <a:t>&lt;style type="text/css"&gt;</a:t>
            </a:r>
            <a:br>
              <a:rPr lang="en-US" altLang="zh-CN" sz="1600">
                <a:solidFill>
                  <a:srgbClr val="0000FF"/>
                </a:solidFill>
                <a:latin typeface="Arial" charset="0"/>
              </a:rPr>
            </a:br>
            <a:r>
              <a:rPr lang="en-US" altLang="zh-CN" sz="1600">
                <a:solidFill>
                  <a:srgbClr val="0000FF"/>
                </a:solidFill>
                <a:latin typeface="Arial" charset="0"/>
              </a:rPr>
              <a:t>.div{</a:t>
            </a:r>
          </a:p>
          <a:p>
            <a:pPr>
              <a:lnSpc>
                <a:spcPct val="120000"/>
              </a:lnSpc>
            </a:pPr>
            <a:r>
              <a:rPr lang="en-US" altLang="zh-CN" sz="1600">
                <a:solidFill>
                  <a:srgbClr val="0000FF"/>
                </a:solidFill>
                <a:latin typeface="Arial" charset="0"/>
              </a:rPr>
              <a:t>      float:left;</a:t>
            </a:r>
          </a:p>
          <a:p>
            <a:pPr>
              <a:lnSpc>
                <a:spcPct val="120000"/>
              </a:lnSpc>
            </a:pPr>
            <a:r>
              <a:rPr lang="en-US" altLang="zh-CN" sz="1600">
                <a:solidFill>
                  <a:srgbClr val="0000FF"/>
                </a:solidFill>
                <a:latin typeface="Arial" charset="0"/>
              </a:rPr>
              <a:t>      margin:10px;</a:t>
            </a:r>
          </a:p>
          <a:p>
            <a:pPr>
              <a:lnSpc>
                <a:spcPct val="120000"/>
              </a:lnSpc>
            </a:pPr>
            <a:r>
              <a:rPr lang="en-US" altLang="zh-CN" sz="1600">
                <a:solidFill>
                  <a:srgbClr val="0000FF"/>
                </a:solidFill>
                <a:latin typeface="Arial" charset="0"/>
              </a:rPr>
              <a:t>      display:inline;</a:t>
            </a:r>
          </a:p>
          <a:p>
            <a:pPr>
              <a:lnSpc>
                <a:spcPct val="120000"/>
              </a:lnSpc>
            </a:pPr>
            <a:r>
              <a:rPr lang="en-US" altLang="zh-CN" sz="1600">
                <a:solidFill>
                  <a:srgbClr val="0000FF"/>
                </a:solidFill>
                <a:latin typeface="Arial" charset="0"/>
              </a:rPr>
              <a:t> }</a:t>
            </a:r>
            <a:br>
              <a:rPr lang="en-US" altLang="zh-CN" sz="1600">
                <a:solidFill>
                  <a:srgbClr val="0000FF"/>
                </a:solidFill>
                <a:latin typeface="Arial" charset="0"/>
              </a:rPr>
            </a:br>
            <a:r>
              <a:rPr lang="en-US" altLang="zh-CN" sz="1600">
                <a:solidFill>
                  <a:srgbClr val="0000FF"/>
                </a:solidFill>
                <a:latin typeface="Arial" charset="0"/>
              </a:rPr>
              <a:t>&lt;/style&gt;  </a:t>
            </a:r>
            <a:endParaRPr lang="zh-CN" altLang="en-US" sz="1600">
              <a:solidFill>
                <a:srgbClr val="0000FF"/>
              </a:solidFill>
              <a:latin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zh-CN" altLang="en-US" smtClean="0"/>
              <a:t>其它常用兼容性问题</a:t>
            </a:r>
          </a:p>
        </p:txBody>
      </p:sp>
      <p:sp>
        <p:nvSpPr>
          <p:cNvPr id="91138" name="Rectangle 3"/>
          <p:cNvSpPr>
            <a:spLocks noGrp="1" noChangeArrowheads="1"/>
          </p:cNvSpPr>
          <p:nvPr>
            <p:ph type="body" idx="1"/>
          </p:nvPr>
        </p:nvSpPr>
        <p:spPr>
          <a:xfrm>
            <a:off x="755650" y="1989138"/>
            <a:ext cx="7696200" cy="1152525"/>
          </a:xfrm>
        </p:spPr>
        <p:txBody>
          <a:bodyPr/>
          <a:lstStyle/>
          <a:p>
            <a:r>
              <a:rPr lang="en-US" altLang="zh-CN" sz="2000" b="1" smtClean="0"/>
              <a:t>IE6</a:t>
            </a:r>
            <a:r>
              <a:rPr lang="zh-CN" altLang="en-US" sz="2000" b="1" smtClean="0"/>
              <a:t>下无法定义</a:t>
            </a:r>
            <a:r>
              <a:rPr lang="en-US" altLang="zh-CN" sz="2000" b="1" smtClean="0"/>
              <a:t>1px</a:t>
            </a:r>
            <a:r>
              <a:rPr lang="zh-CN" altLang="en-US" sz="2000" b="1" smtClean="0"/>
              <a:t>行高的容器</a:t>
            </a:r>
          </a:p>
          <a:p>
            <a:pPr lvl="1"/>
            <a:r>
              <a:rPr lang="zh-CN" altLang="en-US" sz="1600" smtClean="0"/>
              <a:t>为什么无法定义</a:t>
            </a:r>
            <a:r>
              <a:rPr lang="en-US" altLang="zh-CN" sz="1600" smtClean="0"/>
              <a:t>1px</a:t>
            </a:r>
            <a:r>
              <a:rPr lang="zh-CN" altLang="en-US" sz="1600" smtClean="0"/>
              <a:t>左右高度的容器，</a:t>
            </a:r>
            <a:r>
              <a:rPr lang="en-US" altLang="zh-CN" sz="1600" smtClean="0"/>
              <a:t>IE6</a:t>
            </a:r>
            <a:r>
              <a:rPr lang="zh-CN" altLang="en-US" sz="1600" smtClean="0"/>
              <a:t>下这个问题是因为默认的行高造成的。解决办法：</a:t>
            </a:r>
            <a:r>
              <a:rPr lang="en-US" altLang="zh-CN" sz="1600" smtClean="0"/>
              <a:t>overflow:hidden </a:t>
            </a:r>
            <a:endParaRPr lang="zh-CN" altLang="en-US" sz="1600" smtClean="0"/>
          </a:p>
        </p:txBody>
      </p:sp>
      <p:sp>
        <p:nvSpPr>
          <p:cNvPr id="91139" name="Text Box 6"/>
          <p:cNvSpPr txBox="1">
            <a:spLocks noChangeArrowheads="1"/>
          </p:cNvSpPr>
          <p:nvPr/>
        </p:nvSpPr>
        <p:spPr bwMode="auto">
          <a:xfrm>
            <a:off x="827088" y="3209925"/>
            <a:ext cx="7632700" cy="1658938"/>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0000FF"/>
                </a:solidFill>
                <a:latin typeface="Arial" charset="0"/>
              </a:rPr>
              <a:t>.blank1{</a:t>
            </a:r>
          </a:p>
          <a:p>
            <a:pPr>
              <a:lnSpc>
                <a:spcPct val="120000"/>
              </a:lnSpc>
            </a:pPr>
            <a:r>
              <a:rPr lang="en-US" altLang="zh-CN" sz="1600">
                <a:solidFill>
                  <a:srgbClr val="0000FF"/>
                </a:solidFill>
                <a:latin typeface="Arial" charset="0"/>
              </a:rPr>
              <a:t>    height:1px; </a:t>
            </a:r>
          </a:p>
          <a:p>
            <a:pPr>
              <a:lnSpc>
                <a:spcPct val="120000"/>
              </a:lnSpc>
            </a:pPr>
            <a:r>
              <a:rPr lang="en-US" altLang="zh-CN" sz="1600">
                <a:solidFill>
                  <a:srgbClr val="0000FF"/>
                </a:solidFill>
                <a:latin typeface="Arial" charset="0"/>
              </a:rPr>
              <a:t>    overflow:hidden;</a:t>
            </a:r>
          </a:p>
          <a:p>
            <a:pPr>
              <a:lnSpc>
                <a:spcPct val="120000"/>
              </a:lnSpc>
            </a:pPr>
            <a:r>
              <a:rPr lang="en-US" altLang="zh-CN" sz="1600">
                <a:solidFill>
                  <a:srgbClr val="0000FF"/>
                </a:solidFill>
                <a:latin typeface="Arial" charset="0"/>
              </a:rPr>
              <a:t>    background-color:#ccc; </a:t>
            </a:r>
          </a:p>
          <a:p>
            <a:pPr>
              <a:lnSpc>
                <a:spcPct val="120000"/>
              </a:lnSpc>
            </a:pPr>
            <a:r>
              <a:rPr lang="en-US" altLang="zh-CN" sz="1600">
                <a:solidFill>
                  <a:srgbClr val="0000FF"/>
                </a:solidFill>
                <a:latin typeface="Arial" charset="0"/>
              </a:rPr>
              <a:t>} </a:t>
            </a:r>
            <a:endParaRPr lang="zh-CN" altLang="en-US" sz="1600">
              <a:solidFill>
                <a:srgbClr val="0000FF"/>
              </a:solidFill>
              <a:latin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zh-CN" altLang="en-US" smtClean="0"/>
              <a:t>其它兼容性问题</a:t>
            </a:r>
          </a:p>
        </p:txBody>
      </p:sp>
      <p:sp>
        <p:nvSpPr>
          <p:cNvPr id="92162" name="Rectangle 3"/>
          <p:cNvSpPr>
            <a:spLocks noGrp="1" noChangeArrowheads="1"/>
          </p:cNvSpPr>
          <p:nvPr>
            <p:ph type="body" idx="1"/>
          </p:nvPr>
        </p:nvSpPr>
        <p:spPr>
          <a:xfrm>
            <a:off x="755650" y="1989138"/>
            <a:ext cx="7696200" cy="792162"/>
          </a:xfrm>
        </p:spPr>
        <p:txBody>
          <a:bodyPr/>
          <a:lstStyle/>
          <a:p>
            <a:r>
              <a:rPr lang="en-US" altLang="zh-CN" b="1" smtClean="0"/>
              <a:t>cursor:hand</a:t>
            </a:r>
            <a:r>
              <a:rPr lang="zh-CN" altLang="en-US" b="1" smtClean="0"/>
              <a:t>和</a:t>
            </a:r>
            <a:r>
              <a:rPr lang="en-US" altLang="zh-CN" b="1" smtClean="0"/>
              <a:t>cursor:pointer</a:t>
            </a:r>
            <a:r>
              <a:rPr lang="en-US" altLang="zh-CN" smtClean="0"/>
              <a:t> </a:t>
            </a:r>
            <a:endParaRPr lang="zh-CN" altLang="en-US" smtClean="0"/>
          </a:p>
        </p:txBody>
      </p:sp>
      <p:sp>
        <p:nvSpPr>
          <p:cNvPr id="92163" name="Text Box 6"/>
          <p:cNvSpPr txBox="1">
            <a:spLocks noChangeArrowheads="1"/>
          </p:cNvSpPr>
          <p:nvPr/>
        </p:nvSpPr>
        <p:spPr bwMode="auto">
          <a:xfrm>
            <a:off x="827088" y="2852738"/>
            <a:ext cx="7632700" cy="1285875"/>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zh-CN" altLang="en-US">
                <a:solidFill>
                  <a:srgbClr val="0000FF"/>
                </a:solidFill>
                <a:latin typeface="Arial" charset="0"/>
              </a:rPr>
              <a:t>问题说明：</a:t>
            </a:r>
            <a:r>
              <a:rPr lang="en-US" altLang="zh-CN">
                <a:solidFill>
                  <a:srgbClr val="0000FF"/>
                </a:solidFill>
                <a:latin typeface="Arial" charset="0"/>
              </a:rPr>
              <a:t>firefox</a:t>
            </a:r>
            <a:r>
              <a:rPr lang="zh-CN" altLang="en-US">
                <a:solidFill>
                  <a:srgbClr val="0000FF"/>
                </a:solidFill>
                <a:latin typeface="Arial" charset="0"/>
              </a:rPr>
              <a:t>不支持</a:t>
            </a:r>
            <a:r>
              <a:rPr lang="en-US" altLang="zh-CN">
                <a:solidFill>
                  <a:srgbClr val="0000FF"/>
                </a:solidFill>
                <a:latin typeface="Arial" charset="0"/>
              </a:rPr>
              <a:t>hand</a:t>
            </a:r>
            <a:r>
              <a:rPr lang="zh-CN" altLang="en-US">
                <a:solidFill>
                  <a:srgbClr val="0000FF"/>
                </a:solidFill>
                <a:latin typeface="Arial" charset="0"/>
              </a:rPr>
              <a:t>，但</a:t>
            </a:r>
            <a:r>
              <a:rPr lang="en-US" altLang="zh-CN">
                <a:solidFill>
                  <a:srgbClr val="0000FF"/>
                </a:solidFill>
                <a:latin typeface="Arial" charset="0"/>
              </a:rPr>
              <a:t>ie</a:t>
            </a:r>
            <a:r>
              <a:rPr lang="zh-CN" altLang="en-US">
                <a:solidFill>
                  <a:srgbClr val="0000FF"/>
                </a:solidFill>
                <a:latin typeface="Arial" charset="0"/>
              </a:rPr>
              <a:t>支持；两者都支持</a:t>
            </a:r>
            <a:r>
              <a:rPr lang="en-US" altLang="zh-CN">
                <a:solidFill>
                  <a:srgbClr val="0000FF"/>
                </a:solidFill>
                <a:latin typeface="Arial" charset="0"/>
              </a:rPr>
              <a:t>pointer </a:t>
            </a:r>
            <a:r>
              <a:rPr lang="zh-CN" altLang="en-US">
                <a:solidFill>
                  <a:srgbClr val="0000FF"/>
                </a:solidFill>
                <a:latin typeface="Arial" charset="0"/>
              </a:rPr>
              <a:t>，两者都是手形指示。</a:t>
            </a:r>
            <a:br>
              <a:rPr lang="zh-CN" altLang="en-US">
                <a:solidFill>
                  <a:srgbClr val="0000FF"/>
                </a:solidFill>
                <a:latin typeface="Arial" charset="0"/>
              </a:rPr>
            </a:br>
            <a:r>
              <a:rPr lang="zh-CN" altLang="en-US">
                <a:solidFill>
                  <a:srgbClr val="0000FF"/>
                </a:solidFill>
                <a:latin typeface="Arial" charset="0"/>
              </a:rPr>
              <a:t>解决方法：统一使用</a:t>
            </a:r>
            <a:r>
              <a:rPr lang="en-US" altLang="zh-CN">
                <a:solidFill>
                  <a:srgbClr val="0000FF"/>
                </a:solidFill>
                <a:latin typeface="Arial" charset="0"/>
              </a:rPr>
              <a:t>pointer</a:t>
            </a:r>
            <a:r>
              <a:rPr lang="zh-CN" altLang="en-US">
                <a:solidFill>
                  <a:srgbClr val="0000FF"/>
                </a:solidFill>
                <a:latin typeface="Arial"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tLang="zh-CN" smtClean="0"/>
              <a:t>CSS HACK</a:t>
            </a:r>
            <a:endParaRPr lang="zh-CN" altLang="en-US" smtClean="0"/>
          </a:p>
        </p:txBody>
      </p:sp>
      <p:sp>
        <p:nvSpPr>
          <p:cNvPr id="93186" name="Rectangle 3"/>
          <p:cNvSpPr>
            <a:spLocks noGrp="1" noChangeArrowheads="1"/>
          </p:cNvSpPr>
          <p:nvPr>
            <p:ph type="body" idx="1"/>
          </p:nvPr>
        </p:nvSpPr>
        <p:spPr/>
        <p:txBody>
          <a:bodyPr/>
          <a:lstStyle/>
          <a:p>
            <a:pPr>
              <a:lnSpc>
                <a:spcPct val="120000"/>
              </a:lnSpc>
            </a:pPr>
            <a:r>
              <a:rPr lang="en-US" altLang="zh-CN" sz="2000" b="1" smtClean="0"/>
              <a:t>CSS HACK</a:t>
            </a:r>
            <a:r>
              <a:rPr lang="zh-CN" altLang="en-US" sz="2000" b="1" smtClean="0"/>
              <a:t>概述</a:t>
            </a:r>
          </a:p>
          <a:p>
            <a:pPr lvl="1">
              <a:lnSpc>
                <a:spcPct val="120000"/>
              </a:lnSpc>
            </a:pPr>
            <a:r>
              <a:rPr lang="en-US" altLang="zh-CN" sz="1600" smtClean="0"/>
              <a:t>CSS hack</a:t>
            </a:r>
            <a:r>
              <a:rPr lang="zh-CN" altLang="en-US" sz="1600" smtClean="0"/>
              <a:t>由于不同的浏览器，比如</a:t>
            </a:r>
            <a:r>
              <a:rPr lang="en-US" altLang="zh-CN" sz="1600" smtClean="0"/>
              <a:t>Internet Explorer 6,Internet Explorer 7,Mozilla Firefox</a:t>
            </a:r>
            <a:r>
              <a:rPr lang="zh-CN" altLang="en-US" sz="1600" smtClean="0"/>
              <a:t>等，对</a:t>
            </a:r>
            <a:r>
              <a:rPr lang="en-US" altLang="zh-CN" sz="1600" smtClean="0"/>
              <a:t>CSS</a:t>
            </a:r>
            <a:r>
              <a:rPr lang="zh-CN" altLang="en-US" sz="1600" smtClean="0"/>
              <a:t>的解析认识不一样，因此会导致生成的页面效果不一样，得不到我们所需要的页面效果。 这个时候我们就需要针对不同的浏览器去写不同的</a:t>
            </a:r>
            <a:r>
              <a:rPr lang="en-US" altLang="zh-CN" sz="1600" smtClean="0"/>
              <a:t>CSS</a:t>
            </a:r>
            <a:r>
              <a:rPr lang="zh-CN" altLang="en-US" sz="1600" smtClean="0"/>
              <a:t>，让它能够同时兼容不同的浏览器，能在不同的浏览器中也能得到我们想要的页面效果。针对不同的浏览器写不同的</a:t>
            </a:r>
            <a:r>
              <a:rPr lang="en-US" altLang="zh-CN" sz="1600" smtClean="0"/>
              <a:t>CSS code</a:t>
            </a:r>
            <a:r>
              <a:rPr lang="zh-CN" altLang="en-US" sz="1600" smtClean="0"/>
              <a:t>的过程，就叫</a:t>
            </a:r>
            <a:r>
              <a:rPr lang="en-US" altLang="zh-CN" sz="1600" smtClean="0"/>
              <a:t>CSS hack! </a:t>
            </a:r>
            <a:endParaRPr lang="zh-CN" altLang="en-US" sz="16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tLang="zh-CN" smtClean="0"/>
              <a:t>CSS HACK</a:t>
            </a:r>
            <a:r>
              <a:rPr lang="zh-CN" altLang="en-US" smtClean="0"/>
              <a:t>分类</a:t>
            </a:r>
          </a:p>
        </p:txBody>
      </p:sp>
      <p:sp>
        <p:nvSpPr>
          <p:cNvPr id="94210" name="Rectangle 3"/>
          <p:cNvSpPr>
            <a:spLocks noGrp="1" noChangeArrowheads="1"/>
          </p:cNvSpPr>
          <p:nvPr>
            <p:ph type="body" idx="1"/>
          </p:nvPr>
        </p:nvSpPr>
        <p:spPr/>
        <p:txBody>
          <a:bodyPr/>
          <a:lstStyle/>
          <a:p>
            <a:r>
              <a:rPr lang="zh-CN" altLang="en-US" sz="2000" smtClean="0"/>
              <a:t>由于不同的浏览器对</a:t>
            </a:r>
            <a:r>
              <a:rPr lang="en-US" altLang="zh-CN" sz="2000" smtClean="0"/>
              <a:t>CSS</a:t>
            </a:r>
            <a:r>
              <a:rPr lang="zh-CN" altLang="en-US" sz="2000" smtClean="0"/>
              <a:t>的支持及解析结果不一样，还由于</a:t>
            </a:r>
            <a:r>
              <a:rPr lang="en-US" altLang="zh-CN" sz="2000" smtClean="0"/>
              <a:t>CSS</a:t>
            </a:r>
            <a:r>
              <a:rPr lang="zh-CN" altLang="en-US" sz="2000" smtClean="0"/>
              <a:t>中的优先级的关系。我们就可以根据这个来针对不同的浏览器来写不同的</a:t>
            </a:r>
            <a:r>
              <a:rPr lang="en-US" altLang="zh-CN" sz="2000" smtClean="0"/>
              <a:t>CSS</a:t>
            </a:r>
            <a:r>
              <a:rPr lang="zh-CN" altLang="en-US" sz="2000" smtClean="0"/>
              <a:t>。</a:t>
            </a:r>
            <a:r>
              <a:rPr lang="en-US" altLang="zh-CN" sz="2000" smtClean="0"/>
              <a:t>CSS Hack</a:t>
            </a:r>
            <a:r>
              <a:rPr lang="zh-CN" altLang="en-US" sz="2000" smtClean="0"/>
              <a:t>大致有</a:t>
            </a:r>
            <a:r>
              <a:rPr lang="en-US" altLang="zh-CN" sz="2000" smtClean="0"/>
              <a:t>2</a:t>
            </a:r>
            <a:r>
              <a:rPr lang="zh-CN" altLang="en-US" sz="2000" smtClean="0"/>
              <a:t>种表现形式，</a:t>
            </a:r>
            <a:r>
              <a:rPr lang="en-US" altLang="zh-CN" sz="2000" smtClean="0"/>
              <a:t>CSS</a:t>
            </a:r>
            <a:r>
              <a:rPr lang="zh-CN" altLang="en-US" sz="2000" smtClean="0"/>
              <a:t>类内部</a:t>
            </a:r>
            <a:r>
              <a:rPr lang="en-US" altLang="zh-CN" sz="2000" smtClean="0"/>
              <a:t>Hack</a:t>
            </a:r>
            <a:r>
              <a:rPr lang="zh-CN" altLang="en-US" sz="2000" smtClean="0"/>
              <a:t>、选择器</a:t>
            </a:r>
            <a:r>
              <a:rPr lang="en-US" altLang="zh-CN" sz="2000" smtClean="0"/>
              <a:t>Hack</a:t>
            </a:r>
            <a:r>
              <a:rPr lang="zh-CN" altLang="en-US" sz="2000" smtClean="0"/>
              <a:t>，</a:t>
            </a:r>
            <a:r>
              <a:rPr lang="en-US" altLang="zh-CN" sz="2000" smtClean="0"/>
              <a:t>CSS Hack</a:t>
            </a:r>
            <a:r>
              <a:rPr lang="zh-CN" altLang="en-US" sz="2000" smtClean="0"/>
              <a:t>主要针对</a:t>
            </a:r>
            <a:r>
              <a:rPr lang="en-US" altLang="zh-CN" sz="2000" smtClean="0"/>
              <a:t>IE</a:t>
            </a:r>
            <a:r>
              <a:rPr lang="zh-CN" altLang="en-US" sz="2000" smtClean="0"/>
              <a:t>浏览器。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en-US" altLang="zh-CN" smtClean="0"/>
              <a:t>CSS HACK</a:t>
            </a:r>
            <a:r>
              <a:rPr lang="zh-CN" altLang="en-US" smtClean="0"/>
              <a:t>分类</a:t>
            </a:r>
          </a:p>
        </p:txBody>
      </p:sp>
      <p:sp>
        <p:nvSpPr>
          <p:cNvPr id="95234" name="Rectangle 3"/>
          <p:cNvSpPr>
            <a:spLocks noGrp="1" noChangeArrowheads="1"/>
          </p:cNvSpPr>
          <p:nvPr>
            <p:ph type="body" idx="1"/>
          </p:nvPr>
        </p:nvSpPr>
        <p:spPr>
          <a:xfrm>
            <a:off x="755650" y="1989138"/>
            <a:ext cx="7696200" cy="503237"/>
          </a:xfrm>
        </p:spPr>
        <p:txBody>
          <a:bodyPr/>
          <a:lstStyle/>
          <a:p>
            <a:r>
              <a:rPr lang="zh-CN" altLang="en-US" sz="2000" b="1" smtClean="0"/>
              <a:t>类内部</a:t>
            </a:r>
            <a:r>
              <a:rPr lang="en-US" altLang="zh-CN" sz="2000" b="1" smtClean="0"/>
              <a:t>HACK</a:t>
            </a:r>
            <a:endParaRPr lang="en-US" altLang="zh-CN" sz="2000" smtClean="0"/>
          </a:p>
        </p:txBody>
      </p:sp>
      <p:sp>
        <p:nvSpPr>
          <p:cNvPr id="95235" name="Text Box 6"/>
          <p:cNvSpPr txBox="1">
            <a:spLocks noChangeArrowheads="1"/>
          </p:cNvSpPr>
          <p:nvPr/>
        </p:nvSpPr>
        <p:spPr bwMode="auto">
          <a:xfrm>
            <a:off x="827088" y="2565400"/>
            <a:ext cx="7632700" cy="1952625"/>
          </a:xfrm>
          <a:prstGeom prst="rect">
            <a:avLst/>
          </a:prstGeom>
          <a:solidFill>
            <a:srgbClr val="CCFFFF"/>
          </a:solidFill>
          <a:ln w="9525">
            <a:solidFill>
              <a:schemeClr val="tx1"/>
            </a:solidFill>
            <a:miter lim="800000"/>
            <a:headEnd/>
            <a:tailEnd/>
          </a:ln>
        </p:spPr>
        <p:txBody>
          <a:bodyPr tIns="90000" bIns="90000">
            <a:spAutoFit/>
          </a:bodyPr>
          <a:lstStyle/>
          <a:p>
            <a:pPr>
              <a:lnSpc>
                <a:spcPct val="120000"/>
              </a:lnSpc>
            </a:pPr>
            <a:r>
              <a:rPr lang="en-US" altLang="zh-CN" sz="1600">
                <a:solidFill>
                  <a:srgbClr val="FF0000"/>
                </a:solidFill>
                <a:latin typeface="Arial" charset="0"/>
              </a:rPr>
              <a:t>a)</a:t>
            </a:r>
            <a:r>
              <a:rPr lang="zh-CN" altLang="en-US" sz="1600">
                <a:solidFill>
                  <a:srgbClr val="FF0000"/>
                </a:solidFill>
                <a:latin typeface="Arial" charset="0"/>
              </a:rPr>
              <a:t>通用代码</a:t>
            </a:r>
          </a:p>
          <a:p>
            <a:pPr>
              <a:lnSpc>
                <a:spcPct val="120000"/>
              </a:lnSpc>
            </a:pPr>
            <a:r>
              <a:rPr lang="en-US" altLang="zh-CN" sz="1600">
                <a:solidFill>
                  <a:srgbClr val="0000FF"/>
                </a:solidFill>
                <a:latin typeface="Arial" charset="0"/>
              </a:rPr>
              <a:t>    div{ background-color:#990000; } </a:t>
            </a:r>
          </a:p>
          <a:p>
            <a:pPr>
              <a:lnSpc>
                <a:spcPct val="120000"/>
              </a:lnSpc>
            </a:pPr>
            <a:r>
              <a:rPr lang="en-US" altLang="zh-CN" sz="1600">
                <a:solidFill>
                  <a:srgbClr val="FF0000"/>
                </a:solidFill>
                <a:latin typeface="Arial" charset="0"/>
              </a:rPr>
              <a:t>b) "*" </a:t>
            </a:r>
            <a:r>
              <a:rPr lang="zh-CN" altLang="en-US" sz="1600">
                <a:solidFill>
                  <a:srgbClr val="FF0000"/>
                </a:solidFill>
                <a:latin typeface="Arial" charset="0"/>
              </a:rPr>
              <a:t>能识别</a:t>
            </a:r>
            <a:r>
              <a:rPr lang="en-US" altLang="zh-CN" sz="1600">
                <a:solidFill>
                  <a:srgbClr val="FF0000"/>
                </a:solidFill>
                <a:latin typeface="Arial" charset="0"/>
              </a:rPr>
              <a:t>IE6</a:t>
            </a:r>
            <a:r>
              <a:rPr lang="zh-CN" altLang="en-US" sz="1600">
                <a:solidFill>
                  <a:srgbClr val="FF0000"/>
                </a:solidFill>
                <a:latin typeface="Arial" charset="0"/>
              </a:rPr>
              <a:t>和</a:t>
            </a:r>
            <a:r>
              <a:rPr lang="en-US" altLang="zh-CN" sz="1600">
                <a:solidFill>
                  <a:srgbClr val="FF0000"/>
                </a:solidFill>
                <a:latin typeface="Arial" charset="0"/>
              </a:rPr>
              <a:t>IE7 </a:t>
            </a:r>
          </a:p>
          <a:p>
            <a:pPr>
              <a:lnSpc>
                <a:spcPct val="120000"/>
              </a:lnSpc>
            </a:pPr>
            <a:r>
              <a:rPr lang="en-US" altLang="zh-CN" sz="1600">
                <a:solidFill>
                  <a:srgbClr val="0000FF"/>
                </a:solidFill>
                <a:latin typeface="Arial" charset="0"/>
              </a:rPr>
              <a:t>    div { *background-color:#990000; } </a:t>
            </a:r>
          </a:p>
          <a:p>
            <a:pPr>
              <a:lnSpc>
                <a:spcPct val="120000"/>
              </a:lnSpc>
            </a:pPr>
            <a:r>
              <a:rPr lang="en-US" altLang="zh-CN" sz="1600">
                <a:solidFill>
                  <a:srgbClr val="FF0000"/>
                </a:solidFill>
                <a:latin typeface="Arial" charset="0"/>
              </a:rPr>
              <a:t>c) "_"</a:t>
            </a:r>
            <a:r>
              <a:rPr lang="zh-CN" altLang="en-US" sz="1600">
                <a:solidFill>
                  <a:srgbClr val="FF0000"/>
                </a:solidFill>
                <a:latin typeface="Arial" charset="0"/>
              </a:rPr>
              <a:t>只能识别</a:t>
            </a:r>
            <a:r>
              <a:rPr lang="en-US" altLang="zh-CN" sz="1600">
                <a:solidFill>
                  <a:srgbClr val="FF0000"/>
                </a:solidFill>
                <a:latin typeface="Arial" charset="0"/>
              </a:rPr>
              <a:t>IE6 </a:t>
            </a:r>
          </a:p>
          <a:p>
            <a:pPr>
              <a:lnSpc>
                <a:spcPct val="120000"/>
              </a:lnSpc>
            </a:pPr>
            <a:r>
              <a:rPr lang="en-US" altLang="zh-CN" sz="1600">
                <a:solidFill>
                  <a:srgbClr val="0000FF"/>
                </a:solidFill>
                <a:latin typeface="Arial" charset="0"/>
              </a:rPr>
              <a:t>    div { _background-color:#990000; }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tLang="zh-CN" smtClean="0"/>
              <a:t>CSS HACK</a:t>
            </a:r>
            <a:r>
              <a:rPr lang="zh-CN" altLang="en-US" smtClean="0"/>
              <a:t>分类</a:t>
            </a:r>
          </a:p>
        </p:txBody>
      </p:sp>
      <p:sp>
        <p:nvSpPr>
          <p:cNvPr id="96258" name="Rectangle 3"/>
          <p:cNvSpPr>
            <a:spLocks noGrp="1" noChangeArrowheads="1"/>
          </p:cNvSpPr>
          <p:nvPr>
            <p:ph type="body" idx="1"/>
          </p:nvPr>
        </p:nvSpPr>
        <p:spPr>
          <a:xfrm>
            <a:off x="684213" y="1989138"/>
            <a:ext cx="7991475" cy="2808287"/>
          </a:xfrm>
        </p:spPr>
        <p:txBody>
          <a:bodyPr/>
          <a:lstStyle/>
          <a:p>
            <a:r>
              <a:rPr lang="zh-CN" altLang="en-US" sz="2000" b="1" smtClean="0"/>
              <a:t>类内部</a:t>
            </a:r>
            <a:r>
              <a:rPr lang="en-US" altLang="zh-CN" sz="2000" b="1" smtClean="0"/>
              <a:t>HACK</a:t>
            </a:r>
          </a:p>
        </p:txBody>
      </p:sp>
      <p:sp>
        <p:nvSpPr>
          <p:cNvPr id="96259" name="Text Box 6"/>
          <p:cNvSpPr txBox="1">
            <a:spLocks noChangeArrowheads="1"/>
          </p:cNvSpPr>
          <p:nvPr/>
        </p:nvSpPr>
        <p:spPr bwMode="auto">
          <a:xfrm>
            <a:off x="755650" y="2492375"/>
            <a:ext cx="7632700" cy="1717675"/>
          </a:xfrm>
          <a:prstGeom prst="rect">
            <a:avLst/>
          </a:prstGeom>
          <a:solidFill>
            <a:srgbClr val="CCFFFF"/>
          </a:solidFill>
          <a:ln w="9525">
            <a:solidFill>
              <a:schemeClr val="tx1"/>
            </a:solidFill>
            <a:miter lim="800000"/>
            <a:headEnd/>
            <a:tailEnd/>
          </a:ln>
        </p:spPr>
        <p:txBody>
          <a:bodyPr tIns="90000" bIns="90000">
            <a:spAutoFit/>
          </a:bodyPr>
          <a:lstStyle/>
          <a:p>
            <a:r>
              <a:rPr lang="zh-CN" altLang="en-US">
                <a:solidFill>
                  <a:srgbClr val="FF0000"/>
                </a:solidFill>
              </a:rPr>
              <a:t>举例说明</a:t>
            </a:r>
          </a:p>
          <a:p>
            <a:r>
              <a:rPr lang="en-US" altLang="zh-CN" sz="1600" b="0">
                <a:solidFill>
                  <a:srgbClr val="0000FF"/>
                </a:solidFill>
                <a:latin typeface="Arial" charset="0"/>
              </a:rPr>
              <a:t>div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    background-color:red; /* </a:t>
            </a:r>
            <a:r>
              <a:rPr lang="zh-CN" altLang="en-US" sz="1600" b="0">
                <a:solidFill>
                  <a:srgbClr val="0000FF"/>
                </a:solidFill>
                <a:latin typeface="Arial" charset="0"/>
              </a:rPr>
              <a:t>所有浏览器都能识别 *</a:t>
            </a:r>
            <a:r>
              <a:rPr lang="en-US" altLang="zh-CN" sz="1600" b="0">
                <a:solidFill>
                  <a:srgbClr val="0000FF"/>
                </a:solidFill>
                <a:latin typeface="Arial" charset="0"/>
              </a:rPr>
              <a:t>/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    *background-color:green; /* IE6</a:t>
            </a:r>
            <a:r>
              <a:rPr lang="zh-CN" altLang="en-US" sz="1600" b="0">
                <a:solidFill>
                  <a:srgbClr val="0000FF"/>
                </a:solidFill>
                <a:latin typeface="Arial" charset="0"/>
              </a:rPr>
              <a:t>和</a:t>
            </a:r>
            <a:r>
              <a:rPr lang="en-US" altLang="zh-CN" sz="1600" b="0">
                <a:solidFill>
                  <a:srgbClr val="0000FF"/>
                </a:solidFill>
                <a:latin typeface="Arial" charset="0"/>
              </a:rPr>
              <a:t>IE7</a:t>
            </a:r>
            <a:r>
              <a:rPr lang="zh-CN" altLang="en-US" sz="1600" b="0">
                <a:solidFill>
                  <a:srgbClr val="0000FF"/>
                </a:solidFill>
                <a:latin typeface="Arial" charset="0"/>
              </a:rPr>
              <a:t>可以识别 *</a:t>
            </a:r>
            <a:r>
              <a:rPr lang="en-US" altLang="zh-CN" sz="1600" b="0">
                <a:solidFill>
                  <a:srgbClr val="0000FF"/>
                </a:solidFill>
                <a:latin typeface="Arial" charset="0"/>
              </a:rPr>
              <a:t>/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    _background-color:blue; /* </a:t>
            </a:r>
            <a:r>
              <a:rPr lang="zh-CN" altLang="en-US" sz="1600" b="0">
                <a:solidFill>
                  <a:srgbClr val="0000FF"/>
                </a:solidFill>
                <a:latin typeface="Arial" charset="0"/>
              </a:rPr>
              <a:t>只有</a:t>
            </a:r>
            <a:r>
              <a:rPr lang="en-US" altLang="zh-CN" sz="1600" b="0">
                <a:solidFill>
                  <a:srgbClr val="0000FF"/>
                </a:solidFill>
                <a:latin typeface="Arial" charset="0"/>
              </a:rPr>
              <a:t>IE6</a:t>
            </a:r>
            <a:r>
              <a:rPr lang="zh-CN" altLang="en-US" sz="1600" b="0">
                <a:solidFill>
                  <a:srgbClr val="0000FF"/>
                </a:solidFill>
                <a:latin typeface="Arial" charset="0"/>
              </a:rPr>
              <a:t>可以识别 *</a:t>
            </a:r>
            <a:r>
              <a:rPr lang="en-US" altLang="zh-CN" sz="1600" b="0">
                <a:solidFill>
                  <a:srgbClr val="0000FF"/>
                </a:solidFill>
                <a:latin typeface="Arial" charset="0"/>
              </a:rPr>
              <a:t>/ </a:t>
            </a:r>
            <a:r>
              <a:rPr lang="en-US" altLang="zh-CN" sz="1600">
                <a:solidFill>
                  <a:srgbClr val="0000FF"/>
                </a:solidFill>
                <a:latin typeface="Arial" charset="0"/>
              </a:rPr>
              <a:t/>
            </a:r>
            <a:br>
              <a:rPr lang="en-US" altLang="zh-CN" sz="1600">
                <a:solidFill>
                  <a:srgbClr val="0000FF"/>
                </a:solidFill>
                <a:latin typeface="Arial" charset="0"/>
              </a:rPr>
            </a:br>
            <a:r>
              <a:rPr lang="en-US" altLang="zh-CN" sz="1600" b="0">
                <a:solidFill>
                  <a:srgbClr val="0000FF"/>
                </a:solidFill>
                <a:latin typeface="Arial" charset="0"/>
              </a:rPr>
              <a:t>}</a:t>
            </a:r>
            <a:r>
              <a:rPr lang="en-US" altLang="zh-CN" sz="1600">
                <a:solidFill>
                  <a:srgbClr val="0000FF"/>
                </a:solidFill>
                <a:latin typeface="Arial" charset="0"/>
              </a:rPr>
              <a:t>   </a:t>
            </a:r>
          </a:p>
        </p:txBody>
      </p:sp>
      <p:sp>
        <p:nvSpPr>
          <p:cNvPr id="96260" name="Text Box 6"/>
          <p:cNvSpPr txBox="1">
            <a:spLocks noChangeArrowheads="1"/>
          </p:cNvSpPr>
          <p:nvPr/>
        </p:nvSpPr>
        <p:spPr bwMode="auto">
          <a:xfrm>
            <a:off x="755650" y="4292600"/>
            <a:ext cx="7632700" cy="1679575"/>
          </a:xfrm>
          <a:prstGeom prst="rect">
            <a:avLst/>
          </a:prstGeom>
          <a:solidFill>
            <a:srgbClr val="CCFFFF"/>
          </a:solidFill>
          <a:ln w="9525">
            <a:solidFill>
              <a:schemeClr val="tx1"/>
            </a:solidFill>
            <a:miter lim="800000"/>
            <a:headEnd/>
            <a:tailEnd/>
          </a:ln>
        </p:spPr>
        <p:txBody>
          <a:bodyPr tIns="90000" bIns="90000">
            <a:spAutoFit/>
          </a:bodyPr>
          <a:lstStyle/>
          <a:p>
            <a:pPr marL="742950" lvl="1" indent="-285750"/>
            <a:r>
              <a:rPr lang="zh-CN" altLang="en-US" sz="1400" b="0">
                <a:solidFill>
                  <a:srgbClr val="0000FF"/>
                </a:solidFill>
                <a:latin typeface="Arial" charset="0"/>
              </a:rPr>
              <a:t>上面的</a:t>
            </a:r>
            <a:r>
              <a:rPr lang="en-US" altLang="zh-CN" sz="1400" b="0">
                <a:solidFill>
                  <a:srgbClr val="0000FF"/>
                </a:solidFill>
                <a:latin typeface="Arial" charset="0"/>
              </a:rPr>
              <a:t>css</a:t>
            </a:r>
            <a:r>
              <a:rPr lang="zh-CN" altLang="en-US" sz="1400" b="0">
                <a:solidFill>
                  <a:srgbClr val="0000FF"/>
                </a:solidFill>
                <a:latin typeface="Arial" charset="0"/>
              </a:rPr>
              <a:t>在</a:t>
            </a:r>
            <a:r>
              <a:rPr lang="en-US" altLang="zh-CN" sz="1400" b="0">
                <a:solidFill>
                  <a:srgbClr val="0000FF"/>
                </a:solidFill>
                <a:latin typeface="Arial" charset="0"/>
              </a:rPr>
              <a:t>firefox</a:t>
            </a:r>
            <a:r>
              <a:rPr lang="zh-CN" altLang="en-US" sz="1400" b="0">
                <a:solidFill>
                  <a:srgbClr val="0000FF"/>
                </a:solidFill>
                <a:latin typeface="Arial" charset="0"/>
              </a:rPr>
              <a:t>和</a:t>
            </a:r>
            <a:r>
              <a:rPr lang="en-US" altLang="zh-CN" sz="1400" b="0">
                <a:solidFill>
                  <a:srgbClr val="0000FF"/>
                </a:solidFill>
                <a:latin typeface="Arial" charset="0"/>
              </a:rPr>
              <a:t>IE8</a:t>
            </a:r>
            <a:r>
              <a:rPr lang="zh-CN" altLang="en-US" sz="1400" b="0">
                <a:solidFill>
                  <a:srgbClr val="0000FF"/>
                </a:solidFill>
                <a:latin typeface="Arial" charset="0"/>
              </a:rPr>
              <a:t>中，它是认识不了后面的那个带星号和下划线的东西的，于是将它过滤掉，不予理睬，解析得到的结果是</a:t>
            </a:r>
            <a:r>
              <a:rPr lang="en-US" altLang="zh-CN" sz="1400" b="0">
                <a:solidFill>
                  <a:srgbClr val="0000FF"/>
                </a:solidFill>
                <a:latin typeface="Arial" charset="0"/>
              </a:rPr>
              <a:t>div{background-color:red;}</a:t>
            </a:r>
            <a:r>
              <a:rPr lang="zh-CN" altLang="en-US" sz="1400" b="0">
                <a:solidFill>
                  <a:srgbClr val="0000FF"/>
                </a:solidFill>
                <a:latin typeface="Arial" charset="0"/>
              </a:rPr>
              <a:t>，因此这个</a:t>
            </a:r>
            <a:r>
              <a:rPr lang="en-US" altLang="zh-CN" sz="1400" b="0">
                <a:solidFill>
                  <a:srgbClr val="0000FF"/>
                </a:solidFill>
                <a:latin typeface="Arial" charset="0"/>
              </a:rPr>
              <a:t>div</a:t>
            </a:r>
            <a:r>
              <a:rPr lang="zh-CN" altLang="en-US" sz="1400" b="0">
                <a:solidFill>
                  <a:srgbClr val="0000FF"/>
                </a:solidFill>
                <a:latin typeface="Arial" charset="0"/>
              </a:rPr>
              <a:t>的背景是红色的。</a:t>
            </a:r>
          </a:p>
          <a:p>
            <a:pPr marL="742950" lvl="1" indent="-285750"/>
            <a:r>
              <a:rPr lang="zh-CN" altLang="en-US" sz="1400" b="0">
                <a:solidFill>
                  <a:srgbClr val="0000FF"/>
                </a:solidFill>
                <a:latin typeface="Arial" charset="0"/>
              </a:rPr>
              <a:t>在</a:t>
            </a:r>
            <a:r>
              <a:rPr lang="en-US" altLang="zh-CN" sz="1400" b="0">
                <a:solidFill>
                  <a:srgbClr val="0000FF"/>
                </a:solidFill>
                <a:latin typeface="Arial" charset="0"/>
              </a:rPr>
              <a:t>IE6</a:t>
            </a:r>
            <a:r>
              <a:rPr lang="zh-CN" altLang="en-US" sz="1400" b="0">
                <a:solidFill>
                  <a:srgbClr val="0000FF"/>
                </a:solidFill>
                <a:latin typeface="Arial" charset="0"/>
              </a:rPr>
              <a:t>、</a:t>
            </a:r>
            <a:r>
              <a:rPr lang="en-US" altLang="zh-CN" sz="1400" b="0">
                <a:solidFill>
                  <a:srgbClr val="0000FF"/>
                </a:solidFill>
                <a:latin typeface="Arial" charset="0"/>
              </a:rPr>
              <a:t>IE7</a:t>
            </a:r>
            <a:r>
              <a:rPr lang="zh-CN" altLang="en-US" sz="1400" b="0">
                <a:solidFill>
                  <a:srgbClr val="0000FF"/>
                </a:solidFill>
                <a:latin typeface="Arial" charset="0"/>
              </a:rPr>
              <a:t>中呢，前两个</a:t>
            </a:r>
            <a:r>
              <a:rPr lang="en-US" altLang="zh-CN" sz="1400" b="0">
                <a:solidFill>
                  <a:srgbClr val="0000FF"/>
                </a:solidFill>
                <a:latin typeface="Arial" charset="0"/>
              </a:rPr>
              <a:t>background</a:t>
            </a:r>
            <a:r>
              <a:rPr lang="zh-CN" altLang="en-US" sz="1400" b="0">
                <a:solidFill>
                  <a:srgbClr val="0000FF"/>
                </a:solidFill>
                <a:latin typeface="Arial" charset="0"/>
              </a:rPr>
              <a:t>都能识别出来，它解析得到的结果是</a:t>
            </a:r>
            <a:r>
              <a:rPr lang="en-US" altLang="zh-CN" sz="1400" b="0">
                <a:solidFill>
                  <a:srgbClr val="0000FF"/>
                </a:solidFill>
                <a:latin typeface="Arial" charset="0"/>
              </a:rPr>
              <a:t>div{background-color:red;background-color:green;}</a:t>
            </a:r>
            <a:r>
              <a:rPr lang="zh-CN" altLang="en-US" sz="1400" b="0">
                <a:solidFill>
                  <a:srgbClr val="0000FF"/>
                </a:solidFill>
                <a:latin typeface="Arial" charset="0"/>
              </a:rPr>
              <a:t>。于是根据优先级别关系，处在后面的</a:t>
            </a:r>
            <a:r>
              <a:rPr lang="en-US" altLang="zh-CN" sz="1400" b="0">
                <a:solidFill>
                  <a:srgbClr val="0000FF"/>
                </a:solidFill>
                <a:latin typeface="Arial" charset="0"/>
              </a:rPr>
              <a:t>green</a:t>
            </a:r>
            <a:r>
              <a:rPr lang="zh-CN" altLang="en-US" sz="1400" b="0">
                <a:solidFill>
                  <a:srgbClr val="0000FF"/>
                </a:solidFill>
                <a:latin typeface="Arial" charset="0"/>
              </a:rPr>
              <a:t>的优先级高，因此这个</a:t>
            </a:r>
            <a:r>
              <a:rPr lang="en-US" altLang="zh-CN" sz="1400" b="0">
                <a:solidFill>
                  <a:srgbClr val="0000FF"/>
                </a:solidFill>
                <a:latin typeface="Arial" charset="0"/>
              </a:rPr>
              <a:t>DIV</a:t>
            </a:r>
            <a:r>
              <a:rPr lang="zh-CN" altLang="en-US" sz="1400" b="0">
                <a:solidFill>
                  <a:srgbClr val="0000FF"/>
                </a:solidFill>
                <a:latin typeface="Arial" charset="0"/>
              </a:rPr>
              <a:t>的背景色是绿色的。</a:t>
            </a:r>
          </a:p>
          <a:p>
            <a:pPr marL="742950" lvl="1" indent="-285750"/>
            <a:r>
              <a:rPr lang="zh-CN" altLang="en-US" sz="1400" b="0">
                <a:solidFill>
                  <a:srgbClr val="0000FF"/>
                </a:solidFill>
                <a:latin typeface="Arial" charset="0"/>
              </a:rPr>
              <a:t>下划线</a:t>
            </a:r>
            <a:r>
              <a:rPr lang="en-US" altLang="zh-CN" sz="1400" b="0">
                <a:solidFill>
                  <a:srgbClr val="0000FF"/>
                </a:solidFill>
                <a:latin typeface="Arial" charset="0"/>
              </a:rPr>
              <a:t>"_"</a:t>
            </a:r>
            <a:r>
              <a:rPr lang="zh-CN" altLang="en-US" sz="1400" b="0">
                <a:solidFill>
                  <a:srgbClr val="0000FF"/>
                </a:solidFill>
                <a:latin typeface="Arial" charset="0"/>
              </a:rPr>
              <a:t>只能</a:t>
            </a:r>
            <a:r>
              <a:rPr lang="en-US" altLang="zh-CN" sz="1400" b="0">
                <a:solidFill>
                  <a:srgbClr val="0000FF"/>
                </a:solidFill>
                <a:latin typeface="Arial" charset="0"/>
              </a:rPr>
              <a:t>IE6</a:t>
            </a:r>
            <a:r>
              <a:rPr lang="zh-CN" altLang="en-US" sz="1400" b="0">
                <a:solidFill>
                  <a:srgbClr val="0000FF"/>
                </a:solidFill>
                <a:latin typeface="Arial" charset="0"/>
              </a:rPr>
              <a:t>能识别，因此根据优先级的关系，这个</a:t>
            </a:r>
            <a:r>
              <a:rPr lang="en-US" altLang="zh-CN" sz="1400" b="0">
                <a:solidFill>
                  <a:srgbClr val="0000FF"/>
                </a:solidFill>
                <a:latin typeface="Arial" charset="0"/>
              </a:rPr>
              <a:t>DIV</a:t>
            </a:r>
            <a:r>
              <a:rPr lang="zh-CN" altLang="en-US" sz="1400" b="0">
                <a:solidFill>
                  <a:srgbClr val="0000FF"/>
                </a:solidFill>
                <a:latin typeface="Arial" charset="0"/>
              </a:rPr>
              <a:t>的背景色是蓝色的。</a:t>
            </a:r>
            <a:endParaRPr lang="zh-CN" altLang="en-US" sz="1400">
              <a:solidFill>
                <a:srgbClr val="0000FF"/>
              </a:solidFill>
              <a:latin typeface="Arial" charset="0"/>
            </a:endParaRPr>
          </a:p>
          <a:p>
            <a:pPr marL="742950" lvl="1" indent="-285750"/>
            <a:r>
              <a:rPr lang="zh-CN" altLang="en-US" sz="1400">
                <a:solidFill>
                  <a:srgbClr val="0000FF"/>
                </a:solidFill>
                <a:latin typeface="Arial" charset="0"/>
              </a:rPr>
              <a:t>类内部</a:t>
            </a:r>
            <a:r>
              <a:rPr lang="en-US" altLang="zh-CN" sz="1400">
                <a:solidFill>
                  <a:srgbClr val="0000FF"/>
                </a:solidFill>
                <a:latin typeface="Arial" charset="0"/>
              </a:rPr>
              <a:t>HACK</a:t>
            </a:r>
            <a:r>
              <a:rPr lang="zh-CN" altLang="en-US" sz="1400">
                <a:solidFill>
                  <a:srgbClr val="0000FF"/>
                </a:solidFill>
                <a:latin typeface="Arial" charset="0"/>
              </a:rPr>
              <a:t>书写顺序：</a:t>
            </a:r>
            <a:r>
              <a:rPr lang="en-US" altLang="zh-CN" sz="1400" b="0">
                <a:solidFill>
                  <a:srgbClr val="0000FF"/>
                </a:solidFill>
                <a:latin typeface="Arial" charset="0"/>
              </a:rPr>
              <a:t>CSS hack</a:t>
            </a:r>
            <a:r>
              <a:rPr lang="zh-CN" altLang="en-US" sz="1400" b="0">
                <a:solidFill>
                  <a:srgbClr val="0000FF"/>
                </a:solidFill>
                <a:latin typeface="Arial" charset="0"/>
              </a:rPr>
              <a:t>书写顺序一般为</a:t>
            </a:r>
            <a:r>
              <a:rPr lang="en-US" altLang="zh-CN" sz="1400" b="0">
                <a:solidFill>
                  <a:srgbClr val="0000FF"/>
                </a:solidFill>
                <a:latin typeface="Arial" charset="0"/>
              </a:rPr>
              <a:t>FF</a:t>
            </a:r>
            <a:r>
              <a:rPr lang="zh-CN" altLang="en-US" sz="1400" b="0">
                <a:solidFill>
                  <a:srgbClr val="0000FF"/>
                </a:solidFill>
                <a:latin typeface="Arial" charset="0"/>
              </a:rPr>
              <a:t>－ </a:t>
            </a:r>
            <a:r>
              <a:rPr lang="en-US" altLang="zh-CN" sz="1400" b="0">
                <a:solidFill>
                  <a:srgbClr val="0000FF"/>
                </a:solidFill>
                <a:latin typeface="Arial" charset="0"/>
              </a:rPr>
              <a:t>IE7</a:t>
            </a:r>
            <a:r>
              <a:rPr lang="zh-CN" altLang="en-US" sz="1400" b="0">
                <a:solidFill>
                  <a:srgbClr val="0000FF"/>
                </a:solidFill>
                <a:latin typeface="Arial" charset="0"/>
              </a:rPr>
              <a:t>－ </a:t>
            </a:r>
            <a:r>
              <a:rPr lang="en-US" altLang="zh-CN" sz="1400" b="0">
                <a:solidFill>
                  <a:srgbClr val="0000FF"/>
                </a:solidFill>
                <a:latin typeface="Arial" charset="0"/>
              </a:rPr>
              <a:t>IE6</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altLang="zh-CN" smtClean="0"/>
              <a:t>CSS HACK</a:t>
            </a:r>
            <a:r>
              <a:rPr lang="zh-CN" altLang="en-US" smtClean="0"/>
              <a:t>分类</a:t>
            </a:r>
          </a:p>
        </p:txBody>
      </p:sp>
      <p:sp>
        <p:nvSpPr>
          <p:cNvPr id="97282" name="Rectangle 3"/>
          <p:cNvSpPr>
            <a:spLocks noGrp="1" noChangeArrowheads="1"/>
          </p:cNvSpPr>
          <p:nvPr>
            <p:ph type="body" idx="1"/>
          </p:nvPr>
        </p:nvSpPr>
        <p:spPr>
          <a:xfrm>
            <a:off x="755650" y="1989138"/>
            <a:ext cx="7696200" cy="863600"/>
          </a:xfrm>
        </p:spPr>
        <p:txBody>
          <a:bodyPr/>
          <a:lstStyle/>
          <a:p>
            <a:r>
              <a:rPr lang="zh-CN" altLang="en-US" sz="2000" b="1" smtClean="0"/>
              <a:t>选择器</a:t>
            </a:r>
            <a:r>
              <a:rPr lang="en-US" altLang="zh-CN" sz="2000" b="1" smtClean="0"/>
              <a:t>HACK</a:t>
            </a:r>
          </a:p>
        </p:txBody>
      </p:sp>
      <p:sp>
        <p:nvSpPr>
          <p:cNvPr id="97283" name="Text Box 6"/>
          <p:cNvSpPr txBox="1">
            <a:spLocks noChangeArrowheads="1"/>
          </p:cNvSpPr>
          <p:nvPr/>
        </p:nvSpPr>
        <p:spPr bwMode="auto">
          <a:xfrm>
            <a:off x="827088" y="2492375"/>
            <a:ext cx="7632700" cy="1651000"/>
          </a:xfrm>
          <a:prstGeom prst="rect">
            <a:avLst/>
          </a:prstGeom>
          <a:solidFill>
            <a:srgbClr val="CCFFFF"/>
          </a:solidFill>
          <a:ln w="9525">
            <a:solidFill>
              <a:schemeClr val="tx1"/>
            </a:solidFill>
            <a:miter lim="800000"/>
            <a:headEnd/>
            <a:tailEnd/>
          </a:ln>
        </p:spPr>
        <p:txBody>
          <a:bodyPr tIns="90000" bIns="90000">
            <a:spAutoFit/>
          </a:bodyPr>
          <a:lstStyle/>
          <a:p>
            <a:pPr marL="742950" lvl="1" indent="-285750">
              <a:lnSpc>
                <a:spcPct val="120000"/>
              </a:lnSpc>
            </a:pPr>
            <a:r>
              <a:rPr lang="en-US" altLang="zh-CN">
                <a:solidFill>
                  <a:srgbClr val="FF0000"/>
                </a:solidFill>
                <a:latin typeface="Arial" charset="0"/>
              </a:rPr>
              <a:t>A</a:t>
            </a:r>
            <a:r>
              <a:rPr lang="zh-CN" altLang="en-US">
                <a:solidFill>
                  <a:srgbClr val="FF0000"/>
                </a:solidFill>
                <a:latin typeface="Arial" charset="0"/>
              </a:rPr>
              <a:t>）</a:t>
            </a:r>
            <a:r>
              <a:rPr lang="en-US" altLang="zh-CN">
                <a:solidFill>
                  <a:srgbClr val="FF0000"/>
                </a:solidFill>
                <a:latin typeface="Arial" charset="0"/>
              </a:rPr>
              <a:t>"*html"</a:t>
            </a:r>
            <a:r>
              <a:rPr lang="zh-CN" altLang="en-US">
                <a:solidFill>
                  <a:srgbClr val="FF0000"/>
                </a:solidFill>
                <a:latin typeface="Arial" charset="0"/>
              </a:rPr>
              <a:t>能识别</a:t>
            </a:r>
            <a:r>
              <a:rPr lang="en-US" altLang="zh-CN">
                <a:solidFill>
                  <a:srgbClr val="FF0000"/>
                </a:solidFill>
                <a:latin typeface="Arial" charset="0"/>
              </a:rPr>
              <a:t>IE6 </a:t>
            </a:r>
          </a:p>
          <a:p>
            <a:pPr marL="742950" lvl="1" indent="-285750">
              <a:lnSpc>
                <a:spcPct val="120000"/>
              </a:lnSpc>
            </a:pPr>
            <a:r>
              <a:rPr lang="en-US" altLang="zh-CN">
                <a:solidFill>
                  <a:srgbClr val="0000FF"/>
                </a:solidFill>
                <a:latin typeface="Arial" charset="0"/>
              </a:rPr>
              <a:t>      </a:t>
            </a:r>
            <a:r>
              <a:rPr lang="en-US" altLang="zh-CN" b="0">
                <a:solidFill>
                  <a:srgbClr val="0000FF"/>
                </a:solidFill>
                <a:latin typeface="Arial" charset="0"/>
              </a:rPr>
              <a:t>*html .box { background-color:#990000; }</a:t>
            </a:r>
            <a:r>
              <a:rPr lang="en-US" altLang="zh-CN">
                <a:solidFill>
                  <a:srgbClr val="0000FF"/>
                </a:solidFill>
                <a:latin typeface="Arial" charset="0"/>
              </a:rPr>
              <a:t> </a:t>
            </a:r>
          </a:p>
          <a:p>
            <a:pPr marL="742950" lvl="1" indent="-285750">
              <a:lnSpc>
                <a:spcPct val="120000"/>
              </a:lnSpc>
            </a:pPr>
            <a:r>
              <a:rPr lang="en-US" altLang="zh-CN">
                <a:solidFill>
                  <a:srgbClr val="FF0000"/>
                </a:solidFill>
                <a:latin typeface="Arial" charset="0"/>
              </a:rPr>
              <a:t>B) "*+html"</a:t>
            </a:r>
            <a:r>
              <a:rPr lang="zh-CN" altLang="en-US">
                <a:solidFill>
                  <a:srgbClr val="FF0000"/>
                </a:solidFill>
                <a:latin typeface="Arial" charset="0"/>
              </a:rPr>
              <a:t>能识别</a:t>
            </a:r>
            <a:r>
              <a:rPr lang="en-US" altLang="zh-CN">
                <a:solidFill>
                  <a:srgbClr val="FF0000"/>
                </a:solidFill>
                <a:latin typeface="Arial" charset="0"/>
              </a:rPr>
              <a:t>IE7 </a:t>
            </a:r>
          </a:p>
          <a:p>
            <a:pPr marL="742950" lvl="1" indent="-285750">
              <a:lnSpc>
                <a:spcPct val="120000"/>
              </a:lnSpc>
            </a:pPr>
            <a:r>
              <a:rPr lang="en-US" altLang="zh-CN">
                <a:solidFill>
                  <a:srgbClr val="0000FF"/>
                </a:solidFill>
                <a:latin typeface="Arial" charset="0"/>
              </a:rPr>
              <a:t>      </a:t>
            </a:r>
            <a:r>
              <a:rPr lang="en-US" altLang="zh-CN" b="0">
                <a:solidFill>
                  <a:srgbClr val="0000FF"/>
                </a:solidFill>
                <a:latin typeface="Arial" charset="0"/>
              </a:rPr>
              <a:t>*+html .box{ background-color:#990000; }</a:t>
            </a:r>
            <a:r>
              <a:rPr lang="en-US" altLang="zh-CN">
                <a:solidFill>
                  <a:srgbClr val="0000FF"/>
                </a:solidFill>
                <a:latin typeface="Arial"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Grp="1" noChangeArrowheads="1"/>
          </p:cNvSpPr>
          <p:nvPr>
            <p:ph type="title"/>
          </p:nvPr>
        </p:nvSpPr>
        <p:spPr/>
        <p:txBody>
          <a:bodyPr/>
          <a:lstStyle/>
          <a:p>
            <a:r>
              <a:rPr lang="zh-CN" altLang="en-US" smtClean="0"/>
              <a:t>什么是</a:t>
            </a:r>
            <a:r>
              <a:rPr lang="en-US" altLang="zh-CN" smtClean="0"/>
              <a:t>CSS</a:t>
            </a:r>
          </a:p>
        </p:txBody>
      </p:sp>
      <p:sp>
        <p:nvSpPr>
          <p:cNvPr id="27650" name="Rectangle 6"/>
          <p:cNvSpPr>
            <a:spLocks noGrp="1" noChangeArrowheads="1"/>
          </p:cNvSpPr>
          <p:nvPr>
            <p:ph type="body" idx="1"/>
          </p:nvPr>
        </p:nvSpPr>
        <p:spPr/>
        <p:txBody>
          <a:bodyPr/>
          <a:lstStyle/>
          <a:p>
            <a:r>
              <a:rPr lang="en-US" altLang="zh-CN" sz="2000" smtClean="0"/>
              <a:t>CSS</a:t>
            </a:r>
            <a:r>
              <a:rPr lang="zh-CN" altLang="en-US" sz="2000" smtClean="0"/>
              <a:t>（</a:t>
            </a:r>
            <a:r>
              <a:rPr lang="en-US" altLang="zh-CN" sz="2000" smtClean="0"/>
              <a:t>Cascading Style Sheets</a:t>
            </a:r>
            <a:r>
              <a:rPr lang="zh-CN" altLang="en-US" sz="2000" smtClean="0"/>
              <a:t>的缩写），翻译为“层叠样式表”或者“级联样式表”，简称样式表。它允许网页设计者定义网页元素的样式，包括字体、颜色及其他的高级样式。 </a:t>
            </a:r>
          </a:p>
          <a:p>
            <a:r>
              <a:rPr lang="zh-CN" altLang="en-US" sz="2000" smtClean="0"/>
              <a:t>样式表由一组决定显示格式的规则组成，这些规则用于定义网页中任何</a:t>
            </a:r>
            <a:r>
              <a:rPr lang="en-US" altLang="zh-CN" sz="2000" smtClean="0"/>
              <a:t>HTML</a:t>
            </a:r>
            <a:r>
              <a:rPr lang="zh-CN" altLang="en-US" sz="2000" smtClean="0"/>
              <a:t>元素内容的显示格式。</a:t>
            </a:r>
          </a:p>
        </p:txBody>
      </p:sp>
      <p:pic>
        <p:nvPicPr>
          <p:cNvPr id="27651" name="Picture 4" descr="ct_css_selector"/>
          <p:cNvPicPr>
            <a:picLocks noChangeAspect="1" noChangeArrowheads="1"/>
          </p:cNvPicPr>
          <p:nvPr/>
        </p:nvPicPr>
        <p:blipFill>
          <a:blip r:embed="rId2"/>
          <a:srcRect/>
          <a:stretch>
            <a:fillRect/>
          </a:stretch>
        </p:blipFill>
        <p:spPr bwMode="auto">
          <a:xfrm>
            <a:off x="1403350" y="4221163"/>
            <a:ext cx="5688013" cy="19399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r>
              <a:rPr lang="zh-CN" altLang="en-US" smtClean="0"/>
              <a:t>书写</a:t>
            </a:r>
            <a:r>
              <a:rPr lang="en-US" altLang="zh-CN" smtClean="0"/>
              <a:t>CSS HACK</a:t>
            </a:r>
            <a:r>
              <a:rPr lang="zh-CN" altLang="en-US" smtClean="0"/>
              <a:t>注意事项</a:t>
            </a:r>
          </a:p>
        </p:txBody>
      </p:sp>
      <p:sp>
        <p:nvSpPr>
          <p:cNvPr id="98306" name="Rectangle 3"/>
          <p:cNvSpPr>
            <a:spLocks noGrp="1" noChangeArrowheads="1"/>
          </p:cNvSpPr>
          <p:nvPr>
            <p:ph type="body" idx="1"/>
          </p:nvPr>
        </p:nvSpPr>
        <p:spPr/>
        <p:txBody>
          <a:bodyPr/>
          <a:lstStyle/>
          <a:p>
            <a:pPr>
              <a:lnSpc>
                <a:spcPct val="120000"/>
              </a:lnSpc>
            </a:pPr>
            <a:r>
              <a:rPr lang="zh-CN" altLang="en-US" sz="2000" b="1" smtClean="0"/>
              <a:t>书写顺序，一般是将识别能力强的浏览器的</a:t>
            </a:r>
            <a:r>
              <a:rPr lang="en-US" altLang="zh-CN" sz="2000" b="1" smtClean="0"/>
              <a:t>CSS</a:t>
            </a:r>
            <a:r>
              <a:rPr lang="zh-CN" altLang="en-US" sz="2000" b="1" smtClean="0"/>
              <a:t>写在前面。</a:t>
            </a:r>
          </a:p>
          <a:p>
            <a:pPr>
              <a:lnSpc>
                <a:spcPct val="120000"/>
              </a:lnSpc>
            </a:pPr>
            <a:r>
              <a:rPr lang="zh-CN" altLang="en-US" sz="2000" b="1" smtClean="0"/>
              <a:t>一些</a:t>
            </a:r>
            <a:r>
              <a:rPr lang="en-US" altLang="zh-CN" sz="2000" b="1" smtClean="0"/>
              <a:t>CSS Hack</a:t>
            </a:r>
            <a:r>
              <a:rPr lang="zh-CN" altLang="en-US" sz="2000" b="1" smtClean="0"/>
              <a:t>由于浏览器存在交叉认识，所以需要通过层层覆盖的方式来实现对不同浏览器进行</a:t>
            </a:r>
            <a:r>
              <a:rPr lang="en-US" altLang="zh-CN" sz="2000" b="1" smtClean="0"/>
              <a:t>Hack</a:t>
            </a:r>
          </a:p>
          <a:p>
            <a:pPr>
              <a:lnSpc>
                <a:spcPct val="120000"/>
              </a:lnSpc>
            </a:pPr>
            <a:r>
              <a:rPr lang="en-US" altLang="zh-CN" sz="2000" b="1" smtClean="0"/>
              <a:t>css hack</a:t>
            </a:r>
            <a:r>
              <a:rPr lang="zh-CN" altLang="en-US" sz="2000" b="1" smtClean="0"/>
              <a:t>虽然可以解决个浏览器之间</a:t>
            </a:r>
            <a:r>
              <a:rPr lang="en-US" altLang="zh-CN" sz="2000" b="1" smtClean="0"/>
              <a:t>css</a:t>
            </a:r>
            <a:r>
              <a:rPr lang="zh-CN" altLang="en-US" sz="2000" b="1" smtClean="0"/>
              <a:t>显示的差异问题，但是毕竟</a:t>
            </a:r>
            <a:r>
              <a:rPr lang="zh-CN" altLang="en-US" sz="2000" b="1" smtClean="0">
                <a:solidFill>
                  <a:srgbClr val="FF0000"/>
                </a:solidFill>
              </a:rPr>
              <a:t>不符合</a:t>
            </a:r>
            <a:r>
              <a:rPr lang="en-US" altLang="zh-CN" sz="2000" b="1" smtClean="0">
                <a:solidFill>
                  <a:srgbClr val="FF0000"/>
                </a:solidFill>
              </a:rPr>
              <a:t>W3C</a:t>
            </a:r>
            <a:r>
              <a:rPr lang="zh-CN" altLang="en-US" sz="2000" b="1" smtClean="0">
                <a:solidFill>
                  <a:srgbClr val="FF0000"/>
                </a:solidFill>
              </a:rPr>
              <a:t>规范</a:t>
            </a:r>
            <a:r>
              <a:rPr lang="zh-CN" altLang="en-US" sz="2000" b="1" smtClean="0"/>
              <a:t>，我们平时写</a:t>
            </a:r>
            <a:r>
              <a:rPr lang="en-US" altLang="zh-CN" sz="2000" b="1" smtClean="0"/>
              <a:t>css</a:t>
            </a:r>
            <a:r>
              <a:rPr lang="zh-CN" altLang="en-US" sz="2000" b="1" smtClean="0"/>
              <a:t>最好是按照标准来，这样对我们以后维护也是大有好处的，</a:t>
            </a:r>
            <a:r>
              <a:rPr lang="zh-CN" altLang="en-US" sz="2000" b="1" smtClean="0">
                <a:solidFill>
                  <a:srgbClr val="0000FF"/>
                </a:solidFill>
              </a:rPr>
              <a:t>实在不行再用</a:t>
            </a:r>
            <a:r>
              <a:rPr lang="zh-CN" altLang="en-US" sz="2000" b="1"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2"/>
          <p:cNvSpPr>
            <a:spLocks noGrp="1"/>
          </p:cNvSpPr>
          <p:nvPr>
            <p:ph type="ctrTitle"/>
          </p:nvPr>
        </p:nvSpPr>
        <p:spPr/>
        <p:txBody>
          <a:bodyPr/>
          <a:lstStyle/>
          <a:p>
            <a:endParaRPr lang="zh-CN" altLang="en-US" smtClean="0"/>
          </a:p>
        </p:txBody>
      </p:sp>
      <p:sp>
        <p:nvSpPr>
          <p:cNvPr id="99330" name="Rectangle 2"/>
          <p:cNvSpPr>
            <a:spLocks noGrp="1" noChangeArrowheads="1"/>
          </p:cNvSpPr>
          <p:nvPr>
            <p:ph type="subTitle" idx="1"/>
          </p:nvPr>
        </p:nvSpPr>
        <p:spPr/>
        <p:txBody>
          <a:bodyPr/>
          <a:lstStyle/>
          <a:p>
            <a:pPr algn="dist" eaLnBrk="1" hangingPunct="1">
              <a:lnSpc>
                <a:spcPct val="80000"/>
              </a:lnSpc>
            </a:pPr>
            <a:r>
              <a:rPr lang="en-US" altLang="zh-CN" sz="1600" smtClean="0"/>
              <a:t>.</a:t>
            </a:r>
          </a:p>
        </p:txBody>
      </p:sp>
      <p:sp>
        <p:nvSpPr>
          <p:cNvPr id="87045" name="WordArt 5"/>
          <p:cNvSpPr>
            <a:spLocks noChangeArrowheads="1" noChangeShapeType="1" noTextEdit="1"/>
          </p:cNvSpPr>
          <p:nvPr/>
        </p:nvSpPr>
        <p:spPr bwMode="gray">
          <a:xfrm>
            <a:off x="2339975" y="4365625"/>
            <a:ext cx="4876800" cy="609600"/>
          </a:xfrm>
          <a:prstGeom prst="rect">
            <a:avLst/>
          </a:prstGeom>
        </p:spPr>
        <p:txBody>
          <a:bodyPr wrap="none" fromWordArt="1">
            <a:prstTxWarp prst="textDeflate">
              <a:avLst>
                <a:gd name="adj" fmla="val 0"/>
              </a:avLst>
            </a:prstTxWarp>
          </a:bodyPr>
          <a:lstStyle/>
          <a:p>
            <a:pPr algn="ctr"/>
            <a:r>
              <a:rPr lang="en-US" altLang="zh-CN"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chemeClr val="tx2"/>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zh-CN" smtClean="0"/>
              <a:t>CSS</a:t>
            </a:r>
            <a:r>
              <a:rPr lang="zh-CN" altLang="en-US" smtClean="0"/>
              <a:t>语法基础</a:t>
            </a:r>
          </a:p>
        </p:txBody>
      </p:sp>
      <p:sp>
        <p:nvSpPr>
          <p:cNvPr id="28674" name="Rectangle 26"/>
          <p:cNvSpPr>
            <a:spLocks noGrp="1" noChangeArrowheads="1"/>
          </p:cNvSpPr>
          <p:nvPr>
            <p:ph type="body" idx="4294967295"/>
          </p:nvPr>
        </p:nvSpPr>
        <p:spPr/>
        <p:txBody>
          <a:bodyPr/>
          <a:lstStyle/>
          <a:p>
            <a:r>
              <a:rPr lang="en-US" altLang="zh-CN" sz="2800" b="1" smtClean="0"/>
              <a:t>CSS</a:t>
            </a:r>
            <a:r>
              <a:rPr lang="zh-CN" altLang="en-US" sz="2800" b="1" smtClean="0"/>
              <a:t>语法</a:t>
            </a:r>
          </a:p>
          <a:p>
            <a:pPr lvl="1"/>
            <a:r>
              <a:rPr lang="zh-CN" altLang="en-US" sz="1800" smtClean="0"/>
              <a:t>一个</a:t>
            </a:r>
            <a:r>
              <a:rPr lang="en-US" altLang="zh-CN" sz="1800" smtClean="0"/>
              <a:t>CSS</a:t>
            </a:r>
            <a:r>
              <a:rPr lang="zh-CN" altLang="en-US" sz="1800" smtClean="0"/>
              <a:t>样式表由一个或多个规则组成；</a:t>
            </a:r>
          </a:p>
          <a:p>
            <a:pPr lvl="1"/>
            <a:r>
              <a:rPr lang="en-US" altLang="zh-CN" sz="1800" smtClean="0"/>
              <a:t>CSS</a:t>
            </a:r>
            <a:r>
              <a:rPr lang="zh-CN" altLang="en-US" sz="1800" smtClean="0"/>
              <a:t>规则由选择器和格式声明语句组成；</a:t>
            </a:r>
          </a:p>
          <a:p>
            <a:pPr lvl="1"/>
            <a:r>
              <a:rPr lang="zh-CN" altLang="en-US" sz="1800" smtClean="0"/>
              <a:t>选择器通常是您需要改变样式的 </a:t>
            </a:r>
            <a:r>
              <a:rPr lang="en-US" altLang="zh-CN" sz="1800" smtClean="0"/>
              <a:t>HTML </a:t>
            </a:r>
            <a:r>
              <a:rPr lang="zh-CN" altLang="en-US" sz="1800" smtClean="0"/>
              <a:t>元素；</a:t>
            </a:r>
          </a:p>
          <a:p>
            <a:pPr lvl="1"/>
            <a:r>
              <a:rPr lang="zh-CN" altLang="en-US" sz="1800" smtClean="0"/>
              <a:t>格式声明语句放在</a:t>
            </a:r>
            <a:r>
              <a:rPr lang="en-US" altLang="zh-CN" sz="1800" smtClean="0"/>
              <a:t>{ }</a:t>
            </a:r>
            <a:r>
              <a:rPr lang="zh-CN" altLang="en-US" sz="1800" smtClean="0"/>
              <a:t>内；</a:t>
            </a:r>
            <a:endParaRPr lang="en-US" altLang="zh-CN" sz="1800" smtClean="0"/>
          </a:p>
          <a:p>
            <a:pPr lvl="1"/>
            <a:r>
              <a:rPr lang="zh-CN" altLang="en-US" sz="1800" smtClean="0"/>
              <a:t>每一条格式声明语句由“</a:t>
            </a:r>
            <a:r>
              <a:rPr lang="zh-CN" altLang="en-US" sz="1800" smtClean="0">
                <a:solidFill>
                  <a:srgbClr val="0000FF"/>
                </a:solidFill>
              </a:rPr>
              <a:t>属性名</a:t>
            </a:r>
            <a:r>
              <a:rPr lang="en-US" altLang="zh-CN" sz="1800" smtClean="0">
                <a:solidFill>
                  <a:srgbClr val="0000FF"/>
                </a:solidFill>
              </a:rPr>
              <a:t>:</a:t>
            </a:r>
            <a:r>
              <a:rPr lang="zh-CN" altLang="en-US" sz="1800" smtClean="0">
                <a:solidFill>
                  <a:srgbClr val="0000FF"/>
                </a:solidFill>
              </a:rPr>
              <a:t>属性值</a:t>
            </a:r>
            <a:r>
              <a:rPr lang="zh-CN" altLang="en-US" sz="1800" smtClean="0"/>
              <a:t>”对组成，属性名和属性值间以冒号隔开，每条声明语句以分号“</a:t>
            </a:r>
            <a:r>
              <a:rPr lang="en-US" altLang="zh-CN" sz="1800" smtClean="0"/>
              <a:t>;”</a:t>
            </a:r>
            <a:r>
              <a:rPr lang="zh-CN" altLang="en-US" sz="1800" smtClean="0"/>
              <a:t>结束。</a:t>
            </a:r>
          </a:p>
          <a:p>
            <a:pPr lvl="1"/>
            <a:r>
              <a:rPr lang="en-US" altLang="zh-CN" sz="1800" smtClean="0"/>
              <a:t>CSS</a:t>
            </a:r>
            <a:r>
              <a:rPr lang="zh-CN" altLang="en-US" sz="1800" smtClean="0"/>
              <a:t>对大小写不敏感。</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tLang="zh-CN" smtClean="0"/>
              <a:t>CSS</a:t>
            </a:r>
            <a:r>
              <a:rPr lang="zh-CN" altLang="en-US" smtClean="0"/>
              <a:t>语法基础</a:t>
            </a:r>
          </a:p>
        </p:txBody>
      </p:sp>
      <p:sp>
        <p:nvSpPr>
          <p:cNvPr id="29698" name="Rectangle 3"/>
          <p:cNvSpPr>
            <a:spLocks noGrp="1" noChangeArrowheads="1"/>
          </p:cNvSpPr>
          <p:nvPr>
            <p:ph type="body" idx="1"/>
          </p:nvPr>
        </p:nvSpPr>
        <p:spPr>
          <a:xfrm>
            <a:off x="755650" y="1989138"/>
            <a:ext cx="7696200" cy="2087562"/>
          </a:xfrm>
        </p:spPr>
        <p:txBody>
          <a:bodyPr/>
          <a:lstStyle/>
          <a:p>
            <a:r>
              <a:rPr lang="zh-CN" altLang="en-US" sz="2000" b="1" smtClean="0"/>
              <a:t>属性</a:t>
            </a:r>
          </a:p>
          <a:p>
            <a:pPr lvl="1"/>
            <a:r>
              <a:rPr lang="zh-CN" altLang="en-US" sz="1600" smtClean="0"/>
              <a:t>在格式声明语句中，属性名称与属性值之间以冒号“：”隔开，属性值不需要使用引号括起来，</a:t>
            </a:r>
            <a:r>
              <a:rPr lang="zh-CN" altLang="en-US" sz="1600" smtClean="0">
                <a:solidFill>
                  <a:srgbClr val="0000FF"/>
                </a:solidFill>
              </a:rPr>
              <a:t>除非属性值是由多个单词组成</a:t>
            </a:r>
            <a:r>
              <a:rPr lang="zh-CN" altLang="en-US" sz="1600" smtClean="0"/>
              <a:t>。</a:t>
            </a:r>
          </a:p>
          <a:p>
            <a:pPr lvl="1"/>
            <a:r>
              <a:rPr lang="zh-CN" altLang="en-US" sz="1600" smtClean="0"/>
              <a:t>有的属性可以指定多个属性值，多个属性值间以“</a:t>
            </a:r>
            <a:r>
              <a:rPr lang="en-US" altLang="zh-CN" sz="1600" smtClean="0"/>
              <a:t>,”</a:t>
            </a:r>
            <a:r>
              <a:rPr lang="zh-CN" altLang="en-US" sz="1600" smtClean="0"/>
              <a:t>隔开。</a:t>
            </a:r>
          </a:p>
          <a:p>
            <a:pPr lvl="1"/>
            <a:r>
              <a:rPr lang="zh-CN" altLang="en-US" sz="1600" smtClean="0"/>
              <a:t>当定义多个值时，浏览器按照从前向后顺序选择属性值。如果第</a:t>
            </a:r>
            <a:r>
              <a:rPr lang="en-US" altLang="zh-CN" sz="1600" smtClean="0"/>
              <a:t>1</a:t>
            </a:r>
            <a:r>
              <a:rPr lang="zh-CN" altLang="en-US" sz="1600" smtClean="0"/>
              <a:t>个值有效，则尝试使用，如果第</a:t>
            </a:r>
            <a:r>
              <a:rPr lang="en-US" altLang="zh-CN" sz="1600" smtClean="0"/>
              <a:t>1</a:t>
            </a:r>
            <a:r>
              <a:rPr lang="zh-CN" altLang="en-US" sz="1600" smtClean="0"/>
              <a:t>个无效，则使用第</a:t>
            </a:r>
            <a:r>
              <a:rPr lang="en-US" altLang="zh-CN" sz="1600" smtClean="0"/>
              <a:t>2</a:t>
            </a:r>
            <a:r>
              <a:rPr lang="zh-CN" altLang="en-US" sz="1600" smtClean="0"/>
              <a:t>个，依次类推。</a:t>
            </a:r>
          </a:p>
        </p:txBody>
      </p:sp>
      <p:sp>
        <p:nvSpPr>
          <p:cNvPr id="29699" name="Text Box 6"/>
          <p:cNvSpPr txBox="1">
            <a:spLocks noChangeArrowheads="1"/>
          </p:cNvSpPr>
          <p:nvPr/>
        </p:nvSpPr>
        <p:spPr bwMode="auto">
          <a:xfrm>
            <a:off x="1331913" y="3933825"/>
            <a:ext cx="7056437" cy="2112963"/>
          </a:xfrm>
          <a:prstGeom prst="rect">
            <a:avLst/>
          </a:prstGeom>
          <a:solidFill>
            <a:srgbClr val="CCFFFF"/>
          </a:solidFill>
          <a:ln w="9525">
            <a:solidFill>
              <a:schemeClr val="tx1"/>
            </a:solidFill>
            <a:miter lim="800000"/>
            <a:headEnd/>
            <a:tailEnd/>
          </a:ln>
        </p:spPr>
        <p:txBody>
          <a:bodyPr tIns="90000" bIns="90000">
            <a:spAutoFit/>
          </a:bodyPr>
          <a:lstStyle/>
          <a:p>
            <a:r>
              <a:rPr lang="en-US" altLang="zh-CN" sz="1800">
                <a:solidFill>
                  <a:srgbClr val="0000FF"/>
                </a:solidFill>
                <a:latin typeface="Arial" charset="0"/>
              </a:rPr>
              <a:t>div.news .title{</a:t>
            </a:r>
          </a:p>
          <a:p>
            <a:r>
              <a:rPr lang="en-US" altLang="zh-CN" sz="1800">
                <a:solidFill>
                  <a:srgbClr val="0000FF"/>
                </a:solidFill>
                <a:latin typeface="Arial" charset="0"/>
              </a:rPr>
              <a:t>    font-family:”</a:t>
            </a:r>
            <a:r>
              <a:rPr lang="zh-CN" altLang="en-US" sz="1800">
                <a:solidFill>
                  <a:srgbClr val="0000FF"/>
                </a:solidFill>
                <a:latin typeface="Arial" charset="0"/>
              </a:rPr>
              <a:t>华文行楷”</a:t>
            </a:r>
            <a:r>
              <a:rPr lang="en-US" altLang="zh-CN" sz="1800">
                <a:solidFill>
                  <a:srgbClr val="0000FF"/>
                </a:solidFill>
                <a:latin typeface="Arial" charset="0"/>
              </a:rPr>
              <a:t>,”</a:t>
            </a:r>
            <a:r>
              <a:rPr lang="zh-CN" altLang="en-US" sz="1800">
                <a:solidFill>
                  <a:srgbClr val="0000FF"/>
                </a:solidFill>
                <a:latin typeface="Arial" charset="0"/>
              </a:rPr>
              <a:t>宋体”</a:t>
            </a:r>
            <a:r>
              <a:rPr lang="en-US" altLang="zh-CN" sz="1800">
                <a:solidFill>
                  <a:srgbClr val="0000FF"/>
                </a:solidFill>
                <a:latin typeface="Arial" charset="0"/>
              </a:rPr>
              <a:t>,”Times New Roman”,Arial;</a:t>
            </a:r>
          </a:p>
          <a:p>
            <a:r>
              <a:rPr lang="en-US" altLang="zh-CN" sz="1800">
                <a:solidFill>
                  <a:srgbClr val="0000FF"/>
                </a:solidFill>
                <a:latin typeface="Arial" charset="0"/>
              </a:rPr>
              <a:t>    text-align:center;</a:t>
            </a:r>
          </a:p>
          <a:p>
            <a:r>
              <a:rPr lang="en-US" altLang="zh-CN" sz="1800">
                <a:solidFill>
                  <a:srgbClr val="0000FF"/>
                </a:solidFill>
                <a:latin typeface="Arial" charset="0"/>
              </a:rPr>
              <a:t>    font-weight:bold;</a:t>
            </a:r>
          </a:p>
          <a:p>
            <a:r>
              <a:rPr lang="en-US" altLang="zh-CN" sz="1800">
                <a:solidFill>
                  <a:srgbClr val="0000FF"/>
                </a:solidFill>
                <a:latin typeface="Arial" charset="0"/>
              </a:rPr>
              <a:t>    color:#444444;</a:t>
            </a:r>
          </a:p>
          <a:p>
            <a:r>
              <a:rPr lang="en-US" altLang="zh-CN" sz="1800">
                <a:solidFill>
                  <a:srgbClr val="0000FF"/>
                </a:solidFill>
                <a:latin typeface="Arial" charset="0"/>
              </a:rPr>
              <a:t>    background-color:#808080;</a:t>
            </a:r>
          </a:p>
          <a:p>
            <a:r>
              <a:rPr lang="en-US" altLang="zh-CN" sz="1800">
                <a:solidFill>
                  <a:srgbClr val="0000FF"/>
                </a:solidFill>
                <a:latin typeface="Arial"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tx1"/>
          </a:buClr>
          <a:buSzPct val="70000"/>
          <a:buFont typeface="Wingdings" pitchFamily="2" charset="2"/>
          <a:buChar char="l"/>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5977</TotalTime>
  <Words>9116</Words>
  <Application>Microsoft Office PowerPoint</Application>
  <PresentationFormat>On-screen Show (4:3)</PresentationFormat>
  <Paragraphs>794</Paragraphs>
  <Slides>71</Slides>
  <Notes>6</Notes>
  <HiddenSlides>0</HiddenSlides>
  <MMClips>0</MMClips>
  <ScaleCrop>false</ScaleCrop>
  <HeadingPairs>
    <vt:vector size="6" baseType="variant">
      <vt:variant>
        <vt:lpstr>已用的字体</vt:lpstr>
      </vt:variant>
      <vt:variant>
        <vt:i4>9</vt:i4>
      </vt:variant>
      <vt:variant>
        <vt:lpstr>演示文稿设计模板</vt:lpstr>
      </vt:variant>
      <vt:variant>
        <vt:i4>12</vt:i4>
      </vt:variant>
      <vt:variant>
        <vt:lpstr>幻灯片标题</vt:lpstr>
      </vt:variant>
      <vt:variant>
        <vt:i4>71</vt:i4>
      </vt:variant>
    </vt:vector>
  </HeadingPairs>
  <TitlesOfParts>
    <vt:vector size="92" baseType="lpstr">
      <vt:lpstr>楷体</vt:lpstr>
      <vt:lpstr>宋体</vt:lpstr>
      <vt:lpstr>Arial</vt:lpstr>
      <vt:lpstr>Arial Black</vt:lpstr>
      <vt:lpstr>Wingdings</vt:lpstr>
      <vt:lpstr>Calibri</vt:lpstr>
      <vt:lpstr>Times New Roman</vt:lpstr>
      <vt:lpstr>隶书</vt:lpstr>
      <vt:lpstr>华文行楷</vt:lpstr>
      <vt:lpstr>1_Studio</vt:lpstr>
      <vt:lpstr>1_Studio</vt:lpstr>
      <vt:lpstr>1_Studio</vt:lpstr>
      <vt:lpstr>1_Studio</vt:lpstr>
      <vt:lpstr>1_Studio</vt:lpstr>
      <vt:lpstr>1_Studio</vt:lpstr>
      <vt:lpstr>1_Studio</vt:lpstr>
      <vt:lpstr>1_Studio</vt:lpstr>
      <vt:lpstr>1_Studio</vt:lpstr>
      <vt:lpstr>1_Studio</vt:lpstr>
      <vt:lpstr>1_Studio</vt:lpstr>
      <vt:lpstr>1_Studio</vt:lpstr>
      <vt:lpstr> CSS课程概述</vt:lpstr>
      <vt:lpstr>Web标准</vt:lpstr>
      <vt:lpstr>Web标准——结构标准</vt:lpstr>
      <vt:lpstr>Web标准——表现标准</vt:lpstr>
      <vt:lpstr>Web标准——行为标准</vt:lpstr>
      <vt:lpstr>HTML的缺点</vt:lpstr>
      <vt:lpstr>什么是CSS</vt:lpstr>
      <vt:lpstr>CSS语法基础</vt:lpstr>
      <vt:lpstr>CSS语法基础</vt:lpstr>
      <vt:lpstr>CSS选择器分类——基本选择器</vt:lpstr>
      <vt:lpstr>CSS选择器——组合选择器</vt:lpstr>
      <vt:lpstr>CSS选择器——属性选择器</vt:lpstr>
      <vt:lpstr>CSS选择器——伪类选择器</vt:lpstr>
      <vt:lpstr>CSS中的注释</vt:lpstr>
      <vt:lpstr>在HTML中添加样式</vt:lpstr>
      <vt:lpstr>在HTML中添加样式</vt:lpstr>
      <vt:lpstr>在HTML中添加样式</vt:lpstr>
      <vt:lpstr>在HTML中添加样式表</vt:lpstr>
      <vt:lpstr>css继承特性</vt:lpstr>
      <vt:lpstr>css优先级</vt:lpstr>
      <vt:lpstr>CSS优先级</vt:lpstr>
      <vt:lpstr>实例——css优先级</vt:lpstr>
      <vt:lpstr>编写简洁、高效的原则</vt:lpstr>
      <vt:lpstr>CSS属性——尺寸属性</vt:lpstr>
      <vt:lpstr>CSS属性——字体属性</vt:lpstr>
      <vt:lpstr>幻灯片 26</vt:lpstr>
      <vt:lpstr>CSS属性——文本属性</vt:lpstr>
      <vt:lpstr>幻灯片 28</vt:lpstr>
      <vt:lpstr>CSS属性——伪类属性</vt:lpstr>
      <vt:lpstr>CSS属性——列表属性</vt:lpstr>
      <vt:lpstr>幻灯片 31</vt:lpstr>
      <vt:lpstr>CSS属性——表格属性</vt:lpstr>
      <vt:lpstr>CSS属性——背景属性</vt:lpstr>
      <vt:lpstr>幻灯片 34</vt:lpstr>
      <vt:lpstr>盒子模型</vt:lpstr>
      <vt:lpstr>盒子模型</vt:lpstr>
      <vt:lpstr>盒子模型</vt:lpstr>
      <vt:lpstr>CSS属性——边框属性</vt:lpstr>
      <vt:lpstr>CSS属性——内外边距</vt:lpstr>
      <vt:lpstr>外边距合并的问题</vt:lpstr>
      <vt:lpstr>外边距合并的问题</vt:lpstr>
      <vt:lpstr>实例——外边距合并</vt:lpstr>
      <vt:lpstr>CSS属性——定位属性</vt:lpstr>
      <vt:lpstr>CSS属性——定位属性position</vt:lpstr>
      <vt:lpstr>相对定位——relative</vt:lpstr>
      <vt:lpstr>幻灯片 46</vt:lpstr>
      <vt:lpstr>绝对定位——absolute</vt:lpstr>
      <vt:lpstr>幻灯片 48</vt:lpstr>
      <vt:lpstr>CSS属性——显示属性display</vt:lpstr>
      <vt:lpstr>CSS浮动与清理</vt:lpstr>
      <vt:lpstr>CSS浮动</vt:lpstr>
      <vt:lpstr>CSS浮动</vt:lpstr>
      <vt:lpstr>幻灯片 53</vt:lpstr>
      <vt:lpstr>CSS浮动</vt:lpstr>
      <vt:lpstr>CSS浮动</vt:lpstr>
      <vt:lpstr>CSS清除浮动</vt:lpstr>
      <vt:lpstr>浏览器兼容性</vt:lpstr>
      <vt:lpstr>浏览器兼容性</vt:lpstr>
      <vt:lpstr>浏览器兼容性</vt:lpstr>
      <vt:lpstr>其它常用CSS兼容问题</vt:lpstr>
      <vt:lpstr>其它常用兼容性问题</vt:lpstr>
      <vt:lpstr>其它常用兼容性问题</vt:lpstr>
      <vt:lpstr>其它常用兼容性问题</vt:lpstr>
      <vt:lpstr>其它兼容性问题</vt:lpstr>
      <vt:lpstr>CSS HACK</vt:lpstr>
      <vt:lpstr>CSS HACK分类</vt:lpstr>
      <vt:lpstr>CSS HACK分类</vt:lpstr>
      <vt:lpstr>CSS HACK分类</vt:lpstr>
      <vt:lpstr>CSS HACK分类</vt:lpstr>
      <vt:lpstr>书写CSS HACK注意事项</vt:lpstr>
      <vt:lpstr>幻灯片 71</vt:lpstr>
    </vt:vector>
  </TitlesOfParts>
  <Company>hj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ldh</dc:creator>
  <cp:lastModifiedBy>Sky123.Org</cp:lastModifiedBy>
  <cp:revision>2061</cp:revision>
  <dcterms:created xsi:type="dcterms:W3CDTF">2009-07-31T14:53:51Z</dcterms:created>
  <dcterms:modified xsi:type="dcterms:W3CDTF">2013-12-26T10:46:53Z</dcterms:modified>
</cp:coreProperties>
</file>