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2"/>
  </p:notesMasterIdLst>
  <p:handoutMasterIdLst>
    <p:handoutMasterId r:id="rId113"/>
  </p:handoutMasterIdLst>
  <p:sldIdLst>
    <p:sldId id="376" r:id="rId2"/>
    <p:sldId id="458" r:id="rId3"/>
    <p:sldId id="402" r:id="rId4"/>
    <p:sldId id="403" r:id="rId5"/>
    <p:sldId id="404" r:id="rId6"/>
    <p:sldId id="378" r:id="rId7"/>
    <p:sldId id="523" r:id="rId8"/>
    <p:sldId id="405" r:id="rId9"/>
    <p:sldId id="490" r:id="rId10"/>
    <p:sldId id="461" r:id="rId11"/>
    <p:sldId id="459" r:id="rId12"/>
    <p:sldId id="406" r:id="rId13"/>
    <p:sldId id="460" r:id="rId14"/>
    <p:sldId id="491" r:id="rId15"/>
    <p:sldId id="407" r:id="rId16"/>
    <p:sldId id="492" r:id="rId17"/>
    <p:sldId id="493" r:id="rId18"/>
    <p:sldId id="408" r:id="rId19"/>
    <p:sldId id="494" r:id="rId20"/>
    <p:sldId id="483" r:id="rId21"/>
    <p:sldId id="495" r:id="rId22"/>
    <p:sldId id="499" r:id="rId23"/>
    <p:sldId id="496" r:id="rId24"/>
    <p:sldId id="497" r:id="rId25"/>
    <p:sldId id="498" r:id="rId26"/>
    <p:sldId id="412" r:id="rId27"/>
    <p:sldId id="500" r:id="rId28"/>
    <p:sldId id="462" r:id="rId29"/>
    <p:sldId id="463" r:id="rId30"/>
    <p:sldId id="427" r:id="rId31"/>
    <p:sldId id="511" r:id="rId32"/>
    <p:sldId id="411" r:id="rId33"/>
    <p:sldId id="464" r:id="rId34"/>
    <p:sldId id="465" r:id="rId35"/>
    <p:sldId id="466" r:id="rId36"/>
    <p:sldId id="467" r:id="rId37"/>
    <p:sldId id="507" r:id="rId38"/>
    <p:sldId id="413" r:id="rId39"/>
    <p:sldId id="414" r:id="rId40"/>
    <p:sldId id="508" r:id="rId41"/>
    <p:sldId id="416" r:id="rId42"/>
    <p:sldId id="417" r:id="rId43"/>
    <p:sldId id="418" r:id="rId44"/>
    <p:sldId id="477" r:id="rId45"/>
    <p:sldId id="509" r:id="rId46"/>
    <p:sldId id="478" r:id="rId47"/>
    <p:sldId id="481" r:id="rId48"/>
    <p:sldId id="482" r:id="rId49"/>
    <p:sldId id="480" r:id="rId50"/>
    <p:sldId id="510" r:id="rId51"/>
    <p:sldId id="419" r:id="rId52"/>
    <p:sldId id="420" r:id="rId53"/>
    <p:sldId id="421" r:id="rId54"/>
    <p:sldId id="422" r:id="rId55"/>
    <p:sldId id="424" r:id="rId56"/>
    <p:sldId id="501" r:id="rId57"/>
    <p:sldId id="502" r:id="rId58"/>
    <p:sldId id="423" r:id="rId59"/>
    <p:sldId id="503" r:id="rId60"/>
    <p:sldId id="504" r:id="rId61"/>
    <p:sldId id="425" r:id="rId62"/>
    <p:sldId id="505" r:id="rId63"/>
    <p:sldId id="426" r:id="rId64"/>
    <p:sldId id="506" r:id="rId65"/>
    <p:sldId id="433" r:id="rId66"/>
    <p:sldId id="487" r:id="rId67"/>
    <p:sldId id="434" r:id="rId68"/>
    <p:sldId id="489" r:id="rId69"/>
    <p:sldId id="488" r:id="rId70"/>
    <p:sldId id="485" r:id="rId71"/>
    <p:sldId id="429" r:id="rId72"/>
    <p:sldId id="430" r:id="rId73"/>
    <p:sldId id="431" r:id="rId74"/>
    <p:sldId id="484" r:id="rId75"/>
    <p:sldId id="432" r:id="rId76"/>
    <p:sldId id="435" r:id="rId77"/>
    <p:sldId id="512" r:id="rId78"/>
    <p:sldId id="436" r:id="rId79"/>
    <p:sldId id="437" r:id="rId80"/>
    <p:sldId id="514" r:id="rId81"/>
    <p:sldId id="438" r:id="rId82"/>
    <p:sldId id="439" r:id="rId83"/>
    <p:sldId id="440" r:id="rId84"/>
    <p:sldId id="441" r:id="rId85"/>
    <p:sldId id="442" r:id="rId86"/>
    <p:sldId id="519" r:id="rId87"/>
    <p:sldId id="520" r:id="rId88"/>
    <p:sldId id="518" r:id="rId89"/>
    <p:sldId id="521" r:id="rId90"/>
    <p:sldId id="443" r:id="rId91"/>
    <p:sldId id="515" r:id="rId92"/>
    <p:sldId id="444" r:id="rId93"/>
    <p:sldId id="445" r:id="rId94"/>
    <p:sldId id="446" r:id="rId95"/>
    <p:sldId id="516" r:id="rId96"/>
    <p:sldId id="517" r:id="rId97"/>
    <p:sldId id="447" r:id="rId98"/>
    <p:sldId id="449" r:id="rId99"/>
    <p:sldId id="448" r:id="rId100"/>
    <p:sldId id="450" r:id="rId101"/>
    <p:sldId id="451" r:id="rId102"/>
    <p:sldId id="452" r:id="rId103"/>
    <p:sldId id="453" r:id="rId104"/>
    <p:sldId id="454" r:id="rId105"/>
    <p:sldId id="455" r:id="rId106"/>
    <p:sldId id="522" r:id="rId107"/>
    <p:sldId id="456" r:id="rId108"/>
    <p:sldId id="457" r:id="rId109"/>
    <p:sldId id="513" r:id="rId110"/>
    <p:sldId id="276" r:id="rId11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楷体" pitchFamily="49" charset="-122"/>
        <a:ea typeface="宋体" charset="-122"/>
        <a:cs typeface="+mn-cs"/>
      </a:defRPr>
    </a:lvl1pPr>
    <a:lvl2pPr marL="457200" algn="l" rtl="0" fontAlgn="base">
      <a:spcBef>
        <a:spcPct val="0"/>
      </a:spcBef>
      <a:spcAft>
        <a:spcPct val="0"/>
      </a:spcAft>
      <a:defRPr sz="2000" b="1" kern="1200">
        <a:solidFill>
          <a:schemeClr val="tx1"/>
        </a:solidFill>
        <a:latin typeface="楷体" pitchFamily="49" charset="-122"/>
        <a:ea typeface="宋体" charset="-122"/>
        <a:cs typeface="+mn-cs"/>
      </a:defRPr>
    </a:lvl2pPr>
    <a:lvl3pPr marL="914400" algn="l" rtl="0" fontAlgn="base">
      <a:spcBef>
        <a:spcPct val="0"/>
      </a:spcBef>
      <a:spcAft>
        <a:spcPct val="0"/>
      </a:spcAft>
      <a:defRPr sz="2000" b="1" kern="1200">
        <a:solidFill>
          <a:schemeClr val="tx1"/>
        </a:solidFill>
        <a:latin typeface="楷体" pitchFamily="49" charset="-122"/>
        <a:ea typeface="宋体" charset="-122"/>
        <a:cs typeface="+mn-cs"/>
      </a:defRPr>
    </a:lvl3pPr>
    <a:lvl4pPr marL="1371600" algn="l" rtl="0" fontAlgn="base">
      <a:spcBef>
        <a:spcPct val="0"/>
      </a:spcBef>
      <a:spcAft>
        <a:spcPct val="0"/>
      </a:spcAft>
      <a:defRPr sz="2000" b="1" kern="1200">
        <a:solidFill>
          <a:schemeClr val="tx1"/>
        </a:solidFill>
        <a:latin typeface="楷体" pitchFamily="49" charset="-122"/>
        <a:ea typeface="宋体" charset="-122"/>
        <a:cs typeface="+mn-cs"/>
      </a:defRPr>
    </a:lvl4pPr>
    <a:lvl5pPr marL="1828800" algn="l" rtl="0" fontAlgn="base">
      <a:spcBef>
        <a:spcPct val="0"/>
      </a:spcBef>
      <a:spcAft>
        <a:spcPct val="0"/>
      </a:spcAft>
      <a:defRPr sz="2000" b="1" kern="1200">
        <a:solidFill>
          <a:schemeClr val="tx1"/>
        </a:solidFill>
        <a:latin typeface="楷体" pitchFamily="49" charset="-122"/>
        <a:ea typeface="宋体" charset="-122"/>
        <a:cs typeface="+mn-cs"/>
      </a:defRPr>
    </a:lvl5pPr>
    <a:lvl6pPr marL="2286000" algn="l" defTabSz="914400" rtl="0" eaLnBrk="1" latinLnBrk="0" hangingPunct="1">
      <a:defRPr sz="2000" b="1" kern="1200">
        <a:solidFill>
          <a:schemeClr val="tx1"/>
        </a:solidFill>
        <a:latin typeface="楷体" pitchFamily="49" charset="-122"/>
        <a:ea typeface="宋体" charset="-122"/>
        <a:cs typeface="+mn-cs"/>
      </a:defRPr>
    </a:lvl6pPr>
    <a:lvl7pPr marL="2743200" algn="l" defTabSz="914400" rtl="0" eaLnBrk="1" latinLnBrk="0" hangingPunct="1">
      <a:defRPr sz="2000" b="1" kern="1200">
        <a:solidFill>
          <a:schemeClr val="tx1"/>
        </a:solidFill>
        <a:latin typeface="楷体" pitchFamily="49" charset="-122"/>
        <a:ea typeface="宋体" charset="-122"/>
        <a:cs typeface="+mn-cs"/>
      </a:defRPr>
    </a:lvl7pPr>
    <a:lvl8pPr marL="3200400" algn="l" defTabSz="914400" rtl="0" eaLnBrk="1" latinLnBrk="0" hangingPunct="1">
      <a:defRPr sz="2000" b="1" kern="1200">
        <a:solidFill>
          <a:schemeClr val="tx1"/>
        </a:solidFill>
        <a:latin typeface="楷体" pitchFamily="49" charset="-122"/>
        <a:ea typeface="宋体" charset="-122"/>
        <a:cs typeface="+mn-cs"/>
      </a:defRPr>
    </a:lvl8pPr>
    <a:lvl9pPr marL="3657600" algn="l" defTabSz="914400" rtl="0" eaLnBrk="1" latinLnBrk="0" hangingPunct="1">
      <a:defRPr sz="2000" b="1" kern="1200">
        <a:solidFill>
          <a:schemeClr val="tx1"/>
        </a:solidFill>
        <a:latin typeface="楷体"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FF00"/>
    <a:srgbClr val="FF3399"/>
    <a:srgbClr val="B2B2B2"/>
    <a:srgbClr val="EAEA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7" autoAdjust="0"/>
    <p:restoredTop sz="82593" autoAdjust="0"/>
  </p:normalViewPr>
  <p:slideViewPr>
    <p:cSldViewPr>
      <p:cViewPr>
        <p:scale>
          <a:sx n="70" d="100"/>
          <a:sy n="70" d="100"/>
        </p:scale>
        <p:origin x="-1068" y="300"/>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楷体" pitchFamily="49"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楷体" pitchFamily="49" charset="-122"/>
              </a:defRPr>
            </a:lvl1pPr>
          </a:lstStyle>
          <a:p>
            <a:pPr>
              <a:defRPr/>
            </a:pPr>
            <a:fld id="{323FC3E4-8FD1-40BC-88CC-75BAC49CB4D8}" type="datetimeFigureOut">
              <a:rPr lang="zh-CN" altLang="en-US"/>
              <a:pPr>
                <a:defRPr/>
              </a:pPr>
              <a:t>2013/12/3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楷体" pitchFamily="49"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楷体" pitchFamily="49" charset="-122"/>
              </a:defRPr>
            </a:lvl1pPr>
          </a:lstStyle>
          <a:p>
            <a:pPr>
              <a:defRPr/>
            </a:pPr>
            <a:fld id="{37D91DE4-82CE-491A-9FDB-26A6AA0B96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charset="-122"/>
              </a:defRPr>
            </a:lvl1pPr>
          </a:lstStyle>
          <a:p>
            <a:pPr>
              <a:defRPr/>
            </a:pPr>
            <a:endParaRPr lang="zh-CN" alt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charset="-122"/>
              </a:defRPr>
            </a:lvl1pPr>
          </a:lstStyle>
          <a:p>
            <a:pPr>
              <a:defRPr/>
            </a:pPr>
            <a:fld id="{AB02647F-DE1F-4923-B32F-95C543AE1D73}" type="datetimeFigureOut">
              <a:rPr lang="zh-CN" altLang="en-US"/>
              <a:pPr>
                <a:defRPr/>
              </a:pPr>
              <a:t>2013/12/3 Tuesday</a:t>
            </a:fld>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Arial" charset="0"/>
                <a:ea typeface="宋体" charset="-122"/>
              </a:defRPr>
            </a:lvl1pPr>
          </a:lstStyle>
          <a:p>
            <a:pPr>
              <a:defRPr/>
            </a:pPr>
            <a:fld id="{3CC9924E-E044-4C70-ABE8-33D7BDB4A65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r>
              <a:rPr lang="en-US" altLang="zh-CN" smtClean="0"/>
              <a:t>&lt;font size="6" color="blue" face="</a:t>
            </a:r>
            <a:r>
              <a:rPr lang="zh-CN" altLang="en-US" smtClean="0"/>
              <a:t>黑体</a:t>
            </a:r>
            <a:r>
              <a:rPr lang="en-US" altLang="zh-CN" smtClean="0"/>
              <a:t>"&gt;</a:t>
            </a:r>
            <a:r>
              <a:rPr lang="zh-CN" altLang="en-US" smtClean="0"/>
              <a:t>赠汪伦</a:t>
            </a:r>
            <a:r>
              <a:rPr lang="en-US" altLang="zh-CN" smtClean="0"/>
              <a:t>&lt;/font&gt;&lt;br&gt;&lt;br&gt;</a:t>
            </a:r>
          </a:p>
          <a:p>
            <a:r>
              <a:rPr lang="en-US" altLang="zh-CN" smtClean="0"/>
              <a:t>&lt;font size="5"&gt;</a:t>
            </a:r>
          </a:p>
          <a:p>
            <a:r>
              <a:rPr lang="en-US" altLang="zh-CN" smtClean="0"/>
              <a:t>&lt;b&gt;</a:t>
            </a:r>
            <a:r>
              <a:rPr lang="zh-CN" altLang="en-US" smtClean="0"/>
              <a:t>李白乘舟将欲行</a:t>
            </a:r>
            <a:r>
              <a:rPr lang="en-US" altLang="zh-CN" smtClean="0"/>
              <a:t>,&lt;/b&gt;&lt;br&gt;</a:t>
            </a:r>
          </a:p>
          <a:p>
            <a:r>
              <a:rPr lang="en-US" altLang="zh-CN" smtClean="0"/>
              <a:t>&lt;b&gt;&lt;font size="3" color="orange"&gt;</a:t>
            </a:r>
            <a:r>
              <a:rPr lang="zh-CN" altLang="en-US" smtClean="0"/>
              <a:t>忽闻岸上跳歌声。</a:t>
            </a:r>
            <a:r>
              <a:rPr lang="en-US" altLang="zh-CN" smtClean="0"/>
              <a:t>&lt;/font&gt;&lt;/b&gt;&lt;br&gt;</a:t>
            </a:r>
          </a:p>
          <a:p>
            <a:r>
              <a:rPr lang="en-US" altLang="zh-CN" smtClean="0"/>
              <a:t>&lt;i&gt;</a:t>
            </a:r>
            <a:r>
              <a:rPr lang="zh-CN" altLang="en-US" smtClean="0"/>
              <a:t>桃花潭水深千尺，</a:t>
            </a:r>
            <a:r>
              <a:rPr lang="en-US" altLang="zh-CN" smtClean="0"/>
              <a:t>&lt;/i&gt;&lt;br&gt;</a:t>
            </a:r>
          </a:p>
          <a:p>
            <a:r>
              <a:rPr lang="en-US" altLang="zh-CN" smtClean="0"/>
              <a:t>&lt;u&gt;</a:t>
            </a:r>
            <a:r>
              <a:rPr lang="zh-CN" altLang="en-US" smtClean="0"/>
              <a:t>不及汪伦送我情。</a:t>
            </a:r>
            <a:r>
              <a:rPr lang="en-US" altLang="zh-CN" smtClean="0"/>
              <a:t>&lt;/u&gt;</a:t>
            </a:r>
          </a:p>
          <a:p>
            <a:r>
              <a:rPr lang="en-US" altLang="zh-CN" smtClean="0"/>
              <a:t>&lt;/font&gt;</a:t>
            </a: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pPr>
              <a:lnSpc>
                <a:spcPct val="90000"/>
              </a:lnSpc>
            </a:pPr>
            <a:r>
              <a:rPr lang="en-US" altLang="zh-CN" sz="1000" smtClean="0"/>
              <a:t>&lt;h2&gt;</a:t>
            </a:r>
            <a:r>
              <a:rPr lang="zh-CN" altLang="en-US" sz="1000" smtClean="0"/>
              <a:t>滚动标记</a:t>
            </a:r>
            <a:r>
              <a:rPr lang="en-US" altLang="zh-CN" sz="1000" smtClean="0"/>
              <a:t>marquee</a:t>
            </a:r>
            <a:r>
              <a:rPr lang="zh-CN" altLang="en-US" sz="1000" smtClean="0"/>
              <a:t>的应用</a:t>
            </a:r>
            <a:r>
              <a:rPr lang="en-US" altLang="zh-CN" sz="1000" smtClean="0"/>
              <a:t>&lt;/h2&gt;</a:t>
            </a:r>
          </a:p>
          <a:p>
            <a:pPr>
              <a:lnSpc>
                <a:spcPct val="90000"/>
              </a:lnSpc>
            </a:pPr>
            <a:r>
              <a:rPr lang="en-US" altLang="zh-CN" sz="1000" smtClean="0"/>
              <a:t>&lt;div style="border:1px solid #444444;padding:10px;height:300px;width:420px;overflow:hidden;"&gt;</a:t>
            </a:r>
          </a:p>
          <a:p>
            <a:pPr>
              <a:lnSpc>
                <a:spcPct val="90000"/>
              </a:lnSpc>
            </a:pPr>
            <a:r>
              <a:rPr lang="en-US" altLang="zh-CN" sz="1000" smtClean="0"/>
              <a:t>	&lt;marquee direction="up" height="300"&gt;</a:t>
            </a:r>
          </a:p>
          <a:p>
            <a:pPr>
              <a:lnSpc>
                <a:spcPct val="90000"/>
              </a:lnSpc>
            </a:pPr>
            <a:r>
              <a:rPr lang="en-US" altLang="zh-CN" sz="1000" smtClean="0"/>
              <a:t>	&lt;ul&gt;</a:t>
            </a:r>
          </a:p>
          <a:p>
            <a:pPr>
              <a:lnSpc>
                <a:spcPct val="90000"/>
              </a:lnSpc>
            </a:pPr>
            <a:r>
              <a:rPr lang="en-US" altLang="zh-CN" sz="1000" smtClean="0"/>
              <a:t>		&lt;li&gt;</a:t>
            </a:r>
            <a:r>
              <a:rPr lang="zh-CN" altLang="en-US" sz="1000" smtClean="0"/>
              <a:t>新京报总编辑谈创刊十年：最大限度讲真话</a:t>
            </a:r>
            <a:r>
              <a:rPr lang="en-US" altLang="zh-CN" sz="1000" smtClean="0"/>
              <a:t>&lt;/li&gt;</a:t>
            </a:r>
          </a:p>
          <a:p>
            <a:pPr>
              <a:lnSpc>
                <a:spcPct val="90000"/>
              </a:lnSpc>
            </a:pPr>
            <a:r>
              <a:rPr lang="en-US" altLang="zh-CN" sz="1000" smtClean="0"/>
              <a:t>		&lt;li&gt;</a:t>
            </a:r>
            <a:r>
              <a:rPr lang="zh-CN" altLang="en-US" sz="1000" smtClean="0"/>
              <a:t>郑州：部分公务员开“摩的”赚外快被查</a:t>
            </a:r>
            <a:r>
              <a:rPr lang="en-US" altLang="zh-CN" sz="1000" smtClean="0"/>
              <a:t>(</a:t>
            </a:r>
            <a:r>
              <a:rPr lang="zh-CN" altLang="en-US" sz="1000" smtClean="0"/>
              <a:t>图</a:t>
            </a:r>
            <a:r>
              <a:rPr lang="en-US" altLang="zh-CN" sz="1000" smtClean="0"/>
              <a:t>)&lt;/li&gt;</a:t>
            </a:r>
          </a:p>
          <a:p>
            <a:pPr>
              <a:lnSpc>
                <a:spcPct val="90000"/>
              </a:lnSpc>
            </a:pPr>
            <a:r>
              <a:rPr lang="en-US" altLang="zh-CN" sz="1000" smtClean="0"/>
              <a:t>		&lt;li&gt;</a:t>
            </a:r>
            <a:r>
              <a:rPr lang="zh-CN" altLang="en-US" sz="1000" smtClean="0"/>
              <a:t>里皮会面郎平发问：同时带恒大</a:t>
            </a:r>
            <a:r>
              <a:rPr lang="en-US" altLang="zh-CN" sz="1000" smtClean="0"/>
              <a:t>+</a:t>
            </a:r>
            <a:r>
              <a:rPr lang="zh-CN" altLang="en-US" sz="1000" smtClean="0"/>
              <a:t>国家队是否很累？</a:t>
            </a:r>
            <a:r>
              <a:rPr lang="en-US" altLang="zh-CN" sz="1000" smtClean="0"/>
              <a:t>&lt;/li&gt;</a:t>
            </a:r>
          </a:p>
          <a:p>
            <a:pPr>
              <a:lnSpc>
                <a:spcPct val="90000"/>
              </a:lnSpc>
            </a:pPr>
            <a:r>
              <a:rPr lang="en-US" altLang="zh-CN" sz="1000" smtClean="0"/>
              <a:t>		&lt;li&gt;</a:t>
            </a:r>
            <a:r>
              <a:rPr lang="zh-CN" altLang="en-US" sz="1000" smtClean="0"/>
              <a:t>恒大韩国外援向崔龙洙鞠躬致歉：要抛弃国家观念</a:t>
            </a:r>
            <a:r>
              <a:rPr lang="en-US" altLang="zh-CN" sz="1000" smtClean="0"/>
              <a:t>&lt;/li&gt;</a:t>
            </a:r>
          </a:p>
          <a:p>
            <a:pPr>
              <a:lnSpc>
                <a:spcPct val="90000"/>
              </a:lnSpc>
            </a:pPr>
            <a:r>
              <a:rPr lang="en-US" altLang="zh-CN" sz="1000" smtClean="0"/>
              <a:t>		&lt;li&gt;</a:t>
            </a:r>
            <a:r>
              <a:rPr lang="zh-CN" altLang="en-US" sz="1000" smtClean="0"/>
              <a:t>广东饭店空运</a:t>
            </a:r>
            <a:r>
              <a:rPr lang="en-US" altLang="zh-CN" sz="1000" smtClean="0"/>
              <a:t>683</a:t>
            </a:r>
            <a:r>
              <a:rPr lang="zh-CN" altLang="en-US" sz="1000" smtClean="0"/>
              <a:t>斤巨型石斑鱼 身长</a:t>
            </a:r>
            <a:r>
              <a:rPr lang="en-US" altLang="zh-CN" sz="1000" smtClean="0"/>
              <a:t>2.65</a:t>
            </a:r>
            <a:r>
              <a:rPr lang="zh-CN" altLang="en-US" sz="1000" smtClean="0"/>
              <a:t>米</a:t>
            </a:r>
            <a:r>
              <a:rPr lang="en-US" altLang="zh-CN" sz="1000" smtClean="0"/>
              <a:t>(</a:t>
            </a:r>
            <a:r>
              <a:rPr lang="zh-CN" altLang="en-US" sz="1000" smtClean="0"/>
              <a:t>图</a:t>
            </a:r>
            <a:r>
              <a:rPr lang="en-US" altLang="zh-CN" sz="1000" smtClean="0"/>
              <a:t>)&lt;/li&gt;</a:t>
            </a:r>
          </a:p>
          <a:p>
            <a:pPr>
              <a:lnSpc>
                <a:spcPct val="90000"/>
              </a:lnSpc>
            </a:pPr>
            <a:r>
              <a:rPr lang="en-US" altLang="zh-CN" sz="1000" smtClean="0"/>
              <a:t>		&lt;li&gt;</a:t>
            </a:r>
            <a:r>
              <a:rPr lang="zh-CN" altLang="en-US" sz="1000" smtClean="0"/>
              <a:t>新京报总编辑谈创刊十年：最大限度讲真话</a:t>
            </a:r>
            <a:r>
              <a:rPr lang="en-US" altLang="zh-CN" sz="1000" smtClean="0"/>
              <a:t>&lt;/li&gt;</a:t>
            </a:r>
          </a:p>
          <a:p>
            <a:pPr>
              <a:lnSpc>
                <a:spcPct val="90000"/>
              </a:lnSpc>
            </a:pPr>
            <a:r>
              <a:rPr lang="en-US" altLang="zh-CN" sz="1000" smtClean="0"/>
              <a:t>		&lt;li&gt;</a:t>
            </a:r>
            <a:r>
              <a:rPr lang="zh-CN" altLang="en-US" sz="1000" smtClean="0"/>
              <a:t>郑州：部分公务员开“摩的”赚外快被查</a:t>
            </a:r>
            <a:r>
              <a:rPr lang="en-US" altLang="zh-CN" sz="1000" smtClean="0"/>
              <a:t>(</a:t>
            </a:r>
            <a:r>
              <a:rPr lang="zh-CN" altLang="en-US" sz="1000" smtClean="0"/>
              <a:t>图</a:t>
            </a:r>
            <a:r>
              <a:rPr lang="en-US" altLang="zh-CN" sz="1000" smtClean="0"/>
              <a:t>)&lt;/li&gt;</a:t>
            </a:r>
          </a:p>
          <a:p>
            <a:pPr>
              <a:lnSpc>
                <a:spcPct val="90000"/>
              </a:lnSpc>
            </a:pPr>
            <a:r>
              <a:rPr lang="en-US" altLang="zh-CN" sz="1000" smtClean="0"/>
              <a:t>		&lt;li&gt;</a:t>
            </a:r>
            <a:r>
              <a:rPr lang="zh-CN" altLang="en-US" sz="1000" smtClean="0"/>
              <a:t>里皮会面郎平发问：同时带恒大</a:t>
            </a:r>
            <a:r>
              <a:rPr lang="en-US" altLang="zh-CN" sz="1000" smtClean="0"/>
              <a:t>+</a:t>
            </a:r>
            <a:r>
              <a:rPr lang="zh-CN" altLang="en-US" sz="1000" smtClean="0"/>
              <a:t>国家队是否很累？</a:t>
            </a:r>
            <a:r>
              <a:rPr lang="en-US" altLang="zh-CN" sz="1000" smtClean="0"/>
              <a:t>&lt;/li&gt;</a:t>
            </a:r>
          </a:p>
          <a:p>
            <a:pPr>
              <a:lnSpc>
                <a:spcPct val="90000"/>
              </a:lnSpc>
            </a:pPr>
            <a:r>
              <a:rPr lang="en-US" altLang="zh-CN" sz="1000" smtClean="0"/>
              <a:t>		&lt;li&gt;</a:t>
            </a:r>
            <a:r>
              <a:rPr lang="zh-CN" altLang="en-US" sz="1000" smtClean="0"/>
              <a:t>恒大韩国外援向崔龙洙鞠躬致歉：要抛弃国家观念</a:t>
            </a:r>
            <a:r>
              <a:rPr lang="en-US" altLang="zh-CN" sz="1000" smtClean="0"/>
              <a:t>&lt;/li&gt;</a:t>
            </a:r>
          </a:p>
          <a:p>
            <a:pPr>
              <a:lnSpc>
                <a:spcPct val="90000"/>
              </a:lnSpc>
            </a:pPr>
            <a:r>
              <a:rPr lang="en-US" altLang="zh-CN" sz="1000" smtClean="0"/>
              <a:t>		&lt;li&gt;</a:t>
            </a:r>
            <a:r>
              <a:rPr lang="zh-CN" altLang="en-US" sz="1000" smtClean="0"/>
              <a:t>广东饭店空运</a:t>
            </a:r>
            <a:r>
              <a:rPr lang="en-US" altLang="zh-CN" sz="1000" smtClean="0"/>
              <a:t>683</a:t>
            </a:r>
            <a:r>
              <a:rPr lang="zh-CN" altLang="en-US" sz="1000" smtClean="0"/>
              <a:t>斤巨型石斑鱼 身长</a:t>
            </a:r>
            <a:r>
              <a:rPr lang="en-US" altLang="zh-CN" sz="1000" smtClean="0"/>
              <a:t>2.65</a:t>
            </a:r>
            <a:r>
              <a:rPr lang="zh-CN" altLang="en-US" sz="1000" smtClean="0"/>
              <a:t>米</a:t>
            </a:r>
            <a:r>
              <a:rPr lang="en-US" altLang="zh-CN" sz="1000" smtClean="0"/>
              <a:t>(</a:t>
            </a:r>
            <a:r>
              <a:rPr lang="zh-CN" altLang="en-US" sz="1000" smtClean="0"/>
              <a:t>图</a:t>
            </a:r>
            <a:r>
              <a:rPr lang="en-US" altLang="zh-CN" sz="1000" smtClean="0"/>
              <a:t>)&lt;/li&gt;</a:t>
            </a:r>
          </a:p>
          <a:p>
            <a:pPr>
              <a:lnSpc>
                <a:spcPct val="90000"/>
              </a:lnSpc>
            </a:pPr>
            <a:r>
              <a:rPr lang="en-US" altLang="zh-CN" sz="1000" smtClean="0"/>
              <a:t>		&lt;li&gt;</a:t>
            </a:r>
            <a:r>
              <a:rPr lang="zh-CN" altLang="en-US" sz="1000" smtClean="0"/>
              <a:t>新京报总编辑谈创刊十年：最大限度讲真话</a:t>
            </a:r>
            <a:r>
              <a:rPr lang="en-US" altLang="zh-CN" sz="1000" smtClean="0"/>
              <a:t>&lt;/li&gt;</a:t>
            </a:r>
          </a:p>
          <a:p>
            <a:pPr>
              <a:lnSpc>
                <a:spcPct val="90000"/>
              </a:lnSpc>
            </a:pPr>
            <a:r>
              <a:rPr lang="en-US" altLang="zh-CN" sz="1000" smtClean="0"/>
              <a:t>		&lt;li&gt;</a:t>
            </a:r>
            <a:r>
              <a:rPr lang="zh-CN" altLang="en-US" sz="1000" smtClean="0"/>
              <a:t>郑州：部分公务员开“摩的”赚外快被查</a:t>
            </a:r>
            <a:r>
              <a:rPr lang="en-US" altLang="zh-CN" sz="1000" smtClean="0"/>
              <a:t>(</a:t>
            </a:r>
            <a:r>
              <a:rPr lang="zh-CN" altLang="en-US" sz="1000" smtClean="0"/>
              <a:t>图</a:t>
            </a:r>
            <a:r>
              <a:rPr lang="en-US" altLang="zh-CN" sz="1000" smtClean="0"/>
              <a:t>)&lt;/li&gt;</a:t>
            </a:r>
          </a:p>
          <a:p>
            <a:pPr>
              <a:lnSpc>
                <a:spcPct val="90000"/>
              </a:lnSpc>
            </a:pPr>
            <a:r>
              <a:rPr lang="en-US" altLang="zh-CN" sz="1000" smtClean="0"/>
              <a:t>		&lt;li&gt;</a:t>
            </a:r>
            <a:r>
              <a:rPr lang="zh-CN" altLang="en-US" sz="1000" smtClean="0"/>
              <a:t>里皮会面郎平发问：同时带恒大</a:t>
            </a:r>
            <a:r>
              <a:rPr lang="en-US" altLang="zh-CN" sz="1000" smtClean="0"/>
              <a:t>+</a:t>
            </a:r>
            <a:r>
              <a:rPr lang="zh-CN" altLang="en-US" sz="1000" smtClean="0"/>
              <a:t>国家队是否很累？</a:t>
            </a:r>
            <a:r>
              <a:rPr lang="en-US" altLang="zh-CN" sz="1000" smtClean="0"/>
              <a:t>&lt;/li&gt;</a:t>
            </a:r>
          </a:p>
          <a:p>
            <a:pPr>
              <a:lnSpc>
                <a:spcPct val="90000"/>
              </a:lnSpc>
            </a:pPr>
            <a:r>
              <a:rPr lang="en-US" altLang="zh-CN" sz="1000" smtClean="0"/>
              <a:t>		&lt;li&gt;</a:t>
            </a:r>
            <a:r>
              <a:rPr lang="zh-CN" altLang="en-US" sz="1000" smtClean="0"/>
              <a:t>恒大韩国外援向崔龙洙鞠躬致歉：要抛弃国家观念</a:t>
            </a:r>
            <a:r>
              <a:rPr lang="en-US" altLang="zh-CN" sz="1000" smtClean="0"/>
              <a:t>&lt;/li&gt;</a:t>
            </a:r>
          </a:p>
          <a:p>
            <a:pPr>
              <a:lnSpc>
                <a:spcPct val="90000"/>
              </a:lnSpc>
            </a:pPr>
            <a:r>
              <a:rPr lang="en-US" altLang="zh-CN" sz="1000" smtClean="0"/>
              <a:t>		&lt;li&gt;</a:t>
            </a:r>
            <a:r>
              <a:rPr lang="zh-CN" altLang="en-US" sz="1000" smtClean="0"/>
              <a:t>广东饭店空运</a:t>
            </a:r>
            <a:r>
              <a:rPr lang="en-US" altLang="zh-CN" sz="1000" smtClean="0"/>
              <a:t>683</a:t>
            </a:r>
            <a:r>
              <a:rPr lang="zh-CN" altLang="en-US" sz="1000" smtClean="0"/>
              <a:t>斤巨型石斑鱼 身长</a:t>
            </a:r>
            <a:r>
              <a:rPr lang="en-US" altLang="zh-CN" sz="1000" smtClean="0"/>
              <a:t>2.65</a:t>
            </a:r>
            <a:r>
              <a:rPr lang="zh-CN" altLang="en-US" sz="1000" smtClean="0"/>
              <a:t>米</a:t>
            </a:r>
            <a:r>
              <a:rPr lang="en-US" altLang="zh-CN" sz="1000" smtClean="0"/>
              <a:t>(</a:t>
            </a:r>
            <a:r>
              <a:rPr lang="zh-CN" altLang="en-US" sz="1000" smtClean="0"/>
              <a:t>图</a:t>
            </a:r>
            <a:r>
              <a:rPr lang="en-US" altLang="zh-CN" sz="1000" smtClean="0"/>
              <a:t>)&lt;/li&gt;</a:t>
            </a:r>
          </a:p>
          <a:p>
            <a:pPr>
              <a:lnSpc>
                <a:spcPct val="90000"/>
              </a:lnSpc>
            </a:pPr>
            <a:r>
              <a:rPr lang="en-US" altLang="zh-CN" sz="1000" smtClean="0"/>
              <a:t>	&lt;/ul&gt;</a:t>
            </a:r>
          </a:p>
          <a:p>
            <a:pPr>
              <a:lnSpc>
                <a:spcPct val="90000"/>
              </a:lnSpc>
            </a:pPr>
            <a:r>
              <a:rPr lang="en-US" altLang="zh-CN" sz="1000" smtClean="0"/>
              <a:t>	&lt;/marquee&gt;</a:t>
            </a:r>
          </a:p>
          <a:p>
            <a:pPr>
              <a:lnSpc>
                <a:spcPct val="90000"/>
              </a:lnSpc>
            </a:pPr>
            <a:r>
              <a:rPr lang="en-US" altLang="zh-CN" sz="1000" smtClean="0"/>
              <a:t>&lt;/div&gt;</a:t>
            </a:r>
            <a:endParaRPr lang="zh-CN" alt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r>
              <a:rPr lang="en-US" altLang="zh-CN" smtClean="0"/>
              <a:t>&lt;meta content="text/html; charset=utf-8" http-equiv="Content-Type" /&gt;</a:t>
            </a:r>
          </a:p>
          <a:p>
            <a:r>
              <a:rPr lang="en-US" altLang="zh-CN" smtClean="0"/>
              <a:t>&lt;meta content="</a:t>
            </a:r>
            <a:r>
              <a:rPr lang="zh-CN" altLang="en-US" smtClean="0"/>
              <a:t>凤凰</a:t>
            </a:r>
            <a:r>
              <a:rPr lang="en-US" altLang="zh-CN" smtClean="0"/>
              <a:t>,</a:t>
            </a:r>
            <a:r>
              <a:rPr lang="zh-CN" altLang="en-US" smtClean="0"/>
              <a:t>凤凰网</a:t>
            </a:r>
            <a:r>
              <a:rPr lang="en-US" altLang="zh-CN" smtClean="0"/>
              <a:t>,</a:t>
            </a:r>
            <a:r>
              <a:rPr lang="zh-CN" altLang="en-US" smtClean="0"/>
              <a:t>凤凰新媒体</a:t>
            </a:r>
            <a:r>
              <a:rPr lang="en-US" altLang="zh-CN" smtClean="0"/>
              <a:t>,</a:t>
            </a:r>
            <a:r>
              <a:rPr lang="zh-CN" altLang="en-US" smtClean="0"/>
              <a:t>凤凰卫视</a:t>
            </a:r>
            <a:r>
              <a:rPr lang="en-US" altLang="zh-CN" smtClean="0"/>
              <a:t>,</a:t>
            </a:r>
            <a:r>
              <a:rPr lang="zh-CN" altLang="en-US" smtClean="0"/>
              <a:t>凤凰卫视中文台</a:t>
            </a:r>
            <a:r>
              <a:rPr lang="en-US" altLang="zh-CN" smtClean="0"/>
              <a:t>,</a:t>
            </a:r>
            <a:r>
              <a:rPr lang="zh-CN" altLang="en-US" smtClean="0"/>
              <a:t>凤凰周刊</a:t>
            </a:r>
            <a:r>
              <a:rPr lang="en-US" altLang="zh-CN" smtClean="0"/>
              <a:t>" name="keywords" /&gt;</a:t>
            </a:r>
          </a:p>
          <a:p>
            <a:r>
              <a:rPr lang="en-US" altLang="zh-CN" smtClean="0"/>
              <a:t>&lt;meta name="description" content="</a:t>
            </a:r>
            <a:r>
              <a:rPr lang="zh-CN" altLang="en-US" smtClean="0"/>
              <a:t>凤凰网是中国领先的综合门户网站，提供含文图音视频的全方位综合新闻资讯、深度访谈、观点评论、财经产品、互动应用、分享社区等服务，同时与凤凰无线、凤凰宽频形成三屏联动，为全球主流华人提供互联网、无线通信、电视网三网融合无缝衔接的新媒体优质体验。</a:t>
            </a:r>
            <a:r>
              <a:rPr lang="en-US" altLang="zh-CN" smtClean="0"/>
              <a:t>" /&gt;</a:t>
            </a:r>
          </a:p>
          <a:p>
            <a:r>
              <a:rPr lang="en-US" altLang="zh-CN" smtClean="0"/>
              <a:t>&lt;meta content="index,follow" name="robots" /&gt;</a:t>
            </a:r>
          </a:p>
          <a:p>
            <a:r>
              <a:rPr lang="en-US" altLang="zh-CN" smtClean="0"/>
              <a:t>&lt;meta content="</a:t>
            </a:r>
            <a:r>
              <a:rPr lang="zh-CN" altLang="en-US" smtClean="0"/>
              <a:t>凤凰网</a:t>
            </a:r>
            <a:r>
              <a:rPr lang="en-US" altLang="zh-CN" smtClean="0"/>
              <a:t>" name="author" /&gt;</a:t>
            </a:r>
          </a:p>
          <a:p>
            <a:r>
              <a:rPr lang="en-US" altLang="zh-CN" smtClean="0"/>
              <a:t>&lt;meta content="Copyright 1999-2008. www.ifeng.com . All Rights Reserved." name="copyright" /&gt;</a:t>
            </a:r>
          </a:p>
          <a:p>
            <a:r>
              <a:rPr lang="en-US" altLang="zh-CN" smtClean="0"/>
              <a:t>&lt;meta name="application-name" content="</a:t>
            </a:r>
            <a:r>
              <a:rPr lang="zh-CN" altLang="en-US" smtClean="0"/>
              <a:t>凤凰网</a:t>
            </a:r>
            <a:r>
              <a:rPr lang="en-US" altLang="zh-CN" smtClean="0"/>
              <a:t>"/&gt; </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pPr>
              <a:lnSpc>
                <a:spcPct val="80000"/>
              </a:lnSpc>
            </a:pPr>
            <a:r>
              <a:rPr lang="en-US" altLang="zh-CN" sz="800" smtClean="0"/>
              <a:t>&lt;h2&gt;</a:t>
            </a:r>
            <a:r>
              <a:rPr lang="zh-CN" altLang="en-US" sz="800" smtClean="0"/>
              <a:t>各种超级链接演示</a:t>
            </a:r>
            <a:r>
              <a:rPr lang="en-US" altLang="zh-CN" sz="800" smtClean="0"/>
              <a:t>&lt;/h2&gt;</a:t>
            </a:r>
          </a:p>
          <a:p>
            <a:pPr>
              <a:lnSpc>
                <a:spcPct val="80000"/>
              </a:lnSpc>
            </a:pPr>
            <a:r>
              <a:rPr lang="en-US" altLang="zh-CN" sz="800" smtClean="0"/>
              <a:t>&lt;hr size="1" noshade&gt;</a:t>
            </a:r>
          </a:p>
          <a:p>
            <a:pPr>
              <a:lnSpc>
                <a:spcPct val="80000"/>
              </a:lnSpc>
            </a:pPr>
            <a:r>
              <a:rPr lang="en-US" altLang="zh-CN" sz="800" smtClean="0"/>
              <a:t>&lt;h4&gt;</a:t>
            </a:r>
            <a:r>
              <a:rPr lang="zh-CN" altLang="en-US" sz="800" smtClean="0"/>
              <a:t>远程链接</a:t>
            </a:r>
            <a:r>
              <a:rPr lang="en-US" altLang="zh-CN" sz="800" smtClean="0"/>
              <a:t>&lt;/h4&gt;</a:t>
            </a:r>
          </a:p>
          <a:p>
            <a:pPr>
              <a:lnSpc>
                <a:spcPct val="80000"/>
              </a:lnSpc>
            </a:pPr>
            <a:r>
              <a:rPr lang="en-US" altLang="zh-CN" sz="800" smtClean="0"/>
              <a:t>&lt;p&gt;</a:t>
            </a:r>
            <a:r>
              <a:rPr lang="zh-CN" altLang="en-US" sz="800" smtClean="0"/>
              <a:t>注意：远程链接必须写全远程地址，比如</a:t>
            </a:r>
            <a:r>
              <a:rPr lang="en-US" altLang="zh-CN" sz="800" smtClean="0"/>
              <a:t>&lt;font color="red" face="arial"&gt;http://www.itcast.cn/php/lesson.html&lt;/font&gt;&lt;/p&gt;</a:t>
            </a:r>
          </a:p>
          <a:p>
            <a:pPr>
              <a:lnSpc>
                <a:spcPct val="80000"/>
              </a:lnSpc>
            </a:pPr>
            <a:r>
              <a:rPr lang="en-US" altLang="zh-CN" sz="800" smtClean="0"/>
              <a:t>&lt;p&gt;</a:t>
            </a:r>
          </a:p>
          <a:p>
            <a:pPr>
              <a:lnSpc>
                <a:spcPct val="80000"/>
              </a:lnSpc>
            </a:pPr>
            <a:r>
              <a:rPr lang="en-US" altLang="zh-CN" sz="800" smtClean="0"/>
              <a:t>	&lt;a href="http://www.sina.com.cn"&gt;</a:t>
            </a:r>
            <a:r>
              <a:rPr lang="zh-CN" altLang="en-US" sz="800" smtClean="0"/>
              <a:t>新浪网</a:t>
            </a:r>
            <a:r>
              <a:rPr lang="en-US" altLang="zh-CN" sz="800" smtClean="0"/>
              <a:t>&lt;/a&gt;</a:t>
            </a:r>
          </a:p>
          <a:p>
            <a:pPr>
              <a:lnSpc>
                <a:spcPct val="80000"/>
              </a:lnSpc>
            </a:pPr>
            <a:r>
              <a:rPr lang="en-US" altLang="zh-CN" sz="800" smtClean="0"/>
              <a:t>	&lt;a href="http://www.cctv.com"&gt;</a:t>
            </a:r>
            <a:r>
              <a:rPr lang="zh-CN" altLang="en-US" sz="800" smtClean="0"/>
              <a:t>中央电视台</a:t>
            </a:r>
            <a:r>
              <a:rPr lang="en-US" altLang="zh-CN" sz="800" smtClean="0"/>
              <a:t>&lt;/a&gt;</a:t>
            </a:r>
          </a:p>
          <a:p>
            <a:pPr>
              <a:lnSpc>
                <a:spcPct val="80000"/>
              </a:lnSpc>
            </a:pPr>
            <a:r>
              <a:rPr lang="en-US" altLang="zh-CN" sz="800" smtClean="0"/>
              <a:t>	&lt;a href="http://www.ifeng.com"&gt;</a:t>
            </a:r>
            <a:r>
              <a:rPr lang="zh-CN" altLang="en-US" sz="800" smtClean="0"/>
              <a:t>凤凰网</a:t>
            </a:r>
            <a:r>
              <a:rPr lang="en-US" altLang="zh-CN" sz="800" smtClean="0"/>
              <a:t>&lt;/a&gt;</a:t>
            </a:r>
          </a:p>
          <a:p>
            <a:pPr>
              <a:lnSpc>
                <a:spcPct val="80000"/>
              </a:lnSpc>
            </a:pPr>
            <a:r>
              <a:rPr lang="en-US" altLang="zh-CN" sz="800" smtClean="0"/>
              <a:t>	&lt;a href="http://www.jd.com"&gt;</a:t>
            </a:r>
            <a:r>
              <a:rPr lang="zh-CN" altLang="en-US" sz="800" smtClean="0"/>
              <a:t>京东商城</a:t>
            </a:r>
            <a:r>
              <a:rPr lang="en-US" altLang="zh-CN" sz="800" smtClean="0"/>
              <a:t>&lt;/a&gt;</a:t>
            </a:r>
          </a:p>
          <a:p>
            <a:pPr>
              <a:lnSpc>
                <a:spcPct val="80000"/>
              </a:lnSpc>
            </a:pPr>
            <a:r>
              <a:rPr lang="en-US" altLang="zh-CN" sz="800" smtClean="0"/>
              <a:t>	&lt;a href="http://www.taobao.com"&gt;</a:t>
            </a:r>
            <a:r>
              <a:rPr lang="zh-CN" altLang="en-US" sz="800" smtClean="0"/>
              <a:t>淘宝网</a:t>
            </a:r>
            <a:r>
              <a:rPr lang="en-US" altLang="zh-CN" sz="800" smtClean="0"/>
              <a:t>&lt;/a&gt;&lt;br /&gt;</a:t>
            </a:r>
          </a:p>
          <a:p>
            <a:pPr>
              <a:lnSpc>
                <a:spcPct val="80000"/>
              </a:lnSpc>
            </a:pPr>
            <a:r>
              <a:rPr lang="en-US" altLang="zh-CN" sz="800" smtClean="0"/>
              <a:t>	&lt;a href="http://www.itcast.cn"&gt;</a:t>
            </a:r>
            <a:r>
              <a:rPr lang="zh-CN" altLang="en-US" sz="800" smtClean="0"/>
              <a:t>传智教育</a:t>
            </a:r>
            <a:r>
              <a:rPr lang="en-US" altLang="zh-CN" sz="800" smtClean="0"/>
              <a:t>&lt;/a&gt;</a:t>
            </a:r>
          </a:p>
          <a:p>
            <a:pPr>
              <a:lnSpc>
                <a:spcPct val="80000"/>
              </a:lnSpc>
            </a:pPr>
            <a:r>
              <a:rPr lang="en-US" altLang="zh-CN" sz="800" smtClean="0"/>
              <a:t>	&lt;a href="http://php.itcast.cn"&gt;PHP</a:t>
            </a:r>
            <a:r>
              <a:rPr lang="zh-CN" altLang="en-US" sz="800" smtClean="0"/>
              <a:t>培训</a:t>
            </a:r>
            <a:r>
              <a:rPr lang="en-US" altLang="zh-CN" sz="800" smtClean="0"/>
              <a:t>-</a:t>
            </a:r>
            <a:r>
              <a:rPr lang="zh-CN" altLang="en-US" sz="800" smtClean="0"/>
              <a:t>传智教育</a:t>
            </a:r>
            <a:r>
              <a:rPr lang="en-US" altLang="zh-CN" sz="800" smtClean="0"/>
              <a:t>&lt;/a&gt;</a:t>
            </a:r>
          </a:p>
          <a:p>
            <a:pPr>
              <a:lnSpc>
                <a:spcPct val="80000"/>
              </a:lnSpc>
            </a:pPr>
            <a:r>
              <a:rPr lang="en-US" altLang="zh-CN" sz="800" smtClean="0"/>
              <a:t>	&lt;a href="http://php.itcast.cn/php/course.shtml"&gt;PHP</a:t>
            </a:r>
            <a:r>
              <a:rPr lang="zh-CN" altLang="en-US" sz="800" smtClean="0"/>
              <a:t>培训课程－传智教育</a:t>
            </a:r>
            <a:r>
              <a:rPr lang="en-US" altLang="zh-CN" sz="800" smtClean="0"/>
              <a:t>&lt;/a&gt;</a:t>
            </a:r>
          </a:p>
          <a:p>
            <a:pPr>
              <a:lnSpc>
                <a:spcPct val="80000"/>
              </a:lnSpc>
            </a:pPr>
            <a:r>
              <a:rPr lang="en-US" altLang="zh-CN" sz="800" smtClean="0"/>
              <a:t>&lt;/p&gt;</a:t>
            </a:r>
          </a:p>
          <a:p>
            <a:pPr>
              <a:lnSpc>
                <a:spcPct val="80000"/>
              </a:lnSpc>
            </a:pPr>
            <a:r>
              <a:rPr lang="en-US" altLang="zh-CN" sz="800" smtClean="0"/>
              <a:t>&lt;h4&gt;</a:t>
            </a:r>
            <a:r>
              <a:rPr lang="zh-CN" altLang="en-US" sz="800" smtClean="0"/>
              <a:t>本网站链接</a:t>
            </a:r>
            <a:r>
              <a:rPr lang="en-US" altLang="zh-CN" sz="800" smtClean="0"/>
              <a:t>&lt;/h4&gt;</a:t>
            </a:r>
          </a:p>
          <a:p>
            <a:pPr>
              <a:lnSpc>
                <a:spcPct val="80000"/>
              </a:lnSpc>
            </a:pPr>
            <a:r>
              <a:rPr lang="en-US" altLang="zh-CN" sz="800" smtClean="0"/>
              <a:t>&lt;p&gt;</a:t>
            </a:r>
            <a:r>
              <a:rPr lang="zh-CN" altLang="en-US" sz="800" smtClean="0"/>
              <a:t>说明：本网站指某一个域名下的所有文件。</a:t>
            </a:r>
            <a:r>
              <a:rPr lang="en-US" altLang="zh-CN" sz="800" smtClean="0"/>
              <a:t>&lt;/p&gt;</a:t>
            </a:r>
          </a:p>
          <a:p>
            <a:pPr>
              <a:lnSpc>
                <a:spcPct val="80000"/>
              </a:lnSpc>
            </a:pPr>
            <a:r>
              <a:rPr lang="en-US" altLang="zh-CN" sz="800" smtClean="0"/>
              <a:t>&lt;p&gt;</a:t>
            </a:r>
          </a:p>
          <a:p>
            <a:pPr>
              <a:lnSpc>
                <a:spcPct val="80000"/>
              </a:lnSpc>
            </a:pPr>
            <a:r>
              <a:rPr lang="en-US" altLang="zh-CN" sz="800" smtClean="0"/>
              <a:t>	</a:t>
            </a:r>
            <a:r>
              <a:rPr lang="zh-CN" altLang="en-US" sz="800" smtClean="0"/>
              <a:t>图片</a:t>
            </a:r>
            <a:r>
              <a:rPr lang="en-US" altLang="zh-CN" sz="800" smtClean="0"/>
              <a:t>1</a:t>
            </a:r>
            <a:r>
              <a:rPr lang="zh-CN" altLang="en-US" sz="800" smtClean="0"/>
              <a:t>：</a:t>
            </a:r>
            <a:r>
              <a:rPr lang="en-US" altLang="zh-CN" sz="800" smtClean="0"/>
              <a:t>&lt;a href="images/01.jpg"&gt;</a:t>
            </a:r>
            <a:r>
              <a:rPr lang="zh-CN" altLang="en-US" sz="800" smtClean="0"/>
              <a:t>图片</a:t>
            </a:r>
            <a:r>
              <a:rPr lang="en-US" altLang="zh-CN" sz="800" smtClean="0"/>
              <a:t>1&lt;/a&gt;&lt;br /&gt;</a:t>
            </a:r>
          </a:p>
          <a:p>
            <a:pPr>
              <a:lnSpc>
                <a:spcPct val="80000"/>
              </a:lnSpc>
            </a:pPr>
            <a:r>
              <a:rPr lang="en-US" altLang="zh-CN" sz="800" smtClean="0"/>
              <a:t>	</a:t>
            </a:r>
            <a:r>
              <a:rPr lang="zh-CN" altLang="en-US" sz="800" smtClean="0"/>
              <a:t>图片</a:t>
            </a:r>
            <a:r>
              <a:rPr lang="en-US" altLang="zh-CN" sz="800" smtClean="0"/>
              <a:t>2</a:t>
            </a:r>
            <a:r>
              <a:rPr lang="zh-CN" altLang="en-US" sz="800" smtClean="0"/>
              <a:t>：</a:t>
            </a:r>
            <a:r>
              <a:rPr lang="en-US" altLang="zh-CN" sz="800" smtClean="0"/>
              <a:t>&lt;a href="images/02.jpg"&gt;</a:t>
            </a:r>
            <a:r>
              <a:rPr lang="zh-CN" altLang="en-US" sz="800" smtClean="0"/>
              <a:t>图片</a:t>
            </a:r>
            <a:r>
              <a:rPr lang="en-US" altLang="zh-CN" sz="800" smtClean="0"/>
              <a:t>2&lt;/a&gt;&lt;br /&gt;</a:t>
            </a:r>
          </a:p>
          <a:p>
            <a:pPr>
              <a:lnSpc>
                <a:spcPct val="80000"/>
              </a:lnSpc>
            </a:pPr>
            <a:r>
              <a:rPr lang="en-US" altLang="zh-CN" sz="800" smtClean="0"/>
              <a:t>	</a:t>
            </a:r>
            <a:r>
              <a:rPr lang="zh-CN" altLang="en-US" sz="800" smtClean="0"/>
              <a:t>音乐</a:t>
            </a:r>
            <a:r>
              <a:rPr lang="en-US" altLang="zh-CN" sz="800" smtClean="0"/>
              <a:t>1</a:t>
            </a:r>
            <a:r>
              <a:rPr lang="zh-CN" altLang="en-US" sz="800" smtClean="0"/>
              <a:t>：</a:t>
            </a:r>
            <a:r>
              <a:rPr lang="en-US" altLang="zh-CN" sz="800" smtClean="0"/>
              <a:t>&lt;a href="music/hudie.mp3"&gt;</a:t>
            </a:r>
            <a:r>
              <a:rPr lang="zh-CN" altLang="en-US" sz="800" smtClean="0"/>
              <a:t>新鸳鸯蝴蝶梦</a:t>
            </a:r>
            <a:r>
              <a:rPr lang="en-US" altLang="zh-CN" sz="800" smtClean="0"/>
              <a:t>&lt;/a&gt;&lt;br /&gt;</a:t>
            </a:r>
          </a:p>
          <a:p>
            <a:pPr>
              <a:lnSpc>
                <a:spcPct val="80000"/>
              </a:lnSpc>
            </a:pPr>
            <a:r>
              <a:rPr lang="en-US" altLang="zh-CN" sz="800" smtClean="0"/>
              <a:t>	</a:t>
            </a:r>
            <a:r>
              <a:rPr lang="zh-CN" altLang="en-US" sz="800" smtClean="0"/>
              <a:t>音乐</a:t>
            </a:r>
            <a:r>
              <a:rPr lang="en-US" altLang="zh-CN" sz="800" smtClean="0"/>
              <a:t>2</a:t>
            </a:r>
            <a:r>
              <a:rPr lang="zh-CN" altLang="en-US" sz="800" smtClean="0"/>
              <a:t>：</a:t>
            </a:r>
            <a:r>
              <a:rPr lang="en-US" altLang="zh-CN" sz="800" smtClean="0"/>
              <a:t>&lt;a href="music/songbie.mp3"&gt;</a:t>
            </a:r>
            <a:r>
              <a:rPr lang="zh-CN" altLang="en-US" sz="800" smtClean="0"/>
              <a:t>送别</a:t>
            </a:r>
            <a:r>
              <a:rPr lang="en-US" altLang="zh-CN" sz="800" smtClean="0"/>
              <a:t>&lt;/a&gt;&lt;br /&gt;</a:t>
            </a:r>
          </a:p>
          <a:p>
            <a:pPr>
              <a:lnSpc>
                <a:spcPct val="80000"/>
              </a:lnSpc>
            </a:pPr>
            <a:r>
              <a:rPr lang="en-US" altLang="zh-CN" sz="800" smtClean="0"/>
              <a:t>	html</a:t>
            </a:r>
            <a:r>
              <a:rPr lang="zh-CN" altLang="en-US" sz="800" smtClean="0"/>
              <a:t>教程：</a:t>
            </a:r>
            <a:r>
              <a:rPr lang="en-US" altLang="zh-CN" sz="800" smtClean="0"/>
              <a:t>&lt;a href="download/html.doc"&gt;html</a:t>
            </a:r>
            <a:r>
              <a:rPr lang="zh-CN" altLang="en-US" sz="800" smtClean="0"/>
              <a:t>的</a:t>
            </a:r>
            <a:r>
              <a:rPr lang="en-US" altLang="zh-CN" sz="800" smtClean="0"/>
              <a:t>word</a:t>
            </a:r>
            <a:r>
              <a:rPr lang="zh-CN" altLang="en-US" sz="800" smtClean="0"/>
              <a:t>格式教程</a:t>
            </a:r>
            <a:r>
              <a:rPr lang="en-US" altLang="zh-CN" sz="800" smtClean="0"/>
              <a:t>&lt;/a&gt;&lt;br /&gt;</a:t>
            </a:r>
          </a:p>
          <a:p>
            <a:pPr>
              <a:lnSpc>
                <a:spcPct val="80000"/>
              </a:lnSpc>
            </a:pPr>
            <a:r>
              <a:rPr lang="en-US" altLang="zh-CN" sz="800" smtClean="0"/>
              <a:t>	</a:t>
            </a:r>
            <a:r>
              <a:rPr lang="zh-CN" altLang="en-US" sz="800" smtClean="0"/>
              <a:t>网站首页：</a:t>
            </a:r>
            <a:r>
              <a:rPr lang="en-US" altLang="zh-CN" sz="800" smtClean="0"/>
              <a:t>&lt;a href="index.html"&gt;</a:t>
            </a:r>
            <a:r>
              <a:rPr lang="zh-CN" altLang="en-US" sz="800" smtClean="0"/>
              <a:t>网站首页</a:t>
            </a:r>
            <a:r>
              <a:rPr lang="en-US" altLang="zh-CN" sz="800" smtClean="0"/>
              <a:t>&lt;/a&gt;&lt;br /&gt;</a:t>
            </a:r>
          </a:p>
          <a:p>
            <a:pPr>
              <a:lnSpc>
                <a:spcPct val="80000"/>
              </a:lnSpc>
            </a:pPr>
            <a:r>
              <a:rPr lang="en-US" altLang="zh-CN" sz="800" smtClean="0"/>
              <a:t>	</a:t>
            </a:r>
            <a:r>
              <a:rPr lang="zh-CN" altLang="en-US" sz="800" smtClean="0"/>
              <a:t>带参数的链接：</a:t>
            </a:r>
            <a:r>
              <a:rPr lang="en-US" altLang="zh-CN" sz="800" smtClean="0"/>
              <a:t>&lt;a href="news/20131110.html?user=yao"&gt;</a:t>
            </a:r>
            <a:r>
              <a:rPr lang="zh-CN" altLang="en-US" sz="800" smtClean="0"/>
              <a:t>链接到新闻内容页，传递参数</a:t>
            </a:r>
            <a:r>
              <a:rPr lang="en-US" altLang="zh-CN" sz="800" smtClean="0"/>
              <a:t>user</a:t>
            </a:r>
            <a:r>
              <a:rPr lang="zh-CN" altLang="en-US" sz="800" smtClean="0"/>
              <a:t>，参数值为</a:t>
            </a:r>
            <a:r>
              <a:rPr lang="en-US" altLang="zh-CN" sz="800" smtClean="0"/>
              <a:t>yao&lt;/a&gt;</a:t>
            </a:r>
          </a:p>
          <a:p>
            <a:pPr>
              <a:lnSpc>
                <a:spcPct val="80000"/>
              </a:lnSpc>
            </a:pPr>
            <a:r>
              <a:rPr lang="en-US" altLang="zh-CN" sz="800" smtClean="0"/>
              <a:t>&lt;/p&gt;</a:t>
            </a:r>
          </a:p>
          <a:p>
            <a:pPr>
              <a:lnSpc>
                <a:spcPct val="80000"/>
              </a:lnSpc>
            </a:pPr>
            <a:r>
              <a:rPr lang="en-US" altLang="zh-CN" sz="800" smtClean="0"/>
              <a:t>&lt;h4&gt;</a:t>
            </a:r>
            <a:r>
              <a:rPr lang="zh-CN" altLang="en-US" sz="800" smtClean="0"/>
              <a:t>其它链接</a:t>
            </a:r>
            <a:r>
              <a:rPr lang="en-US" altLang="zh-CN" sz="800" smtClean="0"/>
              <a:t>&lt;/h4&gt;</a:t>
            </a:r>
          </a:p>
          <a:p>
            <a:pPr>
              <a:lnSpc>
                <a:spcPct val="80000"/>
              </a:lnSpc>
            </a:pPr>
            <a:r>
              <a:rPr lang="en-US" altLang="zh-CN" sz="800" smtClean="0"/>
              <a:t>&lt;p&gt;</a:t>
            </a:r>
          </a:p>
          <a:p>
            <a:pPr>
              <a:lnSpc>
                <a:spcPct val="80000"/>
              </a:lnSpc>
            </a:pPr>
            <a:r>
              <a:rPr lang="en-US" altLang="zh-CN" sz="800" smtClean="0"/>
              <a:t>	</a:t>
            </a:r>
            <a:r>
              <a:rPr lang="zh-CN" altLang="en-US" sz="800" smtClean="0"/>
              <a:t>本地绝对链接：</a:t>
            </a:r>
            <a:r>
              <a:rPr lang="en-US" altLang="zh-CN" sz="800" smtClean="0"/>
              <a:t>&lt;a href="file:///www/php/images/01.jpg"&gt;</a:t>
            </a:r>
            <a:r>
              <a:rPr lang="zh-CN" altLang="en-US" sz="800" smtClean="0"/>
              <a:t>本地绝对链接</a:t>
            </a:r>
            <a:r>
              <a:rPr lang="en-US" altLang="zh-CN" sz="800" smtClean="0"/>
              <a:t>&lt;/a&gt;&lt;br /&gt;</a:t>
            </a:r>
          </a:p>
          <a:p>
            <a:pPr>
              <a:lnSpc>
                <a:spcPct val="80000"/>
              </a:lnSpc>
            </a:pPr>
            <a:r>
              <a:rPr lang="en-US" altLang="zh-CN" sz="800" smtClean="0"/>
              <a:t>	</a:t>
            </a:r>
            <a:r>
              <a:rPr lang="zh-CN" altLang="en-US" sz="800" smtClean="0"/>
              <a:t>邮箱链接：</a:t>
            </a:r>
            <a:r>
              <a:rPr lang="en-US" altLang="zh-CN" sz="800" smtClean="0"/>
              <a:t>&lt;a href="mailto:ycj@126.com"&gt;</a:t>
            </a:r>
            <a:r>
              <a:rPr lang="zh-CN" altLang="en-US" sz="800" smtClean="0"/>
              <a:t>请给发邮件</a:t>
            </a:r>
            <a:r>
              <a:rPr lang="en-US" altLang="zh-CN" sz="800" smtClean="0"/>
              <a:t>&lt;/a&gt;&lt;br /&gt;</a:t>
            </a:r>
          </a:p>
          <a:p>
            <a:pPr>
              <a:lnSpc>
                <a:spcPct val="80000"/>
              </a:lnSpc>
            </a:pPr>
            <a:r>
              <a:rPr lang="en-US" altLang="zh-CN" sz="800" smtClean="0"/>
              <a:t>	</a:t>
            </a:r>
            <a:r>
              <a:rPr lang="zh-CN" altLang="en-US" sz="800" smtClean="0"/>
              <a:t>下载链接</a:t>
            </a:r>
            <a:r>
              <a:rPr lang="en-US" altLang="zh-CN" sz="800" smtClean="0"/>
              <a:t>1</a:t>
            </a:r>
            <a:r>
              <a:rPr lang="zh-CN" altLang="en-US" sz="800" smtClean="0"/>
              <a:t>：</a:t>
            </a:r>
            <a:r>
              <a:rPr lang="en-US" altLang="zh-CN" sz="800" smtClean="0"/>
              <a:t>&lt;a href="download/winrar.rar"&gt;WinRar</a:t>
            </a:r>
            <a:r>
              <a:rPr lang="zh-CN" altLang="en-US" sz="800" smtClean="0"/>
              <a:t>解压缩</a:t>
            </a:r>
            <a:r>
              <a:rPr lang="en-US" altLang="zh-CN" sz="800" smtClean="0"/>
              <a:t>&lt;/a&gt;&lt;br /&gt;</a:t>
            </a:r>
          </a:p>
          <a:p>
            <a:pPr>
              <a:lnSpc>
                <a:spcPct val="80000"/>
              </a:lnSpc>
            </a:pPr>
            <a:r>
              <a:rPr lang="en-US" altLang="zh-CN" sz="800" smtClean="0"/>
              <a:t>	</a:t>
            </a:r>
            <a:r>
              <a:rPr lang="zh-CN" altLang="en-US" sz="800" smtClean="0"/>
              <a:t>下载链接</a:t>
            </a:r>
            <a:r>
              <a:rPr lang="en-US" altLang="zh-CN" sz="800" smtClean="0"/>
              <a:t>2</a:t>
            </a:r>
            <a:r>
              <a:rPr lang="zh-CN" altLang="en-US" sz="800" smtClean="0"/>
              <a:t>：</a:t>
            </a:r>
            <a:r>
              <a:rPr lang="en-US" altLang="zh-CN" sz="800" smtClean="0"/>
              <a:t>&lt;a href="download/office2003.rar"&gt;OFFICE 2003</a:t>
            </a:r>
            <a:r>
              <a:rPr lang="zh-CN" altLang="en-US" sz="800" smtClean="0"/>
              <a:t>简体中文版</a:t>
            </a:r>
            <a:r>
              <a:rPr lang="en-US" altLang="zh-CN" sz="800" smtClean="0"/>
              <a:t>&lt;/a&gt;&lt;br /&gt;</a:t>
            </a:r>
          </a:p>
          <a:p>
            <a:pPr>
              <a:lnSpc>
                <a:spcPct val="80000"/>
              </a:lnSpc>
            </a:pPr>
            <a:r>
              <a:rPr lang="en-US" altLang="zh-CN" sz="800" smtClean="0"/>
              <a:t>	</a:t>
            </a:r>
            <a:r>
              <a:rPr lang="zh-CN" altLang="en-US" sz="800" smtClean="0"/>
              <a:t>普通空链接：</a:t>
            </a:r>
            <a:r>
              <a:rPr lang="en-US" altLang="zh-CN" sz="800" smtClean="0"/>
              <a:t>&lt;a href="#"&gt;</a:t>
            </a:r>
            <a:r>
              <a:rPr lang="zh-CN" altLang="en-US" sz="800" smtClean="0"/>
              <a:t>链接地址</a:t>
            </a:r>
            <a:r>
              <a:rPr lang="en-US" altLang="zh-CN" sz="800" smtClean="0"/>
              <a:t>"#"</a:t>
            </a:r>
            <a:r>
              <a:rPr lang="zh-CN" altLang="en-US" sz="800" smtClean="0"/>
              <a:t>代表空链接</a:t>
            </a:r>
            <a:r>
              <a:rPr lang="en-US" altLang="zh-CN" sz="800" smtClean="0"/>
              <a:t>&lt;/a&gt;&lt;br /&gt;</a:t>
            </a:r>
          </a:p>
          <a:p>
            <a:pPr>
              <a:lnSpc>
                <a:spcPct val="80000"/>
              </a:lnSpc>
            </a:pPr>
            <a:r>
              <a:rPr lang="en-US" altLang="zh-CN" sz="800" smtClean="0"/>
              <a:t>	JS</a:t>
            </a:r>
            <a:r>
              <a:rPr lang="zh-CN" altLang="en-US" sz="800" smtClean="0"/>
              <a:t>空链接：</a:t>
            </a:r>
            <a:r>
              <a:rPr lang="en-US" altLang="zh-CN" sz="800" smtClean="0"/>
              <a:t>&lt;a href="javascript:void(0)"&gt;JS</a:t>
            </a:r>
            <a:r>
              <a:rPr lang="zh-CN" altLang="en-US" sz="800" smtClean="0"/>
              <a:t>空链接：</a:t>
            </a:r>
            <a:r>
              <a:rPr lang="en-US" altLang="zh-CN" sz="800" smtClean="0"/>
              <a:t>javascript:void(0)&lt;/a&gt;&lt;br /&gt;</a:t>
            </a:r>
          </a:p>
          <a:p>
            <a:pPr>
              <a:lnSpc>
                <a:spcPct val="80000"/>
              </a:lnSpc>
            </a:pPr>
            <a:r>
              <a:rPr lang="en-US" altLang="zh-CN" sz="800" smtClean="0"/>
              <a:t>	JS</a:t>
            </a:r>
            <a:r>
              <a:rPr lang="zh-CN" altLang="en-US" sz="800" smtClean="0"/>
              <a:t>提示信息：</a:t>
            </a:r>
            <a:r>
              <a:rPr lang="en-US" altLang="zh-CN" sz="800" smtClean="0"/>
              <a:t>&lt;a href="javascript:alert('</a:t>
            </a:r>
            <a:r>
              <a:rPr lang="zh-CN" altLang="en-US" sz="800" smtClean="0"/>
              <a:t>对不起，该功能还没有完成！</a:t>
            </a:r>
            <a:r>
              <a:rPr lang="en-US" altLang="zh-CN" sz="800" smtClean="0"/>
              <a:t>')"&gt;</a:t>
            </a:r>
            <a:r>
              <a:rPr lang="zh-CN" altLang="en-US" sz="800" smtClean="0"/>
              <a:t>用户注册</a:t>
            </a:r>
            <a:r>
              <a:rPr lang="en-US" altLang="zh-CN" sz="800" smtClean="0"/>
              <a:t>&lt;/a&gt;&lt;br /&gt;</a:t>
            </a:r>
          </a:p>
          <a:p>
            <a:pPr>
              <a:lnSpc>
                <a:spcPct val="80000"/>
              </a:lnSpc>
            </a:pPr>
            <a:r>
              <a:rPr lang="en-US" altLang="zh-CN" sz="800" smtClean="0"/>
              <a:t>	JS</a:t>
            </a:r>
            <a:r>
              <a:rPr lang="zh-CN" altLang="en-US" sz="800" smtClean="0"/>
              <a:t>普通链接：</a:t>
            </a:r>
            <a:r>
              <a:rPr lang="en-US" altLang="zh-CN" sz="800" smtClean="0"/>
              <a:t>&lt;a href="javascript:location.href='http://www.sina.com.cn'"&gt;JS</a:t>
            </a:r>
            <a:r>
              <a:rPr lang="zh-CN" altLang="en-US" sz="800" smtClean="0"/>
              <a:t>链接到新浪网</a:t>
            </a:r>
            <a:r>
              <a:rPr lang="en-US" altLang="zh-CN" sz="800" smtClean="0"/>
              <a:t>&lt;/a&gt;</a:t>
            </a:r>
          </a:p>
          <a:p>
            <a:pPr>
              <a:lnSpc>
                <a:spcPct val="80000"/>
              </a:lnSpc>
            </a:pPr>
            <a:r>
              <a:rPr lang="en-US" altLang="zh-CN" sz="800" smtClean="0"/>
              <a:t>&lt;/p&gt;</a:t>
            </a:r>
            <a:endParaRPr lang="zh-CN" altLang="en-US" sz="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r>
              <a:rPr lang="en-US" altLang="zh-CN" smtClean="0"/>
              <a:t>&lt;h1 align="center"&gt;</a:t>
            </a:r>
            <a:r>
              <a:rPr lang="zh-CN" altLang="en-US" smtClean="0"/>
              <a:t>公司相册展示效果图</a:t>
            </a:r>
            <a:r>
              <a:rPr lang="en-US" altLang="zh-CN" smtClean="0"/>
              <a:t>&lt;/h1&gt;</a:t>
            </a:r>
          </a:p>
          <a:p>
            <a:r>
              <a:rPr lang="en-US" altLang="zh-CN" smtClean="0"/>
              <a:t>&lt;p align="center"&gt;&lt;font color="#0000ff"&gt;</a:t>
            </a:r>
            <a:r>
              <a:rPr lang="zh-CN" altLang="en-US" smtClean="0"/>
              <a:t>案例说明：使用图片标记结合预排版标记，制作相册效果图。</a:t>
            </a:r>
            <a:r>
              <a:rPr lang="en-US" altLang="zh-CN" smtClean="0"/>
              <a:t>&lt;/font&gt;&lt;/p&gt;</a:t>
            </a:r>
          </a:p>
          <a:p>
            <a:r>
              <a:rPr lang="en-US" altLang="zh-CN" smtClean="0"/>
              <a:t>&lt;hr size="1" noshade /&gt;</a:t>
            </a:r>
          </a:p>
          <a:p>
            <a:r>
              <a:rPr lang="en-US" altLang="zh-CN" smtClean="0"/>
              <a:t>&lt;pre&gt;</a:t>
            </a:r>
          </a:p>
          <a:p>
            <a:r>
              <a:rPr lang="en-US" altLang="zh-CN" smtClean="0"/>
              <a:t>	&lt;img src="images/01.jpg" width="180" height="120" /&gt; &lt;img src="images/02.jpg" width="180" height="120" /&gt; &lt;img src="images/03.jpg" width="180" height="120" /&gt; &lt;img src="images/04.jpg" width="180" height="120" /&gt; &lt;img src="images/05.jpg" width="180" height="120" /&gt;</a:t>
            </a:r>
          </a:p>
          <a:p>
            <a:r>
              <a:rPr lang="en-US" altLang="zh-CN" smtClean="0"/>
              <a:t>	&lt;img src="images/06.jpg" width="180" height="120" /&gt; &lt;img src="images/07.jpg" width="180" height="120" /&gt; &lt;img src="images/02.jpg" width="180" height="120" /&gt; &lt;img src="images/07.jpg" width="180" height="120" /&gt; &lt;img src="images/01.jpg" width="180" height="120" /&gt;</a:t>
            </a:r>
          </a:p>
          <a:p>
            <a:r>
              <a:rPr lang="en-US" altLang="zh-CN" smtClean="0"/>
              <a:t>	&lt;img src="images/07.jpg" width="180" height="120" /&gt; &lt;img src="images/01.jpg" width="180" height="120" /&gt; &lt;img src="images/02.jpg" width="180" height="120" /&gt; &lt;img src="images/02.jpg" width="180" height="120" /&gt; &lt;img src="images/02.jpg" width="180" height="120" /&gt;</a:t>
            </a:r>
          </a:p>
          <a:p>
            <a:r>
              <a:rPr lang="en-US" altLang="zh-CN" smtClean="0"/>
              <a:t>&lt;/pre&gt;</a:t>
            </a: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pPr>
              <a:lnSpc>
                <a:spcPct val="80000"/>
              </a:lnSpc>
            </a:pPr>
            <a:r>
              <a:rPr lang="en-US" altLang="zh-CN" sz="800" smtClean="0"/>
              <a:t>&lt;body style="padding:10px 300px;"&gt;</a:t>
            </a:r>
          </a:p>
          <a:p>
            <a:pPr>
              <a:lnSpc>
                <a:spcPct val="80000"/>
              </a:lnSpc>
            </a:pPr>
            <a:r>
              <a:rPr lang="en-US" altLang="zh-CN" sz="800" smtClean="0"/>
              <a:t>&lt;h1&gt;</a:t>
            </a:r>
            <a:r>
              <a:rPr lang="zh-CN" altLang="en-US" sz="800" smtClean="0"/>
              <a:t>案例说明：图文混排效果</a:t>
            </a:r>
            <a:r>
              <a:rPr lang="en-US" altLang="zh-CN" sz="800" smtClean="0"/>
              <a:t>&lt;/h1&gt;</a:t>
            </a:r>
          </a:p>
          <a:p>
            <a:pPr>
              <a:lnSpc>
                <a:spcPct val="80000"/>
              </a:lnSpc>
            </a:pPr>
            <a:r>
              <a:rPr lang="en-US" altLang="zh-CN" sz="800" smtClean="0"/>
              <a:t>&lt;p&gt;</a:t>
            </a:r>
            <a:r>
              <a:rPr lang="zh-CN" altLang="en-US" sz="800" smtClean="0"/>
              <a:t>图片混排，是通过</a:t>
            </a:r>
            <a:r>
              <a:rPr lang="en-US" altLang="zh-CN" sz="800" smtClean="0"/>
              <a:t>&amp;lt;img&amp;gt;</a:t>
            </a:r>
            <a:r>
              <a:rPr lang="zh-CN" altLang="en-US" sz="800" smtClean="0"/>
              <a:t>标记的属性</a:t>
            </a:r>
            <a:r>
              <a:rPr lang="en-US" altLang="zh-CN" sz="800" smtClean="0"/>
              <a:t>align</a:t>
            </a:r>
            <a:r>
              <a:rPr lang="zh-CN" altLang="en-US" sz="800" smtClean="0"/>
              <a:t>，来进行实现的，</a:t>
            </a:r>
            <a:r>
              <a:rPr lang="en-US" altLang="zh-CN" sz="800" smtClean="0"/>
              <a:t>align=left | right | center&lt;/p&gt;</a:t>
            </a:r>
          </a:p>
          <a:p>
            <a:pPr>
              <a:lnSpc>
                <a:spcPct val="80000"/>
              </a:lnSpc>
            </a:pPr>
            <a:r>
              <a:rPr lang="en-US" altLang="zh-CN" sz="800" smtClean="0"/>
              <a:t>&lt;p&gt;&lt;img src="images/01.jpg" width="180" height="120" border="1" vspace="0" hspace="10" align="left" /&gt;&lt;font size="6" face="</a:t>
            </a:r>
            <a:r>
              <a:rPr lang="zh-CN" altLang="en-US" sz="800" smtClean="0"/>
              <a:t>黑体</a:t>
            </a:r>
            <a:r>
              <a:rPr lang="en-US" altLang="zh-CN" sz="800" smtClean="0"/>
              <a:t>"&gt;</a:t>
            </a:r>
            <a:r>
              <a:rPr lang="zh-CN" altLang="en-US" sz="800" smtClean="0"/>
              <a:t>中</a:t>
            </a:r>
            <a:r>
              <a:rPr lang="en-US" altLang="zh-CN" sz="800" smtClean="0"/>
              <a:t>&lt;/font&gt;</a:t>
            </a:r>
            <a:r>
              <a:rPr lang="zh-CN" altLang="en-US" sz="800" smtClean="0"/>
              <a:t>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a:t>
            </a:r>
            <a:r>
              <a:rPr lang="en-US" altLang="zh-CN" sz="800" smtClean="0"/>
              <a:t>&lt;/p&gt;</a:t>
            </a:r>
          </a:p>
          <a:p>
            <a:pPr>
              <a:lnSpc>
                <a:spcPct val="80000"/>
              </a:lnSpc>
            </a:pPr>
            <a:r>
              <a:rPr lang="en-US" altLang="zh-CN" sz="800" smtClean="0"/>
              <a:t>&lt;p&gt;&lt;img src="images/01.jpg" width="180" height="120" border="1" vspace="0" hspace="10" align="right" /&gt;&amp;nbsp;&amp;nbsp;&amp;nbsp;&amp;nbsp;</a:t>
            </a:r>
            <a:r>
              <a:rPr lang="zh-CN" altLang="en-US" sz="800" smtClean="0"/>
              <a:t>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a:t>
            </a:r>
            <a:r>
              <a:rPr lang="en-US" altLang="zh-CN" sz="800" smtClean="0"/>
              <a:t>&lt;/p&gt;</a:t>
            </a:r>
          </a:p>
          <a:p>
            <a:pPr>
              <a:lnSpc>
                <a:spcPct val="80000"/>
              </a:lnSpc>
            </a:pPr>
            <a:r>
              <a:rPr lang="en-US" altLang="zh-CN" sz="800" smtClean="0"/>
              <a:t>&lt;p&gt;</a:t>
            </a:r>
            <a:r>
              <a:rPr lang="zh-CN" altLang="en-US" sz="800" smtClean="0"/>
              <a:t>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a:t>
            </a:r>
            <a:r>
              <a:rPr lang="en-US" altLang="zh-CN" sz="800" smtClean="0"/>
              <a:t>&lt;img src="images/01.jpg" width="180" height="120" border="1" vspace="0" hspace="10" align="center" /&gt;“</a:t>
            </a:r>
            <a:r>
              <a:rPr lang="zh-CN" altLang="en-US" sz="800" smtClean="0"/>
              <a:t>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a:t>
            </a:r>
            <a:r>
              <a:rPr lang="en-US" altLang="zh-CN" sz="800" smtClean="0"/>
              <a:t>&lt;/p&gt;</a:t>
            </a:r>
          </a:p>
          <a:p>
            <a:pPr>
              <a:lnSpc>
                <a:spcPct val="80000"/>
              </a:lnSpc>
            </a:pPr>
            <a:r>
              <a:rPr lang="en-US" altLang="zh-CN" sz="800" smtClean="0"/>
              <a:t>&lt;p&gt;</a:t>
            </a:r>
            <a:r>
              <a:rPr lang="zh-CN" altLang="en-US" sz="800" smtClean="0"/>
              <a:t>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a:t>
            </a:r>
            <a:r>
              <a:rPr lang="en-US" altLang="zh-CN" sz="800" smtClean="0"/>
              <a:t>&lt;img src="images/01.jpg" width="180" height="120" border="1" vspace="0" hspace="10" /&gt;“</a:t>
            </a:r>
            <a:r>
              <a:rPr lang="zh-CN" altLang="en-US" sz="800" smtClean="0"/>
              <a:t>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中新网</a:t>
            </a:r>
            <a:r>
              <a:rPr lang="en-US" altLang="zh-CN" sz="800" smtClean="0"/>
              <a:t>11</a:t>
            </a:r>
            <a:r>
              <a:rPr lang="zh-CN" altLang="en-US" sz="800" smtClean="0"/>
              <a:t>月</a:t>
            </a:r>
            <a:r>
              <a:rPr lang="en-US" altLang="zh-CN" sz="800" smtClean="0"/>
              <a:t>11</a:t>
            </a:r>
            <a:r>
              <a:rPr lang="zh-CN" altLang="en-US" sz="800" smtClean="0"/>
              <a:t>日电 据香港</a:t>
            </a:r>
            <a:r>
              <a:rPr lang="en-US" altLang="zh-CN" sz="800" smtClean="0"/>
              <a:t>《</a:t>
            </a:r>
            <a:r>
              <a:rPr lang="zh-CN" altLang="en-US" sz="800" smtClean="0"/>
              <a:t>文汇报</a:t>
            </a:r>
            <a:r>
              <a:rPr lang="en-US" altLang="zh-CN" sz="800" smtClean="0"/>
              <a:t>》11</a:t>
            </a:r>
            <a:r>
              <a:rPr lang="zh-CN" altLang="en-US" sz="800" smtClean="0"/>
              <a:t>日报道，菲律宾因遭遇超强台风“海燕”遇难人数飙升，总统阿基诺三世</a:t>
            </a:r>
            <a:r>
              <a:rPr lang="en-US" altLang="zh-CN" sz="800" smtClean="0"/>
              <a:t>10</a:t>
            </a:r>
            <a:r>
              <a:rPr lang="zh-CN" altLang="en-US" sz="800" smtClean="0"/>
              <a:t>日前往灾区视察。视察时有商人向阿基诺投诉，阿基诺却回他：“但你没死掉，对不对？”同时，阿基诺在听取官员汇报灾情期间不只一次离席，引起网民热议，菲律宾总统阿基诺</a:t>
            </a:r>
            <a:r>
              <a:rPr lang="en-US" altLang="zh-CN" sz="800" smtClean="0"/>
              <a:t>10</a:t>
            </a:r>
            <a:r>
              <a:rPr lang="zh-CN" altLang="en-US" sz="800" smtClean="0"/>
              <a:t>日前往遭超强台风“海燕”袭击的重灾区视察灾情。他向公众保证，菲当局拥有足够资金帮助灾民度过难关。当天在塔克洛班市举行的救灾会议上，塔克洛班副市长姚卡新向阿基诺汇报说，一些邻近城镇的居民已进入塔克洛班市，洗劫了当地的商铺；而当地不少政府人员因受灾至今无法上班。他呼吁阿基诺宣布在当地实施戒严。</a:t>
            </a:r>
            <a:r>
              <a:rPr lang="en-US" altLang="zh-CN" sz="800" smtClean="0"/>
              <a:t>&lt;/p&gt;</a:t>
            </a:r>
          </a:p>
          <a:p>
            <a:pPr>
              <a:lnSpc>
                <a:spcPct val="80000"/>
              </a:lnSpc>
            </a:pPr>
            <a:r>
              <a:rPr lang="en-US" altLang="zh-CN" sz="800" smtClean="0"/>
              <a:t>&lt;/body&gt;</a:t>
            </a:r>
            <a:endParaRPr lang="zh-CN" altLang="en-US" sz="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ln/>
        </p:spPr>
        <p:txBody>
          <a:bodyPr/>
          <a:lstStyle/>
          <a:p>
            <a:r>
              <a:rPr lang="en-US" altLang="zh-CN" smtClean="0"/>
              <a:t>&lt;h1&gt;</a:t>
            </a:r>
            <a:r>
              <a:rPr lang="zh-CN" altLang="en-US" smtClean="0"/>
              <a:t>实例：图片映射</a:t>
            </a:r>
            <a:r>
              <a:rPr lang="en-US" altLang="zh-CN" smtClean="0"/>
              <a:t>&lt;/h1&gt;</a:t>
            </a:r>
          </a:p>
          <a:p>
            <a:r>
              <a:rPr lang="en-US" altLang="zh-CN" smtClean="0"/>
              <a:t>&lt;ul&gt;</a:t>
            </a:r>
          </a:p>
          <a:p>
            <a:r>
              <a:rPr lang="en-US" altLang="zh-CN" smtClean="0"/>
              <a:t>	&lt;li&gt;</a:t>
            </a:r>
            <a:r>
              <a:rPr lang="zh-CN" altLang="en-US" smtClean="0"/>
              <a:t>热点坐标</a:t>
            </a:r>
            <a:r>
              <a:rPr lang="en-US" altLang="zh-CN" smtClean="0"/>
              <a:t>1</a:t>
            </a:r>
            <a:r>
              <a:rPr lang="zh-CN" altLang="en-US" smtClean="0"/>
              <a:t>：</a:t>
            </a:r>
            <a:r>
              <a:rPr lang="en-US" altLang="zh-CN" smtClean="0"/>
              <a:t>146,54,230,75&lt;/li&gt;</a:t>
            </a:r>
          </a:p>
          <a:p>
            <a:r>
              <a:rPr lang="en-US" altLang="zh-CN" smtClean="0"/>
              <a:t>	&lt;li&gt;</a:t>
            </a:r>
            <a:r>
              <a:rPr lang="zh-CN" altLang="en-US" smtClean="0"/>
              <a:t>热点坐标</a:t>
            </a:r>
            <a:r>
              <a:rPr lang="en-US" altLang="zh-CN" smtClean="0"/>
              <a:t>2</a:t>
            </a:r>
            <a:r>
              <a:rPr lang="zh-CN" altLang="en-US" smtClean="0"/>
              <a:t>：</a:t>
            </a:r>
            <a:r>
              <a:rPr lang="en-US" altLang="zh-CN" smtClean="0"/>
              <a:t>146,34,230,55&lt;/li&gt;</a:t>
            </a:r>
          </a:p>
          <a:p>
            <a:r>
              <a:rPr lang="en-US" altLang="zh-CN" smtClean="0"/>
              <a:t>	&lt;li&gt;</a:t>
            </a:r>
            <a:r>
              <a:rPr lang="zh-CN" altLang="en-US" smtClean="0"/>
              <a:t>热点坐标</a:t>
            </a:r>
            <a:r>
              <a:rPr lang="en-US" altLang="zh-CN" smtClean="0"/>
              <a:t>3</a:t>
            </a:r>
            <a:r>
              <a:rPr lang="zh-CN" altLang="en-US" smtClean="0"/>
              <a:t>：</a:t>
            </a:r>
            <a:r>
              <a:rPr lang="en-US" altLang="zh-CN" smtClean="0"/>
              <a:t>146,14,230,35&lt;/li&gt;</a:t>
            </a:r>
          </a:p>
          <a:p>
            <a:r>
              <a:rPr lang="en-US" altLang="zh-CN" smtClean="0"/>
              <a:t>&lt;/ul&gt;</a:t>
            </a:r>
          </a:p>
          <a:p>
            <a:r>
              <a:rPr lang="en-US" altLang="zh-CN" smtClean="0"/>
              <a:t>&lt;p&gt;</a:t>
            </a:r>
          </a:p>
          <a:p>
            <a:r>
              <a:rPr lang="en-US" altLang="zh-CN" smtClean="0"/>
              <a:t>	&lt;img src="images/index_02.jpg" border="1" usemap="#Map" /&gt;</a:t>
            </a:r>
          </a:p>
          <a:p>
            <a:r>
              <a:rPr lang="en-US" altLang="zh-CN" smtClean="0"/>
              <a:t>	&lt;map id="Map" name="Map"&gt;</a:t>
            </a:r>
          </a:p>
          <a:p>
            <a:r>
              <a:rPr lang="en-US" altLang="zh-CN" smtClean="0"/>
              <a:t>		&lt;area shape="rect" coords="146,14,230,35" href="javascript:void(0)" onclick="setHomePage(this)" alt="" title="" /&gt;</a:t>
            </a:r>
          </a:p>
          <a:p>
            <a:r>
              <a:rPr lang="en-US" altLang="zh-CN" smtClean="0"/>
              <a:t>		&lt;area shape="rect" coords="146,34,230,55" href="javascript:void(0)" onclick="addFavorite()" alt="" title="" /&gt;</a:t>
            </a:r>
          </a:p>
          <a:p>
            <a:r>
              <a:rPr lang="en-US" altLang="zh-CN" smtClean="0"/>
              <a:t>		&lt;area shape="rect" coords="146,54,230,75" href="#" onclick="sendEmail()" /&gt;</a:t>
            </a:r>
          </a:p>
          <a:p>
            <a:r>
              <a:rPr lang="en-US" altLang="zh-CN" smtClean="0"/>
              <a:t>	&lt;/map&gt;</a:t>
            </a:r>
          </a:p>
          <a:p>
            <a:r>
              <a:rPr lang="en-US" altLang="zh-CN" smtClean="0"/>
              <a:t>&lt;/p&gt;</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ln/>
        </p:spPr>
      </p:sp>
      <p:sp>
        <p:nvSpPr>
          <p:cNvPr id="109570" name="Rectangle 3"/>
          <p:cNvSpPr>
            <a:spLocks noGrp="1" noChangeArrowheads="1"/>
          </p:cNvSpPr>
          <p:nvPr>
            <p:ph type="body" idx="1"/>
          </p:nvPr>
        </p:nvSpPr>
        <p:spPr>
          <a:noFill/>
          <a:ln/>
        </p:spPr>
        <p:txBody>
          <a:bodyPr/>
          <a:lstStyle/>
          <a:p>
            <a:r>
              <a:rPr lang="en-US" altLang="zh-CN" b="1" smtClean="0">
                <a:solidFill>
                  <a:srgbClr val="0000FF"/>
                </a:solidFill>
              </a:rPr>
              <a:t>&lt;object classid="clsid:D27CDB6E-AE6D-11cf-96B8-444553540000" codebase="http://download.macromedia.com/pub/shockwave/cabs/flash/swflash.cab#version=6,0,29,0" width="778" height="202"&gt;</a:t>
            </a:r>
          </a:p>
          <a:p>
            <a:r>
              <a:rPr lang="en-US" altLang="zh-CN" b="1" smtClean="0">
                <a:solidFill>
                  <a:srgbClr val="0000FF"/>
                </a:solidFill>
              </a:rPr>
              <a:t>  &lt;param name="movie" value="images/banner.swf"&gt;</a:t>
            </a:r>
          </a:p>
          <a:p>
            <a:r>
              <a:rPr lang="en-US" altLang="zh-CN" b="1" smtClean="0">
                <a:solidFill>
                  <a:srgbClr val="0000FF"/>
                </a:solidFill>
              </a:rPr>
              <a:t>  &lt;param name="quality" value="high"&gt;</a:t>
            </a:r>
          </a:p>
          <a:p>
            <a:r>
              <a:rPr lang="en-US" altLang="zh-CN" b="1" smtClean="0">
                <a:solidFill>
                  <a:srgbClr val="0000FF"/>
                </a:solidFill>
              </a:rPr>
              <a:t>  &lt;param name="wmode" value="transparent"&gt;</a:t>
            </a:r>
          </a:p>
          <a:p>
            <a:r>
              <a:rPr lang="en-US" altLang="zh-CN" b="1" smtClean="0">
                <a:solidFill>
                  <a:srgbClr val="0000FF"/>
                </a:solidFill>
              </a:rPr>
              <a:t>  &lt;embed src="images/banner.swf" width="778" height="202" quality="high" pluginspage="http://www.macromedia.com/go/getflashplayer" type="application/x-shockwave-flash" wmode="transparent"&gt;&lt;/embed&gt;</a:t>
            </a:r>
          </a:p>
          <a:p>
            <a:r>
              <a:rPr lang="en-US" altLang="zh-CN" b="1" smtClean="0">
                <a:solidFill>
                  <a:srgbClr val="0000FF"/>
                </a:solidFill>
              </a:rPr>
              <a:t>&lt;/object&gt;</a:t>
            </a:r>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ln/>
        </p:spPr>
      </p:sp>
      <p:sp>
        <p:nvSpPr>
          <p:cNvPr id="117762" name="Rectangle 3"/>
          <p:cNvSpPr>
            <a:spLocks noGrp="1" noChangeArrowheads="1"/>
          </p:cNvSpPr>
          <p:nvPr>
            <p:ph type="body" idx="1"/>
          </p:nvPr>
        </p:nvSpPr>
        <p:spPr>
          <a:noFill/>
          <a:ln/>
        </p:spPr>
        <p:txBody>
          <a:bodyPr/>
          <a:lstStyle/>
          <a:p>
            <a:pPr>
              <a:lnSpc>
                <a:spcPct val="80000"/>
              </a:lnSpc>
            </a:pPr>
            <a:r>
              <a:rPr lang="en-US" altLang="zh-CN" sz="800" smtClean="0"/>
              <a:t>&lt;table width="400" border="0" cellpadding="5" cellspacing="1" bgcolor="#0066CC"&gt;</a:t>
            </a:r>
          </a:p>
          <a:p>
            <a:pPr>
              <a:lnSpc>
                <a:spcPct val="80000"/>
              </a:lnSpc>
            </a:pPr>
            <a:r>
              <a:rPr lang="en-US" altLang="zh-CN" sz="800" smtClean="0"/>
              <a:t>  &lt;tr&gt;</a:t>
            </a:r>
          </a:p>
          <a:p>
            <a:pPr>
              <a:lnSpc>
                <a:spcPct val="80000"/>
              </a:lnSpc>
            </a:pPr>
            <a:r>
              <a:rPr lang="en-US" altLang="zh-CN" sz="800" smtClean="0"/>
              <a:t>    &lt;th bgcolor="#00CCFF"&gt;ID&lt;/th&gt;</a:t>
            </a:r>
          </a:p>
          <a:p>
            <a:pPr>
              <a:lnSpc>
                <a:spcPct val="80000"/>
              </a:lnSpc>
            </a:pPr>
            <a:r>
              <a:rPr lang="en-US" altLang="zh-CN" sz="800" smtClean="0"/>
              <a:t>    &lt;th bgcolor="#00CCFF"&gt;</a:t>
            </a:r>
            <a:r>
              <a:rPr lang="zh-CN" altLang="en-US" sz="800" smtClean="0"/>
              <a:t>新闻标题</a:t>
            </a:r>
            <a:r>
              <a:rPr lang="en-US" altLang="zh-CN" sz="800" smtClean="0"/>
              <a:t>&lt;/th&gt;</a:t>
            </a:r>
          </a:p>
          <a:p>
            <a:pPr>
              <a:lnSpc>
                <a:spcPct val="80000"/>
              </a:lnSpc>
            </a:pPr>
            <a:r>
              <a:rPr lang="en-US" altLang="zh-CN" sz="800" smtClean="0"/>
              <a:t>    &lt;th bgcolor="#00CCFF"&gt;</a:t>
            </a:r>
            <a:r>
              <a:rPr lang="zh-CN" altLang="en-US" sz="800" smtClean="0"/>
              <a:t>点击量</a:t>
            </a:r>
            <a:r>
              <a:rPr lang="en-US" altLang="zh-CN" sz="800" smtClean="0"/>
              <a:t>&lt;/th&gt;</a:t>
            </a:r>
          </a:p>
          <a:p>
            <a:pPr>
              <a:lnSpc>
                <a:spcPct val="80000"/>
              </a:lnSpc>
            </a:pPr>
            <a:r>
              <a:rPr lang="en-US" altLang="zh-CN" sz="800" smtClean="0"/>
              <a:t>    &lt;th bgcolor="#00CCFF"&gt;</a:t>
            </a:r>
            <a:r>
              <a:rPr lang="zh-CN" altLang="en-US" sz="800" smtClean="0"/>
              <a:t>发布时间</a:t>
            </a:r>
            <a:r>
              <a:rPr lang="en-US" altLang="zh-CN" sz="800" smtClean="0"/>
              <a:t>&lt;/th&gt;</a:t>
            </a:r>
          </a:p>
          <a:p>
            <a:pPr>
              <a:lnSpc>
                <a:spcPct val="80000"/>
              </a:lnSpc>
            </a:pPr>
            <a:r>
              <a:rPr lang="en-US" altLang="zh-CN" sz="800" smtClean="0"/>
              <a:t>    &lt;th bgcolor="#00CCFF"&gt;</a:t>
            </a:r>
            <a:r>
              <a:rPr lang="zh-CN" altLang="en-US" sz="800" smtClean="0"/>
              <a:t>操作</a:t>
            </a:r>
            <a:r>
              <a:rPr lang="en-US" altLang="zh-CN" sz="800" smtClean="0"/>
              <a:t>&lt;/th&gt;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&lt;td bgcolor="#FFFFFF"&gt;&amp;nbsp;&lt;/td&gt;</a:t>
            </a:r>
          </a:p>
          <a:p>
            <a:pPr>
              <a:lnSpc>
                <a:spcPct val="80000"/>
              </a:lnSpc>
            </a:pPr>
            <a:r>
              <a:rPr lang="en-US" altLang="zh-CN" sz="800" smtClean="0"/>
              <a:t>  &lt;/tr&gt;</a:t>
            </a:r>
          </a:p>
          <a:p>
            <a:pPr>
              <a:lnSpc>
                <a:spcPct val="80000"/>
              </a:lnSpc>
            </a:pPr>
            <a:r>
              <a:rPr lang="en-US" altLang="zh-CN" sz="800" smtClean="0"/>
              <a:t>&lt;/table&gt;</a:t>
            </a:r>
            <a:endParaRPr lang="zh-CN" altLang="en-US" sz="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ln/>
        </p:spPr>
      </p:sp>
      <p:sp>
        <p:nvSpPr>
          <p:cNvPr id="138242" name="Rectangle 3"/>
          <p:cNvSpPr>
            <a:spLocks noGrp="1" noChangeArrowheads="1"/>
          </p:cNvSpPr>
          <p:nvPr>
            <p:ph type="body" idx="1"/>
          </p:nvPr>
        </p:nvSpPr>
        <p:spPr>
          <a:noFill/>
          <a:ln/>
        </p:spPr>
        <p:txBody>
          <a:bodyPr/>
          <a:lstStyle/>
          <a:p>
            <a:pPr>
              <a:lnSpc>
                <a:spcPct val="90000"/>
              </a:lnSpc>
            </a:pPr>
            <a:r>
              <a:rPr lang="en-US" altLang="zh-CN" sz="900" smtClean="0"/>
              <a:t>&lt;form name="form1" method="post"&gt;</a:t>
            </a:r>
          </a:p>
          <a:p>
            <a:pPr>
              <a:lnSpc>
                <a:spcPct val="90000"/>
              </a:lnSpc>
            </a:pPr>
            <a:r>
              <a:rPr lang="en-US" altLang="zh-CN" sz="900" smtClean="0"/>
              <a:t>	&lt;fieldset&gt;</a:t>
            </a:r>
          </a:p>
          <a:p>
            <a:pPr>
              <a:lnSpc>
                <a:spcPct val="90000"/>
              </a:lnSpc>
            </a:pPr>
            <a:r>
              <a:rPr lang="en-US" altLang="zh-CN" sz="900" smtClean="0"/>
              <a:t>		&lt;legend&gt;&lt;font color="#ff0000"&gt;&lt;b&gt;</a:t>
            </a:r>
            <a:r>
              <a:rPr lang="zh-CN" altLang="en-US" sz="900" smtClean="0"/>
              <a:t>基本信息</a:t>
            </a:r>
            <a:r>
              <a:rPr lang="en-US" altLang="zh-CN" sz="900" smtClean="0"/>
              <a:t>&lt;/b&gt;&lt;/font&gt;&lt;/legend&gt;</a:t>
            </a:r>
          </a:p>
          <a:p>
            <a:pPr>
              <a:lnSpc>
                <a:spcPct val="90000"/>
              </a:lnSpc>
            </a:pPr>
            <a:r>
              <a:rPr lang="en-US" altLang="zh-CN" sz="900" smtClean="0"/>
              <a:t>		&lt;label for="username"&gt;</a:t>
            </a:r>
            <a:r>
              <a:rPr lang="zh-CN" altLang="en-US" sz="900" smtClean="0"/>
              <a:t>用户名：</a:t>
            </a:r>
            <a:r>
              <a:rPr lang="en-US" altLang="zh-CN" sz="900" smtClean="0"/>
              <a:t>&lt;/label&gt;&lt;input class="txt" type="text" id="username" name="username" /&gt;&lt;br /&gt;</a:t>
            </a:r>
          </a:p>
          <a:p>
            <a:pPr>
              <a:lnSpc>
                <a:spcPct val="90000"/>
              </a:lnSpc>
            </a:pPr>
            <a:r>
              <a:rPr lang="en-US" altLang="zh-CN" sz="900" smtClean="0"/>
              <a:t>		&lt;label for="password"&gt;</a:t>
            </a:r>
            <a:r>
              <a:rPr lang="zh-CN" altLang="en-US" sz="900" smtClean="0"/>
              <a:t>密</a:t>
            </a:r>
            <a:r>
              <a:rPr lang="en-US" altLang="zh-CN" sz="900" smtClean="0"/>
              <a:t>&amp;nbsp;&amp;nbsp;</a:t>
            </a:r>
            <a:r>
              <a:rPr lang="zh-CN" altLang="en-US" sz="900" smtClean="0"/>
              <a:t>码：</a:t>
            </a:r>
            <a:r>
              <a:rPr lang="en-US" altLang="zh-CN" sz="900" smtClean="0"/>
              <a:t>&lt;/label&gt;&lt;input class="txt" type="password" id="password" name="password" /&gt;&lt;br /&gt;</a:t>
            </a:r>
          </a:p>
          <a:p>
            <a:pPr>
              <a:lnSpc>
                <a:spcPct val="90000"/>
              </a:lnSpc>
            </a:pPr>
            <a:r>
              <a:rPr lang="en-US" altLang="zh-CN" sz="900" smtClean="0"/>
              <a:t>		&lt;label for="sex"&gt;</a:t>
            </a:r>
            <a:r>
              <a:rPr lang="zh-CN" altLang="en-US" sz="900" smtClean="0"/>
              <a:t>性</a:t>
            </a:r>
            <a:r>
              <a:rPr lang="en-US" altLang="zh-CN" sz="900" smtClean="0"/>
              <a:t>&amp;nbsp;&amp;nbsp;</a:t>
            </a:r>
            <a:r>
              <a:rPr lang="zh-CN" altLang="en-US" sz="900" smtClean="0"/>
              <a:t>别：</a:t>
            </a:r>
            <a:r>
              <a:rPr lang="en-US" altLang="zh-CN" sz="900" smtClean="0"/>
              <a:t>&lt;/label&gt;</a:t>
            </a:r>
          </a:p>
          <a:p>
            <a:pPr>
              <a:lnSpc>
                <a:spcPct val="90000"/>
              </a:lnSpc>
            </a:pPr>
            <a:r>
              <a:rPr lang="en-US" altLang="zh-CN" sz="900" smtClean="0"/>
              <a:t>		&lt;input type="radio" name="sex" id="sex" value="</a:t>
            </a:r>
            <a:r>
              <a:rPr lang="zh-CN" altLang="en-US" sz="900" smtClean="0"/>
              <a:t>男</a:t>
            </a:r>
            <a:r>
              <a:rPr lang="en-US" altLang="zh-CN" sz="900" smtClean="0"/>
              <a:t>" /&gt;</a:t>
            </a:r>
            <a:r>
              <a:rPr lang="zh-CN" altLang="en-US" sz="900" smtClean="0"/>
              <a:t>男</a:t>
            </a:r>
          </a:p>
          <a:p>
            <a:pPr>
              <a:lnSpc>
                <a:spcPct val="90000"/>
              </a:lnSpc>
            </a:pPr>
            <a:r>
              <a:rPr lang="zh-CN" altLang="en-US" sz="900" smtClean="0"/>
              <a:t>		</a:t>
            </a:r>
            <a:r>
              <a:rPr lang="en-US" altLang="zh-CN" sz="900" smtClean="0"/>
              <a:t>&lt;input type="radio" name="sex" id="sex" value="</a:t>
            </a:r>
            <a:r>
              <a:rPr lang="zh-CN" altLang="en-US" sz="900" smtClean="0"/>
              <a:t>女</a:t>
            </a:r>
            <a:r>
              <a:rPr lang="en-US" altLang="zh-CN" sz="900" smtClean="0"/>
              <a:t>" /&gt;</a:t>
            </a:r>
            <a:r>
              <a:rPr lang="zh-CN" altLang="en-US" sz="900" smtClean="0"/>
              <a:t>女</a:t>
            </a:r>
            <a:r>
              <a:rPr lang="en-US" altLang="zh-CN" sz="900" smtClean="0"/>
              <a:t>&lt;br /&gt;</a:t>
            </a:r>
          </a:p>
          <a:p>
            <a:pPr>
              <a:lnSpc>
                <a:spcPct val="90000"/>
              </a:lnSpc>
            </a:pPr>
            <a:r>
              <a:rPr lang="en-US" altLang="zh-CN" sz="900" smtClean="0"/>
              <a:t>		&lt;label for="edu"&gt;</a:t>
            </a:r>
            <a:r>
              <a:rPr lang="zh-CN" altLang="en-US" sz="900" smtClean="0"/>
              <a:t>学</a:t>
            </a:r>
            <a:r>
              <a:rPr lang="en-US" altLang="zh-CN" sz="900" smtClean="0"/>
              <a:t>&amp;nbsp;&amp;nbsp;</a:t>
            </a:r>
            <a:r>
              <a:rPr lang="zh-CN" altLang="en-US" sz="900" smtClean="0"/>
              <a:t>历：</a:t>
            </a:r>
            <a:r>
              <a:rPr lang="en-US" altLang="zh-CN" sz="900" smtClean="0"/>
              <a:t>&lt;/label&gt;</a:t>
            </a:r>
          </a:p>
          <a:p>
            <a:pPr>
              <a:lnSpc>
                <a:spcPct val="90000"/>
              </a:lnSpc>
            </a:pPr>
            <a:r>
              <a:rPr lang="en-US" altLang="zh-CN" sz="900" smtClean="0"/>
              <a:t>		&lt;select name="edu" id="edu"&gt;</a:t>
            </a:r>
          </a:p>
          <a:p>
            <a:pPr>
              <a:lnSpc>
                <a:spcPct val="90000"/>
              </a:lnSpc>
            </a:pPr>
            <a:r>
              <a:rPr lang="en-US" altLang="zh-CN" sz="900" smtClean="0"/>
              <a:t>			&lt;option value="" selected="selected"&gt;</a:t>
            </a:r>
            <a:r>
              <a:rPr lang="zh-CN" altLang="en-US" sz="900" smtClean="0"/>
              <a:t>请选择</a:t>
            </a:r>
            <a:r>
              <a:rPr lang="en-US" altLang="zh-CN" sz="900" smtClean="0"/>
              <a:t>&lt;/option&gt;</a:t>
            </a:r>
          </a:p>
          <a:p>
            <a:pPr>
              <a:lnSpc>
                <a:spcPct val="90000"/>
              </a:lnSpc>
            </a:pPr>
            <a:r>
              <a:rPr lang="en-US" altLang="zh-CN" sz="900" smtClean="0"/>
              <a:t>			&lt;option value="</a:t>
            </a:r>
            <a:r>
              <a:rPr lang="zh-CN" altLang="en-US" sz="900" smtClean="0"/>
              <a:t>高中</a:t>
            </a:r>
            <a:r>
              <a:rPr lang="en-US" altLang="zh-CN" sz="900" smtClean="0"/>
              <a:t>"&gt;</a:t>
            </a:r>
            <a:r>
              <a:rPr lang="zh-CN" altLang="en-US" sz="900" smtClean="0"/>
              <a:t>高中</a:t>
            </a:r>
            <a:r>
              <a:rPr lang="en-US" altLang="zh-CN" sz="900" smtClean="0"/>
              <a:t>&lt;/option&gt;</a:t>
            </a:r>
          </a:p>
          <a:p>
            <a:pPr>
              <a:lnSpc>
                <a:spcPct val="90000"/>
              </a:lnSpc>
            </a:pPr>
            <a:r>
              <a:rPr lang="en-US" altLang="zh-CN" sz="900" smtClean="0"/>
              <a:t>			&lt;option value="</a:t>
            </a:r>
            <a:r>
              <a:rPr lang="zh-CN" altLang="en-US" sz="900" smtClean="0"/>
              <a:t>大专</a:t>
            </a:r>
            <a:r>
              <a:rPr lang="en-US" altLang="zh-CN" sz="900" smtClean="0"/>
              <a:t>"&gt;</a:t>
            </a:r>
            <a:r>
              <a:rPr lang="zh-CN" altLang="en-US" sz="900" smtClean="0"/>
              <a:t>大专</a:t>
            </a:r>
            <a:r>
              <a:rPr lang="en-US" altLang="zh-CN" sz="900" smtClean="0"/>
              <a:t>&lt;/option&gt;</a:t>
            </a:r>
          </a:p>
          <a:p>
            <a:pPr>
              <a:lnSpc>
                <a:spcPct val="90000"/>
              </a:lnSpc>
            </a:pPr>
            <a:r>
              <a:rPr lang="en-US" altLang="zh-CN" sz="900" smtClean="0"/>
              <a:t>			&lt;option value="</a:t>
            </a:r>
            <a:r>
              <a:rPr lang="zh-CN" altLang="en-US" sz="900" smtClean="0"/>
              <a:t>大本</a:t>
            </a:r>
            <a:r>
              <a:rPr lang="en-US" altLang="zh-CN" sz="900" smtClean="0"/>
              <a:t>"&gt;</a:t>
            </a:r>
            <a:r>
              <a:rPr lang="zh-CN" altLang="en-US" sz="900" smtClean="0"/>
              <a:t>大本</a:t>
            </a:r>
            <a:r>
              <a:rPr lang="en-US" altLang="zh-CN" sz="900" smtClean="0"/>
              <a:t>&lt;/option&gt;</a:t>
            </a:r>
          </a:p>
          <a:p>
            <a:pPr>
              <a:lnSpc>
                <a:spcPct val="90000"/>
              </a:lnSpc>
            </a:pPr>
            <a:r>
              <a:rPr lang="en-US" altLang="zh-CN" sz="900" smtClean="0"/>
              <a:t>		&lt;/select&gt;&lt;br /&gt;</a:t>
            </a:r>
          </a:p>
          <a:p>
            <a:pPr>
              <a:lnSpc>
                <a:spcPct val="90000"/>
              </a:lnSpc>
            </a:pPr>
            <a:r>
              <a:rPr lang="en-US" altLang="zh-CN" sz="900" smtClean="0"/>
              <a:t>		&lt;label for="hobby"&gt;</a:t>
            </a:r>
            <a:r>
              <a:rPr lang="zh-CN" altLang="en-US" sz="900" smtClean="0"/>
              <a:t>爱</a:t>
            </a:r>
            <a:r>
              <a:rPr lang="en-US" altLang="zh-CN" sz="900" smtClean="0"/>
              <a:t>&amp;nbsp;&amp;nbsp;</a:t>
            </a:r>
            <a:r>
              <a:rPr lang="zh-CN" altLang="en-US" sz="900" smtClean="0"/>
              <a:t>好：</a:t>
            </a:r>
            <a:r>
              <a:rPr lang="en-US" altLang="zh-CN" sz="900" smtClean="0"/>
              <a:t>&lt;/label&gt;</a:t>
            </a:r>
          </a:p>
          <a:p>
            <a:pPr>
              <a:lnSpc>
                <a:spcPct val="90000"/>
              </a:lnSpc>
            </a:pPr>
            <a:r>
              <a:rPr lang="en-US" altLang="zh-CN" sz="900" smtClean="0"/>
              <a:t>		&lt;input type="checkbox" name="hobby" id="hobby" value="</a:t>
            </a:r>
            <a:r>
              <a:rPr lang="zh-CN" altLang="en-US" sz="900" smtClean="0"/>
              <a:t>游戏</a:t>
            </a:r>
            <a:r>
              <a:rPr lang="en-US" altLang="zh-CN" sz="900" smtClean="0"/>
              <a:t>" /&gt;</a:t>
            </a:r>
            <a:r>
              <a:rPr lang="zh-CN" altLang="en-US" sz="900" smtClean="0"/>
              <a:t>游戏</a:t>
            </a:r>
          </a:p>
          <a:p>
            <a:pPr>
              <a:lnSpc>
                <a:spcPct val="90000"/>
              </a:lnSpc>
            </a:pPr>
            <a:r>
              <a:rPr lang="zh-CN" altLang="en-US" sz="900" smtClean="0"/>
              <a:t>		</a:t>
            </a:r>
            <a:r>
              <a:rPr lang="en-US" altLang="zh-CN" sz="900" smtClean="0"/>
              <a:t>&lt;input type="checkbox" name="hobby" id="hobby" value="</a:t>
            </a:r>
            <a:r>
              <a:rPr lang="zh-CN" altLang="en-US" sz="900" smtClean="0"/>
              <a:t>看书</a:t>
            </a:r>
            <a:r>
              <a:rPr lang="en-US" altLang="zh-CN" sz="900" smtClean="0"/>
              <a:t>" /&gt;</a:t>
            </a:r>
            <a:r>
              <a:rPr lang="zh-CN" altLang="en-US" sz="900" smtClean="0"/>
              <a:t>看书</a:t>
            </a:r>
          </a:p>
          <a:p>
            <a:pPr>
              <a:lnSpc>
                <a:spcPct val="90000"/>
              </a:lnSpc>
            </a:pPr>
            <a:r>
              <a:rPr lang="zh-CN" altLang="en-US" sz="900" smtClean="0"/>
              <a:t>		</a:t>
            </a:r>
            <a:r>
              <a:rPr lang="en-US" altLang="zh-CN" sz="900" smtClean="0"/>
              <a:t>&lt;input type="checkbox" name="hobby" id="hobby" value="</a:t>
            </a:r>
            <a:r>
              <a:rPr lang="zh-CN" altLang="en-US" sz="900" smtClean="0"/>
              <a:t>音乐</a:t>
            </a:r>
            <a:r>
              <a:rPr lang="en-US" altLang="zh-CN" sz="900" smtClean="0"/>
              <a:t>" /&gt;</a:t>
            </a:r>
            <a:r>
              <a:rPr lang="zh-CN" altLang="en-US" sz="900" smtClean="0"/>
              <a:t>音乐</a:t>
            </a:r>
          </a:p>
          <a:p>
            <a:pPr>
              <a:lnSpc>
                <a:spcPct val="90000"/>
              </a:lnSpc>
            </a:pPr>
            <a:r>
              <a:rPr lang="zh-CN" altLang="en-US" sz="900" smtClean="0"/>
              <a:t>		</a:t>
            </a:r>
            <a:r>
              <a:rPr lang="en-US" altLang="zh-CN" sz="900" smtClean="0"/>
              <a:t>&lt;input type="checkbox" name="hobby" id="hobby" value="</a:t>
            </a:r>
            <a:r>
              <a:rPr lang="zh-CN" altLang="en-US" sz="900" smtClean="0"/>
              <a:t>足球</a:t>
            </a:r>
            <a:r>
              <a:rPr lang="en-US" altLang="zh-CN" sz="900" smtClean="0"/>
              <a:t>" /&gt;</a:t>
            </a:r>
            <a:r>
              <a:rPr lang="zh-CN" altLang="en-US" sz="900" smtClean="0"/>
              <a:t>足球</a:t>
            </a:r>
          </a:p>
          <a:p>
            <a:pPr>
              <a:lnSpc>
                <a:spcPct val="90000"/>
              </a:lnSpc>
            </a:pPr>
            <a:r>
              <a:rPr lang="zh-CN" altLang="en-US" sz="900" smtClean="0"/>
              <a:t>	</a:t>
            </a:r>
            <a:r>
              <a:rPr lang="en-US" altLang="zh-CN" sz="900" smtClean="0"/>
              <a:t>&lt;/fieldset&gt;</a:t>
            </a:r>
          </a:p>
          <a:p>
            <a:pPr>
              <a:lnSpc>
                <a:spcPct val="90000"/>
              </a:lnSpc>
            </a:pPr>
            <a:r>
              <a:rPr lang="en-US" altLang="zh-CN" sz="900" smtClean="0"/>
              <a:t>&lt;/form&gt;</a:t>
            </a:r>
            <a:endParaRPr lang="zh-CN" altLang="en-US" sz="9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ln/>
        </p:spPr>
      </p:sp>
      <p:sp>
        <p:nvSpPr>
          <p:cNvPr id="152578" name="Rectangle 3"/>
          <p:cNvSpPr>
            <a:spLocks noGrp="1" noChangeArrowheads="1"/>
          </p:cNvSpPr>
          <p:nvPr>
            <p:ph type="body" idx="1"/>
          </p:nvPr>
        </p:nvSpPr>
        <p:spPr>
          <a:noFill/>
          <a:ln/>
        </p:spPr>
        <p:txBody>
          <a:bodyPr/>
          <a:lstStyle/>
          <a:p>
            <a:pPr>
              <a:lnSpc>
                <a:spcPct val="80000"/>
              </a:lnSpc>
            </a:pPr>
            <a:r>
              <a:rPr lang="en-US" altLang="zh-CN" sz="900" smtClean="0"/>
              <a:t>&lt;div class="message"&gt;&lt;div class="title2"&gt;</a:t>
            </a:r>
            <a:r>
              <a:rPr lang="zh-CN" altLang="en-US" sz="900" smtClean="0"/>
              <a:t>请填写以下信息，稍后会有专业的留学老师与您联系！为您免费答疑解惑！</a:t>
            </a:r>
            <a:r>
              <a:rPr lang="en-US" altLang="zh-CN" sz="900" smtClean="0"/>
              <a:t>&lt;/div&gt;&lt;div class="content2"&gt;&lt;form name="message" id="message" method="post" action="" onsubmit="return checkForm()"&gt;&lt;table border="0" cellpadding="0" cellspacing="0"&gt;&lt;tr&gt;&lt;td&gt;&lt;span&gt;</a:t>
            </a:r>
            <a:r>
              <a:rPr lang="zh-CN" altLang="en-US" sz="900" smtClean="0"/>
              <a:t>姓名</a:t>
            </a:r>
            <a:r>
              <a:rPr lang="en-US" altLang="zh-CN" sz="900" smtClean="0"/>
              <a:t>(</a:t>
            </a:r>
            <a:r>
              <a:rPr lang="zh-CN" altLang="en-US" sz="900" smtClean="0"/>
              <a:t>必填</a:t>
            </a:r>
            <a:r>
              <a:rPr lang="en-US" altLang="zh-CN" sz="900" smtClean="0"/>
              <a:t>)</a:t>
            </a:r>
            <a:r>
              <a:rPr lang="zh-CN" altLang="en-US" sz="900" smtClean="0"/>
              <a:t>：</a:t>
            </a:r>
            <a:r>
              <a:rPr lang="en-US" altLang="zh-CN" sz="900" smtClean="0"/>
              <a:t>&lt;/span&gt;&lt;/td&gt;&lt;td&gt;&lt;input name="name" type="text" class="txt1" maxlength="10" /&gt;&lt;/td&gt;&lt;td align="right"&gt;</a:t>
            </a:r>
            <a:r>
              <a:rPr lang="zh-CN" altLang="en-US" sz="900" smtClean="0"/>
              <a:t>手机号码：</a:t>
            </a:r>
            <a:r>
              <a:rPr lang="en-US" altLang="zh-CN" sz="900" smtClean="0"/>
              <a:t>&lt;/td&gt;&lt;td&gt;&lt;input name="tel" type="text" class="txt1" maxlength="11" /&gt;&lt;/td&gt;&lt;td colspan="2" align="right"&gt;</a:t>
            </a:r>
            <a:r>
              <a:rPr lang="zh-CN" altLang="en-US" sz="900" smtClean="0"/>
              <a:t>常用邮箱：</a:t>
            </a:r>
            <a:r>
              <a:rPr lang="en-US" altLang="zh-CN" sz="900" smtClean="0"/>
              <a:t>&lt;/td&gt;&lt;td&gt;&lt;input name="email" type="text" class="txt2" size="50" maxlength="50" /&gt;&lt;/td&gt;&lt;/tr&gt;&lt;tr&gt;&lt;td&gt;&lt;span&gt;</a:t>
            </a:r>
            <a:r>
              <a:rPr lang="zh-CN" altLang="en-US" sz="900" smtClean="0"/>
              <a:t>孩 子性 别：</a:t>
            </a:r>
            <a:r>
              <a:rPr lang="en-US" altLang="zh-CN" sz="900" smtClean="0"/>
              <a:t>&lt;/span&gt;&lt;/td&gt;&lt;td&gt;&lt;input type="radio" name="sex" value="</a:t>
            </a:r>
            <a:r>
              <a:rPr lang="zh-CN" altLang="en-US" sz="900" smtClean="0"/>
              <a:t>男</a:t>
            </a:r>
            <a:r>
              <a:rPr lang="en-US" altLang="zh-CN" sz="900" smtClean="0"/>
              <a:t>" checked="checked" /&gt;</a:t>
            </a:r>
            <a:r>
              <a:rPr lang="zh-CN" altLang="en-US" sz="900" smtClean="0"/>
              <a:t>男</a:t>
            </a:r>
            <a:r>
              <a:rPr lang="en-US" altLang="zh-CN" sz="900" smtClean="0"/>
              <a:t>&lt;input type="radio" name="sex" value="</a:t>
            </a:r>
            <a:r>
              <a:rPr lang="zh-CN" altLang="en-US" sz="900" smtClean="0"/>
              <a:t>女</a:t>
            </a:r>
            <a:r>
              <a:rPr lang="en-US" altLang="zh-CN" sz="900" smtClean="0"/>
              <a:t>" /&gt;</a:t>
            </a:r>
            <a:r>
              <a:rPr lang="zh-CN" altLang="en-US" sz="900" smtClean="0"/>
              <a:t>女 </a:t>
            </a:r>
            <a:r>
              <a:rPr lang="en-US" altLang="zh-CN" sz="900" smtClean="0"/>
              <a:t>&lt;/td&gt;&lt;td align="right"&gt;</a:t>
            </a:r>
            <a:r>
              <a:rPr lang="zh-CN" altLang="en-US" sz="900" smtClean="0"/>
              <a:t>就读年级：</a:t>
            </a:r>
            <a:r>
              <a:rPr lang="en-US" altLang="zh-CN" sz="900" smtClean="0"/>
              <a:t>&lt;/td&gt;&lt;td colspan="4"&gt;&lt;input type='radio' name='mes_grade' value='</a:t>
            </a:r>
            <a:r>
              <a:rPr lang="zh-CN" altLang="en-US" sz="900" smtClean="0"/>
              <a:t>小学</a:t>
            </a:r>
            <a:r>
              <a:rPr lang="en-US" altLang="zh-CN" sz="900" smtClean="0"/>
              <a:t>' checked='checked' /&gt;</a:t>
            </a:r>
            <a:r>
              <a:rPr lang="zh-CN" altLang="en-US" sz="900" smtClean="0"/>
              <a:t>小学</a:t>
            </a:r>
            <a:r>
              <a:rPr lang="en-US" altLang="zh-CN" sz="900" smtClean="0"/>
              <a:t>&lt;input type='radio' name='mes_grade' value='</a:t>
            </a:r>
            <a:r>
              <a:rPr lang="zh-CN" altLang="en-US" sz="900" smtClean="0"/>
              <a:t>初一</a:t>
            </a:r>
            <a:r>
              <a:rPr lang="en-US" altLang="zh-CN" sz="900" smtClean="0"/>
              <a:t>' /&gt;</a:t>
            </a:r>
            <a:r>
              <a:rPr lang="zh-CN" altLang="en-US" sz="900" smtClean="0"/>
              <a:t>初一</a:t>
            </a:r>
            <a:r>
              <a:rPr lang="en-US" altLang="zh-CN" sz="900" smtClean="0"/>
              <a:t>&lt;input type='radio' name='mes_grade' value='</a:t>
            </a:r>
            <a:r>
              <a:rPr lang="zh-CN" altLang="en-US" sz="900" smtClean="0"/>
              <a:t>初二</a:t>
            </a:r>
            <a:r>
              <a:rPr lang="en-US" altLang="zh-CN" sz="900" smtClean="0"/>
              <a:t>' /&gt;</a:t>
            </a:r>
            <a:r>
              <a:rPr lang="zh-CN" altLang="en-US" sz="900" smtClean="0"/>
              <a:t>初二</a:t>
            </a:r>
            <a:r>
              <a:rPr lang="en-US" altLang="zh-CN" sz="900" smtClean="0"/>
              <a:t>&lt;input type='radio' name='mes_grade' value='</a:t>
            </a:r>
            <a:r>
              <a:rPr lang="zh-CN" altLang="en-US" sz="900" smtClean="0"/>
              <a:t>初三</a:t>
            </a:r>
            <a:r>
              <a:rPr lang="en-US" altLang="zh-CN" sz="900" smtClean="0"/>
              <a:t>' /&gt;</a:t>
            </a:r>
            <a:r>
              <a:rPr lang="zh-CN" altLang="en-US" sz="900" smtClean="0"/>
              <a:t>初三</a:t>
            </a:r>
            <a:r>
              <a:rPr lang="en-US" altLang="zh-CN" sz="900" smtClean="0"/>
              <a:t>&lt;input type='radio' name='mes_grade' value='</a:t>
            </a:r>
            <a:r>
              <a:rPr lang="zh-CN" altLang="en-US" sz="900" smtClean="0"/>
              <a:t>高一</a:t>
            </a:r>
            <a:r>
              <a:rPr lang="en-US" altLang="zh-CN" sz="900" smtClean="0"/>
              <a:t>' /&gt;</a:t>
            </a:r>
            <a:r>
              <a:rPr lang="zh-CN" altLang="en-US" sz="900" smtClean="0"/>
              <a:t>高一</a:t>
            </a:r>
            <a:r>
              <a:rPr lang="en-US" altLang="zh-CN" sz="900" smtClean="0"/>
              <a:t>&lt;input type='radio' name='mes_grade' value='</a:t>
            </a:r>
            <a:r>
              <a:rPr lang="zh-CN" altLang="en-US" sz="900" smtClean="0"/>
              <a:t>高二</a:t>
            </a:r>
            <a:r>
              <a:rPr lang="en-US" altLang="zh-CN" sz="900" smtClean="0"/>
              <a:t>' /&gt;</a:t>
            </a:r>
            <a:r>
              <a:rPr lang="zh-CN" altLang="en-US" sz="900" smtClean="0"/>
              <a:t>高二</a:t>
            </a:r>
            <a:r>
              <a:rPr lang="en-US" altLang="zh-CN" sz="900" smtClean="0"/>
              <a:t>&lt;input type='radio' name='mes_grade' value='</a:t>
            </a:r>
            <a:r>
              <a:rPr lang="zh-CN" altLang="en-US" sz="900" smtClean="0"/>
              <a:t>高三</a:t>
            </a:r>
            <a:r>
              <a:rPr lang="en-US" altLang="zh-CN" sz="900" smtClean="0"/>
              <a:t>' /&gt;</a:t>
            </a:r>
            <a:r>
              <a:rPr lang="zh-CN" altLang="en-US" sz="900" smtClean="0"/>
              <a:t>高三 </a:t>
            </a:r>
            <a:r>
              <a:rPr lang="en-US" altLang="zh-CN" sz="900" smtClean="0"/>
              <a:t>&lt;/td&gt;&lt;/tr&gt;&lt;tr&gt;&lt;td&gt;&lt;span&gt;</a:t>
            </a:r>
            <a:r>
              <a:rPr lang="zh-CN" altLang="en-US" sz="900" smtClean="0"/>
              <a:t>留 学国 家：</a:t>
            </a:r>
            <a:r>
              <a:rPr lang="en-US" altLang="zh-CN" sz="900" smtClean="0"/>
              <a:t>&lt;/span&gt;&lt;/td&gt;&lt;td&gt;&lt;select name="country" onchange="changeselect2(this.value)"&gt;&lt;option value=""&gt;</a:t>
            </a:r>
            <a:r>
              <a:rPr lang="zh-CN" altLang="en-US" sz="900" smtClean="0"/>
              <a:t>请选择国家</a:t>
            </a:r>
            <a:r>
              <a:rPr lang="en-US" altLang="zh-CN" sz="900" smtClean="0"/>
              <a:t>&lt;/option&gt;&lt;option value='1'&gt;</a:t>
            </a:r>
            <a:r>
              <a:rPr lang="zh-CN" altLang="en-US" sz="900" smtClean="0"/>
              <a:t>美国</a:t>
            </a:r>
            <a:r>
              <a:rPr lang="en-US" altLang="zh-CN" sz="900" smtClean="0"/>
              <a:t>&lt;/option&gt;&lt;option value='2'&gt;</a:t>
            </a:r>
            <a:r>
              <a:rPr lang="zh-CN" altLang="en-US" sz="900" smtClean="0"/>
              <a:t>加拿大</a:t>
            </a:r>
            <a:r>
              <a:rPr lang="en-US" altLang="zh-CN" sz="900" smtClean="0"/>
              <a:t>&lt;/option&gt;&lt;option value='3'&gt;</a:t>
            </a:r>
            <a:r>
              <a:rPr lang="zh-CN" altLang="en-US" sz="900" smtClean="0"/>
              <a:t>德国</a:t>
            </a:r>
            <a:r>
              <a:rPr lang="en-US" altLang="zh-CN" sz="900" smtClean="0"/>
              <a:t>&lt;/option&gt;&lt;option value='4'&gt;</a:t>
            </a:r>
            <a:r>
              <a:rPr lang="zh-CN" altLang="en-US" sz="900" smtClean="0"/>
              <a:t>其他国家</a:t>
            </a:r>
            <a:r>
              <a:rPr lang="en-US" altLang="zh-CN" sz="900" smtClean="0"/>
              <a:t>&lt;/option&gt;&lt;/select&gt;&lt;/td&gt;&lt;td align="right"&gt;&lt;span&gt;</a:t>
            </a:r>
            <a:r>
              <a:rPr lang="zh-CN" altLang="en-US" sz="900" smtClean="0"/>
              <a:t>咨询项目：</a:t>
            </a:r>
            <a:r>
              <a:rPr lang="en-US" altLang="zh-CN" sz="900" smtClean="0"/>
              <a:t>&lt;/span&gt;&lt;/td&gt;&lt;td colspan="4"&gt;&lt;select name="type"&gt;&lt;option value=""&gt;</a:t>
            </a:r>
            <a:r>
              <a:rPr lang="zh-CN" altLang="en-US" sz="900" smtClean="0"/>
              <a:t>请选择项目</a:t>
            </a:r>
            <a:r>
              <a:rPr lang="en-US" altLang="zh-CN" sz="900" smtClean="0"/>
              <a:t>&lt;/option&gt;&lt;/select&gt;&lt;/td&gt;&lt;/tr&gt;&lt;tr&gt;&lt;td&gt;</a:t>
            </a:r>
            <a:r>
              <a:rPr lang="zh-CN" altLang="en-US" sz="900" smtClean="0"/>
              <a:t>访 问来 源：</a:t>
            </a:r>
            <a:r>
              <a:rPr lang="en-US" altLang="zh-CN" sz="900" smtClean="0"/>
              <a:t>&lt;/td&gt;&lt;td colspan="6"&gt;&lt;input type='checkbox' name='mes_source[]' value='</a:t>
            </a:r>
            <a:r>
              <a:rPr lang="zh-CN" altLang="en-US" sz="900" smtClean="0"/>
              <a:t>百度</a:t>
            </a:r>
            <a:r>
              <a:rPr lang="en-US" altLang="zh-CN" sz="900" smtClean="0"/>
              <a:t>' /&gt;</a:t>
            </a:r>
            <a:r>
              <a:rPr lang="zh-CN" altLang="en-US" sz="900" smtClean="0"/>
              <a:t>百度</a:t>
            </a:r>
            <a:r>
              <a:rPr lang="en-US" altLang="zh-CN" sz="900" smtClean="0"/>
              <a:t>&lt;input type='checkbox' name='mes_source[]' value='google' /&gt;google&lt;input type='checkbox' name='mes_source[]' value='soso' /&gt;soso&lt;input type='checkbox' name='mes_source[]' value='</a:t>
            </a:r>
            <a:r>
              <a:rPr lang="zh-CN" altLang="en-US" sz="900" smtClean="0"/>
              <a:t>微博</a:t>
            </a:r>
            <a:r>
              <a:rPr lang="en-US" altLang="zh-CN" sz="900" smtClean="0"/>
              <a:t>' /&gt;</a:t>
            </a:r>
            <a:r>
              <a:rPr lang="zh-CN" altLang="en-US" sz="900" smtClean="0"/>
              <a:t>微博</a:t>
            </a:r>
            <a:r>
              <a:rPr lang="en-US" altLang="zh-CN" sz="900" smtClean="0"/>
              <a:t>&lt;input type='checkbox' name='mes_source[]' value='</a:t>
            </a:r>
            <a:r>
              <a:rPr lang="zh-CN" altLang="en-US" sz="900" smtClean="0"/>
              <a:t>论坛</a:t>
            </a:r>
            <a:r>
              <a:rPr lang="en-US" altLang="zh-CN" sz="900" smtClean="0"/>
              <a:t>' /&gt;</a:t>
            </a:r>
            <a:r>
              <a:rPr lang="zh-CN" altLang="en-US" sz="900" smtClean="0"/>
              <a:t>论坛</a:t>
            </a:r>
            <a:r>
              <a:rPr lang="en-US" altLang="zh-CN" sz="900" smtClean="0"/>
              <a:t>&lt;input type='checkbox' name='mes_source[]' value='</a:t>
            </a:r>
            <a:r>
              <a:rPr lang="zh-CN" altLang="en-US" sz="900" smtClean="0"/>
              <a:t>贴子</a:t>
            </a:r>
            <a:r>
              <a:rPr lang="en-US" altLang="zh-CN" sz="900" smtClean="0"/>
              <a:t>' /&gt;</a:t>
            </a:r>
            <a:r>
              <a:rPr lang="zh-CN" altLang="en-US" sz="900" smtClean="0"/>
              <a:t>贴子</a:t>
            </a:r>
            <a:r>
              <a:rPr lang="en-US" altLang="zh-CN" sz="900" smtClean="0"/>
              <a:t>&lt;/td&gt;&lt;/tr&gt;&lt;tr&gt;&lt;td&gt;&lt;span&gt;</a:t>
            </a:r>
            <a:r>
              <a:rPr lang="zh-CN" altLang="en-US" sz="900" smtClean="0"/>
              <a:t>留 言内 容：</a:t>
            </a:r>
            <a:r>
              <a:rPr lang="en-US" altLang="zh-CN" sz="900" smtClean="0"/>
              <a:t>&lt;/span&gt;&lt;/td&gt;&lt;td colspan="6"&gt;&lt;textarea name="content" style="width:350px;height:40px;"&gt;&lt;/textarea&gt;&lt;input class="btn2" type="submit" name="submit" value="" /&gt;&lt;input type="hidden" name="ac" value="message" /&gt;&lt;input type="hidden" name="url" value="" /&gt;&lt;/td&gt;&lt;/tr&gt;&lt;tr&gt;&lt;td colspan="7"&gt;&lt;p&gt;&lt;strong&gt;&lt;span style="color:#e53333;"&gt;</a:t>
            </a:r>
            <a:r>
              <a:rPr lang="zh-CN" altLang="en-US" sz="900" smtClean="0"/>
              <a:t>详情请咨询睿励人生全国统一电话</a:t>
            </a:r>
            <a:r>
              <a:rPr lang="en-US" altLang="zh-CN" sz="900" smtClean="0"/>
              <a:t>:400-680-0970&lt;br /&gt;&lt;/span&gt;&lt;/strong&gt;&lt;SPAN style="COLOR: #ff0000" Verdana?;font-size:10pt;font-weight:bold;?&gt;&lt;strong&gt;&lt;span style="color:#e53333;"&gt;</a:t>
            </a:r>
            <a:r>
              <a:rPr lang="zh-CN" altLang="en-US" sz="900" smtClean="0"/>
              <a:t>北京：鹿老师 </a:t>
            </a:r>
            <a:r>
              <a:rPr lang="en-US" altLang="zh-CN" sz="900" smtClean="0"/>
              <a:t>13811833549&amp;nbsp; &lt;/span&gt;&lt;/strong&gt;&lt;strong&gt;&lt;span style="color:#e53333;"&gt;</a:t>
            </a:r>
            <a:r>
              <a:rPr lang="zh-CN" altLang="en-US" sz="900" smtClean="0"/>
              <a:t>上海：宋老师 </a:t>
            </a:r>
            <a:r>
              <a:rPr lang="en-US" altLang="zh-CN" sz="900" smtClean="0"/>
              <a:t>13661646213&amp;nbsp; &lt;/span&gt;&lt;/strong&gt;&lt;strong&gt;&lt;span style="color:#e53333;"&gt;</a:t>
            </a:r>
            <a:r>
              <a:rPr lang="zh-CN" altLang="en-US" sz="900" smtClean="0"/>
              <a:t>广东：王老师 </a:t>
            </a:r>
            <a:r>
              <a:rPr lang="en-US" altLang="zh-CN" sz="900" smtClean="0"/>
              <a:t>13903060656 &lt;/span&gt;&lt;/strong&gt;&lt;br /&gt;&lt;strong&gt;&lt;span style="color:#e53333;"&gt;</a:t>
            </a:r>
            <a:r>
              <a:rPr lang="zh-CN" altLang="en-US" sz="900" smtClean="0"/>
              <a:t>东北：刘老师 </a:t>
            </a:r>
            <a:r>
              <a:rPr lang="en-US" altLang="zh-CN" sz="900" smtClean="0"/>
              <a:t>15943004771&lt;span&gt;&lt;/span&gt;&amp;nbsp; &lt;/span&gt;&lt;/strong&gt;&lt;strong&gt;&lt;span style="color:#e53333;"&gt;</a:t>
            </a:r>
            <a:r>
              <a:rPr lang="zh-CN" altLang="en-US" sz="900" smtClean="0"/>
              <a:t>湖北：刘老师 </a:t>
            </a:r>
            <a:r>
              <a:rPr lang="en-US" altLang="zh-CN" sz="900" smtClean="0"/>
              <a:t>13397185911&amp;nbsp; &lt;/span&gt;&lt;/strong&gt;&lt;strong&gt;&lt;span style="color:#e53333;"&gt;</a:t>
            </a:r>
            <a:r>
              <a:rPr lang="zh-CN" altLang="en-US" sz="900" smtClean="0"/>
              <a:t>四川：何老师 </a:t>
            </a:r>
            <a:r>
              <a:rPr lang="en-US" altLang="zh-CN" sz="900" smtClean="0"/>
              <a:t>18980807552&amp;nbsp;&lt;/span&gt;&lt;/strong&gt;&lt;/span&gt; &lt;/p&gt;&lt;/td&gt;&lt;/tr&gt;&lt;/table&gt;&lt;/form&gt;&lt;/div&gt;&lt;/div&gt;&lt;!--//</a:t>
            </a:r>
            <a:r>
              <a:rPr lang="zh-CN" altLang="en-US" sz="900" smtClean="0"/>
              <a:t>在线评估</a:t>
            </a:r>
            <a:r>
              <a:rPr lang="en-US" altLang="zh-CN" sz="900" smtClean="0"/>
              <a:t>--&gt;</a:t>
            </a:r>
            <a:endParaRPr lang="zh-CN" altLang="en-US" sz="9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r>
              <a:rPr lang="en-US" altLang="zh-CN" smtClean="0"/>
              <a:t>&lt;font size="5" color="blue" face="</a:t>
            </a:r>
            <a:r>
              <a:rPr lang="zh-CN" altLang="en-US" smtClean="0"/>
              <a:t>黑体</a:t>
            </a:r>
            <a:r>
              <a:rPr lang="en-US" altLang="zh-CN" smtClean="0"/>
              <a:t>"&gt;</a:t>
            </a:r>
            <a:r>
              <a:rPr lang="zh-CN" altLang="en-US" smtClean="0"/>
              <a:t>赠汪伦</a:t>
            </a:r>
            <a:r>
              <a:rPr lang="en-US" altLang="zh-CN" smtClean="0"/>
              <a:t>&lt;/font&gt;&lt;sub&gt;—</a:t>
            </a:r>
            <a:r>
              <a:rPr lang="zh-CN" altLang="en-US" smtClean="0"/>
              <a:t>李白</a:t>
            </a:r>
            <a:r>
              <a:rPr lang="en-US" altLang="zh-CN" smtClean="0"/>
              <a:t>&lt;/sub&gt;&lt;br&gt;&lt;br&gt;</a:t>
            </a:r>
          </a:p>
          <a:p>
            <a:r>
              <a:rPr lang="en-US" altLang="zh-CN" smtClean="0"/>
              <a:t>&lt;b&gt;</a:t>
            </a:r>
            <a:r>
              <a:rPr lang="zh-CN" altLang="en-US" smtClean="0"/>
              <a:t>李白乘舟将欲行</a:t>
            </a:r>
            <a:r>
              <a:rPr lang="en-US" altLang="zh-CN" smtClean="0"/>
              <a:t>,&lt;/b&gt;&lt;br&gt;</a:t>
            </a:r>
          </a:p>
          <a:p>
            <a:r>
              <a:rPr lang="en-US" altLang="zh-CN" smtClean="0"/>
              <a:t>&lt;b&gt;&lt;font size="5" color="orange"&gt;</a:t>
            </a:r>
            <a:r>
              <a:rPr lang="zh-CN" altLang="en-US" smtClean="0"/>
              <a:t>忽闻岸上跳歌声。</a:t>
            </a:r>
            <a:r>
              <a:rPr lang="en-US" altLang="zh-CN" smtClean="0"/>
              <a:t>&lt;/font&gt;&lt;/b&gt;&lt;br&gt;</a:t>
            </a:r>
          </a:p>
          <a:p>
            <a:r>
              <a:rPr lang="en-US" altLang="zh-CN" smtClean="0"/>
              <a:t>&lt;i&gt;</a:t>
            </a:r>
            <a:r>
              <a:rPr lang="zh-CN" altLang="en-US" smtClean="0"/>
              <a:t>桃花潭水深千尺，</a:t>
            </a:r>
            <a:r>
              <a:rPr lang="en-US" altLang="zh-CN" smtClean="0"/>
              <a:t>&lt;/i&gt;&lt;br&gt;</a:t>
            </a:r>
          </a:p>
          <a:p>
            <a:r>
              <a:rPr lang="en-US" altLang="zh-CN" smtClean="0"/>
              <a:t>&lt;u&gt;&lt;font color="red"&gt;</a:t>
            </a:r>
            <a:r>
              <a:rPr lang="zh-CN" altLang="en-US" smtClean="0"/>
              <a:t>不及汪伦送我情。</a:t>
            </a:r>
            <a:r>
              <a:rPr lang="en-US" altLang="zh-CN" smtClean="0"/>
              <a:t>&lt;/font&gt;&lt;/u&gt;</a:t>
            </a:r>
          </a:p>
          <a:p>
            <a:r>
              <a:rPr lang="en-US" altLang="zh-CN" smtClean="0"/>
              <a:t>&lt;br /&gt;&lt;br /&gt;</a:t>
            </a:r>
          </a:p>
          <a:p>
            <a:r>
              <a:rPr lang="en-US" altLang="zh-CN" smtClean="0"/>
              <a:t>-------------------------------------------------</a:t>
            </a:r>
          </a:p>
          <a:p>
            <a:r>
              <a:rPr lang="en-US" altLang="zh-CN" smtClean="0"/>
              <a:t>&lt;br /&gt;&lt;br /&gt;</a:t>
            </a:r>
          </a:p>
          <a:p>
            <a:r>
              <a:rPr lang="en-US" altLang="zh-CN" smtClean="0"/>
              <a:t>&lt;font size="5"&gt;</a:t>
            </a:r>
          </a:p>
          <a:p>
            <a:r>
              <a:rPr lang="zh-CN" altLang="en-US" smtClean="0"/>
              <a:t>求二元二次方程式</a:t>
            </a:r>
            <a:r>
              <a:rPr lang="en-US" altLang="zh-CN" smtClean="0"/>
              <a:t>&lt;font color="blue"&gt; a&lt;sup&gt;2&lt;/sup&gt;+b&lt;sup&gt;2&lt;/sup&gt;=24&lt;/font&gt; </a:t>
            </a:r>
            <a:r>
              <a:rPr lang="zh-CN" altLang="en-US" smtClean="0"/>
              <a:t>的解</a:t>
            </a:r>
            <a:r>
              <a:rPr lang="en-US" altLang="zh-CN" smtClean="0"/>
              <a:t>&lt;/font&gt;</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r>
              <a:rPr lang="en-US" altLang="zh-CN" smtClean="0"/>
              <a:t>&lt;font size="5"&gt;&lt;b&gt;</a:t>
            </a:r>
            <a:r>
              <a:rPr lang="zh-CN" altLang="en-US" smtClean="0"/>
              <a:t>（</a:t>
            </a:r>
            <a:r>
              <a:rPr lang="en-US" altLang="zh-CN" smtClean="0"/>
              <a:t>1</a:t>
            </a:r>
            <a:r>
              <a:rPr lang="zh-CN" altLang="en-US" smtClean="0"/>
              <a:t>）单词颜色</a:t>
            </a:r>
            <a:r>
              <a:rPr lang="en-US" altLang="zh-CN" smtClean="0"/>
              <a:t>&lt;/b&gt;&lt;/font&gt;&lt;br&gt;</a:t>
            </a:r>
          </a:p>
          <a:p>
            <a:r>
              <a:rPr lang="en-US" altLang="zh-CN" smtClean="0"/>
              <a:t>&lt;font color="red"&gt;</a:t>
            </a:r>
            <a:r>
              <a:rPr lang="zh-CN" altLang="en-US" smtClean="0"/>
              <a:t>红色</a:t>
            </a:r>
            <a:r>
              <a:rPr lang="en-US" altLang="zh-CN" smtClean="0"/>
              <a:t>&lt;/font&gt;</a:t>
            </a:r>
          </a:p>
          <a:p>
            <a:r>
              <a:rPr lang="en-US" altLang="zh-CN" smtClean="0"/>
              <a:t>&lt;font color="green"&gt;</a:t>
            </a:r>
            <a:r>
              <a:rPr lang="zh-CN" altLang="en-US" smtClean="0"/>
              <a:t>绿色</a:t>
            </a:r>
            <a:r>
              <a:rPr lang="en-US" altLang="zh-CN" smtClean="0"/>
              <a:t>&lt;/font&gt;</a:t>
            </a:r>
          </a:p>
          <a:p>
            <a:r>
              <a:rPr lang="en-US" altLang="zh-CN" smtClean="0"/>
              <a:t>&lt;font color="blue"&gt;</a:t>
            </a:r>
            <a:r>
              <a:rPr lang="zh-CN" altLang="en-US" smtClean="0"/>
              <a:t>蓝色</a:t>
            </a:r>
            <a:r>
              <a:rPr lang="en-US" altLang="zh-CN" smtClean="0"/>
              <a:t>&lt;/font&gt;&lt;br&gt;&lt;br&gt;</a:t>
            </a:r>
          </a:p>
          <a:p>
            <a:r>
              <a:rPr lang="en-US" altLang="zh-CN" smtClean="0"/>
              <a:t>&lt;font size="5"&gt;&lt;b&gt;</a:t>
            </a:r>
            <a:r>
              <a:rPr lang="zh-CN" altLang="en-US" smtClean="0"/>
              <a:t>（</a:t>
            </a:r>
            <a:r>
              <a:rPr lang="en-US" altLang="zh-CN" smtClean="0"/>
              <a:t>2</a:t>
            </a:r>
            <a:r>
              <a:rPr lang="zh-CN" altLang="en-US" smtClean="0"/>
              <a:t>）十六进制颜色</a:t>
            </a:r>
            <a:r>
              <a:rPr lang="en-US" altLang="zh-CN" smtClean="0"/>
              <a:t>&lt;/b&gt;&lt;/font&gt;&lt;br&gt;</a:t>
            </a:r>
          </a:p>
          <a:p>
            <a:r>
              <a:rPr lang="en-US" altLang="zh-CN" smtClean="0"/>
              <a:t>&lt;font color="#ff0000"&gt;</a:t>
            </a:r>
            <a:r>
              <a:rPr lang="zh-CN" altLang="en-US" smtClean="0"/>
              <a:t>红色</a:t>
            </a:r>
            <a:r>
              <a:rPr lang="en-US" altLang="zh-CN" smtClean="0"/>
              <a:t>&lt;/font&gt;</a:t>
            </a:r>
          </a:p>
          <a:p>
            <a:r>
              <a:rPr lang="en-US" altLang="zh-CN" smtClean="0"/>
              <a:t>&lt;font color="#00ff00"&gt;</a:t>
            </a:r>
            <a:r>
              <a:rPr lang="zh-CN" altLang="en-US" smtClean="0"/>
              <a:t>绿色</a:t>
            </a:r>
            <a:r>
              <a:rPr lang="en-US" altLang="zh-CN" smtClean="0"/>
              <a:t>&lt;/font&gt;</a:t>
            </a:r>
          </a:p>
          <a:p>
            <a:r>
              <a:rPr lang="en-US" altLang="zh-CN" smtClean="0"/>
              <a:t>&lt;font color="#0000ff"&gt;</a:t>
            </a:r>
            <a:r>
              <a:rPr lang="zh-CN" altLang="en-US" smtClean="0"/>
              <a:t>蓝色</a:t>
            </a:r>
            <a:r>
              <a:rPr lang="en-US" altLang="zh-CN" smtClean="0"/>
              <a:t>&lt;/font&gt;&lt;br&gt;&lt;br&gt;</a:t>
            </a:r>
          </a:p>
          <a:p>
            <a:r>
              <a:rPr lang="en-US" altLang="zh-CN" smtClean="0"/>
              <a:t>&lt;font size="5"&gt;</a:t>
            </a:r>
            <a:r>
              <a:rPr lang="zh-CN" altLang="en-US" smtClean="0"/>
              <a:t>（</a:t>
            </a:r>
            <a:r>
              <a:rPr lang="en-US" altLang="zh-CN" smtClean="0"/>
              <a:t>3</a:t>
            </a:r>
            <a:r>
              <a:rPr lang="zh-CN" altLang="en-US" smtClean="0"/>
              <a:t>）十进制颜色</a:t>
            </a:r>
            <a:r>
              <a:rPr lang="en-US" altLang="zh-CN" smtClean="0"/>
              <a:t>&lt;/font&gt;&lt;br&gt;</a:t>
            </a:r>
          </a:p>
          <a:p>
            <a:r>
              <a:rPr lang="en-US" altLang="zh-CN" smtClean="0"/>
              <a:t>&lt;font color="rgb(255,0,0)"&gt;</a:t>
            </a:r>
            <a:r>
              <a:rPr lang="zh-CN" altLang="en-US" smtClean="0"/>
              <a:t>红色</a:t>
            </a:r>
            <a:r>
              <a:rPr lang="en-US" altLang="zh-CN" smtClean="0"/>
              <a:t>&lt;/font&gt;</a:t>
            </a:r>
          </a:p>
          <a:p>
            <a:r>
              <a:rPr lang="en-US" altLang="zh-CN" smtClean="0"/>
              <a:t>&lt;font color="rgb(0,255,0)"&gt;</a:t>
            </a:r>
            <a:r>
              <a:rPr lang="zh-CN" altLang="en-US" smtClean="0"/>
              <a:t>绿色</a:t>
            </a:r>
            <a:r>
              <a:rPr lang="en-US" altLang="zh-CN" smtClean="0"/>
              <a:t>&lt;/font&gt;</a:t>
            </a:r>
          </a:p>
          <a:p>
            <a:r>
              <a:rPr lang="en-US" altLang="zh-CN" smtClean="0"/>
              <a:t>&lt;font color="rgb(0,0,255)"&gt;</a:t>
            </a:r>
            <a:r>
              <a:rPr lang="zh-CN" altLang="en-US" smtClean="0"/>
              <a:t>蓝色</a:t>
            </a:r>
            <a:r>
              <a:rPr lang="en-US" altLang="zh-CN" smtClean="0"/>
              <a:t>&lt;/font&gt;</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pPr>
              <a:lnSpc>
                <a:spcPct val="80000"/>
              </a:lnSpc>
            </a:pPr>
            <a:r>
              <a:rPr lang="en-US" altLang="zh-CN" sz="1000" smtClean="0"/>
              <a:t>&lt;h2 align="center"&gt;&lt;font color="red"&gt;</a:t>
            </a:r>
            <a:r>
              <a:rPr lang="zh-CN" altLang="en-US" sz="1000" smtClean="0"/>
              <a:t>关于传智教育</a:t>
            </a:r>
            <a:r>
              <a:rPr lang="en-US" altLang="zh-CN" sz="1000" smtClean="0"/>
              <a:t>&lt;/font&gt;&lt;/h2&gt;</a:t>
            </a:r>
          </a:p>
          <a:p>
            <a:pPr>
              <a:lnSpc>
                <a:spcPct val="80000"/>
              </a:lnSpc>
            </a:pPr>
            <a:r>
              <a:rPr lang="en-US" altLang="zh-CN" sz="1000" smtClean="0"/>
              <a:t>&lt;hr size="5" noshade color="#000000"&gt;</a:t>
            </a:r>
          </a:p>
          <a:p>
            <a:pPr>
              <a:lnSpc>
                <a:spcPct val="80000"/>
              </a:lnSpc>
            </a:pPr>
            <a:r>
              <a:rPr lang="en-US" altLang="zh-CN" sz="1000" smtClean="0"/>
              <a:t>&lt;hr size="4" noshade color="#333333"&gt;</a:t>
            </a:r>
          </a:p>
          <a:p>
            <a:pPr>
              <a:lnSpc>
                <a:spcPct val="80000"/>
              </a:lnSpc>
            </a:pPr>
            <a:r>
              <a:rPr lang="en-US" altLang="zh-CN" sz="1000" smtClean="0"/>
              <a:t>&lt;hr size="3" noshade color="#666666"&gt;</a:t>
            </a:r>
          </a:p>
          <a:p>
            <a:pPr>
              <a:lnSpc>
                <a:spcPct val="80000"/>
              </a:lnSpc>
            </a:pPr>
            <a:r>
              <a:rPr lang="en-US" altLang="zh-CN" sz="1000" smtClean="0"/>
              <a:t>&lt;hr size="2" noshade color="#999999"&gt;</a:t>
            </a:r>
          </a:p>
          <a:p>
            <a:pPr>
              <a:lnSpc>
                <a:spcPct val="80000"/>
              </a:lnSpc>
            </a:pPr>
            <a:r>
              <a:rPr lang="en-US" altLang="zh-CN" sz="1000" smtClean="0"/>
              <a:t>&lt;hr size="1" noshade color="#bbbbbb"&gt;</a:t>
            </a:r>
          </a:p>
          <a:p>
            <a:pPr>
              <a:lnSpc>
                <a:spcPct val="80000"/>
              </a:lnSpc>
            </a:pPr>
            <a:r>
              <a:rPr lang="en-US" altLang="zh-CN" sz="1000" smtClean="0"/>
              <a:t>&lt;p&gt;</a:t>
            </a:r>
            <a:r>
              <a:rPr lang="zh-CN" altLang="en-US" sz="1000" smtClean="0"/>
              <a:t>北京传智播客教育科技有限公司是一家专门致力于高素质软件开发人才培养的高科技公司。它依托中国最大的程序员平台 </a:t>
            </a:r>
            <a:r>
              <a:rPr lang="en-US" altLang="zh-CN" sz="1000" smtClean="0"/>
              <a:t>csdn ,</a:t>
            </a:r>
            <a:r>
              <a:rPr lang="zh-CN" altLang="en-US" sz="1000" smtClean="0"/>
              <a:t>整合了国内众多知名软件企业的资源</a:t>
            </a:r>
            <a:r>
              <a:rPr lang="en-US" altLang="zh-CN" sz="1000" smtClean="0"/>
              <a:t>,</a:t>
            </a:r>
            <a:r>
              <a:rPr lang="zh-CN" altLang="en-US" sz="1000" smtClean="0"/>
              <a:t>并邀请到任跨国公司和国内大中型企业架构师</a:t>
            </a:r>
            <a:r>
              <a:rPr lang="en-US" altLang="zh-CN" sz="1000" smtClean="0"/>
              <a:t>,</a:t>
            </a:r>
            <a:r>
              <a:rPr lang="zh-CN" altLang="en-US" sz="1000" smtClean="0"/>
              <a:t>系统分析师、企业培训师组成自己的精英团队。</a:t>
            </a:r>
            <a:r>
              <a:rPr lang="en-US" altLang="zh-CN" sz="1000" smtClean="0"/>
              <a:t>&lt;/p&gt;</a:t>
            </a:r>
          </a:p>
          <a:p>
            <a:pPr>
              <a:lnSpc>
                <a:spcPct val="80000"/>
              </a:lnSpc>
            </a:pPr>
            <a:r>
              <a:rPr lang="en-US" altLang="zh-CN" sz="1000" smtClean="0"/>
              <a:t>&lt;p&gt;</a:t>
            </a:r>
            <a:r>
              <a:rPr lang="zh-CN" altLang="en-US" sz="1000" smtClean="0"/>
              <a:t>传智播客致力于为企业优选 好一流的人才的培训理念</a:t>
            </a:r>
            <a:r>
              <a:rPr lang="en-US" altLang="zh-CN" sz="1000" smtClean="0"/>
              <a:t>,</a:t>
            </a:r>
            <a:r>
              <a:rPr lang="zh-CN" altLang="en-US" sz="1000" smtClean="0"/>
              <a:t>以“学员自学入门教程</a:t>
            </a:r>
            <a:r>
              <a:rPr lang="en-US" altLang="zh-CN" sz="1000" smtClean="0"/>
              <a:t>,</a:t>
            </a:r>
            <a:r>
              <a:rPr lang="zh-CN" altLang="en-US" sz="1000" smtClean="0"/>
              <a:t>通过基础考核后进行强化培训”为招生原则</a:t>
            </a:r>
            <a:r>
              <a:rPr lang="en-US" altLang="zh-CN" sz="1000" smtClean="0"/>
              <a:t>,</a:t>
            </a:r>
            <a:r>
              <a:rPr lang="zh-CN" altLang="en-US" sz="1000" smtClean="0"/>
              <a:t>以“针对企业需求</a:t>
            </a:r>
            <a:r>
              <a:rPr lang="en-US" altLang="zh-CN" sz="1000" smtClean="0"/>
              <a:t>,</a:t>
            </a:r>
            <a:r>
              <a:rPr lang="zh-CN" altLang="en-US" sz="1000" smtClean="0"/>
              <a:t>重视基础理论建设</a:t>
            </a:r>
            <a:r>
              <a:rPr lang="en-US" altLang="zh-CN" sz="1000" smtClean="0"/>
              <a:t>,</a:t>
            </a:r>
            <a:r>
              <a:rPr lang="zh-CN" altLang="en-US" sz="1000" smtClean="0"/>
              <a:t>强化高端应用技能”为教 学目标</a:t>
            </a:r>
            <a:r>
              <a:rPr lang="en-US" altLang="zh-CN" sz="1000" smtClean="0"/>
              <a:t>,</a:t>
            </a:r>
            <a:r>
              <a:rPr lang="zh-CN" altLang="en-US" sz="1000" smtClean="0"/>
              <a:t>以“高薪保证强大的资深教育团队”为教学后盾</a:t>
            </a:r>
            <a:r>
              <a:rPr lang="en-US" altLang="zh-CN" sz="1000" smtClean="0"/>
              <a:t>,</a:t>
            </a:r>
            <a:r>
              <a:rPr lang="zh-CN" altLang="en-US" sz="1000" smtClean="0"/>
              <a:t>以“学员毕业后三月内挣回所有学费”为就业承诺</a:t>
            </a:r>
            <a:r>
              <a:rPr lang="en-US" altLang="zh-CN" sz="1000" smtClean="0"/>
              <a:t>,</a:t>
            </a:r>
            <a:r>
              <a:rPr lang="zh-CN" altLang="en-US" sz="1000" smtClean="0"/>
              <a:t>彻底解决所有培训学员的后顾之忧</a:t>
            </a:r>
            <a:r>
              <a:rPr lang="en-US" altLang="zh-CN" sz="1000" smtClean="0"/>
              <a:t>,</a:t>
            </a:r>
            <a:r>
              <a:rPr lang="zh-CN" altLang="en-US" sz="1000" smtClean="0"/>
              <a:t>并解决用人企业 难以招聘到合格人才的困扰。</a:t>
            </a:r>
            <a:r>
              <a:rPr lang="en-US" altLang="zh-CN" sz="1000" smtClean="0"/>
              <a:t>&lt;/p&gt;</a:t>
            </a:r>
          </a:p>
          <a:p>
            <a:pPr>
              <a:lnSpc>
                <a:spcPct val="80000"/>
              </a:lnSpc>
            </a:pPr>
            <a:r>
              <a:rPr lang="en-US" altLang="zh-CN" sz="1000" smtClean="0"/>
              <a:t>&lt;h2&gt;&lt;u&gt;</a:t>
            </a:r>
            <a:r>
              <a:rPr lang="zh-CN" altLang="en-US" sz="1000" smtClean="0"/>
              <a:t>出版书籍</a:t>
            </a:r>
            <a:r>
              <a:rPr lang="en-US" altLang="zh-CN" sz="1000" smtClean="0"/>
              <a:t>&lt;/u&gt;&lt;/h2&gt;</a:t>
            </a:r>
          </a:p>
          <a:p>
            <a:pPr>
              <a:lnSpc>
                <a:spcPct val="80000"/>
              </a:lnSpc>
            </a:pPr>
            <a:r>
              <a:rPr lang="en-US" altLang="zh-CN" sz="1000" smtClean="0"/>
              <a:t>&lt;p&gt;《Java</a:t>
            </a:r>
            <a:r>
              <a:rPr lang="zh-CN" altLang="en-US" sz="1000" smtClean="0"/>
              <a:t>就业培训教程</a:t>
            </a:r>
            <a:r>
              <a:rPr lang="en-US" altLang="zh-CN" sz="1000" smtClean="0"/>
              <a:t>》&lt;br&gt;</a:t>
            </a:r>
          </a:p>
          <a:p>
            <a:pPr>
              <a:lnSpc>
                <a:spcPct val="80000"/>
              </a:lnSpc>
            </a:pPr>
            <a:r>
              <a:rPr lang="en-US" altLang="zh-CN" sz="1000" smtClean="0"/>
              <a:t>《</a:t>
            </a:r>
            <a:r>
              <a:rPr lang="zh-CN" altLang="en-US" sz="1000" smtClean="0"/>
              <a:t>深入体验</a:t>
            </a:r>
            <a:r>
              <a:rPr lang="en-US" altLang="zh-CN" sz="1000" smtClean="0"/>
              <a:t>JAVA Web </a:t>
            </a:r>
            <a:r>
              <a:rPr lang="zh-CN" altLang="en-US" sz="1000" smtClean="0"/>
              <a:t>开发内幕</a:t>
            </a:r>
            <a:r>
              <a:rPr lang="en-US" altLang="zh-CN" sz="1000" smtClean="0"/>
              <a:t>--</a:t>
            </a:r>
            <a:r>
              <a:rPr lang="zh-CN" altLang="en-US" sz="1000" smtClean="0"/>
              <a:t>高级特性</a:t>
            </a:r>
            <a:r>
              <a:rPr lang="en-US" altLang="zh-CN" sz="1000" smtClean="0"/>
              <a:t>》《Java</a:t>
            </a:r>
            <a:r>
              <a:rPr lang="zh-CN" altLang="en-US" sz="1000" smtClean="0"/>
              <a:t>邮件开发详解</a:t>
            </a:r>
            <a:r>
              <a:rPr lang="en-US" altLang="zh-CN" sz="1000" smtClean="0"/>
              <a:t>》&lt;br&gt;</a:t>
            </a:r>
          </a:p>
          <a:p>
            <a:pPr>
              <a:lnSpc>
                <a:spcPct val="80000"/>
              </a:lnSpc>
            </a:pPr>
            <a:r>
              <a:rPr lang="en-US" altLang="zh-CN" sz="1000" smtClean="0"/>
              <a:t>《</a:t>
            </a:r>
            <a:r>
              <a:rPr lang="zh-CN" altLang="en-US" sz="1000" smtClean="0"/>
              <a:t>深入体验</a:t>
            </a:r>
            <a:r>
              <a:rPr lang="en-US" altLang="zh-CN" sz="1000" smtClean="0"/>
              <a:t>Java Web</a:t>
            </a:r>
            <a:r>
              <a:rPr lang="zh-CN" altLang="en-US" sz="1000" smtClean="0"/>
              <a:t>开发内幕</a:t>
            </a:r>
            <a:r>
              <a:rPr lang="en-US" altLang="zh-CN" sz="1000" smtClean="0"/>
              <a:t>——</a:t>
            </a:r>
            <a:r>
              <a:rPr lang="zh-CN" altLang="en-US" sz="1000" smtClean="0"/>
              <a:t>核心基础 </a:t>
            </a:r>
            <a:r>
              <a:rPr lang="en-US" altLang="zh-CN" sz="1000" smtClean="0"/>
              <a:t>》&lt;br&gt;</a:t>
            </a:r>
          </a:p>
          <a:p>
            <a:pPr>
              <a:lnSpc>
                <a:spcPct val="80000"/>
              </a:lnSpc>
            </a:pPr>
            <a:r>
              <a:rPr lang="en-US" altLang="zh-CN" sz="1000" smtClean="0"/>
              <a:t>《JavaScript</a:t>
            </a:r>
            <a:r>
              <a:rPr lang="zh-CN" altLang="en-US" sz="1000" smtClean="0"/>
              <a:t>网页开发－体验式学习教程</a:t>
            </a:r>
            <a:r>
              <a:rPr lang="en-US" altLang="zh-CN" sz="1000" smtClean="0"/>
              <a:t>》《EJB3.0</a:t>
            </a:r>
            <a:r>
              <a:rPr lang="zh-CN" altLang="en-US" sz="1000" smtClean="0"/>
              <a:t>入门经典</a:t>
            </a:r>
            <a:r>
              <a:rPr lang="en-US" altLang="zh-CN" sz="1000" smtClean="0"/>
              <a:t>》&lt;br&gt;</a:t>
            </a:r>
          </a:p>
          <a:p>
            <a:pPr>
              <a:lnSpc>
                <a:spcPct val="80000"/>
              </a:lnSpc>
            </a:pPr>
            <a:r>
              <a:rPr lang="en-US" altLang="zh-CN" sz="1000" smtClean="0"/>
              <a:t>《J2EE</a:t>
            </a:r>
            <a:r>
              <a:rPr lang="zh-CN" altLang="en-US" sz="1000" smtClean="0"/>
              <a:t>开发全程实录</a:t>
            </a:r>
            <a:r>
              <a:rPr lang="en-US" altLang="zh-CN" sz="1000" smtClean="0"/>
              <a:t>》&lt;br&gt;</a:t>
            </a:r>
          </a:p>
          <a:p>
            <a:pPr>
              <a:lnSpc>
                <a:spcPct val="80000"/>
              </a:lnSpc>
            </a:pPr>
            <a:r>
              <a:rPr lang="en-US" altLang="zh-CN" sz="1000" smtClean="0"/>
              <a:t>《</a:t>
            </a:r>
            <a:r>
              <a:rPr lang="zh-CN" altLang="en-US" sz="1000" smtClean="0"/>
              <a:t>自己动手写开发工具：基于</a:t>
            </a:r>
            <a:r>
              <a:rPr lang="en-US" altLang="zh-CN" sz="1000" smtClean="0"/>
              <a:t>Eclipse</a:t>
            </a:r>
            <a:r>
              <a:rPr lang="zh-CN" altLang="en-US" sz="1000" smtClean="0"/>
              <a:t>的工具开发</a:t>
            </a:r>
            <a:r>
              <a:rPr lang="en-US" altLang="zh-CN" sz="1000" smtClean="0"/>
              <a:t>》&lt;br&gt;</a:t>
            </a:r>
          </a:p>
          <a:p>
            <a:pPr>
              <a:lnSpc>
                <a:spcPct val="80000"/>
              </a:lnSpc>
            </a:pPr>
            <a:r>
              <a:rPr lang="en-US" altLang="zh-CN" sz="1000" smtClean="0"/>
              <a:t>《</a:t>
            </a:r>
            <a:r>
              <a:rPr lang="zh-CN" altLang="en-US" sz="1000" smtClean="0"/>
              <a:t>程序员的</a:t>
            </a:r>
            <a:r>
              <a:rPr lang="en-US" altLang="zh-CN" sz="1000" smtClean="0"/>
              <a:t>SQL</a:t>
            </a:r>
            <a:r>
              <a:rPr lang="zh-CN" altLang="en-US" sz="1000" smtClean="0"/>
              <a:t>金典</a:t>
            </a:r>
            <a:r>
              <a:rPr lang="en-US" altLang="zh-CN" sz="1000" smtClean="0"/>
              <a:t>》&lt;br&gt;</a:t>
            </a:r>
          </a:p>
          <a:p>
            <a:pPr>
              <a:lnSpc>
                <a:spcPct val="80000"/>
              </a:lnSpc>
            </a:pPr>
            <a:r>
              <a:rPr lang="en-US" altLang="zh-CN" sz="1000" smtClean="0"/>
              <a:t>《</a:t>
            </a:r>
            <a:r>
              <a:rPr lang="zh-CN" altLang="en-US" sz="1000" smtClean="0"/>
              <a:t>专家手记</a:t>
            </a:r>
            <a:r>
              <a:rPr lang="en-US" altLang="zh-CN" sz="1000" smtClean="0"/>
              <a:t>AJAX</a:t>
            </a:r>
            <a:r>
              <a:rPr lang="zh-CN" altLang="en-US" sz="1000" smtClean="0"/>
              <a:t>开发实战</a:t>
            </a:r>
            <a:r>
              <a:rPr lang="en-US" altLang="zh-CN" sz="1000" smtClean="0"/>
              <a:t>》&lt;br&gt;</a:t>
            </a:r>
          </a:p>
          <a:p>
            <a:pPr>
              <a:lnSpc>
                <a:spcPct val="80000"/>
              </a:lnSpc>
            </a:pPr>
            <a:r>
              <a:rPr lang="en-US" altLang="zh-CN" sz="1000" smtClean="0"/>
              <a:t>《</a:t>
            </a:r>
            <a:r>
              <a:rPr lang="zh-CN" altLang="en-US" sz="1000" smtClean="0"/>
              <a:t>从实践中学习</a:t>
            </a:r>
            <a:r>
              <a:rPr lang="en-US" altLang="zh-CN" sz="1000" smtClean="0"/>
              <a:t>Oracle DBA》&lt;br&gt;</a:t>
            </a:r>
          </a:p>
          <a:p>
            <a:pPr>
              <a:lnSpc>
                <a:spcPct val="80000"/>
              </a:lnSpc>
            </a:pPr>
            <a:r>
              <a:rPr lang="en-US" altLang="zh-CN" sz="1000" smtClean="0"/>
              <a:t>《</a:t>
            </a:r>
            <a:r>
              <a:rPr lang="zh-CN" altLang="en-US" sz="1000" smtClean="0"/>
              <a:t>从实践中学习</a:t>
            </a:r>
            <a:r>
              <a:rPr lang="en-US" altLang="zh-CN" sz="1000" smtClean="0"/>
              <a:t>Oracle/SQL》&lt;/p&gt;</a:t>
            </a:r>
            <a:endParaRPr lang="zh-CN" altLang="en-US"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r>
              <a:rPr lang="en-US" altLang="zh-CN" smtClean="0"/>
              <a:t>&lt;h2&gt;</a:t>
            </a:r>
            <a:r>
              <a:rPr lang="zh-CN" altLang="en-US" smtClean="0"/>
              <a:t>中央八项规定规定</a:t>
            </a:r>
            <a:r>
              <a:rPr lang="en-US" altLang="zh-CN" smtClean="0"/>
              <a:t>&lt;/h2&gt;</a:t>
            </a:r>
          </a:p>
          <a:p>
            <a:r>
              <a:rPr lang="en-US" altLang="zh-CN" smtClean="0"/>
              <a:t>&lt;pre&gt;</a:t>
            </a:r>
          </a:p>
          <a:p>
            <a:r>
              <a:rPr lang="en-US" altLang="zh-CN" smtClean="0"/>
              <a:t>    </a:t>
            </a:r>
            <a:r>
              <a:rPr lang="zh-CN" altLang="en-US" smtClean="0"/>
              <a:t>轻车简从                  不安排群众迎送</a:t>
            </a:r>
          </a:p>
          <a:p>
            <a:r>
              <a:rPr lang="zh-CN" altLang="en-US" smtClean="0"/>
              <a:t>    不铺设迎宾地毯            不出席各类剪彩</a:t>
            </a:r>
          </a:p>
          <a:p>
            <a:r>
              <a:rPr lang="zh-CN" altLang="en-US" smtClean="0"/>
              <a:t>    奠基活动                  严格控制出访随行人员</a:t>
            </a:r>
          </a:p>
          <a:p>
            <a:r>
              <a:rPr lang="zh-CN" altLang="en-US" smtClean="0"/>
              <a:t>    首先要从中央政治局做起    要求别人做到的自己先要做到</a:t>
            </a:r>
          </a:p>
          <a:p>
            <a:r>
              <a:rPr lang="en-US" altLang="zh-CN" smtClean="0"/>
              <a:t>&lt;/pre&gt;</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r>
              <a:rPr lang="en-US" altLang="zh-CN" smtClean="0"/>
              <a:t>&lt;h2&gt;DIV</a:t>
            </a:r>
            <a:r>
              <a:rPr lang="zh-CN" altLang="en-US" smtClean="0"/>
              <a:t>与</a:t>
            </a:r>
            <a:r>
              <a:rPr lang="en-US" altLang="zh-CN" smtClean="0"/>
              <a:t>SPAN</a:t>
            </a:r>
            <a:r>
              <a:rPr lang="zh-CN" altLang="en-US" smtClean="0"/>
              <a:t>的区别</a:t>
            </a:r>
            <a:r>
              <a:rPr lang="en-US" altLang="zh-CN" smtClean="0"/>
              <a:t>&lt;/h2&gt;</a:t>
            </a:r>
          </a:p>
          <a:p>
            <a:r>
              <a:rPr lang="en-US" altLang="zh-CN" smtClean="0"/>
              <a:t>&lt;div&gt;</a:t>
            </a:r>
            <a:r>
              <a:rPr lang="zh-CN" altLang="en-US" smtClean="0"/>
              <a:t>中共中央政治局</a:t>
            </a:r>
            <a:r>
              <a:rPr lang="en-US" altLang="zh-CN" smtClean="0"/>
              <a:t>2012</a:t>
            </a:r>
            <a:r>
              <a:rPr lang="zh-CN" altLang="en-US" smtClean="0"/>
              <a:t>年</a:t>
            </a:r>
            <a:r>
              <a:rPr lang="en-US" altLang="zh-CN" smtClean="0"/>
              <a:t>12</a:t>
            </a:r>
            <a:r>
              <a:rPr lang="zh-CN" altLang="en-US" smtClean="0"/>
              <a:t>月</a:t>
            </a:r>
            <a:r>
              <a:rPr lang="en-US" altLang="zh-CN" smtClean="0"/>
              <a:t>4</a:t>
            </a:r>
            <a:r>
              <a:rPr lang="zh-CN" altLang="en-US" smtClean="0"/>
              <a:t>日召开会议，审议中央政治局关于改进工作作风、密切联系群众的八项规定，分析研究</a:t>
            </a:r>
            <a:r>
              <a:rPr lang="en-US" altLang="zh-CN" smtClean="0"/>
              <a:t>2013</a:t>
            </a:r>
            <a:r>
              <a:rPr lang="zh-CN" altLang="en-US" smtClean="0"/>
              <a:t>年经济工作。中共中央总书记习近平主持会议。会议一致同意关于改进工作作风、密切联系群众的八项规定。规定要求：</a:t>
            </a:r>
            <a:r>
              <a:rPr lang="en-US" altLang="zh-CN" smtClean="0"/>
              <a:t>&lt;/div&gt;</a:t>
            </a:r>
          </a:p>
          <a:p>
            <a:r>
              <a:rPr lang="en-US" altLang="zh-CN" smtClean="0"/>
              <a:t>&lt;div&gt;</a:t>
            </a:r>
            <a:r>
              <a:rPr lang="zh-CN" altLang="en-US" smtClean="0"/>
              <a:t>一、中央政治局全体同志要改进调查研究，到基层调研要深入了解真实情况，总结经验、研究问题、解决困难、指导工作，向群众学习、向实践学习，多同群众座谈，多同干部谈心，多商量讨论，多解剖典型，多到困难和矛盾集中、群众意见多的地方去，切忌走过场、搞形式主义；要轻车简从、减少陪同、简化接待，不张贴悬挂标语横幅，不安排群众迎送，不铺设迎宾地毯，不摆放花草，不安排宴请。</a:t>
            </a:r>
            <a:r>
              <a:rPr lang="en-US" altLang="zh-CN" smtClean="0"/>
              <a:t>&lt;/div&gt;</a:t>
            </a:r>
          </a:p>
          <a:p>
            <a:r>
              <a:rPr lang="en-US" altLang="zh-CN" smtClean="0"/>
              <a:t>&lt;span&gt;</a:t>
            </a:r>
            <a:r>
              <a:rPr lang="zh-CN" altLang="en-US" smtClean="0"/>
              <a:t>要精简会议活动</a:t>
            </a:r>
            <a:r>
              <a:rPr lang="en-US" altLang="zh-CN" smtClean="0"/>
              <a:t>&lt;/span&gt;</a:t>
            </a:r>
          </a:p>
          <a:p>
            <a:r>
              <a:rPr lang="en-US" altLang="zh-CN" smtClean="0"/>
              <a:t>&lt;span&gt;</a:t>
            </a:r>
            <a:r>
              <a:rPr lang="zh-CN" altLang="en-US" smtClean="0"/>
              <a:t>要精简文件简报</a:t>
            </a:r>
            <a:r>
              <a:rPr lang="en-US" altLang="zh-CN" smtClean="0"/>
              <a:t>&lt;/span&gt;</a:t>
            </a:r>
          </a:p>
          <a:p>
            <a:r>
              <a:rPr lang="en-US" altLang="zh-CN" smtClean="0"/>
              <a:t>&lt;span&gt;</a:t>
            </a:r>
            <a:r>
              <a:rPr lang="zh-CN" altLang="en-US" smtClean="0"/>
              <a:t>要规范出访活动</a:t>
            </a:r>
            <a:r>
              <a:rPr lang="en-US" altLang="zh-CN" smtClean="0"/>
              <a:t>&lt;/span&gt;</a:t>
            </a:r>
          </a:p>
          <a:p>
            <a:r>
              <a:rPr lang="en-US" altLang="zh-CN" smtClean="0"/>
              <a:t>&lt;span&gt;</a:t>
            </a:r>
            <a:r>
              <a:rPr lang="zh-CN" altLang="en-US" smtClean="0"/>
              <a:t>要改进警卫工作</a:t>
            </a:r>
            <a:r>
              <a:rPr lang="en-US" altLang="zh-CN" smtClean="0"/>
              <a:t>&lt;/span&gt;</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r>
              <a:rPr lang="en-US" altLang="zh-CN" smtClean="0"/>
              <a:t>&lt;h2&gt;HTML</a:t>
            </a:r>
            <a:r>
              <a:rPr lang="zh-CN" altLang="en-US" smtClean="0"/>
              <a:t>字符实体（特殊符号）</a:t>
            </a:r>
            <a:r>
              <a:rPr lang="en-US" altLang="zh-CN" smtClean="0"/>
              <a:t>&lt;/h2&gt;</a:t>
            </a:r>
          </a:p>
          <a:p>
            <a:r>
              <a:rPr lang="en-US" altLang="zh-CN" smtClean="0"/>
              <a:t>&lt;p&gt;</a:t>
            </a:r>
            <a:r>
              <a:rPr lang="zh-CN" altLang="en-US" smtClean="0"/>
              <a:t>我今天去图书城，买了一本书，书名叫</a:t>
            </a:r>
            <a:r>
              <a:rPr lang="en-US" altLang="zh-CN" smtClean="0"/>
              <a:t>&amp;lt;&lt;b&gt;DIV&lt;font color="red" size="7"&gt;&amp;amp;&lt;/font&gt;CSS</a:t>
            </a:r>
            <a:r>
              <a:rPr lang="zh-CN" altLang="en-US" smtClean="0"/>
              <a:t>网页排版实例</a:t>
            </a:r>
            <a:r>
              <a:rPr lang="en-US" altLang="zh-CN" smtClean="0"/>
              <a:t>&lt;/b&gt;&amp;gt;</a:t>
            </a:r>
            <a:r>
              <a:rPr lang="zh-CN" altLang="en-US" smtClean="0"/>
              <a:t>，</a:t>
            </a:r>
            <a:r>
              <a:rPr lang="en-US" altLang="zh-CN" smtClean="0"/>
              <a:t>&lt;br&gt;</a:t>
            </a:r>
          </a:p>
          <a:p>
            <a:r>
              <a:rPr lang="zh-CN" altLang="en-US" smtClean="0"/>
              <a:t>书的价格是：</a:t>
            </a:r>
            <a:r>
              <a:rPr lang="en-US" altLang="zh-CN" smtClean="0"/>
              <a:t>&lt;font color="red"&gt;&amp;yen;98.20&lt;/font&gt;&lt;br /&gt;</a:t>
            </a:r>
          </a:p>
          <a:p>
            <a:r>
              <a:rPr lang="en-US" altLang="zh-CN" smtClean="0"/>
              <a:t>&lt;font size="5"&gt;&amp;copy;</a:t>
            </a:r>
            <a:r>
              <a:rPr lang="zh-CN" altLang="en-US" smtClean="0"/>
              <a:t>清华出版社 版权所有</a:t>
            </a:r>
            <a:r>
              <a:rPr lang="en-US" altLang="zh-CN" smtClean="0"/>
              <a:t>&lt;/font&gt;&lt;/p&gt;</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pPr>
              <a:lnSpc>
                <a:spcPct val="80000"/>
              </a:lnSpc>
            </a:pPr>
            <a:r>
              <a:rPr lang="en-US" altLang="zh-CN" sz="800" smtClean="0"/>
              <a:t>&lt;h2&gt;PHP</a:t>
            </a:r>
            <a:r>
              <a:rPr lang="zh-CN" altLang="en-US" sz="800" smtClean="0"/>
              <a:t>基础班课程大纲</a:t>
            </a:r>
            <a:r>
              <a:rPr lang="en-US" altLang="zh-CN" sz="800" smtClean="0"/>
              <a:t>&lt;/h2&gt;</a:t>
            </a:r>
          </a:p>
          <a:p>
            <a:pPr>
              <a:lnSpc>
                <a:spcPct val="80000"/>
              </a:lnSpc>
            </a:pPr>
            <a:r>
              <a:rPr lang="en-US" altLang="zh-CN" sz="800" smtClean="0"/>
              <a:t>&lt;ul&gt;</a:t>
            </a:r>
          </a:p>
          <a:p>
            <a:pPr>
              <a:lnSpc>
                <a:spcPct val="80000"/>
              </a:lnSpc>
            </a:pPr>
            <a:r>
              <a:rPr lang="en-US" altLang="zh-CN" sz="800" smtClean="0"/>
              <a:t>	&lt;li&gt;&lt;font size="5" color="red"&gt;HTML</a:t>
            </a:r>
            <a:r>
              <a:rPr lang="zh-CN" altLang="en-US" sz="800" smtClean="0"/>
              <a:t>结构标记</a:t>
            </a:r>
            <a:r>
              <a:rPr lang="en-US" altLang="zh-CN" sz="800" smtClean="0"/>
              <a:t>&lt;/font&gt;</a:t>
            </a:r>
          </a:p>
          <a:p>
            <a:pPr>
              <a:lnSpc>
                <a:spcPct val="80000"/>
              </a:lnSpc>
            </a:pPr>
            <a:r>
              <a:rPr lang="en-US" altLang="zh-CN" sz="800" smtClean="0"/>
              <a:t>		&lt;ul type="square"&gt;</a:t>
            </a:r>
          </a:p>
          <a:p>
            <a:pPr>
              <a:lnSpc>
                <a:spcPct val="80000"/>
              </a:lnSpc>
            </a:pPr>
            <a:r>
              <a:rPr lang="en-US" altLang="zh-CN" sz="800" smtClean="0"/>
              <a:t>			&lt;li&gt;&lt;b&gt;</a:t>
            </a:r>
            <a:r>
              <a:rPr lang="zh-CN" altLang="en-US" sz="800" smtClean="0"/>
              <a:t>基本标记：</a:t>
            </a:r>
            <a:r>
              <a:rPr lang="en-US" altLang="zh-CN" sz="800" smtClean="0"/>
              <a:t>&lt;/b&gt; b i u sup sub&lt;/li&gt;</a:t>
            </a:r>
          </a:p>
          <a:p>
            <a:pPr>
              <a:lnSpc>
                <a:spcPct val="80000"/>
              </a:lnSpc>
            </a:pPr>
            <a:r>
              <a:rPr lang="en-US" altLang="zh-CN" sz="800" smtClean="0"/>
              <a:t>			&lt;li&gt;</a:t>
            </a:r>
            <a:r>
              <a:rPr lang="zh-CN" altLang="en-US" sz="800" smtClean="0"/>
              <a:t>排版标记： </a:t>
            </a:r>
            <a:r>
              <a:rPr lang="en-US" altLang="zh-CN" sz="800" smtClean="0"/>
              <a:t>br p div span h1 h2 h3 hr&lt;/li&gt;</a:t>
            </a:r>
          </a:p>
          <a:p>
            <a:pPr>
              <a:lnSpc>
                <a:spcPct val="80000"/>
              </a:lnSpc>
            </a:pPr>
            <a:r>
              <a:rPr lang="en-US" altLang="zh-CN" sz="800" smtClean="0"/>
              <a:t>			&lt;li&gt;</a:t>
            </a:r>
            <a:r>
              <a:rPr lang="zh-CN" altLang="en-US" sz="800" smtClean="0"/>
              <a:t>字体实例： </a:t>
            </a:r>
            <a:r>
              <a:rPr lang="en-US" altLang="zh-CN" sz="800" smtClean="0"/>
              <a:t>&amp;gt; &amp;lt; &amp;amp; &amp;copy &amp;ren;&lt;/li&gt;</a:t>
            </a:r>
          </a:p>
          <a:p>
            <a:pPr>
              <a:lnSpc>
                <a:spcPct val="80000"/>
              </a:lnSpc>
            </a:pPr>
            <a:r>
              <a:rPr lang="en-US" altLang="zh-CN" sz="800" smtClean="0"/>
              <a:t>			&lt;li&gt;</a:t>
            </a:r>
            <a:r>
              <a:rPr lang="zh-CN" altLang="en-US" sz="800" smtClean="0"/>
              <a:t>网页颜色</a:t>
            </a:r>
          </a:p>
          <a:p>
            <a:pPr>
              <a:lnSpc>
                <a:spcPct val="80000"/>
              </a:lnSpc>
            </a:pPr>
            <a:r>
              <a:rPr lang="zh-CN" altLang="en-US" sz="800" smtClean="0"/>
              <a:t>				</a:t>
            </a:r>
            <a:r>
              <a:rPr lang="en-US" altLang="zh-CN" sz="800" smtClean="0"/>
              <a:t>&lt;ul type="circle"&gt;</a:t>
            </a:r>
          </a:p>
          <a:p>
            <a:pPr>
              <a:lnSpc>
                <a:spcPct val="80000"/>
              </a:lnSpc>
            </a:pPr>
            <a:r>
              <a:rPr lang="en-US" altLang="zh-CN" sz="800" smtClean="0"/>
              <a:t>					&lt;li&gt;</a:t>
            </a:r>
            <a:r>
              <a:rPr lang="zh-CN" altLang="en-US" sz="800" smtClean="0"/>
              <a:t>颜色单词：</a:t>
            </a:r>
            <a:r>
              <a:rPr lang="en-US" altLang="zh-CN" sz="800" smtClean="0"/>
              <a:t>red blue orange yellow green&lt;/li&gt;</a:t>
            </a:r>
          </a:p>
          <a:p>
            <a:pPr>
              <a:lnSpc>
                <a:spcPct val="80000"/>
              </a:lnSpc>
            </a:pPr>
            <a:r>
              <a:rPr lang="en-US" altLang="zh-CN" sz="800" smtClean="0"/>
              <a:t>					&lt;li&gt;</a:t>
            </a:r>
            <a:r>
              <a:rPr lang="zh-CN" altLang="en-US" sz="800" smtClean="0"/>
              <a:t>十六进制：</a:t>
            </a:r>
            <a:r>
              <a:rPr lang="en-US" altLang="zh-CN" sz="800" smtClean="0"/>
              <a:t>#ff0000 #00ff00 #0000ff&lt;/li&gt;</a:t>
            </a:r>
          </a:p>
          <a:p>
            <a:pPr>
              <a:lnSpc>
                <a:spcPct val="80000"/>
              </a:lnSpc>
            </a:pPr>
            <a:r>
              <a:rPr lang="en-US" altLang="zh-CN" sz="800" smtClean="0"/>
              <a:t>					&lt;li&gt;</a:t>
            </a:r>
            <a:r>
              <a:rPr lang="zh-CN" altLang="en-US" sz="800" smtClean="0"/>
              <a:t>十进制：</a:t>
            </a:r>
            <a:r>
              <a:rPr lang="en-US" altLang="zh-CN" sz="800" smtClean="0"/>
              <a:t>rgb(255,0,0) rgb(0,255,0) rgb(0,0,255)&lt;/li&gt;</a:t>
            </a:r>
          </a:p>
          <a:p>
            <a:pPr>
              <a:lnSpc>
                <a:spcPct val="80000"/>
              </a:lnSpc>
            </a:pPr>
            <a:r>
              <a:rPr lang="en-US" altLang="zh-CN" sz="800" smtClean="0"/>
              <a:t>				&lt;/ul&gt;</a:t>
            </a:r>
          </a:p>
          <a:p>
            <a:pPr>
              <a:lnSpc>
                <a:spcPct val="80000"/>
              </a:lnSpc>
            </a:pPr>
            <a:r>
              <a:rPr lang="en-US" altLang="zh-CN" sz="800" smtClean="0"/>
              <a:t>			&lt;/li&gt;</a:t>
            </a:r>
          </a:p>
          <a:p>
            <a:pPr>
              <a:lnSpc>
                <a:spcPct val="80000"/>
              </a:lnSpc>
            </a:pPr>
            <a:r>
              <a:rPr lang="en-US" altLang="zh-CN" sz="800" smtClean="0"/>
              <a:t>		&lt;/ul&gt;</a:t>
            </a:r>
          </a:p>
          <a:p>
            <a:pPr>
              <a:lnSpc>
                <a:spcPct val="80000"/>
              </a:lnSpc>
            </a:pPr>
            <a:r>
              <a:rPr lang="en-US" altLang="zh-CN" sz="800" smtClean="0"/>
              <a:t>	&lt;/li&gt;</a:t>
            </a:r>
          </a:p>
          <a:p>
            <a:pPr>
              <a:lnSpc>
                <a:spcPct val="80000"/>
              </a:lnSpc>
            </a:pPr>
            <a:r>
              <a:rPr lang="en-US" altLang="zh-CN" sz="800" smtClean="0"/>
              <a:t>	&lt;li&gt;&lt;font size="5" color="blue"&gt;CSS</a:t>
            </a:r>
            <a:r>
              <a:rPr lang="zh-CN" altLang="en-US" sz="800" smtClean="0"/>
              <a:t>层叠样式表</a:t>
            </a:r>
            <a:r>
              <a:rPr lang="en-US" altLang="zh-CN" sz="800" smtClean="0"/>
              <a:t>&lt;/font&gt;</a:t>
            </a:r>
          </a:p>
          <a:p>
            <a:pPr>
              <a:lnSpc>
                <a:spcPct val="80000"/>
              </a:lnSpc>
            </a:pPr>
            <a:r>
              <a:rPr lang="en-US" altLang="zh-CN" sz="800" smtClean="0"/>
              <a:t>		&lt;ul&gt;</a:t>
            </a:r>
          </a:p>
          <a:p>
            <a:pPr>
              <a:lnSpc>
                <a:spcPct val="80000"/>
              </a:lnSpc>
            </a:pPr>
            <a:r>
              <a:rPr lang="en-US" altLang="zh-CN" sz="800" smtClean="0"/>
              <a:t>			&lt;li&gt;</a:t>
            </a:r>
            <a:r>
              <a:rPr lang="zh-CN" altLang="en-US" sz="800" smtClean="0"/>
              <a:t>字体标记：</a:t>
            </a:r>
            <a:r>
              <a:rPr lang="en-US" altLang="zh-CN" sz="800" smtClean="0"/>
              <a:t>font-size font-family font-style&lt;/li&gt;</a:t>
            </a:r>
          </a:p>
          <a:p>
            <a:pPr>
              <a:lnSpc>
                <a:spcPct val="80000"/>
              </a:lnSpc>
            </a:pPr>
            <a:r>
              <a:rPr lang="en-US" altLang="zh-CN" sz="800" smtClean="0"/>
              <a:t>			&lt;li&gt;</a:t>
            </a:r>
            <a:r>
              <a:rPr lang="zh-CN" altLang="en-US" sz="800" smtClean="0"/>
              <a:t>定位标记：</a:t>
            </a:r>
            <a:r>
              <a:rPr lang="en-US" altLang="zh-CN" sz="800" smtClean="0"/>
              <a:t>absolute relative fixed static&lt;/li&gt;</a:t>
            </a:r>
          </a:p>
          <a:p>
            <a:pPr>
              <a:lnSpc>
                <a:spcPct val="80000"/>
              </a:lnSpc>
            </a:pPr>
            <a:r>
              <a:rPr lang="en-US" altLang="zh-CN" sz="800" smtClean="0"/>
              <a:t>			&lt;li&gt;</a:t>
            </a:r>
            <a:r>
              <a:rPr lang="zh-CN" altLang="en-US" sz="800" smtClean="0"/>
              <a:t>浮动标记：</a:t>
            </a:r>
            <a:r>
              <a:rPr lang="en-US" altLang="zh-CN" sz="800" smtClean="0"/>
              <a:t>float:left  float:right&lt;/li&gt;</a:t>
            </a:r>
          </a:p>
          <a:p>
            <a:pPr>
              <a:lnSpc>
                <a:spcPct val="80000"/>
              </a:lnSpc>
            </a:pPr>
            <a:r>
              <a:rPr lang="en-US" altLang="zh-CN" sz="800" smtClean="0"/>
              <a:t>		&lt;/ul&gt;</a:t>
            </a:r>
          </a:p>
          <a:p>
            <a:pPr>
              <a:lnSpc>
                <a:spcPct val="80000"/>
              </a:lnSpc>
            </a:pPr>
            <a:r>
              <a:rPr lang="en-US" altLang="zh-CN" sz="800" smtClean="0"/>
              <a:t>	&lt;/li&gt;</a:t>
            </a:r>
          </a:p>
          <a:p>
            <a:pPr>
              <a:lnSpc>
                <a:spcPct val="80000"/>
              </a:lnSpc>
            </a:pPr>
            <a:r>
              <a:rPr lang="en-US" altLang="zh-CN" sz="800" smtClean="0"/>
              <a:t>	&lt;li&gt;&lt;font size="5" color="green"&gt;JavaScript</a:t>
            </a:r>
            <a:r>
              <a:rPr lang="zh-CN" altLang="en-US" sz="800" smtClean="0"/>
              <a:t>客户端脚本语言</a:t>
            </a:r>
            <a:r>
              <a:rPr lang="en-US" altLang="zh-CN" sz="800" smtClean="0"/>
              <a:t>&lt;/font&gt;&lt;/li&gt;</a:t>
            </a:r>
          </a:p>
          <a:p>
            <a:pPr>
              <a:lnSpc>
                <a:spcPct val="80000"/>
              </a:lnSpc>
            </a:pPr>
            <a:r>
              <a:rPr lang="en-US" altLang="zh-CN" sz="800" smtClean="0"/>
              <a:t>	&lt;li&gt;PHP</a:t>
            </a:r>
            <a:r>
              <a:rPr lang="zh-CN" altLang="en-US" sz="800" smtClean="0"/>
              <a:t>服务器编程语言</a:t>
            </a:r>
            <a:r>
              <a:rPr lang="en-US" altLang="zh-CN" sz="800" smtClean="0"/>
              <a:t>&lt;/li&gt;</a:t>
            </a:r>
          </a:p>
          <a:p>
            <a:pPr>
              <a:lnSpc>
                <a:spcPct val="80000"/>
              </a:lnSpc>
            </a:pPr>
            <a:r>
              <a:rPr lang="en-US" altLang="zh-CN" sz="800" smtClean="0"/>
              <a:t>	&lt;li&gt;MySQL</a:t>
            </a:r>
            <a:r>
              <a:rPr lang="zh-CN" altLang="en-US" sz="800" smtClean="0"/>
              <a:t>数据库管理系统</a:t>
            </a:r>
            <a:r>
              <a:rPr lang="en-US" altLang="zh-CN" sz="800" smtClean="0"/>
              <a:t>&lt;/li&gt;</a:t>
            </a:r>
          </a:p>
          <a:p>
            <a:pPr>
              <a:lnSpc>
                <a:spcPct val="80000"/>
              </a:lnSpc>
            </a:pPr>
            <a:r>
              <a:rPr lang="en-US" altLang="zh-CN" sz="800" smtClean="0"/>
              <a:t>	&lt;li&gt;Apache</a:t>
            </a:r>
            <a:r>
              <a:rPr lang="zh-CN" altLang="en-US" sz="800" smtClean="0"/>
              <a:t>服务器软件</a:t>
            </a:r>
            <a:r>
              <a:rPr lang="en-US" altLang="zh-CN" sz="800" smtClean="0"/>
              <a:t>&lt;/li&gt;</a:t>
            </a:r>
          </a:p>
          <a:p>
            <a:pPr>
              <a:lnSpc>
                <a:spcPct val="80000"/>
              </a:lnSpc>
            </a:pPr>
            <a:r>
              <a:rPr lang="en-US" altLang="zh-CN" sz="800" smtClean="0"/>
              <a:t>&lt;/ul&gt;</a:t>
            </a:r>
            <a:endParaRPr lang="zh-CN" altLang="en-US"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r>
              <a:rPr lang="en-US" altLang="zh-CN" sz="1000" smtClean="0"/>
              <a:t>&lt;h2&gt;</a:t>
            </a:r>
            <a:r>
              <a:rPr lang="zh-CN" altLang="en-US" sz="1000" smtClean="0"/>
              <a:t>定义列表</a:t>
            </a:r>
            <a:r>
              <a:rPr lang="en-US" altLang="zh-CN" sz="1000" smtClean="0"/>
              <a:t>&lt;/h2&gt;</a:t>
            </a:r>
          </a:p>
          <a:p>
            <a:r>
              <a:rPr lang="en-US" altLang="zh-CN" sz="1000" smtClean="0"/>
              <a:t>&lt;p&gt;&lt;font color="#990000" face="</a:t>
            </a:r>
            <a:r>
              <a:rPr lang="zh-CN" altLang="en-US" sz="1000" smtClean="0"/>
              <a:t>黑体</a:t>
            </a:r>
            <a:r>
              <a:rPr lang="en-US" altLang="zh-CN" sz="1000" smtClean="0"/>
              <a:t>"&gt;</a:t>
            </a:r>
            <a:r>
              <a:rPr lang="zh-CN" altLang="en-US" sz="1000" smtClean="0"/>
              <a:t>说明：定义列表相当于词条解释说明。</a:t>
            </a:r>
            <a:r>
              <a:rPr lang="en-US" altLang="zh-CN" sz="1000" smtClean="0"/>
              <a:t>&lt;/font&gt;&lt;/p&gt;</a:t>
            </a:r>
          </a:p>
          <a:p>
            <a:r>
              <a:rPr lang="en-US" altLang="zh-CN" sz="1000" smtClean="0"/>
              <a:t>&lt;hr size="1" noshade&gt;</a:t>
            </a:r>
          </a:p>
          <a:p>
            <a:r>
              <a:rPr lang="en-US" altLang="zh-CN" sz="1000" smtClean="0"/>
              <a:t>&lt;dl&gt;</a:t>
            </a:r>
          </a:p>
          <a:p>
            <a:r>
              <a:rPr lang="en-US" altLang="zh-CN" sz="1000" smtClean="0"/>
              <a:t>	&lt;dt&gt;&lt;b&gt;HTML</a:t>
            </a:r>
            <a:r>
              <a:rPr lang="zh-CN" altLang="en-US" sz="1000" smtClean="0"/>
              <a:t>的概念</a:t>
            </a:r>
            <a:r>
              <a:rPr lang="en-US" altLang="zh-CN" sz="1000" smtClean="0"/>
              <a:t>&lt;/b&gt;&lt;/dt&gt;</a:t>
            </a:r>
          </a:p>
          <a:p>
            <a:r>
              <a:rPr lang="en-US" altLang="zh-CN" sz="1000" smtClean="0"/>
              <a:t>	&lt;dd&gt;“</a:t>
            </a:r>
            <a:r>
              <a:rPr lang="zh-CN" altLang="en-US" sz="1000" smtClean="0"/>
              <a:t>超文本”就是指页面内可以包含图片、链接，甚至音乐、程序等非文字元素。超文本标记语言的结构包括头部分（</a:t>
            </a:r>
            <a:r>
              <a:rPr lang="en-US" altLang="zh-CN" sz="1000" smtClean="0"/>
              <a:t>Head</a:t>
            </a:r>
            <a:r>
              <a:rPr lang="zh-CN" altLang="en-US" sz="1000" smtClean="0"/>
              <a:t>）、和主体部分（</a:t>
            </a:r>
            <a:r>
              <a:rPr lang="en-US" altLang="zh-CN" sz="1000" smtClean="0"/>
              <a:t>Body</a:t>
            </a:r>
            <a:r>
              <a:rPr lang="zh-CN" altLang="en-US" sz="1000" smtClean="0"/>
              <a:t>），其中头部（</a:t>
            </a:r>
            <a:r>
              <a:rPr lang="en-US" altLang="zh-CN" sz="1000" smtClean="0"/>
              <a:t>head</a:t>
            </a:r>
            <a:r>
              <a:rPr lang="zh-CN" altLang="en-US" sz="1000" smtClean="0"/>
              <a:t>）提供关于网页的信息，主体（</a:t>
            </a:r>
            <a:r>
              <a:rPr lang="en-US" altLang="zh-CN" sz="1000" smtClean="0"/>
              <a:t>body</a:t>
            </a:r>
            <a:r>
              <a:rPr lang="zh-CN" altLang="en-US" sz="1000" smtClean="0"/>
              <a:t>）部分提供网页的具体内容。</a:t>
            </a:r>
            <a:r>
              <a:rPr lang="en-US" altLang="zh-CN" sz="1000" smtClean="0"/>
              <a:t>&lt;/dd&gt;</a:t>
            </a:r>
          </a:p>
          <a:p>
            <a:r>
              <a:rPr lang="en-US" altLang="zh-CN" sz="1000" smtClean="0"/>
              <a:t>	&lt;dt&gt;&lt;b&gt;CSS</a:t>
            </a:r>
            <a:r>
              <a:rPr lang="zh-CN" altLang="en-US" sz="1000" smtClean="0"/>
              <a:t>层叠样式表</a:t>
            </a:r>
            <a:r>
              <a:rPr lang="en-US" altLang="zh-CN" sz="1000" smtClean="0"/>
              <a:t>&lt;/b&gt;&lt;/dt&gt;</a:t>
            </a:r>
          </a:p>
          <a:p>
            <a:r>
              <a:rPr lang="en-US" altLang="zh-CN" sz="1000" smtClean="0"/>
              <a:t>	&lt;dd&gt;CSS</a:t>
            </a:r>
            <a:r>
              <a:rPr lang="zh-CN" altLang="en-US" sz="1000" smtClean="0"/>
              <a:t>目前最新版本为</a:t>
            </a:r>
            <a:r>
              <a:rPr lang="en-US" altLang="zh-CN" sz="1000" smtClean="0"/>
              <a:t>CSS3</a:t>
            </a:r>
            <a:r>
              <a:rPr lang="zh-CN" altLang="en-US" sz="1000" smtClean="0"/>
              <a:t>，是能够真正做到网页表现与内容分离的一种样式设计语言。相对于传统</a:t>
            </a:r>
            <a:r>
              <a:rPr lang="en-US" altLang="zh-CN" sz="1000" smtClean="0"/>
              <a:t>HTML</a:t>
            </a:r>
            <a:r>
              <a:rPr lang="zh-CN" altLang="en-US" sz="1000" smtClean="0"/>
              <a:t>的表现而言，</a:t>
            </a:r>
            <a:r>
              <a:rPr lang="en-US" altLang="zh-CN" sz="1000" smtClean="0"/>
              <a:t>CSS</a:t>
            </a:r>
            <a:r>
              <a:rPr lang="zh-CN" altLang="en-US" sz="1000" smtClean="0"/>
              <a:t>能够对网页中的对象的位置排版进行像素级的精确控制，支持几乎所有的字体字号样式，拥有对网页对象和模型样式编辑的能力，并能够进行初步交互设计，是目前基于文本展示最优秀的表现设计语言。</a:t>
            </a:r>
            <a:r>
              <a:rPr lang="en-US" altLang="zh-CN" sz="1000" smtClean="0"/>
              <a:t>CSS</a:t>
            </a:r>
            <a:r>
              <a:rPr lang="zh-CN" altLang="en-US" sz="1000" smtClean="0"/>
              <a:t>能够根据不同使用者的理解能力，简化或者优化写法，针对各类人群，有较强的易读性。</a:t>
            </a:r>
            <a:r>
              <a:rPr lang="en-US" altLang="zh-CN" sz="1000" smtClean="0"/>
              <a:t>&lt;/dd&gt;</a:t>
            </a:r>
          </a:p>
          <a:p>
            <a:r>
              <a:rPr lang="en-US" altLang="zh-CN" sz="1000" smtClean="0"/>
              <a:t>	&lt;dt&gt;&lt;b&gt;JavaScript</a:t>
            </a:r>
            <a:r>
              <a:rPr lang="zh-CN" altLang="en-US" sz="1000" smtClean="0"/>
              <a:t>脚本程序</a:t>
            </a:r>
            <a:r>
              <a:rPr lang="en-US" altLang="zh-CN" sz="1000" smtClean="0"/>
              <a:t>&lt;/b&gt;&lt;/dt&gt;</a:t>
            </a:r>
          </a:p>
          <a:p>
            <a:r>
              <a:rPr lang="en-US" altLang="zh-CN" sz="1000" smtClean="0"/>
              <a:t>	&lt;dd&gt;Javascript</a:t>
            </a:r>
            <a:r>
              <a:rPr lang="zh-CN" altLang="en-US" sz="1000" smtClean="0"/>
              <a:t>是一种由</a:t>
            </a:r>
            <a:r>
              <a:rPr lang="en-US" altLang="zh-CN" sz="1000" smtClean="0"/>
              <a:t>Netscape</a:t>
            </a:r>
            <a:r>
              <a:rPr lang="zh-CN" altLang="en-US" sz="1000" smtClean="0"/>
              <a:t>的</a:t>
            </a:r>
            <a:r>
              <a:rPr lang="en-US" altLang="zh-CN" sz="1000" smtClean="0"/>
              <a:t>LiveScript</a:t>
            </a:r>
            <a:r>
              <a:rPr lang="zh-CN" altLang="en-US" sz="1000" smtClean="0"/>
              <a:t>发展而来的原型化继承的面向对象的动态类型的区分大小写的客户端脚本语言，主要目的是为了解决服务器端语言，比如</a:t>
            </a:r>
            <a:r>
              <a:rPr lang="en-US" altLang="zh-CN" sz="1000" smtClean="0"/>
              <a:t>Perl</a:t>
            </a:r>
            <a:r>
              <a:rPr lang="zh-CN" altLang="en-US" sz="1000" smtClean="0"/>
              <a:t>，遗留的速度问题，为客户提供更流畅的浏览效果。当时服务端需要对数据进行验证，由于网络速度相当缓慢，只有</a:t>
            </a:r>
            <a:r>
              <a:rPr lang="en-US" altLang="zh-CN" sz="1000" smtClean="0"/>
              <a:t>28.8kbps</a:t>
            </a:r>
            <a:r>
              <a:rPr lang="zh-CN" altLang="en-US" sz="1000" smtClean="0"/>
              <a:t>，验证步骤浪费的时间太多。于是</a:t>
            </a:r>
            <a:r>
              <a:rPr lang="en-US" altLang="zh-CN" sz="1000" smtClean="0"/>
              <a:t>Netscape</a:t>
            </a:r>
            <a:r>
              <a:rPr lang="zh-CN" altLang="en-US" sz="1000" smtClean="0"/>
              <a:t>的浏览器</a:t>
            </a:r>
            <a:r>
              <a:rPr lang="en-US" altLang="zh-CN" sz="1000" smtClean="0"/>
              <a:t>Navigator</a:t>
            </a:r>
            <a:r>
              <a:rPr lang="zh-CN" altLang="en-US" sz="1000" smtClean="0"/>
              <a:t>加入了</a:t>
            </a:r>
            <a:r>
              <a:rPr lang="en-US" altLang="zh-CN" sz="1000" smtClean="0"/>
              <a:t>Javascript</a:t>
            </a:r>
            <a:r>
              <a:rPr lang="zh-CN" altLang="en-US" sz="1000" smtClean="0"/>
              <a:t>，提供了数据验证的基本功能。</a:t>
            </a:r>
            <a:r>
              <a:rPr lang="en-US" altLang="zh-CN" sz="1000" smtClean="0"/>
              <a:t>&lt;/dd&gt;</a:t>
            </a:r>
          </a:p>
          <a:p>
            <a:r>
              <a:rPr lang="en-US" altLang="zh-CN" sz="1000" smtClean="0"/>
              <a:t>&lt;/dl&gt;</a:t>
            </a:r>
            <a:endParaRPr lang="zh-CN" altLang="en-US" sz="10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zh-CN" sz="1800" b="0">
              <a:solidFill>
                <a:srgbClr val="000000"/>
              </a:solidFill>
              <a:latin typeface="Arial" pitchFamily="34" charset="0"/>
              <a:ea typeface="宋体" pitchFamily="2" charset="-122"/>
            </a:endParaRPr>
          </a:p>
        </p:txBody>
      </p:sp>
      <p:pic>
        <p:nvPicPr>
          <p:cNvPr id="7" name="Picture 11" descr="LOGO"/>
          <p:cNvPicPr>
            <a:picLocks noChangeAspect="1" noChangeArrowheads="1"/>
          </p:cNvPicPr>
          <p:nvPr userDrawn="1"/>
        </p:nvPicPr>
        <p:blipFill>
          <a:blip r:embed="rId2"/>
          <a:srcRect/>
          <a:stretch>
            <a:fillRect/>
          </a:stretch>
        </p:blipFill>
        <p:spPr bwMode="auto">
          <a:xfrm>
            <a:off x="900113" y="836613"/>
            <a:ext cx="1582737" cy="633412"/>
          </a:xfrm>
          <a:prstGeom prst="rect">
            <a:avLst/>
          </a:prstGeom>
          <a:noFill/>
          <a:ln w="9525">
            <a:noFill/>
            <a:miter lim="800000"/>
            <a:headEnd/>
            <a:tailEnd/>
          </a:ln>
        </p:spPr>
      </p:pic>
      <p:sp>
        <p:nvSpPr>
          <p:cNvPr id="8" name="Rectangle 13"/>
          <p:cNvSpPr>
            <a:spLocks noChangeArrowheads="1"/>
          </p:cNvSpPr>
          <p:nvPr userDrawn="1"/>
        </p:nvSpPr>
        <p:spPr bwMode="auto">
          <a:xfrm>
            <a:off x="2555875" y="836613"/>
            <a:ext cx="5761038" cy="544512"/>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dirty="0"/>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lgn="l">
              <a:defRPr b="1">
                <a:latin typeface="楷体"/>
                <a:ea typeface="楷体"/>
                <a:cs typeface="楷体"/>
              </a:defRPr>
            </a:lvl1pPr>
          </a:lstStyle>
          <a:p>
            <a:pPr>
              <a:defRPr/>
            </a:pPr>
            <a:fld id="{5B9AC8BE-B6DC-482D-A185-14DB0FE81F9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261486D9-BBFC-4E6F-A233-E9733B110CA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ECB6A6EB-ACB3-48FB-8988-D3BE3F20101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755650" y="1989138"/>
            <a:ext cx="76962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42D7D88-68AD-4C04-AF62-D88BDDDB0B2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56502B2-2375-4105-96B0-EF50F10CC66F}"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5F748AB0-D0CC-4EF5-845F-25A80CE322A6}"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7556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99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half" idx="3"/>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A458A034-D1D1-4768-A794-3F3BCC62C23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9B05DA7A-9109-4126-A429-E71CD8EB8D0D}"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76962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9421A470-A946-487D-9349-4ADB3AD22ABA}"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D71F3CD9-BF19-44CA-9C73-0F41F63E864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D085EEB3-C834-4142-9634-64A12851FE3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753D6797-71B4-4FC9-8E70-1A729A857B9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83839C8E-E3E0-43E7-B8E9-693F3F99AC0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C765B46E-FA5A-4F1C-BC7D-4F380D1C043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C9EEC1DE-E699-42BE-86F6-F1C6E137F87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F3E973EE-47FC-41DA-8577-73E8FBD2C11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28AAD2CE-A7F5-4E66-866B-48041E691FC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A2D1A1ED-21E2-4F7E-A285-94DC8E2FAA7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fld id="{CAF5091D-E44A-4AD8-BB77-FB4E890DB10A}"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pic>
        <p:nvPicPr>
          <p:cNvPr id="1032" name="Picture 11" descr="LOGO"/>
          <p:cNvPicPr>
            <a:picLocks noChangeAspect="1" noChangeArrowheads="1"/>
          </p:cNvPicPr>
          <p:nvPr userDrawn="1"/>
        </p:nvPicPr>
        <p:blipFill>
          <a:blip r:embed="rId20"/>
          <a:srcRect/>
          <a:stretch>
            <a:fillRect/>
          </a:stretch>
        </p:blipFill>
        <p:spPr bwMode="auto">
          <a:xfrm>
            <a:off x="900113" y="333375"/>
            <a:ext cx="1582737" cy="633413"/>
          </a:xfrm>
          <a:prstGeom prst="rect">
            <a:avLst/>
          </a:prstGeom>
          <a:noFill/>
          <a:ln w="9525">
            <a:noFill/>
            <a:miter lim="800000"/>
            <a:headEnd/>
            <a:tailEnd/>
          </a:ln>
        </p:spPr>
      </p:pic>
      <p:sp>
        <p:nvSpPr>
          <p:cNvPr id="1033" name="Rectangle 12"/>
          <p:cNvSpPr>
            <a:spLocks noChangeArrowheads="1"/>
          </p:cNvSpPr>
          <p:nvPr userDrawn="1"/>
        </p:nvSpPr>
        <p:spPr bwMode="auto">
          <a:xfrm>
            <a:off x="2555875" y="333375"/>
            <a:ext cx="5761038" cy="544513"/>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ext uri="{91240B29-F687-4F45-9708-019B960494DF}"/>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ctr" eaLnBrk="1" hangingPunct="1">
              <a:defRPr/>
            </a:pPr>
            <a:r>
              <a:rPr lang="zh-CN" altLang="en-US" sz="1400" b="0" smtClean="0">
                <a:solidFill>
                  <a:srgbClr val="000000"/>
                </a:solidFill>
              </a:rPr>
              <a:t>北京传智播客教育 </a:t>
            </a:r>
            <a:r>
              <a:rPr lang="en-US" altLang="zh-CN" sz="1400" b="0" smtClean="0">
                <a:solidFill>
                  <a:srgbClr val="000000"/>
                </a:solidFill>
              </a:rPr>
              <a:t>www.itcast.cn</a:t>
            </a: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37" r:id="rId12"/>
    <p:sldLayoutId id="2147483738" r:id="rId13"/>
    <p:sldLayoutId id="2147483739" r:id="rId14"/>
    <p:sldLayoutId id="2147483740" r:id="rId15"/>
    <p:sldLayoutId id="2147483741" r:id="rId16"/>
    <p:sldLayoutId id="2147483742" r:id="rId17"/>
    <p:sldLayoutId id="2147483743" r:id="rId18"/>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ctrTitle"/>
          </p:nvPr>
        </p:nvSpPr>
        <p:spPr/>
        <p:txBody>
          <a:bodyPr/>
          <a:lstStyle/>
          <a:p>
            <a:r>
              <a:rPr lang="en-US" altLang="zh-CN" smtClean="0"/>
              <a:t/>
            </a:r>
            <a:br>
              <a:rPr lang="en-US" altLang="zh-CN" smtClean="0"/>
            </a:br>
            <a:r>
              <a:rPr lang="en-US" altLang="zh-CN" smtClean="0"/>
              <a:t>HTML&amp;CSS</a:t>
            </a:r>
            <a:r>
              <a:rPr lang="zh-CN" altLang="en-US" smtClean="0"/>
              <a:t>课程概述</a:t>
            </a:r>
          </a:p>
        </p:txBody>
      </p:sp>
      <p:sp>
        <p:nvSpPr>
          <p:cNvPr id="5" name="圆角矩形 4"/>
          <p:cNvSpPr/>
          <p:nvPr/>
        </p:nvSpPr>
        <p:spPr>
          <a:xfrm>
            <a:off x="2286000" y="3786188"/>
            <a:ext cx="4714875" cy="207168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22531" name="TextBox 10"/>
          <p:cNvSpPr txBox="1">
            <a:spLocks noChangeArrowheads="1"/>
          </p:cNvSpPr>
          <p:nvPr/>
        </p:nvSpPr>
        <p:spPr bwMode="auto">
          <a:xfrm>
            <a:off x="2627313" y="4398963"/>
            <a:ext cx="4105275" cy="822325"/>
          </a:xfrm>
          <a:prstGeom prst="rect">
            <a:avLst/>
          </a:prstGeom>
          <a:noFill/>
          <a:ln w="9525">
            <a:noFill/>
            <a:miter lim="800000"/>
            <a:headEnd/>
            <a:tailEnd/>
          </a:ln>
        </p:spPr>
        <p:txBody>
          <a:bodyPr>
            <a:spAutoFit/>
          </a:bodyPr>
          <a:lstStyle/>
          <a:p>
            <a:r>
              <a:rPr lang="zh-CN" altLang="en-US" sz="2400">
                <a:latin typeface="Arial" charset="0"/>
              </a:rPr>
              <a:t>主讲 </a:t>
            </a:r>
            <a:r>
              <a:rPr lang="en-US" altLang="zh-CN" sz="2400">
                <a:latin typeface="Arial" charset="0"/>
              </a:rPr>
              <a:t>: </a:t>
            </a:r>
            <a:r>
              <a:rPr lang="zh-CN" altLang="en-US" sz="2400">
                <a:latin typeface="Arial" charset="0"/>
              </a:rPr>
              <a:t>姚长江</a:t>
            </a:r>
            <a:endParaRPr lang="zh-CN" altLang="en-US" sz="3200">
              <a:latin typeface="华文行楷"/>
              <a:ea typeface="华文行楷"/>
              <a:cs typeface="华文行楷"/>
            </a:endParaRPr>
          </a:p>
          <a:p>
            <a:r>
              <a:rPr lang="en-US" altLang="zh-CN" sz="2400">
                <a:latin typeface="Arial" charset="0"/>
              </a:rPr>
              <a:t>mail  : 976296751@qq.com</a:t>
            </a:r>
            <a:endParaRPr lang="zh-CN" altLang="en-US" sz="2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zh-CN" altLang="en-US" smtClean="0"/>
              <a:t>代码编辑器</a:t>
            </a:r>
          </a:p>
        </p:txBody>
      </p:sp>
      <p:sp>
        <p:nvSpPr>
          <p:cNvPr id="33794" name="Rectangle 3"/>
          <p:cNvSpPr>
            <a:spLocks noGrp="1" noChangeArrowheads="1"/>
          </p:cNvSpPr>
          <p:nvPr>
            <p:ph type="body" idx="1"/>
          </p:nvPr>
        </p:nvSpPr>
        <p:spPr/>
        <p:txBody>
          <a:bodyPr/>
          <a:lstStyle/>
          <a:p>
            <a:r>
              <a:rPr lang="zh-CN" altLang="en-US" sz="1600" smtClean="0"/>
              <a:t>在编辑程序时，一个好的编辑工具会使程序编写过程更加轻松、有效和快捷。</a:t>
            </a:r>
          </a:p>
          <a:p>
            <a:r>
              <a:rPr lang="zh-CN" altLang="en-US" sz="1600" b="1" smtClean="0"/>
              <a:t>代码编辑工具可分为两类</a:t>
            </a:r>
          </a:p>
          <a:p>
            <a:pPr lvl="1"/>
            <a:r>
              <a:rPr lang="zh-CN" altLang="en-US" sz="1600" smtClean="0"/>
              <a:t>一类是</a:t>
            </a:r>
            <a:r>
              <a:rPr lang="en-US" altLang="zh-CN" sz="1600" smtClean="0"/>
              <a:t>IDE(Integrated Design Environment</a:t>
            </a:r>
            <a:r>
              <a:rPr lang="zh-CN" altLang="en-US" sz="1600" smtClean="0"/>
              <a:t>，集成开发环境</a:t>
            </a:r>
            <a:r>
              <a:rPr lang="en-US" altLang="zh-CN" sz="1600" smtClean="0"/>
              <a:t>)</a:t>
            </a:r>
            <a:r>
              <a:rPr lang="zh-CN" altLang="en-US" sz="1600" smtClean="0"/>
              <a:t>，这类工具功能强大，语法高亮显示、自动缩进、语法提示、自动完成、版本控制等。</a:t>
            </a:r>
          </a:p>
          <a:p>
            <a:pPr lvl="1"/>
            <a:r>
              <a:rPr lang="zh-CN" altLang="en-US" sz="1600" smtClean="0"/>
              <a:t>增强的代码编辑工具，这类工具只提供语法高亮显示、自动缩进等辅助功能</a:t>
            </a:r>
          </a:p>
          <a:p>
            <a:r>
              <a:rPr lang="zh-CN" altLang="en-US" sz="1600" b="1" smtClean="0"/>
              <a:t>常用的代码编辑工具</a:t>
            </a:r>
          </a:p>
          <a:p>
            <a:pPr lvl="1"/>
            <a:r>
              <a:rPr lang="en-US" altLang="zh-CN" sz="1600" smtClean="0"/>
              <a:t>EditPlus Text editor</a:t>
            </a:r>
            <a:r>
              <a:rPr lang="zh-CN" altLang="en-US" sz="1600" smtClean="0"/>
              <a:t>：功能强大、小巧、占用系统资源少等特点，</a:t>
            </a:r>
            <a:r>
              <a:rPr lang="zh-CN" altLang="en-US" sz="1600" b="1" smtClean="0">
                <a:solidFill>
                  <a:srgbClr val="FF0000"/>
                </a:solidFill>
              </a:rPr>
              <a:t>没有代码自动补齐</a:t>
            </a:r>
            <a:r>
              <a:rPr lang="zh-CN" altLang="en-US" sz="1600" smtClean="0"/>
              <a:t>功能。</a:t>
            </a:r>
          </a:p>
          <a:p>
            <a:pPr lvl="1"/>
            <a:r>
              <a:rPr lang="en-US" altLang="zh-CN" sz="1600" smtClean="0"/>
              <a:t>UltraEdit</a:t>
            </a:r>
            <a:r>
              <a:rPr lang="zh-CN" altLang="en-US" sz="1600" smtClean="0"/>
              <a:t>：与</a:t>
            </a:r>
            <a:r>
              <a:rPr lang="en-US" altLang="zh-CN" sz="1600" smtClean="0"/>
              <a:t>EditPlus</a:t>
            </a:r>
            <a:r>
              <a:rPr lang="zh-CN" altLang="en-US" sz="1600" smtClean="0"/>
              <a:t>类似，也是一套功能强大的文本编辑器</a:t>
            </a:r>
          </a:p>
          <a:p>
            <a:pPr lvl="1"/>
            <a:r>
              <a:rPr lang="en-US" altLang="zh-CN" sz="1600" smtClean="0"/>
              <a:t>Dreamweaver</a:t>
            </a:r>
            <a:r>
              <a:rPr lang="zh-CN" altLang="en-US" sz="1600" smtClean="0"/>
              <a:t>：建立</a:t>
            </a:r>
            <a:r>
              <a:rPr lang="en-US" altLang="zh-CN" sz="1600" smtClean="0"/>
              <a:t>WEB</a:t>
            </a:r>
            <a:r>
              <a:rPr lang="zh-CN" altLang="en-US" sz="1600" smtClean="0"/>
              <a:t>站点和应用程序的专业工具。它将布局功能、开发工具、代码编辑组合在一起。</a:t>
            </a:r>
          </a:p>
          <a:p>
            <a:pPr lvl="1"/>
            <a:r>
              <a:rPr lang="en-US" altLang="zh-CN" sz="1600" smtClean="0"/>
              <a:t>Notepad++</a:t>
            </a:r>
            <a:r>
              <a:rPr lang="zh-CN" altLang="en-US" sz="1600" smtClean="0"/>
              <a:t>：小巧且有效率的文本编辑器</a:t>
            </a:r>
          </a:p>
          <a:p>
            <a:pPr lvl="1"/>
            <a:r>
              <a:rPr lang="en-US" altLang="zh-CN" sz="1600" smtClean="0"/>
              <a:t>Zend Studio</a:t>
            </a:r>
            <a:r>
              <a:rPr lang="zh-CN" altLang="en-US" sz="1600" smtClean="0"/>
              <a:t>：</a:t>
            </a:r>
            <a:r>
              <a:rPr lang="en-US" altLang="zh-CN" sz="1600" smtClean="0"/>
              <a:t>Zend Studio</a:t>
            </a:r>
            <a:r>
              <a:rPr lang="zh-CN" altLang="en-US" sz="1600" smtClean="0"/>
              <a:t>是一个屡获大奖的专业 </a:t>
            </a:r>
            <a:r>
              <a:rPr lang="en-US" altLang="zh-CN" sz="1600" smtClean="0"/>
              <a:t>PHP </a:t>
            </a:r>
            <a:r>
              <a:rPr lang="zh-CN" altLang="en-US" sz="1600" smtClean="0"/>
              <a:t>集成开发环境，具备功能强大的专业编辑工具和调试工具</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r>
              <a:rPr lang="zh-CN" altLang="en-US" smtClean="0"/>
              <a:t>框架页面结构</a:t>
            </a:r>
          </a:p>
        </p:txBody>
      </p:sp>
      <p:sp>
        <p:nvSpPr>
          <p:cNvPr id="142338" name="Text Box 6"/>
          <p:cNvSpPr txBox="1">
            <a:spLocks noChangeArrowheads="1"/>
          </p:cNvSpPr>
          <p:nvPr/>
        </p:nvSpPr>
        <p:spPr bwMode="auto">
          <a:xfrm>
            <a:off x="323850" y="1957388"/>
            <a:ext cx="8497888" cy="4495800"/>
          </a:xfrm>
          <a:prstGeom prst="rect">
            <a:avLst/>
          </a:prstGeom>
          <a:solidFill>
            <a:srgbClr val="CCFFFF"/>
          </a:solidFill>
          <a:ln w="9525">
            <a:solidFill>
              <a:schemeClr val="tx1"/>
            </a:solidFill>
            <a:miter lim="800000"/>
            <a:headEnd/>
            <a:tailEnd/>
          </a:ln>
        </p:spPr>
        <p:txBody>
          <a:bodyPr>
            <a:spAutoFit/>
          </a:bodyPr>
          <a:lstStyle/>
          <a:p>
            <a:r>
              <a:rPr lang="en-US" altLang="zh-CN" sz="1800">
                <a:latin typeface="Arial" charset="0"/>
              </a:rPr>
              <a:t>&lt;html&gt;</a:t>
            </a:r>
          </a:p>
          <a:p>
            <a:r>
              <a:rPr lang="en-US" altLang="zh-CN" sz="1800">
                <a:latin typeface="Arial" charset="0"/>
              </a:rPr>
              <a:t>&lt;head&gt;</a:t>
            </a:r>
          </a:p>
          <a:p>
            <a:r>
              <a:rPr lang="en-US" altLang="zh-CN" sz="1800">
                <a:latin typeface="Arial" charset="0"/>
              </a:rPr>
              <a:t>        &lt;title&gt;</a:t>
            </a:r>
            <a:r>
              <a:rPr lang="zh-CN" altLang="en-US" sz="1800">
                <a:latin typeface="Arial" charset="0"/>
              </a:rPr>
              <a:t>网站后台管理系统</a:t>
            </a:r>
            <a:r>
              <a:rPr lang="en-US" altLang="zh-CN" sz="1800">
                <a:latin typeface="Arial" charset="0"/>
              </a:rPr>
              <a:t>&lt;/title&gt;</a:t>
            </a:r>
          </a:p>
          <a:p>
            <a:r>
              <a:rPr lang="en-US" altLang="zh-CN" sz="1800">
                <a:latin typeface="Arial" charset="0"/>
              </a:rPr>
              <a:t>        &lt;meta http-equiv=“content-type” content=“text/html;charset=utf-8”&gt;</a:t>
            </a:r>
          </a:p>
          <a:p>
            <a:r>
              <a:rPr lang="en-US" altLang="zh-CN" sz="1800">
                <a:latin typeface="Arial" charset="0"/>
              </a:rPr>
              <a:t>&lt;/head&gt;</a:t>
            </a:r>
          </a:p>
          <a:p>
            <a:r>
              <a:rPr lang="en-US" altLang="zh-CN" sz="1800">
                <a:solidFill>
                  <a:srgbClr val="0000FF"/>
                </a:solidFill>
                <a:latin typeface="Arial" charset="0"/>
              </a:rPr>
              <a:t>&lt;frameset  rows=“80,*” cols=“*” frameborder=“0” border=“0” &gt;</a:t>
            </a:r>
          </a:p>
          <a:p>
            <a:r>
              <a:rPr lang="en-US" altLang="zh-CN" sz="1800">
                <a:solidFill>
                  <a:srgbClr val="0000FF"/>
                </a:solidFill>
                <a:latin typeface="Arial" charset="0"/>
              </a:rPr>
              <a:t>        &lt;frame src=“” name=“topMain” /&gt;</a:t>
            </a:r>
          </a:p>
          <a:p>
            <a:r>
              <a:rPr lang="en-US" altLang="zh-CN" sz="1800">
                <a:solidFill>
                  <a:srgbClr val="0000FF"/>
                </a:solidFill>
                <a:latin typeface="Arial" charset="0"/>
              </a:rPr>
              <a:t>        &lt;frameset cols=“80,*” frameborder=“0” border=“0” framespcing=“0”&gt;</a:t>
            </a:r>
          </a:p>
          <a:p>
            <a:r>
              <a:rPr lang="en-US" altLang="zh-CN" sz="1800">
                <a:solidFill>
                  <a:srgbClr val="0000FF"/>
                </a:solidFill>
                <a:latin typeface="Arial" charset="0"/>
              </a:rPr>
              <a:t>                &lt;frame src=“left.html” name=“leftMain” noresize=“noresize” /&gt;</a:t>
            </a:r>
          </a:p>
          <a:p>
            <a:r>
              <a:rPr lang="en-US" altLang="zh-CN" sz="1800">
                <a:solidFill>
                  <a:srgbClr val="0000FF"/>
                </a:solidFill>
                <a:latin typeface="Arial" charset="0"/>
              </a:rPr>
              <a:t>                &lt;frame src=“main.html” name=“mainFrame” id=“mainFrame” /&gt;</a:t>
            </a:r>
          </a:p>
          <a:p>
            <a:r>
              <a:rPr lang="en-US" altLang="zh-CN" sz="1800">
                <a:solidFill>
                  <a:srgbClr val="0000FF"/>
                </a:solidFill>
                <a:latin typeface="Arial" charset="0"/>
              </a:rPr>
              <a:t>        &lt;/frameset&gt;</a:t>
            </a:r>
          </a:p>
          <a:p>
            <a:r>
              <a:rPr lang="en-US" altLang="zh-CN" sz="1800">
                <a:solidFill>
                  <a:srgbClr val="0000FF"/>
                </a:solidFill>
                <a:latin typeface="Arial" charset="0"/>
              </a:rPr>
              <a:t>&lt;/frameset&gt;</a:t>
            </a:r>
          </a:p>
          <a:p>
            <a:r>
              <a:rPr lang="en-US" altLang="zh-CN" sz="1800">
                <a:solidFill>
                  <a:srgbClr val="FF3399"/>
                </a:solidFill>
                <a:latin typeface="Arial" charset="0"/>
              </a:rPr>
              <a:t>&lt;noframes&gt;</a:t>
            </a:r>
          </a:p>
          <a:p>
            <a:r>
              <a:rPr lang="en-US" altLang="zh-CN" sz="1800">
                <a:solidFill>
                  <a:srgbClr val="FF3399"/>
                </a:solidFill>
                <a:latin typeface="Arial" charset="0"/>
              </a:rPr>
              <a:t>&lt;body&gt;</a:t>
            </a:r>
            <a:r>
              <a:rPr lang="zh-CN" altLang="en-US" sz="1800">
                <a:solidFill>
                  <a:srgbClr val="FF3399"/>
                </a:solidFill>
                <a:latin typeface="Arial" charset="0"/>
              </a:rPr>
              <a:t>你的浏览器不支持框架！</a:t>
            </a:r>
            <a:r>
              <a:rPr lang="en-US" altLang="zh-CN" sz="1800">
                <a:solidFill>
                  <a:srgbClr val="FF3399"/>
                </a:solidFill>
                <a:latin typeface="Arial" charset="0"/>
              </a:rPr>
              <a:t>&lt;/body&gt;</a:t>
            </a:r>
          </a:p>
          <a:p>
            <a:r>
              <a:rPr lang="en-US" altLang="zh-CN" sz="1800">
                <a:solidFill>
                  <a:srgbClr val="FF3399"/>
                </a:solidFill>
                <a:latin typeface="Arial" charset="0"/>
              </a:rPr>
              <a:t>&lt;/noframes&gt;</a:t>
            </a:r>
          </a:p>
          <a:p>
            <a:r>
              <a:rPr lang="en-US" altLang="zh-CN" sz="1800">
                <a:latin typeface="Arial" charset="0"/>
              </a:rPr>
              <a:t>&lt;/html&gt;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r>
              <a:rPr lang="en-US" altLang="zh-CN" smtClean="0"/>
              <a:t>&lt;frameset&gt;</a:t>
            </a:r>
            <a:r>
              <a:rPr lang="zh-CN" altLang="en-US" smtClean="0"/>
              <a:t>标记属性</a:t>
            </a:r>
          </a:p>
        </p:txBody>
      </p:sp>
      <p:graphicFrame>
        <p:nvGraphicFramePr>
          <p:cNvPr id="135206" name="Group 38"/>
          <p:cNvGraphicFramePr>
            <a:graphicFrameLocks noGrp="1"/>
          </p:cNvGraphicFramePr>
          <p:nvPr>
            <p:ph sz="half" idx="1"/>
          </p:nvPr>
        </p:nvGraphicFramePr>
        <p:xfrm>
          <a:off x="755650" y="1989138"/>
          <a:ext cx="7704138" cy="3170237"/>
        </p:xfrm>
        <a:graphic>
          <a:graphicData uri="http://schemas.openxmlformats.org/drawingml/2006/table">
            <a:tbl>
              <a:tblPr/>
              <a:tblGrid>
                <a:gridCol w="1655763"/>
                <a:gridCol w="1944687"/>
                <a:gridCol w="4103688"/>
              </a:tblGrid>
              <a:tr h="4222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cols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pixels</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定义框架集中列的数目和尺寸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rows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pixels</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定义框架集中行的数目和尺寸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bordercolor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框架边边框的颜色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frameborder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a:t>
                      </a:r>
                      <a:r>
                        <a:rPr kumimoji="0" lang="zh-CN" altLang="en-US" sz="1800" b="0" i="0" u="none" strike="noStrike" cap="none" normalizeH="0" baseline="0" smtClean="0">
                          <a:ln>
                            <a:noFill/>
                          </a:ln>
                          <a:solidFill>
                            <a:schemeClr val="tx1"/>
                          </a:solidFill>
                          <a:effectLst/>
                          <a:latin typeface="Arial" charset="0"/>
                          <a:ea typeface="宋体" charset="-122"/>
                        </a:rPr>
                        <a:t>或</a:t>
                      </a:r>
                      <a:r>
                        <a:rPr kumimoji="0" lang="en-US" altLang="zh-CN" sz="1800" b="0" i="0" u="none" strike="noStrike" cap="none" normalizeH="0" baseline="0" smtClean="0">
                          <a:ln>
                            <a:noFill/>
                          </a:ln>
                          <a:solidFill>
                            <a:schemeClr val="tx1"/>
                          </a:solidFill>
                          <a:effectLst/>
                          <a:latin typeface="Arial" charset="0"/>
                          <a:ea typeface="宋体" charset="-122"/>
                        </a:rPr>
                        <a:t>no</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规定是否显示框架周围的边框。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框架边界线的宽度。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framespcing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设置框架以像素为单位的间距</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不兼容</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r>
              <a:rPr lang="en-US" altLang="zh-CN" smtClean="0"/>
              <a:t>&lt;frame&gt;</a:t>
            </a:r>
            <a:r>
              <a:rPr lang="zh-CN" altLang="en-US" smtClean="0"/>
              <a:t>标记属性</a:t>
            </a:r>
          </a:p>
        </p:txBody>
      </p:sp>
      <p:graphicFrame>
        <p:nvGraphicFramePr>
          <p:cNvPr id="136225" name="Group 33"/>
          <p:cNvGraphicFramePr>
            <a:graphicFrameLocks noGrp="1"/>
          </p:cNvGraphicFramePr>
          <p:nvPr>
            <p:ph idx="1"/>
          </p:nvPr>
        </p:nvGraphicFramePr>
        <p:xfrm>
          <a:off x="755650" y="1989138"/>
          <a:ext cx="7696200" cy="2909887"/>
        </p:xfrm>
        <a:graphic>
          <a:graphicData uri="http://schemas.openxmlformats.org/drawingml/2006/table">
            <a:tbl>
              <a:tblPr/>
              <a:tblGrid>
                <a:gridCol w="1301750"/>
                <a:gridCol w="1565275"/>
                <a:gridCol w="4829175"/>
              </a:tblGrid>
              <a:tr h="4175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定义框架名称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为当前框架指定初始显示文档的地址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noresize</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如果指定此布尔属性，则指定框架不能改变大小，默认情况下是可以通过鼠标拖动来调整框架大小的。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auto | yes |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指定框架的滚动显示方式。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框架的框线颜色。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r>
              <a:rPr lang="zh-CN" altLang="en-US" smtClean="0"/>
              <a:t>补充说明</a:t>
            </a:r>
          </a:p>
        </p:txBody>
      </p:sp>
      <p:sp>
        <p:nvSpPr>
          <p:cNvPr id="145410" name="Rectangle 3"/>
          <p:cNvSpPr>
            <a:spLocks noGrp="1" noChangeArrowheads="1"/>
          </p:cNvSpPr>
          <p:nvPr>
            <p:ph type="body" idx="1"/>
          </p:nvPr>
        </p:nvSpPr>
        <p:spPr>
          <a:xfrm>
            <a:off x="684213" y="1989138"/>
            <a:ext cx="7920037" cy="4176712"/>
          </a:xfrm>
        </p:spPr>
        <p:txBody>
          <a:bodyPr/>
          <a:lstStyle/>
          <a:p>
            <a:pPr eaLnBrk="1" hangingPunct="1">
              <a:lnSpc>
                <a:spcPct val="80000"/>
              </a:lnSpc>
              <a:buFont typeface="Wingdings" pitchFamily="2" charset="2"/>
              <a:buNone/>
            </a:pPr>
            <a:r>
              <a:rPr lang="en-US" altLang="zh-CN" sz="1600" b="1" smtClean="0"/>
              <a:t>Frameset</a:t>
            </a:r>
            <a:r>
              <a:rPr lang="zh-CN" altLang="en-US" sz="1600" b="1" smtClean="0"/>
              <a:t>元素说明</a:t>
            </a:r>
          </a:p>
          <a:p>
            <a:pPr eaLnBrk="1" hangingPunct="1">
              <a:lnSpc>
                <a:spcPct val="120000"/>
              </a:lnSpc>
              <a:buFont typeface="Wingdings" pitchFamily="2" charset="2"/>
              <a:buNone/>
            </a:pPr>
            <a:r>
              <a:rPr lang="zh-CN" altLang="en-US" sz="1600" smtClean="0"/>
              <a:t>（</a:t>
            </a:r>
            <a:r>
              <a:rPr lang="en-US" altLang="zh-CN" sz="1600" smtClean="0"/>
              <a:t>1</a:t>
            </a:r>
            <a:r>
              <a:rPr lang="zh-CN" altLang="en-US" sz="1600" smtClean="0"/>
              <a:t>）在使用了框架集的</a:t>
            </a:r>
            <a:r>
              <a:rPr lang="en-US" altLang="zh-CN" sz="1600" smtClean="0"/>
              <a:t>HTML</a:t>
            </a:r>
            <a:r>
              <a:rPr lang="zh-CN" altLang="en-US" sz="1600" smtClean="0"/>
              <a:t>页面中，</a:t>
            </a:r>
            <a:r>
              <a:rPr lang="en-US" altLang="zh-CN" sz="1600" smtClean="0"/>
              <a:t>body</a:t>
            </a:r>
            <a:r>
              <a:rPr lang="zh-CN" altLang="en-US" sz="1600" smtClean="0"/>
              <a:t>标记被</a:t>
            </a:r>
            <a:r>
              <a:rPr lang="en-US" altLang="zh-CN" sz="1600" smtClean="0"/>
              <a:t>frameset</a:t>
            </a:r>
            <a:r>
              <a:rPr lang="zh-CN" altLang="en-US" sz="1600" smtClean="0"/>
              <a:t>取代，</a:t>
            </a:r>
            <a:r>
              <a:rPr lang="en-US" altLang="zh-CN" sz="1600" smtClean="0"/>
              <a:t>frameset</a:t>
            </a:r>
            <a:r>
              <a:rPr lang="zh-CN" altLang="en-US" sz="1600" smtClean="0"/>
              <a:t>元素禁止放在</a:t>
            </a:r>
            <a:r>
              <a:rPr lang="en-US" altLang="zh-CN" sz="1600" smtClean="0"/>
              <a:t>body</a:t>
            </a:r>
            <a:r>
              <a:rPr lang="zh-CN" altLang="en-US" sz="1600" smtClean="0"/>
              <a:t>元素的标签内容中。</a:t>
            </a:r>
          </a:p>
          <a:p>
            <a:pPr eaLnBrk="1" hangingPunct="1">
              <a:lnSpc>
                <a:spcPct val="120000"/>
              </a:lnSpc>
              <a:buFont typeface="Wingdings" pitchFamily="2" charset="2"/>
              <a:buNone/>
            </a:pPr>
            <a:r>
              <a:rPr lang="zh-CN" altLang="en-US" sz="1600" smtClean="0"/>
              <a:t>（</a:t>
            </a:r>
            <a:r>
              <a:rPr lang="en-US" altLang="zh-CN" sz="1600" smtClean="0"/>
              <a:t>2</a:t>
            </a:r>
            <a:r>
              <a:rPr lang="zh-CN" altLang="en-US" sz="1600" smtClean="0"/>
              <a:t>）</a:t>
            </a:r>
            <a:r>
              <a:rPr lang="en-US" altLang="zh-CN" sz="1600" smtClean="0"/>
              <a:t>Frameset</a:t>
            </a:r>
            <a:r>
              <a:rPr lang="zh-CN" altLang="en-US" sz="1600" smtClean="0"/>
              <a:t>用于定义框架结构，至于框架中具体显示什么页面，则由其子元素</a:t>
            </a:r>
            <a:r>
              <a:rPr lang="en-US" altLang="zh-CN" sz="1600" smtClean="0"/>
              <a:t>frame</a:t>
            </a:r>
            <a:r>
              <a:rPr lang="zh-CN" altLang="en-US" sz="1600" smtClean="0"/>
              <a:t>设定</a:t>
            </a:r>
          </a:p>
          <a:p>
            <a:pPr eaLnBrk="1" hangingPunct="1">
              <a:lnSpc>
                <a:spcPct val="120000"/>
              </a:lnSpc>
              <a:buFont typeface="Wingdings" pitchFamily="2" charset="2"/>
              <a:buNone/>
            </a:pPr>
            <a:r>
              <a:rPr lang="zh-CN" altLang="en-US" sz="1600" smtClean="0"/>
              <a:t>（</a:t>
            </a:r>
            <a:r>
              <a:rPr lang="en-US" altLang="zh-CN" sz="1600" smtClean="0"/>
              <a:t>3</a:t>
            </a:r>
            <a:r>
              <a:rPr lang="zh-CN" altLang="en-US" sz="1600" smtClean="0"/>
              <a:t>）</a:t>
            </a:r>
            <a:r>
              <a:rPr lang="en-US" altLang="zh-CN" sz="1600" smtClean="0"/>
              <a:t>Frameset</a:t>
            </a:r>
            <a:r>
              <a:rPr lang="zh-CN" altLang="en-US" sz="1600" smtClean="0"/>
              <a:t>还有一个子元素</a:t>
            </a:r>
            <a:r>
              <a:rPr lang="en-US" altLang="zh-CN" sz="1600" smtClean="0"/>
              <a:t>noframes</a:t>
            </a:r>
            <a:r>
              <a:rPr lang="zh-CN" altLang="en-US" sz="1600" smtClean="0"/>
              <a:t>用来指定浏览器不支持框架页时显示的信息</a:t>
            </a:r>
          </a:p>
          <a:p>
            <a:pPr eaLnBrk="1" hangingPunct="1">
              <a:lnSpc>
                <a:spcPct val="120000"/>
              </a:lnSpc>
              <a:buFont typeface="Wingdings" pitchFamily="2" charset="2"/>
              <a:buNone/>
            </a:pPr>
            <a:r>
              <a:rPr lang="zh-CN" altLang="en-US" sz="1600" smtClean="0"/>
              <a:t>（</a:t>
            </a:r>
            <a:r>
              <a:rPr lang="en-US" altLang="zh-CN" sz="1600" smtClean="0"/>
              <a:t>4</a:t>
            </a:r>
            <a:r>
              <a:rPr lang="zh-CN" altLang="en-US" sz="1600" smtClean="0"/>
              <a:t>）</a:t>
            </a:r>
            <a:r>
              <a:rPr lang="en-US" altLang="zh-CN" sz="1600" smtClean="0"/>
              <a:t>Frameset</a:t>
            </a:r>
            <a:r>
              <a:rPr lang="zh-CN" altLang="en-US" sz="1600" smtClean="0"/>
              <a:t>的标签内容中还可以有</a:t>
            </a:r>
            <a:r>
              <a:rPr lang="en-US" altLang="zh-CN" sz="1600" smtClean="0"/>
              <a:t>frameset</a:t>
            </a:r>
            <a:r>
              <a:rPr lang="zh-CN" altLang="en-US" sz="1600" smtClean="0"/>
              <a:t>（框架嵌套）</a:t>
            </a:r>
          </a:p>
          <a:p>
            <a:pPr eaLnBrk="1" hangingPunct="1">
              <a:lnSpc>
                <a:spcPct val="120000"/>
              </a:lnSpc>
              <a:buFont typeface="Wingdings" pitchFamily="2" charset="2"/>
              <a:buNone/>
            </a:pPr>
            <a:r>
              <a:rPr lang="zh-CN" altLang="en-US" sz="1600" smtClean="0"/>
              <a:t>（</a:t>
            </a:r>
            <a:r>
              <a:rPr lang="en-US" altLang="zh-CN" sz="1600" smtClean="0"/>
              <a:t>5</a:t>
            </a:r>
            <a:r>
              <a:rPr lang="zh-CN" altLang="en-US" sz="1600" smtClean="0"/>
              <a:t>）</a:t>
            </a:r>
            <a:r>
              <a:rPr lang="en-US" altLang="zh-CN" sz="1600" smtClean="0"/>
              <a:t>Frameset</a:t>
            </a:r>
            <a:r>
              <a:rPr lang="zh-CN" altLang="en-US" sz="1600" smtClean="0"/>
              <a:t>为</a:t>
            </a:r>
            <a:r>
              <a:rPr lang="en-US" altLang="zh-CN" sz="1600" smtClean="0"/>
              <a:t>W3C</a:t>
            </a:r>
            <a:r>
              <a:rPr lang="zh-CN" altLang="en-US" sz="1600" smtClean="0"/>
              <a:t>非推荐元素，仅可在</a:t>
            </a:r>
            <a:r>
              <a:rPr lang="en-US" altLang="zh-CN" sz="1600" smtClean="0"/>
              <a:t>Frameset DTD</a:t>
            </a:r>
            <a:r>
              <a:rPr lang="zh-CN" altLang="en-US" sz="1600" smtClean="0"/>
              <a:t>的情况下使用</a:t>
            </a:r>
          </a:p>
          <a:p>
            <a:pPr eaLnBrk="1" hangingPunct="1">
              <a:lnSpc>
                <a:spcPct val="120000"/>
              </a:lnSpc>
              <a:buFont typeface="Wingdings" pitchFamily="2" charset="2"/>
              <a:buNone/>
            </a:pPr>
            <a:r>
              <a:rPr lang="en-US" altLang="zh-CN" sz="1600" b="1" smtClean="0"/>
              <a:t>Frame</a:t>
            </a:r>
            <a:r>
              <a:rPr lang="zh-CN" altLang="en-US" sz="1600" b="1" smtClean="0"/>
              <a:t>元素说明</a:t>
            </a:r>
          </a:p>
          <a:p>
            <a:pPr eaLnBrk="1" hangingPunct="1">
              <a:lnSpc>
                <a:spcPct val="120000"/>
              </a:lnSpc>
              <a:buFont typeface="Wingdings" pitchFamily="2" charset="2"/>
              <a:buNone/>
            </a:pPr>
            <a:r>
              <a:rPr lang="zh-CN" altLang="en-US" sz="1600" smtClean="0"/>
              <a:t>（</a:t>
            </a:r>
            <a:r>
              <a:rPr lang="en-US" altLang="zh-CN" sz="1600" smtClean="0"/>
              <a:t>1</a:t>
            </a:r>
            <a:r>
              <a:rPr lang="zh-CN" altLang="en-US" sz="1600" smtClean="0"/>
              <a:t>）</a:t>
            </a:r>
            <a:r>
              <a:rPr lang="en-US" altLang="zh-CN" sz="1600" smtClean="0"/>
              <a:t>frame</a:t>
            </a:r>
            <a:r>
              <a:rPr lang="zh-CN" altLang="en-US" sz="1600" smtClean="0"/>
              <a:t>元素用来定义单个框架的显示内容与显示方式</a:t>
            </a:r>
          </a:p>
          <a:p>
            <a:pPr eaLnBrk="1" hangingPunct="1">
              <a:lnSpc>
                <a:spcPct val="120000"/>
              </a:lnSpc>
              <a:buFont typeface="Wingdings" pitchFamily="2" charset="2"/>
              <a:buNone/>
            </a:pPr>
            <a:r>
              <a:rPr lang="zh-CN" altLang="en-US" sz="1600" smtClean="0"/>
              <a:t>（</a:t>
            </a:r>
            <a:r>
              <a:rPr lang="en-US" altLang="zh-CN" sz="1600" smtClean="0"/>
              <a:t>2</a:t>
            </a:r>
            <a:r>
              <a:rPr lang="zh-CN" altLang="en-US" sz="1600" smtClean="0"/>
              <a:t>）</a:t>
            </a:r>
            <a:r>
              <a:rPr lang="en-US" altLang="zh-CN" sz="1600" smtClean="0"/>
              <a:t>frame</a:t>
            </a:r>
            <a:r>
              <a:rPr lang="zh-CN" altLang="en-US" sz="1600" smtClean="0"/>
              <a:t>为</a:t>
            </a:r>
            <a:r>
              <a:rPr lang="en-US" altLang="zh-CN" sz="1600" smtClean="0"/>
              <a:t>frameset</a:t>
            </a:r>
            <a:r>
              <a:rPr lang="zh-CN" altLang="en-US" sz="1600" smtClean="0"/>
              <a:t>的子元素，所以必须放在</a:t>
            </a:r>
            <a:r>
              <a:rPr lang="en-US" altLang="zh-CN" sz="1600" smtClean="0"/>
              <a:t>frameset</a:t>
            </a:r>
            <a:r>
              <a:rPr lang="zh-CN" altLang="en-US" sz="1600" smtClean="0"/>
              <a:t>标签内容中</a:t>
            </a:r>
          </a:p>
          <a:p>
            <a:pPr eaLnBrk="1" hangingPunct="1">
              <a:lnSpc>
                <a:spcPct val="120000"/>
              </a:lnSpc>
              <a:buFont typeface="Wingdings" pitchFamily="2" charset="2"/>
              <a:buNone/>
            </a:pPr>
            <a:r>
              <a:rPr lang="zh-CN" altLang="en-US" sz="1600" smtClean="0"/>
              <a:t>（</a:t>
            </a:r>
            <a:r>
              <a:rPr lang="en-US" altLang="zh-CN" sz="1600" smtClean="0"/>
              <a:t>3</a:t>
            </a:r>
            <a:r>
              <a:rPr lang="zh-CN" altLang="en-US" sz="1600" smtClean="0"/>
              <a:t>）</a:t>
            </a:r>
            <a:r>
              <a:rPr lang="en-US" altLang="zh-CN" sz="1600" smtClean="0"/>
              <a:t>frame</a:t>
            </a:r>
            <a:r>
              <a:rPr lang="zh-CN" altLang="en-US" sz="1600" smtClean="0"/>
              <a:t>为空元素，在</a:t>
            </a:r>
            <a:r>
              <a:rPr lang="en-US" altLang="zh-CN" sz="1600" smtClean="0"/>
              <a:t>HTML</a:t>
            </a:r>
            <a:r>
              <a:rPr lang="zh-CN" altLang="en-US" sz="1600" smtClean="0"/>
              <a:t>中没有终止标签</a:t>
            </a:r>
          </a:p>
          <a:p>
            <a:pPr eaLnBrk="1" hangingPunct="1">
              <a:lnSpc>
                <a:spcPct val="120000"/>
              </a:lnSpc>
              <a:buFont typeface="Wingdings" pitchFamily="2" charset="2"/>
              <a:buNone/>
            </a:pPr>
            <a:r>
              <a:rPr lang="zh-CN" altLang="en-US" sz="1600" smtClean="0"/>
              <a:t>（</a:t>
            </a:r>
            <a:r>
              <a:rPr lang="en-US" altLang="zh-CN" sz="1600" smtClean="0"/>
              <a:t>4</a:t>
            </a:r>
            <a:r>
              <a:rPr lang="zh-CN" altLang="en-US" sz="1600" smtClean="0"/>
              <a:t>）</a:t>
            </a:r>
            <a:r>
              <a:rPr lang="en-US" altLang="zh-CN" sz="1600" smtClean="0"/>
              <a:t>frame</a:t>
            </a:r>
            <a:r>
              <a:rPr lang="zh-CN" altLang="en-US" sz="1600" smtClean="0"/>
              <a:t>为</a:t>
            </a:r>
            <a:r>
              <a:rPr lang="en-US" altLang="zh-CN" sz="1600" smtClean="0"/>
              <a:t>W3C</a:t>
            </a:r>
            <a:r>
              <a:rPr lang="zh-CN" altLang="en-US" sz="1600" smtClean="0"/>
              <a:t>非推荐元素，仅可在</a:t>
            </a:r>
            <a:r>
              <a:rPr lang="en-US" altLang="zh-CN" sz="1600" smtClean="0"/>
              <a:t>frameset DTD</a:t>
            </a:r>
            <a:r>
              <a:rPr lang="zh-CN" altLang="en-US" sz="1600" smtClean="0"/>
              <a:t>的情况下使用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r>
              <a:rPr lang="en-US" altLang="zh-CN" smtClean="0"/>
              <a:t>&lt;noframes&gt;</a:t>
            </a:r>
          </a:p>
        </p:txBody>
      </p:sp>
      <p:sp>
        <p:nvSpPr>
          <p:cNvPr id="146434" name="Rectangle 3"/>
          <p:cNvSpPr>
            <a:spLocks noGrp="1" noChangeArrowheads="1"/>
          </p:cNvSpPr>
          <p:nvPr>
            <p:ph type="body" idx="1"/>
          </p:nvPr>
        </p:nvSpPr>
        <p:spPr>
          <a:xfrm>
            <a:off x="539750" y="1989138"/>
            <a:ext cx="8064500" cy="2447925"/>
          </a:xfrm>
        </p:spPr>
        <p:txBody>
          <a:bodyPr/>
          <a:lstStyle/>
          <a:p>
            <a:pPr eaLnBrk="1" hangingPunct="1"/>
            <a:r>
              <a:rPr lang="zh-CN" altLang="en-US" sz="1800" b="1" smtClean="0"/>
              <a:t>概念：</a:t>
            </a:r>
            <a:r>
              <a:rPr lang="zh-CN" altLang="en-US" sz="1800" smtClean="0"/>
              <a:t>提供给不支持框架的浏览器应用</a:t>
            </a:r>
          </a:p>
          <a:p>
            <a:pPr eaLnBrk="1" hangingPunct="1"/>
            <a:r>
              <a:rPr lang="zh-CN" altLang="en-US" sz="1800" b="1" smtClean="0"/>
              <a:t>语法：</a:t>
            </a:r>
            <a:r>
              <a:rPr lang="en-US" altLang="zh-CN" sz="1800" smtClean="0"/>
              <a:t>&lt;noframes </a:t>
            </a:r>
            <a:r>
              <a:rPr lang="zh-CN" altLang="en-US" sz="1800" smtClean="0"/>
              <a:t>属性</a:t>
            </a:r>
            <a:r>
              <a:rPr lang="en-US" altLang="zh-CN" sz="1800" smtClean="0"/>
              <a:t>=“</a:t>
            </a:r>
            <a:r>
              <a:rPr lang="zh-CN" altLang="en-US" sz="1800" smtClean="0"/>
              <a:t>属性值”</a:t>
            </a:r>
            <a:r>
              <a:rPr lang="en-US" altLang="zh-CN" sz="1800" smtClean="0"/>
              <a:t>&gt;</a:t>
            </a:r>
            <a:r>
              <a:rPr lang="zh-CN" altLang="en-US" sz="1800" smtClean="0"/>
              <a:t>标签 内容</a:t>
            </a:r>
            <a:r>
              <a:rPr lang="en-US" altLang="zh-CN" sz="1800" smtClean="0"/>
              <a:t>&lt;/noframes&gt;</a:t>
            </a:r>
          </a:p>
          <a:p>
            <a:pPr eaLnBrk="1" hangingPunct="1"/>
            <a:r>
              <a:rPr lang="zh-CN" altLang="en-US" sz="1800" b="1" smtClean="0"/>
              <a:t>说明</a:t>
            </a:r>
          </a:p>
          <a:p>
            <a:pPr lvl="1" eaLnBrk="1" hangingPunct="1"/>
            <a:r>
              <a:rPr lang="en-US" altLang="zh-CN" sz="1800" smtClean="0"/>
              <a:t>noframes</a:t>
            </a:r>
            <a:r>
              <a:rPr lang="zh-CN" altLang="en-US" sz="1800" smtClean="0"/>
              <a:t>用来布置浏览器不支持框架时的替代显示内容</a:t>
            </a:r>
          </a:p>
          <a:p>
            <a:pPr lvl="1" eaLnBrk="1" hangingPunct="1"/>
            <a:r>
              <a:rPr lang="en-US" altLang="zh-CN" sz="1800" smtClean="0"/>
              <a:t>noframes</a:t>
            </a:r>
            <a:r>
              <a:rPr lang="zh-CN" altLang="en-US" sz="1800" smtClean="0"/>
              <a:t>为</a:t>
            </a:r>
            <a:r>
              <a:rPr lang="en-US" altLang="zh-CN" sz="1800" smtClean="0"/>
              <a:t>frameset</a:t>
            </a:r>
            <a:r>
              <a:rPr lang="zh-CN" altLang="en-US" sz="1800" smtClean="0"/>
              <a:t>的子元素，因此</a:t>
            </a:r>
            <a:r>
              <a:rPr lang="en-US" altLang="zh-CN" sz="1800" smtClean="0"/>
              <a:t>noframes</a:t>
            </a:r>
            <a:r>
              <a:rPr lang="zh-CN" altLang="en-US" sz="1800" smtClean="0"/>
              <a:t>必须置于</a:t>
            </a:r>
            <a:r>
              <a:rPr lang="en-US" altLang="zh-CN" sz="1800" smtClean="0"/>
              <a:t>frameset</a:t>
            </a:r>
            <a:r>
              <a:rPr lang="zh-CN" altLang="en-US" sz="1800" smtClean="0"/>
              <a:t>标签中</a:t>
            </a:r>
          </a:p>
          <a:p>
            <a:pPr lvl="1" eaLnBrk="1" hangingPunct="1"/>
            <a:r>
              <a:rPr lang="en-US" altLang="zh-CN" sz="1800" smtClean="0"/>
              <a:t>Noframes</a:t>
            </a:r>
            <a:r>
              <a:rPr lang="zh-CN" altLang="en-US" sz="1800" smtClean="0"/>
              <a:t>为</a:t>
            </a:r>
            <a:r>
              <a:rPr lang="en-US" altLang="zh-CN" sz="1800" smtClean="0"/>
              <a:t>W3C</a:t>
            </a:r>
            <a:r>
              <a:rPr lang="zh-CN" altLang="en-US" sz="1800" smtClean="0"/>
              <a:t>非推荐元素，仅可在</a:t>
            </a:r>
            <a:r>
              <a:rPr lang="en-US" altLang="zh-CN" sz="1800" smtClean="0"/>
              <a:t>frameset DTD</a:t>
            </a:r>
            <a:r>
              <a:rPr lang="zh-CN" altLang="en-US" sz="1800" smtClean="0"/>
              <a:t>的情况下使用</a:t>
            </a:r>
          </a:p>
          <a:p>
            <a:pPr lvl="1" eaLnBrk="1" hangingPunct="1"/>
            <a:r>
              <a:rPr lang="zh-CN" altLang="en-US" sz="1800" smtClean="0"/>
              <a:t>终止标签不可省略</a:t>
            </a:r>
          </a:p>
        </p:txBody>
      </p:sp>
      <p:sp>
        <p:nvSpPr>
          <p:cNvPr id="146435" name="Text Box 4"/>
          <p:cNvSpPr txBox="1">
            <a:spLocks noChangeArrowheads="1"/>
          </p:cNvSpPr>
          <p:nvPr/>
        </p:nvSpPr>
        <p:spPr bwMode="auto">
          <a:xfrm>
            <a:off x="611188" y="4437063"/>
            <a:ext cx="8137525" cy="1474787"/>
          </a:xfrm>
          <a:prstGeom prst="rect">
            <a:avLst/>
          </a:prstGeom>
          <a:solidFill>
            <a:srgbClr val="CCFFFF"/>
          </a:solidFill>
          <a:ln w="9525">
            <a:solidFill>
              <a:schemeClr val="tx1"/>
            </a:solidFill>
            <a:miter lim="800000"/>
            <a:headEnd/>
            <a:tailEnd/>
          </a:ln>
        </p:spPr>
        <p:txBody>
          <a:bodyPr>
            <a:spAutoFit/>
          </a:bodyPr>
          <a:lstStyle/>
          <a:p>
            <a:r>
              <a:rPr lang="en-US" altLang="zh-CN" sz="1800">
                <a:latin typeface="Arial" charset="0"/>
              </a:rPr>
              <a:t>&lt;frameset cols=“150,*”&gt;</a:t>
            </a:r>
            <a:br>
              <a:rPr lang="en-US" altLang="zh-CN" sz="1800">
                <a:latin typeface="Arial" charset="0"/>
              </a:rPr>
            </a:br>
            <a:r>
              <a:rPr lang="en-US" altLang="zh-CN" sz="1800">
                <a:latin typeface="Arial" charset="0"/>
              </a:rPr>
              <a:t>        &lt;frame src=“navi.html” noresize=“noresize” /&gt;</a:t>
            </a:r>
          </a:p>
          <a:p>
            <a:r>
              <a:rPr lang="en-US" altLang="zh-CN" sz="1800">
                <a:latin typeface="Arial" charset="0"/>
              </a:rPr>
              <a:t>        &lt;frame src=“main.html” name=“main”&gt;</a:t>
            </a:r>
          </a:p>
          <a:p>
            <a:r>
              <a:rPr lang="en-US" altLang="zh-CN" sz="1800">
                <a:latin typeface="Arial" charset="0"/>
              </a:rPr>
              <a:t>        &lt;noframes&gt;</a:t>
            </a:r>
            <a:r>
              <a:rPr lang="zh-CN" altLang="en-US" sz="1800">
                <a:latin typeface="Arial" charset="0"/>
              </a:rPr>
              <a:t>你的浏览器不支持框架！</a:t>
            </a:r>
            <a:r>
              <a:rPr lang="en-US" altLang="zh-CN" sz="1800">
                <a:latin typeface="Arial" charset="0"/>
              </a:rPr>
              <a:t>&lt;/noframes&gt;</a:t>
            </a:r>
            <a:br>
              <a:rPr lang="en-US" altLang="zh-CN" sz="1800">
                <a:latin typeface="Arial" charset="0"/>
              </a:rPr>
            </a:br>
            <a:r>
              <a:rPr lang="en-US" altLang="zh-CN" sz="1800">
                <a:latin typeface="Arial" charset="0"/>
              </a:rPr>
              <a:t>&lt;/frameset&gt;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r>
              <a:rPr lang="zh-CN" altLang="en-US" smtClean="0"/>
              <a:t>框架的优点和缺点</a:t>
            </a:r>
          </a:p>
        </p:txBody>
      </p:sp>
      <p:sp>
        <p:nvSpPr>
          <p:cNvPr id="147458" name="Rectangle 3"/>
          <p:cNvSpPr>
            <a:spLocks noGrp="1" noChangeArrowheads="1"/>
          </p:cNvSpPr>
          <p:nvPr>
            <p:ph type="body" idx="1"/>
          </p:nvPr>
        </p:nvSpPr>
        <p:spPr/>
        <p:txBody>
          <a:bodyPr/>
          <a:lstStyle/>
          <a:p>
            <a:pPr eaLnBrk="1" hangingPunct="1">
              <a:lnSpc>
                <a:spcPct val="80000"/>
              </a:lnSpc>
              <a:spcBef>
                <a:spcPct val="50000"/>
              </a:spcBef>
              <a:buFont typeface="Wingdings" pitchFamily="2" charset="2"/>
              <a:buNone/>
            </a:pPr>
            <a:r>
              <a:rPr lang="zh-CN" altLang="en-US" sz="2200" b="1" smtClean="0"/>
              <a:t>使用框架具有以下优点</a:t>
            </a:r>
          </a:p>
          <a:p>
            <a:pPr eaLnBrk="1" hangingPunct="1">
              <a:lnSpc>
                <a:spcPct val="80000"/>
              </a:lnSpc>
              <a:spcBef>
                <a:spcPct val="50000"/>
              </a:spcBef>
              <a:buFont typeface="Wingdings" pitchFamily="2" charset="2"/>
              <a:buNone/>
            </a:pPr>
            <a:r>
              <a:rPr lang="zh-CN" altLang="en-US" sz="1700" smtClean="0"/>
              <a:t>（</a:t>
            </a:r>
            <a:r>
              <a:rPr lang="en-US" altLang="zh-CN" sz="1700" smtClean="0"/>
              <a:t>1</a:t>
            </a:r>
            <a:r>
              <a:rPr lang="zh-CN" altLang="en-US" sz="1700" smtClean="0"/>
              <a:t>）增强网页导航功能；</a:t>
            </a:r>
          </a:p>
          <a:p>
            <a:pPr eaLnBrk="1" hangingPunct="1">
              <a:lnSpc>
                <a:spcPct val="80000"/>
              </a:lnSpc>
              <a:spcBef>
                <a:spcPct val="50000"/>
              </a:spcBef>
              <a:buFont typeface="Wingdings" pitchFamily="2" charset="2"/>
              <a:buNone/>
            </a:pPr>
            <a:r>
              <a:rPr lang="zh-CN" altLang="en-US" sz="1700" smtClean="0"/>
              <a:t>（</a:t>
            </a:r>
            <a:r>
              <a:rPr lang="en-US" altLang="zh-CN" sz="1700" smtClean="0"/>
              <a:t>2</a:t>
            </a:r>
            <a:r>
              <a:rPr lang="zh-CN" altLang="en-US" sz="1700" smtClean="0"/>
              <a:t>）访问者的浏览器不需要为每个页面重新加载与导航相关的图形；</a:t>
            </a:r>
          </a:p>
          <a:p>
            <a:pPr eaLnBrk="1" hangingPunct="1">
              <a:lnSpc>
                <a:spcPct val="80000"/>
              </a:lnSpc>
              <a:spcBef>
                <a:spcPct val="50000"/>
              </a:spcBef>
              <a:buFont typeface="Wingdings" pitchFamily="2" charset="2"/>
              <a:buNone/>
            </a:pPr>
            <a:r>
              <a:rPr lang="zh-CN" altLang="en-US" sz="1700" smtClean="0"/>
              <a:t>（</a:t>
            </a:r>
            <a:r>
              <a:rPr lang="en-US" altLang="zh-CN" sz="1700" smtClean="0"/>
              <a:t>3</a:t>
            </a:r>
            <a:r>
              <a:rPr lang="zh-CN" altLang="en-US" sz="1700" smtClean="0"/>
              <a:t>）每个框架都具有自己的滚动条，因此访问者可以独立滚动这些框架</a:t>
            </a:r>
          </a:p>
          <a:p>
            <a:pPr eaLnBrk="1" hangingPunct="1">
              <a:lnSpc>
                <a:spcPct val="80000"/>
              </a:lnSpc>
              <a:spcBef>
                <a:spcPct val="50000"/>
              </a:spcBef>
              <a:buFont typeface="Wingdings" pitchFamily="2" charset="2"/>
              <a:buNone/>
            </a:pPr>
            <a:r>
              <a:rPr lang="zh-CN" altLang="en-US" sz="2200" b="1" smtClean="0"/>
              <a:t>使用框架具有以下缺点</a:t>
            </a:r>
          </a:p>
          <a:p>
            <a:pPr eaLnBrk="1" hangingPunct="1">
              <a:lnSpc>
                <a:spcPct val="80000"/>
              </a:lnSpc>
              <a:spcBef>
                <a:spcPct val="50000"/>
              </a:spcBef>
              <a:buFont typeface="Wingdings" pitchFamily="2" charset="2"/>
              <a:buNone/>
            </a:pPr>
            <a:r>
              <a:rPr lang="zh-CN" altLang="en-US" sz="1700" smtClean="0"/>
              <a:t>（</a:t>
            </a:r>
            <a:r>
              <a:rPr lang="en-US" altLang="zh-CN" sz="1700" smtClean="0"/>
              <a:t>1</a:t>
            </a:r>
            <a:r>
              <a:rPr lang="zh-CN" altLang="en-US" sz="1700" smtClean="0"/>
              <a:t>）很难实现不同框架中各元素的精确图形对齐；</a:t>
            </a:r>
          </a:p>
          <a:p>
            <a:pPr eaLnBrk="1" hangingPunct="1">
              <a:lnSpc>
                <a:spcPct val="80000"/>
              </a:lnSpc>
              <a:spcBef>
                <a:spcPct val="50000"/>
              </a:spcBef>
              <a:buFont typeface="Wingdings" pitchFamily="2" charset="2"/>
              <a:buNone/>
            </a:pPr>
            <a:r>
              <a:rPr lang="zh-CN" altLang="en-US" sz="1700" smtClean="0"/>
              <a:t>（</a:t>
            </a:r>
            <a:r>
              <a:rPr lang="en-US" altLang="zh-CN" sz="1700" smtClean="0"/>
              <a:t>2</a:t>
            </a:r>
            <a:r>
              <a:rPr lang="zh-CN" altLang="en-US" sz="1700" smtClean="0"/>
              <a:t>）对导航进行测试可能很耗时间；</a:t>
            </a:r>
          </a:p>
          <a:p>
            <a:pPr eaLnBrk="1" hangingPunct="1">
              <a:lnSpc>
                <a:spcPct val="80000"/>
              </a:lnSpc>
              <a:spcBef>
                <a:spcPct val="50000"/>
              </a:spcBef>
              <a:buFont typeface="Wingdings" pitchFamily="2" charset="2"/>
              <a:buNone/>
            </a:pPr>
            <a:r>
              <a:rPr lang="zh-CN" altLang="en-US" sz="1700" smtClean="0"/>
              <a:t>（</a:t>
            </a:r>
            <a:r>
              <a:rPr lang="en-US" altLang="zh-CN" sz="1700" smtClean="0"/>
              <a:t>3</a:t>
            </a:r>
            <a:r>
              <a:rPr lang="zh-CN" altLang="en-US" sz="1700" smtClean="0"/>
              <a:t>）老的浏览器不支持框架；</a:t>
            </a:r>
          </a:p>
          <a:p>
            <a:pPr eaLnBrk="1" hangingPunct="1">
              <a:lnSpc>
                <a:spcPct val="80000"/>
              </a:lnSpc>
              <a:spcBef>
                <a:spcPct val="50000"/>
              </a:spcBef>
              <a:buFont typeface="Wingdings" pitchFamily="2" charset="2"/>
              <a:buNone/>
            </a:pPr>
            <a:r>
              <a:rPr lang="zh-CN" altLang="en-US" sz="1700" smtClean="0"/>
              <a:t>（</a:t>
            </a:r>
            <a:r>
              <a:rPr lang="en-US" altLang="zh-CN" sz="1700" smtClean="0"/>
              <a:t>4</a:t>
            </a:r>
            <a:r>
              <a:rPr lang="zh-CN" altLang="en-US" sz="1700" smtClean="0"/>
              <a:t>）整个浏览空间变小，让人感觉缩手缩脚；</a:t>
            </a:r>
          </a:p>
          <a:p>
            <a:pPr eaLnBrk="1" hangingPunct="1">
              <a:lnSpc>
                <a:spcPct val="80000"/>
              </a:lnSpc>
              <a:spcBef>
                <a:spcPct val="50000"/>
              </a:spcBef>
              <a:buFont typeface="Wingdings" pitchFamily="2" charset="2"/>
              <a:buNone/>
            </a:pPr>
            <a:r>
              <a:rPr lang="zh-CN" altLang="en-US" sz="1700" smtClean="0"/>
              <a:t>（</a:t>
            </a:r>
            <a:r>
              <a:rPr lang="en-US" altLang="zh-CN" sz="1700" smtClean="0"/>
              <a:t>5</a:t>
            </a:r>
            <a:r>
              <a:rPr lang="zh-CN" altLang="en-US" sz="1700" smtClean="0"/>
              <a:t>）使用框架后，容易在每个框架中产生滚动条，给浏览者造成不便。</a:t>
            </a:r>
            <a:endParaRPr lang="zh-CN" altLang="en-US" sz="18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lstStyle/>
          <a:p>
            <a:endParaRPr lang="zh-CN" altLang="en-US" smtClean="0"/>
          </a:p>
        </p:txBody>
      </p:sp>
      <p:sp>
        <p:nvSpPr>
          <p:cNvPr id="148482" name="Rectangle 3"/>
          <p:cNvSpPr>
            <a:spLocks noGrp="1" noChangeArrowheads="1"/>
          </p:cNvSpPr>
          <p:nvPr>
            <p:ph type="body" idx="1"/>
          </p:nvPr>
        </p:nvSpPr>
        <p:spPr/>
        <p:txBody>
          <a:bodyPr/>
          <a:lstStyle/>
          <a:p>
            <a:endParaRPr lang="zh-CN" altLang="en-US" smtClean="0"/>
          </a:p>
        </p:txBody>
      </p:sp>
      <p:pic>
        <p:nvPicPr>
          <p:cNvPr id="148483" name="Picture 4"/>
          <p:cNvPicPr>
            <a:picLocks noChangeAspect="1" noChangeArrowheads="1"/>
          </p:cNvPicPr>
          <p:nvPr/>
        </p:nvPicPr>
        <p:blipFill>
          <a:blip r:embed="rId2"/>
          <a:srcRect/>
          <a:stretch>
            <a:fillRect/>
          </a:stretch>
        </p:blipFill>
        <p:spPr bwMode="auto">
          <a:xfrm>
            <a:off x="250825" y="1125538"/>
            <a:ext cx="8642350" cy="442595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altLang="zh-CN" smtClean="0"/>
              <a:t>&lt;iframe&gt;</a:t>
            </a:r>
            <a:r>
              <a:rPr lang="zh-CN" altLang="en-US" smtClean="0"/>
              <a:t>浮动框架</a:t>
            </a:r>
          </a:p>
        </p:txBody>
      </p:sp>
      <p:sp>
        <p:nvSpPr>
          <p:cNvPr id="149506" name="Rectangle 3"/>
          <p:cNvSpPr>
            <a:spLocks noGrp="1" noChangeArrowheads="1"/>
          </p:cNvSpPr>
          <p:nvPr>
            <p:ph type="body" idx="1"/>
          </p:nvPr>
        </p:nvSpPr>
        <p:spPr>
          <a:xfrm>
            <a:off x="755650" y="1989138"/>
            <a:ext cx="7696200" cy="4392612"/>
          </a:xfrm>
        </p:spPr>
        <p:txBody>
          <a:bodyPr/>
          <a:lstStyle/>
          <a:p>
            <a:pPr eaLnBrk="1" hangingPunct="1">
              <a:lnSpc>
                <a:spcPct val="120000"/>
              </a:lnSpc>
            </a:pPr>
            <a:r>
              <a:rPr lang="zh-CN" altLang="en-US" sz="1700" b="1" smtClean="0"/>
              <a:t>概念：</a:t>
            </a:r>
            <a:r>
              <a:rPr lang="en-US" altLang="zh-CN" sz="1700" smtClean="0"/>
              <a:t>Iframe</a:t>
            </a:r>
            <a:r>
              <a:rPr lang="zh-CN" altLang="en-US" sz="1700" smtClean="0"/>
              <a:t>元素会创建包含另外一个文档的内联框架（即行内框架）。</a:t>
            </a:r>
          </a:p>
          <a:p>
            <a:pPr eaLnBrk="1" hangingPunct="1">
              <a:lnSpc>
                <a:spcPct val="120000"/>
              </a:lnSpc>
            </a:pPr>
            <a:r>
              <a:rPr lang="zh-CN" altLang="en-US" sz="1700" b="1" smtClean="0"/>
              <a:t>语法：</a:t>
            </a:r>
          </a:p>
          <a:p>
            <a:pPr eaLnBrk="1" hangingPunct="1">
              <a:lnSpc>
                <a:spcPct val="120000"/>
              </a:lnSpc>
            </a:pPr>
            <a:endParaRPr lang="zh-CN" altLang="en-US" sz="1700" b="1" smtClean="0"/>
          </a:p>
          <a:p>
            <a:pPr eaLnBrk="1" hangingPunct="1">
              <a:lnSpc>
                <a:spcPct val="120000"/>
              </a:lnSpc>
            </a:pPr>
            <a:endParaRPr lang="zh-CN" altLang="en-US" sz="1700" b="1" smtClean="0"/>
          </a:p>
          <a:p>
            <a:pPr eaLnBrk="1" hangingPunct="1">
              <a:lnSpc>
                <a:spcPct val="120000"/>
              </a:lnSpc>
            </a:pPr>
            <a:endParaRPr lang="zh-CN" altLang="en-US" sz="1700" b="1" smtClean="0"/>
          </a:p>
          <a:p>
            <a:pPr eaLnBrk="1" hangingPunct="1">
              <a:lnSpc>
                <a:spcPct val="120000"/>
              </a:lnSpc>
            </a:pPr>
            <a:r>
              <a:rPr lang="zh-CN" altLang="en-US" sz="1700" b="1" smtClean="0"/>
              <a:t>说明</a:t>
            </a:r>
          </a:p>
          <a:p>
            <a:pPr lvl="1" eaLnBrk="1" hangingPunct="1">
              <a:lnSpc>
                <a:spcPct val="120000"/>
              </a:lnSpc>
            </a:pPr>
            <a:r>
              <a:rPr lang="en-US" altLang="zh-CN" sz="1600" b="1" smtClean="0"/>
              <a:t>iframe</a:t>
            </a:r>
            <a:r>
              <a:rPr lang="zh-CN" altLang="en-US" sz="1600" b="1" smtClean="0"/>
              <a:t>用来在文档中嵌入一个行内框架</a:t>
            </a:r>
          </a:p>
          <a:p>
            <a:pPr lvl="1" eaLnBrk="1" hangingPunct="1">
              <a:lnSpc>
                <a:spcPct val="120000"/>
              </a:lnSpc>
            </a:pPr>
            <a:r>
              <a:rPr lang="en-US" altLang="zh-CN" sz="1600" b="1" smtClean="0"/>
              <a:t>iframe</a:t>
            </a:r>
            <a:r>
              <a:rPr lang="zh-CN" altLang="en-US" sz="1600" b="1" smtClean="0"/>
              <a:t>为</a:t>
            </a:r>
            <a:r>
              <a:rPr lang="en-US" altLang="zh-CN" sz="1600" b="1" smtClean="0"/>
              <a:t>body</a:t>
            </a:r>
            <a:r>
              <a:rPr lang="zh-CN" altLang="en-US" sz="1600" b="1" smtClean="0"/>
              <a:t>的子元素，因此</a:t>
            </a:r>
            <a:r>
              <a:rPr lang="en-US" altLang="zh-CN" sz="1600" b="1" smtClean="0"/>
              <a:t>iframe</a:t>
            </a:r>
            <a:r>
              <a:rPr lang="zh-CN" altLang="en-US" sz="1600" b="1" smtClean="0"/>
              <a:t>必须放置于</a:t>
            </a:r>
            <a:r>
              <a:rPr lang="en-US" altLang="zh-CN" sz="1600" b="1" smtClean="0"/>
              <a:t>body</a:t>
            </a:r>
            <a:r>
              <a:rPr lang="zh-CN" altLang="en-US" sz="1600" b="1" smtClean="0"/>
              <a:t>元素内</a:t>
            </a:r>
          </a:p>
          <a:p>
            <a:pPr lvl="1" eaLnBrk="1" hangingPunct="1">
              <a:lnSpc>
                <a:spcPct val="120000"/>
              </a:lnSpc>
            </a:pPr>
            <a:r>
              <a:rPr lang="en-US" altLang="zh-CN" sz="1600" b="1" smtClean="0"/>
              <a:t>iframe</a:t>
            </a:r>
            <a:r>
              <a:rPr lang="zh-CN" altLang="en-US" sz="1600" b="1" smtClean="0"/>
              <a:t>框架可放置在网页中的任何位置</a:t>
            </a:r>
          </a:p>
          <a:p>
            <a:pPr lvl="1" eaLnBrk="1" hangingPunct="1">
              <a:lnSpc>
                <a:spcPct val="120000"/>
              </a:lnSpc>
            </a:pPr>
            <a:r>
              <a:rPr lang="zh-CN" altLang="en-US" sz="1600" b="1" smtClean="0"/>
              <a:t>对于不支持</a:t>
            </a:r>
            <a:r>
              <a:rPr lang="en-US" altLang="zh-CN" sz="1600" b="1" smtClean="0"/>
              <a:t>iframe</a:t>
            </a:r>
            <a:r>
              <a:rPr lang="zh-CN" altLang="en-US" sz="1600" b="1" smtClean="0"/>
              <a:t>的浏览器，可以设置替代内容</a:t>
            </a:r>
          </a:p>
          <a:p>
            <a:pPr lvl="1" eaLnBrk="1" hangingPunct="1">
              <a:lnSpc>
                <a:spcPct val="120000"/>
              </a:lnSpc>
            </a:pPr>
            <a:r>
              <a:rPr lang="en-US" altLang="zh-CN" sz="1600" b="1" smtClean="0"/>
              <a:t>iframe</a:t>
            </a:r>
            <a:r>
              <a:rPr lang="zh-CN" altLang="en-US" sz="1600" b="1" smtClean="0"/>
              <a:t>为</a:t>
            </a:r>
            <a:r>
              <a:rPr lang="en-US" altLang="zh-CN" sz="1600" b="1" smtClean="0"/>
              <a:t>W3C</a:t>
            </a:r>
            <a:r>
              <a:rPr lang="zh-CN" altLang="en-US" sz="1600" b="1" smtClean="0"/>
              <a:t>非推荐元素，仅可在 </a:t>
            </a:r>
            <a:r>
              <a:rPr lang="en-US" altLang="zh-CN" sz="1600" b="1" smtClean="0"/>
              <a:t>Transitional DTD</a:t>
            </a:r>
            <a:r>
              <a:rPr lang="zh-CN" altLang="en-US" sz="1600" b="1" smtClean="0"/>
              <a:t>的情况下使用</a:t>
            </a:r>
          </a:p>
          <a:p>
            <a:pPr lvl="1" eaLnBrk="1" hangingPunct="1">
              <a:lnSpc>
                <a:spcPct val="120000"/>
              </a:lnSpc>
            </a:pPr>
            <a:r>
              <a:rPr lang="zh-CN" altLang="en-US" sz="1600" b="1" smtClean="0"/>
              <a:t>终止标签不可省略</a:t>
            </a:r>
            <a:endParaRPr lang="zh-CN" altLang="en-US" sz="1700" smtClean="0"/>
          </a:p>
        </p:txBody>
      </p:sp>
      <p:sp>
        <p:nvSpPr>
          <p:cNvPr id="149507" name="Text Box 5"/>
          <p:cNvSpPr txBox="1">
            <a:spLocks noChangeArrowheads="1"/>
          </p:cNvSpPr>
          <p:nvPr/>
        </p:nvSpPr>
        <p:spPr bwMode="auto">
          <a:xfrm>
            <a:off x="827088" y="2863850"/>
            <a:ext cx="7705725" cy="925513"/>
          </a:xfrm>
          <a:prstGeom prst="rect">
            <a:avLst/>
          </a:prstGeom>
          <a:solidFill>
            <a:srgbClr val="CCFFFF"/>
          </a:solidFill>
          <a:ln w="9525">
            <a:solidFill>
              <a:schemeClr val="tx1"/>
            </a:solidFill>
            <a:miter lim="800000"/>
            <a:headEnd/>
            <a:tailEnd/>
          </a:ln>
        </p:spPr>
        <p:txBody>
          <a:bodyPr>
            <a:spAutoFit/>
          </a:bodyPr>
          <a:lstStyle/>
          <a:p>
            <a:r>
              <a:rPr lang="en-US" altLang="zh-CN" sz="1800">
                <a:solidFill>
                  <a:srgbClr val="0000FF"/>
                </a:solidFill>
                <a:latin typeface="Arial" charset="0"/>
              </a:rPr>
              <a:t>&lt;iframe name=“” src=“URL</a:t>
            </a:r>
            <a:r>
              <a:rPr lang="zh-CN" altLang="en-US" sz="1800">
                <a:solidFill>
                  <a:srgbClr val="0000FF"/>
                </a:solidFill>
                <a:latin typeface="Arial" charset="0"/>
              </a:rPr>
              <a:t>地址” </a:t>
            </a:r>
            <a:r>
              <a:rPr lang="en-US" altLang="zh-CN" sz="1800">
                <a:solidFill>
                  <a:srgbClr val="0000FF"/>
                </a:solidFill>
                <a:latin typeface="Arial" charset="0"/>
              </a:rPr>
              <a:t>width=“</a:t>
            </a:r>
            <a:r>
              <a:rPr lang="zh-CN" altLang="en-US" sz="1800">
                <a:solidFill>
                  <a:srgbClr val="0000FF"/>
                </a:solidFill>
                <a:latin typeface="Arial" charset="0"/>
              </a:rPr>
              <a:t>宽度” </a:t>
            </a:r>
            <a:r>
              <a:rPr lang="en-US" altLang="zh-CN" sz="1800">
                <a:solidFill>
                  <a:srgbClr val="0000FF"/>
                </a:solidFill>
                <a:latin typeface="Arial" charset="0"/>
              </a:rPr>
              <a:t>height=“</a:t>
            </a:r>
            <a:r>
              <a:rPr lang="zh-CN" altLang="en-US" sz="1800">
                <a:solidFill>
                  <a:srgbClr val="0000FF"/>
                </a:solidFill>
                <a:latin typeface="Arial" charset="0"/>
              </a:rPr>
              <a:t>高度”</a:t>
            </a:r>
            <a:r>
              <a:rPr lang="en-US" altLang="zh-CN" sz="1800">
                <a:solidFill>
                  <a:srgbClr val="0000FF"/>
                </a:solidFill>
                <a:latin typeface="Arial" charset="0"/>
              </a:rPr>
              <a:t>&gt;</a:t>
            </a:r>
          </a:p>
          <a:p>
            <a:r>
              <a:rPr lang="zh-CN" altLang="en-US" sz="1800">
                <a:solidFill>
                  <a:srgbClr val="0000FF"/>
                </a:solidFill>
                <a:latin typeface="Arial" charset="0"/>
              </a:rPr>
              <a:t>无法显示时的文本内容</a:t>
            </a:r>
          </a:p>
          <a:p>
            <a:r>
              <a:rPr lang="en-US" altLang="zh-CN" sz="1800">
                <a:solidFill>
                  <a:srgbClr val="0000FF"/>
                </a:solidFill>
                <a:latin typeface="Arial" charset="0"/>
              </a:rPr>
              <a:t>&lt;/iframe&gt;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p:txBody>
          <a:bodyPr/>
          <a:lstStyle/>
          <a:p>
            <a:r>
              <a:rPr lang="en-US" altLang="zh-CN" smtClean="0"/>
              <a:t>&lt;iframe&gt;</a:t>
            </a:r>
            <a:r>
              <a:rPr lang="zh-CN" altLang="en-US" smtClean="0"/>
              <a:t>属性</a:t>
            </a:r>
          </a:p>
        </p:txBody>
      </p:sp>
      <p:graphicFrame>
        <p:nvGraphicFramePr>
          <p:cNvPr id="99382" name="Group 54"/>
          <p:cNvGraphicFramePr>
            <a:graphicFrameLocks noGrp="1"/>
          </p:cNvGraphicFramePr>
          <p:nvPr>
            <p:ph idx="1"/>
          </p:nvPr>
        </p:nvGraphicFramePr>
        <p:xfrm>
          <a:off x="755650" y="1989138"/>
          <a:ext cx="7696200" cy="4051300"/>
        </p:xfrm>
        <a:graphic>
          <a:graphicData uri="http://schemas.openxmlformats.org/drawingml/2006/table">
            <a:tbl>
              <a:tblPr/>
              <a:tblGrid>
                <a:gridCol w="1439863"/>
                <a:gridCol w="1512887"/>
                <a:gridCol w="4743450"/>
              </a:tblGrid>
              <a:tr h="3825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定义框架名称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规定在 </a:t>
                      </a:r>
                      <a:r>
                        <a:rPr kumimoji="0" lang="en-US" altLang="zh-CN" sz="1600" b="0" i="0" u="none" strike="noStrike" cap="none" normalizeH="0" baseline="0" smtClean="0">
                          <a:ln>
                            <a:noFill/>
                          </a:ln>
                          <a:solidFill>
                            <a:schemeClr val="tx1"/>
                          </a:solidFill>
                          <a:effectLst/>
                          <a:latin typeface="Arial" charset="0"/>
                          <a:ea typeface="宋体" charset="-122"/>
                        </a:rPr>
                        <a:t>iframe </a:t>
                      </a:r>
                      <a:r>
                        <a:rPr kumimoji="0" lang="zh-CN" altLang="en-US" sz="1600" b="0" i="0" u="none" strike="noStrike" cap="none" normalizeH="0" baseline="0" smtClean="0">
                          <a:ln>
                            <a:noFill/>
                          </a:ln>
                          <a:solidFill>
                            <a:schemeClr val="tx1"/>
                          </a:solidFill>
                          <a:effectLst/>
                          <a:latin typeface="Arial" charset="0"/>
                          <a:ea typeface="宋体" charset="-122"/>
                        </a:rPr>
                        <a:t>中显示的文档的 </a:t>
                      </a:r>
                      <a:r>
                        <a:rPr kumimoji="0" lang="en-US" altLang="zh-CN" sz="1600" b="0" i="0" u="none" strike="noStrike" cap="none" normalizeH="0" baseline="0" smtClean="0">
                          <a:ln>
                            <a:noFill/>
                          </a:ln>
                          <a:solidFill>
                            <a:schemeClr val="tx1"/>
                          </a:solidFill>
                          <a:effectLst/>
                          <a:latin typeface="Arial" charset="0"/>
                          <a:ea typeface="宋体" charset="-122"/>
                        </a:rPr>
                        <a:t>URL</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auto | yes |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规定是否在 </a:t>
                      </a:r>
                      <a:r>
                        <a:rPr kumimoji="0" lang="en-US" altLang="zh-CN" sz="1600" b="0" i="0" u="none" strike="noStrike" cap="none" normalizeH="0" baseline="0" smtClean="0">
                          <a:ln>
                            <a:noFill/>
                          </a:ln>
                          <a:solidFill>
                            <a:schemeClr val="tx1"/>
                          </a:solidFill>
                          <a:effectLst/>
                          <a:latin typeface="Arial" charset="0"/>
                          <a:ea typeface="宋体" charset="-122"/>
                        </a:rPr>
                        <a:t>iframe </a:t>
                      </a:r>
                      <a:r>
                        <a:rPr kumimoji="0" lang="zh-CN" altLang="en-US" sz="1600" b="0" i="0" u="none" strike="noStrike" cap="none" normalizeH="0" baseline="0" smtClean="0">
                          <a:ln>
                            <a:noFill/>
                          </a:ln>
                          <a:solidFill>
                            <a:schemeClr val="tx1"/>
                          </a:solidFill>
                          <a:effectLst/>
                          <a:latin typeface="Arial" charset="0"/>
                          <a:ea typeface="宋体" charset="-122"/>
                        </a:rPr>
                        <a:t>中显示滚动条。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frameborder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指定是否显示当前框架的边框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marginwidth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a:t>
                      </a:r>
                      <a:r>
                        <a:rPr kumimoji="0" lang="en-US" altLang="zh-CN" sz="1600" b="0" i="0" u="none" strike="noStrike" cap="none" normalizeH="0" baseline="0" smtClean="0">
                          <a:ln>
                            <a:noFill/>
                          </a:ln>
                          <a:solidFill>
                            <a:schemeClr val="tx1"/>
                          </a:solidFill>
                          <a:effectLst/>
                          <a:latin typeface="Arial" charset="0"/>
                          <a:ea typeface="宋体" charset="-122"/>
                        </a:rPr>
                        <a:t>(pixel)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当前框架内容的左右边际空白尺寸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marginheight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a:t>
                      </a:r>
                      <a:r>
                        <a:rPr kumimoji="0" lang="en-US" altLang="zh-CN" sz="1600" b="0" i="0" u="none" strike="noStrike" cap="none" normalizeH="0" baseline="0" smtClean="0">
                          <a:ln>
                            <a:noFill/>
                          </a:ln>
                          <a:solidFill>
                            <a:schemeClr val="tx1"/>
                          </a:solidFill>
                          <a:effectLst/>
                          <a:latin typeface="Arial" charset="0"/>
                          <a:ea typeface="宋体" charset="-122"/>
                        </a:rPr>
                        <a:t>(pixel)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当前框架内容的上下边际空白尺寸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预定义值 </a:t>
                      </a:r>
                      <a:r>
                        <a:rPr kumimoji="0" lang="en-US" altLang="zh-CN" sz="1600" b="0" i="0" u="none" strike="noStrike" cap="none" normalizeH="0" baseline="0" smtClean="0">
                          <a:ln>
                            <a:noFill/>
                          </a:ln>
                          <a:solidFill>
                            <a:schemeClr val="tx1"/>
                          </a:solidFill>
                          <a:effectLst/>
                          <a:latin typeface="Arial" charset="0"/>
                          <a:ea typeface="宋体" charset="-122"/>
                        </a:rPr>
                        <a:t>| 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指定内嵌框架的对齐方式，可能的取值有：</a:t>
                      </a: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top</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middle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bottom</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rgbClr val="FF0000"/>
                          </a:solidFill>
                          <a:effectLst/>
                          <a:latin typeface="Arial" charset="0"/>
                          <a:ea typeface="宋体" charset="-122"/>
                        </a:rPr>
                        <a:t>不建议使用</a:t>
                      </a:r>
                      <a:r>
                        <a:rPr kumimoji="0" lang="zh-CN" altLang="en-US" sz="1600" b="0" i="0" u="none" strike="noStrike" cap="none" normalizeH="0" baseline="0" smtClean="0">
                          <a:ln>
                            <a:noFill/>
                          </a:ln>
                          <a:solidFill>
                            <a:schemeClr val="tx1"/>
                          </a:solidFill>
                          <a:effectLst/>
                          <a:latin typeface="Arial" charset="0"/>
                          <a:ea typeface="宋体" charset="-122"/>
                        </a:rPr>
                        <a:t>）</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长度值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指定内嵌框架的宽度，整数的像素值或百分比值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长度值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指定内嵌框架的高度，整数的像素值或百分比值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r>
              <a:rPr lang="zh-CN" altLang="en-US" smtClean="0"/>
              <a:t>实例：浮动框架</a:t>
            </a:r>
          </a:p>
        </p:txBody>
      </p:sp>
      <p:sp>
        <p:nvSpPr>
          <p:cNvPr id="151554" name="Rectangle 3"/>
          <p:cNvSpPr>
            <a:spLocks noGrp="1" noChangeArrowheads="1"/>
          </p:cNvSpPr>
          <p:nvPr>
            <p:ph type="body" idx="1"/>
          </p:nvPr>
        </p:nvSpPr>
        <p:spPr/>
        <p:txBody>
          <a:bodyPr/>
          <a:lstStyle/>
          <a:p>
            <a:endParaRPr lang="zh-CN" altLang="en-US" smtClean="0"/>
          </a:p>
        </p:txBody>
      </p:sp>
      <p:pic>
        <p:nvPicPr>
          <p:cNvPr id="151555" name="Picture 4"/>
          <p:cNvPicPr>
            <a:picLocks noChangeAspect="1" noChangeArrowheads="1"/>
          </p:cNvPicPr>
          <p:nvPr/>
        </p:nvPicPr>
        <p:blipFill>
          <a:blip r:embed="rId3"/>
          <a:srcRect/>
          <a:stretch>
            <a:fillRect/>
          </a:stretch>
        </p:blipFill>
        <p:spPr bwMode="auto">
          <a:xfrm>
            <a:off x="755650" y="1989138"/>
            <a:ext cx="7704138" cy="32146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zh-CN" smtClean="0"/>
              <a:t>EditPlus</a:t>
            </a:r>
            <a:r>
              <a:rPr lang="zh-CN" altLang="en-US" smtClean="0"/>
              <a:t>编辑器使用</a:t>
            </a:r>
          </a:p>
        </p:txBody>
      </p:sp>
      <p:sp>
        <p:nvSpPr>
          <p:cNvPr id="34818" name="Rectangle 70"/>
          <p:cNvSpPr>
            <a:spLocks noGrp="1" noChangeArrowheads="1"/>
          </p:cNvSpPr>
          <p:nvPr>
            <p:ph type="body" sz="half" idx="1"/>
          </p:nvPr>
        </p:nvSpPr>
        <p:spPr>
          <a:xfrm>
            <a:off x="395288" y="1989138"/>
            <a:ext cx="4132262" cy="4098925"/>
          </a:xfrm>
        </p:spPr>
        <p:txBody>
          <a:bodyPr/>
          <a:lstStyle/>
          <a:p>
            <a:pPr>
              <a:lnSpc>
                <a:spcPct val="110000"/>
              </a:lnSpc>
            </a:pPr>
            <a:r>
              <a:rPr lang="en-US" altLang="zh-CN" sz="1600" smtClean="0"/>
              <a:t>EditPlus</a:t>
            </a:r>
            <a:r>
              <a:rPr lang="zh-CN" altLang="en-US" sz="1600" smtClean="0"/>
              <a:t>是由韩国人</a:t>
            </a:r>
            <a:r>
              <a:rPr lang="en-US" altLang="zh-CN" sz="1600" smtClean="0"/>
              <a:t>Sangil Kim</a:t>
            </a:r>
            <a:r>
              <a:rPr lang="zh-CN" altLang="en-US" sz="1600" smtClean="0"/>
              <a:t>开发的一款小巧但是功能强大的可处理文本、</a:t>
            </a:r>
            <a:r>
              <a:rPr lang="en-US" altLang="zh-CN" sz="1600" smtClean="0"/>
              <a:t>HTML</a:t>
            </a:r>
            <a:r>
              <a:rPr lang="zh-CN" altLang="en-US" sz="1600" smtClean="0"/>
              <a:t>和程序语言的</a:t>
            </a:r>
            <a:r>
              <a:rPr lang="en-US" altLang="zh-CN" sz="1600" smtClean="0"/>
              <a:t>32</a:t>
            </a:r>
            <a:r>
              <a:rPr lang="zh-CN" altLang="en-US" sz="1600" smtClean="0"/>
              <a:t>位编辑器，你可以通过设置用户工具将其作为</a:t>
            </a:r>
            <a:r>
              <a:rPr lang="en-US" altLang="zh-CN" sz="1600" smtClean="0"/>
              <a:t>C,Java,Php</a:t>
            </a:r>
            <a:r>
              <a:rPr lang="zh-CN" altLang="en-US" sz="1600" smtClean="0"/>
              <a:t>等等语言的一个简单的</a:t>
            </a:r>
            <a:r>
              <a:rPr lang="en-US" altLang="zh-CN" sz="1600" smtClean="0"/>
              <a:t>IDE</a:t>
            </a:r>
            <a:r>
              <a:rPr lang="zh-CN" altLang="en-US" sz="1600" smtClean="0"/>
              <a:t>。 </a:t>
            </a:r>
          </a:p>
          <a:p>
            <a:pPr>
              <a:lnSpc>
                <a:spcPct val="110000"/>
              </a:lnSpc>
            </a:pPr>
            <a:r>
              <a:rPr lang="zh-CN" altLang="en-US" sz="1600" b="1" smtClean="0"/>
              <a:t>参数设置</a:t>
            </a:r>
          </a:p>
          <a:p>
            <a:pPr lvl="1">
              <a:lnSpc>
                <a:spcPct val="110000"/>
              </a:lnSpc>
            </a:pPr>
            <a:r>
              <a:rPr lang="zh-CN" altLang="en-US" sz="1600" smtClean="0"/>
              <a:t>工具</a:t>
            </a:r>
            <a:r>
              <a:rPr lang="en-US" altLang="zh-CN" sz="1600" smtClean="0"/>
              <a:t>——</a:t>
            </a:r>
            <a:r>
              <a:rPr lang="zh-CN" altLang="en-US" sz="1600" smtClean="0"/>
              <a:t>参数</a:t>
            </a:r>
          </a:p>
          <a:p>
            <a:pPr lvl="1">
              <a:lnSpc>
                <a:spcPct val="110000"/>
              </a:lnSpc>
            </a:pPr>
            <a:r>
              <a:rPr lang="zh-CN" altLang="en-US" sz="1600" smtClean="0"/>
              <a:t>字体设置</a:t>
            </a:r>
            <a:r>
              <a:rPr lang="en-US" altLang="zh-CN" sz="1600" smtClean="0"/>
              <a:t>(</a:t>
            </a:r>
            <a:r>
              <a:rPr lang="zh-CN" altLang="en-US" sz="1600" smtClean="0"/>
              <a:t>字号、字体、行高</a:t>
            </a:r>
            <a:r>
              <a:rPr lang="en-US" altLang="zh-CN" sz="1600" smtClean="0"/>
              <a:t>)</a:t>
            </a:r>
          </a:p>
          <a:p>
            <a:pPr lvl="1">
              <a:lnSpc>
                <a:spcPct val="110000"/>
              </a:lnSpc>
            </a:pPr>
            <a:r>
              <a:rPr lang="zh-CN" altLang="en-US" sz="1600" smtClean="0"/>
              <a:t>颜色设置</a:t>
            </a:r>
            <a:r>
              <a:rPr lang="en-US" altLang="zh-CN" sz="1600" smtClean="0"/>
              <a:t>(</a:t>
            </a:r>
            <a:r>
              <a:rPr lang="zh-CN" altLang="en-US" sz="1600" smtClean="0"/>
              <a:t>前景、背景</a:t>
            </a:r>
            <a:r>
              <a:rPr lang="en-US" altLang="zh-CN" sz="1600" smtClean="0"/>
              <a:t>)</a:t>
            </a:r>
          </a:p>
          <a:p>
            <a:pPr lvl="1">
              <a:lnSpc>
                <a:spcPct val="110000"/>
              </a:lnSpc>
            </a:pPr>
            <a:r>
              <a:rPr lang="zh-CN" altLang="en-US" sz="1600" smtClean="0"/>
              <a:t>语法颜色</a:t>
            </a:r>
          </a:p>
          <a:p>
            <a:pPr lvl="1">
              <a:lnSpc>
                <a:spcPct val="110000"/>
              </a:lnSpc>
            </a:pPr>
            <a:r>
              <a:rPr lang="zh-CN" altLang="en-US" sz="1600" smtClean="0"/>
              <a:t>布局：更改目录的位置</a:t>
            </a:r>
          </a:p>
          <a:p>
            <a:pPr lvl="1">
              <a:lnSpc>
                <a:spcPct val="110000"/>
              </a:lnSpc>
            </a:pPr>
            <a:endParaRPr lang="zh-CN" altLang="en-US" sz="1600" smtClean="0"/>
          </a:p>
        </p:txBody>
      </p:sp>
      <p:graphicFrame>
        <p:nvGraphicFramePr>
          <p:cNvPr id="92242" name="Group 82"/>
          <p:cNvGraphicFramePr>
            <a:graphicFrameLocks noGrp="1"/>
          </p:cNvGraphicFramePr>
          <p:nvPr>
            <p:ph sz="half" idx="2"/>
          </p:nvPr>
        </p:nvGraphicFramePr>
        <p:xfrm>
          <a:off x="4679950" y="1882775"/>
          <a:ext cx="3771900" cy="4359275"/>
        </p:xfrm>
        <a:graphic>
          <a:graphicData uri="http://schemas.openxmlformats.org/drawingml/2006/table">
            <a:tbl>
              <a:tblPr/>
              <a:tblGrid>
                <a:gridCol w="1316038"/>
                <a:gridCol w="2455862"/>
              </a:tblGrid>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新建文本文件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打开文件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保存文件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复制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粘贴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剪切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撤消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重做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查找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替换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Ctrl+J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复制光标所在行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代码缩进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Tab</a:t>
                      </a:r>
                      <a:r>
                        <a:rPr kumimoji="0" lang="zh-CN" altLang="en-US" sz="1600" b="0" i="0" u="none" strike="noStrike" cap="none" normalizeH="0" baseline="0" smtClean="0">
                          <a:ln>
                            <a:noFill/>
                          </a:ln>
                          <a:solidFill>
                            <a:schemeClr val="tx1"/>
                          </a:solidFill>
                          <a:effectLst/>
                          <a:latin typeface="Arial" charset="0"/>
                          <a:ea typeface="宋体" charset="-122"/>
                        </a:rPr>
                        <a:t>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向上缩进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Shift+Tab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2"/>
          <p:cNvSpPr>
            <a:spLocks noGrp="1"/>
          </p:cNvSpPr>
          <p:nvPr>
            <p:ph type="ctrTitle"/>
          </p:nvPr>
        </p:nvSpPr>
        <p:spPr/>
        <p:txBody>
          <a:bodyPr/>
          <a:lstStyle/>
          <a:p>
            <a:endParaRPr lang="zh-CN" altLang="en-US" smtClean="0"/>
          </a:p>
        </p:txBody>
      </p:sp>
      <p:sp>
        <p:nvSpPr>
          <p:cNvPr id="153602" name="Rectangle 2"/>
          <p:cNvSpPr>
            <a:spLocks noGrp="1" noChangeArrowheads="1"/>
          </p:cNvSpPr>
          <p:nvPr>
            <p:ph type="subTitle" idx="1"/>
          </p:nvPr>
        </p:nvSpPr>
        <p:spPr/>
        <p:txBody>
          <a:bodyPr/>
          <a:lstStyle/>
          <a:p>
            <a:pPr algn="dist" eaLnBrk="1" hangingPunct="1">
              <a:lnSpc>
                <a:spcPct val="80000"/>
              </a:lnSpc>
            </a:pPr>
            <a:r>
              <a:rPr lang="en-US" altLang="zh-CN" sz="1600" smtClean="0"/>
              <a:t>.</a:t>
            </a:r>
          </a:p>
        </p:txBody>
      </p:sp>
      <p:sp>
        <p:nvSpPr>
          <p:cNvPr id="87045" name="WordArt 5"/>
          <p:cNvSpPr>
            <a:spLocks noChangeArrowheads="1" noChangeShapeType="1" noTextEdit="1"/>
          </p:cNvSpPr>
          <p:nvPr/>
        </p:nvSpPr>
        <p:spPr bwMode="gray">
          <a:xfrm>
            <a:off x="2339975" y="4365625"/>
            <a:ext cx="4876800" cy="609600"/>
          </a:xfrm>
          <a:prstGeom prst="rect">
            <a:avLst/>
          </a:prstGeom>
        </p:spPr>
        <p:txBody>
          <a:bodyPr wrap="none" fromWordArt="1">
            <a:prstTxWarp prst="textDeflate">
              <a:avLst>
                <a:gd name="adj" fmla="val 0"/>
              </a:avLst>
            </a:prstTxWarp>
          </a:bodyPr>
          <a:lstStyle/>
          <a:p>
            <a:pPr algn="ctr"/>
            <a:r>
              <a:rPr lang="en-US" altLang="zh-CN"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zh-CN" smtClean="0"/>
              <a:t>html</a:t>
            </a:r>
            <a:r>
              <a:rPr lang="zh-CN" altLang="en-US" smtClean="0"/>
              <a:t>颜色介绍</a:t>
            </a:r>
          </a:p>
        </p:txBody>
      </p:sp>
      <p:sp>
        <p:nvSpPr>
          <p:cNvPr id="35842" name="Rectangle 3"/>
          <p:cNvSpPr>
            <a:spLocks noGrp="1" noChangeArrowheads="1"/>
          </p:cNvSpPr>
          <p:nvPr>
            <p:ph type="body" idx="1"/>
          </p:nvPr>
        </p:nvSpPr>
        <p:spPr/>
        <p:txBody>
          <a:bodyPr/>
          <a:lstStyle/>
          <a:p>
            <a:r>
              <a:rPr lang="zh-CN" altLang="en-US" sz="2000" b="1" smtClean="0"/>
              <a:t>网页颜色表示</a:t>
            </a:r>
          </a:p>
          <a:p>
            <a:pPr lvl="1"/>
            <a:r>
              <a:rPr lang="zh-CN" altLang="en-US" sz="1600" smtClean="0"/>
              <a:t>纯单词表示：</a:t>
            </a:r>
            <a:r>
              <a:rPr lang="en-US" altLang="zh-CN" sz="1600" smtClean="0"/>
              <a:t>red</a:t>
            </a:r>
            <a:r>
              <a:rPr lang="zh-CN" altLang="en-US" sz="1600" smtClean="0"/>
              <a:t>、</a:t>
            </a:r>
            <a:r>
              <a:rPr lang="en-US" altLang="zh-CN" sz="1600" smtClean="0"/>
              <a:t>green</a:t>
            </a:r>
            <a:r>
              <a:rPr lang="zh-CN" altLang="en-US" sz="1600" smtClean="0"/>
              <a:t>、</a:t>
            </a:r>
            <a:r>
              <a:rPr lang="en-US" altLang="zh-CN" sz="1600" smtClean="0"/>
              <a:t>blue</a:t>
            </a:r>
            <a:r>
              <a:rPr lang="zh-CN" altLang="en-US" sz="1600" smtClean="0"/>
              <a:t>、</a:t>
            </a:r>
            <a:r>
              <a:rPr lang="en-US" altLang="zh-CN" sz="1600" smtClean="0"/>
              <a:t>orange</a:t>
            </a:r>
            <a:r>
              <a:rPr lang="zh-CN" altLang="en-US" sz="1600" smtClean="0"/>
              <a:t>、</a:t>
            </a:r>
            <a:r>
              <a:rPr lang="en-US" altLang="zh-CN" sz="1600" smtClean="0"/>
              <a:t>gray</a:t>
            </a:r>
            <a:r>
              <a:rPr lang="zh-CN" altLang="en-US" sz="1600" smtClean="0"/>
              <a:t>等</a:t>
            </a:r>
          </a:p>
          <a:p>
            <a:pPr lvl="1"/>
            <a:r>
              <a:rPr lang="en-US" altLang="zh-CN" sz="1600" smtClean="0"/>
              <a:t>10</a:t>
            </a:r>
            <a:r>
              <a:rPr lang="zh-CN" altLang="en-US" sz="1600" smtClean="0"/>
              <a:t>进制表示：</a:t>
            </a:r>
            <a:r>
              <a:rPr lang="en-US" altLang="zh-CN" sz="1600" smtClean="0"/>
              <a:t>rgb(255,0,0)</a:t>
            </a:r>
          </a:p>
          <a:p>
            <a:pPr lvl="1"/>
            <a:r>
              <a:rPr lang="en-US" altLang="zh-CN" sz="1600" smtClean="0"/>
              <a:t>16</a:t>
            </a:r>
            <a:r>
              <a:rPr lang="zh-CN" altLang="en-US" sz="1600" smtClean="0"/>
              <a:t>进制表示：</a:t>
            </a:r>
            <a:r>
              <a:rPr lang="en-US" altLang="zh-CN" sz="1600" smtClean="0"/>
              <a:t>#FF0000</a:t>
            </a:r>
            <a:r>
              <a:rPr lang="zh-CN" altLang="en-US" sz="1600" smtClean="0"/>
              <a:t>、</a:t>
            </a:r>
            <a:r>
              <a:rPr lang="en-US" altLang="zh-CN" sz="1600" smtClean="0"/>
              <a:t>#0000FF</a:t>
            </a:r>
            <a:r>
              <a:rPr lang="zh-CN" altLang="en-US" sz="1600" smtClean="0"/>
              <a:t>、</a:t>
            </a:r>
            <a:r>
              <a:rPr lang="en-US" altLang="zh-CN" sz="1600" smtClean="0"/>
              <a:t>#00FF00</a:t>
            </a:r>
            <a:r>
              <a:rPr lang="zh-CN" altLang="en-US" sz="1600" smtClean="0"/>
              <a:t>等</a:t>
            </a:r>
          </a:p>
          <a:p>
            <a:r>
              <a:rPr lang="en-US" altLang="zh-CN" sz="2000" b="1" smtClean="0"/>
              <a:t>RGB</a:t>
            </a:r>
            <a:r>
              <a:rPr lang="zh-CN" altLang="en-US" sz="2000" b="1" smtClean="0"/>
              <a:t>色彩模式</a:t>
            </a:r>
          </a:p>
          <a:p>
            <a:pPr lvl="1"/>
            <a:r>
              <a:rPr lang="zh-CN" altLang="en-US" sz="1600" smtClean="0"/>
              <a:t>自然界中所有的颜色都可以用红、绿、蓝</a:t>
            </a:r>
            <a:r>
              <a:rPr lang="en-US" altLang="zh-CN" sz="1600" smtClean="0"/>
              <a:t>(RGB)</a:t>
            </a:r>
            <a:r>
              <a:rPr lang="zh-CN" altLang="en-US" sz="1600" smtClean="0"/>
              <a:t>这三种颜色波长的不同强度组合而得，这就是人们常说的三原色原理。</a:t>
            </a:r>
          </a:p>
          <a:p>
            <a:pPr lvl="1"/>
            <a:r>
              <a:rPr lang="en-US" altLang="zh-CN" sz="1600" smtClean="0"/>
              <a:t>RGB</a:t>
            </a:r>
            <a:r>
              <a:rPr lang="zh-CN" altLang="en-US" sz="1600" smtClean="0"/>
              <a:t>三原色也叫加色模式，这是因为当我们把不同光的波长加到一起的时候，可以得到不同的混合色。例：红</a:t>
            </a:r>
            <a:r>
              <a:rPr lang="en-US" altLang="zh-CN" sz="1600" smtClean="0"/>
              <a:t>+</a:t>
            </a:r>
            <a:r>
              <a:rPr lang="zh-CN" altLang="en-US" sz="1600" smtClean="0"/>
              <a:t>绿</a:t>
            </a:r>
            <a:r>
              <a:rPr lang="en-US" altLang="zh-CN" sz="1600" smtClean="0"/>
              <a:t>=</a:t>
            </a:r>
            <a:r>
              <a:rPr lang="zh-CN" altLang="en-US" sz="1600" smtClean="0"/>
              <a:t>黄色  红</a:t>
            </a:r>
            <a:r>
              <a:rPr lang="en-US" altLang="zh-CN" sz="1600" smtClean="0"/>
              <a:t>+</a:t>
            </a:r>
            <a:r>
              <a:rPr lang="zh-CN" altLang="en-US" sz="1600" smtClean="0"/>
              <a:t>蓝＝紫色  绿</a:t>
            </a:r>
            <a:r>
              <a:rPr lang="en-US" altLang="zh-CN" sz="1600" smtClean="0"/>
              <a:t>+</a:t>
            </a:r>
            <a:r>
              <a:rPr lang="zh-CN" altLang="en-US" sz="1600" smtClean="0"/>
              <a:t>蓝</a:t>
            </a:r>
            <a:r>
              <a:rPr lang="en-US" altLang="zh-CN" sz="1600" smtClean="0"/>
              <a:t>=</a:t>
            </a:r>
            <a:r>
              <a:rPr lang="zh-CN" altLang="en-US" sz="1600" smtClean="0"/>
              <a:t>青</a:t>
            </a:r>
          </a:p>
          <a:p>
            <a:pPr lvl="1"/>
            <a:r>
              <a:rPr lang="zh-CN" altLang="en-US" sz="1600" smtClean="0"/>
              <a:t>在数字视频中，对</a:t>
            </a:r>
            <a:r>
              <a:rPr lang="en-US" altLang="zh-CN" sz="1600" smtClean="0"/>
              <a:t>RGB</a:t>
            </a:r>
            <a:r>
              <a:rPr lang="zh-CN" altLang="en-US" sz="1600" smtClean="0"/>
              <a:t>三基色各进行</a:t>
            </a:r>
            <a:r>
              <a:rPr lang="en-US" altLang="zh-CN" sz="1600" smtClean="0"/>
              <a:t>8</a:t>
            </a:r>
            <a:r>
              <a:rPr lang="zh-CN" altLang="en-US" sz="1600" smtClean="0"/>
              <a:t>位编码就构成了大约</a:t>
            </a:r>
            <a:r>
              <a:rPr lang="en-US" altLang="zh-CN" sz="1600" smtClean="0"/>
              <a:t>1678</a:t>
            </a:r>
            <a:r>
              <a:rPr lang="zh-CN" altLang="en-US" sz="1600" smtClean="0"/>
              <a:t>万种颜色，这就是我们常说的真彩色。所有显示设备都采用的是</a:t>
            </a:r>
            <a:r>
              <a:rPr lang="en-US" altLang="zh-CN" sz="1600" smtClean="0"/>
              <a:t>RGB</a:t>
            </a:r>
            <a:r>
              <a:rPr lang="zh-CN" altLang="en-US" sz="1600" smtClean="0"/>
              <a:t>色彩模式。</a:t>
            </a:r>
          </a:p>
          <a:p>
            <a:pPr lvl="1"/>
            <a:r>
              <a:rPr lang="en-US" altLang="zh-CN" sz="1600" smtClean="0"/>
              <a:t>RGB</a:t>
            </a:r>
            <a:r>
              <a:rPr lang="zh-CN" altLang="en-US" sz="1600" smtClean="0"/>
              <a:t>各有</a:t>
            </a:r>
            <a:r>
              <a:rPr lang="en-US" altLang="zh-CN" sz="1600" smtClean="0"/>
              <a:t>256</a:t>
            </a:r>
            <a:r>
              <a:rPr lang="zh-CN" altLang="en-US" sz="1600" smtClean="0"/>
              <a:t>级</a:t>
            </a:r>
            <a:r>
              <a:rPr lang="en-US" altLang="zh-CN" sz="1600" smtClean="0"/>
              <a:t>(0-255)</a:t>
            </a:r>
            <a:r>
              <a:rPr lang="zh-CN" altLang="en-US" sz="1600" smtClean="0"/>
              <a:t>亮度，</a:t>
            </a:r>
            <a:r>
              <a:rPr lang="en-US" altLang="zh-CN" sz="1600" smtClean="0"/>
              <a:t>256</a:t>
            </a:r>
            <a:r>
              <a:rPr lang="zh-CN" altLang="en-US" sz="1600" smtClean="0"/>
              <a:t>级的</a:t>
            </a:r>
            <a:r>
              <a:rPr lang="en-US" altLang="zh-CN" sz="1600" smtClean="0"/>
              <a:t>RGB</a:t>
            </a:r>
            <a:r>
              <a:rPr lang="zh-CN" altLang="en-US" sz="1600" smtClean="0"/>
              <a:t>色彩总共能组合出约</a:t>
            </a:r>
            <a:r>
              <a:rPr lang="en-US" altLang="zh-CN" sz="1600" smtClean="0"/>
              <a:t>1678</a:t>
            </a:r>
            <a:r>
              <a:rPr lang="zh-CN" altLang="en-US" sz="1600" smtClean="0"/>
              <a:t>万种色彩，即</a:t>
            </a:r>
            <a:r>
              <a:rPr lang="en-US" altLang="zh-CN" sz="1600" smtClean="0"/>
              <a:t>256×256×256=16777216 </a:t>
            </a:r>
            <a:endParaRPr lang="zh-CN" altLang="en-US" sz="16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tLang="zh-CN" smtClean="0"/>
              <a:t>HTML</a:t>
            </a:r>
            <a:r>
              <a:rPr lang="zh-CN" altLang="en-US" smtClean="0"/>
              <a:t>颜色介绍</a:t>
            </a:r>
          </a:p>
        </p:txBody>
      </p:sp>
      <p:sp>
        <p:nvSpPr>
          <p:cNvPr id="36866" name="Rectangle 3"/>
          <p:cNvSpPr>
            <a:spLocks noGrp="1" noChangeArrowheads="1"/>
          </p:cNvSpPr>
          <p:nvPr>
            <p:ph type="body" idx="1"/>
          </p:nvPr>
        </p:nvSpPr>
        <p:spPr>
          <a:xfrm>
            <a:off x="755650" y="1989138"/>
            <a:ext cx="7696200" cy="4608512"/>
          </a:xfrm>
        </p:spPr>
        <p:txBody>
          <a:bodyPr/>
          <a:lstStyle/>
          <a:p>
            <a:pPr>
              <a:lnSpc>
                <a:spcPct val="90000"/>
              </a:lnSpc>
            </a:pPr>
            <a:r>
              <a:rPr lang="zh-CN" altLang="en-US" sz="2000" b="1" smtClean="0"/>
              <a:t>十六进制颜色</a:t>
            </a:r>
          </a:p>
          <a:p>
            <a:pPr lvl="1">
              <a:lnSpc>
                <a:spcPct val="90000"/>
              </a:lnSpc>
            </a:pPr>
            <a:r>
              <a:rPr lang="zh-CN" altLang="en-US" sz="1600" smtClean="0"/>
              <a:t>一般网页中的颜色用十六进制表示</a:t>
            </a:r>
          </a:p>
          <a:p>
            <a:pPr lvl="1">
              <a:lnSpc>
                <a:spcPct val="90000"/>
              </a:lnSpc>
            </a:pPr>
            <a:r>
              <a:rPr lang="zh-CN" altLang="en-US" sz="1600" smtClean="0"/>
              <a:t>十进制的基数：</a:t>
            </a:r>
            <a:r>
              <a:rPr lang="en-US" altLang="zh-CN" sz="1600" smtClean="0"/>
              <a:t>0</a:t>
            </a:r>
            <a:r>
              <a:rPr lang="zh-CN" altLang="en-US" sz="1600" smtClean="0"/>
              <a:t>、</a:t>
            </a:r>
            <a:r>
              <a:rPr lang="en-US" altLang="zh-CN" sz="1600" smtClean="0"/>
              <a:t>1</a:t>
            </a:r>
            <a:r>
              <a:rPr lang="zh-CN" altLang="en-US" sz="1600" smtClean="0"/>
              <a:t>、</a:t>
            </a:r>
            <a:r>
              <a:rPr lang="en-US" altLang="zh-CN" sz="1600" smtClean="0"/>
              <a:t>2</a:t>
            </a:r>
            <a:r>
              <a:rPr lang="zh-CN" altLang="en-US" sz="1600" smtClean="0"/>
              <a:t>、</a:t>
            </a:r>
            <a:r>
              <a:rPr lang="en-US" altLang="zh-CN" sz="1600" smtClean="0"/>
              <a:t>3</a:t>
            </a:r>
            <a:r>
              <a:rPr lang="zh-CN" altLang="en-US" sz="1600" smtClean="0"/>
              <a:t>、</a:t>
            </a:r>
            <a:r>
              <a:rPr lang="en-US" altLang="zh-CN" sz="1600" smtClean="0"/>
              <a:t>4</a:t>
            </a:r>
            <a:r>
              <a:rPr lang="zh-CN" altLang="en-US" sz="1600" smtClean="0"/>
              <a:t>、</a:t>
            </a:r>
            <a:r>
              <a:rPr lang="en-US" altLang="zh-CN" sz="1600" smtClean="0"/>
              <a:t>5</a:t>
            </a:r>
            <a:r>
              <a:rPr lang="zh-CN" altLang="en-US" sz="1600" smtClean="0"/>
              <a:t>、</a:t>
            </a:r>
            <a:r>
              <a:rPr lang="en-US" altLang="zh-CN" sz="1600" smtClean="0"/>
              <a:t>6</a:t>
            </a:r>
            <a:r>
              <a:rPr lang="zh-CN" altLang="en-US" sz="1600" smtClean="0"/>
              <a:t>、</a:t>
            </a:r>
            <a:r>
              <a:rPr lang="en-US" altLang="zh-CN" sz="1600" smtClean="0"/>
              <a:t>7</a:t>
            </a:r>
            <a:r>
              <a:rPr lang="zh-CN" altLang="en-US" sz="1600" smtClean="0"/>
              <a:t>、</a:t>
            </a:r>
            <a:r>
              <a:rPr lang="en-US" altLang="zh-CN" sz="1600" smtClean="0"/>
              <a:t>8</a:t>
            </a:r>
            <a:r>
              <a:rPr lang="zh-CN" altLang="en-US" sz="1600" smtClean="0"/>
              <a:t>、</a:t>
            </a:r>
            <a:r>
              <a:rPr lang="en-US" altLang="zh-CN" sz="1600" smtClean="0"/>
              <a:t>9</a:t>
            </a:r>
          </a:p>
          <a:p>
            <a:pPr lvl="1">
              <a:lnSpc>
                <a:spcPct val="90000"/>
              </a:lnSpc>
            </a:pPr>
            <a:r>
              <a:rPr lang="zh-CN" altLang="en-US" sz="1600" smtClean="0"/>
              <a:t>十六进制的基数：</a:t>
            </a:r>
            <a:r>
              <a:rPr lang="en-US" altLang="zh-CN" sz="1600" smtClean="0"/>
              <a:t>0</a:t>
            </a:r>
            <a:r>
              <a:rPr lang="zh-CN" altLang="en-US" sz="1600" smtClean="0"/>
              <a:t>、</a:t>
            </a:r>
            <a:r>
              <a:rPr lang="en-US" altLang="zh-CN" sz="1600" smtClean="0"/>
              <a:t>1</a:t>
            </a:r>
            <a:r>
              <a:rPr lang="zh-CN" altLang="en-US" sz="1600" smtClean="0"/>
              <a:t>、</a:t>
            </a:r>
            <a:r>
              <a:rPr lang="en-US" altLang="zh-CN" sz="1600" smtClean="0"/>
              <a:t>2</a:t>
            </a:r>
            <a:r>
              <a:rPr lang="zh-CN" altLang="en-US" sz="1600" smtClean="0"/>
              <a:t>、</a:t>
            </a:r>
            <a:r>
              <a:rPr lang="en-US" altLang="zh-CN" sz="1600" smtClean="0"/>
              <a:t>3</a:t>
            </a:r>
            <a:r>
              <a:rPr lang="zh-CN" altLang="en-US" sz="1600" smtClean="0"/>
              <a:t>、</a:t>
            </a:r>
            <a:r>
              <a:rPr lang="en-US" altLang="zh-CN" sz="1600" smtClean="0"/>
              <a:t>4</a:t>
            </a:r>
            <a:r>
              <a:rPr lang="zh-CN" altLang="en-US" sz="1600" smtClean="0"/>
              <a:t>、</a:t>
            </a:r>
            <a:r>
              <a:rPr lang="en-US" altLang="zh-CN" sz="1600" smtClean="0"/>
              <a:t>5</a:t>
            </a:r>
            <a:r>
              <a:rPr lang="zh-CN" altLang="en-US" sz="1600" smtClean="0"/>
              <a:t>、</a:t>
            </a:r>
            <a:r>
              <a:rPr lang="en-US" altLang="zh-CN" sz="1600" smtClean="0"/>
              <a:t>6</a:t>
            </a:r>
            <a:r>
              <a:rPr lang="zh-CN" altLang="en-US" sz="1600" smtClean="0"/>
              <a:t>、</a:t>
            </a:r>
            <a:r>
              <a:rPr lang="en-US" altLang="zh-CN" sz="1600" smtClean="0"/>
              <a:t>7</a:t>
            </a:r>
            <a:r>
              <a:rPr lang="zh-CN" altLang="en-US" sz="1600" smtClean="0"/>
              <a:t>、</a:t>
            </a:r>
            <a:r>
              <a:rPr lang="en-US" altLang="zh-CN" sz="1600" smtClean="0"/>
              <a:t>8</a:t>
            </a:r>
            <a:r>
              <a:rPr lang="zh-CN" altLang="en-US" sz="1600" smtClean="0"/>
              <a:t>、</a:t>
            </a:r>
            <a:r>
              <a:rPr lang="en-US" altLang="zh-CN" sz="1600" smtClean="0"/>
              <a:t>9</a:t>
            </a:r>
            <a:r>
              <a:rPr lang="zh-CN" altLang="en-US" sz="1600" smtClean="0"/>
              <a:t>、</a:t>
            </a:r>
            <a:r>
              <a:rPr lang="en-US" altLang="zh-CN" sz="1600" smtClean="0"/>
              <a:t>A</a:t>
            </a:r>
            <a:r>
              <a:rPr lang="zh-CN" altLang="en-US" sz="1600" smtClean="0"/>
              <a:t>、</a:t>
            </a:r>
            <a:r>
              <a:rPr lang="en-US" altLang="zh-CN" sz="1600" smtClean="0"/>
              <a:t>B</a:t>
            </a:r>
            <a:r>
              <a:rPr lang="zh-CN" altLang="en-US" sz="1600" smtClean="0"/>
              <a:t>、</a:t>
            </a:r>
            <a:r>
              <a:rPr lang="en-US" altLang="zh-CN" sz="1600" smtClean="0"/>
              <a:t>C</a:t>
            </a:r>
            <a:r>
              <a:rPr lang="zh-CN" altLang="en-US" sz="1600" smtClean="0"/>
              <a:t>、</a:t>
            </a:r>
            <a:r>
              <a:rPr lang="en-US" altLang="zh-CN" sz="1600" smtClean="0"/>
              <a:t>D</a:t>
            </a:r>
            <a:r>
              <a:rPr lang="zh-CN" altLang="en-US" sz="1600" smtClean="0"/>
              <a:t>、</a:t>
            </a:r>
            <a:r>
              <a:rPr lang="en-US" altLang="zh-CN" sz="1600" smtClean="0"/>
              <a:t>E</a:t>
            </a:r>
            <a:r>
              <a:rPr lang="zh-CN" altLang="en-US" sz="1600" smtClean="0"/>
              <a:t>、</a:t>
            </a:r>
            <a:r>
              <a:rPr lang="en-US" altLang="zh-CN" sz="1600" smtClean="0"/>
              <a:t>F</a:t>
            </a:r>
          </a:p>
          <a:p>
            <a:pPr lvl="1">
              <a:lnSpc>
                <a:spcPct val="90000"/>
              </a:lnSpc>
            </a:pPr>
            <a:r>
              <a:rPr lang="zh-CN" altLang="en-US" sz="1600" smtClean="0"/>
              <a:t>将十进制转成十六进制</a:t>
            </a:r>
          </a:p>
          <a:p>
            <a:pPr lvl="2">
              <a:lnSpc>
                <a:spcPct val="90000"/>
              </a:lnSpc>
            </a:pPr>
            <a:r>
              <a:rPr lang="zh-CN" altLang="en-US" sz="1600" smtClean="0"/>
              <a:t>红色：</a:t>
            </a:r>
            <a:r>
              <a:rPr lang="en-US" altLang="zh-CN" sz="1600" smtClean="0"/>
              <a:t>RGB(255,0,0)</a:t>
            </a:r>
            <a:r>
              <a:rPr lang="zh-CN" altLang="en-US" sz="1600" smtClean="0"/>
              <a:t>对应 </a:t>
            </a:r>
            <a:r>
              <a:rPr lang="en-US" altLang="zh-CN" sz="1600" smtClean="0"/>
              <a:t>#FF0000</a:t>
            </a:r>
          </a:p>
          <a:p>
            <a:pPr lvl="2">
              <a:lnSpc>
                <a:spcPct val="90000"/>
              </a:lnSpc>
            </a:pPr>
            <a:r>
              <a:rPr lang="zh-CN" altLang="en-US" sz="1600" smtClean="0"/>
              <a:t>绿色：</a:t>
            </a:r>
            <a:r>
              <a:rPr lang="en-US" altLang="zh-CN" sz="1600" smtClean="0"/>
              <a:t>RGB(0,255,0)</a:t>
            </a:r>
            <a:r>
              <a:rPr lang="zh-CN" altLang="en-US" sz="1600" smtClean="0"/>
              <a:t>对应 </a:t>
            </a:r>
            <a:r>
              <a:rPr lang="en-US" altLang="zh-CN" sz="1600" smtClean="0"/>
              <a:t>#00FF00</a:t>
            </a:r>
          </a:p>
          <a:p>
            <a:pPr lvl="2">
              <a:lnSpc>
                <a:spcPct val="90000"/>
              </a:lnSpc>
            </a:pPr>
            <a:r>
              <a:rPr lang="zh-CN" altLang="en-US" sz="1600" smtClean="0"/>
              <a:t>蓝色：</a:t>
            </a:r>
            <a:r>
              <a:rPr lang="en-US" altLang="zh-CN" sz="1600" smtClean="0"/>
              <a:t>RGB(0,0,255)</a:t>
            </a:r>
            <a:r>
              <a:rPr lang="zh-CN" altLang="en-US" sz="1600" smtClean="0"/>
              <a:t>对应</a:t>
            </a:r>
            <a:r>
              <a:rPr lang="en-US" altLang="zh-CN" sz="1600" smtClean="0"/>
              <a:t>#00000FF</a:t>
            </a:r>
          </a:p>
          <a:p>
            <a:pPr lvl="2">
              <a:lnSpc>
                <a:spcPct val="90000"/>
              </a:lnSpc>
            </a:pPr>
            <a:r>
              <a:rPr lang="zh-CN" altLang="en-US" sz="1600" smtClean="0"/>
              <a:t>黄色：</a:t>
            </a:r>
            <a:r>
              <a:rPr lang="en-US" altLang="zh-CN" sz="1600" smtClean="0"/>
              <a:t>RGB(255,255,0)</a:t>
            </a:r>
            <a:r>
              <a:rPr lang="zh-CN" altLang="en-US" sz="1600" smtClean="0"/>
              <a:t>对应</a:t>
            </a:r>
            <a:r>
              <a:rPr lang="en-US" altLang="zh-CN" sz="1600" smtClean="0"/>
              <a:t>#FFFF00</a:t>
            </a:r>
          </a:p>
          <a:p>
            <a:pPr lvl="2">
              <a:lnSpc>
                <a:spcPct val="90000"/>
              </a:lnSpc>
            </a:pPr>
            <a:r>
              <a:rPr lang="zh-CN" altLang="en-US" sz="1600" smtClean="0"/>
              <a:t>青色：</a:t>
            </a:r>
            <a:r>
              <a:rPr lang="en-US" altLang="zh-CN" sz="1600" smtClean="0"/>
              <a:t>RGB(0,255,255)</a:t>
            </a:r>
            <a:r>
              <a:rPr lang="zh-CN" altLang="en-US" sz="1600" smtClean="0"/>
              <a:t>对应</a:t>
            </a:r>
            <a:r>
              <a:rPr lang="en-US" altLang="zh-CN" sz="1600" smtClean="0"/>
              <a:t>#00FFFF</a:t>
            </a:r>
          </a:p>
          <a:p>
            <a:pPr lvl="2">
              <a:lnSpc>
                <a:spcPct val="90000"/>
              </a:lnSpc>
            </a:pPr>
            <a:r>
              <a:rPr lang="zh-CN" altLang="en-US" sz="1600" smtClean="0"/>
              <a:t>紫色：</a:t>
            </a:r>
            <a:r>
              <a:rPr lang="en-US" altLang="zh-CN" sz="1600" smtClean="0"/>
              <a:t>RGB(255,0,255)</a:t>
            </a:r>
            <a:r>
              <a:rPr lang="zh-CN" altLang="en-US" sz="1600" smtClean="0"/>
              <a:t>对应</a:t>
            </a:r>
            <a:r>
              <a:rPr lang="en-US" altLang="zh-CN" sz="1600" smtClean="0"/>
              <a:t>#FF00FF</a:t>
            </a:r>
          </a:p>
          <a:p>
            <a:pPr>
              <a:lnSpc>
                <a:spcPct val="90000"/>
              </a:lnSpc>
            </a:pPr>
            <a:r>
              <a:rPr lang="zh-CN" altLang="en-US" sz="2000" smtClean="0">
                <a:solidFill>
                  <a:srgbClr val="FF0000"/>
                </a:solidFill>
              </a:rPr>
              <a:t>注意事项</a:t>
            </a:r>
          </a:p>
          <a:p>
            <a:pPr lvl="1">
              <a:lnSpc>
                <a:spcPct val="90000"/>
              </a:lnSpc>
            </a:pPr>
            <a:r>
              <a:rPr lang="zh-CN" altLang="en-US" sz="1600" smtClean="0"/>
              <a:t>网页中推荐使用十六进制颜色和单词，所有浏览器都兼容</a:t>
            </a:r>
          </a:p>
          <a:p>
            <a:pPr lvl="1">
              <a:lnSpc>
                <a:spcPct val="90000"/>
              </a:lnSpc>
            </a:pPr>
            <a:r>
              <a:rPr lang="zh-CN" altLang="en-US" sz="1600" smtClean="0"/>
              <a:t>十进制颜色值，在</a:t>
            </a:r>
            <a:r>
              <a:rPr lang="en-US" altLang="zh-CN" sz="1600" smtClean="0"/>
              <a:t>CSS</a:t>
            </a:r>
            <a:r>
              <a:rPr lang="zh-CN" altLang="en-US" sz="1600" smtClean="0"/>
              <a:t>中可以用，但在</a:t>
            </a:r>
            <a:r>
              <a:rPr lang="en-US" altLang="zh-CN" sz="1600" smtClean="0"/>
              <a:t>&lt;font&gt;</a:t>
            </a:r>
            <a:r>
              <a:rPr lang="zh-CN" altLang="en-US" sz="1600" smtClean="0"/>
              <a:t>标记不起作用</a:t>
            </a:r>
            <a:endParaRPr lang="en-US" altLang="zh-CN" sz="16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不同浏览器显示不一致</a:t>
            </a:r>
          </a:p>
        </p:txBody>
      </p:sp>
      <p:pic>
        <p:nvPicPr>
          <p:cNvPr id="37890" name="Picture 5" descr="颜色值"/>
          <p:cNvPicPr>
            <a:picLocks noChangeAspect="1" noChangeArrowheads="1"/>
          </p:cNvPicPr>
          <p:nvPr/>
        </p:nvPicPr>
        <p:blipFill>
          <a:blip r:embed="rId3"/>
          <a:srcRect/>
          <a:stretch>
            <a:fillRect/>
          </a:stretch>
        </p:blipFill>
        <p:spPr bwMode="auto">
          <a:xfrm>
            <a:off x="684213" y="2205038"/>
            <a:ext cx="7620000" cy="3556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a:t>
            </a:r>
            <a:r>
              <a:rPr lang="zh-CN" altLang="en-US" smtClean="0"/>
              <a:t>排版元素</a:t>
            </a:r>
          </a:p>
        </p:txBody>
      </p:sp>
      <p:graphicFrame>
        <p:nvGraphicFramePr>
          <p:cNvPr id="33815" name="Group 23"/>
          <p:cNvGraphicFramePr>
            <a:graphicFrameLocks noGrp="1"/>
          </p:cNvGraphicFramePr>
          <p:nvPr>
            <p:ph idx="1"/>
          </p:nvPr>
        </p:nvGraphicFramePr>
        <p:xfrm>
          <a:off x="468313" y="1989138"/>
          <a:ext cx="8351837" cy="4327525"/>
        </p:xfrm>
        <a:graphic>
          <a:graphicData uri="http://schemas.openxmlformats.org/drawingml/2006/table">
            <a:tbl>
              <a:tblPr/>
              <a:tblGrid>
                <a:gridCol w="1366837"/>
                <a:gridCol w="6985000"/>
              </a:tblGrid>
              <a:tr h="450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&lt;p&gt;&lt;/p&gt;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用来创建一个段落，该元素自动在其前后创建一些空白。常用属性</a:t>
                      </a:r>
                      <a:r>
                        <a:rPr kumimoji="0" lang="en-US" altLang="zh-CN" sz="1600" b="0" i="0" u="none" strike="noStrike" cap="none" normalizeH="0" baseline="0" smtClean="0">
                          <a:ln>
                            <a:noFill/>
                          </a:ln>
                          <a:solidFill>
                            <a:schemeClr val="tx1"/>
                          </a:solidFill>
                          <a:effectLst/>
                          <a:latin typeface="Arial" charset="0"/>
                          <a:ea typeface="宋体" charset="-122"/>
                        </a:rPr>
                        <a:t>align</a:t>
                      </a:r>
                      <a:r>
                        <a:rPr kumimoji="0" lang="zh-CN" altLang="en-US" sz="1600" b="0" i="0" u="none" strike="noStrike" cap="none" normalizeH="0" baseline="0" smtClean="0">
                          <a:ln>
                            <a:noFill/>
                          </a:ln>
                          <a:solidFill>
                            <a:schemeClr val="tx1"/>
                          </a:solidFill>
                          <a:effectLst/>
                          <a:latin typeface="Arial" charset="0"/>
                          <a:ea typeface="宋体" charset="-122"/>
                        </a:rPr>
                        <a:t>：定义文本的对齐方式，属性可取值：</a:t>
                      </a: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center</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&lt;br&gt;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产生换行，不需要结束标记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&lt;hr&gt;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在当前位置绘制一条水平线</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r>
                        <a:rPr kumimoji="0" lang="zh-CN" altLang="en-US" sz="1600" b="0" i="0" u="none" strike="noStrike" cap="none" normalizeH="0" baseline="0" smtClean="0">
                          <a:ln>
                            <a:noFill/>
                          </a:ln>
                          <a:solidFill>
                            <a:schemeClr val="tx1"/>
                          </a:solidFill>
                          <a:effectLst/>
                          <a:latin typeface="Arial" charset="0"/>
                          <a:ea typeface="宋体" charset="-122"/>
                        </a:rPr>
                        <a:t>：对齐方式，可选值为 </a:t>
                      </a:r>
                      <a:r>
                        <a:rPr kumimoji="0" lang="en-US" altLang="zh-CN" sz="1600" b="0" i="0" u="none" strike="noStrike" cap="none" normalizeH="0" baseline="0" smtClean="0">
                          <a:ln>
                            <a:noFill/>
                          </a:ln>
                          <a:solidFill>
                            <a:schemeClr val="tx1"/>
                          </a:solidFill>
                          <a:effectLst/>
                          <a:latin typeface="Arial" charset="0"/>
                          <a:ea typeface="宋体" charset="-122"/>
                        </a:rPr>
                        <a:t>center</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size</a:t>
                      </a:r>
                      <a:r>
                        <a:rPr kumimoji="0" lang="zh-CN" altLang="en-US" sz="1600" b="0" i="0" u="none" strike="noStrike" cap="none" normalizeH="0" baseline="0" smtClean="0">
                          <a:ln>
                            <a:noFill/>
                          </a:ln>
                          <a:solidFill>
                            <a:schemeClr val="tx1"/>
                          </a:solidFill>
                          <a:effectLst/>
                          <a:latin typeface="Arial" charset="0"/>
                          <a:ea typeface="宋体" charset="-122"/>
                        </a:rPr>
                        <a:t>：线条粗细，取值为数字，单位为像素</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r>
                        <a:rPr kumimoji="0" lang="zh-CN" altLang="en-US" sz="1600" b="0" i="0" u="none" strike="noStrike" cap="none" normalizeH="0" baseline="0" smtClean="0">
                          <a:ln>
                            <a:noFill/>
                          </a:ln>
                          <a:solidFill>
                            <a:schemeClr val="tx1"/>
                          </a:solidFill>
                          <a:effectLst/>
                          <a:latin typeface="Arial" charset="0"/>
                          <a:ea typeface="宋体" charset="-122"/>
                        </a:rPr>
                        <a:t>：线条宽度，取值为数字，单位为像素</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color</a:t>
                      </a:r>
                      <a:r>
                        <a:rPr kumimoji="0" lang="zh-CN" altLang="en-US" sz="1600" b="0" i="0" u="none" strike="noStrike" cap="none" normalizeH="0" baseline="0" smtClean="0">
                          <a:ln>
                            <a:noFill/>
                          </a:ln>
                          <a:solidFill>
                            <a:schemeClr val="tx1"/>
                          </a:solidFill>
                          <a:effectLst/>
                          <a:latin typeface="Arial" charset="0"/>
                          <a:ea typeface="宋体" charset="-122"/>
                        </a:rPr>
                        <a:t>：线条颜色</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noshade</a:t>
                      </a:r>
                      <a:r>
                        <a:rPr kumimoji="0" lang="zh-CN" altLang="en-US" sz="1600" b="0" i="0" u="none" strike="noStrike" cap="none" normalizeH="0" baseline="0" smtClean="0">
                          <a:ln>
                            <a:noFill/>
                          </a:ln>
                          <a:solidFill>
                            <a:schemeClr val="tx1"/>
                          </a:solidFill>
                          <a:effectLst/>
                          <a:latin typeface="Arial" charset="0"/>
                          <a:ea typeface="宋体" charset="-122"/>
                        </a:rPr>
                        <a:t>：规定水平线的颜色呈现为纯色，而不是有阴影的颜色。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&lt;pre&gt;&lt;/pre&gt;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预排版标记</a:t>
                      </a:r>
                      <a:r>
                        <a:rPr kumimoji="0" lang="en-US" altLang="zh-CN" sz="1600" b="0" i="0" u="none" strike="noStrike" cap="none" normalizeH="0" baseline="0" smtClean="0">
                          <a:ln>
                            <a:noFill/>
                          </a:ln>
                          <a:solidFill>
                            <a:schemeClr val="tx1"/>
                          </a:solidFill>
                          <a:effectLst/>
                          <a:latin typeface="Arial" charset="0"/>
                          <a:ea typeface="宋体" charset="-122"/>
                        </a:rPr>
                        <a:t>&lt;pre&gt;</a:t>
                      </a:r>
                      <a:r>
                        <a:rPr kumimoji="0" lang="zh-CN" altLang="en-US" sz="1600" b="0" i="0" u="none" strike="noStrike" cap="none" normalizeH="0" baseline="0" smtClean="0">
                          <a:ln>
                            <a:noFill/>
                          </a:ln>
                          <a:solidFill>
                            <a:schemeClr val="tx1"/>
                          </a:solidFill>
                          <a:effectLst/>
                          <a:latin typeface="Arial" charset="0"/>
                          <a:ea typeface="宋体" charset="-122"/>
                        </a:rPr>
                        <a:t>将保留文本中的空白</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连续的空白</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和换行符的信息。常用属性</a:t>
                      </a:r>
                      <a:r>
                        <a:rPr kumimoji="0" lang="en-US" altLang="zh-CN" sz="1600" b="0" i="0" u="none" strike="noStrike" cap="none" normalizeH="0" baseline="0" smtClean="0">
                          <a:ln>
                            <a:noFill/>
                          </a:ln>
                          <a:solidFill>
                            <a:schemeClr val="tx1"/>
                          </a:solidFill>
                          <a:effectLst/>
                          <a:latin typeface="Arial" charset="0"/>
                          <a:ea typeface="宋体" charset="-122"/>
                        </a:rPr>
                        <a:t>width</a:t>
                      </a:r>
                      <a:r>
                        <a:rPr kumimoji="0" lang="zh-CN" altLang="en-US" sz="1600" b="0" i="0" u="none" strike="noStrike" cap="none" normalizeH="0" baseline="0" smtClean="0">
                          <a:ln>
                            <a:noFill/>
                          </a:ln>
                          <a:solidFill>
                            <a:schemeClr val="tx1"/>
                          </a:solidFill>
                          <a:effectLst/>
                          <a:latin typeface="Arial" charset="0"/>
                          <a:ea typeface="宋体" charset="-122"/>
                        </a:rPr>
                        <a:t>：定义文本块的最大字符数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&lt;h1&gt;&lt;/h1&gt;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&lt;h6&gt;&lt;/h6&gt;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中提供</a:t>
                      </a:r>
                      <a:r>
                        <a:rPr kumimoji="0" lang="en-US" altLang="zh-CN" sz="1600" b="0" i="0" u="none" strike="noStrike" cap="none" normalizeH="0" baseline="0" smtClean="0">
                          <a:ln>
                            <a:noFill/>
                          </a:ln>
                          <a:solidFill>
                            <a:schemeClr val="tx1"/>
                          </a:solidFill>
                          <a:effectLst/>
                          <a:latin typeface="Arial" charset="0"/>
                          <a:ea typeface="宋体" charset="-122"/>
                        </a:rPr>
                        <a:t>6</a:t>
                      </a:r>
                      <a:r>
                        <a:rPr kumimoji="0" lang="zh-CN" altLang="en-US" sz="1600" b="0" i="0" u="none" strike="noStrike" cap="none" normalizeH="0" baseline="0" smtClean="0">
                          <a:ln>
                            <a:noFill/>
                          </a:ln>
                          <a:solidFill>
                            <a:schemeClr val="tx1"/>
                          </a:solidFill>
                          <a:effectLst/>
                          <a:latin typeface="Arial" charset="0"/>
                          <a:ea typeface="宋体" charset="-122"/>
                        </a:rPr>
                        <a:t>种标题效果标签。分别为</a:t>
                      </a:r>
                      <a:r>
                        <a:rPr kumimoji="0" lang="en-US" altLang="zh-CN" sz="1600" b="0" i="0" u="none" strike="noStrike" cap="none" normalizeH="0" baseline="0" smtClean="0">
                          <a:ln>
                            <a:noFill/>
                          </a:ln>
                          <a:solidFill>
                            <a:schemeClr val="tx1"/>
                          </a:solidFill>
                          <a:effectLst/>
                          <a:latin typeface="Arial" charset="0"/>
                          <a:ea typeface="宋体" charset="-122"/>
                        </a:rPr>
                        <a:t>h1~h6</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&lt;h1&gt;</a:t>
                      </a:r>
                      <a:r>
                        <a:rPr kumimoji="0" lang="zh-CN" altLang="en-US" sz="1600" b="0" i="0" u="none" strike="noStrike" cap="none" normalizeH="0" baseline="0" smtClean="0">
                          <a:ln>
                            <a:noFill/>
                          </a:ln>
                          <a:solidFill>
                            <a:schemeClr val="tx1"/>
                          </a:solidFill>
                          <a:effectLst/>
                          <a:latin typeface="Arial" charset="0"/>
                          <a:ea typeface="宋体" charset="-122"/>
                        </a:rPr>
                        <a:t>字体最大，</a:t>
                      </a:r>
                      <a:r>
                        <a:rPr kumimoji="0" lang="en-US" altLang="zh-CN" sz="1600" b="0" i="0" u="none" strike="noStrike" cap="none" normalizeH="0" baseline="0" smtClean="0">
                          <a:ln>
                            <a:noFill/>
                          </a:ln>
                          <a:solidFill>
                            <a:schemeClr val="tx1"/>
                          </a:solidFill>
                          <a:effectLst/>
                          <a:latin typeface="Arial" charset="0"/>
                          <a:ea typeface="宋体" charset="-122"/>
                        </a:rPr>
                        <a:t>&lt;h6&gt;</a:t>
                      </a:r>
                      <a:r>
                        <a:rPr kumimoji="0" lang="zh-CN" altLang="en-US" sz="1600" b="0" i="0" u="none" strike="noStrike" cap="none" normalizeH="0" baseline="0" smtClean="0">
                          <a:ln>
                            <a:noFill/>
                          </a:ln>
                          <a:solidFill>
                            <a:schemeClr val="tx1"/>
                          </a:solidFill>
                          <a:effectLst/>
                          <a:latin typeface="Arial" charset="0"/>
                          <a:ea typeface="宋体" charset="-122"/>
                        </a:rPr>
                        <a:t>字体最小。常用属性</a:t>
                      </a:r>
                      <a:r>
                        <a:rPr kumimoji="0" lang="en-US" altLang="zh-CN" sz="1600" b="0" i="0" u="none" strike="noStrike" cap="none" normalizeH="0" baseline="0" smtClean="0">
                          <a:ln>
                            <a:noFill/>
                          </a:ln>
                          <a:solidFill>
                            <a:schemeClr val="tx1"/>
                          </a:solidFill>
                          <a:effectLst/>
                          <a:latin typeface="Arial" charset="0"/>
                          <a:ea typeface="宋体" charset="-122"/>
                        </a:rPr>
                        <a:t>align</a:t>
                      </a:r>
                      <a:r>
                        <a:rPr kumimoji="0" lang="zh-CN" altLang="en-US" sz="1600" b="0" i="0" u="none" strike="noStrike" cap="none" normalizeH="0" baseline="0" smtClean="0">
                          <a:ln>
                            <a:noFill/>
                          </a:ln>
                          <a:solidFill>
                            <a:schemeClr val="tx1"/>
                          </a:solidFill>
                          <a:effectLst/>
                          <a:latin typeface="Arial" charset="0"/>
                          <a:ea typeface="宋体" charset="-122"/>
                        </a:rPr>
                        <a:t>：对齐方式 </a:t>
                      </a: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center</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基本排版标记</a:t>
            </a:r>
          </a:p>
        </p:txBody>
      </p:sp>
      <p:sp>
        <p:nvSpPr>
          <p:cNvPr id="40962" name="Rectangle 3"/>
          <p:cNvSpPr>
            <a:spLocks noGrp="1" noChangeArrowheads="1"/>
          </p:cNvSpPr>
          <p:nvPr>
            <p:ph type="body" idx="1"/>
          </p:nvPr>
        </p:nvSpPr>
        <p:spPr/>
        <p:txBody>
          <a:bodyPr/>
          <a:lstStyle/>
          <a:p>
            <a:endParaRPr lang="zh-CN" altLang="en-US" smtClean="0"/>
          </a:p>
        </p:txBody>
      </p:sp>
      <p:pic>
        <p:nvPicPr>
          <p:cNvPr id="40963" name="Picture 4"/>
          <p:cNvPicPr>
            <a:picLocks noChangeAspect="1" noChangeArrowheads="1"/>
          </p:cNvPicPr>
          <p:nvPr/>
        </p:nvPicPr>
        <p:blipFill>
          <a:blip r:embed="rId3"/>
          <a:srcRect/>
          <a:stretch>
            <a:fillRect/>
          </a:stretch>
        </p:blipFill>
        <p:spPr bwMode="auto">
          <a:xfrm>
            <a:off x="827088" y="1916113"/>
            <a:ext cx="7272337" cy="47529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zh-CN" altLang="en-US" smtClean="0"/>
              <a:t>实例</a:t>
            </a:r>
            <a:r>
              <a:rPr lang="en-US" altLang="zh-CN" smtClean="0"/>
              <a:t>——&lt;pre&gt;</a:t>
            </a:r>
          </a:p>
        </p:txBody>
      </p:sp>
      <p:pic>
        <p:nvPicPr>
          <p:cNvPr id="43010" name="Picture 4" descr="pre"/>
          <p:cNvPicPr>
            <a:picLocks noChangeAspect="1" noChangeArrowheads="1"/>
          </p:cNvPicPr>
          <p:nvPr/>
        </p:nvPicPr>
        <p:blipFill>
          <a:blip r:embed="rId3"/>
          <a:srcRect/>
          <a:stretch>
            <a:fillRect/>
          </a:stretch>
        </p:blipFill>
        <p:spPr bwMode="auto">
          <a:xfrm>
            <a:off x="611188" y="2276475"/>
            <a:ext cx="7812087" cy="2647950"/>
          </a:xfrm>
          <a:prstGeom prst="rect">
            <a:avLst/>
          </a:prstGeom>
          <a:noFill/>
          <a:ln w="9525">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zh-CN" smtClean="0"/>
              <a:t>&lt;div&gt;</a:t>
            </a:r>
            <a:r>
              <a:rPr lang="zh-CN" altLang="en-US" smtClean="0"/>
              <a:t>与</a:t>
            </a:r>
            <a:r>
              <a:rPr lang="en-US" altLang="zh-CN" smtClean="0"/>
              <a:t>&lt;span&gt;</a:t>
            </a:r>
            <a:r>
              <a:rPr lang="zh-CN" altLang="en-US" smtClean="0"/>
              <a:t>标签</a:t>
            </a:r>
          </a:p>
        </p:txBody>
      </p:sp>
      <p:sp>
        <p:nvSpPr>
          <p:cNvPr id="45058" name="Rectangle 3"/>
          <p:cNvSpPr>
            <a:spLocks noGrp="1" noChangeArrowheads="1"/>
          </p:cNvSpPr>
          <p:nvPr>
            <p:ph type="body" idx="1"/>
          </p:nvPr>
        </p:nvSpPr>
        <p:spPr>
          <a:xfrm>
            <a:off x="395288" y="3429000"/>
            <a:ext cx="8569325" cy="2879725"/>
          </a:xfrm>
        </p:spPr>
        <p:txBody>
          <a:bodyPr/>
          <a:lstStyle/>
          <a:p>
            <a:r>
              <a:rPr lang="zh-CN" altLang="en-US" sz="1800" b="1" smtClean="0"/>
              <a:t>块级元素与行内元素的区别</a:t>
            </a:r>
          </a:p>
          <a:p>
            <a:pPr lvl="1"/>
            <a:r>
              <a:rPr lang="zh-CN" altLang="en-US" sz="1800" smtClean="0"/>
              <a:t>所谓块元素，是以另起一行开始渲染的元素，行内元素则不需另起一行。</a:t>
            </a:r>
          </a:p>
          <a:p>
            <a:pPr lvl="1"/>
            <a:r>
              <a:rPr lang="zh-CN" altLang="en-US" sz="1800" smtClean="0"/>
              <a:t>如果单独在网页中插入这两个元素，不会对页面产生任何的影响。这两个元素是专门为定义</a:t>
            </a:r>
            <a:r>
              <a:rPr lang="en-US" altLang="zh-CN" sz="1800" smtClean="0"/>
              <a:t>CSS</a:t>
            </a:r>
            <a:r>
              <a:rPr lang="zh-CN" altLang="en-US" sz="1800" smtClean="0"/>
              <a:t>样式而生的。</a:t>
            </a:r>
          </a:p>
        </p:txBody>
      </p:sp>
      <p:graphicFrame>
        <p:nvGraphicFramePr>
          <p:cNvPr id="25633" name="Group 33"/>
          <p:cNvGraphicFramePr>
            <a:graphicFrameLocks noGrp="1"/>
          </p:cNvGraphicFramePr>
          <p:nvPr/>
        </p:nvGraphicFramePr>
        <p:xfrm>
          <a:off x="396875" y="1989138"/>
          <a:ext cx="8351838" cy="1279525"/>
        </p:xfrm>
        <a:graphic>
          <a:graphicData uri="http://schemas.openxmlformats.org/drawingml/2006/table">
            <a:tbl>
              <a:tblPr/>
              <a:tblGrid>
                <a:gridCol w="1798638"/>
                <a:gridCol w="6553200"/>
              </a:tblGrid>
              <a:tr h="450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&lt;div&gt;&lt;/div&gt;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&lt;div&gt;</a:t>
                      </a:r>
                      <a:r>
                        <a:rPr kumimoji="0" lang="zh-CN" altLang="en-US" sz="1800" b="0" i="0" u="none" strike="noStrike" cap="none" normalizeH="0" baseline="0" smtClean="0">
                          <a:ln>
                            <a:noFill/>
                          </a:ln>
                          <a:solidFill>
                            <a:schemeClr val="tx1"/>
                          </a:solidFill>
                          <a:effectLst/>
                          <a:latin typeface="Arial" charset="0"/>
                          <a:ea typeface="宋体" charset="-122"/>
                        </a:rPr>
                        <a:t>只是一个块级元素，并无实际的意义。主要通过</a:t>
                      </a:r>
                      <a:r>
                        <a:rPr kumimoji="0" lang="en-US" altLang="zh-CN" sz="1800" b="0" i="0" u="none" strike="noStrike" cap="none" normalizeH="0" baseline="0" smtClean="0">
                          <a:ln>
                            <a:noFill/>
                          </a:ln>
                          <a:solidFill>
                            <a:schemeClr val="tx1"/>
                          </a:solidFill>
                          <a:effectLst/>
                          <a:latin typeface="Arial" charset="0"/>
                          <a:ea typeface="宋体" charset="-122"/>
                        </a:rPr>
                        <a:t>CSS</a:t>
                      </a:r>
                      <a:r>
                        <a:rPr kumimoji="0" lang="zh-CN" altLang="en-US" sz="1800" b="0" i="0" u="none" strike="noStrike" cap="none" normalizeH="0" baseline="0" smtClean="0">
                          <a:ln>
                            <a:noFill/>
                          </a:ln>
                          <a:solidFill>
                            <a:schemeClr val="tx1"/>
                          </a:solidFill>
                          <a:effectLst/>
                          <a:latin typeface="Arial" charset="0"/>
                          <a:ea typeface="宋体" charset="-122"/>
                        </a:rPr>
                        <a:t>样式为其赋予不同的表现</a:t>
                      </a:r>
                      <a:r>
                        <a:rPr kumimoji="0" lang="en-US" altLang="zh-CN" sz="1800" b="0" i="0" u="none" strike="noStrike" cap="none" normalizeH="0" baseline="0" smtClean="0">
                          <a:ln>
                            <a:noFill/>
                          </a:ln>
                          <a:solidFill>
                            <a:schemeClr val="tx1"/>
                          </a:solidFill>
                          <a:effectLst/>
                          <a:latin typeface="Arial" charset="0"/>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&lt;span&gt;&lt;/span&gt;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span</a:t>
                      </a:r>
                      <a:r>
                        <a:rPr kumimoji="0" lang="zh-CN" altLang="en-US" sz="1800" b="0" i="0" u="none" strike="noStrike" cap="none" normalizeH="0" baseline="0" smtClean="0">
                          <a:ln>
                            <a:noFill/>
                          </a:ln>
                          <a:solidFill>
                            <a:schemeClr val="tx1"/>
                          </a:solidFill>
                          <a:effectLst/>
                          <a:latin typeface="Arial" charset="0"/>
                          <a:ea typeface="宋体" charset="-122"/>
                        </a:rPr>
                        <a:t>表示了内联行</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行内元素</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并无实际的意义</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主要通过</a:t>
                      </a:r>
                      <a:r>
                        <a:rPr kumimoji="0" lang="en-US" altLang="zh-CN" sz="1800" b="0" i="0" u="none" strike="noStrike" cap="none" normalizeH="0" baseline="0" smtClean="0">
                          <a:ln>
                            <a:noFill/>
                          </a:ln>
                          <a:solidFill>
                            <a:schemeClr val="tx1"/>
                          </a:solidFill>
                          <a:effectLst/>
                          <a:latin typeface="Arial" charset="0"/>
                          <a:ea typeface="宋体" charset="-122"/>
                        </a:rPr>
                        <a:t>CSS</a:t>
                      </a:r>
                      <a:r>
                        <a:rPr kumimoji="0" lang="zh-CN" altLang="en-US" sz="1800" b="0" i="0" u="none" strike="noStrike" cap="none" normalizeH="0" baseline="0" smtClean="0">
                          <a:ln>
                            <a:noFill/>
                          </a:ln>
                          <a:solidFill>
                            <a:schemeClr val="tx1"/>
                          </a:solidFill>
                          <a:effectLst/>
                          <a:latin typeface="Arial" charset="0"/>
                          <a:ea typeface="宋体" charset="-122"/>
                        </a:rPr>
                        <a:t>样式为其赋予不同的表现</a:t>
                      </a:r>
                      <a:r>
                        <a:rPr kumimoji="0" lang="en-US" altLang="zh-CN" sz="1800" b="0" i="0" u="none" strike="noStrike" cap="none" normalizeH="0" baseline="0" smtClean="0">
                          <a:ln>
                            <a:noFill/>
                          </a:ln>
                          <a:solidFill>
                            <a:schemeClr val="tx1"/>
                          </a:solidFill>
                          <a:effectLst/>
                          <a:latin typeface="Arial" charset="0"/>
                          <a:ea typeface="宋体" charset="-122"/>
                        </a:rPr>
                        <a:t>. </a:t>
                      </a:r>
                      <a:endParaRPr kumimoji="0" lang="zh-CN" altLang="en-US"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zh-CN" altLang="en-US" smtClean="0"/>
              <a:t>实例：</a:t>
            </a:r>
            <a:r>
              <a:rPr lang="en-US" altLang="zh-CN" smtClean="0"/>
              <a:t>DIV</a:t>
            </a:r>
            <a:r>
              <a:rPr lang="zh-CN" altLang="en-US" smtClean="0"/>
              <a:t>与</a:t>
            </a:r>
            <a:r>
              <a:rPr lang="en-US" altLang="zh-CN" smtClean="0"/>
              <a:t>SPAN</a:t>
            </a:r>
          </a:p>
        </p:txBody>
      </p:sp>
      <p:sp>
        <p:nvSpPr>
          <p:cNvPr id="46082" name="Rectangle 3"/>
          <p:cNvSpPr>
            <a:spLocks noGrp="1" noChangeArrowheads="1"/>
          </p:cNvSpPr>
          <p:nvPr>
            <p:ph type="body" idx="1"/>
          </p:nvPr>
        </p:nvSpPr>
        <p:spPr/>
        <p:txBody>
          <a:bodyPr/>
          <a:lstStyle/>
          <a:p>
            <a:endParaRPr lang="zh-CN" altLang="en-US" smtClean="0"/>
          </a:p>
        </p:txBody>
      </p:sp>
      <p:pic>
        <p:nvPicPr>
          <p:cNvPr id="46083" name="Picture 4"/>
          <p:cNvPicPr>
            <a:picLocks noChangeAspect="1" noChangeArrowheads="1"/>
          </p:cNvPicPr>
          <p:nvPr/>
        </p:nvPicPr>
        <p:blipFill>
          <a:blip r:embed="rId3"/>
          <a:srcRect/>
          <a:stretch>
            <a:fillRect/>
          </a:stretch>
        </p:blipFill>
        <p:spPr bwMode="auto">
          <a:xfrm>
            <a:off x="611188" y="1916113"/>
            <a:ext cx="8064500" cy="3409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zh-CN" smtClean="0"/>
              <a:t>B/S</a:t>
            </a:r>
            <a:r>
              <a:rPr lang="zh-CN" altLang="en-US" smtClean="0"/>
              <a:t>结构</a:t>
            </a:r>
          </a:p>
        </p:txBody>
      </p:sp>
      <p:sp>
        <p:nvSpPr>
          <p:cNvPr id="23554" name="Rectangle 3"/>
          <p:cNvSpPr>
            <a:spLocks noGrp="1" noChangeArrowheads="1"/>
          </p:cNvSpPr>
          <p:nvPr>
            <p:ph type="body" idx="1"/>
          </p:nvPr>
        </p:nvSpPr>
        <p:spPr>
          <a:xfrm>
            <a:off x="755650" y="1989138"/>
            <a:ext cx="7696200" cy="2592387"/>
          </a:xfrm>
        </p:spPr>
        <p:txBody>
          <a:bodyPr/>
          <a:lstStyle/>
          <a:p>
            <a:r>
              <a:rPr lang="en-US" altLang="zh-CN" sz="1800" smtClean="0"/>
              <a:t>B/S</a:t>
            </a:r>
            <a:r>
              <a:rPr lang="zh-CN" altLang="en-US" sz="1800" smtClean="0"/>
              <a:t>结构（</a:t>
            </a:r>
            <a:r>
              <a:rPr lang="en-US" altLang="zh-CN" sz="1800" smtClean="0"/>
              <a:t>Browser/Server,</a:t>
            </a:r>
            <a:r>
              <a:rPr lang="zh-CN" altLang="en-US" sz="1800" smtClean="0"/>
              <a:t>浏览器</a:t>
            </a:r>
            <a:r>
              <a:rPr lang="en-US" altLang="zh-CN" sz="1800" smtClean="0"/>
              <a:t>/</a:t>
            </a:r>
            <a:r>
              <a:rPr lang="zh-CN" altLang="en-US" sz="1800" smtClean="0"/>
              <a:t>服务器模式），是</a:t>
            </a:r>
            <a:r>
              <a:rPr lang="en-US" altLang="zh-CN" sz="1800" smtClean="0"/>
              <a:t>WEB</a:t>
            </a:r>
            <a:r>
              <a:rPr lang="zh-CN" altLang="en-US" sz="1800" smtClean="0"/>
              <a:t>兴起后的一种网络结构模式，</a:t>
            </a:r>
            <a:r>
              <a:rPr lang="en-US" altLang="zh-CN" sz="1800" smtClean="0"/>
              <a:t>WEB</a:t>
            </a:r>
            <a:r>
              <a:rPr lang="zh-CN" altLang="en-US" sz="1800" smtClean="0"/>
              <a:t>浏览器是客户端最主要的应用软件。这种模式统一了客户端，将系统功能实现的核心部分集中到了服务器上，简化了系统的开发、维护和使用，同时也大大简化了客户端的电脑载荷，减轻了系统维护与升级的成本和工作量。</a:t>
            </a:r>
          </a:p>
          <a:p>
            <a:r>
              <a:rPr lang="en-US" altLang="zh-CN" sz="1800" smtClean="0"/>
              <a:t>B/S</a:t>
            </a:r>
            <a:r>
              <a:rPr lang="zh-CN" altLang="en-US" sz="1800" smtClean="0"/>
              <a:t>结构最大的优点就是可以在任何地方进行操作而不用安装任何专门的软件。只要有一台能上网的电脑就能使用，客户端零维护。</a:t>
            </a:r>
          </a:p>
        </p:txBody>
      </p:sp>
      <p:pic>
        <p:nvPicPr>
          <p:cNvPr id="23555" name="Picture 4" descr="u=2217018023,1871869081&amp;fm=23&amp;gp=0"/>
          <p:cNvPicPr>
            <a:picLocks noChangeAspect="1" noChangeArrowheads="1"/>
          </p:cNvPicPr>
          <p:nvPr/>
        </p:nvPicPr>
        <p:blipFill>
          <a:blip r:embed="rId2"/>
          <a:srcRect/>
          <a:stretch>
            <a:fillRect/>
          </a:stretch>
        </p:blipFill>
        <p:spPr bwMode="auto">
          <a:xfrm>
            <a:off x="1258888" y="4365625"/>
            <a:ext cx="6553200" cy="175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zh-CN" altLang="en-US" smtClean="0"/>
              <a:t>字符实体</a:t>
            </a:r>
          </a:p>
        </p:txBody>
      </p:sp>
      <p:graphicFrame>
        <p:nvGraphicFramePr>
          <p:cNvPr id="48167" name="Group 39"/>
          <p:cNvGraphicFramePr>
            <a:graphicFrameLocks noGrp="1"/>
          </p:cNvGraphicFramePr>
          <p:nvPr>
            <p:ph idx="1"/>
          </p:nvPr>
        </p:nvGraphicFramePr>
        <p:xfrm>
          <a:off x="755650" y="1989138"/>
          <a:ext cx="7696200" cy="4194175"/>
        </p:xfrm>
        <a:graphic>
          <a:graphicData uri="http://schemas.openxmlformats.org/drawingml/2006/table">
            <a:tbl>
              <a:tblPr/>
              <a:tblGrid>
                <a:gridCol w="1439863"/>
                <a:gridCol w="6256337"/>
              </a:tblGrid>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空格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&amp;nbsp;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&amp;yen;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版权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&amp;copy;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charset="-122"/>
                        </a:rPr>
                        <a:t>注册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&amp;reg;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&amp;divide;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zh-CN" altLang="en-US" smtClean="0"/>
              <a:t>实例：字符实例</a:t>
            </a:r>
          </a:p>
        </p:txBody>
      </p:sp>
      <p:pic>
        <p:nvPicPr>
          <p:cNvPr id="49154" name="Picture 4"/>
          <p:cNvPicPr>
            <a:picLocks noChangeAspect="1" noChangeArrowheads="1"/>
          </p:cNvPicPr>
          <p:nvPr/>
        </p:nvPicPr>
        <p:blipFill>
          <a:blip r:embed="rId3"/>
          <a:srcRect/>
          <a:stretch>
            <a:fillRect/>
          </a:stretch>
        </p:blipFill>
        <p:spPr bwMode="auto">
          <a:xfrm>
            <a:off x="755650" y="1989138"/>
            <a:ext cx="7704138" cy="2801937"/>
          </a:xfrm>
          <a:prstGeom prst="rect">
            <a:avLst/>
          </a:prstGeom>
          <a:noFill/>
          <a:ln w="9525">
            <a:solidFill>
              <a:schemeClr val="tx1"/>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smtClean="0"/>
              <a:t>html</a:t>
            </a:r>
            <a:r>
              <a:rPr lang="zh-CN" altLang="en-US" smtClean="0"/>
              <a:t>标记</a:t>
            </a:r>
            <a:r>
              <a:rPr lang="en-US" altLang="zh-CN" smtClean="0"/>
              <a:t>——</a:t>
            </a:r>
            <a:r>
              <a:rPr lang="zh-CN" altLang="en-US" smtClean="0"/>
              <a:t>列表</a:t>
            </a:r>
            <a:endParaRPr lang="en-US" altLang="zh-CN" smtClean="0"/>
          </a:p>
        </p:txBody>
      </p:sp>
      <p:graphicFrame>
        <p:nvGraphicFramePr>
          <p:cNvPr id="141353" name="Group 41"/>
          <p:cNvGraphicFramePr>
            <a:graphicFrameLocks noGrp="1"/>
          </p:cNvGraphicFramePr>
          <p:nvPr>
            <p:ph idx="1"/>
          </p:nvPr>
        </p:nvGraphicFramePr>
        <p:xfrm>
          <a:off x="755650" y="1989138"/>
          <a:ext cx="7993063" cy="4098925"/>
        </p:xfrm>
        <a:graphic>
          <a:graphicData uri="http://schemas.openxmlformats.org/drawingml/2006/table">
            <a:tbl>
              <a:tblPr/>
              <a:tblGrid>
                <a:gridCol w="2303463"/>
                <a:gridCol w="5689600"/>
              </a:tblGrid>
              <a:tr h="1366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&lt;ul&gt;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&lt;li&gt;</a:t>
                      </a:r>
                      <a:r>
                        <a:rPr kumimoji="0" lang="zh-CN" altLang="en-US" sz="1600" b="0" i="0" u="none" strike="noStrike" cap="none" normalizeH="0" baseline="0" smtClean="0">
                          <a:ln>
                            <a:noFill/>
                          </a:ln>
                          <a:solidFill>
                            <a:schemeClr val="tx1"/>
                          </a:solidFill>
                          <a:effectLst/>
                          <a:latin typeface="Arial" charset="0"/>
                          <a:ea typeface="宋体" charset="-122"/>
                        </a:rPr>
                        <a:t>内容</a:t>
                      </a:r>
                      <a:r>
                        <a:rPr kumimoji="0" lang="en-US" altLang="zh-CN" sz="1600" b="0" i="0" u="none" strike="noStrike" cap="none" normalizeH="0" baseline="0" smtClean="0">
                          <a:ln>
                            <a:noFill/>
                          </a:ln>
                          <a:solidFill>
                            <a:schemeClr val="tx1"/>
                          </a:solidFill>
                          <a:effectLst/>
                          <a:latin typeface="Arial" charset="0"/>
                          <a:ea typeface="宋体" charset="-122"/>
                        </a:rPr>
                        <a:t>&lt;/li&gt;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&lt;li&gt;</a:t>
                      </a:r>
                      <a:r>
                        <a:rPr kumimoji="0" lang="zh-CN" altLang="en-US" sz="1600" b="0" i="0" u="none" strike="noStrike" cap="none" normalizeH="0" baseline="0" smtClean="0">
                          <a:ln>
                            <a:noFill/>
                          </a:ln>
                          <a:solidFill>
                            <a:schemeClr val="tx1"/>
                          </a:solidFill>
                          <a:effectLst/>
                          <a:latin typeface="Arial" charset="0"/>
                          <a:ea typeface="宋体" charset="-122"/>
                        </a:rPr>
                        <a:t>内容</a:t>
                      </a:r>
                      <a:r>
                        <a:rPr kumimoji="0" lang="en-US" altLang="zh-CN" sz="1600" b="0" i="0" u="none" strike="noStrike" cap="none" normalizeH="0" baseline="0" smtClean="0">
                          <a:ln>
                            <a:noFill/>
                          </a:ln>
                          <a:solidFill>
                            <a:schemeClr val="tx1"/>
                          </a:solidFill>
                          <a:effectLst/>
                          <a:latin typeface="Arial" charset="0"/>
                          <a:ea typeface="宋体" charset="-122"/>
                        </a:rPr>
                        <a:t>&lt;/li&gt;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&lt;/ul&gt;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r>
                        <a:rPr kumimoji="0" lang="zh-CN" altLang="en-US" sz="1600" b="0" i="0" u="none" strike="noStrike" cap="none" normalizeH="0" baseline="0" smtClean="0">
                          <a:ln>
                            <a:noFill/>
                          </a:ln>
                          <a:solidFill>
                            <a:schemeClr val="tx1"/>
                          </a:solidFill>
                          <a:effectLst/>
                          <a:latin typeface="Arial" charset="0"/>
                          <a:ea typeface="宋体" charset="-122"/>
                        </a:rPr>
                        <a:t>属性：</a:t>
                      </a:r>
                      <a:r>
                        <a:rPr kumimoji="0" lang="en-US" altLang="zh-CN" sz="1600" b="0" i="0" u="none" strike="noStrike" cap="none" normalizeH="0" baseline="0" smtClean="0">
                          <a:ln>
                            <a:noFill/>
                          </a:ln>
                          <a:solidFill>
                            <a:schemeClr val="tx1"/>
                          </a:solidFill>
                          <a:effectLst/>
                          <a:latin typeface="Arial" charset="0"/>
                          <a:ea typeface="宋体" charset="-122"/>
                        </a:rPr>
                        <a:t>disc(</a:t>
                      </a:r>
                      <a:r>
                        <a:rPr kumimoji="0" lang="zh-CN" altLang="en-US" sz="1600" b="0" i="0" u="none" strike="noStrike" cap="none" normalizeH="0" baseline="0" smtClean="0">
                          <a:ln>
                            <a:noFill/>
                          </a:ln>
                          <a:solidFill>
                            <a:schemeClr val="tx1"/>
                          </a:solidFill>
                          <a:effectLst/>
                          <a:latin typeface="Arial" charset="0"/>
                          <a:ea typeface="宋体" charset="-122"/>
                        </a:rPr>
                        <a:t>实心圆点</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circle(</a:t>
                      </a:r>
                      <a:r>
                        <a:rPr kumimoji="0" lang="zh-CN" altLang="en-US" sz="1600" b="0" i="0" u="none" strike="noStrike" cap="none" normalizeH="0" baseline="0" smtClean="0">
                          <a:ln>
                            <a:noFill/>
                          </a:ln>
                          <a:solidFill>
                            <a:schemeClr val="tx1"/>
                          </a:solidFill>
                          <a:effectLst/>
                          <a:latin typeface="Arial" charset="0"/>
                          <a:ea typeface="宋体" charset="-122"/>
                        </a:rPr>
                        <a:t>空心圆圈</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square(</a:t>
                      </a:r>
                      <a:r>
                        <a:rPr kumimoji="0" lang="zh-CN" altLang="en-US" sz="1600" b="0" i="0" u="none" strike="noStrike" cap="none" normalizeH="0" baseline="0" smtClean="0">
                          <a:ln>
                            <a:noFill/>
                          </a:ln>
                          <a:solidFill>
                            <a:schemeClr val="tx1"/>
                          </a:solidFill>
                          <a:effectLst/>
                          <a:latin typeface="Arial" charset="0"/>
                          <a:ea typeface="宋体" charset="-122"/>
                        </a:rPr>
                        <a:t>实心方块</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&lt;ol&gt;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&lt;li&gt;</a:t>
                      </a:r>
                      <a:r>
                        <a:rPr kumimoji="0" lang="zh-CN" altLang="en-US" sz="1600" b="0" i="0" u="none" strike="noStrike" cap="none" normalizeH="0" baseline="0" smtClean="0">
                          <a:ln>
                            <a:noFill/>
                          </a:ln>
                          <a:solidFill>
                            <a:schemeClr val="tx1"/>
                          </a:solidFill>
                          <a:effectLst/>
                          <a:latin typeface="Arial" charset="0"/>
                          <a:ea typeface="宋体" charset="-122"/>
                        </a:rPr>
                        <a:t>内容</a:t>
                      </a:r>
                      <a:r>
                        <a:rPr kumimoji="0" lang="en-US" altLang="zh-CN" sz="1600" b="0" i="0" u="none" strike="noStrike" cap="none" normalizeH="0" baseline="0" smtClean="0">
                          <a:ln>
                            <a:noFill/>
                          </a:ln>
                          <a:solidFill>
                            <a:schemeClr val="tx1"/>
                          </a:solidFill>
                          <a:effectLst/>
                          <a:latin typeface="Arial" charset="0"/>
                          <a:ea typeface="宋体" charset="-122"/>
                        </a:rPr>
                        <a:t>&lt;/li&gt;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&lt;li&gt;</a:t>
                      </a:r>
                      <a:r>
                        <a:rPr kumimoji="0" lang="zh-CN" altLang="en-US" sz="1600" b="0" i="0" u="none" strike="noStrike" cap="none" normalizeH="0" baseline="0" smtClean="0">
                          <a:ln>
                            <a:noFill/>
                          </a:ln>
                          <a:solidFill>
                            <a:schemeClr val="tx1"/>
                          </a:solidFill>
                          <a:effectLst/>
                          <a:latin typeface="Arial" charset="0"/>
                          <a:ea typeface="宋体" charset="-122"/>
                        </a:rPr>
                        <a:t>内容</a:t>
                      </a:r>
                      <a:r>
                        <a:rPr kumimoji="0" lang="en-US" altLang="zh-CN" sz="1600" b="0" i="0" u="none" strike="noStrike" cap="none" normalizeH="0" baseline="0" smtClean="0">
                          <a:ln>
                            <a:noFill/>
                          </a:ln>
                          <a:solidFill>
                            <a:schemeClr val="tx1"/>
                          </a:solidFill>
                          <a:effectLst/>
                          <a:latin typeface="Arial" charset="0"/>
                          <a:ea typeface="宋体" charset="-122"/>
                        </a:rPr>
                        <a:t>&lt;/li&gt;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&lt;/ol&gt;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属性：</a:t>
                      </a:r>
                      <a:r>
                        <a:rPr kumimoji="0" lang="en-US" altLang="zh-CN" sz="1600" b="0" i="0" u="none" strike="noStrike" cap="none" normalizeH="0" baseline="0" smtClean="0">
                          <a:ln>
                            <a:noFill/>
                          </a:ln>
                          <a:solidFill>
                            <a:schemeClr val="tx1"/>
                          </a:solidFill>
                          <a:effectLst/>
                          <a:latin typeface="Arial" charset="0"/>
                          <a:ea typeface="宋体" charset="-122"/>
                        </a:rPr>
                        <a:t>type</a:t>
                      </a:r>
                      <a:r>
                        <a:rPr kumimoji="0" lang="zh-CN" altLang="en-US" sz="1600" b="0" i="0" u="none" strike="noStrike" cap="none" normalizeH="0" baseline="0" smtClean="0">
                          <a:ln>
                            <a:noFill/>
                          </a:ln>
                          <a:solidFill>
                            <a:schemeClr val="tx1"/>
                          </a:solidFill>
                          <a:effectLst/>
                          <a:latin typeface="Arial" charset="0"/>
                          <a:ea typeface="宋体" charset="-122"/>
                        </a:rPr>
                        <a:t>编号类型，默认为整数。可选（</a:t>
                      </a:r>
                      <a:r>
                        <a:rPr kumimoji="0" lang="en-US" altLang="zh-CN" sz="1600" b="0" i="0" u="none" strike="noStrike" cap="none" normalizeH="0" baseline="0" smtClean="0">
                          <a:ln>
                            <a:noFill/>
                          </a:ln>
                          <a:solidFill>
                            <a:schemeClr val="tx1"/>
                          </a:solidFill>
                          <a:effectLst/>
                          <a:latin typeface="Arial" charset="0"/>
                          <a:ea typeface="宋体" charset="-122"/>
                        </a:rPr>
                        <a:t>1</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Ⅰ</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i</a:t>
                      </a:r>
                      <a:r>
                        <a:rPr kumimoji="0" lang="zh-CN" altLang="en-US" sz="1600" b="0" i="0" u="none" strike="noStrike" cap="none" normalizeH="0" baseline="0" smtClean="0">
                          <a:ln>
                            <a:noFill/>
                          </a:ln>
                          <a:solidFill>
                            <a:schemeClr val="tx1"/>
                          </a:solidFill>
                          <a:effectLst/>
                          <a:latin typeface="Arial" charset="0"/>
                          <a:ea typeface="宋体" charset="-122"/>
                        </a:rPr>
                        <a: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属性：</a:t>
                      </a:r>
                      <a:r>
                        <a:rPr kumimoji="0" lang="en-US" altLang="zh-CN" sz="1600" b="0" i="0" u="none" strike="noStrike" cap="none" normalizeH="0" baseline="0" smtClean="0">
                          <a:ln>
                            <a:noFill/>
                          </a:ln>
                          <a:solidFill>
                            <a:schemeClr val="tx1"/>
                          </a:solidFill>
                          <a:effectLst/>
                          <a:latin typeface="Arial" charset="0"/>
                          <a:ea typeface="宋体" charset="-122"/>
                        </a:rPr>
                        <a:t>start</a:t>
                      </a:r>
                      <a:r>
                        <a:rPr kumimoji="0" lang="zh-CN" altLang="en-US" sz="1600" b="0" i="0" u="none" strike="noStrike" cap="none" normalizeH="0" baseline="0" smtClean="0">
                          <a:ln>
                            <a:noFill/>
                          </a:ln>
                          <a:solidFill>
                            <a:schemeClr val="tx1"/>
                          </a:solidFill>
                          <a:effectLst/>
                          <a:latin typeface="Arial" charset="0"/>
                          <a:ea typeface="宋体" charset="-122"/>
                        </a:rPr>
                        <a:t>起始编号，默认为</a:t>
                      </a:r>
                      <a:r>
                        <a:rPr kumimoji="0" lang="en-US" altLang="zh-CN" sz="1600" b="0" i="0" u="none" strike="noStrike" cap="none" normalizeH="0" baseline="0" smtClean="0">
                          <a:ln>
                            <a:noFill/>
                          </a:ln>
                          <a:solidFill>
                            <a:schemeClr val="tx1"/>
                          </a:solidFill>
                          <a:effectLst/>
                          <a:latin typeface="Arial" charset="0"/>
                          <a:ea typeface="宋体" charset="-122"/>
                        </a:rPr>
                        <a:t>1</a:t>
                      </a:r>
                      <a:r>
                        <a:rPr kumimoji="0" lang="zh-CN" altLang="en-US" sz="1600" b="0" i="0" u="none" strike="noStrike" cap="none" normalizeH="0" baseline="0" smtClean="0">
                          <a:ln>
                            <a:noFill/>
                          </a:ln>
                          <a:solidFill>
                            <a:schemeClr val="tx1"/>
                          </a:solidFill>
                          <a:effectLst/>
                          <a:latin typeface="Arial" charset="0"/>
                          <a:ea typeface="宋体" charset="-122"/>
                        </a:rPr>
                        <a:t>，即由最小编号开始。</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注意：如果是有序列嵌套，只能嵌套在某一个</a:t>
                      </a:r>
                      <a:r>
                        <a:rPr kumimoji="0" lang="en-US" altLang="zh-CN" sz="1600" b="0" i="0" u="none" strike="noStrike" cap="none" normalizeH="0" baseline="0" smtClean="0">
                          <a:ln>
                            <a:noFill/>
                          </a:ln>
                          <a:solidFill>
                            <a:schemeClr val="tx1"/>
                          </a:solidFill>
                          <a:effectLst/>
                          <a:latin typeface="Arial" charset="0"/>
                          <a:ea typeface="宋体" charset="-122"/>
                        </a:rPr>
                        <a:t>&lt;li&gt;</a:t>
                      </a:r>
                      <a:r>
                        <a:rPr kumimoji="0" lang="zh-CN" altLang="en-US" sz="1600" b="0" i="0" u="none" strike="noStrike" cap="none" normalizeH="0" baseline="0" smtClean="0">
                          <a:ln>
                            <a:noFill/>
                          </a:ln>
                          <a:solidFill>
                            <a:schemeClr val="tx1"/>
                          </a:solidFill>
                          <a:effectLst/>
                          <a:latin typeface="Arial" charset="0"/>
                          <a:ea typeface="宋体" charset="-122"/>
                        </a:rPr>
                        <a:t>的内部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6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&lt;dl&gt;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&lt;dt&gt;</a:t>
                      </a:r>
                      <a:r>
                        <a:rPr kumimoji="0" lang="zh-CN" altLang="en-US" sz="1600" b="0" i="0" u="none" strike="noStrike" cap="none" normalizeH="0" baseline="0" smtClean="0">
                          <a:ln>
                            <a:noFill/>
                          </a:ln>
                          <a:solidFill>
                            <a:schemeClr val="tx1"/>
                          </a:solidFill>
                          <a:effectLst/>
                          <a:latin typeface="Arial" charset="0"/>
                          <a:ea typeface="宋体" charset="-122"/>
                        </a:rPr>
                        <a:t>定义术语</a:t>
                      </a:r>
                      <a:r>
                        <a:rPr kumimoji="0" lang="en-US" altLang="zh-CN" sz="1600" b="0" i="0" u="none" strike="noStrike" cap="none" normalizeH="0" baseline="0" smtClean="0">
                          <a:ln>
                            <a:noFill/>
                          </a:ln>
                          <a:solidFill>
                            <a:schemeClr val="tx1"/>
                          </a:solidFill>
                          <a:effectLst/>
                          <a:latin typeface="Arial" charset="0"/>
                          <a:ea typeface="宋体" charset="-122"/>
                        </a:rPr>
                        <a:t>&lt;/dt&gt;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&lt;dd&gt;</a:t>
                      </a:r>
                      <a:r>
                        <a:rPr kumimoji="0" lang="zh-CN" altLang="en-US" sz="1600" b="0" i="0" u="none" strike="noStrike" cap="none" normalizeH="0" baseline="0" smtClean="0">
                          <a:ln>
                            <a:noFill/>
                          </a:ln>
                          <a:solidFill>
                            <a:schemeClr val="tx1"/>
                          </a:solidFill>
                          <a:effectLst/>
                          <a:latin typeface="Arial" charset="0"/>
                          <a:ea typeface="宋体" charset="-122"/>
                        </a:rPr>
                        <a:t>定义说明</a:t>
                      </a:r>
                      <a:r>
                        <a:rPr kumimoji="0" lang="en-US" altLang="zh-CN" sz="1600" b="0" i="0" u="none" strike="noStrike" cap="none" normalizeH="0" baseline="0" smtClean="0">
                          <a:ln>
                            <a:noFill/>
                          </a:ln>
                          <a:solidFill>
                            <a:schemeClr val="tx1"/>
                          </a:solidFill>
                          <a:effectLst/>
                          <a:latin typeface="Arial" charset="0"/>
                          <a:ea typeface="宋体" charset="-122"/>
                        </a:rPr>
                        <a:t>&lt;/dd&gt;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&lt;/dl&gt;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dl(definition list )</a:t>
                      </a:r>
                      <a:r>
                        <a:rPr kumimoji="0" lang="zh-CN" altLang="en-US" sz="1600" b="0" i="0" u="none" strike="noStrike" cap="none" normalizeH="0" baseline="0" smtClean="0">
                          <a:ln>
                            <a:noFill/>
                          </a:ln>
                          <a:solidFill>
                            <a:schemeClr val="tx1"/>
                          </a:solidFill>
                          <a:effectLst/>
                          <a:latin typeface="Arial" charset="0"/>
                          <a:ea typeface="宋体" charset="-122"/>
                        </a:rPr>
                        <a:t>用来创建定义列表，定义列表不使用列表项元素</a:t>
                      </a:r>
                      <a:r>
                        <a:rPr kumimoji="0" lang="en-US" altLang="zh-CN" sz="1600" b="0" i="0" u="none" strike="noStrike" cap="none" normalizeH="0" baseline="0" smtClean="0">
                          <a:ln>
                            <a:noFill/>
                          </a:ln>
                          <a:solidFill>
                            <a:schemeClr val="tx1"/>
                          </a:solidFill>
                          <a:effectLst/>
                          <a:latin typeface="Arial" charset="0"/>
                          <a:ea typeface="宋体" charset="-122"/>
                        </a:rPr>
                        <a:t>li</a:t>
                      </a:r>
                      <a:r>
                        <a:rPr kumimoji="0" lang="zh-CN" altLang="en-US" sz="1600" b="0" i="0" u="none" strike="noStrike" cap="none" normalizeH="0" baseline="0" smtClean="0">
                          <a:ln>
                            <a:noFill/>
                          </a:ln>
                          <a:solidFill>
                            <a:schemeClr val="tx1"/>
                          </a:solidFill>
                          <a:effectLst/>
                          <a:latin typeface="Arial" charset="0"/>
                          <a:ea typeface="宋体" charset="-122"/>
                        </a:rPr>
                        <a:t>，这种列表中的项由定义术语</a:t>
                      </a:r>
                      <a:r>
                        <a:rPr kumimoji="0" lang="en-US" altLang="zh-CN" sz="1600" b="0" i="0" u="none" strike="noStrike" cap="none" normalizeH="0" baseline="0" smtClean="0">
                          <a:ln>
                            <a:noFill/>
                          </a:ln>
                          <a:solidFill>
                            <a:schemeClr val="tx1"/>
                          </a:solidFill>
                          <a:effectLst/>
                          <a:latin typeface="Arial" charset="0"/>
                          <a:ea typeface="宋体" charset="-122"/>
                        </a:rPr>
                        <a:t>dt(definition term )</a:t>
                      </a:r>
                      <a:r>
                        <a:rPr kumimoji="0" lang="zh-CN" altLang="en-US" sz="1600" b="0" i="0" u="none" strike="noStrike" cap="none" normalizeH="0" baseline="0" smtClean="0">
                          <a:ln>
                            <a:noFill/>
                          </a:ln>
                          <a:solidFill>
                            <a:schemeClr val="tx1"/>
                          </a:solidFill>
                          <a:effectLst/>
                          <a:latin typeface="Arial" charset="0"/>
                          <a:ea typeface="宋体" charset="-122"/>
                        </a:rPr>
                        <a:t>和定义说明</a:t>
                      </a:r>
                      <a:r>
                        <a:rPr kumimoji="0" lang="en-US" altLang="zh-CN" sz="1600" b="0" i="0" u="none" strike="noStrike" cap="none" normalizeH="0" baseline="0" smtClean="0">
                          <a:ln>
                            <a:noFill/>
                          </a:ln>
                          <a:solidFill>
                            <a:schemeClr val="tx1"/>
                          </a:solidFill>
                          <a:effectLst/>
                          <a:latin typeface="Arial" charset="0"/>
                          <a:ea typeface="宋体" charset="-122"/>
                        </a:rPr>
                        <a:t>dd(definition description )</a:t>
                      </a:r>
                      <a:r>
                        <a:rPr kumimoji="0" lang="zh-CN" altLang="en-US" sz="1600" b="0" i="0" u="none" strike="noStrike" cap="none" normalizeH="0" baseline="0" smtClean="0">
                          <a:ln>
                            <a:noFill/>
                          </a:ln>
                          <a:solidFill>
                            <a:schemeClr val="tx1"/>
                          </a:solidFill>
                          <a:effectLst/>
                          <a:latin typeface="Arial" charset="0"/>
                          <a:ea typeface="宋体" charset="-122"/>
                        </a:rPr>
                        <a:t>组成。 </a:t>
                      </a:r>
                      <a:r>
                        <a:rPr kumimoji="0" lang="en-US" altLang="zh-CN" sz="1600" b="0" i="0" u="none" strike="noStrike" cap="none" normalizeH="0" baseline="0" smtClean="0">
                          <a:ln>
                            <a:noFill/>
                          </a:ln>
                          <a:solidFill>
                            <a:schemeClr val="tx1"/>
                          </a:solidFill>
                          <a:effectLst/>
                          <a:latin typeface="Arial" charset="0"/>
                          <a:ea typeface="宋体" charset="-122"/>
                        </a:rPr>
                        <a:t>dl</a:t>
                      </a:r>
                      <a:r>
                        <a:rPr kumimoji="0" lang="zh-CN" altLang="en-US" sz="1600" b="0" i="0" u="none" strike="noStrike" cap="none" normalizeH="0" baseline="0" smtClean="0">
                          <a:ln>
                            <a:noFill/>
                          </a:ln>
                          <a:solidFill>
                            <a:schemeClr val="tx1"/>
                          </a:solidFill>
                          <a:effectLst/>
                          <a:latin typeface="Arial" charset="0"/>
                          <a:ea typeface="宋体" charset="-122"/>
                        </a:rPr>
                        <a:t>是块级元素，必须至少包含一个</a:t>
                      </a:r>
                      <a:r>
                        <a:rPr kumimoji="0" lang="en-US" altLang="zh-CN" sz="1600" b="0" i="0" u="none" strike="noStrike" cap="none" normalizeH="0" baseline="0" smtClean="0">
                          <a:ln>
                            <a:noFill/>
                          </a:ln>
                          <a:solidFill>
                            <a:schemeClr val="tx1"/>
                          </a:solidFill>
                          <a:effectLst/>
                          <a:latin typeface="Arial" charset="0"/>
                          <a:ea typeface="宋体" charset="-122"/>
                        </a:rPr>
                        <a:t>dt</a:t>
                      </a:r>
                      <a:r>
                        <a:rPr kumimoji="0" lang="zh-CN" altLang="en-US" sz="1600" b="0" i="0" u="none" strike="noStrike" cap="none" normalizeH="0" baseline="0" smtClean="0">
                          <a:ln>
                            <a:noFill/>
                          </a:ln>
                          <a:solidFill>
                            <a:schemeClr val="tx1"/>
                          </a:solidFill>
                          <a:effectLst/>
                          <a:latin typeface="Arial" charset="0"/>
                          <a:ea typeface="宋体" charset="-122"/>
                        </a:rPr>
                        <a:t>或一个</a:t>
                      </a:r>
                      <a:r>
                        <a:rPr kumimoji="0" lang="en-US" altLang="zh-CN" sz="1600" b="0" i="0" u="none" strike="noStrike" cap="none" normalizeH="0" baseline="0" smtClean="0">
                          <a:ln>
                            <a:noFill/>
                          </a:ln>
                          <a:solidFill>
                            <a:schemeClr val="tx1"/>
                          </a:solidFill>
                          <a:effectLst/>
                          <a:latin typeface="Arial" charset="0"/>
                          <a:ea typeface="宋体" charset="-122"/>
                        </a:rPr>
                        <a:t>dd</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dl</a:t>
                      </a:r>
                      <a:r>
                        <a:rPr kumimoji="0" lang="zh-CN" altLang="en-US" sz="1600" b="0" i="0" u="none" strike="noStrike" cap="none" normalizeH="0" baseline="0" smtClean="0">
                          <a:ln>
                            <a:noFill/>
                          </a:ln>
                          <a:solidFill>
                            <a:schemeClr val="tx1"/>
                          </a:solidFill>
                          <a:effectLst/>
                          <a:latin typeface="Arial" charset="0"/>
                          <a:ea typeface="宋体" charset="-122"/>
                        </a:rPr>
                        <a:t>的子元素只能是</a:t>
                      </a:r>
                      <a:r>
                        <a:rPr kumimoji="0" lang="en-US" altLang="zh-CN" sz="1600" b="0" i="0" u="none" strike="noStrike" cap="none" normalizeH="0" baseline="0" smtClean="0">
                          <a:ln>
                            <a:noFill/>
                          </a:ln>
                          <a:solidFill>
                            <a:schemeClr val="tx1"/>
                          </a:solidFill>
                          <a:effectLst/>
                          <a:latin typeface="Arial" charset="0"/>
                          <a:ea typeface="宋体" charset="-122"/>
                        </a:rPr>
                        <a:t>dt</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dd</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zh-CN" altLang="en-US" smtClean="0"/>
              <a:t>实例：项目符号（无序列表）</a:t>
            </a:r>
          </a:p>
        </p:txBody>
      </p:sp>
      <p:sp>
        <p:nvSpPr>
          <p:cNvPr id="52226" name="Rectangle 3"/>
          <p:cNvSpPr>
            <a:spLocks noGrp="1" noChangeArrowheads="1"/>
          </p:cNvSpPr>
          <p:nvPr>
            <p:ph type="body" idx="1"/>
          </p:nvPr>
        </p:nvSpPr>
        <p:spPr/>
        <p:txBody>
          <a:bodyPr/>
          <a:lstStyle/>
          <a:p>
            <a:endParaRPr lang="zh-CN" altLang="en-US" smtClean="0"/>
          </a:p>
        </p:txBody>
      </p:sp>
      <p:pic>
        <p:nvPicPr>
          <p:cNvPr id="52227" name="Picture 4"/>
          <p:cNvPicPr>
            <a:picLocks noChangeAspect="1" noChangeArrowheads="1"/>
          </p:cNvPicPr>
          <p:nvPr/>
        </p:nvPicPr>
        <p:blipFill>
          <a:blip r:embed="rId3"/>
          <a:srcRect/>
          <a:stretch>
            <a:fillRect/>
          </a:stretch>
        </p:blipFill>
        <p:spPr bwMode="auto">
          <a:xfrm>
            <a:off x="755650" y="1916113"/>
            <a:ext cx="6264275" cy="4800600"/>
          </a:xfrm>
          <a:prstGeom prst="rect">
            <a:avLst/>
          </a:prstGeom>
          <a:noFill/>
          <a:ln w="9525">
            <a:solidFill>
              <a:schemeClr val="tx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mtClean="0"/>
              <a:t>实例：有序列表（编号列表）</a:t>
            </a:r>
          </a:p>
        </p:txBody>
      </p:sp>
      <p:sp>
        <p:nvSpPr>
          <p:cNvPr id="54274" name="Rectangle 3"/>
          <p:cNvSpPr>
            <a:spLocks noGrp="1" noChangeArrowheads="1"/>
          </p:cNvSpPr>
          <p:nvPr>
            <p:ph type="body" idx="1"/>
          </p:nvPr>
        </p:nvSpPr>
        <p:spPr/>
        <p:txBody>
          <a:bodyPr/>
          <a:lstStyle/>
          <a:p>
            <a:endParaRPr lang="zh-CN" altLang="en-US" smtClean="0"/>
          </a:p>
        </p:txBody>
      </p:sp>
      <p:pic>
        <p:nvPicPr>
          <p:cNvPr id="54275" name="Picture 4"/>
          <p:cNvPicPr>
            <a:picLocks noChangeAspect="1" noChangeArrowheads="1"/>
          </p:cNvPicPr>
          <p:nvPr/>
        </p:nvPicPr>
        <p:blipFill>
          <a:blip r:embed="rId2"/>
          <a:srcRect/>
          <a:stretch>
            <a:fillRect/>
          </a:stretch>
        </p:blipFill>
        <p:spPr bwMode="auto">
          <a:xfrm>
            <a:off x="755650" y="1916113"/>
            <a:ext cx="5688013" cy="4838700"/>
          </a:xfrm>
          <a:prstGeom prst="rect">
            <a:avLst/>
          </a:prstGeom>
          <a:noFill/>
          <a:ln w="9525">
            <a:solidFill>
              <a:schemeClr val="tx1"/>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zh-CN" altLang="en-US" smtClean="0"/>
              <a:t>实例：定义列表</a:t>
            </a:r>
          </a:p>
        </p:txBody>
      </p:sp>
      <p:sp>
        <p:nvSpPr>
          <p:cNvPr id="55298" name="Rectangle 3"/>
          <p:cNvSpPr>
            <a:spLocks noGrp="1" noChangeArrowheads="1"/>
          </p:cNvSpPr>
          <p:nvPr>
            <p:ph type="body" idx="1"/>
          </p:nvPr>
        </p:nvSpPr>
        <p:spPr/>
        <p:txBody>
          <a:bodyPr/>
          <a:lstStyle/>
          <a:p>
            <a:endParaRPr lang="zh-CN" altLang="en-US" smtClean="0"/>
          </a:p>
        </p:txBody>
      </p:sp>
      <p:pic>
        <p:nvPicPr>
          <p:cNvPr id="55299" name="Picture 5"/>
          <p:cNvPicPr>
            <a:picLocks noChangeAspect="1" noChangeArrowheads="1"/>
          </p:cNvPicPr>
          <p:nvPr/>
        </p:nvPicPr>
        <p:blipFill>
          <a:blip r:embed="rId3"/>
          <a:srcRect/>
          <a:stretch>
            <a:fillRect/>
          </a:stretch>
        </p:blipFill>
        <p:spPr bwMode="auto">
          <a:xfrm>
            <a:off x="755650" y="1916113"/>
            <a:ext cx="7704138" cy="4840287"/>
          </a:xfrm>
          <a:prstGeom prst="rect">
            <a:avLst/>
          </a:prstGeom>
          <a:noFill/>
          <a:ln w="9525">
            <a:solidFill>
              <a:schemeClr val="tx1"/>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zh-CN" altLang="en-US" smtClean="0"/>
              <a:t>计算机进制</a:t>
            </a:r>
          </a:p>
        </p:txBody>
      </p:sp>
      <p:sp>
        <p:nvSpPr>
          <p:cNvPr id="57346" name="Rectangle 3"/>
          <p:cNvSpPr>
            <a:spLocks noGrp="1" noChangeArrowheads="1"/>
          </p:cNvSpPr>
          <p:nvPr>
            <p:ph type="body" idx="1"/>
          </p:nvPr>
        </p:nvSpPr>
        <p:spPr/>
        <p:txBody>
          <a:bodyPr/>
          <a:lstStyle/>
          <a:p>
            <a:r>
              <a:rPr lang="zh-CN" altLang="en-US" sz="1600" smtClean="0"/>
              <a:t>进制也就是进位制，是人们规定的一种进位方法。 对于任何一种进制</a:t>
            </a:r>
            <a:r>
              <a:rPr lang="en-US" altLang="zh-CN" sz="1600" smtClean="0"/>
              <a:t>---X</a:t>
            </a:r>
            <a:r>
              <a:rPr lang="zh-CN" altLang="en-US" sz="1600" smtClean="0"/>
              <a:t>进制，就表示某一位置上的数运算时是逢</a:t>
            </a:r>
            <a:r>
              <a:rPr lang="en-US" altLang="zh-CN" sz="1600" smtClean="0"/>
              <a:t>X</a:t>
            </a:r>
            <a:r>
              <a:rPr lang="zh-CN" altLang="en-US" sz="1600" smtClean="0"/>
              <a:t>进一位。 十进制是逢十进一，十六进制是逢十六进一，二进制就是逢二进一 。</a:t>
            </a:r>
          </a:p>
          <a:p>
            <a:r>
              <a:rPr lang="zh-CN" altLang="en-US" sz="1600" smtClean="0"/>
              <a:t>计算机是信息处理的工具，任何信息必须转换成二进制形式数据后才能由计算机进行处理，存储和传输。 </a:t>
            </a:r>
          </a:p>
          <a:p>
            <a:r>
              <a:rPr lang="zh-CN" altLang="en-US" sz="1600" b="1" smtClean="0"/>
              <a:t>常用的进制</a:t>
            </a:r>
          </a:p>
          <a:p>
            <a:pPr lvl="1"/>
            <a:r>
              <a:rPr lang="zh-CN" altLang="en-US" sz="1600" smtClean="0"/>
              <a:t>二进制：有</a:t>
            </a:r>
            <a:r>
              <a:rPr lang="en-US" altLang="zh-CN" sz="1600" smtClean="0"/>
              <a:t>0</a:t>
            </a:r>
            <a:r>
              <a:rPr lang="zh-CN" altLang="en-US" sz="1600" smtClean="0"/>
              <a:t>和</a:t>
            </a:r>
            <a:r>
              <a:rPr lang="en-US" altLang="zh-CN" sz="1600" smtClean="0"/>
              <a:t>1</a:t>
            </a:r>
            <a:r>
              <a:rPr lang="zh-CN" altLang="en-US" sz="1600" smtClean="0"/>
              <a:t>两个基本数，按“逢二进一”规则运算。</a:t>
            </a:r>
            <a:r>
              <a:rPr lang="en-US" altLang="zh-CN" sz="1600" smtClean="0"/>
              <a:t>(110)2</a:t>
            </a:r>
          </a:p>
          <a:p>
            <a:pPr lvl="1"/>
            <a:r>
              <a:rPr lang="zh-CN" altLang="en-US" sz="1600" smtClean="0"/>
              <a:t>十进制：十进制有</a:t>
            </a:r>
            <a:r>
              <a:rPr lang="en-US" altLang="zh-CN" sz="1600" smtClean="0"/>
              <a:t>0~9</a:t>
            </a:r>
            <a:r>
              <a:rPr lang="zh-CN" altLang="en-US" sz="1600" smtClean="0"/>
              <a:t>十个基本数字组成，按“逢十进一”规则运算。</a:t>
            </a:r>
          </a:p>
          <a:p>
            <a:pPr lvl="1"/>
            <a:r>
              <a:rPr lang="zh-CN" altLang="en-US" sz="1600" smtClean="0"/>
              <a:t>八进制：由于二进制不方便和阅读，因此小型机引入了八进制。八进制有</a:t>
            </a:r>
            <a:r>
              <a:rPr lang="en-US" altLang="zh-CN" sz="1600" smtClean="0"/>
              <a:t>8</a:t>
            </a:r>
            <a:r>
              <a:rPr lang="zh-CN" altLang="en-US" sz="1600" smtClean="0"/>
              <a:t>个数码</a:t>
            </a:r>
            <a:r>
              <a:rPr lang="en-US" altLang="zh-CN" sz="1600" smtClean="0"/>
              <a:t>0</a:t>
            </a:r>
            <a:r>
              <a:rPr lang="zh-CN" altLang="en-US" sz="1600" smtClean="0"/>
              <a:t>、</a:t>
            </a:r>
            <a:r>
              <a:rPr lang="en-US" altLang="zh-CN" sz="1600" smtClean="0"/>
              <a:t>1</a:t>
            </a:r>
            <a:r>
              <a:rPr lang="zh-CN" altLang="en-US" sz="1600" smtClean="0"/>
              <a:t>、</a:t>
            </a:r>
            <a:r>
              <a:rPr lang="en-US" altLang="zh-CN" sz="1600" smtClean="0"/>
              <a:t>2</a:t>
            </a:r>
            <a:r>
              <a:rPr lang="zh-CN" altLang="en-US" sz="1600" smtClean="0"/>
              <a:t>、</a:t>
            </a:r>
            <a:r>
              <a:rPr lang="en-US" altLang="zh-CN" sz="1600" smtClean="0"/>
              <a:t>3</a:t>
            </a:r>
            <a:r>
              <a:rPr lang="zh-CN" altLang="en-US" sz="1600" smtClean="0"/>
              <a:t>、</a:t>
            </a:r>
            <a:r>
              <a:rPr lang="en-US" altLang="zh-CN" sz="1600" smtClean="0"/>
              <a:t>4</a:t>
            </a:r>
            <a:r>
              <a:rPr lang="zh-CN" altLang="en-US" sz="1600" smtClean="0"/>
              <a:t>、</a:t>
            </a:r>
            <a:r>
              <a:rPr lang="en-US" altLang="zh-CN" sz="1600" smtClean="0"/>
              <a:t>5</a:t>
            </a:r>
            <a:r>
              <a:rPr lang="zh-CN" altLang="en-US" sz="1600" smtClean="0"/>
              <a:t>、</a:t>
            </a:r>
            <a:r>
              <a:rPr lang="en-US" altLang="zh-CN" sz="1600" smtClean="0"/>
              <a:t>6</a:t>
            </a:r>
            <a:r>
              <a:rPr lang="zh-CN" altLang="en-US" sz="1600" smtClean="0"/>
              <a:t>、</a:t>
            </a:r>
            <a:r>
              <a:rPr lang="en-US" altLang="zh-CN" sz="1600" smtClean="0"/>
              <a:t>7</a:t>
            </a:r>
            <a:r>
              <a:rPr lang="zh-CN" altLang="en-US" sz="1600" smtClean="0"/>
              <a:t>，即基</a:t>
            </a:r>
            <a:r>
              <a:rPr lang="en-US" altLang="zh-CN" sz="1600" smtClean="0"/>
              <a:t>R=8=2^3</a:t>
            </a:r>
            <a:r>
              <a:rPr lang="zh-CN" altLang="en-US" sz="1600" smtClean="0"/>
              <a:t>，并且每个数码正好对应三位二进制数，所以八进制能很好地反映二进制 </a:t>
            </a:r>
          </a:p>
          <a:p>
            <a:pPr lvl="1"/>
            <a:r>
              <a:rPr lang="zh-CN" altLang="en-US" sz="1600" smtClean="0"/>
              <a:t>十六进制：由于二进制数在使用中位数太长，不容易记忆，所以又提出了十六进制数。它由十六个字符</a:t>
            </a:r>
            <a:r>
              <a:rPr lang="en-US" altLang="zh-CN" sz="1600" smtClean="0"/>
              <a:t>0</a:t>
            </a:r>
            <a:r>
              <a:rPr lang="zh-CN" altLang="en-US" sz="1600" smtClean="0"/>
              <a:t>～</a:t>
            </a:r>
            <a:r>
              <a:rPr lang="en-US" altLang="zh-CN" sz="1600" smtClean="0"/>
              <a:t>9</a:t>
            </a:r>
            <a:r>
              <a:rPr lang="zh-CN" altLang="en-US" sz="1600" smtClean="0"/>
              <a:t>以及</a:t>
            </a:r>
            <a:r>
              <a:rPr lang="en-US" altLang="zh-CN" sz="1600" smtClean="0"/>
              <a:t>A</a:t>
            </a:r>
            <a:r>
              <a:rPr lang="zh-CN" altLang="en-US" sz="1600" smtClean="0"/>
              <a:t>，</a:t>
            </a:r>
            <a:r>
              <a:rPr lang="en-US" altLang="zh-CN" sz="1600" smtClean="0"/>
              <a:t>B</a:t>
            </a:r>
            <a:r>
              <a:rPr lang="zh-CN" altLang="en-US" sz="1600" smtClean="0"/>
              <a:t>，</a:t>
            </a:r>
            <a:r>
              <a:rPr lang="en-US" altLang="zh-CN" sz="1600" smtClean="0"/>
              <a:t>C</a:t>
            </a:r>
            <a:r>
              <a:rPr lang="zh-CN" altLang="en-US" sz="1600" smtClean="0"/>
              <a:t>，</a:t>
            </a:r>
            <a:r>
              <a:rPr lang="en-US" altLang="zh-CN" sz="1600" smtClean="0"/>
              <a:t>D</a:t>
            </a:r>
            <a:r>
              <a:rPr lang="zh-CN" altLang="en-US" sz="1600" smtClean="0"/>
              <a:t>，</a:t>
            </a:r>
            <a:r>
              <a:rPr lang="en-US" altLang="zh-CN" sz="1600" smtClean="0"/>
              <a:t>E</a:t>
            </a:r>
            <a:r>
              <a:rPr lang="zh-CN" altLang="en-US" sz="1600" smtClean="0"/>
              <a:t>，</a:t>
            </a:r>
            <a:r>
              <a:rPr lang="en-US" altLang="zh-CN" sz="1600" smtClean="0"/>
              <a:t>F</a:t>
            </a:r>
            <a:r>
              <a:rPr lang="zh-CN" altLang="en-US" sz="1600" smtClean="0"/>
              <a:t>组成 ，运算规则是逢十六进一，即基</a:t>
            </a:r>
            <a:r>
              <a:rPr lang="en-US" altLang="zh-CN" sz="1600" smtClean="0"/>
              <a:t>R=16=2^4</a:t>
            </a:r>
          </a:p>
          <a:p>
            <a:pPr lvl="1"/>
            <a:endParaRPr lang="zh-CN" altLang="en-US" sz="16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各进制基数对应表</a:t>
            </a:r>
          </a:p>
        </p:txBody>
      </p:sp>
      <p:sp>
        <p:nvSpPr>
          <p:cNvPr id="58370" name="Rectangle 3"/>
          <p:cNvSpPr>
            <a:spLocks noGrp="1" noChangeArrowheads="1"/>
          </p:cNvSpPr>
          <p:nvPr>
            <p:ph type="body" idx="1"/>
          </p:nvPr>
        </p:nvSpPr>
        <p:spPr/>
        <p:txBody>
          <a:bodyPr/>
          <a:lstStyle/>
          <a:p>
            <a:endParaRPr lang="zh-CN" altLang="en-US" smtClean="0"/>
          </a:p>
        </p:txBody>
      </p:sp>
      <p:pic>
        <p:nvPicPr>
          <p:cNvPr id="58371" name="Picture 5"/>
          <p:cNvPicPr>
            <a:picLocks noChangeAspect="1" noChangeArrowheads="1"/>
          </p:cNvPicPr>
          <p:nvPr/>
        </p:nvPicPr>
        <p:blipFill>
          <a:blip r:embed="rId2"/>
          <a:srcRect/>
          <a:stretch>
            <a:fillRect/>
          </a:stretch>
        </p:blipFill>
        <p:spPr bwMode="auto">
          <a:xfrm>
            <a:off x="755650" y="1989138"/>
            <a:ext cx="7704138" cy="1727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zh-CN" altLang="en-US" smtClean="0"/>
              <a:t>二进制和十进制间的转换</a:t>
            </a:r>
          </a:p>
        </p:txBody>
      </p:sp>
      <p:sp>
        <p:nvSpPr>
          <p:cNvPr id="59394" name="Rectangle 3"/>
          <p:cNvSpPr>
            <a:spLocks noGrp="1" noChangeArrowheads="1"/>
          </p:cNvSpPr>
          <p:nvPr>
            <p:ph type="body" idx="1"/>
          </p:nvPr>
        </p:nvSpPr>
        <p:spPr>
          <a:xfrm>
            <a:off x="395288" y="1989138"/>
            <a:ext cx="8353425" cy="4032250"/>
          </a:xfrm>
        </p:spPr>
        <p:txBody>
          <a:bodyPr/>
          <a:lstStyle/>
          <a:p>
            <a:pPr>
              <a:lnSpc>
                <a:spcPct val="110000"/>
              </a:lnSpc>
            </a:pPr>
            <a:r>
              <a:rPr lang="zh-CN" altLang="en-US" sz="1600" b="1" smtClean="0"/>
              <a:t>十进制转成二进制</a:t>
            </a:r>
          </a:p>
          <a:p>
            <a:pPr lvl="1">
              <a:lnSpc>
                <a:spcPct val="110000"/>
              </a:lnSpc>
            </a:pPr>
            <a:r>
              <a:rPr lang="zh-CN" altLang="en-US" sz="1600" b="1" smtClean="0"/>
              <a:t>整数部分</a:t>
            </a:r>
            <a:r>
              <a:rPr lang="zh-CN" altLang="en-US" sz="1600" smtClean="0"/>
              <a:t>：</a:t>
            </a:r>
            <a:r>
              <a:rPr lang="zh-CN" altLang="en-US" sz="1600" b="1" smtClean="0">
                <a:solidFill>
                  <a:srgbClr val="FF0000"/>
                </a:solidFill>
              </a:rPr>
              <a:t>除</a:t>
            </a:r>
            <a:r>
              <a:rPr lang="en-US" altLang="zh-CN" sz="1600" b="1" smtClean="0">
                <a:solidFill>
                  <a:srgbClr val="FF0000"/>
                </a:solidFill>
              </a:rPr>
              <a:t>2</a:t>
            </a:r>
            <a:r>
              <a:rPr lang="zh-CN" altLang="en-US" sz="1600" b="1" smtClean="0">
                <a:solidFill>
                  <a:srgbClr val="FF0000"/>
                </a:solidFill>
              </a:rPr>
              <a:t>取余法</a:t>
            </a:r>
            <a:r>
              <a:rPr lang="zh-CN" altLang="en-US" sz="1600" smtClean="0"/>
              <a:t>。即每次将整数部分除以</a:t>
            </a:r>
            <a:r>
              <a:rPr lang="en-US" altLang="zh-CN" sz="1600" smtClean="0"/>
              <a:t>2</a:t>
            </a:r>
            <a:r>
              <a:rPr lang="zh-CN" altLang="en-US" sz="1600" smtClean="0"/>
              <a:t>，余数为该位权上的数，而商继续除以</a:t>
            </a:r>
            <a:r>
              <a:rPr lang="en-US" altLang="zh-CN" sz="1600" smtClean="0"/>
              <a:t>2</a:t>
            </a:r>
            <a:r>
              <a:rPr lang="zh-CN" altLang="en-US" sz="1600" smtClean="0"/>
              <a:t>，余数又为上一个位权上的数，这个步骤一直持续下去，直到商为</a:t>
            </a:r>
            <a:r>
              <a:rPr lang="en-US" altLang="zh-CN" sz="1600" smtClean="0"/>
              <a:t>0</a:t>
            </a:r>
            <a:r>
              <a:rPr lang="zh-CN" altLang="en-US" sz="1600" smtClean="0"/>
              <a:t>为止，最后读数时候，从最后一个余数读起，一直到最前面的一个余数。 </a:t>
            </a:r>
          </a:p>
          <a:p>
            <a:pPr lvl="1">
              <a:lnSpc>
                <a:spcPct val="110000"/>
              </a:lnSpc>
            </a:pPr>
            <a:r>
              <a:rPr lang="zh-CN" altLang="en-US" sz="1600" b="1" smtClean="0"/>
              <a:t>小数部分</a:t>
            </a:r>
            <a:r>
              <a:rPr lang="zh-CN" altLang="en-US" sz="1600" smtClean="0"/>
              <a:t>：</a:t>
            </a:r>
            <a:r>
              <a:rPr lang="zh-CN" altLang="en-US" sz="1600" b="1" smtClean="0">
                <a:solidFill>
                  <a:srgbClr val="FF0000"/>
                </a:solidFill>
              </a:rPr>
              <a:t>乘</a:t>
            </a:r>
            <a:r>
              <a:rPr lang="en-US" altLang="zh-CN" sz="1600" b="1" smtClean="0">
                <a:solidFill>
                  <a:srgbClr val="FF0000"/>
                </a:solidFill>
              </a:rPr>
              <a:t>2</a:t>
            </a:r>
            <a:r>
              <a:rPr lang="zh-CN" altLang="en-US" sz="1600" b="1" smtClean="0">
                <a:solidFill>
                  <a:srgbClr val="FF0000"/>
                </a:solidFill>
              </a:rPr>
              <a:t>取整法</a:t>
            </a:r>
            <a:r>
              <a:rPr lang="zh-CN" altLang="en-US" sz="1600" smtClean="0"/>
              <a:t>，即将小数部分乘以</a:t>
            </a:r>
            <a:r>
              <a:rPr lang="en-US" altLang="zh-CN" sz="1600" smtClean="0"/>
              <a:t>2</a:t>
            </a:r>
            <a:r>
              <a:rPr lang="zh-CN" altLang="en-US" sz="1600" smtClean="0"/>
              <a:t>，然后取整数部分，剩下的小数部分继续乘以</a:t>
            </a:r>
            <a:r>
              <a:rPr lang="en-US" altLang="zh-CN" sz="1600" smtClean="0"/>
              <a:t>2</a:t>
            </a:r>
            <a:r>
              <a:rPr lang="zh-CN" altLang="en-US" sz="1600" smtClean="0"/>
              <a:t>，然后取整数部分，剩下的小数部分又乘以</a:t>
            </a:r>
            <a:r>
              <a:rPr lang="en-US" altLang="zh-CN" sz="1600" smtClean="0"/>
              <a:t>2</a:t>
            </a:r>
            <a:r>
              <a:rPr lang="zh-CN" altLang="en-US" sz="1600" smtClean="0"/>
              <a:t>，一直取到小数部分为零为止。如果除不尽取一定的精度即可。</a:t>
            </a:r>
          </a:p>
          <a:p>
            <a:pPr>
              <a:lnSpc>
                <a:spcPct val="110000"/>
              </a:lnSpc>
            </a:pPr>
            <a:r>
              <a:rPr lang="zh-CN" altLang="en-US" sz="1600" b="1" smtClean="0"/>
              <a:t>二进制转成十进制</a:t>
            </a:r>
          </a:p>
          <a:p>
            <a:pPr lvl="1">
              <a:lnSpc>
                <a:spcPct val="110000"/>
              </a:lnSpc>
            </a:pPr>
            <a:r>
              <a:rPr lang="zh-CN" altLang="en-US" sz="1600" smtClean="0"/>
              <a:t>不分整数部分和小数部分</a:t>
            </a:r>
          </a:p>
          <a:p>
            <a:pPr lvl="1">
              <a:lnSpc>
                <a:spcPct val="110000"/>
              </a:lnSpc>
            </a:pPr>
            <a:r>
              <a:rPr lang="zh-CN" altLang="en-US" sz="1600" smtClean="0"/>
              <a:t>方法：按权相加法，即将二进制每位上的数乘以权</a:t>
            </a:r>
            <a:r>
              <a:rPr lang="en-US" altLang="zh-CN" sz="1600" smtClean="0"/>
              <a:t>(</a:t>
            </a:r>
            <a:r>
              <a:rPr lang="zh-CN" altLang="en-US" sz="1600" smtClean="0"/>
              <a:t>每位上的指数常数</a:t>
            </a:r>
            <a:r>
              <a:rPr lang="en-US" altLang="zh-CN" sz="1600" smtClean="0"/>
              <a:t>)</a:t>
            </a:r>
            <a:r>
              <a:rPr lang="zh-CN" altLang="en-US" sz="1600" smtClean="0"/>
              <a:t>，然后相加之和即是十进制数。</a:t>
            </a:r>
          </a:p>
          <a:p>
            <a:pPr lvl="1">
              <a:lnSpc>
                <a:spcPct val="110000"/>
              </a:lnSpc>
            </a:pPr>
            <a:r>
              <a:rPr lang="zh-CN" altLang="en-US" sz="1600" smtClean="0"/>
              <a:t>举例：将二进制</a:t>
            </a:r>
            <a:r>
              <a:rPr lang="en-US" altLang="zh-CN" sz="1600" smtClean="0"/>
              <a:t>101.101 </a:t>
            </a:r>
            <a:r>
              <a:rPr lang="zh-CN" altLang="en-US" sz="1600" smtClean="0"/>
              <a:t>转成十进制</a:t>
            </a:r>
          </a:p>
          <a:p>
            <a:pPr lvl="1">
              <a:lnSpc>
                <a:spcPct val="110000"/>
              </a:lnSpc>
            </a:pPr>
            <a:r>
              <a:rPr lang="zh-CN" altLang="en-US" sz="1600" smtClean="0"/>
              <a:t>分析：</a:t>
            </a:r>
            <a:r>
              <a:rPr lang="en-US" altLang="zh-CN" sz="1600" smtClean="0"/>
              <a:t>1*2^2+0*2^1+1*2^0+1*2^-1+0*2^-2+1*2^-3=5.625(10)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十进制转成二进制</a:t>
            </a:r>
          </a:p>
        </p:txBody>
      </p:sp>
      <p:sp>
        <p:nvSpPr>
          <p:cNvPr id="60418" name="Rectangle 32"/>
          <p:cNvSpPr>
            <a:spLocks noGrp="1" noChangeArrowheads="1"/>
          </p:cNvSpPr>
          <p:nvPr>
            <p:ph type="body" sz="half" idx="1"/>
          </p:nvPr>
        </p:nvSpPr>
        <p:spPr>
          <a:xfrm>
            <a:off x="755650" y="1989138"/>
            <a:ext cx="7696200" cy="576262"/>
          </a:xfrm>
        </p:spPr>
        <p:txBody>
          <a:bodyPr/>
          <a:lstStyle/>
          <a:p>
            <a:r>
              <a:rPr lang="zh-CN" altLang="en-US" sz="2700" smtClean="0"/>
              <a:t>将十进制</a:t>
            </a:r>
            <a:r>
              <a:rPr lang="en-US" altLang="zh-CN" sz="2700" smtClean="0"/>
              <a:t>10.125</a:t>
            </a:r>
            <a:r>
              <a:rPr lang="zh-CN" altLang="en-US" sz="2700" smtClean="0"/>
              <a:t>转成二进制 </a:t>
            </a:r>
            <a:r>
              <a:rPr lang="en-US" altLang="zh-CN" sz="2700" smtClean="0"/>
              <a:t>(1010.001)2</a:t>
            </a:r>
          </a:p>
        </p:txBody>
      </p:sp>
      <p:graphicFrame>
        <p:nvGraphicFramePr>
          <p:cNvPr id="58448" name="Group 80"/>
          <p:cNvGraphicFramePr>
            <a:graphicFrameLocks noGrp="1"/>
          </p:cNvGraphicFramePr>
          <p:nvPr>
            <p:ph sz="half" idx="2"/>
          </p:nvPr>
        </p:nvGraphicFramePr>
        <p:xfrm>
          <a:off x="395288" y="2708275"/>
          <a:ext cx="3744912" cy="2022475"/>
        </p:xfrm>
        <a:graphic>
          <a:graphicData uri="http://schemas.openxmlformats.org/drawingml/2006/table">
            <a:tbl>
              <a:tblPr/>
              <a:tblGrid>
                <a:gridCol w="736600"/>
                <a:gridCol w="847725"/>
                <a:gridCol w="749300"/>
                <a:gridCol w="1411287"/>
              </a:tblGrid>
              <a:tr h="120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第</a:t>
                      </a:r>
                      <a:r>
                        <a:rPr kumimoji="0" lang="en-US" altLang="zh-CN" sz="1600" b="1" i="0" u="none" strike="noStrike" cap="none" normalizeH="0" baseline="0" smtClean="0">
                          <a:ln>
                            <a:noFill/>
                          </a:ln>
                          <a:solidFill>
                            <a:schemeClr val="tx1"/>
                          </a:solidFill>
                          <a:effectLst/>
                          <a:latin typeface="Arial" charset="0"/>
                          <a:ea typeface="宋体" charset="-122"/>
                        </a:rPr>
                        <a:t>N</a:t>
                      </a:r>
                      <a:r>
                        <a:rPr kumimoji="0" lang="zh-CN" altLang="en-US" sz="1600" b="1" i="0" u="none" strike="noStrike" cap="none" normalizeH="0" baseline="0" smtClean="0">
                          <a:ln>
                            <a:noFill/>
                          </a:ln>
                          <a:solidFill>
                            <a:schemeClr val="tx1"/>
                          </a:solidFill>
                          <a:effectLst/>
                          <a:latin typeface="Arial" charset="0"/>
                          <a:ea typeface="宋体" charset="-122"/>
                        </a:rPr>
                        <a:t>次</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整数</a:t>
                      </a:r>
                      <a:r>
                        <a:rPr kumimoji="0" lang="en-US" altLang="zh-CN" sz="1600" b="1" i="0" u="none" strike="noStrike" cap="none" normalizeH="0" baseline="0" smtClean="0">
                          <a:ln>
                            <a:noFill/>
                          </a:ln>
                          <a:solidFill>
                            <a:schemeClr val="tx1"/>
                          </a:solidFill>
                          <a:effectLst/>
                          <a:latin typeface="Arial" charset="0"/>
                          <a:ea typeface="宋体"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余数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10/2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02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5/2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413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413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41300">
                <a:tc gridSpan="4">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最后结果：</a:t>
                      </a:r>
                      <a:r>
                        <a:rPr kumimoji="0" lang="en-US" altLang="zh-CN" sz="1600" b="0" i="0" u="none" strike="noStrike" cap="none" normalizeH="0" baseline="0" smtClean="0">
                          <a:ln>
                            <a:noFill/>
                          </a:ln>
                          <a:solidFill>
                            <a:schemeClr val="tx1"/>
                          </a:solidFill>
                          <a:effectLst/>
                          <a:latin typeface="Arial" charset="0"/>
                          <a:ea typeface="宋体" charset="-122"/>
                        </a:rPr>
                        <a:t>1010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58449" name="Group 81"/>
          <p:cNvGraphicFramePr>
            <a:graphicFrameLocks noGrp="1"/>
          </p:cNvGraphicFramePr>
          <p:nvPr/>
        </p:nvGraphicFramePr>
        <p:xfrm>
          <a:off x="4427538" y="2708275"/>
          <a:ext cx="3889375" cy="1682750"/>
        </p:xfrm>
        <a:graphic>
          <a:graphicData uri="http://schemas.openxmlformats.org/drawingml/2006/table">
            <a:tbl>
              <a:tblPr/>
              <a:tblGrid>
                <a:gridCol w="831850"/>
                <a:gridCol w="1257300"/>
                <a:gridCol w="935037"/>
                <a:gridCol w="865188"/>
              </a:tblGrid>
              <a:tr h="120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第</a:t>
                      </a:r>
                      <a:r>
                        <a:rPr kumimoji="0" lang="en-US" altLang="zh-CN" sz="1600" b="1" i="0" u="none" strike="noStrike" cap="none" normalizeH="0" baseline="0" smtClean="0">
                          <a:ln>
                            <a:noFill/>
                          </a:ln>
                          <a:solidFill>
                            <a:schemeClr val="tx1"/>
                          </a:solidFill>
                          <a:effectLst/>
                          <a:latin typeface="Arial" charset="0"/>
                          <a:ea typeface="宋体" charset="-122"/>
                        </a:rPr>
                        <a:t>N</a:t>
                      </a:r>
                      <a:r>
                        <a:rPr kumimoji="0" lang="zh-CN" altLang="en-US" sz="1600" b="1" i="0" u="none" strike="noStrike" cap="none" normalizeH="0" baseline="0" smtClean="0">
                          <a:ln>
                            <a:noFill/>
                          </a:ln>
                          <a:solidFill>
                            <a:schemeClr val="tx1"/>
                          </a:solidFill>
                          <a:effectLst/>
                          <a:latin typeface="Arial" charset="0"/>
                          <a:ea typeface="宋体" charset="-122"/>
                        </a:rPr>
                        <a:t>次</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小数</a:t>
                      </a:r>
                      <a:r>
                        <a:rPr kumimoji="0" lang="en-US" altLang="zh-CN" sz="1600" b="1" i="0" u="none" strike="noStrike" cap="none" normalizeH="0" baseline="0" smtClean="0">
                          <a:ln>
                            <a:noFill/>
                          </a:ln>
                          <a:solidFill>
                            <a:schemeClr val="tx1"/>
                          </a:solidFill>
                          <a:effectLst/>
                          <a:latin typeface="Arial" charset="0"/>
                          <a:ea typeface="宋体" charset="-122"/>
                        </a:rPr>
                        <a:t>0.125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整数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0.125*2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0.25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0.25*2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gridSpan="4">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最后结果：</a:t>
                      </a:r>
                      <a:r>
                        <a:rPr kumimoji="0" lang="en-US" altLang="zh-CN" sz="1600" b="0" i="0" u="none" strike="noStrike" cap="none" normalizeH="0" baseline="0" smtClean="0">
                          <a:ln>
                            <a:noFill/>
                          </a:ln>
                          <a:solidFill>
                            <a:schemeClr val="tx1"/>
                          </a:solidFill>
                          <a:effectLst/>
                          <a:latin typeface="Arial" charset="0"/>
                          <a:ea typeface="宋体" charset="-122"/>
                        </a:rPr>
                        <a:t>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4"/>
          <p:cNvSpPr>
            <a:spLocks noGrp="1"/>
          </p:cNvSpPr>
          <p:nvPr>
            <p:ph type="title"/>
          </p:nvPr>
        </p:nvSpPr>
        <p:spPr/>
        <p:txBody>
          <a:bodyPr/>
          <a:lstStyle/>
          <a:p>
            <a:r>
              <a:rPr lang="en-US" altLang="zh-CN" smtClean="0"/>
              <a:t>html</a:t>
            </a:r>
            <a:r>
              <a:rPr lang="zh-CN" altLang="en-US" smtClean="0"/>
              <a:t>概述</a:t>
            </a:r>
          </a:p>
        </p:txBody>
      </p:sp>
      <p:sp>
        <p:nvSpPr>
          <p:cNvPr id="24578" name="Rectangle 17"/>
          <p:cNvSpPr>
            <a:spLocks noGrp="1" noChangeArrowheads="1"/>
          </p:cNvSpPr>
          <p:nvPr>
            <p:ph type="body" idx="1"/>
          </p:nvPr>
        </p:nvSpPr>
        <p:spPr/>
        <p:txBody>
          <a:bodyPr/>
          <a:lstStyle/>
          <a:p>
            <a:r>
              <a:rPr lang="zh-CN" altLang="en-US" sz="1800" smtClean="0"/>
              <a:t>超文本标记语言（</a:t>
            </a:r>
            <a:r>
              <a:rPr lang="en-US" altLang="zh-CN" sz="1800" smtClean="0"/>
              <a:t>Hypertext Markup Languag</a:t>
            </a:r>
            <a:r>
              <a:rPr lang="zh-CN" altLang="en-US" sz="1800" smtClean="0"/>
              <a:t>，</a:t>
            </a:r>
            <a:r>
              <a:rPr lang="en-US" altLang="zh-CN" sz="1800" smtClean="0"/>
              <a:t>HTML</a:t>
            </a:r>
            <a:r>
              <a:rPr lang="zh-CN" altLang="en-US" sz="1800" smtClean="0"/>
              <a:t>）是标准通用标记语言</a:t>
            </a:r>
            <a:r>
              <a:rPr lang="en-US" altLang="zh-CN" sz="1800" smtClean="0"/>
              <a:t>(SGML)</a:t>
            </a:r>
            <a:r>
              <a:rPr lang="zh-CN" altLang="en-US" sz="1800" smtClean="0"/>
              <a:t>下的一个应用，是一种规范，一种标准。网页文件本身是一种文本文件，它通过标记符号来标记要显示的网页中的各个部分。</a:t>
            </a:r>
          </a:p>
          <a:p>
            <a:r>
              <a:rPr lang="zh-CN" altLang="en-US" sz="1800" smtClean="0"/>
              <a:t>浏览器按顺序阅读网页文件，然后根据标记符解释和显示其标记的内容。但需要注意的是，对于不同的浏览器，对同一标记符可能会有不完全相同的解释，因而可能会有不同的显示效果（兼容性）。</a:t>
            </a:r>
          </a:p>
          <a:p>
            <a:r>
              <a:rPr lang="zh-CN" altLang="en-US" sz="1800" b="1" smtClean="0"/>
              <a:t>何为超文本</a:t>
            </a:r>
            <a:r>
              <a:rPr lang="zh-CN" altLang="en-US" sz="1800" smtClean="0"/>
              <a:t>：是因为文本中包含了所谓“超级链接”。</a:t>
            </a:r>
          </a:p>
          <a:p>
            <a:r>
              <a:rPr lang="zh-CN" altLang="en-US" sz="1800" b="1" smtClean="0"/>
              <a:t>静态网页文件扩展名</a:t>
            </a:r>
            <a:r>
              <a:rPr lang="zh-CN" altLang="en-US" sz="1800" smtClean="0"/>
              <a:t>：</a:t>
            </a:r>
            <a:r>
              <a:rPr lang="en-US" altLang="zh-CN" sz="1800" smtClean="0"/>
              <a:t>.html  </a:t>
            </a:r>
            <a:r>
              <a:rPr lang="zh-CN" altLang="en-US" sz="1800" smtClean="0"/>
              <a:t>或 </a:t>
            </a:r>
            <a:r>
              <a:rPr lang="en-US" altLang="zh-CN" sz="1800" smtClean="0"/>
              <a:t>.htm</a:t>
            </a:r>
          </a:p>
          <a:p>
            <a:r>
              <a:rPr lang="zh-CN" altLang="en-US" sz="1800" smtClean="0"/>
              <a:t>动态网页文件扩展名：</a:t>
            </a:r>
            <a:r>
              <a:rPr lang="en-US" altLang="zh-CN" sz="1800" smtClean="0"/>
              <a:t>.php  .jsp  .net</a:t>
            </a:r>
            <a:r>
              <a:rPr lang="zh-CN" altLang="en-US" sz="1800" smtClean="0"/>
              <a:t>等</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altLang="zh-CN" smtClean="0"/>
              <a:t>&lt;marquee&gt;</a:t>
            </a:r>
            <a:r>
              <a:rPr lang="zh-CN" altLang="en-US" smtClean="0"/>
              <a:t>滚动文字</a:t>
            </a:r>
          </a:p>
        </p:txBody>
      </p:sp>
      <p:graphicFrame>
        <p:nvGraphicFramePr>
          <p:cNvPr id="73769" name="Group 41"/>
          <p:cNvGraphicFramePr>
            <a:graphicFrameLocks noGrp="1"/>
          </p:cNvGraphicFramePr>
          <p:nvPr>
            <p:ph idx="1"/>
          </p:nvPr>
        </p:nvGraphicFramePr>
        <p:xfrm>
          <a:off x="755650" y="1989138"/>
          <a:ext cx="7777163" cy="4078287"/>
        </p:xfrm>
        <a:graphic>
          <a:graphicData uri="http://schemas.openxmlformats.org/drawingml/2006/table">
            <a:tbl>
              <a:tblPr/>
              <a:tblGrid>
                <a:gridCol w="1584325"/>
                <a:gridCol w="6192838"/>
              </a:tblGrid>
              <a:tr h="2540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direction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设置文本的滚动方向，可取值</a:t>
                      </a: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r>
                        <a:rPr kumimoji="0" lang="zh-CN" altLang="en-US" sz="1600" b="0" i="0" u="none" strike="noStrike" cap="none" normalizeH="0" baseline="0" smtClean="0">
                          <a:ln>
                            <a:noFill/>
                          </a:ln>
                          <a:solidFill>
                            <a:schemeClr val="tx1"/>
                          </a:solidFill>
                          <a:effectLst/>
                          <a:latin typeface="Arial" charset="0"/>
                          <a:ea typeface="宋体" charset="-122"/>
                        </a:rPr>
                        <a:t>、 </a:t>
                      </a:r>
                      <a:r>
                        <a:rPr kumimoji="0" lang="en-US" altLang="zh-CN" sz="1600" b="0" i="0" u="none" strike="noStrike" cap="none" normalizeH="0" baseline="0" smtClean="0">
                          <a:ln>
                            <a:noFill/>
                          </a:ln>
                          <a:solidFill>
                            <a:schemeClr val="tx1"/>
                          </a:solidFill>
                          <a:effectLst/>
                          <a:latin typeface="Arial" charset="0"/>
                          <a:ea typeface="宋体" charset="-122"/>
                        </a:rPr>
                        <a:t>down</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behavior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滚动方式，可取值</a:t>
                      </a:r>
                      <a:r>
                        <a:rPr kumimoji="0" lang="en-US" altLang="zh-CN" sz="1600" b="0" i="0" u="none" strike="noStrike" cap="none" normalizeH="0" baseline="0" smtClean="0">
                          <a:ln>
                            <a:noFill/>
                          </a:ln>
                          <a:solidFill>
                            <a:schemeClr val="tx1"/>
                          </a:solidFill>
                          <a:effectLst/>
                          <a:latin typeface="Arial" charset="0"/>
                          <a:ea typeface="宋体" charset="-122"/>
                        </a:rPr>
                        <a:t>alternate(</a:t>
                      </a:r>
                      <a:r>
                        <a:rPr kumimoji="0" lang="zh-CN" altLang="en-US" sz="1600" b="0" i="0" u="none" strike="noStrike" cap="none" normalizeH="0" baseline="0" smtClean="0">
                          <a:ln>
                            <a:noFill/>
                          </a:ln>
                          <a:solidFill>
                            <a:schemeClr val="tx1"/>
                          </a:solidFill>
                          <a:effectLst/>
                          <a:latin typeface="Arial" charset="0"/>
                          <a:ea typeface="宋体" charset="-122"/>
                        </a:rPr>
                        <a:t>弹动</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scroll(</a:t>
                      </a:r>
                      <a:r>
                        <a:rPr kumimoji="0" lang="zh-CN" altLang="en-US" sz="1600" b="0" i="0" u="none" strike="noStrike" cap="none" normalizeH="0" baseline="0" smtClean="0">
                          <a:ln>
                            <a:noFill/>
                          </a:ln>
                          <a:solidFill>
                            <a:schemeClr val="tx1"/>
                          </a:solidFill>
                          <a:effectLst/>
                          <a:latin typeface="Arial" charset="0"/>
                          <a:ea typeface="宋体" charset="-122"/>
                        </a:rPr>
                        <a:t>滚动</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slide(</a:t>
                      </a:r>
                      <a:r>
                        <a:rPr kumimoji="0" lang="zh-CN" altLang="en-US" sz="1600" b="0" i="0" u="none" strike="noStrike" cap="none" normalizeH="0" baseline="0" smtClean="0">
                          <a:ln>
                            <a:noFill/>
                          </a:ln>
                          <a:solidFill>
                            <a:schemeClr val="tx1"/>
                          </a:solidFill>
                          <a:effectLst/>
                          <a:latin typeface="Arial" charset="0"/>
                          <a:ea typeface="宋体" charset="-122"/>
                        </a:rPr>
                        <a:t>一次</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设置滚动区域的背景颜色。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设置滚动区域的高度，单位像素或百分比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设置滚动区域的宽度，单位像素或百分比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loop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设置文本滚动循环的次数。</a:t>
                      </a:r>
                      <a:r>
                        <a:rPr kumimoji="0" lang="en-US" altLang="zh-CN" sz="1600" b="0" i="0" u="none" strike="noStrike" cap="none" normalizeH="0" baseline="0" smtClean="0">
                          <a:ln>
                            <a:noFill/>
                          </a:ln>
                          <a:solidFill>
                            <a:schemeClr val="tx1"/>
                          </a:solidFill>
                          <a:effectLst/>
                          <a:latin typeface="Arial" charset="0"/>
                          <a:ea typeface="宋体" charset="-122"/>
                        </a:rPr>
                        <a:t>-1</a:t>
                      </a:r>
                      <a:r>
                        <a:rPr kumimoji="0" lang="zh-CN" altLang="en-US" sz="1600" b="0" i="0" u="none" strike="noStrike" cap="none" normalizeH="0" baseline="0" smtClean="0">
                          <a:ln>
                            <a:noFill/>
                          </a:ln>
                          <a:solidFill>
                            <a:schemeClr val="tx1"/>
                          </a:solidFill>
                          <a:effectLst/>
                          <a:latin typeface="Arial" charset="0"/>
                          <a:ea typeface="宋体" charset="-122"/>
                        </a:rPr>
                        <a:t>无限循环</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scrollAmount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设置文本每次移动的距离，数值越小，滚动越慢，默认</a:t>
                      </a:r>
                      <a:r>
                        <a:rPr kumimoji="0" lang="en-US" altLang="zh-CN" sz="1600" b="0" i="0" u="none" strike="noStrike" cap="none" normalizeH="0" baseline="0" smtClean="0">
                          <a:ln>
                            <a:noFill/>
                          </a:ln>
                          <a:solidFill>
                            <a:schemeClr val="tx1"/>
                          </a:solidFill>
                          <a:effectLst/>
                          <a:latin typeface="Arial" charset="0"/>
                          <a:ea typeface="宋体" charset="-122"/>
                        </a:rPr>
                        <a:t>6px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scrollDelay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决定文本两次移动之间的间隔时间，单位为微秒，时间越小，文本移动频率越高。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水平页边距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垂直页边距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endParaRPr lang="zh-CN" altLang="en-US" smtClean="0"/>
          </a:p>
        </p:txBody>
      </p:sp>
      <p:sp>
        <p:nvSpPr>
          <p:cNvPr id="62466" name="Rectangle 3"/>
          <p:cNvSpPr>
            <a:spLocks noGrp="1" noChangeArrowheads="1"/>
          </p:cNvSpPr>
          <p:nvPr>
            <p:ph type="body" idx="1"/>
          </p:nvPr>
        </p:nvSpPr>
        <p:spPr/>
        <p:txBody>
          <a:bodyPr/>
          <a:lstStyle/>
          <a:p>
            <a:endParaRPr lang="zh-CN" altLang="en-US" smtClean="0"/>
          </a:p>
        </p:txBody>
      </p:sp>
      <p:pic>
        <p:nvPicPr>
          <p:cNvPr id="62467" name="Picture 4"/>
          <p:cNvPicPr>
            <a:picLocks noChangeAspect="1" noChangeArrowheads="1"/>
          </p:cNvPicPr>
          <p:nvPr/>
        </p:nvPicPr>
        <p:blipFill>
          <a:blip r:embed="rId3"/>
          <a:srcRect/>
          <a:stretch>
            <a:fillRect/>
          </a:stretch>
        </p:blipFill>
        <p:spPr bwMode="auto">
          <a:xfrm>
            <a:off x="755650" y="333375"/>
            <a:ext cx="7561263" cy="6564313"/>
          </a:xfrm>
          <a:prstGeom prst="rect">
            <a:avLst/>
          </a:prstGeom>
          <a:solidFill>
            <a:srgbClr val="000000"/>
          </a:solidFill>
          <a:ln w="9525">
            <a:solidFill>
              <a:schemeClr val="tx1"/>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zh-CN" altLang="en-US" smtClean="0"/>
              <a:t>计算机编码介绍</a:t>
            </a:r>
          </a:p>
        </p:txBody>
      </p:sp>
      <p:sp>
        <p:nvSpPr>
          <p:cNvPr id="64514" name="Rectangle 3"/>
          <p:cNvSpPr>
            <a:spLocks noGrp="1" noChangeArrowheads="1"/>
          </p:cNvSpPr>
          <p:nvPr>
            <p:ph type="body" idx="1"/>
          </p:nvPr>
        </p:nvSpPr>
        <p:spPr>
          <a:xfrm>
            <a:off x="395288" y="1989138"/>
            <a:ext cx="8497887" cy="4098925"/>
          </a:xfrm>
        </p:spPr>
        <p:txBody>
          <a:bodyPr/>
          <a:lstStyle/>
          <a:p>
            <a:pPr>
              <a:spcAft>
                <a:spcPct val="20000"/>
              </a:spcAft>
            </a:pPr>
            <a:r>
              <a:rPr lang="zh-CN" altLang="en-US" sz="1600" b="1" smtClean="0"/>
              <a:t>什么是计算机编码</a:t>
            </a:r>
          </a:p>
          <a:p>
            <a:pPr lvl="1">
              <a:spcAft>
                <a:spcPct val="20000"/>
              </a:spcAft>
            </a:pPr>
            <a:r>
              <a:rPr lang="zh-CN" altLang="en-US" sz="1600" smtClean="0"/>
              <a:t>在计算机中，所有的数据在存储和运算时都要使用二进制数表示，例如，</a:t>
            </a:r>
            <a:r>
              <a:rPr lang="en-US" altLang="zh-CN" sz="1600" smtClean="0"/>
              <a:t>a-z</a:t>
            </a:r>
            <a:r>
              <a:rPr lang="zh-CN" altLang="en-US" sz="1600" smtClean="0"/>
              <a:t>、</a:t>
            </a:r>
            <a:r>
              <a:rPr lang="en-US" altLang="zh-CN" sz="1600" smtClean="0"/>
              <a:t>A-Z</a:t>
            </a:r>
            <a:r>
              <a:rPr lang="zh-CN" altLang="en-US" sz="1600" smtClean="0"/>
              <a:t>、</a:t>
            </a:r>
            <a:r>
              <a:rPr lang="en-US" altLang="zh-CN" sz="1600" smtClean="0"/>
              <a:t>0</a:t>
            </a:r>
            <a:r>
              <a:rPr lang="zh-CN" altLang="en-US" sz="1600" smtClean="0"/>
              <a:t>－</a:t>
            </a:r>
            <a:r>
              <a:rPr lang="en-US" altLang="zh-CN" sz="1600" smtClean="0"/>
              <a:t>9</a:t>
            </a:r>
            <a:r>
              <a:rPr lang="zh-CN" altLang="en-US" sz="1600" smtClean="0"/>
              <a:t>数字以及还有一些常用的符号（例如*、</a:t>
            </a:r>
            <a:r>
              <a:rPr lang="en-US" altLang="zh-CN" sz="1600" smtClean="0"/>
              <a:t>#</a:t>
            </a:r>
            <a:r>
              <a:rPr lang="zh-CN" altLang="en-US" sz="1600" smtClean="0"/>
              <a:t>、</a:t>
            </a:r>
            <a:r>
              <a:rPr lang="en-US" altLang="zh-CN" sz="1600" smtClean="0"/>
              <a:t>@</a:t>
            </a:r>
            <a:r>
              <a:rPr lang="zh-CN" altLang="en-US" sz="1600" smtClean="0"/>
              <a:t>等）在计算机中存储时也要使用二进制数来表示，而具体用哪些二进制数字表示哪个符号，当然每个人都可以约定自己的一套（这就叫编码），而大家如果要想互相通信而不造成混乱，那么大家就必须使用相同的编码规则，于是美国有关的标准化组织就出台了所谓的</a:t>
            </a:r>
            <a:r>
              <a:rPr lang="en-US" altLang="zh-CN" sz="1600" smtClean="0"/>
              <a:t>ASCII</a:t>
            </a:r>
            <a:r>
              <a:rPr lang="zh-CN" altLang="en-US" sz="1600" smtClean="0"/>
              <a:t>编码，统一规定了上述常用符号用哪些二进制数来表示。</a:t>
            </a:r>
          </a:p>
          <a:p>
            <a:pPr>
              <a:spcAft>
                <a:spcPct val="20000"/>
              </a:spcAft>
            </a:pPr>
            <a:r>
              <a:rPr lang="en-US" altLang="zh-CN" sz="1600" b="1" smtClean="0"/>
              <a:t>ASCII</a:t>
            </a:r>
            <a:r>
              <a:rPr lang="zh-CN" altLang="en-US" sz="1600" b="1" smtClean="0"/>
              <a:t>编码</a:t>
            </a:r>
          </a:p>
          <a:p>
            <a:pPr lvl="1">
              <a:spcAft>
                <a:spcPct val="20000"/>
              </a:spcAft>
            </a:pPr>
            <a:r>
              <a:rPr lang="en-US" altLang="zh-CN" sz="1600" smtClean="0"/>
              <a:t>ASCII</a:t>
            </a:r>
            <a:r>
              <a:rPr lang="zh-CN" altLang="en-US" sz="1600" smtClean="0"/>
              <a:t>码于</a:t>
            </a:r>
            <a:r>
              <a:rPr lang="en-US" altLang="zh-CN" sz="1600" smtClean="0"/>
              <a:t>1961</a:t>
            </a:r>
            <a:r>
              <a:rPr lang="zh-CN" altLang="en-US" sz="1600" smtClean="0"/>
              <a:t>年提出，用于在不同计算机硬件和软件系统中实现数据传输标准化。</a:t>
            </a:r>
          </a:p>
          <a:p>
            <a:pPr lvl="1">
              <a:spcAft>
                <a:spcPct val="20000"/>
              </a:spcAft>
            </a:pPr>
            <a:r>
              <a:rPr lang="en-US" altLang="zh-CN" sz="1600" smtClean="0"/>
              <a:t>ASCII</a:t>
            </a:r>
            <a:r>
              <a:rPr lang="zh-CN" altLang="en-US" sz="1600" smtClean="0"/>
              <a:t>是美国国家信息交换标准代码，一种使用</a:t>
            </a:r>
            <a:r>
              <a:rPr lang="en-US" altLang="zh-CN" sz="1600" smtClean="0"/>
              <a:t>7</a:t>
            </a:r>
            <a:r>
              <a:rPr lang="zh-CN" altLang="en-US" sz="1600" smtClean="0"/>
              <a:t>位或</a:t>
            </a:r>
            <a:r>
              <a:rPr lang="en-US" altLang="zh-CN" sz="1600" smtClean="0"/>
              <a:t>8</a:t>
            </a:r>
            <a:r>
              <a:rPr lang="zh-CN" altLang="en-US" sz="1600" smtClean="0"/>
              <a:t>位二进制位进行编码的方案，最多可以给</a:t>
            </a:r>
            <a:r>
              <a:rPr lang="en-US" altLang="zh-CN" sz="1600" smtClean="0"/>
              <a:t>256</a:t>
            </a:r>
            <a:r>
              <a:rPr lang="zh-CN" altLang="en-US" sz="1600" smtClean="0"/>
              <a:t>个字符（包括字母、数字、标点符号、控制符号及其他符号）分配或指定数值。</a:t>
            </a:r>
          </a:p>
          <a:p>
            <a:pPr lvl="1">
              <a:spcAft>
                <a:spcPct val="20000"/>
              </a:spcAft>
            </a:pPr>
            <a:r>
              <a:rPr lang="en-US" altLang="zh-CN" sz="1600" smtClean="0"/>
              <a:t>ASCII</a:t>
            </a:r>
            <a:r>
              <a:rPr lang="zh-CN" altLang="en-US" sz="1600" smtClean="0"/>
              <a:t>码划分为两个集合：基本</a:t>
            </a:r>
            <a:r>
              <a:rPr lang="en-US" altLang="zh-CN" sz="1600" smtClean="0"/>
              <a:t>ASCII</a:t>
            </a:r>
            <a:r>
              <a:rPr lang="zh-CN" altLang="en-US" sz="1600" smtClean="0"/>
              <a:t>码和扩展</a:t>
            </a:r>
            <a:r>
              <a:rPr lang="en-US" altLang="zh-CN" sz="1600" smtClean="0"/>
              <a:t>ASCII</a:t>
            </a:r>
            <a:r>
              <a:rPr lang="zh-CN" altLang="en-US" sz="1600" smtClean="0"/>
              <a:t>码。基本</a:t>
            </a:r>
            <a:r>
              <a:rPr lang="en-US" altLang="zh-CN" sz="1600" smtClean="0"/>
              <a:t>ASCII</a:t>
            </a:r>
            <a:r>
              <a:rPr lang="zh-CN" altLang="en-US" sz="1600" smtClean="0"/>
              <a:t>码使用</a:t>
            </a:r>
            <a:r>
              <a:rPr lang="en-US" altLang="zh-CN" sz="1600" smtClean="0"/>
              <a:t>7</a:t>
            </a:r>
            <a:r>
              <a:rPr lang="zh-CN" altLang="en-US" sz="1600" smtClean="0"/>
              <a:t>位二进制表示一个字符，共</a:t>
            </a:r>
            <a:r>
              <a:rPr lang="en-US" altLang="zh-CN" sz="1600" smtClean="0"/>
              <a:t>128</a:t>
            </a:r>
            <a:r>
              <a:rPr lang="zh-CN" altLang="en-US" sz="1600" smtClean="0"/>
              <a:t>个字符；扩展</a:t>
            </a:r>
            <a:r>
              <a:rPr lang="en-US" altLang="zh-CN" sz="1600" smtClean="0"/>
              <a:t>ASCII</a:t>
            </a:r>
            <a:r>
              <a:rPr lang="zh-CN" altLang="en-US" sz="1600" smtClean="0"/>
              <a:t>码使用</a:t>
            </a:r>
            <a:r>
              <a:rPr lang="en-US" altLang="zh-CN" sz="1600" smtClean="0"/>
              <a:t>8</a:t>
            </a:r>
            <a:r>
              <a:rPr lang="zh-CN" altLang="en-US" sz="1600" smtClean="0"/>
              <a:t>位，</a:t>
            </a:r>
            <a:r>
              <a:rPr lang="en-US" altLang="zh-CN" sz="1600" smtClean="0"/>
              <a:t>256</a:t>
            </a:r>
            <a:r>
              <a:rPr lang="zh-CN" altLang="en-US" sz="1600" smtClean="0"/>
              <a:t>个字符。</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zh-CN" altLang="en-US" smtClean="0"/>
              <a:t>计算机编码介绍</a:t>
            </a:r>
          </a:p>
        </p:txBody>
      </p:sp>
      <p:sp>
        <p:nvSpPr>
          <p:cNvPr id="65538" name="Rectangle 3"/>
          <p:cNvSpPr>
            <a:spLocks noGrp="1" noChangeArrowheads="1"/>
          </p:cNvSpPr>
          <p:nvPr>
            <p:ph type="body" idx="1"/>
          </p:nvPr>
        </p:nvSpPr>
        <p:spPr>
          <a:xfrm>
            <a:off x="468313" y="1989138"/>
            <a:ext cx="8280400" cy="4392612"/>
          </a:xfrm>
        </p:spPr>
        <p:txBody>
          <a:bodyPr/>
          <a:lstStyle/>
          <a:p>
            <a:pPr>
              <a:lnSpc>
                <a:spcPct val="120000"/>
              </a:lnSpc>
            </a:pPr>
            <a:r>
              <a:rPr lang="en-US" altLang="zh-CN" sz="1600" b="1" smtClean="0"/>
              <a:t>ANSI</a:t>
            </a:r>
            <a:r>
              <a:rPr lang="zh-CN" altLang="en-US" sz="1600" b="1" smtClean="0"/>
              <a:t>编码</a:t>
            </a:r>
          </a:p>
          <a:p>
            <a:pPr lvl="1">
              <a:lnSpc>
                <a:spcPct val="120000"/>
              </a:lnSpc>
              <a:spcAft>
                <a:spcPts val="1000"/>
              </a:spcAft>
            </a:pPr>
            <a:r>
              <a:rPr lang="zh-CN" altLang="en-US" sz="1400" smtClean="0"/>
              <a:t>为了扩充</a:t>
            </a:r>
            <a:r>
              <a:rPr lang="en-US" altLang="zh-CN" sz="1400" smtClean="0"/>
              <a:t>ASCII</a:t>
            </a:r>
            <a:r>
              <a:rPr lang="zh-CN" altLang="en-US" sz="1400" smtClean="0"/>
              <a:t>编码，以用于显示本国的语言，不同的国家和地区制定了不同的标准，由此产生了</a:t>
            </a:r>
            <a:r>
              <a:rPr lang="en-US" altLang="zh-CN" sz="1400" smtClean="0"/>
              <a:t>GB2312</a:t>
            </a:r>
            <a:r>
              <a:rPr lang="zh-CN" altLang="en-US" sz="1400" smtClean="0"/>
              <a:t>、</a:t>
            </a:r>
            <a:r>
              <a:rPr lang="en-US" altLang="zh-CN" sz="1400" smtClean="0"/>
              <a:t>BIG5</a:t>
            </a:r>
            <a:r>
              <a:rPr lang="zh-CN" altLang="en-US" sz="1400" smtClean="0"/>
              <a:t>、</a:t>
            </a:r>
            <a:r>
              <a:rPr lang="en-US" altLang="zh-CN" sz="1400" smtClean="0"/>
              <a:t>JIS</a:t>
            </a:r>
            <a:r>
              <a:rPr lang="zh-CN" altLang="en-US" sz="1400" smtClean="0"/>
              <a:t>等各自的编码标准。这些使用</a:t>
            </a:r>
            <a:r>
              <a:rPr lang="en-US" altLang="zh-CN" sz="1400" smtClean="0"/>
              <a:t>2</a:t>
            </a:r>
            <a:r>
              <a:rPr lang="zh-CN" altLang="en-US" sz="1400" smtClean="0"/>
              <a:t>个字节来代表一个字符的各种汉字延伸编码方式，称为</a:t>
            </a:r>
            <a:r>
              <a:rPr lang="en-US" altLang="zh-CN" sz="1400" smtClean="0"/>
              <a:t>ANSI</a:t>
            </a:r>
            <a:r>
              <a:rPr lang="zh-CN" altLang="en-US" sz="1400" smtClean="0"/>
              <a:t>编码，又称</a:t>
            </a:r>
            <a:r>
              <a:rPr lang="en-US" altLang="zh-CN" sz="1400" smtClean="0"/>
              <a:t>MBCS(</a:t>
            </a:r>
            <a:r>
              <a:rPr lang="zh-CN" altLang="en-US" sz="1400" smtClean="0"/>
              <a:t>多字节字符集</a:t>
            </a:r>
            <a:r>
              <a:rPr lang="en-US" altLang="zh-CN" sz="1400" smtClean="0"/>
              <a:t>)</a:t>
            </a:r>
            <a:r>
              <a:rPr lang="zh-CN" altLang="en-US" sz="1400" smtClean="0"/>
              <a:t>。在简体中文系统下，</a:t>
            </a:r>
            <a:r>
              <a:rPr lang="en-US" altLang="zh-CN" sz="1400" smtClean="0"/>
              <a:t>ANSI</a:t>
            </a:r>
            <a:r>
              <a:rPr lang="zh-CN" altLang="en-US" sz="1400" smtClean="0"/>
              <a:t>编码代表</a:t>
            </a:r>
            <a:r>
              <a:rPr lang="en-US" altLang="zh-CN" sz="1400" smtClean="0"/>
              <a:t>GB2312</a:t>
            </a:r>
            <a:r>
              <a:rPr lang="zh-CN" altLang="en-US" sz="1400" smtClean="0"/>
              <a:t>编码，在日文操作系统下，</a:t>
            </a:r>
            <a:r>
              <a:rPr lang="en-US" altLang="zh-CN" sz="1400" smtClean="0"/>
              <a:t>ANSI</a:t>
            </a:r>
            <a:r>
              <a:rPr lang="zh-CN" altLang="en-US" sz="1400" smtClean="0"/>
              <a:t>编码代表</a:t>
            </a:r>
            <a:r>
              <a:rPr lang="en-US" altLang="zh-CN" sz="1400" smtClean="0"/>
              <a:t>JIS</a:t>
            </a:r>
            <a:r>
              <a:rPr lang="zh-CN" altLang="en-US" sz="1400" smtClean="0"/>
              <a:t>编码。不同</a:t>
            </a:r>
            <a:r>
              <a:rPr lang="en-US" altLang="zh-CN" sz="1400" smtClean="0"/>
              <a:t>ANSI</a:t>
            </a:r>
            <a:r>
              <a:rPr lang="zh-CN" altLang="en-US" sz="1400" smtClean="0"/>
              <a:t>编码之间互不兼容，这样容易造成混乱。</a:t>
            </a:r>
          </a:p>
          <a:p>
            <a:pPr>
              <a:lnSpc>
                <a:spcPct val="120000"/>
              </a:lnSpc>
              <a:spcAft>
                <a:spcPts val="1000"/>
              </a:spcAft>
            </a:pPr>
            <a:r>
              <a:rPr lang="en-US" altLang="zh-CN" sz="1600" b="1" smtClean="0"/>
              <a:t>GB2312</a:t>
            </a:r>
            <a:r>
              <a:rPr lang="zh-CN" altLang="en-US" sz="1600" b="1" smtClean="0"/>
              <a:t>编码</a:t>
            </a:r>
          </a:p>
          <a:p>
            <a:pPr lvl="1">
              <a:lnSpc>
                <a:spcPct val="120000"/>
              </a:lnSpc>
            </a:pPr>
            <a:r>
              <a:rPr lang="en-US" altLang="zh-CN" sz="1400" smtClean="0"/>
              <a:t>GB2312</a:t>
            </a:r>
            <a:r>
              <a:rPr lang="zh-CN" altLang="en-US" sz="1400" smtClean="0"/>
              <a:t>也是</a:t>
            </a:r>
            <a:r>
              <a:rPr lang="en-US" altLang="zh-CN" sz="1400" smtClean="0"/>
              <a:t>ANSI</a:t>
            </a:r>
            <a:r>
              <a:rPr lang="zh-CN" altLang="en-US" sz="1400" smtClean="0"/>
              <a:t>编码里的一种，对</a:t>
            </a:r>
            <a:r>
              <a:rPr lang="en-US" altLang="zh-CN" sz="1400" smtClean="0"/>
              <a:t>ANSI</a:t>
            </a:r>
            <a:r>
              <a:rPr lang="zh-CN" altLang="en-US" sz="1400" smtClean="0"/>
              <a:t>编码最初的</a:t>
            </a:r>
            <a:r>
              <a:rPr lang="en-US" altLang="zh-CN" sz="1400" smtClean="0"/>
              <a:t>ASCII</a:t>
            </a:r>
            <a:r>
              <a:rPr lang="zh-CN" altLang="en-US" sz="1400" smtClean="0"/>
              <a:t>编码进行扩充，为了满足国内计算机中使用汉字的需要。中国国家标准总局发布了一系列的汉字字符集国家标准编码，统称为</a:t>
            </a:r>
            <a:r>
              <a:rPr lang="en-US" altLang="zh-CN" sz="1400" smtClean="0"/>
              <a:t>GB</a:t>
            </a:r>
            <a:r>
              <a:rPr lang="zh-CN" altLang="en-US" sz="1400" smtClean="0"/>
              <a:t>码，或叫国标码。其中最有影响的是于</a:t>
            </a:r>
            <a:r>
              <a:rPr lang="en-US" altLang="zh-CN" sz="1400" smtClean="0"/>
              <a:t>1980</a:t>
            </a:r>
            <a:r>
              <a:rPr lang="zh-CN" altLang="en-US" sz="1400" smtClean="0"/>
              <a:t>年发布的</a:t>
            </a:r>
            <a:r>
              <a:rPr lang="en-US" altLang="zh-CN" sz="1400" smtClean="0"/>
              <a:t>《</a:t>
            </a:r>
            <a:r>
              <a:rPr lang="zh-CN" altLang="en-US" sz="1400" smtClean="0"/>
              <a:t>信息交换用汉字编码字符集基本集</a:t>
            </a:r>
            <a:r>
              <a:rPr lang="en-US" altLang="zh-CN" sz="1400" smtClean="0"/>
              <a:t>》</a:t>
            </a:r>
            <a:r>
              <a:rPr lang="zh-CN" altLang="en-US" sz="1400" smtClean="0"/>
              <a:t>，标准号为</a:t>
            </a:r>
            <a:r>
              <a:rPr lang="en-US" altLang="zh-CN" sz="1400" smtClean="0"/>
              <a:t>GB2312-80</a:t>
            </a:r>
            <a:r>
              <a:rPr lang="zh-CN" altLang="en-US" sz="1400" smtClean="0"/>
              <a:t>。</a:t>
            </a:r>
          </a:p>
          <a:p>
            <a:pPr lvl="1">
              <a:lnSpc>
                <a:spcPct val="120000"/>
              </a:lnSpc>
            </a:pPr>
            <a:r>
              <a:rPr lang="en-US" altLang="zh-CN" sz="1400" smtClean="0"/>
              <a:t>GB2312</a:t>
            </a:r>
            <a:r>
              <a:rPr lang="zh-CN" altLang="en-US" sz="1400" smtClean="0"/>
              <a:t>是一个简体中文字符集，由</a:t>
            </a:r>
            <a:r>
              <a:rPr lang="en-US" altLang="zh-CN" sz="1400" smtClean="0"/>
              <a:t>6763</a:t>
            </a:r>
            <a:r>
              <a:rPr lang="zh-CN" altLang="en-US" sz="1400" smtClean="0"/>
              <a:t>个常用汉字和</a:t>
            </a:r>
            <a:r>
              <a:rPr lang="en-US" altLang="zh-CN" sz="1400" smtClean="0"/>
              <a:t>682</a:t>
            </a:r>
            <a:r>
              <a:rPr lang="zh-CN" altLang="en-US" sz="1400" smtClean="0"/>
              <a:t>个全角字符组成。一级汉字</a:t>
            </a:r>
            <a:r>
              <a:rPr lang="en-US" altLang="zh-CN" sz="1400" smtClean="0"/>
              <a:t>3755</a:t>
            </a:r>
            <a:r>
              <a:rPr lang="zh-CN" altLang="en-US" sz="1400" smtClean="0"/>
              <a:t>个，二级汉字</a:t>
            </a:r>
            <a:r>
              <a:rPr lang="en-US" altLang="zh-CN" sz="1400" smtClean="0"/>
              <a:t>3008</a:t>
            </a:r>
            <a:r>
              <a:rPr lang="zh-CN" altLang="en-US" sz="1400" smtClean="0"/>
              <a:t>个。</a:t>
            </a:r>
          </a:p>
          <a:p>
            <a:pPr lvl="1">
              <a:lnSpc>
                <a:spcPct val="120000"/>
              </a:lnSpc>
            </a:pPr>
            <a:r>
              <a:rPr lang="en-US" altLang="zh-CN" sz="1400" smtClean="0"/>
              <a:t>GB2312</a:t>
            </a:r>
            <a:r>
              <a:rPr lang="zh-CN" altLang="en-US" sz="1400" smtClean="0"/>
              <a:t>编码用两个字节表示一个汉字，所以理论上最多可以表示</a:t>
            </a:r>
            <a:r>
              <a:rPr lang="en-US" altLang="zh-CN" sz="1400" smtClean="0"/>
              <a:t>256*256=65536</a:t>
            </a:r>
            <a:r>
              <a:rPr lang="zh-CN" altLang="en-US" sz="1400" smtClean="0"/>
              <a:t>个汉字。</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zh-CN" altLang="en-US" smtClean="0"/>
              <a:t>计算机编码介绍</a:t>
            </a:r>
          </a:p>
        </p:txBody>
      </p:sp>
      <p:sp>
        <p:nvSpPr>
          <p:cNvPr id="66562" name="Rectangle 3"/>
          <p:cNvSpPr>
            <a:spLocks noGrp="1" noChangeArrowheads="1"/>
          </p:cNvSpPr>
          <p:nvPr>
            <p:ph type="body" idx="1"/>
          </p:nvPr>
        </p:nvSpPr>
        <p:spPr/>
        <p:txBody>
          <a:bodyPr/>
          <a:lstStyle/>
          <a:p>
            <a:pPr>
              <a:lnSpc>
                <a:spcPct val="110000"/>
              </a:lnSpc>
            </a:pPr>
            <a:r>
              <a:rPr lang="en-US" altLang="zh-CN" sz="1600" b="1" smtClean="0"/>
              <a:t>GBK</a:t>
            </a:r>
            <a:r>
              <a:rPr lang="zh-CN" altLang="en-US" sz="1600" b="1" smtClean="0"/>
              <a:t>编码</a:t>
            </a:r>
          </a:p>
          <a:p>
            <a:pPr lvl="1">
              <a:lnSpc>
                <a:spcPct val="110000"/>
              </a:lnSpc>
            </a:pPr>
            <a:r>
              <a:rPr lang="en-US" altLang="zh-CN" sz="1600" smtClean="0"/>
              <a:t>GB2312</a:t>
            </a:r>
            <a:r>
              <a:rPr lang="zh-CN" altLang="en-US" sz="1600" smtClean="0"/>
              <a:t>的出现，基本满足了汉字的计算机处理需要，但对于人名、古汉语等方面出现的罕见字，</a:t>
            </a:r>
            <a:r>
              <a:rPr lang="en-US" altLang="zh-CN" sz="1600" smtClean="0"/>
              <a:t>GB2312</a:t>
            </a:r>
            <a:r>
              <a:rPr lang="zh-CN" altLang="en-US" sz="1600" smtClean="0"/>
              <a:t>不能处理，这导致了</a:t>
            </a:r>
            <a:r>
              <a:rPr lang="en-US" altLang="zh-CN" sz="1600" smtClean="0"/>
              <a:t>GBK</a:t>
            </a:r>
            <a:r>
              <a:rPr lang="zh-CN" altLang="en-US" sz="1600" smtClean="0"/>
              <a:t>的出现。</a:t>
            </a:r>
          </a:p>
          <a:p>
            <a:pPr lvl="1">
              <a:lnSpc>
                <a:spcPct val="110000"/>
              </a:lnSpc>
            </a:pPr>
            <a:r>
              <a:rPr lang="en-US" altLang="zh-CN" sz="1600" smtClean="0"/>
              <a:t>GBK</a:t>
            </a:r>
            <a:r>
              <a:rPr lang="zh-CN" altLang="en-US" sz="1600" smtClean="0"/>
              <a:t>即汉字内码扩展规范，</a:t>
            </a:r>
            <a:r>
              <a:rPr lang="en-US" altLang="zh-CN" sz="1600" smtClean="0"/>
              <a:t>K</a:t>
            </a:r>
            <a:r>
              <a:rPr lang="zh-CN" altLang="en-US" sz="1600" smtClean="0"/>
              <a:t>为扩展的意思。</a:t>
            </a:r>
            <a:r>
              <a:rPr lang="en-US" altLang="zh-CN" sz="1600" smtClean="0"/>
              <a:t>GBK</a:t>
            </a:r>
            <a:r>
              <a:rPr lang="zh-CN" altLang="en-US" sz="1600" smtClean="0"/>
              <a:t>编码标准兼容</a:t>
            </a:r>
            <a:r>
              <a:rPr lang="en-US" altLang="zh-CN" sz="1600" smtClean="0"/>
              <a:t>GB2312</a:t>
            </a:r>
            <a:r>
              <a:rPr lang="zh-CN" altLang="en-US" sz="1600" smtClean="0"/>
              <a:t>，采用双字节表示，共计</a:t>
            </a:r>
            <a:r>
              <a:rPr lang="en-US" altLang="zh-CN" sz="1600" smtClean="0"/>
              <a:t>23940</a:t>
            </a:r>
            <a:r>
              <a:rPr lang="zh-CN" altLang="en-US" sz="1600" smtClean="0"/>
              <a:t>个码位，共收录</a:t>
            </a:r>
            <a:r>
              <a:rPr lang="en-US" altLang="zh-CN" sz="1600" smtClean="0"/>
              <a:t>21886</a:t>
            </a:r>
            <a:r>
              <a:rPr lang="zh-CN" altLang="en-US" sz="1600" smtClean="0"/>
              <a:t>个汉字和图形符号，并提供</a:t>
            </a:r>
            <a:r>
              <a:rPr lang="en-US" altLang="zh-CN" sz="1600" smtClean="0"/>
              <a:t>1894</a:t>
            </a:r>
            <a:r>
              <a:rPr lang="zh-CN" altLang="en-US" sz="1600" smtClean="0"/>
              <a:t>个造字码位。</a:t>
            </a:r>
          </a:p>
          <a:p>
            <a:pPr>
              <a:lnSpc>
                <a:spcPct val="110000"/>
              </a:lnSpc>
            </a:pPr>
            <a:r>
              <a:rPr lang="en-US" altLang="zh-CN" sz="1600" b="1" smtClean="0"/>
              <a:t>BIG</a:t>
            </a:r>
            <a:r>
              <a:rPr lang="zh-CN" altLang="en-US" sz="1600" b="1" smtClean="0"/>
              <a:t>编码</a:t>
            </a:r>
          </a:p>
          <a:p>
            <a:pPr lvl="1">
              <a:lnSpc>
                <a:spcPct val="110000"/>
              </a:lnSpc>
            </a:pPr>
            <a:r>
              <a:rPr lang="zh-CN" altLang="en-US" sz="1600" smtClean="0"/>
              <a:t>在台湾、香港与澳门地区，使用的是繁体中文字符集。而</a:t>
            </a:r>
            <a:r>
              <a:rPr lang="en-US" altLang="zh-CN" sz="1600" smtClean="0"/>
              <a:t>1980</a:t>
            </a:r>
            <a:r>
              <a:rPr lang="zh-CN" altLang="en-US" sz="1600" smtClean="0"/>
              <a:t>年发布的</a:t>
            </a:r>
            <a:r>
              <a:rPr lang="en-US" altLang="zh-CN" sz="1600" smtClean="0"/>
              <a:t>GB2312</a:t>
            </a:r>
            <a:r>
              <a:rPr lang="zh-CN" altLang="en-US" sz="1600" smtClean="0"/>
              <a:t>简体中文字符集，并不支持繁体汉字。在使用繁体中文的地区，出现了很多厂商提出的字符集编码，这些编码彼此互不兼容。为了统一繁体字符集编码，</a:t>
            </a:r>
            <a:r>
              <a:rPr lang="en-US" altLang="zh-CN" sz="1600" smtClean="0"/>
              <a:t>1984</a:t>
            </a:r>
            <a:r>
              <a:rPr lang="zh-CN" altLang="en-US" sz="1600" smtClean="0"/>
              <a:t>年，台湾五大厂商宏基、神通、佳佳、零壹和大众共同制定了一种繁体中文编码方案，称为大五码，英文写作</a:t>
            </a:r>
            <a:r>
              <a:rPr lang="en-US" altLang="zh-CN" sz="1600" smtClean="0"/>
              <a:t>Big5</a:t>
            </a:r>
            <a:endParaRPr lang="zh-CN" altLang="en-US" sz="16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zh-CN" altLang="en-US" smtClean="0"/>
              <a:t>计算机编码介绍</a:t>
            </a:r>
          </a:p>
        </p:txBody>
      </p:sp>
      <p:sp>
        <p:nvSpPr>
          <p:cNvPr id="67586" name="Rectangle 3"/>
          <p:cNvSpPr>
            <a:spLocks noGrp="1" noChangeArrowheads="1"/>
          </p:cNvSpPr>
          <p:nvPr>
            <p:ph type="body" idx="1"/>
          </p:nvPr>
        </p:nvSpPr>
        <p:spPr/>
        <p:txBody>
          <a:bodyPr/>
          <a:lstStyle/>
          <a:p>
            <a:r>
              <a:rPr lang="en-US" altLang="zh-CN" sz="1600" b="1" smtClean="0"/>
              <a:t>Unicode</a:t>
            </a:r>
            <a:r>
              <a:rPr lang="zh-CN" altLang="en-US" sz="1600" b="1" smtClean="0"/>
              <a:t>编码</a:t>
            </a:r>
          </a:p>
          <a:p>
            <a:pPr lvl="1"/>
            <a:r>
              <a:rPr lang="zh-CN" altLang="en-US" sz="1600" smtClean="0"/>
              <a:t>世界上存在着多种编码方式，在</a:t>
            </a:r>
            <a:r>
              <a:rPr lang="en-US" altLang="zh-CN" sz="1600" smtClean="0"/>
              <a:t>ANSi</a:t>
            </a:r>
            <a:r>
              <a:rPr lang="zh-CN" altLang="en-US" sz="1600" smtClean="0"/>
              <a:t>编码下，同一个编码值，在不同的编码体系里代表着不同的字。在简体中文操作系统下，</a:t>
            </a:r>
            <a:r>
              <a:rPr lang="en-US" altLang="zh-CN" sz="1600" smtClean="0"/>
              <a:t>ANSI</a:t>
            </a:r>
            <a:r>
              <a:rPr lang="zh-CN" altLang="en-US" sz="1600" smtClean="0"/>
              <a:t>编码代表</a:t>
            </a:r>
            <a:r>
              <a:rPr lang="en-US" altLang="zh-CN" sz="1600" smtClean="0"/>
              <a:t>GB2312</a:t>
            </a:r>
            <a:r>
              <a:rPr lang="zh-CN" altLang="en-US" sz="1600" smtClean="0"/>
              <a:t>编码，在日文操作系统下，</a:t>
            </a:r>
            <a:r>
              <a:rPr lang="en-US" altLang="zh-CN" sz="1600" smtClean="0"/>
              <a:t>ANSI</a:t>
            </a:r>
            <a:r>
              <a:rPr lang="zh-CN" altLang="en-US" sz="1600" smtClean="0"/>
              <a:t>编码代表</a:t>
            </a:r>
            <a:r>
              <a:rPr lang="en-US" altLang="zh-CN" sz="1600" smtClean="0"/>
              <a:t>JIS</a:t>
            </a:r>
            <a:r>
              <a:rPr lang="zh-CN" altLang="en-US" sz="1600" smtClean="0"/>
              <a:t>编码，可能显示中文，也可能显示英文。在</a:t>
            </a:r>
            <a:r>
              <a:rPr lang="en-US" altLang="zh-CN" sz="1600" smtClean="0"/>
              <a:t>ANSI</a:t>
            </a:r>
            <a:r>
              <a:rPr lang="zh-CN" altLang="en-US" sz="1600" smtClean="0"/>
              <a:t>编码体系下，要想找开一个文本文件，不但要知道它的编码方式，还要安装有对应编码表，否则就无法读取或出现乱码。为什么电子邮件和网页都经常出现乱码，就是因为信息的提供者与读取者使用的</a:t>
            </a:r>
            <a:r>
              <a:rPr lang="en-US" altLang="zh-CN" sz="1600" smtClean="0"/>
              <a:t>ANSI</a:t>
            </a:r>
            <a:r>
              <a:rPr lang="zh-CN" altLang="en-US" sz="1600" smtClean="0"/>
              <a:t>编码体系不同，导致乱码。这个问题促使了</a:t>
            </a:r>
            <a:r>
              <a:rPr lang="en-US" altLang="zh-CN" sz="1600" smtClean="0"/>
              <a:t>unicode</a:t>
            </a:r>
            <a:r>
              <a:rPr lang="zh-CN" altLang="en-US" sz="1600" smtClean="0"/>
              <a:t>码的诞生。</a:t>
            </a:r>
          </a:p>
          <a:p>
            <a:pPr lvl="1"/>
            <a:r>
              <a:rPr lang="zh-CN" altLang="en-US" sz="1600" smtClean="0"/>
              <a:t>如果有一种编码，将世界上所有符号都纳入其中，无论是中文、英文，还是日文，大家都使用这个编码表，就不会出现编码不匹配现象，乱码问题也就不存在了。这就是</a:t>
            </a:r>
            <a:r>
              <a:rPr lang="en-US" altLang="zh-CN" sz="1600" smtClean="0"/>
              <a:t>Unicode</a:t>
            </a:r>
            <a:r>
              <a:rPr lang="zh-CN" altLang="en-US" sz="1600" smtClean="0"/>
              <a:t>编码。</a:t>
            </a:r>
          </a:p>
          <a:p>
            <a:pPr lvl="1"/>
            <a:r>
              <a:rPr lang="en-US" altLang="zh-CN" sz="1600" smtClean="0"/>
              <a:t>Unicode</a:t>
            </a:r>
            <a:r>
              <a:rPr lang="zh-CN" altLang="en-US" sz="1600" smtClean="0"/>
              <a:t>是一个很大的集合，现在的规模可以容纳</a:t>
            </a:r>
            <a:r>
              <a:rPr lang="en-US" altLang="zh-CN" sz="1600" smtClean="0"/>
              <a:t>100</a:t>
            </a:r>
            <a:r>
              <a:rPr lang="zh-CN" altLang="en-US" sz="1600" smtClean="0"/>
              <a:t>多万个字符。</a:t>
            </a:r>
            <a:r>
              <a:rPr lang="en-US" altLang="zh-CN" sz="1600" smtClean="0"/>
              <a:t>Unicode</a:t>
            </a:r>
            <a:r>
              <a:rPr lang="zh-CN" altLang="en-US" sz="1600" smtClean="0"/>
              <a:t>虽然统一编码方式，但它的效率不高。</a:t>
            </a:r>
            <a:r>
              <a:rPr lang="en-US" altLang="zh-CN" sz="1600" smtClean="0"/>
              <a:t>Unicode</a:t>
            </a:r>
            <a:r>
              <a:rPr lang="zh-CN" altLang="en-US" sz="1600" smtClean="0"/>
              <a:t>标准之一规定用</a:t>
            </a:r>
            <a:r>
              <a:rPr lang="en-US" altLang="zh-CN" sz="1600" smtClean="0"/>
              <a:t>4</a:t>
            </a:r>
            <a:r>
              <a:rPr lang="zh-CN" altLang="en-US" sz="1600" smtClean="0"/>
              <a:t>个字节存储一个符号，但英文</a:t>
            </a:r>
            <a:r>
              <a:rPr lang="en-US" altLang="zh-CN" sz="1600" smtClean="0"/>
              <a:t>1</a:t>
            </a:r>
            <a:r>
              <a:rPr lang="zh-CN" altLang="en-US" sz="1600" smtClean="0"/>
              <a:t>个字英就满足了，其它的三个字节都是</a:t>
            </a:r>
            <a:r>
              <a:rPr lang="en-US" altLang="zh-CN" sz="1600" smtClean="0"/>
              <a:t>0</a:t>
            </a:r>
            <a:r>
              <a:rPr lang="zh-CN" altLang="en-US" sz="1600" smtClean="0"/>
              <a:t>，这对存储和传输来说都很耗资源。</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zh-CN" altLang="en-US" smtClean="0"/>
              <a:t>计算机编码介绍</a:t>
            </a:r>
          </a:p>
        </p:txBody>
      </p:sp>
      <p:sp>
        <p:nvSpPr>
          <p:cNvPr id="68610" name="Rectangle 3"/>
          <p:cNvSpPr>
            <a:spLocks noGrp="1" noChangeArrowheads="1"/>
          </p:cNvSpPr>
          <p:nvPr>
            <p:ph type="body" idx="1"/>
          </p:nvPr>
        </p:nvSpPr>
        <p:spPr/>
        <p:txBody>
          <a:bodyPr/>
          <a:lstStyle/>
          <a:p>
            <a:r>
              <a:rPr lang="en-US" altLang="zh-CN" sz="2000" b="1" smtClean="0"/>
              <a:t>UTF-8</a:t>
            </a:r>
            <a:r>
              <a:rPr lang="zh-CN" altLang="en-US" sz="2000" b="1" smtClean="0"/>
              <a:t>编码</a:t>
            </a:r>
          </a:p>
          <a:p>
            <a:pPr lvl="1">
              <a:spcAft>
                <a:spcPts val="1000"/>
              </a:spcAft>
            </a:pPr>
            <a:r>
              <a:rPr lang="zh-CN" altLang="en-US" sz="2000" smtClean="0"/>
              <a:t>为了提高</a:t>
            </a:r>
            <a:r>
              <a:rPr lang="en-US" altLang="zh-CN" sz="2000" smtClean="0"/>
              <a:t>Unicode</a:t>
            </a:r>
            <a:r>
              <a:rPr lang="zh-CN" altLang="en-US" sz="2000" smtClean="0"/>
              <a:t>编码效率，于是就出现了</a:t>
            </a:r>
            <a:r>
              <a:rPr lang="en-US" altLang="zh-CN" sz="2000" smtClean="0"/>
              <a:t>UTF-8</a:t>
            </a:r>
            <a:r>
              <a:rPr lang="zh-CN" altLang="en-US" sz="2000" smtClean="0"/>
              <a:t>编码。</a:t>
            </a:r>
            <a:r>
              <a:rPr lang="en-US" altLang="zh-CN" sz="2000" smtClean="0"/>
              <a:t>UTF-8</a:t>
            </a:r>
            <a:r>
              <a:rPr lang="zh-CN" altLang="en-US" sz="2000" smtClean="0"/>
              <a:t>可以根据不同的符号自动选择编码的长短。比如英文字母可以只用</a:t>
            </a:r>
            <a:r>
              <a:rPr lang="en-US" altLang="zh-CN" sz="2000" smtClean="0"/>
              <a:t>1</a:t>
            </a:r>
            <a:r>
              <a:rPr lang="zh-CN" altLang="en-US" sz="2000" smtClean="0"/>
              <a:t>个字节就够了。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endParaRPr lang="zh-CN" altLang="en-US" smtClean="0"/>
          </a:p>
        </p:txBody>
      </p:sp>
      <p:sp>
        <p:nvSpPr>
          <p:cNvPr id="69634" name="Rectangle 3"/>
          <p:cNvSpPr>
            <a:spLocks noGrp="1" noChangeArrowheads="1"/>
          </p:cNvSpPr>
          <p:nvPr>
            <p:ph type="body" idx="1"/>
          </p:nvPr>
        </p:nvSpPr>
        <p:spPr/>
        <p:txBody>
          <a:bodyPr/>
          <a:lstStyle/>
          <a:p>
            <a:endParaRPr lang="zh-CN" altLang="en-US" smtClean="0"/>
          </a:p>
        </p:txBody>
      </p:sp>
      <p:pic>
        <p:nvPicPr>
          <p:cNvPr id="69635" name="Picture 4" descr="显示乱码"/>
          <p:cNvPicPr>
            <a:picLocks noChangeAspect="1" noChangeArrowheads="1"/>
          </p:cNvPicPr>
          <p:nvPr/>
        </p:nvPicPr>
        <p:blipFill>
          <a:blip r:embed="rId2"/>
          <a:srcRect/>
          <a:stretch>
            <a:fillRect/>
          </a:stretch>
        </p:blipFill>
        <p:spPr bwMode="auto">
          <a:xfrm>
            <a:off x="611188" y="260350"/>
            <a:ext cx="7848600" cy="59055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6"/>
          <p:cNvSpPr>
            <a:spLocks noGrp="1" noChangeArrowheads="1"/>
          </p:cNvSpPr>
          <p:nvPr>
            <p:ph type="title"/>
          </p:nvPr>
        </p:nvSpPr>
        <p:spPr/>
        <p:txBody>
          <a:bodyPr/>
          <a:lstStyle/>
          <a:p>
            <a:r>
              <a:rPr lang="en-US" altLang="zh-CN" smtClean="0"/>
              <a:t>&lt;meta&gt;</a:t>
            </a:r>
            <a:r>
              <a:rPr lang="zh-CN" altLang="en-US" smtClean="0"/>
              <a:t>标签</a:t>
            </a:r>
          </a:p>
        </p:txBody>
      </p:sp>
      <p:sp>
        <p:nvSpPr>
          <p:cNvPr id="70658" name="Rectangle 7"/>
          <p:cNvSpPr>
            <a:spLocks noGrp="1" noChangeArrowheads="1"/>
          </p:cNvSpPr>
          <p:nvPr>
            <p:ph type="body" idx="1"/>
          </p:nvPr>
        </p:nvSpPr>
        <p:spPr>
          <a:xfrm>
            <a:off x="755650" y="1989138"/>
            <a:ext cx="7696200" cy="4464050"/>
          </a:xfrm>
        </p:spPr>
        <p:txBody>
          <a:bodyPr/>
          <a:lstStyle/>
          <a:p>
            <a:r>
              <a:rPr lang="en-US" altLang="zh-CN" sz="1600" b="1" smtClean="0"/>
              <a:t>meta</a:t>
            </a:r>
            <a:r>
              <a:rPr lang="zh-CN" altLang="en-US" sz="1600" b="1" smtClean="0"/>
              <a:t>介绍</a:t>
            </a:r>
          </a:p>
          <a:p>
            <a:pPr lvl="1"/>
            <a:r>
              <a:rPr lang="en-US" altLang="zh-CN" sz="1600" smtClean="0"/>
              <a:t>&lt;meta&gt;</a:t>
            </a:r>
            <a:r>
              <a:rPr lang="zh-CN" altLang="en-US" sz="1600" smtClean="0"/>
              <a:t>元素可提供有关页面的元信息（</a:t>
            </a:r>
            <a:r>
              <a:rPr lang="en-US" altLang="zh-CN" sz="1600" smtClean="0"/>
              <a:t>meta-information</a:t>
            </a:r>
            <a:r>
              <a:rPr lang="zh-CN" altLang="en-US" sz="1600" smtClean="0"/>
              <a:t>），比如针对搜索引擎和更新频度的描述和关键词。</a:t>
            </a:r>
          </a:p>
          <a:p>
            <a:pPr lvl="1"/>
            <a:r>
              <a:rPr lang="zh-CN" altLang="en-US" sz="1600" smtClean="0"/>
              <a:t> </a:t>
            </a:r>
            <a:r>
              <a:rPr lang="en-US" altLang="zh-CN" sz="1600" smtClean="0"/>
              <a:t>&lt;meta&gt;</a:t>
            </a:r>
            <a:r>
              <a:rPr lang="zh-CN" altLang="en-US" sz="1600" smtClean="0"/>
              <a:t>标签位于文档的头部，不包含任何内容。</a:t>
            </a:r>
          </a:p>
          <a:p>
            <a:pPr lvl="1"/>
            <a:r>
              <a:rPr lang="zh-CN" altLang="en-US" sz="1600" smtClean="0"/>
              <a:t> </a:t>
            </a:r>
            <a:r>
              <a:rPr lang="en-US" altLang="zh-CN" sz="1600" smtClean="0"/>
              <a:t>&lt;meta&gt;</a:t>
            </a:r>
            <a:r>
              <a:rPr lang="zh-CN" altLang="en-US" sz="1600" smtClean="0"/>
              <a:t>标签的属性定义了与文档相关联的名称</a:t>
            </a:r>
            <a:r>
              <a:rPr lang="en-US" altLang="zh-CN" sz="1600" smtClean="0"/>
              <a:t>/</a:t>
            </a:r>
            <a:r>
              <a:rPr lang="zh-CN" altLang="en-US" sz="1600" smtClean="0"/>
              <a:t>值对。 </a:t>
            </a:r>
          </a:p>
          <a:p>
            <a:pPr lvl="1"/>
            <a:r>
              <a:rPr lang="en-US" altLang="zh-CN" sz="1600" smtClean="0"/>
              <a:t>&lt;meta&gt;</a:t>
            </a:r>
            <a:r>
              <a:rPr lang="zh-CN" altLang="en-US" sz="1600" smtClean="0"/>
              <a:t>提供的信息是用户不可见的</a:t>
            </a:r>
          </a:p>
          <a:p>
            <a:pPr lvl="1"/>
            <a:r>
              <a:rPr lang="en-US" altLang="zh-CN" sz="1600" smtClean="0"/>
              <a:t>&lt;meta&gt;</a:t>
            </a:r>
            <a:r>
              <a:rPr lang="zh-CN" altLang="en-US" sz="1600" smtClean="0"/>
              <a:t>没有结束标记</a:t>
            </a:r>
          </a:p>
          <a:p>
            <a:r>
              <a:rPr lang="en-US" altLang="zh-CN" sz="1600" b="1" smtClean="0"/>
              <a:t>Meta</a:t>
            </a:r>
            <a:r>
              <a:rPr lang="zh-CN" altLang="en-US" sz="1600" b="1" smtClean="0"/>
              <a:t>标记的属性</a:t>
            </a:r>
          </a:p>
          <a:p>
            <a:pPr lvl="1"/>
            <a:r>
              <a:rPr lang="en-US" altLang="zh-CN" sz="1600" b="1" smtClean="0"/>
              <a:t>http-equiv</a:t>
            </a:r>
            <a:r>
              <a:rPr lang="zh-CN" altLang="en-US" sz="1600" b="1" smtClean="0"/>
              <a:t>属性：</a:t>
            </a:r>
            <a:r>
              <a:rPr lang="zh-CN" altLang="en-US" sz="1600" smtClean="0"/>
              <a:t>相当于</a:t>
            </a:r>
            <a:r>
              <a:rPr lang="en-US" altLang="zh-CN" sz="1600" smtClean="0"/>
              <a:t>http</a:t>
            </a:r>
            <a:r>
              <a:rPr lang="zh-CN" altLang="en-US" sz="1600" smtClean="0"/>
              <a:t>的文件头作用，它可以向浏览器传回一些有用的信息，以帮助正确地显示网页内容，与之对应的属性值为</a:t>
            </a:r>
            <a:r>
              <a:rPr lang="en-US" altLang="zh-CN" sz="1600" smtClean="0"/>
              <a:t>content</a:t>
            </a:r>
            <a:r>
              <a:rPr lang="zh-CN" altLang="en-US" sz="1600" smtClean="0"/>
              <a:t>，</a:t>
            </a:r>
            <a:r>
              <a:rPr lang="en-US" altLang="zh-CN" sz="1600" smtClean="0"/>
              <a:t>content</a:t>
            </a:r>
            <a:r>
              <a:rPr lang="zh-CN" altLang="en-US" sz="1600" smtClean="0"/>
              <a:t>中的内容其实就是各个参数的变量值。 </a:t>
            </a:r>
          </a:p>
          <a:p>
            <a:pPr lvl="1"/>
            <a:r>
              <a:rPr lang="en-US" altLang="zh-CN" sz="1600" b="1" smtClean="0"/>
              <a:t>name</a:t>
            </a:r>
            <a:r>
              <a:rPr lang="zh-CN" altLang="en-US" sz="1600" b="1" smtClean="0"/>
              <a:t>属性</a:t>
            </a:r>
            <a:r>
              <a:rPr lang="zh-CN" altLang="en-US" sz="1600" smtClean="0"/>
              <a:t>：主要用于描述网页，与之对应的属性值为</a:t>
            </a:r>
            <a:r>
              <a:rPr lang="en-US" altLang="zh-CN" sz="1600" smtClean="0"/>
              <a:t>content</a:t>
            </a:r>
            <a:r>
              <a:rPr lang="zh-CN" altLang="en-US" sz="1600" smtClean="0"/>
              <a:t>，</a:t>
            </a:r>
            <a:r>
              <a:rPr lang="en-US" altLang="zh-CN" sz="1600" smtClean="0"/>
              <a:t>content</a:t>
            </a:r>
            <a:r>
              <a:rPr lang="zh-CN" altLang="en-US" sz="1600" smtClean="0"/>
              <a:t>中的内容主要是便于搜索引擎机器人查找信息和分类信息用的。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tLang="zh-CN" smtClean="0"/>
              <a:t>&lt;meta&gt;</a:t>
            </a:r>
            <a:r>
              <a:rPr lang="zh-CN" altLang="en-US" smtClean="0"/>
              <a:t>标签</a:t>
            </a:r>
            <a:r>
              <a:rPr lang="en-US" altLang="zh-CN" smtClean="0"/>
              <a:t>——http-equiv</a:t>
            </a:r>
            <a:r>
              <a:rPr lang="zh-CN" altLang="en-US" smtClean="0"/>
              <a:t>属性</a:t>
            </a:r>
          </a:p>
        </p:txBody>
      </p:sp>
      <p:sp>
        <p:nvSpPr>
          <p:cNvPr id="71682" name="Rectangle 3"/>
          <p:cNvSpPr>
            <a:spLocks noGrp="1" noChangeArrowheads="1"/>
          </p:cNvSpPr>
          <p:nvPr>
            <p:ph type="body" idx="1"/>
          </p:nvPr>
        </p:nvSpPr>
        <p:spPr>
          <a:xfrm>
            <a:off x="755650" y="1989138"/>
            <a:ext cx="7993063" cy="4464050"/>
          </a:xfrm>
        </p:spPr>
        <p:txBody>
          <a:bodyPr/>
          <a:lstStyle/>
          <a:p>
            <a:pPr>
              <a:lnSpc>
                <a:spcPct val="110000"/>
              </a:lnSpc>
            </a:pPr>
            <a:r>
              <a:rPr lang="en-US" altLang="zh-CN" sz="1800" b="1" smtClean="0"/>
              <a:t>content-type</a:t>
            </a:r>
          </a:p>
          <a:p>
            <a:pPr lvl="1">
              <a:lnSpc>
                <a:spcPct val="110000"/>
              </a:lnSpc>
            </a:pPr>
            <a:r>
              <a:rPr lang="zh-CN" altLang="en-US" sz="1800" b="1" smtClean="0"/>
              <a:t>功能：</a:t>
            </a:r>
            <a:r>
              <a:rPr lang="zh-CN" altLang="en-US" sz="1800" smtClean="0"/>
              <a:t>设定当前页面使用的字符集和语言；</a:t>
            </a:r>
          </a:p>
          <a:p>
            <a:pPr lvl="1">
              <a:lnSpc>
                <a:spcPct val="110000"/>
              </a:lnSpc>
            </a:pPr>
            <a:r>
              <a:rPr lang="zh-CN" altLang="en-US" sz="1800" b="1" smtClean="0"/>
              <a:t>用法：</a:t>
            </a:r>
            <a:r>
              <a:rPr lang="en-US" altLang="zh-CN" sz="1800" smtClean="0"/>
              <a:t>&lt;meta http-equiv="content-type" content="text/html; charset=gb2312"&gt;</a:t>
            </a:r>
          </a:p>
          <a:p>
            <a:pPr>
              <a:lnSpc>
                <a:spcPct val="110000"/>
              </a:lnSpc>
            </a:pPr>
            <a:r>
              <a:rPr lang="en-US" altLang="zh-CN" sz="1800" b="1" smtClean="0"/>
              <a:t>content-language</a:t>
            </a:r>
            <a:r>
              <a:rPr lang="zh-CN" altLang="en-US" sz="1800" b="1" smtClean="0"/>
              <a:t>（显示语言的设定）</a:t>
            </a:r>
            <a:r>
              <a:rPr lang="zh-CN" altLang="en-US" sz="1800" smtClean="0"/>
              <a:t> </a:t>
            </a:r>
          </a:p>
          <a:p>
            <a:pPr lvl="1">
              <a:lnSpc>
                <a:spcPct val="110000"/>
              </a:lnSpc>
            </a:pPr>
            <a:r>
              <a:rPr lang="zh-CN" altLang="en-US" sz="1800" b="1" smtClean="0"/>
              <a:t>功能：显示语言的设定</a:t>
            </a:r>
          </a:p>
          <a:p>
            <a:pPr lvl="1">
              <a:lnSpc>
                <a:spcPct val="110000"/>
              </a:lnSpc>
            </a:pPr>
            <a:r>
              <a:rPr lang="zh-CN" altLang="en-US" sz="1800" b="1" smtClean="0"/>
              <a:t>用法：</a:t>
            </a:r>
            <a:r>
              <a:rPr lang="en-US" altLang="zh-CN" sz="1800" smtClean="0"/>
              <a:t>&lt;meta http-equiv="Content-Language" content="zh-cn" /&gt; </a:t>
            </a:r>
            <a:endParaRPr lang="zh-CN" altLang="en-US" sz="1800" b="1" smtClean="0"/>
          </a:p>
          <a:p>
            <a:pPr>
              <a:lnSpc>
                <a:spcPct val="110000"/>
              </a:lnSpc>
            </a:pPr>
            <a:r>
              <a:rPr lang="en-US" altLang="zh-CN" sz="1800" b="1" smtClean="0"/>
              <a:t>refresh(</a:t>
            </a:r>
            <a:r>
              <a:rPr lang="zh-CN" altLang="en-US" sz="1800" b="1" smtClean="0"/>
              <a:t>刷新</a:t>
            </a:r>
            <a:r>
              <a:rPr lang="en-US" altLang="zh-CN" sz="1800" b="1" smtClean="0"/>
              <a:t>)</a:t>
            </a:r>
          </a:p>
          <a:p>
            <a:pPr lvl="1">
              <a:lnSpc>
                <a:spcPct val="110000"/>
              </a:lnSpc>
            </a:pPr>
            <a:r>
              <a:rPr lang="zh-CN" altLang="en-US" sz="1800" b="1" smtClean="0"/>
              <a:t>功能</a:t>
            </a:r>
            <a:r>
              <a:rPr lang="zh-CN" altLang="en-US" sz="1800" smtClean="0"/>
              <a:t>：自动刷新，并指向新的页面</a:t>
            </a:r>
          </a:p>
          <a:p>
            <a:pPr lvl="1">
              <a:lnSpc>
                <a:spcPct val="110000"/>
              </a:lnSpc>
            </a:pPr>
            <a:r>
              <a:rPr lang="zh-CN" altLang="en-US" sz="1800" b="1" smtClean="0"/>
              <a:t>用法</a:t>
            </a:r>
            <a:r>
              <a:rPr lang="zh-CN" altLang="en-US" sz="1800" smtClean="0"/>
              <a:t>：</a:t>
            </a:r>
            <a:r>
              <a:rPr lang="en-US" altLang="zh-CN" sz="1800" smtClean="0"/>
              <a:t>&lt;meta http-equiv=“refresh” content=“2;url=http://itcast.cn” /&gt;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title"/>
          </p:nvPr>
        </p:nvSpPr>
        <p:spPr/>
        <p:txBody>
          <a:bodyPr/>
          <a:lstStyle/>
          <a:p>
            <a:r>
              <a:rPr lang="en-US" altLang="zh-CN" smtClean="0"/>
              <a:t>html</a:t>
            </a:r>
            <a:r>
              <a:rPr lang="zh-CN" altLang="en-US" smtClean="0"/>
              <a:t>文件结构</a:t>
            </a:r>
          </a:p>
        </p:txBody>
      </p:sp>
      <p:sp>
        <p:nvSpPr>
          <p:cNvPr id="25602" name="内容占位符 1"/>
          <p:cNvSpPr>
            <a:spLocks noGrp="1"/>
          </p:cNvSpPr>
          <p:nvPr>
            <p:ph type="body" idx="1"/>
          </p:nvPr>
        </p:nvSpPr>
        <p:spPr>
          <a:xfrm>
            <a:off x="684213" y="3860800"/>
            <a:ext cx="7767637" cy="2447925"/>
          </a:xfrm>
        </p:spPr>
        <p:txBody>
          <a:bodyPr/>
          <a:lstStyle/>
          <a:p>
            <a:r>
              <a:rPr lang="en-US" altLang="zh-CN" sz="1600" b="1" smtClean="0"/>
              <a:t>&lt;html&gt;&lt;/html&gt;</a:t>
            </a:r>
            <a:r>
              <a:rPr lang="zh-CN" altLang="en-US" sz="1600" smtClean="0"/>
              <a:t>是文档的开始标记和结束标记。</a:t>
            </a:r>
            <a:r>
              <a:rPr lang="zh-CN" altLang="en-US" sz="1800" smtClean="0"/>
              <a:t>此元素告诉浏览器其自身是一个 </a:t>
            </a:r>
            <a:r>
              <a:rPr lang="en-US" altLang="zh-CN" sz="1800" smtClean="0"/>
              <a:t>HTML </a:t>
            </a:r>
            <a:r>
              <a:rPr lang="zh-CN" altLang="en-US" sz="1800" smtClean="0"/>
              <a:t>文档，在它们之间是文档的头部</a:t>
            </a:r>
            <a:r>
              <a:rPr lang="en-US" altLang="zh-CN" sz="1800" smtClean="0"/>
              <a:t>&lt;head&gt;</a:t>
            </a:r>
            <a:r>
              <a:rPr lang="zh-CN" altLang="en-US" sz="1800" smtClean="0"/>
              <a:t>和主体</a:t>
            </a:r>
            <a:r>
              <a:rPr lang="en-US" altLang="zh-CN" sz="1800" smtClean="0"/>
              <a:t>&lt;body&gt;</a:t>
            </a:r>
            <a:r>
              <a:rPr lang="zh-CN" altLang="en-US" sz="1800" smtClean="0"/>
              <a:t>。 </a:t>
            </a:r>
            <a:endParaRPr lang="zh-CN" altLang="en-US" sz="1600" smtClean="0"/>
          </a:p>
          <a:p>
            <a:r>
              <a:rPr lang="en-US" altLang="zh-CN" sz="1600" b="1" smtClean="0"/>
              <a:t>&lt;head&gt;&lt;/head&gt;</a:t>
            </a:r>
            <a:r>
              <a:rPr lang="zh-CN" altLang="en-US" sz="1800" smtClean="0"/>
              <a:t>元素出现在文档的开头部分。</a:t>
            </a:r>
            <a:r>
              <a:rPr lang="en-US" altLang="zh-CN" sz="1800" smtClean="0"/>
              <a:t>&lt;head&gt;</a:t>
            </a:r>
            <a:r>
              <a:rPr lang="zh-CN" altLang="en-US" sz="1800" smtClean="0"/>
              <a:t>与</a:t>
            </a:r>
            <a:r>
              <a:rPr lang="en-US" altLang="zh-CN" sz="1800" smtClean="0"/>
              <a:t>&lt;/head&gt;</a:t>
            </a:r>
            <a:r>
              <a:rPr lang="zh-CN" altLang="en-US" sz="1800" smtClean="0"/>
              <a:t>之间的内容不会在浏览器的文档窗口显示，但是其间的元素有特殊重要的意义。</a:t>
            </a:r>
          </a:p>
          <a:p>
            <a:r>
              <a:rPr lang="en-US" altLang="zh-CN" sz="1800" b="1" smtClean="0"/>
              <a:t>&lt;title&gt;&lt;/title&gt;</a:t>
            </a:r>
            <a:r>
              <a:rPr lang="zh-CN" altLang="en-US" sz="1800" smtClean="0"/>
              <a:t>定义网页标题，在浏览器标题栏显示。  </a:t>
            </a:r>
            <a:endParaRPr lang="zh-CN" altLang="en-US" sz="1600" smtClean="0"/>
          </a:p>
          <a:p>
            <a:r>
              <a:rPr lang="en-US" altLang="zh-CN" sz="1600" b="1" smtClean="0"/>
              <a:t>&lt;body&gt;&lt;/body&gt;</a:t>
            </a:r>
            <a:r>
              <a:rPr lang="zh-CN" altLang="en-US" sz="1600" smtClean="0"/>
              <a:t>之间的文本是可见的网页主体内容</a:t>
            </a:r>
          </a:p>
        </p:txBody>
      </p:sp>
      <p:sp>
        <p:nvSpPr>
          <p:cNvPr id="25603" name="Text Box 4"/>
          <p:cNvSpPr txBox="1">
            <a:spLocks noChangeArrowheads="1"/>
          </p:cNvSpPr>
          <p:nvPr/>
        </p:nvSpPr>
        <p:spPr bwMode="auto">
          <a:xfrm>
            <a:off x="755650" y="1916113"/>
            <a:ext cx="7705725" cy="1787525"/>
          </a:xfrm>
          <a:prstGeom prst="rect">
            <a:avLst/>
          </a:prstGeom>
          <a:solidFill>
            <a:srgbClr val="CCFFFF"/>
          </a:solidFill>
          <a:ln w="9525">
            <a:solidFill>
              <a:schemeClr val="tx1"/>
            </a:solidFill>
            <a:miter lim="800000"/>
            <a:headEnd/>
            <a:tailEnd/>
          </a:ln>
        </p:spPr>
        <p:txBody>
          <a:bodyPr tIns="108000" bIns="108000">
            <a:spAutoFit/>
          </a:bodyPr>
          <a:lstStyle/>
          <a:p>
            <a:pPr>
              <a:lnSpc>
                <a:spcPct val="80000"/>
              </a:lnSpc>
            </a:pPr>
            <a:r>
              <a:rPr lang="en-US" altLang="zh-CN" sz="1600">
                <a:solidFill>
                  <a:srgbClr val="0000FF"/>
                </a:solidFill>
                <a:latin typeface="Arial" charset="0"/>
              </a:rPr>
              <a:t>&lt;html&gt;</a:t>
            </a:r>
            <a:r>
              <a:rPr lang="en-US" altLang="zh-CN" sz="1600">
                <a:latin typeface="Arial" charset="0"/>
              </a:rPr>
              <a:t>	HTML</a:t>
            </a:r>
            <a:r>
              <a:rPr lang="zh-CN" altLang="en-US" sz="1600">
                <a:latin typeface="Arial" charset="0"/>
              </a:rPr>
              <a:t>文件声明开始</a:t>
            </a:r>
          </a:p>
          <a:p>
            <a:pPr>
              <a:lnSpc>
                <a:spcPct val="80000"/>
              </a:lnSpc>
            </a:pPr>
            <a:r>
              <a:rPr lang="en-US" altLang="zh-CN" sz="1600">
                <a:solidFill>
                  <a:srgbClr val="0000FF"/>
                </a:solidFill>
                <a:latin typeface="Arial" charset="0"/>
              </a:rPr>
              <a:t>&lt;head&gt;</a:t>
            </a:r>
          </a:p>
          <a:p>
            <a:pPr>
              <a:lnSpc>
                <a:spcPct val="80000"/>
              </a:lnSpc>
            </a:pPr>
            <a:r>
              <a:rPr lang="en-US" altLang="zh-CN" sz="1600">
                <a:latin typeface="Arial" charset="0"/>
              </a:rPr>
              <a:t>	&lt;title&gt;</a:t>
            </a:r>
            <a:r>
              <a:rPr lang="zh-CN" altLang="en-US" sz="1600">
                <a:latin typeface="Arial" charset="0"/>
              </a:rPr>
              <a:t>网页标题</a:t>
            </a:r>
            <a:r>
              <a:rPr lang="en-US" altLang="zh-CN" sz="1600">
                <a:latin typeface="Arial" charset="0"/>
              </a:rPr>
              <a:t>&lt;/title&gt;</a:t>
            </a:r>
            <a:endParaRPr lang="zh-CN" altLang="en-US" sz="1600">
              <a:latin typeface="Arial" charset="0"/>
            </a:endParaRPr>
          </a:p>
          <a:p>
            <a:pPr>
              <a:lnSpc>
                <a:spcPct val="80000"/>
              </a:lnSpc>
            </a:pPr>
            <a:r>
              <a:rPr lang="en-US" altLang="zh-CN" sz="1600">
                <a:solidFill>
                  <a:srgbClr val="0000FF"/>
                </a:solidFill>
                <a:latin typeface="Arial" charset="0"/>
              </a:rPr>
              <a:t>&lt;/head&gt;</a:t>
            </a:r>
          </a:p>
          <a:p>
            <a:pPr>
              <a:lnSpc>
                <a:spcPct val="80000"/>
              </a:lnSpc>
            </a:pPr>
            <a:r>
              <a:rPr lang="en-US" altLang="zh-CN" sz="1600">
                <a:solidFill>
                  <a:srgbClr val="0000FF"/>
                </a:solidFill>
                <a:latin typeface="Arial" charset="0"/>
              </a:rPr>
              <a:t>&lt;body&gt;</a:t>
            </a:r>
          </a:p>
          <a:p>
            <a:pPr>
              <a:lnSpc>
                <a:spcPct val="80000"/>
              </a:lnSpc>
            </a:pPr>
            <a:r>
              <a:rPr lang="en-US" altLang="zh-CN" sz="1600">
                <a:latin typeface="Arial" charset="0"/>
              </a:rPr>
              <a:t>	</a:t>
            </a:r>
            <a:r>
              <a:rPr lang="zh-CN" altLang="en-US" sz="1600">
                <a:latin typeface="Arial" charset="0"/>
              </a:rPr>
              <a:t>文件体</a:t>
            </a:r>
          </a:p>
          <a:p>
            <a:pPr>
              <a:lnSpc>
                <a:spcPct val="80000"/>
              </a:lnSpc>
            </a:pPr>
            <a:r>
              <a:rPr lang="en-US" altLang="zh-CN" sz="1600">
                <a:solidFill>
                  <a:srgbClr val="0000FF"/>
                </a:solidFill>
                <a:latin typeface="Arial" charset="0"/>
              </a:rPr>
              <a:t>&lt;/body&gt;</a:t>
            </a:r>
          </a:p>
          <a:p>
            <a:pPr>
              <a:lnSpc>
                <a:spcPct val="80000"/>
              </a:lnSpc>
            </a:pPr>
            <a:r>
              <a:rPr lang="en-US" altLang="zh-CN" sz="1600">
                <a:solidFill>
                  <a:srgbClr val="0000FF"/>
                </a:solidFill>
                <a:latin typeface="Arial" charset="0"/>
              </a:rPr>
              <a:t>&lt;/html&gt;</a:t>
            </a:r>
            <a:r>
              <a:rPr lang="en-US" altLang="zh-CN" sz="1600">
                <a:latin typeface="Arial" charset="0"/>
              </a:rPr>
              <a:t>	HTML</a:t>
            </a:r>
            <a:r>
              <a:rPr lang="zh-CN" altLang="en-US" sz="1600">
                <a:latin typeface="Arial" charset="0"/>
              </a:rPr>
              <a:t>文件声明结尾</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凤凰网的</a:t>
            </a:r>
            <a:r>
              <a:rPr lang="en-US" altLang="zh-CN" smtClean="0"/>
              <a:t>&lt;meta&gt;</a:t>
            </a:r>
          </a:p>
        </p:txBody>
      </p:sp>
      <p:sp>
        <p:nvSpPr>
          <p:cNvPr id="72706" name="Rectangle 3"/>
          <p:cNvSpPr>
            <a:spLocks noGrp="1" noChangeArrowheads="1"/>
          </p:cNvSpPr>
          <p:nvPr>
            <p:ph type="body" idx="1"/>
          </p:nvPr>
        </p:nvSpPr>
        <p:spPr/>
        <p:txBody>
          <a:bodyPr/>
          <a:lstStyle/>
          <a:p>
            <a:endParaRPr lang="zh-CN" altLang="en-US" smtClean="0"/>
          </a:p>
        </p:txBody>
      </p:sp>
      <p:pic>
        <p:nvPicPr>
          <p:cNvPr id="72707" name="Picture 5"/>
          <p:cNvPicPr>
            <a:picLocks noChangeAspect="1" noChangeArrowheads="1"/>
          </p:cNvPicPr>
          <p:nvPr/>
        </p:nvPicPr>
        <p:blipFill>
          <a:blip r:embed="rId3"/>
          <a:srcRect/>
          <a:stretch>
            <a:fillRect/>
          </a:stretch>
        </p:blipFill>
        <p:spPr bwMode="auto">
          <a:xfrm>
            <a:off x="684213" y="1989138"/>
            <a:ext cx="7820025" cy="3240087"/>
          </a:xfrm>
          <a:prstGeom prst="rect">
            <a:avLst/>
          </a:prstGeom>
          <a:noFill/>
          <a:ln w="9525">
            <a:solidFill>
              <a:schemeClr val="tx1"/>
            </a:solid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tLang="zh-CN" smtClean="0"/>
              <a:t>&lt;meta&gt;</a:t>
            </a:r>
            <a:r>
              <a:rPr lang="zh-CN" altLang="en-US" smtClean="0"/>
              <a:t>标签</a:t>
            </a:r>
            <a:r>
              <a:rPr lang="en-US" altLang="zh-CN" smtClean="0"/>
              <a:t>——name</a:t>
            </a:r>
            <a:r>
              <a:rPr lang="zh-CN" altLang="en-US" smtClean="0"/>
              <a:t>属性</a:t>
            </a:r>
          </a:p>
        </p:txBody>
      </p:sp>
      <p:sp>
        <p:nvSpPr>
          <p:cNvPr id="74754" name="Rectangle 3"/>
          <p:cNvSpPr>
            <a:spLocks noGrp="1" noChangeArrowheads="1"/>
          </p:cNvSpPr>
          <p:nvPr>
            <p:ph type="body" idx="1"/>
          </p:nvPr>
        </p:nvSpPr>
        <p:spPr>
          <a:xfrm>
            <a:off x="755650" y="1989138"/>
            <a:ext cx="7696200" cy="4464050"/>
          </a:xfrm>
        </p:spPr>
        <p:txBody>
          <a:bodyPr/>
          <a:lstStyle/>
          <a:p>
            <a:r>
              <a:rPr lang="en-US" altLang="zh-CN" sz="1800" b="1" smtClean="0"/>
              <a:t>Keywords(</a:t>
            </a:r>
            <a:r>
              <a:rPr lang="zh-CN" altLang="en-US" sz="1800" b="1" smtClean="0"/>
              <a:t>网页关键字</a:t>
            </a:r>
            <a:r>
              <a:rPr lang="en-US" altLang="zh-CN" sz="1800" b="1" smtClean="0"/>
              <a:t>)</a:t>
            </a:r>
          </a:p>
          <a:p>
            <a:pPr lvl="1"/>
            <a:r>
              <a:rPr lang="zh-CN" altLang="en-US" sz="1800" b="1" smtClean="0"/>
              <a:t>功能</a:t>
            </a:r>
            <a:r>
              <a:rPr lang="zh-CN" altLang="en-US" sz="1800" smtClean="0"/>
              <a:t>：用来告诉搜索引擎你网页的关键字是什么。 </a:t>
            </a:r>
          </a:p>
          <a:p>
            <a:pPr lvl="1"/>
            <a:r>
              <a:rPr lang="zh-CN" altLang="en-US" sz="1800" b="1" smtClean="0"/>
              <a:t>用法</a:t>
            </a:r>
            <a:r>
              <a:rPr lang="zh-CN" altLang="en-US" sz="1800" smtClean="0"/>
              <a:t>：</a:t>
            </a:r>
            <a:r>
              <a:rPr lang="en-US" altLang="zh-CN" sz="1800" smtClean="0"/>
              <a:t>&lt;meta name=“keywords” content=“</a:t>
            </a:r>
            <a:r>
              <a:rPr lang="zh-CN" altLang="en-US" sz="1800" smtClean="0"/>
              <a:t>关键字</a:t>
            </a:r>
            <a:r>
              <a:rPr lang="en-US" altLang="zh-CN" sz="1800" smtClean="0"/>
              <a:t>,</a:t>
            </a:r>
            <a:r>
              <a:rPr lang="zh-CN" altLang="en-US" sz="1800" smtClean="0"/>
              <a:t>关键字</a:t>
            </a:r>
            <a:r>
              <a:rPr lang="en-US" altLang="zh-CN" sz="1800" smtClean="0"/>
              <a:t>,</a:t>
            </a:r>
            <a:r>
              <a:rPr lang="zh-CN" altLang="en-US" sz="1800" smtClean="0"/>
              <a:t>关键字”</a:t>
            </a:r>
            <a:r>
              <a:rPr lang="en-US" altLang="zh-CN" sz="1800" smtClean="0"/>
              <a:t>&gt;</a:t>
            </a:r>
          </a:p>
          <a:p>
            <a:r>
              <a:rPr lang="en-US" altLang="zh-CN" sz="1800" b="1" smtClean="0"/>
              <a:t>description(</a:t>
            </a:r>
            <a:r>
              <a:rPr lang="zh-CN" altLang="en-US" sz="1800" b="1" smtClean="0"/>
              <a:t>网站内容描述</a:t>
            </a:r>
            <a:r>
              <a:rPr lang="en-US" altLang="zh-CN" sz="1800" b="1" smtClean="0"/>
              <a:t>)</a:t>
            </a:r>
          </a:p>
          <a:p>
            <a:pPr lvl="1"/>
            <a:r>
              <a:rPr lang="zh-CN" altLang="en-US" sz="1800" b="1" smtClean="0"/>
              <a:t>功能</a:t>
            </a:r>
            <a:r>
              <a:rPr lang="zh-CN" altLang="en-US" sz="1800" smtClean="0"/>
              <a:t>：用来告诉搜索引擎你的网站主要内容。 </a:t>
            </a:r>
          </a:p>
          <a:p>
            <a:pPr lvl="1"/>
            <a:r>
              <a:rPr lang="zh-CN" altLang="en-US" sz="1800" b="1" smtClean="0"/>
              <a:t>用法</a:t>
            </a:r>
            <a:r>
              <a:rPr lang="zh-CN" altLang="en-US" sz="1800" smtClean="0"/>
              <a:t>：</a:t>
            </a:r>
            <a:r>
              <a:rPr lang="en-US" altLang="zh-CN" sz="1800" smtClean="0"/>
              <a:t>&lt;meta name=“description” content=“</a:t>
            </a:r>
            <a:r>
              <a:rPr lang="zh-CN" altLang="en-US" sz="1800" smtClean="0"/>
              <a:t>网页内容描述信息</a:t>
            </a:r>
            <a:r>
              <a:rPr lang="en-US" altLang="zh-CN" sz="1800" smtClean="0"/>
              <a:t>"&gt; </a:t>
            </a:r>
          </a:p>
          <a:p>
            <a:pPr lvl="1"/>
            <a:r>
              <a:rPr lang="zh-CN" altLang="en-US" sz="1800" b="1" smtClean="0"/>
              <a:t>描述设计规则</a:t>
            </a:r>
            <a:r>
              <a:rPr lang="zh-CN" altLang="en-US" sz="1800" smtClean="0"/>
              <a:t>：</a:t>
            </a:r>
          </a:p>
          <a:p>
            <a:pPr lvl="2"/>
            <a:r>
              <a:rPr lang="zh-CN" altLang="en-US" sz="1800" smtClean="0"/>
              <a:t>网页描述为自然语言而不是罗列关键词（与</a:t>
            </a:r>
            <a:r>
              <a:rPr lang="en-US" altLang="zh-CN" sz="1800" smtClean="0"/>
              <a:t>keywords</a:t>
            </a:r>
            <a:r>
              <a:rPr lang="zh-CN" altLang="en-US" sz="1800" smtClean="0"/>
              <a:t>设计正好相反） </a:t>
            </a:r>
          </a:p>
          <a:p>
            <a:pPr lvl="2"/>
            <a:r>
              <a:rPr lang="zh-CN" altLang="en-US" sz="1800" smtClean="0"/>
              <a:t>尽可能准确地描述网页的核心内容，通常为网页内容的摘要信息，也就是希望搜索引擎在检索结果中展示的摘要信息 </a:t>
            </a:r>
          </a:p>
          <a:p>
            <a:pPr lvl="2"/>
            <a:r>
              <a:rPr lang="zh-CN" altLang="en-US" sz="1800" smtClean="0"/>
              <a:t>网页描述的文字不必太多，一般不超过搜索引擎检索结果摘要信息的最多字数</a:t>
            </a:r>
            <a:r>
              <a:rPr lang="en-US" altLang="zh-CN" sz="1800" smtClean="0"/>
              <a:t>(100</a:t>
            </a:r>
            <a:r>
              <a:rPr lang="zh-CN" altLang="en-US" sz="1800" smtClean="0"/>
              <a:t>字以内</a:t>
            </a:r>
            <a:r>
              <a:rPr lang="en-US" altLang="zh-CN" sz="180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tLang="zh-CN" smtClean="0"/>
              <a:t>&lt;meta&gt;</a:t>
            </a:r>
            <a:r>
              <a:rPr lang="zh-CN" altLang="en-US" smtClean="0"/>
              <a:t>标签</a:t>
            </a:r>
            <a:r>
              <a:rPr lang="en-US" altLang="zh-CN" smtClean="0"/>
              <a:t>——name</a:t>
            </a:r>
            <a:r>
              <a:rPr lang="zh-CN" altLang="en-US" smtClean="0"/>
              <a:t>属性</a:t>
            </a:r>
          </a:p>
        </p:txBody>
      </p:sp>
      <p:sp>
        <p:nvSpPr>
          <p:cNvPr id="75778" name="Rectangle 3"/>
          <p:cNvSpPr>
            <a:spLocks noGrp="1" noChangeArrowheads="1"/>
          </p:cNvSpPr>
          <p:nvPr>
            <p:ph type="body" idx="1"/>
          </p:nvPr>
        </p:nvSpPr>
        <p:spPr>
          <a:xfrm>
            <a:off x="755650" y="1989138"/>
            <a:ext cx="7696200" cy="4464050"/>
          </a:xfrm>
        </p:spPr>
        <p:txBody>
          <a:bodyPr/>
          <a:lstStyle/>
          <a:p>
            <a:pPr>
              <a:lnSpc>
                <a:spcPct val="120000"/>
              </a:lnSpc>
            </a:pPr>
            <a:r>
              <a:rPr lang="en-US" altLang="zh-CN" sz="2200" b="1" smtClean="0"/>
              <a:t>robots</a:t>
            </a:r>
            <a:r>
              <a:rPr lang="zh-CN" altLang="en-US" sz="2200" b="1" smtClean="0"/>
              <a:t>（机器人向导）</a:t>
            </a:r>
          </a:p>
          <a:p>
            <a:pPr lvl="1">
              <a:lnSpc>
                <a:spcPct val="120000"/>
              </a:lnSpc>
            </a:pPr>
            <a:r>
              <a:rPr lang="zh-CN" altLang="en-US" sz="1600" smtClean="0"/>
              <a:t>说明：</a:t>
            </a:r>
            <a:r>
              <a:rPr lang="en-US" altLang="zh-CN" sz="1600" smtClean="0"/>
              <a:t>robots</a:t>
            </a:r>
            <a:r>
              <a:rPr lang="zh-CN" altLang="en-US" sz="1600" smtClean="0"/>
              <a:t>用来告诉搜索机器人哪些页面需要索引，哪些页面不需要索引</a:t>
            </a:r>
          </a:p>
          <a:p>
            <a:pPr lvl="1">
              <a:lnSpc>
                <a:spcPct val="120000"/>
              </a:lnSpc>
            </a:pPr>
            <a:r>
              <a:rPr lang="en-US" altLang="zh-CN" sz="1600" smtClean="0"/>
              <a:t>content</a:t>
            </a:r>
            <a:r>
              <a:rPr lang="zh-CN" altLang="en-US" sz="1600" smtClean="0"/>
              <a:t>的参数有</a:t>
            </a:r>
            <a:r>
              <a:rPr lang="en-US" altLang="zh-CN" sz="1600" smtClean="0"/>
              <a:t>all,none,index,noindex,follow,nofollow</a:t>
            </a:r>
            <a:r>
              <a:rPr lang="zh-CN" altLang="en-US" sz="1600" smtClean="0"/>
              <a:t>。默认是</a:t>
            </a:r>
            <a:r>
              <a:rPr lang="en-US" altLang="zh-CN" sz="1600" smtClean="0"/>
              <a:t>all</a:t>
            </a:r>
            <a:r>
              <a:rPr lang="zh-CN" altLang="en-US" sz="1600" smtClean="0"/>
              <a:t>。</a:t>
            </a:r>
          </a:p>
          <a:p>
            <a:pPr lvl="2">
              <a:lnSpc>
                <a:spcPct val="120000"/>
              </a:lnSpc>
            </a:pPr>
            <a:r>
              <a:rPr lang="en-US" altLang="zh-CN" sz="1600" smtClean="0"/>
              <a:t>Index</a:t>
            </a:r>
            <a:r>
              <a:rPr lang="zh-CN" altLang="en-US" sz="1600" smtClean="0"/>
              <a:t>代表文件将被检索 </a:t>
            </a:r>
            <a:r>
              <a:rPr lang="en-US" altLang="zh-CN" sz="1600" smtClean="0"/>
              <a:t>follow</a:t>
            </a:r>
            <a:r>
              <a:rPr lang="zh-CN" altLang="en-US" sz="1600" smtClean="0"/>
              <a:t>代表页面上的链接可以被查询 </a:t>
            </a:r>
          </a:p>
          <a:p>
            <a:pPr lvl="1">
              <a:lnSpc>
                <a:spcPct val="120000"/>
              </a:lnSpc>
            </a:pPr>
            <a:r>
              <a:rPr lang="zh-CN" altLang="en-US" sz="1600" smtClean="0"/>
              <a:t>举例：</a:t>
            </a:r>
            <a:r>
              <a:rPr lang="en-US" altLang="zh-CN" sz="1600" smtClean="0"/>
              <a:t>&lt;meta name="robots" content="none"&gt;</a:t>
            </a:r>
          </a:p>
          <a:p>
            <a:pPr>
              <a:lnSpc>
                <a:spcPct val="120000"/>
              </a:lnSpc>
            </a:pPr>
            <a:r>
              <a:rPr lang="en-US" altLang="zh-CN" sz="2000" b="1" smtClean="0"/>
              <a:t>author</a:t>
            </a:r>
            <a:r>
              <a:rPr lang="zh-CN" altLang="en-US" sz="2000" b="1" smtClean="0"/>
              <a:t>（作者）</a:t>
            </a:r>
          </a:p>
          <a:p>
            <a:pPr lvl="1">
              <a:lnSpc>
                <a:spcPct val="120000"/>
              </a:lnSpc>
            </a:pPr>
            <a:r>
              <a:rPr lang="zh-CN" altLang="en-US" sz="1400" smtClean="0"/>
              <a:t>说明：标注网页的作者</a:t>
            </a:r>
          </a:p>
          <a:p>
            <a:pPr lvl="1">
              <a:lnSpc>
                <a:spcPct val="120000"/>
              </a:lnSpc>
            </a:pPr>
            <a:r>
              <a:rPr lang="zh-CN" altLang="en-US" sz="1400" smtClean="0"/>
              <a:t>用法：</a:t>
            </a:r>
            <a:r>
              <a:rPr lang="en-US" altLang="zh-CN" sz="1400" smtClean="0"/>
              <a:t>&lt;meta name=“author” content=“</a:t>
            </a:r>
            <a:r>
              <a:rPr lang="zh-CN" altLang="en-US" sz="1400" smtClean="0"/>
              <a:t>传智播客”</a:t>
            </a:r>
            <a:r>
              <a:rPr lang="en-US" altLang="zh-CN" sz="1400" smtClean="0"/>
              <a:t>&gt;</a:t>
            </a:r>
          </a:p>
          <a:p>
            <a:pPr>
              <a:lnSpc>
                <a:spcPct val="120000"/>
              </a:lnSpc>
            </a:pPr>
            <a:r>
              <a:rPr lang="en-US" altLang="zh-CN" sz="2000" b="1" smtClean="0"/>
              <a:t>Copyright(</a:t>
            </a:r>
            <a:r>
              <a:rPr lang="zh-CN" altLang="en-US" sz="2000" b="1" smtClean="0"/>
              <a:t>版权信息</a:t>
            </a:r>
            <a:r>
              <a:rPr lang="en-US" altLang="zh-CN" sz="2000" b="1" smtClean="0"/>
              <a:t>)</a:t>
            </a:r>
          </a:p>
          <a:p>
            <a:pPr lvl="1">
              <a:lnSpc>
                <a:spcPct val="120000"/>
              </a:lnSpc>
            </a:pPr>
            <a:r>
              <a:rPr lang="zh-CN" altLang="en-US" sz="1400" smtClean="0"/>
              <a:t>功能：说明网站版权信息 </a:t>
            </a:r>
          </a:p>
          <a:p>
            <a:pPr lvl="1">
              <a:lnSpc>
                <a:spcPct val="120000"/>
              </a:lnSpc>
            </a:pPr>
            <a:r>
              <a:rPr lang="zh-CN" altLang="en-US" sz="1400" smtClean="0"/>
              <a:t>用法：</a:t>
            </a:r>
            <a:r>
              <a:rPr lang="en-US" altLang="zh-CN" sz="1400" smtClean="0"/>
              <a:t>&lt;meta name=“copyright" content="</a:t>
            </a:r>
            <a:r>
              <a:rPr lang="zh-CN" altLang="en-US" sz="1400" smtClean="0"/>
              <a:t>信息参数</a:t>
            </a:r>
            <a:r>
              <a:rPr lang="en-US" altLang="zh-CN" sz="1400" smtClean="0"/>
              <a:t>"&gt; </a:t>
            </a:r>
            <a:endParaRPr lang="zh-CN" altLang="en-US"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tLang="zh-CN" smtClean="0"/>
              <a:t>SGML</a:t>
            </a:r>
            <a:r>
              <a:rPr lang="zh-CN" altLang="en-US" smtClean="0"/>
              <a:t>、</a:t>
            </a:r>
            <a:r>
              <a:rPr lang="en-US" altLang="zh-CN" smtClean="0"/>
              <a:t>HTML</a:t>
            </a:r>
            <a:r>
              <a:rPr lang="zh-CN" altLang="en-US" smtClean="0"/>
              <a:t>、</a:t>
            </a:r>
            <a:r>
              <a:rPr lang="en-US" altLang="zh-CN" smtClean="0"/>
              <a:t>XHTML</a:t>
            </a:r>
          </a:p>
        </p:txBody>
      </p:sp>
      <p:sp>
        <p:nvSpPr>
          <p:cNvPr id="76802" name="Rectangle 3"/>
          <p:cNvSpPr>
            <a:spLocks noGrp="1" noChangeArrowheads="1"/>
          </p:cNvSpPr>
          <p:nvPr>
            <p:ph type="body" idx="1"/>
          </p:nvPr>
        </p:nvSpPr>
        <p:spPr/>
        <p:txBody>
          <a:bodyPr/>
          <a:lstStyle/>
          <a:p>
            <a:r>
              <a:rPr lang="en-US" altLang="zh-CN" smtClean="0"/>
              <a:t>SGML</a:t>
            </a:r>
          </a:p>
          <a:p>
            <a:r>
              <a:rPr lang="en-US" altLang="zh-CN" smtClean="0"/>
              <a:t>HTML</a:t>
            </a:r>
          </a:p>
          <a:p>
            <a:r>
              <a:rPr lang="en-US" altLang="zh-CN" smtClean="0"/>
              <a:t>XHTML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altLang="zh-CN" smtClean="0"/>
              <a:t>SGML</a:t>
            </a:r>
            <a:r>
              <a:rPr lang="zh-CN" altLang="en-US" smtClean="0"/>
              <a:t>标准通用标注语言</a:t>
            </a:r>
          </a:p>
        </p:txBody>
      </p:sp>
      <p:sp>
        <p:nvSpPr>
          <p:cNvPr id="77826" name="Rectangle 3"/>
          <p:cNvSpPr>
            <a:spLocks noGrp="1" noChangeArrowheads="1"/>
          </p:cNvSpPr>
          <p:nvPr>
            <p:ph type="body" idx="1"/>
          </p:nvPr>
        </p:nvSpPr>
        <p:spPr/>
        <p:txBody>
          <a:bodyPr/>
          <a:lstStyle/>
          <a:p>
            <a:pPr>
              <a:lnSpc>
                <a:spcPct val="120000"/>
              </a:lnSpc>
            </a:pPr>
            <a:r>
              <a:rPr lang="en-US" altLang="zh-CN" sz="2000" b="1" smtClean="0"/>
              <a:t>SGML</a:t>
            </a:r>
            <a:r>
              <a:rPr lang="zh-CN" altLang="en-US" sz="2000" b="1" smtClean="0"/>
              <a:t>语言</a:t>
            </a:r>
          </a:p>
          <a:p>
            <a:pPr lvl="1">
              <a:lnSpc>
                <a:spcPct val="120000"/>
              </a:lnSpc>
            </a:pPr>
            <a:r>
              <a:rPr lang="zh-CN" altLang="en-US" sz="1600" smtClean="0"/>
              <a:t>标准通用标记语言，（外语全称</a:t>
            </a:r>
            <a:r>
              <a:rPr lang="en-US" altLang="zh-CN" sz="1600" smtClean="0"/>
              <a:t>Standard Generalized Markup Language</a:t>
            </a:r>
            <a:r>
              <a:rPr lang="zh-CN" altLang="en-US" sz="1600" smtClean="0"/>
              <a:t>、外语简称</a:t>
            </a:r>
            <a:r>
              <a:rPr lang="en-US" altLang="zh-CN" sz="1600" smtClean="0"/>
              <a:t>SGML</a:t>
            </a:r>
            <a:r>
              <a:rPr lang="zh-CN" altLang="en-US" sz="1600" smtClean="0"/>
              <a:t>），是一种定义电子文档结构和描述其内容的国际标准语言，</a:t>
            </a:r>
            <a:r>
              <a:rPr lang="zh-CN" altLang="en-US" sz="1600" b="1" smtClean="0">
                <a:solidFill>
                  <a:srgbClr val="FF0000"/>
                </a:solidFill>
              </a:rPr>
              <a:t>是所有电子文档标记语言的起源</a:t>
            </a:r>
            <a:r>
              <a:rPr lang="zh-CN" altLang="en-US" sz="1600" smtClean="0"/>
              <a:t>，为语法置标提供了异常强大的工具，同时具有极好的扩展性，因此在数据分类和索引中非常有用。早在万维网发明之前标准通用标记语言就已存在。 </a:t>
            </a:r>
          </a:p>
          <a:p>
            <a:pPr>
              <a:lnSpc>
                <a:spcPct val="120000"/>
              </a:lnSpc>
            </a:pPr>
            <a:r>
              <a:rPr lang="en-US" altLang="zh-CN" sz="2000" b="1" smtClean="0"/>
              <a:t>SGML</a:t>
            </a:r>
            <a:r>
              <a:rPr lang="zh-CN" altLang="en-US" sz="2000" b="1" smtClean="0"/>
              <a:t>的特点</a:t>
            </a:r>
          </a:p>
          <a:p>
            <a:pPr lvl="1">
              <a:lnSpc>
                <a:spcPct val="120000"/>
              </a:lnSpc>
              <a:spcAft>
                <a:spcPts val="1000"/>
              </a:spcAft>
            </a:pPr>
            <a:r>
              <a:rPr lang="en-US" altLang="zh-CN" sz="1600" smtClean="0"/>
              <a:t>SGML</a:t>
            </a:r>
            <a:r>
              <a:rPr lang="zh-CN" altLang="en-US" sz="1600" smtClean="0"/>
              <a:t>是一种非常严谨的文件描述法，导致过于</a:t>
            </a:r>
            <a:r>
              <a:rPr lang="zh-CN" altLang="en-US" sz="1600" smtClean="0">
                <a:solidFill>
                  <a:srgbClr val="0000FF"/>
                </a:solidFill>
              </a:rPr>
              <a:t>庞大复杂</a:t>
            </a:r>
            <a:r>
              <a:rPr lang="zh-CN" altLang="en-US" sz="1600" smtClean="0"/>
              <a:t>（标准手册就有</a:t>
            </a:r>
            <a:r>
              <a:rPr lang="en-US" altLang="zh-CN" sz="1600" smtClean="0"/>
              <a:t>500</a:t>
            </a:r>
            <a:r>
              <a:rPr lang="zh-CN" altLang="en-US" sz="1600" smtClean="0"/>
              <a:t>多页），</a:t>
            </a:r>
            <a:r>
              <a:rPr lang="zh-CN" altLang="en-US" sz="1600" smtClean="0">
                <a:solidFill>
                  <a:srgbClr val="0000FF"/>
                </a:solidFill>
              </a:rPr>
              <a:t>难以学习和理解</a:t>
            </a:r>
            <a:r>
              <a:rPr lang="zh-CN" altLang="en-US" sz="1600" smtClean="0"/>
              <a:t>，进而</a:t>
            </a:r>
            <a:r>
              <a:rPr lang="zh-CN" altLang="en-US" sz="1600" smtClean="0">
                <a:solidFill>
                  <a:srgbClr val="0000FF"/>
                </a:solidFill>
              </a:rPr>
              <a:t>影响其推广</a:t>
            </a:r>
            <a:r>
              <a:rPr lang="zh-CN" altLang="en-US" sz="1600" smtClean="0"/>
              <a:t>与应用。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zh-CN" smtClean="0"/>
              <a:t>SGML HTML XHTML </a:t>
            </a:r>
            <a:r>
              <a:rPr lang="zh-CN" altLang="en-US" smtClean="0"/>
              <a:t>关系</a:t>
            </a:r>
          </a:p>
        </p:txBody>
      </p:sp>
      <p:pic>
        <p:nvPicPr>
          <p:cNvPr id="78850" name="Picture 6"/>
          <p:cNvPicPr>
            <a:picLocks noChangeAspect="1" noChangeArrowheads="1"/>
          </p:cNvPicPr>
          <p:nvPr/>
        </p:nvPicPr>
        <p:blipFill>
          <a:blip r:embed="rId2"/>
          <a:srcRect/>
          <a:stretch>
            <a:fillRect/>
          </a:stretch>
        </p:blipFill>
        <p:spPr bwMode="auto">
          <a:xfrm>
            <a:off x="1476375" y="1898650"/>
            <a:ext cx="6124575"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zh-CN" smtClean="0"/>
              <a:t>XHTML——</a:t>
            </a:r>
            <a:r>
              <a:rPr lang="zh-CN" altLang="en-US" smtClean="0"/>
              <a:t>可扩展</a:t>
            </a:r>
            <a:r>
              <a:rPr lang="en-US" altLang="zh-CN" smtClean="0"/>
              <a:t>HTML</a:t>
            </a:r>
            <a:r>
              <a:rPr lang="zh-CN" altLang="en-US" smtClean="0"/>
              <a:t>语言</a:t>
            </a:r>
          </a:p>
        </p:txBody>
      </p:sp>
      <p:sp>
        <p:nvSpPr>
          <p:cNvPr id="79874" name="Rectangle 3"/>
          <p:cNvSpPr>
            <a:spLocks noGrp="1" noChangeArrowheads="1"/>
          </p:cNvSpPr>
          <p:nvPr>
            <p:ph type="body" idx="1"/>
          </p:nvPr>
        </p:nvSpPr>
        <p:spPr/>
        <p:txBody>
          <a:bodyPr/>
          <a:lstStyle/>
          <a:p>
            <a:r>
              <a:rPr lang="en-US" altLang="zh-CN" sz="2000" b="1" smtClean="0"/>
              <a:t>XHTML</a:t>
            </a:r>
            <a:r>
              <a:rPr lang="zh-CN" altLang="en-US" sz="2000" b="1" smtClean="0"/>
              <a:t>是什么</a:t>
            </a:r>
          </a:p>
          <a:p>
            <a:pPr lvl="1"/>
            <a:r>
              <a:rPr lang="en-US" altLang="zh-CN" sz="2000" smtClean="0"/>
              <a:t>XHTML </a:t>
            </a:r>
            <a:r>
              <a:rPr lang="zh-CN" altLang="en-US" sz="2000" smtClean="0"/>
              <a:t>指可扩展超文本标注语言（</a:t>
            </a:r>
            <a:r>
              <a:rPr lang="en-US" altLang="zh-CN" sz="2000" smtClean="0"/>
              <a:t>EXtensible HyperText Markup Language</a:t>
            </a:r>
            <a:r>
              <a:rPr lang="zh-CN" altLang="en-US" sz="2000" smtClean="0"/>
              <a:t>）。</a:t>
            </a:r>
          </a:p>
          <a:p>
            <a:pPr lvl="1"/>
            <a:r>
              <a:rPr lang="en-US" altLang="zh-CN" sz="2000" smtClean="0"/>
              <a:t>XHTML </a:t>
            </a:r>
            <a:r>
              <a:rPr lang="zh-CN" altLang="en-US" sz="2000" smtClean="0"/>
              <a:t>的目标是取代 </a:t>
            </a:r>
            <a:r>
              <a:rPr lang="en-US" altLang="zh-CN" sz="2000" smtClean="0"/>
              <a:t>HTML</a:t>
            </a:r>
            <a:r>
              <a:rPr lang="zh-CN" altLang="en-US" sz="2000" smtClean="0"/>
              <a:t>。</a:t>
            </a:r>
          </a:p>
          <a:p>
            <a:pPr lvl="1"/>
            <a:r>
              <a:rPr lang="en-US" altLang="zh-CN" sz="2000" smtClean="0"/>
              <a:t>XHTML </a:t>
            </a:r>
            <a:r>
              <a:rPr lang="zh-CN" altLang="en-US" sz="2000" smtClean="0"/>
              <a:t>与 </a:t>
            </a:r>
            <a:r>
              <a:rPr lang="en-US" altLang="zh-CN" sz="2000" smtClean="0"/>
              <a:t>HTML 4.01 </a:t>
            </a:r>
            <a:r>
              <a:rPr lang="zh-CN" altLang="en-US" sz="2000" smtClean="0"/>
              <a:t>几乎是相同的。</a:t>
            </a:r>
          </a:p>
          <a:p>
            <a:pPr lvl="1"/>
            <a:r>
              <a:rPr lang="en-US" altLang="zh-CN" sz="2000" smtClean="0"/>
              <a:t>XHTML </a:t>
            </a:r>
            <a:r>
              <a:rPr lang="zh-CN" altLang="en-US" sz="2000" smtClean="0"/>
              <a:t>是更严格更纯净的 </a:t>
            </a:r>
            <a:r>
              <a:rPr lang="en-US" altLang="zh-CN" sz="2000" smtClean="0"/>
              <a:t>HTML </a:t>
            </a:r>
            <a:r>
              <a:rPr lang="zh-CN" altLang="en-US" sz="2000" smtClean="0"/>
              <a:t>版本。</a:t>
            </a:r>
          </a:p>
          <a:p>
            <a:pPr lvl="1"/>
            <a:r>
              <a:rPr lang="en-US" altLang="zh-CN" sz="2000" smtClean="0"/>
              <a:t>XHTML </a:t>
            </a:r>
            <a:r>
              <a:rPr lang="zh-CN" altLang="en-US" sz="2000" smtClean="0"/>
              <a:t>是一个 </a:t>
            </a:r>
            <a:r>
              <a:rPr lang="en-US" altLang="zh-CN" sz="2000" smtClean="0"/>
              <a:t>W3C </a:t>
            </a:r>
            <a:r>
              <a:rPr lang="zh-CN" altLang="en-US" sz="2000" smtClean="0"/>
              <a:t>标准。</a:t>
            </a:r>
          </a:p>
          <a:p>
            <a:pPr lvl="1"/>
            <a:endParaRPr lang="zh-CN" altLang="en-US"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zh-CN" smtClean="0"/>
              <a:t>XHTML</a:t>
            </a:r>
            <a:r>
              <a:rPr lang="zh-CN" altLang="en-US" smtClean="0"/>
              <a:t>编写规范</a:t>
            </a:r>
          </a:p>
        </p:txBody>
      </p:sp>
      <p:sp>
        <p:nvSpPr>
          <p:cNvPr id="80898" name="Rectangle 3"/>
          <p:cNvSpPr>
            <a:spLocks noGrp="1" noChangeArrowheads="1"/>
          </p:cNvSpPr>
          <p:nvPr>
            <p:ph type="body" idx="1"/>
          </p:nvPr>
        </p:nvSpPr>
        <p:spPr/>
        <p:txBody>
          <a:bodyPr/>
          <a:lstStyle/>
          <a:p>
            <a:r>
              <a:rPr lang="zh-CN" altLang="en-US" sz="2000" smtClean="0"/>
              <a:t>元素必须被正确嵌套</a:t>
            </a:r>
          </a:p>
          <a:p>
            <a:r>
              <a:rPr lang="en-US" altLang="zh-CN" sz="2000" smtClean="0"/>
              <a:t>XHTML</a:t>
            </a:r>
            <a:r>
              <a:rPr lang="zh-CN" altLang="en-US" sz="2000" smtClean="0"/>
              <a:t>元素必须被关闭</a:t>
            </a:r>
          </a:p>
          <a:p>
            <a:r>
              <a:rPr lang="en-US" altLang="zh-CN" sz="2000" smtClean="0"/>
              <a:t>XHTML</a:t>
            </a:r>
            <a:r>
              <a:rPr lang="zh-CN" altLang="en-US" sz="2000" smtClean="0"/>
              <a:t>元素必须小写</a:t>
            </a:r>
          </a:p>
          <a:p>
            <a:r>
              <a:rPr lang="en-US" altLang="zh-CN" sz="2000" smtClean="0"/>
              <a:t>XHTML</a:t>
            </a:r>
            <a:r>
              <a:rPr lang="zh-CN" altLang="en-US" sz="2000" smtClean="0"/>
              <a:t>文档必须拥有一个根元素</a:t>
            </a:r>
          </a:p>
          <a:p>
            <a:r>
              <a:rPr lang="en-US" altLang="zh-CN" sz="2000" smtClean="0"/>
              <a:t>XHTML</a:t>
            </a:r>
            <a:r>
              <a:rPr lang="zh-CN" altLang="en-US" sz="2000" smtClean="0"/>
              <a:t>属性名必须小写</a:t>
            </a:r>
          </a:p>
          <a:p>
            <a:r>
              <a:rPr lang="en-US" altLang="zh-CN" sz="2000" smtClean="0"/>
              <a:t>XHTML</a:t>
            </a:r>
            <a:r>
              <a:rPr lang="zh-CN" altLang="en-US" sz="2000" smtClean="0"/>
              <a:t>属性值必须加引号</a:t>
            </a:r>
          </a:p>
          <a:p>
            <a:r>
              <a:rPr lang="en-US" altLang="zh-CN" sz="2000" smtClean="0"/>
              <a:t>XHTML</a:t>
            </a:r>
            <a:r>
              <a:rPr lang="zh-CN" altLang="en-US" sz="2000" smtClean="0"/>
              <a:t>属性不能简写：如</a:t>
            </a:r>
            <a:r>
              <a:rPr lang="en-US" altLang="zh-CN" sz="2000" smtClean="0"/>
              <a:t>checked</a:t>
            </a:r>
            <a:r>
              <a:rPr lang="zh-CN" altLang="en-US" sz="2000" smtClean="0"/>
              <a:t>必须写成</a:t>
            </a:r>
            <a:r>
              <a:rPr lang="en-US" altLang="zh-CN" sz="2000" smtClean="0"/>
              <a:t>checked=“checked”</a:t>
            </a:r>
          </a:p>
          <a:p>
            <a:r>
              <a:rPr lang="zh-CN" altLang="en-US" sz="2000" smtClean="0"/>
              <a:t>用</a:t>
            </a:r>
            <a:r>
              <a:rPr lang="en-US" altLang="zh-CN" sz="2000" smtClean="0"/>
              <a:t>ID</a:t>
            </a:r>
            <a:r>
              <a:rPr lang="zh-CN" altLang="en-US" sz="2000" smtClean="0"/>
              <a:t>属性代码</a:t>
            </a:r>
            <a:r>
              <a:rPr lang="en-US" altLang="zh-CN" sz="2000" smtClean="0"/>
              <a:t>name</a:t>
            </a:r>
            <a:r>
              <a:rPr lang="zh-CN" altLang="en-US" sz="2000" smtClean="0"/>
              <a:t>属性</a:t>
            </a:r>
            <a:r>
              <a:rPr lang="en-US" altLang="zh-CN" sz="2000" smtClean="0"/>
              <a:t>(</a:t>
            </a:r>
            <a:r>
              <a:rPr lang="zh-CN" altLang="en-US" sz="2000" smtClean="0"/>
              <a:t>除表单外</a:t>
            </a:r>
            <a:r>
              <a:rPr lang="en-US" altLang="zh-CN" sz="2000" smtClean="0"/>
              <a:t>)</a:t>
            </a:r>
          </a:p>
          <a:p>
            <a:r>
              <a:rPr lang="en-US" altLang="zh-CN" sz="2000" smtClean="0"/>
              <a:t>XHTML</a:t>
            </a:r>
            <a:r>
              <a:rPr lang="zh-CN" altLang="en-US" sz="2000" smtClean="0"/>
              <a:t>文件必须有</a:t>
            </a:r>
            <a:r>
              <a:rPr lang="en-US" altLang="zh-CN" sz="2000" smtClean="0"/>
              <a:t>DTD</a:t>
            </a:r>
            <a:r>
              <a:rPr lang="zh-CN" altLang="en-US" sz="2000" smtClean="0"/>
              <a:t>文档类型定义</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tLang="zh-CN" smtClean="0"/>
              <a:t>XHTML——DTD</a:t>
            </a:r>
            <a:r>
              <a:rPr lang="zh-CN" altLang="en-US" smtClean="0"/>
              <a:t>文档类型定义</a:t>
            </a:r>
          </a:p>
        </p:txBody>
      </p:sp>
      <p:sp>
        <p:nvSpPr>
          <p:cNvPr id="81922" name="Rectangle 3"/>
          <p:cNvSpPr>
            <a:spLocks noGrp="1" noChangeArrowheads="1"/>
          </p:cNvSpPr>
          <p:nvPr>
            <p:ph type="body" idx="1"/>
          </p:nvPr>
        </p:nvSpPr>
        <p:spPr/>
        <p:txBody>
          <a:bodyPr/>
          <a:lstStyle/>
          <a:p>
            <a:pPr>
              <a:lnSpc>
                <a:spcPct val="120000"/>
              </a:lnSpc>
              <a:spcBef>
                <a:spcPct val="0"/>
              </a:spcBef>
            </a:pPr>
            <a:r>
              <a:rPr lang="zh-CN" altLang="en-US" sz="2000" b="1" smtClean="0"/>
              <a:t>什么是</a:t>
            </a:r>
            <a:r>
              <a:rPr lang="en-US" altLang="zh-CN" sz="2000" b="1" smtClean="0"/>
              <a:t>DTD</a:t>
            </a:r>
            <a:r>
              <a:rPr lang="zh-CN" altLang="en-US" sz="2000" b="1" smtClean="0"/>
              <a:t>？</a:t>
            </a:r>
          </a:p>
          <a:p>
            <a:pPr lvl="1">
              <a:lnSpc>
                <a:spcPct val="120000"/>
              </a:lnSpc>
              <a:spcBef>
                <a:spcPct val="0"/>
              </a:spcBef>
            </a:pPr>
            <a:r>
              <a:rPr lang="en-US" altLang="zh-CN" sz="1600" smtClean="0"/>
              <a:t>DTD(Document Type Definition)</a:t>
            </a:r>
            <a:r>
              <a:rPr lang="zh-CN" altLang="en-US" sz="1600" smtClean="0"/>
              <a:t>是一套关于标记符的语法规则。它是</a:t>
            </a:r>
            <a:r>
              <a:rPr lang="en-US" altLang="zh-CN" sz="1600" smtClean="0"/>
              <a:t>XML1.0</a:t>
            </a:r>
            <a:r>
              <a:rPr lang="zh-CN" altLang="en-US" sz="1600" smtClean="0"/>
              <a:t>版规则的一部分，是</a:t>
            </a:r>
            <a:r>
              <a:rPr lang="en-US" altLang="zh-CN" sz="1600" smtClean="0"/>
              <a:t>XML</a:t>
            </a:r>
            <a:r>
              <a:rPr lang="zh-CN" altLang="en-US" sz="1600" smtClean="0"/>
              <a:t>文件的验证机制。</a:t>
            </a:r>
            <a:r>
              <a:rPr lang="en-US" altLang="zh-CN" sz="1600" smtClean="0"/>
              <a:t>DTD</a:t>
            </a:r>
            <a:r>
              <a:rPr lang="zh-CN" altLang="en-US" sz="1600" smtClean="0"/>
              <a:t>文件是一个</a:t>
            </a:r>
            <a:r>
              <a:rPr lang="en-US" altLang="zh-CN" sz="1600" smtClean="0"/>
              <a:t>ASCII</a:t>
            </a:r>
            <a:r>
              <a:rPr lang="zh-CN" altLang="en-US" sz="1600" smtClean="0"/>
              <a:t>文本文件，后缀名为</a:t>
            </a:r>
            <a:r>
              <a:rPr lang="en-US" altLang="zh-CN" sz="1600" smtClean="0"/>
              <a:t>.dtd</a:t>
            </a:r>
          </a:p>
          <a:p>
            <a:pPr>
              <a:lnSpc>
                <a:spcPct val="120000"/>
              </a:lnSpc>
              <a:spcBef>
                <a:spcPct val="0"/>
              </a:spcBef>
            </a:pPr>
            <a:r>
              <a:rPr lang="en-US" altLang="zh-CN" sz="2000" b="1" smtClean="0"/>
              <a:t>XHTML</a:t>
            </a:r>
            <a:r>
              <a:rPr lang="zh-CN" altLang="en-US" sz="2000" b="1" smtClean="0"/>
              <a:t>的三种文档类型定义</a:t>
            </a:r>
          </a:p>
          <a:p>
            <a:pPr lvl="1">
              <a:lnSpc>
                <a:spcPct val="120000"/>
              </a:lnSpc>
              <a:spcBef>
                <a:spcPct val="0"/>
              </a:spcBef>
            </a:pPr>
            <a:r>
              <a:rPr lang="en-US" altLang="zh-CN" sz="1600" b="1" smtClean="0"/>
              <a:t>XHTML 1.0 Strict</a:t>
            </a:r>
            <a:r>
              <a:rPr lang="zh-CN" altLang="en-US" sz="1600" b="1" smtClean="0"/>
              <a:t>：</a:t>
            </a:r>
            <a:r>
              <a:rPr lang="zh-CN" altLang="en-US" sz="1600" smtClean="0"/>
              <a:t>在此情况下使用：需要干净的标记，避免表现上的混乱。请与层叠样式表配合使用。 </a:t>
            </a:r>
          </a:p>
          <a:p>
            <a:pPr lvl="1">
              <a:lnSpc>
                <a:spcPct val="120000"/>
              </a:lnSpc>
              <a:spcBef>
                <a:spcPct val="0"/>
              </a:spcBef>
            </a:pPr>
            <a:r>
              <a:rPr lang="en-US" altLang="zh-CN" sz="1600" b="1" smtClean="0"/>
              <a:t>XHTML 1.0 Transitional</a:t>
            </a:r>
            <a:r>
              <a:rPr lang="zh-CN" altLang="en-US" sz="1600" b="1" smtClean="0"/>
              <a:t>：在此情况下，可以使用</a:t>
            </a:r>
            <a:r>
              <a:rPr lang="en-US" altLang="zh-CN" sz="1600" b="1" smtClean="0"/>
              <a:t>HTML</a:t>
            </a:r>
            <a:r>
              <a:rPr lang="zh-CN" altLang="en-US" sz="1600" b="1" smtClean="0"/>
              <a:t>的表现特性。</a:t>
            </a:r>
          </a:p>
          <a:p>
            <a:pPr lvl="1">
              <a:lnSpc>
                <a:spcPct val="120000"/>
              </a:lnSpc>
              <a:spcBef>
                <a:spcPct val="0"/>
              </a:spcBef>
            </a:pPr>
            <a:r>
              <a:rPr lang="en-US" altLang="zh-CN" sz="1600" b="1" smtClean="0"/>
              <a:t>XHTML 1.0 Frameset</a:t>
            </a:r>
            <a:r>
              <a:rPr lang="zh-CN" altLang="en-US" sz="1600" b="1" smtClean="0"/>
              <a:t>：</a:t>
            </a:r>
            <a:r>
              <a:rPr lang="zh-CN" altLang="en-US" sz="1600" smtClean="0"/>
              <a:t>在此的情况下使用：需要使用</a:t>
            </a:r>
            <a:r>
              <a:rPr lang="en-US" altLang="zh-CN" sz="1600" smtClean="0"/>
              <a:t>HTML</a:t>
            </a:r>
            <a:r>
              <a:rPr lang="zh-CN" altLang="en-US" sz="1600" smtClean="0"/>
              <a:t>框架将浏览器窗口分割为两部分或更多框架时。</a:t>
            </a:r>
            <a:r>
              <a:rPr lang="zh-CN" altLang="en-US" sz="200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smtClean="0"/>
              <a:t>知识点</a:t>
            </a:r>
            <a:r>
              <a:rPr lang="en-US" altLang="zh-CN" smtClean="0"/>
              <a:t>——W3C</a:t>
            </a:r>
          </a:p>
        </p:txBody>
      </p:sp>
      <p:sp>
        <p:nvSpPr>
          <p:cNvPr id="82946" name="Rectangle 3"/>
          <p:cNvSpPr>
            <a:spLocks noGrp="1" noChangeArrowheads="1"/>
          </p:cNvSpPr>
          <p:nvPr>
            <p:ph type="body" idx="1"/>
          </p:nvPr>
        </p:nvSpPr>
        <p:spPr/>
        <p:txBody>
          <a:bodyPr/>
          <a:lstStyle/>
          <a:p>
            <a:r>
              <a:rPr lang="zh-CN" altLang="en-US" sz="2000" b="1" smtClean="0"/>
              <a:t>什么是</a:t>
            </a:r>
            <a:r>
              <a:rPr lang="en-US" altLang="zh-CN" sz="2000" b="1" smtClean="0"/>
              <a:t>W3C</a:t>
            </a:r>
          </a:p>
          <a:p>
            <a:pPr lvl="1"/>
            <a:r>
              <a:rPr lang="zh-CN" altLang="en-US" sz="2000" smtClean="0"/>
              <a:t>万维网联盟（</a:t>
            </a:r>
            <a:r>
              <a:rPr lang="en-US" altLang="zh-CN" sz="2000" smtClean="0"/>
              <a:t>World Wide Web Consortium</a:t>
            </a:r>
            <a:r>
              <a:rPr lang="zh-CN" altLang="en-US" sz="2000" smtClean="0"/>
              <a:t>，简称</a:t>
            </a:r>
            <a:r>
              <a:rPr lang="en-US" altLang="zh-CN" sz="2000" smtClean="0"/>
              <a:t>W3C</a:t>
            </a:r>
            <a:r>
              <a:rPr lang="zh-CN" altLang="en-US" sz="2000" smtClean="0"/>
              <a:t>）创建于</a:t>
            </a:r>
            <a:r>
              <a:rPr lang="en-US" altLang="zh-CN" sz="2000" smtClean="0"/>
              <a:t>1994</a:t>
            </a:r>
            <a:r>
              <a:rPr lang="zh-CN" altLang="en-US" sz="2000" smtClean="0"/>
              <a:t>年，是</a:t>
            </a:r>
            <a:r>
              <a:rPr lang="en-US" altLang="zh-CN" sz="2000" smtClean="0"/>
              <a:t>Web</a:t>
            </a:r>
            <a:r>
              <a:rPr lang="zh-CN" altLang="en-US" sz="2000" smtClean="0"/>
              <a:t>技术领域最具权威和影响力的国际标准化组织。 </a:t>
            </a:r>
          </a:p>
          <a:p>
            <a:r>
              <a:rPr lang="en-US" altLang="zh-CN" sz="1800" smtClean="0"/>
              <a:t>W3C</a:t>
            </a:r>
            <a:r>
              <a:rPr lang="zh-CN" altLang="en-US" sz="1800" smtClean="0"/>
              <a:t>的主要工作</a:t>
            </a:r>
          </a:p>
          <a:p>
            <a:pPr lvl="1"/>
            <a:r>
              <a:rPr lang="en-US" altLang="zh-CN" sz="2000" smtClean="0"/>
              <a:t>W3C</a:t>
            </a:r>
            <a:r>
              <a:rPr lang="zh-CN" altLang="en-US" sz="2000" smtClean="0"/>
              <a:t>主要工作，是制作</a:t>
            </a:r>
            <a:r>
              <a:rPr lang="en-US" altLang="zh-CN" sz="2000" smtClean="0"/>
              <a:t>Web</a:t>
            </a:r>
            <a:r>
              <a:rPr lang="zh-CN" altLang="en-US" sz="2000" smtClean="0"/>
              <a:t>规范。到目前为止，</a:t>
            </a:r>
            <a:r>
              <a:rPr lang="en-US" altLang="zh-CN" sz="2000" smtClean="0"/>
              <a:t>W3C</a:t>
            </a:r>
            <a:r>
              <a:rPr lang="zh-CN" altLang="en-US" sz="2000" smtClean="0"/>
              <a:t>已发布了</a:t>
            </a:r>
            <a:r>
              <a:rPr lang="en-US" altLang="zh-CN" sz="2000" smtClean="0"/>
              <a:t>200</a:t>
            </a:r>
            <a:r>
              <a:rPr lang="zh-CN" altLang="en-US" sz="2000" smtClean="0"/>
              <a:t>多项影响深远的</a:t>
            </a:r>
            <a:r>
              <a:rPr lang="en-US" altLang="zh-CN" sz="2000" smtClean="0"/>
              <a:t>Web</a:t>
            </a:r>
            <a:r>
              <a:rPr lang="zh-CN" altLang="en-US" sz="2000" smtClean="0"/>
              <a:t>技术标准 。比如：</a:t>
            </a:r>
            <a:r>
              <a:rPr lang="en-US" altLang="zh-CN" sz="2000" smtClean="0"/>
              <a:t>HTML</a:t>
            </a:r>
            <a:r>
              <a:rPr lang="zh-CN" altLang="en-US" sz="2000" smtClean="0"/>
              <a:t>、</a:t>
            </a:r>
            <a:r>
              <a:rPr lang="en-US" altLang="zh-CN" sz="2000" smtClean="0"/>
              <a:t>XHTML</a:t>
            </a:r>
            <a:r>
              <a:rPr lang="zh-CN" altLang="en-US" sz="2000" smtClean="0"/>
              <a:t>、</a:t>
            </a:r>
            <a:r>
              <a:rPr lang="en-US" altLang="zh-CN" sz="2000" smtClean="0"/>
              <a:t>HTML5</a:t>
            </a:r>
            <a:r>
              <a:rPr lang="zh-CN" altLang="en-US" sz="2000" smtClean="0"/>
              <a:t>、</a:t>
            </a:r>
            <a:r>
              <a:rPr lang="en-US" altLang="zh-CN" sz="2000" smtClean="0"/>
              <a:t>XML</a:t>
            </a:r>
            <a:r>
              <a:rPr lang="zh-CN" altLang="en-US" sz="2000" smtClean="0"/>
              <a:t>、</a:t>
            </a:r>
            <a:r>
              <a:rPr lang="en-US" altLang="zh-CN" sz="2000" smtClean="0"/>
              <a:t>CSS</a:t>
            </a:r>
            <a:r>
              <a:rPr lang="zh-CN" altLang="en-US" sz="2000" smtClean="0"/>
              <a:t>、</a:t>
            </a:r>
            <a:r>
              <a:rPr lang="en-US" altLang="zh-CN" sz="2000" smtClean="0"/>
              <a:t>DOM</a:t>
            </a:r>
            <a:r>
              <a:rPr lang="zh-CN" altLang="en-US" sz="2000" smtClean="0"/>
              <a:t>、</a:t>
            </a:r>
            <a:r>
              <a:rPr lang="en-US" altLang="zh-CN" sz="2000" smtClean="0"/>
              <a:t>XSTL</a:t>
            </a:r>
            <a:r>
              <a:rPr lang="zh-CN" altLang="en-US" sz="2000" smtClean="0"/>
              <a:t>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3"/>
          <p:cNvSpPr>
            <a:spLocks noGrp="1" noChangeArrowheads="1"/>
          </p:cNvSpPr>
          <p:nvPr>
            <p:ph type="title"/>
          </p:nvPr>
        </p:nvSpPr>
        <p:spPr/>
        <p:txBody>
          <a:bodyPr/>
          <a:lstStyle/>
          <a:p>
            <a:r>
              <a:rPr lang="en-US" altLang="zh-CN" smtClean="0"/>
              <a:t>html</a:t>
            </a:r>
            <a:r>
              <a:rPr lang="zh-CN" altLang="en-US" smtClean="0"/>
              <a:t>标签概念</a:t>
            </a:r>
          </a:p>
        </p:txBody>
      </p:sp>
      <p:sp>
        <p:nvSpPr>
          <p:cNvPr id="26626" name="内容占位符 1"/>
          <p:cNvSpPr>
            <a:spLocks noGrp="1"/>
          </p:cNvSpPr>
          <p:nvPr>
            <p:ph type="body" idx="1"/>
          </p:nvPr>
        </p:nvSpPr>
        <p:spPr>
          <a:xfrm>
            <a:off x="395288" y="1989138"/>
            <a:ext cx="8569325" cy="4098925"/>
          </a:xfrm>
        </p:spPr>
        <p:txBody>
          <a:bodyPr/>
          <a:lstStyle/>
          <a:p>
            <a:r>
              <a:rPr lang="en-US" altLang="zh-CN" sz="1800" smtClean="0"/>
              <a:t>HTML</a:t>
            </a:r>
            <a:r>
              <a:rPr lang="zh-CN" altLang="en-US" sz="1800" smtClean="0"/>
              <a:t>标签是由尖括号包围的关键词，比如 </a:t>
            </a:r>
            <a:r>
              <a:rPr lang="en-US" altLang="zh-CN" sz="1800" smtClean="0"/>
              <a:t>&lt;html&gt;</a:t>
            </a:r>
          </a:p>
          <a:p>
            <a:r>
              <a:rPr lang="en-US" altLang="zh-CN" sz="1800" smtClean="0"/>
              <a:t>HTML</a:t>
            </a:r>
            <a:r>
              <a:rPr lang="zh-CN" altLang="en-US" sz="1800" smtClean="0"/>
              <a:t>标签通常是成对出现的（</a:t>
            </a:r>
            <a:r>
              <a:rPr lang="zh-CN" altLang="en-US" sz="1800" smtClean="0">
                <a:solidFill>
                  <a:srgbClr val="FF0000"/>
                </a:solidFill>
              </a:rPr>
              <a:t>双边标记</a:t>
            </a:r>
            <a:r>
              <a:rPr lang="zh-CN" altLang="en-US" sz="1800" smtClean="0"/>
              <a:t>），比如 </a:t>
            </a:r>
            <a:r>
              <a:rPr lang="en-US" altLang="zh-CN" sz="1800" smtClean="0"/>
              <a:t>&lt;div&gt; </a:t>
            </a:r>
            <a:r>
              <a:rPr lang="zh-CN" altLang="en-US" sz="1800" smtClean="0"/>
              <a:t>和 </a:t>
            </a:r>
            <a:r>
              <a:rPr lang="en-US" altLang="zh-CN" sz="1800" smtClean="0"/>
              <a:t>&lt;/div&gt; </a:t>
            </a:r>
          </a:p>
          <a:p>
            <a:r>
              <a:rPr lang="zh-CN" altLang="en-US" sz="1800" smtClean="0"/>
              <a:t>标签对中的第一个标签是开始标签，第二个标签是结束标签； </a:t>
            </a:r>
          </a:p>
          <a:p>
            <a:r>
              <a:rPr lang="zh-CN" altLang="en-US" sz="1800" smtClean="0"/>
              <a:t>开始和结束标签也被称为开放标签和闭合标签</a:t>
            </a:r>
          </a:p>
          <a:p>
            <a:r>
              <a:rPr lang="zh-CN" altLang="en-US" sz="1800" smtClean="0"/>
              <a:t>也有单独呈现的标签（</a:t>
            </a:r>
            <a:r>
              <a:rPr lang="zh-CN" altLang="en-US" sz="1800" smtClean="0">
                <a:solidFill>
                  <a:srgbClr val="FF0000"/>
                </a:solidFill>
              </a:rPr>
              <a:t>单边标记</a:t>
            </a:r>
            <a:r>
              <a:rPr lang="zh-CN" altLang="en-US" sz="1800" smtClean="0"/>
              <a:t>），如：</a:t>
            </a:r>
            <a:r>
              <a:rPr lang="en-US" altLang="zh-CN" sz="1800" smtClean="0"/>
              <a:t>&lt;br /&gt;</a:t>
            </a:r>
            <a:r>
              <a:rPr lang="zh-CN" altLang="en-US" sz="1800" smtClean="0"/>
              <a:t>、</a:t>
            </a:r>
            <a:r>
              <a:rPr lang="en-US" altLang="zh-CN" sz="1800" smtClean="0"/>
              <a:t>&lt;hr /&gt;</a:t>
            </a:r>
            <a:r>
              <a:rPr lang="zh-CN" altLang="en-US" sz="1800" smtClean="0"/>
              <a:t>和</a:t>
            </a:r>
            <a:r>
              <a:rPr lang="en-US" altLang="zh-CN" sz="1800" smtClean="0"/>
              <a:t>&lt;img src=“images/1.jpg” /&gt;</a:t>
            </a:r>
            <a:r>
              <a:rPr lang="zh-CN" altLang="en-US" sz="1800" smtClean="0"/>
              <a:t>等。 </a:t>
            </a:r>
          </a:p>
          <a:p>
            <a:r>
              <a:rPr lang="zh-CN" altLang="en-US" sz="1800" smtClean="0"/>
              <a:t>一般成对出现的标签，其内容在两个标签中间。单独呈现的标签，则在标签属性中赋值。如</a:t>
            </a:r>
            <a:r>
              <a:rPr lang="en-US" altLang="zh-CN" sz="1800" smtClean="0"/>
              <a:t>&lt;h1&gt;</a:t>
            </a:r>
            <a:r>
              <a:rPr lang="zh-CN" altLang="en-US" sz="1800" smtClean="0"/>
              <a:t>标题</a:t>
            </a:r>
            <a:r>
              <a:rPr lang="en-US" altLang="zh-CN" sz="1800" smtClean="0"/>
              <a:t>&lt;/h1&gt;</a:t>
            </a:r>
            <a:r>
              <a:rPr lang="zh-CN" altLang="en-US" sz="1800" smtClean="0"/>
              <a:t>和 </a:t>
            </a:r>
            <a:r>
              <a:rPr lang="en-US" altLang="zh-CN" sz="1800" smtClean="0"/>
              <a:t>&lt;input type=“text” value=“</a:t>
            </a:r>
            <a:r>
              <a:rPr lang="zh-CN" altLang="en-US" sz="1800" smtClean="0"/>
              <a:t>按钮</a:t>
            </a:r>
            <a:r>
              <a:rPr lang="en-US" altLang="zh-CN" sz="1800" smtClean="0"/>
              <a:t>” /&gt;</a:t>
            </a:r>
            <a:r>
              <a:rPr lang="zh-CN" altLang="en-US" sz="1800" smtClean="0"/>
              <a:t>。</a:t>
            </a:r>
          </a:p>
          <a:p>
            <a:r>
              <a:rPr lang="zh-CN" altLang="en-US" sz="1800" smtClean="0"/>
              <a:t>标签可以有若干个属性，也可以不带属性。如</a:t>
            </a:r>
            <a:r>
              <a:rPr lang="en-US" altLang="zh-CN" sz="1800" smtClean="0"/>
              <a:t>&lt;head&gt;</a:t>
            </a:r>
            <a:r>
              <a:rPr lang="zh-CN" altLang="en-US" sz="1800" smtClean="0"/>
              <a:t>元素就不带任何属性</a:t>
            </a:r>
            <a:endParaRPr lang="en-US" altLang="zh-CN" sz="1800" smtClean="0"/>
          </a:p>
        </p:txBody>
      </p:sp>
      <p:sp>
        <p:nvSpPr>
          <p:cNvPr id="26627" name="Text Box 4"/>
          <p:cNvSpPr txBox="1">
            <a:spLocks noChangeArrowheads="1"/>
          </p:cNvSpPr>
          <p:nvPr/>
        </p:nvSpPr>
        <p:spPr bwMode="auto">
          <a:xfrm>
            <a:off x="755650" y="5084763"/>
            <a:ext cx="7705725" cy="958850"/>
          </a:xfrm>
          <a:prstGeom prst="rect">
            <a:avLst/>
          </a:prstGeom>
          <a:solidFill>
            <a:srgbClr val="CCFFFF"/>
          </a:solidFill>
          <a:ln w="9525">
            <a:solidFill>
              <a:schemeClr val="tx1"/>
            </a:solidFill>
            <a:miter lim="800000"/>
            <a:headEnd/>
            <a:tailEnd/>
          </a:ln>
        </p:spPr>
        <p:txBody>
          <a:bodyPr tIns="108000" bIns="108000">
            <a:spAutoFit/>
          </a:bodyPr>
          <a:lstStyle/>
          <a:p>
            <a:r>
              <a:rPr lang="zh-CN" altLang="en-US" sz="1600">
                <a:solidFill>
                  <a:srgbClr val="FF0000"/>
                </a:solidFill>
                <a:latin typeface="Arial" charset="0"/>
              </a:rPr>
              <a:t>标答的语法：</a:t>
            </a:r>
          </a:p>
          <a:p>
            <a:r>
              <a:rPr lang="en-US" altLang="zh-CN" sz="1600">
                <a:solidFill>
                  <a:srgbClr val="0066FF"/>
                </a:solidFill>
                <a:latin typeface="Arial" charset="0"/>
              </a:rPr>
              <a:t>&lt;</a:t>
            </a:r>
            <a:r>
              <a:rPr lang="zh-CN" altLang="en-US" sz="1600">
                <a:solidFill>
                  <a:srgbClr val="0066FF"/>
                </a:solidFill>
                <a:latin typeface="Arial" charset="0"/>
              </a:rPr>
              <a:t>标签名 属性</a:t>
            </a:r>
            <a:r>
              <a:rPr lang="en-US" altLang="zh-CN" sz="1600">
                <a:solidFill>
                  <a:srgbClr val="0066FF"/>
                </a:solidFill>
                <a:latin typeface="Arial" charset="0"/>
              </a:rPr>
              <a:t>1=“</a:t>
            </a:r>
            <a:r>
              <a:rPr lang="zh-CN" altLang="en-US" sz="1600">
                <a:solidFill>
                  <a:srgbClr val="0066FF"/>
                </a:solidFill>
                <a:latin typeface="Arial" charset="0"/>
              </a:rPr>
              <a:t>属性值</a:t>
            </a:r>
            <a:r>
              <a:rPr lang="en-US" altLang="zh-CN" sz="1600">
                <a:solidFill>
                  <a:srgbClr val="0066FF"/>
                </a:solidFill>
                <a:latin typeface="Arial" charset="0"/>
              </a:rPr>
              <a:t>1” </a:t>
            </a:r>
            <a:r>
              <a:rPr lang="zh-CN" altLang="en-US" sz="1600">
                <a:solidFill>
                  <a:srgbClr val="0066FF"/>
                </a:solidFill>
                <a:latin typeface="Arial" charset="0"/>
              </a:rPr>
              <a:t>属性</a:t>
            </a:r>
            <a:r>
              <a:rPr lang="en-US" altLang="zh-CN" sz="1600">
                <a:solidFill>
                  <a:srgbClr val="0066FF"/>
                </a:solidFill>
                <a:latin typeface="Arial" charset="0"/>
              </a:rPr>
              <a:t>2=“</a:t>
            </a:r>
            <a:r>
              <a:rPr lang="zh-CN" altLang="en-US" sz="1600">
                <a:solidFill>
                  <a:srgbClr val="0066FF"/>
                </a:solidFill>
                <a:latin typeface="Arial" charset="0"/>
              </a:rPr>
              <a:t>属性值</a:t>
            </a:r>
            <a:r>
              <a:rPr lang="en-US" altLang="zh-CN" sz="1600">
                <a:solidFill>
                  <a:srgbClr val="0066FF"/>
                </a:solidFill>
                <a:latin typeface="Arial" charset="0"/>
              </a:rPr>
              <a:t>2”……&gt;</a:t>
            </a:r>
            <a:r>
              <a:rPr lang="zh-CN" altLang="en-US" sz="1600">
                <a:solidFill>
                  <a:srgbClr val="0066FF"/>
                </a:solidFill>
                <a:latin typeface="Arial" charset="0"/>
              </a:rPr>
              <a:t>内容部分</a:t>
            </a:r>
            <a:r>
              <a:rPr lang="en-US" altLang="zh-CN" sz="1600">
                <a:solidFill>
                  <a:srgbClr val="0066FF"/>
                </a:solidFill>
                <a:latin typeface="Arial" charset="0"/>
              </a:rPr>
              <a:t>&lt;/</a:t>
            </a:r>
            <a:r>
              <a:rPr lang="zh-CN" altLang="en-US" sz="1600">
                <a:solidFill>
                  <a:srgbClr val="0066FF"/>
                </a:solidFill>
                <a:latin typeface="Arial" charset="0"/>
              </a:rPr>
              <a:t>标签名</a:t>
            </a:r>
            <a:r>
              <a:rPr lang="en-US" altLang="zh-CN" sz="1600">
                <a:solidFill>
                  <a:srgbClr val="0066FF"/>
                </a:solidFill>
                <a:latin typeface="Arial" charset="0"/>
              </a:rPr>
              <a:t>&gt;</a:t>
            </a:r>
          </a:p>
          <a:p>
            <a:r>
              <a:rPr lang="en-US" altLang="zh-CN" sz="1600">
                <a:solidFill>
                  <a:srgbClr val="0066FF"/>
                </a:solidFill>
                <a:latin typeface="Arial" charset="0"/>
              </a:rPr>
              <a:t>&lt;</a:t>
            </a:r>
            <a:r>
              <a:rPr lang="zh-CN" altLang="en-US" sz="1600">
                <a:solidFill>
                  <a:srgbClr val="0066FF"/>
                </a:solidFill>
                <a:latin typeface="Arial" charset="0"/>
              </a:rPr>
              <a:t>标签名 属性</a:t>
            </a:r>
            <a:r>
              <a:rPr lang="en-US" altLang="zh-CN" sz="1600">
                <a:solidFill>
                  <a:srgbClr val="0066FF"/>
                </a:solidFill>
                <a:latin typeface="Arial" charset="0"/>
              </a:rPr>
              <a:t>1=“</a:t>
            </a:r>
            <a:r>
              <a:rPr lang="zh-CN" altLang="en-US" sz="1600">
                <a:solidFill>
                  <a:srgbClr val="0066FF"/>
                </a:solidFill>
                <a:latin typeface="Arial" charset="0"/>
              </a:rPr>
              <a:t>属性值</a:t>
            </a:r>
            <a:r>
              <a:rPr lang="en-US" altLang="zh-CN" sz="1600">
                <a:solidFill>
                  <a:srgbClr val="0066FF"/>
                </a:solidFill>
                <a:latin typeface="Arial" charset="0"/>
              </a:rPr>
              <a:t>1” </a:t>
            </a:r>
            <a:r>
              <a:rPr lang="zh-CN" altLang="en-US" sz="1600">
                <a:solidFill>
                  <a:srgbClr val="0066FF"/>
                </a:solidFill>
                <a:latin typeface="Arial" charset="0"/>
              </a:rPr>
              <a:t>属性</a:t>
            </a:r>
            <a:r>
              <a:rPr lang="en-US" altLang="zh-CN" sz="1600">
                <a:solidFill>
                  <a:srgbClr val="0066FF"/>
                </a:solidFill>
                <a:latin typeface="Arial" charset="0"/>
              </a:rPr>
              <a:t>2=“</a:t>
            </a:r>
            <a:r>
              <a:rPr lang="zh-CN" altLang="en-US" sz="1600">
                <a:solidFill>
                  <a:srgbClr val="0066FF"/>
                </a:solidFill>
                <a:latin typeface="Arial" charset="0"/>
              </a:rPr>
              <a:t>属性值</a:t>
            </a:r>
            <a:r>
              <a:rPr lang="en-US" altLang="zh-CN" sz="1600">
                <a:solidFill>
                  <a:srgbClr val="0066FF"/>
                </a:solidFill>
                <a:latin typeface="Arial" charset="0"/>
              </a:rPr>
              <a:t>2”…… /&gt;</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zh-CN" altLang="en-US" smtClean="0"/>
              <a:t>实例</a:t>
            </a:r>
            <a:r>
              <a:rPr lang="en-US" altLang="zh-CN" smtClean="0"/>
              <a:t>——HTML</a:t>
            </a:r>
            <a:r>
              <a:rPr lang="zh-CN" altLang="en-US" smtClean="0"/>
              <a:t>过渡到</a:t>
            </a:r>
            <a:r>
              <a:rPr lang="en-US" altLang="zh-CN" smtClean="0"/>
              <a:t>XHTML</a:t>
            </a:r>
          </a:p>
        </p:txBody>
      </p:sp>
      <p:sp>
        <p:nvSpPr>
          <p:cNvPr id="83970" name="Rectangle 3"/>
          <p:cNvSpPr>
            <a:spLocks noGrp="1" noChangeArrowheads="1"/>
          </p:cNvSpPr>
          <p:nvPr>
            <p:ph type="body" idx="1"/>
          </p:nvPr>
        </p:nvSpPr>
        <p:spPr/>
        <p:txBody>
          <a:bodyPr/>
          <a:lstStyle/>
          <a:p>
            <a:endParaRPr lang="zh-CN" altLang="en-US" smtClean="0"/>
          </a:p>
        </p:txBody>
      </p:sp>
      <p:pic>
        <p:nvPicPr>
          <p:cNvPr id="83971" name="Picture 4"/>
          <p:cNvPicPr>
            <a:picLocks noChangeAspect="1" noChangeArrowheads="1"/>
          </p:cNvPicPr>
          <p:nvPr/>
        </p:nvPicPr>
        <p:blipFill>
          <a:blip r:embed="rId2"/>
          <a:srcRect/>
          <a:stretch>
            <a:fillRect/>
          </a:stretch>
        </p:blipFill>
        <p:spPr bwMode="auto">
          <a:xfrm>
            <a:off x="468313" y="1989138"/>
            <a:ext cx="8135937" cy="3168650"/>
          </a:xfrm>
          <a:prstGeom prst="rect">
            <a:avLst/>
          </a:prstGeom>
          <a:noFill/>
          <a:ln w="9525">
            <a:solidFill>
              <a:schemeClr val="tx1"/>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——&lt;a&gt;</a:t>
            </a:r>
            <a:r>
              <a:rPr lang="zh-CN" altLang="en-US" smtClean="0"/>
              <a:t>超级链接</a:t>
            </a:r>
          </a:p>
        </p:txBody>
      </p:sp>
      <p:sp>
        <p:nvSpPr>
          <p:cNvPr id="84994" name="Rectangle 3"/>
          <p:cNvSpPr>
            <a:spLocks noGrp="1" noChangeArrowheads="1"/>
          </p:cNvSpPr>
          <p:nvPr>
            <p:ph type="body" idx="1"/>
          </p:nvPr>
        </p:nvSpPr>
        <p:spPr/>
        <p:txBody>
          <a:bodyPr/>
          <a:lstStyle/>
          <a:p>
            <a:r>
              <a:rPr lang="zh-CN" altLang="en-US" sz="2000" b="1" smtClean="0"/>
              <a:t>什么是超级链接？</a:t>
            </a:r>
          </a:p>
          <a:p>
            <a:pPr lvl="1"/>
            <a:r>
              <a:rPr lang="zh-CN" altLang="en-US" sz="1600" smtClean="0"/>
              <a:t>所谓的超链接是指从一个网页指向一个目标的连接关系，这个目标可以是另一个网页，也可以是相同网页上的不同位置，还可以是一个图片，一个电子邮件地址，一个文件，甚至是一个应用程序。</a:t>
            </a:r>
          </a:p>
          <a:p>
            <a:r>
              <a:rPr lang="zh-CN" altLang="en-US" sz="2000" b="1" smtClean="0"/>
              <a:t>超级链接的分类</a:t>
            </a:r>
          </a:p>
          <a:p>
            <a:pPr lvl="1"/>
            <a:r>
              <a:rPr lang="zh-CN" altLang="en-US" sz="1600" smtClean="0"/>
              <a:t>按使用对象的不同分为：文本超链接，图像超链接，</a:t>
            </a:r>
            <a:r>
              <a:rPr lang="en-US" altLang="zh-CN" sz="1600" smtClean="0"/>
              <a:t>E-mail</a:t>
            </a:r>
            <a:r>
              <a:rPr lang="zh-CN" altLang="en-US" sz="1600" smtClean="0"/>
              <a:t>链接，锚点链接，多媒体文件链接，空链接等。 </a:t>
            </a:r>
          </a:p>
          <a:p>
            <a:pPr lvl="1"/>
            <a:r>
              <a:rPr lang="zh-CN" altLang="en-US" sz="1600" smtClean="0"/>
              <a:t>按</a:t>
            </a:r>
            <a:r>
              <a:rPr lang="en-US" altLang="zh-CN" sz="1600" smtClean="0"/>
              <a:t>URL</a:t>
            </a:r>
            <a:r>
              <a:rPr lang="zh-CN" altLang="en-US" sz="1600" smtClean="0"/>
              <a:t>的不同</a:t>
            </a:r>
          </a:p>
          <a:p>
            <a:pPr lvl="2"/>
            <a:r>
              <a:rPr lang="zh-CN" altLang="en-US" sz="1400" smtClean="0"/>
              <a:t>绝对</a:t>
            </a:r>
            <a:r>
              <a:rPr lang="en-US" altLang="zh-CN" sz="1400" smtClean="0"/>
              <a:t>URL</a:t>
            </a:r>
            <a:r>
              <a:rPr lang="zh-CN" altLang="en-US" sz="1400" smtClean="0"/>
              <a:t>链接：网站的完整路径 </a:t>
            </a:r>
            <a:r>
              <a:rPr lang="en-US" altLang="zh-CN" sz="1400" smtClean="0"/>
              <a:t>http://www.sina.com.cn</a:t>
            </a:r>
          </a:p>
          <a:p>
            <a:pPr lvl="2"/>
            <a:r>
              <a:rPr lang="zh-CN" altLang="en-US" sz="1400" smtClean="0"/>
              <a:t>相对</a:t>
            </a:r>
            <a:r>
              <a:rPr lang="en-US" altLang="zh-CN" sz="1400" smtClean="0"/>
              <a:t>URL</a:t>
            </a:r>
            <a:r>
              <a:rPr lang="zh-CN" altLang="en-US" sz="1400" smtClean="0"/>
              <a:t>链接：本站点的不同页面上去</a:t>
            </a:r>
          </a:p>
          <a:p>
            <a:pPr lvl="2"/>
            <a:r>
              <a:rPr lang="zh-CN" altLang="en-US" sz="1400" smtClean="0"/>
              <a:t>书签：链接到不同网页的不同部分。</a:t>
            </a:r>
          </a:p>
          <a:p>
            <a:pPr lvl="2"/>
            <a:endParaRPr lang="zh-CN" altLang="en-US" sz="1400" smtClean="0"/>
          </a:p>
          <a:p>
            <a:pPr lvl="1"/>
            <a:endParaRPr lang="zh-CN" altLang="en-US" sz="16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——&lt;a&gt;</a:t>
            </a:r>
            <a:r>
              <a:rPr lang="zh-CN" altLang="en-US" smtClean="0"/>
              <a:t>超级链接</a:t>
            </a:r>
          </a:p>
        </p:txBody>
      </p:sp>
      <p:sp>
        <p:nvSpPr>
          <p:cNvPr id="86018" name="Rectangle 3"/>
          <p:cNvSpPr>
            <a:spLocks noGrp="1" noChangeArrowheads="1"/>
          </p:cNvSpPr>
          <p:nvPr>
            <p:ph type="body" sz="half" idx="1"/>
          </p:nvPr>
        </p:nvSpPr>
        <p:spPr>
          <a:xfrm>
            <a:off x="755650" y="1989138"/>
            <a:ext cx="7848600" cy="4098925"/>
          </a:xfrm>
        </p:spPr>
        <p:txBody>
          <a:bodyPr/>
          <a:lstStyle/>
          <a:p>
            <a:r>
              <a:rPr lang="zh-CN" altLang="en-US" sz="2700" smtClean="0"/>
              <a:t>创建超级链接</a:t>
            </a:r>
          </a:p>
          <a:p>
            <a:pPr lvl="1"/>
            <a:r>
              <a:rPr lang="zh-CN" altLang="en-US" sz="2200" smtClean="0"/>
              <a:t>语法：</a:t>
            </a:r>
            <a:r>
              <a:rPr lang="en-US" altLang="zh-CN" sz="2200" smtClean="0">
                <a:solidFill>
                  <a:srgbClr val="0066FF"/>
                </a:solidFill>
              </a:rPr>
              <a:t>&lt;a </a:t>
            </a:r>
            <a:r>
              <a:rPr lang="zh-CN" altLang="en-US" sz="2200" smtClean="0">
                <a:solidFill>
                  <a:srgbClr val="0066FF"/>
                </a:solidFill>
              </a:rPr>
              <a:t>属性</a:t>
            </a:r>
            <a:r>
              <a:rPr lang="en-US" altLang="zh-CN" sz="2200" smtClean="0">
                <a:solidFill>
                  <a:srgbClr val="0066FF"/>
                </a:solidFill>
              </a:rPr>
              <a:t>=“</a:t>
            </a:r>
            <a:r>
              <a:rPr lang="zh-CN" altLang="en-US" sz="2200" smtClean="0">
                <a:solidFill>
                  <a:srgbClr val="0066FF"/>
                </a:solidFill>
              </a:rPr>
              <a:t>属性值”</a:t>
            </a:r>
            <a:r>
              <a:rPr lang="en-US" altLang="zh-CN" sz="2200" smtClean="0">
                <a:solidFill>
                  <a:srgbClr val="0066FF"/>
                </a:solidFill>
              </a:rPr>
              <a:t>&gt;</a:t>
            </a:r>
            <a:r>
              <a:rPr lang="zh-CN" altLang="en-US" sz="2200" smtClean="0">
                <a:solidFill>
                  <a:srgbClr val="0066FF"/>
                </a:solidFill>
              </a:rPr>
              <a:t>标签内容</a:t>
            </a:r>
            <a:r>
              <a:rPr lang="en-US" altLang="zh-CN" sz="2200" smtClean="0">
                <a:solidFill>
                  <a:srgbClr val="0066FF"/>
                </a:solidFill>
              </a:rPr>
              <a:t>&lt;/a&gt;</a:t>
            </a:r>
          </a:p>
          <a:p>
            <a:pPr lvl="1"/>
            <a:r>
              <a:rPr lang="zh-CN" altLang="en-US" sz="2200" smtClean="0"/>
              <a:t>说明：</a:t>
            </a:r>
            <a:r>
              <a:rPr lang="en-US" altLang="zh-CN" sz="2200" smtClean="0"/>
              <a:t>a</a:t>
            </a:r>
            <a:r>
              <a:rPr lang="zh-CN" altLang="en-US" sz="2200" smtClean="0"/>
              <a:t>元素是一个行内元素，但不能相互嵌套。</a:t>
            </a:r>
          </a:p>
        </p:txBody>
      </p:sp>
      <p:graphicFrame>
        <p:nvGraphicFramePr>
          <p:cNvPr id="37940" name="Group 52"/>
          <p:cNvGraphicFramePr>
            <a:graphicFrameLocks noGrp="1"/>
          </p:cNvGraphicFramePr>
          <p:nvPr>
            <p:ph sz="half" idx="2"/>
          </p:nvPr>
        </p:nvGraphicFramePr>
        <p:xfrm>
          <a:off x="827088" y="3546475"/>
          <a:ext cx="7335837" cy="2462213"/>
        </p:xfrm>
        <a:graphic>
          <a:graphicData uri="http://schemas.openxmlformats.org/drawingml/2006/table">
            <a:tbl>
              <a:tblPr/>
              <a:tblGrid>
                <a:gridCol w="865187"/>
                <a:gridCol w="3167063"/>
                <a:gridCol w="3303587"/>
              </a:tblGrid>
              <a:tr h="1444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8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链接的目标</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为当前锚定位设置一个名称，以便它能够被其他链接所定位。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_blank</a:t>
                      </a:r>
                      <a:r>
                        <a:rPr kumimoji="0" lang="zh-CN" altLang="en-US" sz="1600" b="0" i="0" u="none" strike="noStrike" cap="none" normalizeH="0" baseline="0" smtClean="0">
                          <a:ln>
                            <a:noFill/>
                          </a:ln>
                          <a:solidFill>
                            <a:schemeClr val="tx1"/>
                          </a:solidFill>
                          <a:effectLst/>
                          <a:latin typeface="Arial" charset="0"/>
                          <a:ea typeface="宋体" charset="-122"/>
                        </a:rPr>
                        <a:t>在新窗口中打开目标网页</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_self</a:t>
                      </a:r>
                      <a:r>
                        <a:rPr kumimoji="0" lang="zh-CN" altLang="en-US" sz="1600" b="0" i="0" u="none" strike="noStrike" cap="none" normalizeH="0" baseline="0" smtClean="0">
                          <a:ln>
                            <a:noFill/>
                          </a:ln>
                          <a:solidFill>
                            <a:schemeClr val="tx1"/>
                          </a:solidFill>
                          <a:effectLst/>
                          <a:latin typeface="Arial" charset="0"/>
                          <a:ea typeface="宋体" charset="-122"/>
                        </a:rPr>
                        <a:t>在当前窗口中打开目标网页</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_top</a:t>
                      </a:r>
                      <a:r>
                        <a:rPr kumimoji="0" lang="zh-CN" altLang="en-US" sz="1600" b="0" i="0" u="none" strike="noStrike" cap="none" normalizeH="0" baseline="0" smtClean="0">
                          <a:ln>
                            <a:noFill/>
                          </a:ln>
                          <a:solidFill>
                            <a:schemeClr val="tx1"/>
                          </a:solidFill>
                          <a:effectLst/>
                          <a:latin typeface="Arial" charset="0"/>
                          <a:ea typeface="宋体" charset="-122"/>
                        </a:rPr>
                        <a:t>整个浏览器窗口</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_parent</a:t>
                      </a:r>
                      <a:r>
                        <a:rPr kumimoji="0" lang="zh-CN" altLang="en-US" sz="1600" b="0" i="0" u="none" strike="noStrike" cap="none" normalizeH="0" baseline="0" smtClean="0">
                          <a:ln>
                            <a:noFill/>
                          </a:ln>
                          <a:solidFill>
                            <a:schemeClr val="tx1"/>
                          </a:solidFill>
                          <a:effectLst/>
                          <a:latin typeface="Arial" charset="0"/>
                          <a:ea typeface="宋体" charset="-122"/>
                        </a:rPr>
                        <a:t>多框架结构中父窗口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a:t>
                      </a:r>
                      <a:r>
                        <a:rPr kumimoji="0" lang="en-US" altLang="zh-CN" sz="1600" b="0" i="0" u="none" strike="noStrike" cap="none" normalizeH="0" baseline="0" smtClean="0">
                          <a:ln>
                            <a:noFill/>
                          </a:ln>
                          <a:solidFill>
                            <a:schemeClr val="tx1"/>
                          </a:solidFill>
                          <a:effectLst/>
                          <a:latin typeface="Arial" charset="0"/>
                          <a:ea typeface="宋体" charset="-122"/>
                        </a:rPr>
                        <a:t>href</a:t>
                      </a:r>
                      <a:r>
                        <a:rPr kumimoji="0" lang="zh-CN" altLang="en-US" sz="1600" b="0" i="0" u="none" strike="noStrike" cap="none" normalizeH="0" baseline="0" smtClean="0">
                          <a:ln>
                            <a:noFill/>
                          </a:ln>
                          <a:solidFill>
                            <a:schemeClr val="tx1"/>
                          </a:solidFill>
                          <a:effectLst/>
                          <a:latin typeface="Arial" charset="0"/>
                          <a:ea typeface="宋体" charset="-122"/>
                        </a:rPr>
                        <a:t>指向的页面打开位置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——&lt;a&gt;</a:t>
            </a:r>
            <a:r>
              <a:rPr lang="zh-CN" altLang="en-US" smtClean="0"/>
              <a:t>超级链接</a:t>
            </a:r>
            <a:endParaRPr lang="en-US" altLang="zh-CN" smtClean="0"/>
          </a:p>
        </p:txBody>
      </p:sp>
      <p:sp>
        <p:nvSpPr>
          <p:cNvPr id="87042" name="Rectangle 3"/>
          <p:cNvSpPr>
            <a:spLocks noGrp="1" noChangeArrowheads="1"/>
          </p:cNvSpPr>
          <p:nvPr>
            <p:ph type="body" idx="1"/>
          </p:nvPr>
        </p:nvSpPr>
        <p:spPr>
          <a:xfrm>
            <a:off x="395288" y="1989138"/>
            <a:ext cx="8388350" cy="4098925"/>
          </a:xfrm>
        </p:spPr>
        <p:txBody>
          <a:bodyPr/>
          <a:lstStyle/>
          <a:p>
            <a:r>
              <a:rPr lang="en-US" altLang="zh-CN" sz="2000" smtClean="0"/>
              <a:t>href</a:t>
            </a:r>
            <a:r>
              <a:rPr lang="zh-CN" altLang="en-US" sz="2000" smtClean="0"/>
              <a:t>属性指定目标网页地址。该地址可以有几种类型：</a:t>
            </a:r>
          </a:p>
          <a:p>
            <a:pPr lvl="1"/>
            <a:r>
              <a:rPr lang="zh-CN" altLang="en-US" sz="1600" b="1" smtClean="0"/>
              <a:t>链接远程目标</a:t>
            </a:r>
            <a:r>
              <a:rPr lang="zh-CN" altLang="en-US" sz="1600" smtClean="0"/>
              <a:t>：通过</a:t>
            </a:r>
            <a:r>
              <a:rPr lang="en-US" altLang="zh-CN" sz="1600" smtClean="0"/>
              <a:t>URL</a:t>
            </a:r>
            <a:r>
              <a:rPr lang="zh-CN" altLang="en-US" sz="1600" smtClean="0"/>
              <a:t>地址链接到远程目标。</a:t>
            </a:r>
          </a:p>
          <a:p>
            <a:pPr lvl="1"/>
            <a:r>
              <a:rPr lang="zh-CN" altLang="en-US" sz="1600" b="1" smtClean="0"/>
              <a:t>链接本地页面</a:t>
            </a:r>
            <a:r>
              <a:rPr lang="zh-CN" altLang="en-US" sz="1600" smtClean="0"/>
              <a:t>：可以通过相对路径或者绝对路径链接本地页面。</a:t>
            </a:r>
          </a:p>
          <a:p>
            <a:pPr lvl="2"/>
            <a:r>
              <a:rPr lang="zh-CN" altLang="en-US" sz="1600" smtClean="0"/>
              <a:t>相对路径：指相对于当前页面位置的路径</a:t>
            </a:r>
          </a:p>
          <a:p>
            <a:pPr lvl="3"/>
            <a:r>
              <a:rPr lang="en-US" altLang="zh-CN" sz="1600" smtClean="0"/>
              <a:t>./</a:t>
            </a:r>
            <a:r>
              <a:rPr lang="zh-CN" altLang="en-US" sz="1600" smtClean="0"/>
              <a:t>：表示当前页面所在的目录</a:t>
            </a:r>
          </a:p>
          <a:p>
            <a:pPr lvl="3"/>
            <a:r>
              <a:rPr lang="en-US" altLang="zh-CN" sz="1600" smtClean="0"/>
              <a:t>../</a:t>
            </a:r>
            <a:r>
              <a:rPr lang="zh-CN" altLang="en-US" sz="1600" smtClean="0"/>
              <a:t>：表示当前页面所在的上一级目录</a:t>
            </a:r>
          </a:p>
          <a:p>
            <a:pPr lvl="2"/>
            <a:r>
              <a:rPr lang="zh-CN" altLang="en-US" sz="1600" smtClean="0"/>
              <a:t>绝对路径：绝对路径指当前站点中确切的路径，一般以</a:t>
            </a:r>
            <a:r>
              <a:rPr lang="en-US" altLang="zh-CN" sz="1600" smtClean="0"/>
              <a:t>”/”</a:t>
            </a:r>
            <a:r>
              <a:rPr lang="zh-CN" altLang="en-US" sz="1600" smtClean="0"/>
              <a:t>开始</a:t>
            </a:r>
          </a:p>
          <a:p>
            <a:pPr lvl="3"/>
            <a:r>
              <a:rPr lang="zh-CN" altLang="en-US" sz="1600" smtClean="0"/>
              <a:t>例如：</a:t>
            </a:r>
            <a:r>
              <a:rPr lang="en-US" altLang="zh-CN" sz="1600" smtClean="0"/>
              <a:t>&lt;a href=“/admin/index.php”&gt;</a:t>
            </a:r>
            <a:r>
              <a:rPr lang="zh-CN" altLang="en-US" sz="1600" smtClean="0"/>
              <a:t>后台首页</a:t>
            </a:r>
            <a:r>
              <a:rPr lang="en-US" altLang="zh-CN" sz="1600" smtClean="0"/>
              <a:t>&lt;/a&gt;</a:t>
            </a:r>
          </a:p>
          <a:p>
            <a:pPr lvl="1"/>
            <a:r>
              <a:rPr lang="zh-CN" altLang="en-US" sz="1600" b="1" smtClean="0"/>
              <a:t>锚点链接同一页面不同位置</a:t>
            </a:r>
          </a:p>
          <a:p>
            <a:pPr lvl="2"/>
            <a:r>
              <a:rPr lang="zh-CN" altLang="en-US" sz="1600" smtClean="0"/>
              <a:t>当网页很长时，可以使用锚点在页面中定义一些点，通过超链接可以直接跳转到锚点。</a:t>
            </a:r>
          </a:p>
          <a:p>
            <a:pPr lvl="2"/>
            <a:r>
              <a:rPr lang="zh-CN" altLang="en-US" sz="1600" smtClean="0"/>
              <a:t>定义锚点：</a:t>
            </a:r>
            <a:r>
              <a:rPr lang="en-US" altLang="zh-CN" sz="1600" smtClean="0"/>
              <a:t>&lt;a name=“top”&gt;</a:t>
            </a:r>
            <a:r>
              <a:rPr lang="zh-CN" altLang="en-US" sz="1600" smtClean="0"/>
              <a:t>文档顶部</a:t>
            </a:r>
            <a:r>
              <a:rPr lang="en-US" altLang="zh-CN" sz="1600" smtClean="0"/>
              <a:t>&lt;/a&gt;</a:t>
            </a:r>
          </a:p>
          <a:p>
            <a:pPr lvl="2"/>
            <a:r>
              <a:rPr lang="zh-CN" altLang="en-US" sz="1600" smtClean="0"/>
              <a:t>链接到锚点：</a:t>
            </a:r>
            <a:r>
              <a:rPr lang="en-US" altLang="zh-CN" sz="1600" smtClean="0"/>
              <a:t>&lt;a href=“#top”&gt;</a:t>
            </a:r>
            <a:r>
              <a:rPr lang="zh-CN" altLang="en-US" sz="1600" smtClean="0"/>
              <a:t>返回顶部</a:t>
            </a:r>
            <a:r>
              <a:rPr lang="en-US" altLang="zh-CN" sz="1600" smtClean="0"/>
              <a:t>&lt;/a&gt;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zh-CN" altLang="en-US" smtClean="0"/>
              <a:t>知识点</a:t>
            </a:r>
            <a:r>
              <a:rPr lang="en-US" altLang="zh-CN" smtClean="0"/>
              <a:t>——URL</a:t>
            </a:r>
            <a:r>
              <a:rPr lang="zh-CN" altLang="en-US" smtClean="0"/>
              <a:t>统一资源定位符</a:t>
            </a:r>
          </a:p>
        </p:txBody>
      </p:sp>
      <p:sp>
        <p:nvSpPr>
          <p:cNvPr id="88066" name="Rectangle 3"/>
          <p:cNvSpPr>
            <a:spLocks noGrp="1" noChangeArrowheads="1"/>
          </p:cNvSpPr>
          <p:nvPr>
            <p:ph type="body" idx="1"/>
          </p:nvPr>
        </p:nvSpPr>
        <p:spPr/>
        <p:txBody>
          <a:bodyPr/>
          <a:lstStyle/>
          <a:p>
            <a:r>
              <a:rPr lang="zh-CN" altLang="en-US" sz="2000" b="1" smtClean="0"/>
              <a:t>什么是</a:t>
            </a:r>
            <a:r>
              <a:rPr lang="en-US" altLang="zh-CN" sz="2000" b="1" smtClean="0"/>
              <a:t>URL</a:t>
            </a:r>
            <a:r>
              <a:rPr lang="zh-CN" altLang="en-US" sz="2000" b="1" smtClean="0"/>
              <a:t>？</a:t>
            </a:r>
          </a:p>
          <a:p>
            <a:pPr lvl="1"/>
            <a:r>
              <a:rPr lang="en-US" altLang="zh-CN" sz="1600" smtClean="0"/>
              <a:t>URL</a:t>
            </a:r>
            <a:r>
              <a:rPr lang="zh-CN" altLang="en-US" sz="1600" smtClean="0"/>
              <a:t>是统一资源定位器</a:t>
            </a:r>
            <a:r>
              <a:rPr lang="en-US" altLang="zh-CN" sz="1600" smtClean="0"/>
              <a:t>(Uniform Resource Locator)</a:t>
            </a:r>
            <a:r>
              <a:rPr lang="zh-CN" altLang="en-US" sz="1600" smtClean="0"/>
              <a:t>的缩写，也被称为网页地址，是因特网上标准的资源的地址。</a:t>
            </a:r>
          </a:p>
          <a:p>
            <a:r>
              <a:rPr lang="en-US" altLang="zh-CN" sz="2000" b="1" smtClean="0"/>
              <a:t>URL</a:t>
            </a:r>
            <a:r>
              <a:rPr lang="zh-CN" altLang="en-US" sz="2000" b="1" smtClean="0"/>
              <a:t>举例</a:t>
            </a:r>
          </a:p>
          <a:p>
            <a:pPr lvl="1"/>
            <a:r>
              <a:rPr lang="en-US" altLang="zh-CN" sz="1600" smtClean="0">
                <a:solidFill>
                  <a:srgbClr val="0066FF"/>
                </a:solidFill>
              </a:rPr>
              <a:t>http://www.sohu.com/stu/intro.html</a:t>
            </a:r>
          </a:p>
          <a:p>
            <a:pPr lvl="1"/>
            <a:r>
              <a:rPr lang="en-US" altLang="zh-CN" sz="1600" smtClean="0">
                <a:solidFill>
                  <a:srgbClr val="0066FF"/>
                </a:solidFill>
              </a:rPr>
              <a:t>http://222.172.123.33/stu/intro.html</a:t>
            </a:r>
            <a:endParaRPr lang="zh-CN" altLang="en-US" sz="1600" smtClean="0"/>
          </a:p>
          <a:p>
            <a:r>
              <a:rPr lang="en-US" altLang="zh-CN" sz="2000" b="1" smtClean="0"/>
              <a:t>URL</a:t>
            </a:r>
            <a:r>
              <a:rPr lang="zh-CN" altLang="en-US" sz="2000" b="1" smtClean="0"/>
              <a:t>地址由</a:t>
            </a:r>
            <a:r>
              <a:rPr lang="en-US" altLang="zh-CN" sz="2000" b="1" smtClean="0"/>
              <a:t>4</a:t>
            </a:r>
            <a:r>
              <a:rPr lang="zh-CN" altLang="en-US" sz="2000" b="1" smtClean="0"/>
              <a:t>部分组成</a:t>
            </a:r>
          </a:p>
          <a:p>
            <a:pPr lvl="1"/>
            <a:r>
              <a:rPr lang="zh-CN" altLang="en-US" sz="1600" smtClean="0"/>
              <a:t>第</a:t>
            </a:r>
            <a:r>
              <a:rPr lang="en-US" altLang="zh-CN" sz="1600" smtClean="0"/>
              <a:t>1</a:t>
            </a:r>
            <a:r>
              <a:rPr lang="zh-CN" altLang="en-US" sz="1600" smtClean="0"/>
              <a:t>部分：为协议：</a:t>
            </a:r>
            <a:r>
              <a:rPr lang="en-US" altLang="zh-CN" sz="1600" smtClean="0"/>
              <a:t>http://</a:t>
            </a:r>
            <a:r>
              <a:rPr lang="zh-CN" altLang="en-US" sz="1600" smtClean="0"/>
              <a:t>、</a:t>
            </a:r>
            <a:r>
              <a:rPr lang="en-US" altLang="zh-CN" sz="1600" smtClean="0"/>
              <a:t>ftp://</a:t>
            </a:r>
            <a:r>
              <a:rPr lang="zh-CN" altLang="en-US" sz="1600" smtClean="0"/>
              <a:t>等 </a:t>
            </a:r>
          </a:p>
          <a:p>
            <a:pPr lvl="1"/>
            <a:r>
              <a:rPr lang="zh-CN" altLang="en-US" sz="1600" smtClean="0"/>
              <a:t>第</a:t>
            </a:r>
            <a:r>
              <a:rPr lang="en-US" altLang="zh-CN" sz="1600" smtClean="0"/>
              <a:t>2</a:t>
            </a:r>
            <a:r>
              <a:rPr lang="zh-CN" altLang="en-US" sz="1600" smtClean="0"/>
              <a:t>部分：为站点地址：可以是域名或</a:t>
            </a:r>
            <a:r>
              <a:rPr lang="en-US" altLang="zh-CN" sz="1600" smtClean="0"/>
              <a:t>IP</a:t>
            </a:r>
            <a:r>
              <a:rPr lang="zh-CN" altLang="en-US" sz="1600" smtClean="0"/>
              <a:t>地址</a:t>
            </a:r>
          </a:p>
          <a:p>
            <a:pPr lvl="1"/>
            <a:r>
              <a:rPr lang="zh-CN" altLang="en-US" sz="1600" smtClean="0"/>
              <a:t>第</a:t>
            </a:r>
            <a:r>
              <a:rPr lang="en-US" altLang="zh-CN" sz="1600" smtClean="0"/>
              <a:t>3</a:t>
            </a:r>
            <a:r>
              <a:rPr lang="zh-CN" altLang="en-US" sz="1600" smtClean="0"/>
              <a:t>部分：为页面在站点中的目录：</a:t>
            </a:r>
            <a:r>
              <a:rPr lang="en-US" altLang="zh-CN" sz="1600" smtClean="0"/>
              <a:t>stu</a:t>
            </a:r>
          </a:p>
          <a:p>
            <a:pPr lvl="1"/>
            <a:r>
              <a:rPr lang="zh-CN" altLang="en-US" sz="1600" smtClean="0"/>
              <a:t>第</a:t>
            </a:r>
            <a:r>
              <a:rPr lang="en-US" altLang="zh-CN" sz="1600" smtClean="0"/>
              <a:t>4</a:t>
            </a:r>
            <a:r>
              <a:rPr lang="zh-CN" altLang="en-US" sz="1600" smtClean="0"/>
              <a:t>部分：为页面名称，例如 </a:t>
            </a:r>
            <a:r>
              <a:rPr lang="en-US" altLang="zh-CN" sz="1600" smtClean="0"/>
              <a:t>index.html</a:t>
            </a:r>
          </a:p>
          <a:p>
            <a:pPr lvl="1"/>
            <a:r>
              <a:rPr lang="zh-CN" altLang="en-US" sz="1600" smtClean="0"/>
              <a:t>各部分之间用“</a:t>
            </a:r>
            <a:r>
              <a:rPr lang="en-US" altLang="zh-CN" sz="1600" smtClean="0"/>
              <a:t>/”</a:t>
            </a:r>
            <a:r>
              <a:rPr lang="zh-CN" altLang="en-US" sz="1600" smtClean="0"/>
              <a:t>符号隔开。</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&lt;a&gt;</a:t>
            </a:r>
            <a:r>
              <a:rPr lang="zh-CN" altLang="en-US" smtClean="0"/>
              <a:t>超级链接</a:t>
            </a:r>
          </a:p>
        </p:txBody>
      </p:sp>
      <p:sp>
        <p:nvSpPr>
          <p:cNvPr id="89090" name="Rectangle 3"/>
          <p:cNvSpPr>
            <a:spLocks noGrp="1" noChangeArrowheads="1"/>
          </p:cNvSpPr>
          <p:nvPr>
            <p:ph type="body" idx="1"/>
          </p:nvPr>
        </p:nvSpPr>
        <p:spPr/>
        <p:txBody>
          <a:bodyPr/>
          <a:lstStyle/>
          <a:p>
            <a:r>
              <a:rPr lang="zh-CN" altLang="en-US" sz="1800" b="1" smtClean="0"/>
              <a:t>举例说明</a:t>
            </a:r>
          </a:p>
          <a:p>
            <a:pPr lvl="1"/>
            <a:r>
              <a:rPr lang="zh-CN" altLang="en-US" sz="1800" smtClean="0"/>
              <a:t>链接到远程地址</a:t>
            </a:r>
          </a:p>
          <a:p>
            <a:pPr lvl="2"/>
            <a:r>
              <a:rPr lang="en-US" altLang="zh-CN" sz="1600" smtClean="0"/>
              <a:t>&lt;a href=“http://www.sina.com.cn”&gt;</a:t>
            </a:r>
            <a:r>
              <a:rPr lang="zh-CN" altLang="en-US" sz="1600" smtClean="0"/>
              <a:t>新浪网</a:t>
            </a:r>
            <a:r>
              <a:rPr lang="en-US" altLang="zh-CN" sz="1600" smtClean="0"/>
              <a:t>&lt;/a&gt;</a:t>
            </a:r>
          </a:p>
          <a:p>
            <a:pPr lvl="2"/>
            <a:r>
              <a:rPr lang="en-US" altLang="zh-CN" sz="1600" smtClean="0"/>
              <a:t>&lt;a href=“http://www.qq.com”&gt;</a:t>
            </a:r>
            <a:r>
              <a:rPr lang="zh-CN" altLang="en-US" sz="1600" smtClean="0"/>
              <a:t>腾讯网</a:t>
            </a:r>
            <a:r>
              <a:rPr lang="en-US" altLang="zh-CN" sz="1600" smtClean="0"/>
              <a:t>&lt;/a&gt;</a:t>
            </a:r>
          </a:p>
          <a:p>
            <a:pPr lvl="1"/>
            <a:r>
              <a:rPr lang="zh-CN" altLang="en-US" sz="1800" smtClean="0"/>
              <a:t>链接到本地文件：</a:t>
            </a:r>
          </a:p>
          <a:p>
            <a:pPr lvl="2"/>
            <a:r>
              <a:rPr lang="zh-CN" altLang="en-US" sz="1800" smtClean="0"/>
              <a:t>相对路径：</a:t>
            </a:r>
            <a:r>
              <a:rPr lang="en-US" altLang="zh-CN" sz="1800" smtClean="0"/>
              <a:t>&lt;a href=“include/login.html”&gt;</a:t>
            </a:r>
            <a:r>
              <a:rPr lang="zh-CN" altLang="en-US" sz="1800" smtClean="0"/>
              <a:t>登录页面</a:t>
            </a:r>
            <a:r>
              <a:rPr lang="en-US" altLang="zh-CN" sz="1800" smtClean="0"/>
              <a:t>&lt;/a&gt;</a:t>
            </a:r>
          </a:p>
          <a:p>
            <a:pPr lvl="2"/>
            <a:r>
              <a:rPr lang="zh-CN" altLang="en-US" sz="1800" smtClean="0"/>
              <a:t>绝对路径：</a:t>
            </a:r>
            <a:r>
              <a:rPr lang="en-US" altLang="zh-CN" sz="1800" smtClean="0"/>
              <a:t>&lt;a href=“/html/123.html”&gt;</a:t>
            </a:r>
            <a:r>
              <a:rPr lang="zh-CN" altLang="en-US" sz="1800" smtClean="0"/>
              <a:t>国内新闻</a:t>
            </a:r>
            <a:r>
              <a:rPr lang="en-US" altLang="zh-CN" sz="1800" smtClean="0"/>
              <a:t>&lt;/a&gt;</a:t>
            </a:r>
          </a:p>
          <a:p>
            <a:pPr lvl="1"/>
            <a:r>
              <a:rPr lang="zh-CN" altLang="en-US" sz="1800" smtClean="0"/>
              <a:t>链接到邮箱：</a:t>
            </a:r>
          </a:p>
          <a:p>
            <a:pPr lvl="2"/>
            <a:r>
              <a:rPr lang="en-US" altLang="zh-CN" sz="1600" smtClean="0"/>
              <a:t>&lt;a href=“mailto:976296751@qq.com”&gt;</a:t>
            </a:r>
            <a:r>
              <a:rPr lang="zh-CN" altLang="en-US" sz="1600" smtClean="0"/>
              <a:t>给我发邮件</a:t>
            </a:r>
            <a:r>
              <a:rPr lang="en-US" altLang="zh-CN" sz="1600" smtClean="0"/>
              <a:t>&lt;/a&gt;</a:t>
            </a:r>
          </a:p>
          <a:p>
            <a:pPr lvl="1"/>
            <a:r>
              <a:rPr lang="zh-CN" altLang="en-US" sz="1800" smtClean="0"/>
              <a:t>下载文件：</a:t>
            </a:r>
          </a:p>
          <a:p>
            <a:pPr lvl="2"/>
            <a:r>
              <a:rPr lang="en-US" altLang="zh-CN" sz="1600" smtClean="0"/>
              <a:t>&lt;a href=“/download/winRAR.rar”&gt;</a:t>
            </a:r>
            <a:r>
              <a:rPr lang="zh-CN" altLang="en-US" sz="1600" smtClean="0"/>
              <a:t>下载</a:t>
            </a:r>
            <a:r>
              <a:rPr lang="en-US" altLang="zh-CN" sz="1600" smtClean="0"/>
              <a:t>WinRAR&lt;/a&gt;</a:t>
            </a:r>
          </a:p>
          <a:p>
            <a:pPr lvl="2"/>
            <a:r>
              <a:rPr lang="en-US" altLang="zh-CN" sz="1600" smtClean="0"/>
              <a:t>&lt;a href=“download/office2007.rar”&gt;</a:t>
            </a:r>
            <a:r>
              <a:rPr lang="zh-CN" altLang="en-US" sz="1600" smtClean="0"/>
              <a:t>下载</a:t>
            </a:r>
            <a:r>
              <a:rPr lang="en-US" altLang="zh-CN" sz="1600" smtClean="0"/>
              <a:t>office2007&lt;/a&gt;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endParaRPr lang="zh-CN" altLang="en-US" smtClean="0"/>
          </a:p>
        </p:txBody>
      </p:sp>
      <p:sp>
        <p:nvSpPr>
          <p:cNvPr id="90114" name="Rectangle 3"/>
          <p:cNvSpPr>
            <a:spLocks noGrp="1" noChangeArrowheads="1"/>
          </p:cNvSpPr>
          <p:nvPr>
            <p:ph type="body" idx="1"/>
          </p:nvPr>
        </p:nvSpPr>
        <p:spPr/>
        <p:txBody>
          <a:bodyPr/>
          <a:lstStyle/>
          <a:p>
            <a:endParaRPr lang="zh-CN" altLang="en-US" smtClean="0"/>
          </a:p>
        </p:txBody>
      </p:sp>
      <p:pic>
        <p:nvPicPr>
          <p:cNvPr id="90115" name="Picture 5"/>
          <p:cNvPicPr>
            <a:picLocks noChangeAspect="1" noChangeArrowheads="1"/>
          </p:cNvPicPr>
          <p:nvPr/>
        </p:nvPicPr>
        <p:blipFill>
          <a:blip r:embed="rId3"/>
          <a:srcRect/>
          <a:stretch>
            <a:fillRect/>
          </a:stretch>
        </p:blipFill>
        <p:spPr bwMode="auto">
          <a:xfrm>
            <a:off x="684213" y="333375"/>
            <a:ext cx="7704137"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锚点使用</a:t>
            </a:r>
          </a:p>
        </p:txBody>
      </p:sp>
      <p:sp>
        <p:nvSpPr>
          <p:cNvPr id="92162" name="Rectangle 3"/>
          <p:cNvSpPr>
            <a:spLocks noGrp="1" noChangeArrowheads="1"/>
          </p:cNvSpPr>
          <p:nvPr>
            <p:ph type="body" idx="1"/>
          </p:nvPr>
        </p:nvSpPr>
        <p:spPr/>
        <p:txBody>
          <a:bodyPr/>
          <a:lstStyle/>
          <a:p>
            <a:endParaRPr lang="zh-CN" altLang="en-US" smtClean="0"/>
          </a:p>
        </p:txBody>
      </p:sp>
      <p:pic>
        <p:nvPicPr>
          <p:cNvPr id="92163" name="Picture 4"/>
          <p:cNvPicPr>
            <a:picLocks noChangeAspect="1" noChangeArrowheads="1"/>
          </p:cNvPicPr>
          <p:nvPr/>
        </p:nvPicPr>
        <p:blipFill>
          <a:blip r:embed="rId2"/>
          <a:srcRect/>
          <a:stretch>
            <a:fillRect/>
          </a:stretch>
        </p:blipFill>
        <p:spPr bwMode="auto">
          <a:xfrm>
            <a:off x="611188" y="1916113"/>
            <a:ext cx="8064500" cy="37433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tLang="zh-CN" smtClean="0"/>
              <a:t>&lt;img&gt;</a:t>
            </a:r>
            <a:r>
              <a:rPr lang="zh-CN" altLang="en-US" smtClean="0"/>
              <a:t>图像</a:t>
            </a:r>
          </a:p>
        </p:txBody>
      </p:sp>
      <p:sp>
        <p:nvSpPr>
          <p:cNvPr id="93186" name="Rectangle 3"/>
          <p:cNvSpPr>
            <a:spLocks noGrp="1" noChangeArrowheads="1"/>
          </p:cNvSpPr>
          <p:nvPr>
            <p:ph type="body" sz="half" idx="3"/>
          </p:nvPr>
        </p:nvSpPr>
        <p:spPr>
          <a:xfrm>
            <a:off x="684213" y="5157788"/>
            <a:ext cx="7696200" cy="1079500"/>
          </a:xfrm>
        </p:spPr>
        <p:txBody>
          <a:bodyPr/>
          <a:lstStyle/>
          <a:p>
            <a:r>
              <a:rPr lang="zh-CN" altLang="en-US" sz="2000" smtClean="0"/>
              <a:t>如果不使用</a:t>
            </a:r>
            <a:r>
              <a:rPr lang="en-US" altLang="zh-CN" sz="2000" smtClean="0"/>
              <a:t>width</a:t>
            </a:r>
            <a:r>
              <a:rPr lang="zh-CN" altLang="en-US" sz="2000" smtClean="0"/>
              <a:t>和</a:t>
            </a:r>
            <a:r>
              <a:rPr lang="en-US" altLang="zh-CN" sz="2000" smtClean="0"/>
              <a:t>height</a:t>
            </a:r>
            <a:r>
              <a:rPr lang="zh-CN" altLang="en-US" sz="2000" smtClean="0"/>
              <a:t>属性，图像将保持原始大小，如果只指定其中某一个属性，则另一个属性按比例缩放。</a:t>
            </a:r>
          </a:p>
          <a:p>
            <a:r>
              <a:rPr lang="zh-CN" altLang="en-US" sz="2000" smtClean="0"/>
              <a:t>图像加链接：</a:t>
            </a:r>
            <a:r>
              <a:rPr lang="en-US" altLang="zh-CN" sz="2000" smtClean="0">
                <a:solidFill>
                  <a:srgbClr val="0066FF"/>
                </a:solidFill>
              </a:rPr>
              <a:t>&lt;a href=“#”&gt;&lt;img src=“1.jpg” /&gt;&lt;/a&gt;</a:t>
            </a:r>
          </a:p>
        </p:txBody>
      </p:sp>
      <p:graphicFrame>
        <p:nvGraphicFramePr>
          <p:cNvPr id="43055" name="Group 47"/>
          <p:cNvGraphicFramePr>
            <a:graphicFrameLocks noGrp="1"/>
          </p:cNvGraphicFramePr>
          <p:nvPr>
            <p:ph sz="quarter" idx="1"/>
          </p:nvPr>
        </p:nvGraphicFramePr>
        <p:xfrm>
          <a:off x="755650" y="1989138"/>
          <a:ext cx="7632700" cy="2974975"/>
        </p:xfrm>
        <a:graphic>
          <a:graphicData uri="http://schemas.openxmlformats.org/drawingml/2006/table">
            <a:tbl>
              <a:tblPr/>
              <a:tblGrid>
                <a:gridCol w="1152525"/>
                <a:gridCol w="2519363"/>
                <a:gridCol w="3960812"/>
              </a:tblGrid>
              <a:tr h="1635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图像</a:t>
                      </a: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规定图像的</a:t>
                      </a: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规定图像的替代文本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top,bottom,middle</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left,right,middle</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规定如何根据周围的文本来排列图像。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px | %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图像的宽度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px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图像的高度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定义图像的边框粗细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usemap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定义作为客户端图像映射的一幅图像。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endParaRPr lang="zh-CN" altLang="en-US" smtClean="0"/>
          </a:p>
        </p:txBody>
      </p:sp>
      <p:sp>
        <p:nvSpPr>
          <p:cNvPr id="94210" name="Rectangle 3"/>
          <p:cNvSpPr>
            <a:spLocks noGrp="1" noChangeArrowheads="1"/>
          </p:cNvSpPr>
          <p:nvPr>
            <p:ph type="body" idx="1"/>
          </p:nvPr>
        </p:nvSpPr>
        <p:spPr/>
        <p:txBody>
          <a:bodyPr/>
          <a:lstStyle/>
          <a:p>
            <a:endParaRPr lang="zh-CN" altLang="en-US" smtClean="0"/>
          </a:p>
        </p:txBody>
      </p:sp>
      <p:pic>
        <p:nvPicPr>
          <p:cNvPr id="94211" name="Picture 4"/>
          <p:cNvPicPr>
            <a:picLocks noChangeAspect="1" noChangeArrowheads="1"/>
          </p:cNvPicPr>
          <p:nvPr/>
        </p:nvPicPr>
        <p:blipFill>
          <a:blip r:embed="rId3"/>
          <a:srcRect/>
          <a:stretch>
            <a:fillRect/>
          </a:stretch>
        </p:blipFill>
        <p:spPr bwMode="auto">
          <a:xfrm>
            <a:off x="539750" y="333375"/>
            <a:ext cx="8139113" cy="583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Grp="1" noChangeArrowheads="1"/>
          </p:cNvSpPr>
          <p:nvPr>
            <p:ph type="title"/>
          </p:nvPr>
        </p:nvSpPr>
        <p:spPr/>
        <p:txBody>
          <a:bodyPr/>
          <a:lstStyle/>
          <a:p>
            <a:r>
              <a:rPr lang="en-US" altLang="zh-CN" smtClean="0"/>
              <a:t>html</a:t>
            </a:r>
            <a:r>
              <a:rPr lang="zh-CN" altLang="en-US" smtClean="0"/>
              <a:t>标签编写规则</a:t>
            </a:r>
          </a:p>
        </p:txBody>
      </p:sp>
      <p:sp>
        <p:nvSpPr>
          <p:cNvPr id="27650" name="Rectangle 6"/>
          <p:cNvSpPr>
            <a:spLocks noGrp="1" noChangeArrowheads="1"/>
          </p:cNvSpPr>
          <p:nvPr>
            <p:ph type="body" idx="1"/>
          </p:nvPr>
        </p:nvSpPr>
        <p:spPr/>
        <p:txBody>
          <a:bodyPr/>
          <a:lstStyle/>
          <a:p>
            <a:r>
              <a:rPr lang="zh-CN" altLang="en-US" sz="1800" smtClean="0"/>
              <a:t>标签不区分大小写</a:t>
            </a:r>
          </a:p>
          <a:p>
            <a:r>
              <a:rPr lang="zh-CN" altLang="en-US" sz="1800" smtClean="0"/>
              <a:t>大部分标签有结束标记。有结束标记时，需要使用结束标记。有些标记没有结束标记。</a:t>
            </a:r>
          </a:p>
          <a:p>
            <a:r>
              <a:rPr lang="zh-CN" altLang="en-US" sz="1800" smtClean="0"/>
              <a:t>标签可以嵌套，在嵌套时注意标记位置。</a:t>
            </a:r>
          </a:p>
          <a:p>
            <a:r>
              <a:rPr lang="zh-CN" altLang="en-US" sz="1800" smtClean="0"/>
              <a:t>标签可以有内容或者没有内容</a:t>
            </a:r>
          </a:p>
          <a:p>
            <a:r>
              <a:rPr lang="zh-CN" altLang="en-US" sz="1800" smtClean="0"/>
              <a:t>标签的属性是可选的</a:t>
            </a:r>
          </a:p>
          <a:p>
            <a:r>
              <a:rPr lang="zh-CN" altLang="en-US" sz="1800" smtClean="0"/>
              <a:t>当标签中出现属性时，必须为其赋值</a:t>
            </a:r>
          </a:p>
          <a:p>
            <a:r>
              <a:rPr lang="zh-CN" altLang="en-US" sz="1800" smtClean="0"/>
              <a:t>属性赋值必须包含在尖括号</a:t>
            </a:r>
            <a:r>
              <a:rPr lang="en-US" altLang="zh-CN" sz="1800" smtClean="0"/>
              <a:t>”&lt;&gt;”</a:t>
            </a:r>
            <a:r>
              <a:rPr lang="zh-CN" altLang="en-US" sz="1800" smtClean="0"/>
              <a:t>内部</a:t>
            </a:r>
          </a:p>
          <a:p>
            <a:r>
              <a:rPr lang="zh-CN" altLang="en-US" sz="1800" smtClean="0"/>
              <a:t>属性与标记之间、各属性之间需要以空格隔开</a:t>
            </a:r>
          </a:p>
          <a:p>
            <a:r>
              <a:rPr lang="zh-CN" altLang="en-US" sz="1800" smtClean="0"/>
              <a:t>属性值以双引号括起来</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endParaRPr lang="zh-CN" altLang="en-US" smtClean="0"/>
          </a:p>
        </p:txBody>
      </p:sp>
      <p:sp>
        <p:nvSpPr>
          <p:cNvPr id="96258" name="Rectangle 3"/>
          <p:cNvSpPr>
            <a:spLocks noGrp="1" noChangeArrowheads="1"/>
          </p:cNvSpPr>
          <p:nvPr>
            <p:ph type="body" idx="1"/>
          </p:nvPr>
        </p:nvSpPr>
        <p:spPr/>
        <p:txBody>
          <a:bodyPr/>
          <a:lstStyle/>
          <a:p>
            <a:endParaRPr lang="zh-CN" altLang="en-US" smtClean="0"/>
          </a:p>
        </p:txBody>
      </p:sp>
      <p:pic>
        <p:nvPicPr>
          <p:cNvPr id="96259" name="Picture 4"/>
          <p:cNvPicPr>
            <a:picLocks noChangeAspect="1" noChangeArrowheads="1"/>
          </p:cNvPicPr>
          <p:nvPr/>
        </p:nvPicPr>
        <p:blipFill>
          <a:blip r:embed="rId3"/>
          <a:srcRect/>
          <a:stretch>
            <a:fillRect/>
          </a:stretch>
        </p:blipFill>
        <p:spPr bwMode="auto">
          <a:xfrm>
            <a:off x="684213" y="333375"/>
            <a:ext cx="7775575" cy="5811838"/>
          </a:xfrm>
          <a:prstGeom prst="rect">
            <a:avLst/>
          </a:prstGeom>
          <a:noFill/>
          <a:ln w="9525">
            <a:solidFill>
              <a:schemeClr val="tx1"/>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tLang="zh-CN" smtClean="0"/>
              <a:t>&lt;map&gt;</a:t>
            </a:r>
            <a:r>
              <a:rPr lang="zh-CN" altLang="en-US" smtClean="0"/>
              <a:t>图像映射</a:t>
            </a:r>
          </a:p>
        </p:txBody>
      </p:sp>
      <p:sp>
        <p:nvSpPr>
          <p:cNvPr id="98306" name="Rectangle 3"/>
          <p:cNvSpPr>
            <a:spLocks noGrp="1" noChangeArrowheads="1"/>
          </p:cNvSpPr>
          <p:nvPr>
            <p:ph type="body" idx="1"/>
          </p:nvPr>
        </p:nvSpPr>
        <p:spPr/>
        <p:txBody>
          <a:bodyPr/>
          <a:lstStyle/>
          <a:p>
            <a:r>
              <a:rPr lang="zh-CN" altLang="en-US" sz="2000" b="1" smtClean="0"/>
              <a:t>图像映射</a:t>
            </a:r>
          </a:p>
          <a:p>
            <a:pPr lvl="1"/>
            <a:r>
              <a:rPr lang="zh-CN" altLang="en-US" sz="2000" smtClean="0"/>
              <a:t>图像映射是指在图像中的指定区域添加超链接，这些超链接又称为热点。</a:t>
            </a:r>
          </a:p>
          <a:p>
            <a:pPr lvl="1"/>
            <a:r>
              <a:rPr lang="zh-CN" altLang="en-US" sz="2000" smtClean="0"/>
              <a:t>图像映射通过</a:t>
            </a:r>
            <a:r>
              <a:rPr lang="en-US" altLang="zh-CN" sz="2000" smtClean="0"/>
              <a:t>&lt;map&gt;&lt;/map&gt;</a:t>
            </a:r>
            <a:r>
              <a:rPr lang="zh-CN" altLang="en-US" sz="2000" smtClean="0"/>
              <a:t>标记和</a:t>
            </a:r>
            <a:r>
              <a:rPr lang="en-US" altLang="zh-CN" sz="2000" smtClean="0"/>
              <a:t>&lt;area&gt;&lt;/area&gt;</a:t>
            </a:r>
            <a:r>
              <a:rPr lang="zh-CN" altLang="en-US" sz="2000" smtClean="0"/>
              <a:t>标记进行定义。</a:t>
            </a:r>
            <a:r>
              <a:rPr lang="en-US" altLang="zh-CN" sz="2000" smtClean="0"/>
              <a:t>&lt;area&gt;</a:t>
            </a:r>
            <a:r>
              <a:rPr lang="zh-CN" altLang="en-US" sz="2000" smtClean="0"/>
              <a:t>定义一个热点的具体位置和目标链接，而</a:t>
            </a:r>
            <a:r>
              <a:rPr lang="en-US" altLang="zh-CN" sz="2000" smtClean="0"/>
              <a:t>&lt;map&gt;&lt;/map&gt;</a:t>
            </a:r>
            <a:r>
              <a:rPr lang="zh-CN" altLang="en-US" sz="2000" smtClean="0"/>
              <a:t>将所有热点联合为一个整体并命名，该名称指定给</a:t>
            </a:r>
            <a:r>
              <a:rPr lang="en-US" altLang="zh-CN" sz="2000" smtClean="0"/>
              <a:t>&lt;img&gt;</a:t>
            </a:r>
            <a:r>
              <a:rPr lang="zh-CN" altLang="en-US" sz="2000" smtClean="0"/>
              <a:t>标记的</a:t>
            </a:r>
            <a:r>
              <a:rPr lang="en-US" altLang="zh-CN" sz="2000" smtClean="0"/>
              <a:t>usemap</a:t>
            </a:r>
            <a:r>
              <a:rPr lang="zh-CN" altLang="en-US" sz="2000" smtClean="0"/>
              <a:t>属性，将图像和热点连接起来。</a:t>
            </a:r>
          </a:p>
          <a:p>
            <a:pPr lvl="1"/>
            <a:endParaRPr lang="zh-CN" altLang="en-US" sz="2000" smtClean="0"/>
          </a:p>
        </p:txBody>
      </p:sp>
      <p:sp>
        <p:nvSpPr>
          <p:cNvPr id="98307" name="Text Box 4"/>
          <p:cNvSpPr txBox="1">
            <a:spLocks noChangeArrowheads="1"/>
          </p:cNvSpPr>
          <p:nvPr/>
        </p:nvSpPr>
        <p:spPr bwMode="auto">
          <a:xfrm>
            <a:off x="755650" y="4508500"/>
            <a:ext cx="7705725" cy="1203325"/>
          </a:xfrm>
          <a:prstGeom prst="rect">
            <a:avLst/>
          </a:prstGeom>
          <a:solidFill>
            <a:srgbClr val="CCFFFF"/>
          </a:solidFill>
          <a:ln w="9525">
            <a:solidFill>
              <a:schemeClr val="tx1"/>
            </a:solidFill>
            <a:miter lim="800000"/>
            <a:headEnd/>
            <a:tailEnd/>
          </a:ln>
        </p:spPr>
        <p:txBody>
          <a:bodyPr tIns="108000" bIns="108000">
            <a:spAutoFit/>
          </a:bodyPr>
          <a:lstStyle/>
          <a:p>
            <a:r>
              <a:rPr lang="en-US" altLang="zh-CN" sz="1600">
                <a:solidFill>
                  <a:srgbClr val="0066FF"/>
                </a:solidFill>
                <a:latin typeface="Arial" charset="0"/>
              </a:rPr>
              <a:t>&lt;img src=“1.jpg” usemap=“#Map” /&gt;</a:t>
            </a:r>
          </a:p>
          <a:p>
            <a:r>
              <a:rPr lang="en-US" altLang="zh-CN" sz="1600">
                <a:solidFill>
                  <a:srgbClr val="0066FF"/>
                </a:solidFill>
                <a:latin typeface="Arial" charset="0"/>
              </a:rPr>
              <a:t>&lt;map id=“Map” name=“Map”&gt;</a:t>
            </a:r>
          </a:p>
          <a:p>
            <a:r>
              <a:rPr lang="en-US" altLang="zh-CN" sz="1600">
                <a:solidFill>
                  <a:srgbClr val="0066FF"/>
                </a:solidFill>
                <a:latin typeface="Arial" charset="0"/>
              </a:rPr>
              <a:t>        &lt;area shape=“</a:t>
            </a:r>
            <a:r>
              <a:rPr lang="zh-CN" altLang="en-US" sz="1600">
                <a:solidFill>
                  <a:srgbClr val="0066FF"/>
                </a:solidFill>
                <a:latin typeface="Arial" charset="0"/>
              </a:rPr>
              <a:t>热点形状” </a:t>
            </a:r>
            <a:r>
              <a:rPr lang="en-US" altLang="zh-CN" sz="1600">
                <a:solidFill>
                  <a:srgbClr val="0066FF"/>
                </a:solidFill>
                <a:latin typeface="Arial" charset="0"/>
              </a:rPr>
              <a:t>coords=“</a:t>
            </a:r>
            <a:r>
              <a:rPr lang="zh-CN" altLang="en-US" sz="1600">
                <a:solidFill>
                  <a:srgbClr val="0066FF"/>
                </a:solidFill>
                <a:latin typeface="Arial" charset="0"/>
              </a:rPr>
              <a:t>坐标” </a:t>
            </a:r>
            <a:r>
              <a:rPr lang="en-US" altLang="zh-CN" sz="1600">
                <a:solidFill>
                  <a:srgbClr val="0066FF"/>
                </a:solidFill>
                <a:latin typeface="Arial" charset="0"/>
              </a:rPr>
              <a:t>href=“</a:t>
            </a:r>
            <a:r>
              <a:rPr lang="zh-CN" altLang="en-US" sz="1600">
                <a:solidFill>
                  <a:srgbClr val="0066FF"/>
                </a:solidFill>
                <a:latin typeface="Arial" charset="0"/>
              </a:rPr>
              <a:t>链接” </a:t>
            </a:r>
            <a:r>
              <a:rPr lang="en-US" altLang="zh-CN" sz="1600">
                <a:solidFill>
                  <a:srgbClr val="0066FF"/>
                </a:solidFill>
                <a:latin typeface="Arial" charset="0"/>
              </a:rPr>
              <a:t>alt=“</a:t>
            </a:r>
            <a:r>
              <a:rPr lang="zh-CN" altLang="en-US" sz="1600">
                <a:solidFill>
                  <a:srgbClr val="0066FF"/>
                </a:solidFill>
                <a:latin typeface="Arial" charset="0"/>
              </a:rPr>
              <a:t>替代文字” </a:t>
            </a:r>
            <a:r>
              <a:rPr lang="en-US" altLang="zh-CN" sz="1600">
                <a:solidFill>
                  <a:srgbClr val="0066FF"/>
                </a:solidFill>
                <a:latin typeface="Arial" charset="0"/>
              </a:rPr>
              <a:t>/&gt;</a:t>
            </a:r>
          </a:p>
          <a:p>
            <a:r>
              <a:rPr lang="en-US" altLang="zh-CN" sz="1600">
                <a:solidFill>
                  <a:srgbClr val="0066FF"/>
                </a:solidFill>
                <a:latin typeface="Arial" charset="0"/>
              </a:rPr>
              <a:t>&lt;/map&gt;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endParaRPr lang="zh-CN" altLang="en-US" smtClean="0"/>
          </a:p>
        </p:txBody>
      </p:sp>
      <p:sp>
        <p:nvSpPr>
          <p:cNvPr id="99330" name="Rectangle 3"/>
          <p:cNvSpPr>
            <a:spLocks noGrp="1" noChangeArrowheads="1"/>
          </p:cNvSpPr>
          <p:nvPr>
            <p:ph type="body" idx="1"/>
          </p:nvPr>
        </p:nvSpPr>
        <p:spPr/>
        <p:txBody>
          <a:bodyPr/>
          <a:lstStyle/>
          <a:p>
            <a:endParaRPr lang="zh-CN" altLang="en-US" smtClean="0"/>
          </a:p>
        </p:txBody>
      </p:sp>
      <p:pic>
        <p:nvPicPr>
          <p:cNvPr id="99331" name="Picture 4"/>
          <p:cNvPicPr>
            <a:picLocks noChangeAspect="1" noChangeArrowheads="1"/>
          </p:cNvPicPr>
          <p:nvPr/>
        </p:nvPicPr>
        <p:blipFill>
          <a:blip r:embed="rId2"/>
          <a:srcRect/>
          <a:stretch>
            <a:fillRect/>
          </a:stretch>
        </p:blipFill>
        <p:spPr bwMode="auto">
          <a:xfrm>
            <a:off x="684213" y="1125538"/>
            <a:ext cx="7272337" cy="54705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r>
              <a:rPr lang="en-US" altLang="zh-CN" smtClean="0"/>
              <a:t>&lt;map&gt;</a:t>
            </a:r>
            <a:r>
              <a:rPr lang="zh-CN" altLang="en-US" smtClean="0"/>
              <a:t>图像映射</a:t>
            </a:r>
          </a:p>
        </p:txBody>
      </p:sp>
      <p:sp>
        <p:nvSpPr>
          <p:cNvPr id="100354" name="Rectangle 3"/>
          <p:cNvSpPr>
            <a:spLocks noGrp="1" noChangeArrowheads="1"/>
          </p:cNvSpPr>
          <p:nvPr>
            <p:ph type="body" idx="1"/>
          </p:nvPr>
        </p:nvSpPr>
        <p:spPr>
          <a:xfrm>
            <a:off x="468313" y="1989138"/>
            <a:ext cx="7983537" cy="4098925"/>
          </a:xfrm>
        </p:spPr>
        <p:txBody>
          <a:bodyPr/>
          <a:lstStyle/>
          <a:p>
            <a:r>
              <a:rPr lang="en-US" altLang="zh-CN" sz="2000" b="1" smtClean="0"/>
              <a:t>&lt;area&gt;</a:t>
            </a:r>
            <a:r>
              <a:rPr lang="zh-CN" altLang="en-US" sz="2000" b="1" smtClean="0"/>
              <a:t>属性</a:t>
            </a:r>
          </a:p>
          <a:p>
            <a:pPr lvl="1"/>
            <a:r>
              <a:rPr lang="en-US" altLang="zh-CN" sz="1600" smtClean="0"/>
              <a:t>shape</a:t>
            </a:r>
            <a:r>
              <a:rPr lang="zh-CN" altLang="en-US" sz="1600" smtClean="0"/>
              <a:t>：热点区域的形状，可选值：</a:t>
            </a:r>
            <a:r>
              <a:rPr lang="en-US" altLang="zh-CN" sz="1600" smtClean="0"/>
              <a:t>rect(</a:t>
            </a:r>
            <a:r>
              <a:rPr lang="zh-CN" altLang="en-US" sz="1600" smtClean="0"/>
              <a:t>矩形</a:t>
            </a:r>
            <a:r>
              <a:rPr lang="en-US" altLang="zh-CN" sz="1600" smtClean="0"/>
              <a:t>)</a:t>
            </a:r>
            <a:r>
              <a:rPr lang="zh-CN" altLang="en-US" sz="1600" smtClean="0"/>
              <a:t>、</a:t>
            </a:r>
            <a:r>
              <a:rPr lang="en-US" altLang="zh-CN" sz="1600" smtClean="0"/>
              <a:t>circle(</a:t>
            </a:r>
            <a:r>
              <a:rPr lang="zh-CN" altLang="en-US" sz="1600" smtClean="0"/>
              <a:t>圆形</a:t>
            </a:r>
            <a:r>
              <a:rPr lang="en-US" altLang="zh-CN" sz="1600" smtClean="0"/>
              <a:t>)</a:t>
            </a:r>
            <a:r>
              <a:rPr lang="zh-CN" altLang="en-US" sz="1600" smtClean="0"/>
              <a:t>、</a:t>
            </a:r>
            <a:r>
              <a:rPr lang="en-US" altLang="zh-CN" sz="1600" smtClean="0"/>
              <a:t>polygon(</a:t>
            </a:r>
            <a:r>
              <a:rPr lang="zh-CN" altLang="en-US" sz="1600" smtClean="0"/>
              <a:t>多边形</a:t>
            </a:r>
            <a:r>
              <a:rPr lang="en-US" altLang="zh-CN" sz="1600" smtClean="0"/>
              <a:t>)</a:t>
            </a:r>
          </a:p>
          <a:p>
            <a:pPr lvl="1"/>
            <a:r>
              <a:rPr lang="en-US" altLang="zh-CN" sz="1600" smtClean="0"/>
              <a:t>coords</a:t>
            </a:r>
            <a:r>
              <a:rPr lang="zh-CN" altLang="en-US" sz="1600" smtClean="0"/>
              <a:t>：热点区域的位置坐标，根据</a:t>
            </a:r>
            <a:r>
              <a:rPr lang="en-US" altLang="zh-CN" sz="1600" smtClean="0"/>
              <a:t>shape</a:t>
            </a:r>
            <a:r>
              <a:rPr lang="zh-CN" altLang="en-US" sz="1600" smtClean="0"/>
              <a:t>的不同而不同。</a:t>
            </a:r>
          </a:p>
          <a:p>
            <a:pPr lvl="2"/>
            <a:r>
              <a:rPr lang="zh-CN" altLang="en-US" sz="1600" smtClean="0"/>
              <a:t>对于</a:t>
            </a:r>
            <a:r>
              <a:rPr lang="en-US" altLang="zh-CN" sz="1600" smtClean="0"/>
              <a:t>rect</a:t>
            </a:r>
            <a:r>
              <a:rPr lang="zh-CN" altLang="en-US" sz="1600" smtClean="0"/>
              <a:t>，坐标为（</a:t>
            </a:r>
            <a:r>
              <a:rPr lang="en-US" altLang="zh-CN" sz="1600" smtClean="0"/>
              <a:t>x1,y1,x2,y2</a:t>
            </a:r>
            <a:r>
              <a:rPr lang="zh-CN" altLang="en-US" sz="1600" smtClean="0"/>
              <a:t>），（</a:t>
            </a:r>
            <a:r>
              <a:rPr lang="en-US" altLang="zh-CN" sz="1600" smtClean="0"/>
              <a:t>x1,y1</a:t>
            </a:r>
            <a:r>
              <a:rPr lang="zh-CN" altLang="en-US" sz="1600" smtClean="0"/>
              <a:t>）矩形左上角，</a:t>
            </a:r>
            <a:r>
              <a:rPr lang="en-US" altLang="zh-CN" sz="1600" smtClean="0"/>
              <a:t>(x2,y2)</a:t>
            </a:r>
            <a:r>
              <a:rPr lang="zh-CN" altLang="en-US" sz="1600" smtClean="0"/>
              <a:t>右下角</a:t>
            </a:r>
          </a:p>
          <a:p>
            <a:pPr lvl="2"/>
            <a:r>
              <a:rPr lang="zh-CN" altLang="en-US" sz="1600" smtClean="0"/>
              <a:t>对于</a:t>
            </a:r>
            <a:r>
              <a:rPr lang="en-US" altLang="zh-CN" sz="1600" smtClean="0"/>
              <a:t>circle</a:t>
            </a:r>
            <a:r>
              <a:rPr lang="zh-CN" altLang="en-US" sz="1600" smtClean="0"/>
              <a:t>，坐标为</a:t>
            </a:r>
            <a:r>
              <a:rPr lang="en-US" altLang="zh-CN" sz="1600" smtClean="0"/>
              <a:t>(x,y,r)</a:t>
            </a:r>
            <a:r>
              <a:rPr lang="zh-CN" altLang="en-US" sz="1600" smtClean="0"/>
              <a:t>，</a:t>
            </a:r>
            <a:r>
              <a:rPr lang="en-US" altLang="zh-CN" sz="1600" smtClean="0"/>
              <a:t>(x,y)</a:t>
            </a:r>
            <a:r>
              <a:rPr lang="zh-CN" altLang="en-US" sz="1600" smtClean="0"/>
              <a:t>圆心坐标，</a:t>
            </a:r>
            <a:r>
              <a:rPr lang="en-US" altLang="zh-CN" sz="1600" smtClean="0"/>
              <a:t>r</a:t>
            </a:r>
            <a:r>
              <a:rPr lang="zh-CN" altLang="en-US" sz="1600" smtClean="0"/>
              <a:t>为半径</a:t>
            </a:r>
          </a:p>
          <a:p>
            <a:pPr lvl="2"/>
            <a:r>
              <a:rPr lang="zh-CN" altLang="en-US" sz="1600" smtClean="0"/>
              <a:t>对于</a:t>
            </a:r>
            <a:r>
              <a:rPr lang="en-US" altLang="zh-CN" sz="1600" smtClean="0"/>
              <a:t>polygon</a:t>
            </a:r>
            <a:r>
              <a:rPr lang="zh-CN" altLang="en-US" sz="1600" smtClean="0"/>
              <a:t>，坐为</a:t>
            </a:r>
            <a:r>
              <a:rPr lang="en-US" altLang="zh-CN" sz="1600" smtClean="0"/>
              <a:t>(x1,y1,x2,y2,…xn,yn)</a:t>
            </a:r>
            <a:r>
              <a:rPr lang="zh-CN" altLang="en-US" sz="1600" smtClean="0"/>
              <a:t>，</a:t>
            </a:r>
            <a:r>
              <a:rPr lang="en-US" altLang="zh-CN" sz="1600" smtClean="0"/>
              <a:t>(xn,yn)</a:t>
            </a:r>
            <a:r>
              <a:rPr lang="zh-CN" altLang="en-US" sz="1600" smtClean="0"/>
              <a:t>为第</a:t>
            </a:r>
            <a:r>
              <a:rPr lang="en-US" altLang="zh-CN" sz="1600" smtClean="0"/>
              <a:t>n</a:t>
            </a:r>
            <a:r>
              <a:rPr lang="zh-CN" altLang="en-US" sz="1600" smtClean="0"/>
              <a:t>个顶点坐标</a:t>
            </a:r>
          </a:p>
          <a:p>
            <a:pPr lvl="1"/>
            <a:r>
              <a:rPr lang="en-US" altLang="zh-CN" sz="1800" smtClean="0"/>
              <a:t>href</a:t>
            </a:r>
            <a:r>
              <a:rPr lang="zh-CN" altLang="en-US" sz="1800" smtClean="0"/>
              <a:t>：热点链接的目标地址</a:t>
            </a:r>
          </a:p>
          <a:p>
            <a:pPr lvl="1"/>
            <a:r>
              <a:rPr lang="en-US" altLang="zh-CN" sz="1800" smtClean="0"/>
              <a:t>alt</a:t>
            </a:r>
            <a:r>
              <a:rPr lang="zh-CN" altLang="en-US" sz="1800" smtClean="0"/>
              <a:t>：替代文本。</a:t>
            </a:r>
          </a:p>
          <a:p>
            <a:pPr lvl="1"/>
            <a:endParaRPr lang="zh-CN" altLang="en-US" sz="1600" smtClean="0"/>
          </a:p>
        </p:txBody>
      </p:sp>
      <p:sp>
        <p:nvSpPr>
          <p:cNvPr id="100355" name="Text Box 4"/>
          <p:cNvSpPr txBox="1">
            <a:spLocks noChangeArrowheads="1"/>
          </p:cNvSpPr>
          <p:nvPr/>
        </p:nvSpPr>
        <p:spPr bwMode="auto">
          <a:xfrm>
            <a:off x="755650" y="4581525"/>
            <a:ext cx="7705725" cy="1447800"/>
          </a:xfrm>
          <a:prstGeom prst="rect">
            <a:avLst/>
          </a:prstGeom>
          <a:solidFill>
            <a:srgbClr val="CCFFFF"/>
          </a:solidFill>
          <a:ln w="9525">
            <a:solidFill>
              <a:schemeClr val="tx1"/>
            </a:solidFill>
            <a:miter lim="800000"/>
            <a:headEnd/>
            <a:tailEnd/>
          </a:ln>
        </p:spPr>
        <p:txBody>
          <a:bodyPr tIns="108000" bIns="108000">
            <a:spAutoFit/>
          </a:bodyPr>
          <a:lstStyle/>
          <a:p>
            <a:r>
              <a:rPr lang="en-US" altLang="zh-CN" sz="1600">
                <a:solidFill>
                  <a:srgbClr val="0066FF"/>
                </a:solidFill>
                <a:latin typeface="Arial" charset="0"/>
              </a:rPr>
              <a:t>&lt;img src=“1.jpg” usemap=“#Map”  /&gt;</a:t>
            </a:r>
          </a:p>
          <a:p>
            <a:r>
              <a:rPr lang="en-US" altLang="zh-CN" sz="1600">
                <a:solidFill>
                  <a:srgbClr val="0066FF"/>
                </a:solidFill>
                <a:latin typeface="Arial" charset="0"/>
              </a:rPr>
              <a:t>&lt;map id=“Map” name=“Map”&gt;</a:t>
            </a:r>
          </a:p>
          <a:p>
            <a:r>
              <a:rPr lang="en-US" altLang="zh-CN" sz="1600">
                <a:solidFill>
                  <a:srgbClr val="0066FF"/>
                </a:solidFill>
                <a:latin typeface="Arial" charset="0"/>
              </a:rPr>
              <a:t>        &lt;area shape=“rect” coords=“2,2,92,40” href=“#” alt=“” /&gt;</a:t>
            </a:r>
          </a:p>
          <a:p>
            <a:r>
              <a:rPr lang="en-US" altLang="zh-CN" sz="1600">
                <a:solidFill>
                  <a:srgbClr val="0066FF"/>
                </a:solidFill>
                <a:latin typeface="Arial" charset="0"/>
              </a:rPr>
              <a:t>        &lt;area shape=“rect” coords=“60,60,92,98” href=“#” alt=“” /&gt;</a:t>
            </a:r>
          </a:p>
          <a:p>
            <a:r>
              <a:rPr lang="en-US" altLang="zh-CN" sz="1600">
                <a:solidFill>
                  <a:srgbClr val="0066FF"/>
                </a:solidFill>
                <a:latin typeface="Arial" charset="0"/>
              </a:rPr>
              <a:t>&lt;/map&gt;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图片映射（热点）</a:t>
            </a:r>
          </a:p>
        </p:txBody>
      </p:sp>
      <p:sp>
        <p:nvSpPr>
          <p:cNvPr id="101378" name="Rectangle 3"/>
          <p:cNvSpPr>
            <a:spLocks noGrp="1" noChangeArrowheads="1"/>
          </p:cNvSpPr>
          <p:nvPr>
            <p:ph type="body" idx="1"/>
          </p:nvPr>
        </p:nvSpPr>
        <p:spPr/>
        <p:txBody>
          <a:bodyPr/>
          <a:lstStyle/>
          <a:p>
            <a:endParaRPr lang="zh-CN" altLang="en-US" smtClean="0"/>
          </a:p>
        </p:txBody>
      </p:sp>
      <p:pic>
        <p:nvPicPr>
          <p:cNvPr id="101379" name="Picture 4"/>
          <p:cNvPicPr>
            <a:picLocks noChangeAspect="1" noChangeArrowheads="1"/>
          </p:cNvPicPr>
          <p:nvPr/>
        </p:nvPicPr>
        <p:blipFill>
          <a:blip r:embed="rId3"/>
          <a:srcRect/>
          <a:stretch>
            <a:fillRect/>
          </a:stretch>
        </p:blipFill>
        <p:spPr bwMode="auto">
          <a:xfrm>
            <a:off x="755650" y="333375"/>
            <a:ext cx="7704138" cy="2951163"/>
          </a:xfrm>
          <a:prstGeom prst="rect">
            <a:avLst/>
          </a:prstGeom>
          <a:noFill/>
          <a:ln w="9525">
            <a:solidFill>
              <a:schemeClr val="tx1"/>
            </a:solidFill>
            <a:miter lim="800000"/>
            <a:headEnd/>
            <a:tailEnd/>
          </a:ln>
        </p:spPr>
      </p:pic>
      <p:pic>
        <p:nvPicPr>
          <p:cNvPr id="101380" name="Picture 5"/>
          <p:cNvPicPr>
            <a:picLocks noChangeAspect="1" noChangeArrowheads="1"/>
          </p:cNvPicPr>
          <p:nvPr/>
        </p:nvPicPr>
        <p:blipFill>
          <a:blip r:embed="rId4"/>
          <a:srcRect/>
          <a:stretch>
            <a:fillRect/>
          </a:stretch>
        </p:blipFill>
        <p:spPr bwMode="auto">
          <a:xfrm>
            <a:off x="755650" y="3429000"/>
            <a:ext cx="7761288" cy="2790825"/>
          </a:xfrm>
          <a:prstGeom prst="rect">
            <a:avLst/>
          </a:prstGeom>
          <a:noFill/>
          <a:ln w="9525">
            <a:solidFill>
              <a:schemeClr val="tx1"/>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zh-CN" altLang="en-US" smtClean="0"/>
              <a:t>网页多媒体</a:t>
            </a:r>
          </a:p>
        </p:txBody>
      </p:sp>
      <p:sp>
        <p:nvSpPr>
          <p:cNvPr id="103426" name="Rectangle 3"/>
          <p:cNvSpPr>
            <a:spLocks noGrp="1" noChangeArrowheads="1"/>
          </p:cNvSpPr>
          <p:nvPr>
            <p:ph type="body" sz="half" idx="1"/>
          </p:nvPr>
        </p:nvSpPr>
        <p:spPr>
          <a:xfrm>
            <a:off x="611188" y="1989138"/>
            <a:ext cx="7848600" cy="1800225"/>
          </a:xfrm>
        </p:spPr>
        <p:txBody>
          <a:bodyPr/>
          <a:lstStyle/>
          <a:p>
            <a:r>
              <a:rPr lang="en-US" altLang="zh-CN" sz="2400" b="1" smtClean="0"/>
              <a:t>&lt;embed&gt;&lt;/embed&gt;</a:t>
            </a:r>
            <a:r>
              <a:rPr lang="zh-CN" altLang="en-US" sz="2400" b="1" smtClean="0"/>
              <a:t>标签</a:t>
            </a:r>
          </a:p>
          <a:p>
            <a:pPr lvl="1"/>
            <a:r>
              <a:rPr lang="zh-CN" altLang="en-US" sz="1600" smtClean="0"/>
              <a:t>功能：用来在网页中嵌入插件来播放多媒体文件 </a:t>
            </a:r>
          </a:p>
          <a:p>
            <a:pPr lvl="1"/>
            <a:r>
              <a:rPr lang="zh-CN" altLang="en-US" sz="1600" smtClean="0"/>
              <a:t>兼容：不是</a:t>
            </a:r>
            <a:r>
              <a:rPr lang="en-US" altLang="zh-CN" sz="1600" smtClean="0"/>
              <a:t>W3C</a:t>
            </a:r>
            <a:r>
              <a:rPr lang="zh-CN" altLang="en-US" sz="1600" smtClean="0"/>
              <a:t>规范的元素，但一般浏览器都支持，</a:t>
            </a:r>
            <a:r>
              <a:rPr lang="en-US" altLang="zh-CN" sz="1600" smtClean="0"/>
              <a:t>W3C</a:t>
            </a:r>
            <a:r>
              <a:rPr lang="zh-CN" altLang="en-US" sz="1600" smtClean="0"/>
              <a:t>建议使用</a:t>
            </a:r>
            <a:r>
              <a:rPr lang="en-US" altLang="zh-CN" sz="1600" smtClean="0"/>
              <a:t>&lt;object&gt;</a:t>
            </a:r>
            <a:r>
              <a:rPr lang="zh-CN" altLang="en-US" sz="1600" smtClean="0"/>
              <a:t>替换它。不同插件属性也可能不一样。</a:t>
            </a:r>
          </a:p>
          <a:p>
            <a:pPr lvl="1"/>
            <a:r>
              <a:rPr lang="en-US" altLang="zh-CN" sz="1600" smtClean="0"/>
              <a:t>&lt;embed&gt;</a:t>
            </a:r>
            <a:r>
              <a:rPr lang="zh-CN" altLang="en-US" sz="1600" smtClean="0"/>
              <a:t>标签是用于</a:t>
            </a:r>
            <a:r>
              <a:rPr lang="en-US" altLang="zh-CN" sz="1600" smtClean="0"/>
              <a:t>Netscape</a:t>
            </a:r>
            <a:r>
              <a:rPr lang="zh-CN" altLang="en-US" sz="1600" smtClean="0"/>
              <a:t>和新版的</a:t>
            </a:r>
            <a:r>
              <a:rPr lang="en-US" altLang="zh-CN" sz="1600" smtClean="0"/>
              <a:t>IE</a:t>
            </a:r>
            <a:r>
              <a:rPr lang="zh-CN" altLang="en-US" sz="1600" smtClean="0"/>
              <a:t>浏览器。</a:t>
            </a:r>
          </a:p>
        </p:txBody>
      </p:sp>
      <p:graphicFrame>
        <p:nvGraphicFramePr>
          <p:cNvPr id="102447" name="Group 47"/>
          <p:cNvGraphicFramePr>
            <a:graphicFrameLocks noGrp="1"/>
          </p:cNvGraphicFramePr>
          <p:nvPr/>
        </p:nvGraphicFramePr>
        <p:xfrm>
          <a:off x="755650" y="3644900"/>
          <a:ext cx="7696200" cy="2438400"/>
        </p:xfrm>
        <a:graphic>
          <a:graphicData uri="http://schemas.openxmlformats.org/drawingml/2006/table">
            <a:tbl>
              <a:tblPr/>
              <a:tblGrid>
                <a:gridCol w="1368425"/>
                <a:gridCol w="6327775"/>
              </a:tblGrid>
              <a:tr h="2000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指定多媒体文件的</a:t>
                      </a:r>
                      <a:r>
                        <a:rPr kumimoji="0" lang="en-US" altLang="zh-CN" sz="14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指定嵌入对象的宽度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指定嵌入对象的高度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定义嵌入</a:t>
                      </a:r>
                      <a:r>
                        <a:rPr kumimoji="0" lang="en-US" altLang="zh-CN" sz="1400" b="0" i="0" u="none" strike="noStrike" cap="none" normalizeH="0" baseline="0" smtClean="0">
                          <a:ln>
                            <a:noFill/>
                          </a:ln>
                          <a:solidFill>
                            <a:schemeClr val="tx1"/>
                          </a:solidFill>
                          <a:effectLst/>
                          <a:latin typeface="Arial" charset="0"/>
                          <a:ea typeface="宋体" charset="-122"/>
                        </a:rPr>
                        <a:t>Flash</a:t>
                      </a:r>
                      <a:r>
                        <a:rPr kumimoji="0" lang="zh-CN" altLang="en-US" sz="1400" b="0" i="0" u="none" strike="noStrike" cap="none" normalizeH="0" baseline="0" smtClean="0">
                          <a:ln>
                            <a:noFill/>
                          </a:ln>
                          <a:solidFill>
                            <a:schemeClr val="tx1"/>
                          </a:solidFill>
                          <a:effectLst/>
                          <a:latin typeface="Arial" charset="0"/>
                          <a:ea typeface="宋体" charset="-122"/>
                        </a:rPr>
                        <a:t>的</a:t>
                      </a:r>
                      <a:r>
                        <a:rPr kumimoji="0" lang="en-US" altLang="zh-CN" sz="1400" b="0" i="0" u="none" strike="noStrike" cap="none" normalizeH="0" baseline="0" smtClean="0">
                          <a:ln>
                            <a:noFill/>
                          </a:ln>
                          <a:solidFill>
                            <a:schemeClr val="tx1"/>
                          </a:solidFill>
                          <a:effectLst/>
                          <a:latin typeface="Arial" charset="0"/>
                          <a:ea typeface="宋体" charset="-122"/>
                        </a:rPr>
                        <a:t>MIME</a:t>
                      </a:r>
                      <a:r>
                        <a:rPr kumimoji="0" lang="zh-CN" altLang="en-US" sz="1400" b="0" i="0" u="none" strike="noStrike" cap="none" normalizeH="0" baseline="0" smtClean="0">
                          <a:ln>
                            <a:noFill/>
                          </a:ln>
                          <a:solidFill>
                            <a:schemeClr val="tx1"/>
                          </a:solidFill>
                          <a:effectLst/>
                          <a:latin typeface="Arial" charset="0"/>
                          <a:ea typeface="宋体" charset="-122"/>
                        </a:rPr>
                        <a:t>类型。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pluginspage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指定</a:t>
                      </a:r>
                      <a:r>
                        <a:rPr kumimoji="0" lang="en-US" altLang="zh-CN" sz="1400" b="0" i="0" u="none" strike="noStrike" cap="none" normalizeH="0" baseline="0" smtClean="0">
                          <a:ln>
                            <a:noFill/>
                          </a:ln>
                          <a:solidFill>
                            <a:schemeClr val="tx1"/>
                          </a:solidFill>
                          <a:effectLst/>
                          <a:latin typeface="Arial" charset="0"/>
                          <a:ea typeface="宋体" charset="-122"/>
                        </a:rPr>
                        <a:t>Flash</a:t>
                      </a:r>
                      <a:r>
                        <a:rPr kumimoji="0" lang="zh-CN" altLang="en-US" sz="1400" b="0" i="0" u="none" strike="noStrike" cap="none" normalizeH="0" baseline="0" smtClean="0">
                          <a:ln>
                            <a:noFill/>
                          </a:ln>
                          <a:solidFill>
                            <a:schemeClr val="tx1"/>
                          </a:solidFill>
                          <a:effectLst/>
                          <a:latin typeface="Arial" charset="0"/>
                          <a:ea typeface="宋体" charset="-122"/>
                        </a:rPr>
                        <a:t>插件的地址，如果不存在该插件，就下载该插件</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Wmode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Flash</a:t>
                      </a:r>
                      <a:r>
                        <a:rPr kumimoji="0" lang="zh-CN" altLang="en-US" sz="1400" b="0" i="0" u="none" strike="noStrike" cap="none" normalizeH="0" baseline="0" smtClean="0">
                          <a:ln>
                            <a:noFill/>
                          </a:ln>
                          <a:solidFill>
                            <a:schemeClr val="tx1"/>
                          </a:solidFill>
                          <a:effectLst/>
                          <a:latin typeface="Arial" charset="0"/>
                          <a:ea typeface="宋体" charset="-122"/>
                        </a:rPr>
                        <a:t>透明度：</a:t>
                      </a:r>
                      <a:r>
                        <a:rPr kumimoji="0" lang="en-US" altLang="zh-CN" sz="1400" b="0" i="0" u="none" strike="noStrike" cap="none" normalizeH="0" baseline="0" smtClean="0">
                          <a:ln>
                            <a:noFill/>
                          </a:ln>
                          <a:solidFill>
                            <a:schemeClr val="tx1"/>
                          </a:solidFill>
                          <a:effectLst/>
                          <a:latin typeface="Arial" charset="0"/>
                          <a:ea typeface="宋体" charset="-122"/>
                        </a:rPr>
                        <a:t>transparent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1" i="0" u="none" strike="noStrike" cap="none" normalizeH="0" baseline="0" smtClean="0">
                          <a:ln>
                            <a:noFill/>
                          </a:ln>
                          <a:solidFill>
                            <a:srgbClr val="0000FF"/>
                          </a:solidFill>
                          <a:effectLst/>
                          <a:latin typeface="Arial" charset="0"/>
                          <a:ea typeface="宋体" charset="-122"/>
                        </a:rPr>
                        <a:t> quality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质量：</a:t>
                      </a:r>
                      <a:r>
                        <a:rPr kumimoji="0" lang="en-US" altLang="zh-CN" sz="1400" b="0" i="0" u="none" strike="noStrike" cap="none" normalizeH="0" baseline="0" smtClean="0">
                          <a:ln>
                            <a:noFill/>
                          </a:ln>
                          <a:solidFill>
                            <a:schemeClr val="tx1"/>
                          </a:solidFill>
                          <a:effectLst/>
                          <a:latin typeface="Arial" charset="0"/>
                          <a:ea typeface="宋体" charset="-122"/>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zh-CN" altLang="en-US" smtClean="0"/>
              <a:t>知识点</a:t>
            </a:r>
            <a:r>
              <a:rPr lang="en-US" altLang="zh-CN" smtClean="0"/>
              <a:t>——</a:t>
            </a:r>
            <a:r>
              <a:rPr lang="zh-CN" altLang="en-US" smtClean="0"/>
              <a:t>插件</a:t>
            </a:r>
          </a:p>
        </p:txBody>
      </p:sp>
      <p:sp>
        <p:nvSpPr>
          <p:cNvPr id="104450" name="Rectangle 3"/>
          <p:cNvSpPr>
            <a:spLocks noGrp="1" noChangeArrowheads="1"/>
          </p:cNvSpPr>
          <p:nvPr>
            <p:ph type="body" idx="1"/>
          </p:nvPr>
        </p:nvSpPr>
        <p:spPr/>
        <p:txBody>
          <a:bodyPr/>
          <a:lstStyle/>
          <a:p>
            <a:r>
              <a:rPr lang="zh-CN" altLang="en-US" sz="2000" smtClean="0"/>
              <a:t>插件</a:t>
            </a:r>
            <a:r>
              <a:rPr lang="en-US" altLang="zh-CN" sz="2000" smtClean="0"/>
              <a:t>(Plug-in</a:t>
            </a:r>
            <a:r>
              <a:rPr lang="zh-CN" altLang="en-US" sz="2000" smtClean="0"/>
              <a:t>，也加外挂</a:t>
            </a:r>
            <a:r>
              <a:rPr lang="en-US" altLang="zh-CN" sz="2000" smtClean="0"/>
              <a:t>)</a:t>
            </a:r>
            <a:r>
              <a:rPr lang="zh-CN" altLang="en-US" sz="2000" smtClean="0"/>
              <a:t>是一种遵循一定规范的应用程序接口编写出来的程序。插件有无数种。比如</a:t>
            </a:r>
            <a:r>
              <a:rPr lang="en-US" altLang="zh-CN" sz="2000" smtClean="0"/>
              <a:t>Flash</a:t>
            </a:r>
            <a:r>
              <a:rPr lang="zh-CN" altLang="en-US" sz="2000" smtClean="0"/>
              <a:t>插件等。</a:t>
            </a:r>
          </a:p>
          <a:p>
            <a:r>
              <a:rPr lang="zh-CN" altLang="en-US" sz="2000" smtClean="0"/>
              <a:t>因为插件程序由不同的发行商发行，其技术水平也良莠不齐，插件程序很可能与其它运行中的程序发生冲突，从而导致诸如各种安全问题，各种页面错误，运行时间错误等等现象，阻塞了正常浏览。</a:t>
            </a:r>
          </a:p>
          <a:p>
            <a:r>
              <a:rPr lang="zh-CN" altLang="en-US" sz="2000" smtClean="0"/>
              <a:t>插件一般为第三方开发的一些小功能软件。</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zh-CN" altLang="en-US" smtClean="0"/>
              <a:t>网页多媒体</a:t>
            </a:r>
          </a:p>
        </p:txBody>
      </p:sp>
      <p:sp>
        <p:nvSpPr>
          <p:cNvPr id="105474" name="Rectangle 3"/>
          <p:cNvSpPr>
            <a:spLocks noGrp="1" noChangeArrowheads="1"/>
          </p:cNvSpPr>
          <p:nvPr>
            <p:ph type="body" idx="1"/>
          </p:nvPr>
        </p:nvSpPr>
        <p:spPr>
          <a:xfrm>
            <a:off x="755650" y="1989138"/>
            <a:ext cx="7696200" cy="2952750"/>
          </a:xfrm>
        </p:spPr>
        <p:txBody>
          <a:bodyPr/>
          <a:lstStyle/>
          <a:p>
            <a:r>
              <a:rPr lang="en-US" altLang="zh-CN" sz="2400" b="1" smtClean="0"/>
              <a:t>&lt;object&gt;&lt;/object&gt;</a:t>
            </a:r>
            <a:r>
              <a:rPr lang="zh-CN" altLang="en-US" sz="2400" b="1" smtClean="0"/>
              <a:t>标签</a:t>
            </a:r>
          </a:p>
          <a:p>
            <a:pPr lvl="1"/>
            <a:r>
              <a:rPr lang="zh-CN" altLang="en-US" sz="2000" smtClean="0"/>
              <a:t>功能：定义一个嵌入的对象。请使用此元素向您的 </a:t>
            </a:r>
            <a:r>
              <a:rPr lang="en-US" altLang="zh-CN" sz="2000" smtClean="0"/>
              <a:t>XHTML </a:t>
            </a:r>
            <a:r>
              <a:rPr lang="zh-CN" altLang="en-US" sz="2000" smtClean="0"/>
              <a:t>页面添加多媒体</a:t>
            </a:r>
          </a:p>
          <a:p>
            <a:pPr lvl="1"/>
            <a:r>
              <a:rPr lang="zh-CN" altLang="en-US" sz="2000" smtClean="0"/>
              <a:t>兼容性：几乎所有的浏览器都支持。</a:t>
            </a:r>
          </a:p>
          <a:p>
            <a:pPr lvl="1"/>
            <a:r>
              <a:rPr lang="en-US" altLang="zh-CN" sz="2000" smtClean="0"/>
              <a:t>OBJECT </a:t>
            </a:r>
            <a:r>
              <a:rPr lang="zh-CN" altLang="en-US" sz="2000" smtClean="0"/>
              <a:t>标签是用于</a:t>
            </a:r>
            <a:r>
              <a:rPr lang="en-US" altLang="zh-CN" sz="2000" smtClean="0"/>
              <a:t>IE3.0</a:t>
            </a:r>
            <a:r>
              <a:rPr lang="zh-CN" altLang="en-US" sz="2000" smtClean="0"/>
              <a:t>及以后浏览器或者其它支持</a:t>
            </a:r>
            <a:r>
              <a:rPr lang="en-US" altLang="zh-CN" sz="2000" smtClean="0"/>
              <a:t>Activex</a:t>
            </a:r>
            <a:r>
              <a:rPr lang="zh-CN" altLang="en-US" sz="2000" smtClean="0"/>
              <a:t>控件的浏览器 </a:t>
            </a:r>
          </a:p>
          <a:p>
            <a:pPr lvl="1"/>
            <a:r>
              <a:rPr lang="en-US" altLang="zh-CN" sz="2000" smtClean="0"/>
              <a:t>object</a:t>
            </a:r>
            <a:r>
              <a:rPr lang="zh-CN" altLang="en-US" sz="2000" smtClean="0"/>
              <a:t>元素中一般会包含</a:t>
            </a:r>
            <a:r>
              <a:rPr lang="en-US" altLang="zh-CN" sz="2000" smtClean="0"/>
              <a:t>&lt;param&gt;</a:t>
            </a:r>
            <a:r>
              <a:rPr lang="zh-CN" altLang="en-US" sz="2000" smtClean="0"/>
              <a:t>标签，</a:t>
            </a:r>
            <a:r>
              <a:rPr lang="en-US" altLang="zh-CN" sz="2000" smtClean="0"/>
              <a:t>&lt;param&gt;</a:t>
            </a:r>
            <a:r>
              <a:rPr lang="zh-CN" altLang="en-US" sz="2000" smtClean="0"/>
              <a:t>标签可用来定义播放参数。 </a:t>
            </a:r>
          </a:p>
          <a:p>
            <a:pPr lvl="1"/>
            <a:endParaRPr lang="zh-CN" altLang="en-US" sz="2000" smtClean="0"/>
          </a:p>
          <a:p>
            <a:pPr lvl="1"/>
            <a:endParaRPr lang="zh-CN" altLang="en-US" sz="2000" smtClean="0"/>
          </a:p>
        </p:txBody>
      </p:sp>
      <p:sp>
        <p:nvSpPr>
          <p:cNvPr id="105475" name="Text Box 4"/>
          <p:cNvSpPr txBox="1">
            <a:spLocks noChangeArrowheads="1"/>
          </p:cNvSpPr>
          <p:nvPr/>
        </p:nvSpPr>
        <p:spPr bwMode="auto">
          <a:xfrm>
            <a:off x="755650" y="5013325"/>
            <a:ext cx="7705725" cy="1139825"/>
          </a:xfrm>
          <a:prstGeom prst="rect">
            <a:avLst/>
          </a:prstGeom>
          <a:solidFill>
            <a:srgbClr val="CCFFFF"/>
          </a:solidFill>
          <a:ln w="9525">
            <a:solidFill>
              <a:schemeClr val="tx1"/>
            </a:solidFill>
            <a:miter lim="800000"/>
            <a:headEnd/>
            <a:tailEnd/>
          </a:ln>
        </p:spPr>
        <p:txBody>
          <a:bodyPr tIns="108000" bIns="108000">
            <a:spAutoFit/>
          </a:bodyPr>
          <a:lstStyle/>
          <a:p>
            <a:r>
              <a:rPr lang="en-US" altLang="zh-CN">
                <a:solidFill>
                  <a:srgbClr val="0000FF"/>
                </a:solidFill>
                <a:latin typeface="Arial" charset="0"/>
              </a:rPr>
              <a:t>&lt;param name=“movie” value=“images/banner.swf” /&gt;</a:t>
            </a:r>
          </a:p>
          <a:p>
            <a:r>
              <a:rPr lang="en-US" altLang="zh-CN">
                <a:solidFill>
                  <a:srgbClr val="0000FF"/>
                </a:solidFill>
                <a:latin typeface="Arial" charset="0"/>
              </a:rPr>
              <a:t>&lt;param name=“wmode” value=“transparent” /&gt;</a:t>
            </a:r>
          </a:p>
          <a:p>
            <a:r>
              <a:rPr lang="en-US" altLang="zh-CN">
                <a:solidFill>
                  <a:srgbClr val="0000FF"/>
                </a:solidFill>
                <a:latin typeface="Arial" charset="0"/>
              </a:rPr>
              <a:t>&lt;param name=“quality” value=“high” /&gt;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7"/>
          <p:cNvSpPr>
            <a:spLocks noGrp="1" noChangeArrowheads="1"/>
          </p:cNvSpPr>
          <p:nvPr>
            <p:ph type="title"/>
          </p:nvPr>
        </p:nvSpPr>
        <p:spPr/>
        <p:txBody>
          <a:bodyPr/>
          <a:lstStyle/>
          <a:p>
            <a:r>
              <a:rPr lang="en-US" altLang="zh-CN" smtClean="0"/>
              <a:t>&lt;object&gt;</a:t>
            </a:r>
          </a:p>
        </p:txBody>
      </p:sp>
      <p:graphicFrame>
        <p:nvGraphicFramePr>
          <p:cNvPr id="105507" name="Group 35"/>
          <p:cNvGraphicFramePr>
            <a:graphicFrameLocks noGrp="1"/>
          </p:cNvGraphicFramePr>
          <p:nvPr>
            <p:ph idx="1"/>
          </p:nvPr>
        </p:nvGraphicFramePr>
        <p:xfrm>
          <a:off x="755650" y="1989138"/>
          <a:ext cx="7696200" cy="3260725"/>
        </p:xfrm>
        <a:graphic>
          <a:graphicData uri="http://schemas.openxmlformats.org/drawingml/2006/table">
            <a:tbl>
              <a:tblPr/>
              <a:tblGrid>
                <a:gridCol w="1800225"/>
                <a:gridCol w="5895975"/>
              </a:tblGrid>
              <a:tr h="25558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定义对象的宽度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定义对象的宽度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设置浏览器的</a:t>
                      </a:r>
                      <a:r>
                        <a:rPr kumimoji="0" lang="en-US" altLang="zh-CN" sz="1600" b="0" i="0" u="none" strike="noStrike" cap="none" normalizeH="0" baseline="0" smtClean="0">
                          <a:ln>
                            <a:noFill/>
                          </a:ln>
                          <a:solidFill>
                            <a:schemeClr val="tx1"/>
                          </a:solidFill>
                          <a:effectLst/>
                          <a:latin typeface="Arial" charset="0"/>
                          <a:ea typeface="宋体" charset="-122"/>
                        </a:rPr>
                        <a:t>Activex</a:t>
                      </a:r>
                      <a:r>
                        <a:rPr kumimoji="0" lang="zh-CN" altLang="en-US" sz="1600" b="0" i="0" u="none" strike="noStrike" cap="none" normalizeH="0" baseline="0" smtClean="0">
                          <a:ln>
                            <a:noFill/>
                          </a:ln>
                          <a:solidFill>
                            <a:schemeClr val="tx1"/>
                          </a:solidFill>
                          <a:effectLst/>
                          <a:latin typeface="Arial" charset="0"/>
                          <a:ea typeface="宋体" charset="-122"/>
                        </a:rPr>
                        <a:t>控件的产品</a:t>
                      </a:r>
                      <a:r>
                        <a:rPr kumimoji="0" lang="en-US" altLang="zh-CN" sz="1600" b="0" i="0" u="none" strike="noStrike" cap="none" normalizeH="0" baseline="0" smtClean="0">
                          <a:ln>
                            <a:noFill/>
                          </a:ln>
                          <a:solidFill>
                            <a:schemeClr val="tx1"/>
                          </a:solidFill>
                          <a:effectLst/>
                          <a:latin typeface="Arial" charset="0"/>
                          <a:ea typeface="宋体" charset="-122"/>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codebase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a:t>
                      </a:r>
                      <a:r>
                        <a:rPr kumimoji="0" lang="en-US" altLang="zh-CN" sz="1600" b="0" i="0" u="none" strike="noStrike" cap="none" normalizeH="0" baseline="0" smtClean="0">
                          <a:ln>
                            <a:noFill/>
                          </a:ln>
                          <a:solidFill>
                            <a:schemeClr val="tx1"/>
                          </a:solidFill>
                          <a:effectLst/>
                          <a:latin typeface="Arial" charset="0"/>
                          <a:ea typeface="宋体" charset="-122"/>
                        </a:rPr>
                        <a:t>flash Activex</a:t>
                      </a:r>
                      <a:r>
                        <a:rPr kumimoji="0" lang="zh-CN" altLang="en-US" sz="1600" b="0" i="0" u="none" strike="noStrike" cap="none" normalizeH="0" baseline="0" smtClean="0">
                          <a:ln>
                            <a:noFill/>
                          </a:ln>
                          <a:solidFill>
                            <a:schemeClr val="tx1"/>
                          </a:solidFill>
                          <a:effectLst/>
                          <a:latin typeface="Arial" charset="0"/>
                          <a:ea typeface="宋体" charset="-122"/>
                        </a:rPr>
                        <a:t>控件的位置，如果浏览器如果没有安装的话，可以自动下载安装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param</a:t>
                      </a:r>
                      <a:r>
                        <a:rPr kumimoji="0" lang="zh-CN" altLang="en-US" sz="1600" b="1" i="0" u="none" strike="noStrike" cap="none" normalizeH="0" baseline="0" smtClean="0">
                          <a:ln>
                            <a:noFill/>
                          </a:ln>
                          <a:solidFill>
                            <a:schemeClr val="tx1"/>
                          </a:solidFill>
                          <a:effectLst/>
                          <a:latin typeface="Arial" charset="0"/>
                          <a:ea typeface="宋体" charset="-122"/>
                        </a:rPr>
                        <a:t>参数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MOVIE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指定影片的下载地址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QUALITY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low, high, autolow, autohigh, best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WMODE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a:t>
                      </a:r>
                      <a:r>
                        <a:rPr kumimoji="0" lang="en-US" altLang="zh-CN" sz="1600" b="0" i="0" u="none" strike="noStrike" cap="none" normalizeH="0" baseline="0" smtClean="0">
                          <a:ln>
                            <a:noFill/>
                          </a:ln>
                          <a:solidFill>
                            <a:schemeClr val="tx1"/>
                          </a:solidFill>
                          <a:effectLst/>
                          <a:latin typeface="Arial" charset="0"/>
                          <a:ea typeface="宋体" charset="-122"/>
                        </a:rPr>
                        <a:t>flash</a:t>
                      </a:r>
                      <a:r>
                        <a:rPr kumimoji="0" lang="zh-CN" altLang="en-US" sz="1600" b="0" i="0" u="none" strike="noStrike" cap="none" normalizeH="0" baseline="0" smtClean="0">
                          <a:ln>
                            <a:noFill/>
                          </a:ln>
                          <a:solidFill>
                            <a:schemeClr val="tx1"/>
                          </a:solidFill>
                          <a:effectLst/>
                          <a:latin typeface="Arial" charset="0"/>
                          <a:ea typeface="宋体" charset="-122"/>
                        </a:rPr>
                        <a:t>影片的</a:t>
                      </a:r>
                      <a:r>
                        <a:rPr kumimoji="0" lang="en-US" altLang="zh-CN" sz="1600" b="0" i="0" u="none" strike="noStrike" cap="none" normalizeH="0" baseline="0" smtClean="0">
                          <a:ln>
                            <a:noFill/>
                          </a:ln>
                          <a:solidFill>
                            <a:schemeClr val="tx1"/>
                          </a:solidFill>
                          <a:effectLst/>
                          <a:latin typeface="Arial" charset="0"/>
                          <a:ea typeface="宋体" charset="-122"/>
                        </a:rPr>
                        <a:t>window mode</a:t>
                      </a:r>
                      <a:r>
                        <a:rPr kumimoji="0" lang="zh-CN" altLang="en-US" sz="1600" b="0" i="0" u="none" strike="noStrike" cap="none" normalizeH="0" baseline="0" smtClean="0">
                          <a:ln>
                            <a:noFill/>
                          </a:ln>
                          <a:solidFill>
                            <a:schemeClr val="tx1"/>
                          </a:solidFill>
                          <a:effectLst/>
                          <a:latin typeface="Arial" charset="0"/>
                          <a:ea typeface="宋体" charset="-122"/>
                        </a:rPr>
                        <a:t>属性，</a:t>
                      </a:r>
                      <a:r>
                        <a:rPr kumimoji="0" lang="en-US" altLang="zh-CN" sz="1600" b="0" i="0" u="none" strike="noStrike" cap="none" normalizeH="0" baseline="0" smtClean="0">
                          <a:ln>
                            <a:noFill/>
                          </a:ln>
                          <a:solidFill>
                            <a:schemeClr val="tx1"/>
                          </a:solidFill>
                          <a:effectLst/>
                          <a:latin typeface="Arial" charset="0"/>
                          <a:ea typeface="宋体" charset="-122"/>
                        </a:rPr>
                        <a:t> transparent </a:t>
                      </a:r>
                      <a:r>
                        <a:rPr kumimoji="0" lang="zh-CN" altLang="en-US" sz="1600" b="0" i="0" u="none" strike="noStrike" cap="none" normalizeH="0" baseline="0" smtClean="0">
                          <a:ln>
                            <a:noFill/>
                          </a:ln>
                          <a:solidFill>
                            <a:schemeClr val="tx1"/>
                          </a:solidFill>
                          <a:effectLst/>
                          <a:latin typeface="Arial" charset="0"/>
                          <a:ea typeface="宋体" charset="-122"/>
                        </a:rPr>
                        <a:t>透明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en-US" altLang="zh-CN" smtClean="0"/>
              <a:t>&lt;embed&gt;</a:t>
            </a:r>
            <a:r>
              <a:rPr lang="zh-CN" altLang="en-US" smtClean="0"/>
              <a:t>和</a:t>
            </a:r>
            <a:r>
              <a:rPr lang="en-US" altLang="zh-CN" smtClean="0"/>
              <a:t>&lt;object&gt;</a:t>
            </a:r>
          </a:p>
        </p:txBody>
      </p:sp>
      <p:sp>
        <p:nvSpPr>
          <p:cNvPr id="107522" name="Rectangle 3"/>
          <p:cNvSpPr>
            <a:spLocks noGrp="1" noChangeArrowheads="1"/>
          </p:cNvSpPr>
          <p:nvPr>
            <p:ph type="body" idx="1"/>
          </p:nvPr>
        </p:nvSpPr>
        <p:spPr/>
        <p:txBody>
          <a:bodyPr/>
          <a:lstStyle/>
          <a:p>
            <a:r>
              <a:rPr lang="zh-CN" altLang="en-US" sz="2400" smtClean="0"/>
              <a:t>两者都是用来播放多媒体文件的对象，</a:t>
            </a:r>
            <a:r>
              <a:rPr lang="en-US" altLang="zh-CN" sz="2400" smtClean="0"/>
              <a:t>object</a:t>
            </a:r>
            <a:r>
              <a:rPr lang="zh-CN" altLang="en-US" sz="2400" smtClean="0"/>
              <a:t>元素用于</a:t>
            </a:r>
            <a:r>
              <a:rPr lang="en-US" altLang="zh-CN" sz="2400" smtClean="0"/>
              <a:t>IE</a:t>
            </a:r>
            <a:r>
              <a:rPr lang="zh-CN" altLang="en-US" sz="2400" smtClean="0"/>
              <a:t>浏览器，</a:t>
            </a:r>
            <a:r>
              <a:rPr lang="en-US" altLang="zh-CN" sz="2400" smtClean="0"/>
              <a:t>embed</a:t>
            </a:r>
            <a:r>
              <a:rPr lang="zh-CN" altLang="en-US" sz="2400" smtClean="0"/>
              <a:t>元素用于非</a:t>
            </a:r>
            <a:r>
              <a:rPr lang="en-US" altLang="zh-CN" sz="2400" smtClean="0"/>
              <a:t>IE</a:t>
            </a:r>
            <a:r>
              <a:rPr lang="zh-CN" altLang="en-US" sz="2400" smtClean="0"/>
              <a:t>浏览器，为了保证兼容性，通常我们同时使用两个元素，浏览器会自动忽略它不支持的标签。同时使用两个元素时，应该把</a:t>
            </a:r>
            <a:r>
              <a:rPr lang="en-US" altLang="zh-CN" sz="2400" smtClean="0"/>
              <a:t>&lt;embed&gt;</a:t>
            </a:r>
            <a:r>
              <a:rPr lang="zh-CN" altLang="en-US" sz="2400" smtClean="0"/>
              <a:t>标签放在</a:t>
            </a:r>
            <a:r>
              <a:rPr lang="en-US" altLang="zh-CN" sz="2400" smtClean="0"/>
              <a:t>&lt;object&gt;</a:t>
            </a:r>
            <a:r>
              <a:rPr lang="zh-CN" altLang="en-US" sz="2400" smtClean="0"/>
              <a:t>标签的内部。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——&lt;body&gt;</a:t>
            </a:r>
            <a:r>
              <a:rPr lang="zh-CN" altLang="en-US" smtClean="0"/>
              <a:t>属性</a:t>
            </a:r>
          </a:p>
        </p:txBody>
      </p:sp>
      <p:graphicFrame>
        <p:nvGraphicFramePr>
          <p:cNvPr id="164908" name="Group 44"/>
          <p:cNvGraphicFramePr>
            <a:graphicFrameLocks noGrp="1"/>
          </p:cNvGraphicFramePr>
          <p:nvPr>
            <p:ph idx="1"/>
          </p:nvPr>
        </p:nvGraphicFramePr>
        <p:xfrm>
          <a:off x="755650" y="1989138"/>
          <a:ext cx="7696200" cy="2682875"/>
        </p:xfrm>
        <a:graphic>
          <a:graphicData uri="http://schemas.openxmlformats.org/drawingml/2006/table">
            <a:tbl>
              <a:tblPr/>
              <a:tblGrid>
                <a:gridCol w="1871663"/>
                <a:gridCol w="5824537"/>
              </a:tblGrid>
              <a:tr h="1984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网页文本颜色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设定网页背景色，如：</a:t>
                      </a:r>
                      <a:r>
                        <a:rPr kumimoji="0" lang="en-US" altLang="zh-CN" sz="1600" b="0" i="0" u="none" strike="noStrike" cap="none" normalizeH="0" baseline="0" smtClean="0">
                          <a:ln>
                            <a:noFill/>
                          </a:ln>
                          <a:solidFill>
                            <a:schemeClr val="tx1"/>
                          </a:solidFill>
                          <a:effectLst/>
                          <a:latin typeface="Arial" charset="0"/>
                          <a:ea typeface="宋体" charset="-122"/>
                        </a:rPr>
                        <a:t>bgcolor=“#ff0000”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设定网页背景图片，如： </a:t>
                      </a:r>
                      <a:r>
                        <a:rPr kumimoji="0" lang="en-US" altLang="zh-CN" sz="1600" b="0" i="0" u="none" strike="noStrike" cap="none" normalizeH="0" baseline="0" smtClean="0">
                          <a:ln>
                            <a:noFill/>
                          </a:ln>
                          <a:solidFill>
                            <a:schemeClr val="tx1"/>
                          </a:solidFill>
                          <a:effectLst/>
                          <a:latin typeface="Arial" charset="0"/>
                          <a:ea typeface="宋体" charset="-122"/>
                        </a:rPr>
                        <a:t>background=“bg.gif”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leftmargin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设定网页左边距，如：</a:t>
                      </a:r>
                      <a:r>
                        <a:rPr kumimoji="0" lang="en-US" altLang="zh-CN" sz="1600" b="0" i="0" u="none" strike="noStrike" cap="none" normalizeH="0" baseline="0" smtClean="0">
                          <a:ln>
                            <a:noFill/>
                          </a:ln>
                          <a:solidFill>
                            <a:schemeClr val="tx1"/>
                          </a:solidFill>
                          <a:effectLst/>
                          <a:latin typeface="Arial" charset="0"/>
                          <a:ea typeface="宋体" charset="-122"/>
                        </a:rPr>
                        <a:t>leftmargin=“30”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topmargin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设定网页顶边距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rightmargin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设定网页右边距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bottommargin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设定网页底边距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3" name="Text Box 4"/>
          <p:cNvSpPr txBox="1">
            <a:spLocks noChangeArrowheads="1"/>
          </p:cNvSpPr>
          <p:nvPr/>
        </p:nvSpPr>
        <p:spPr bwMode="auto">
          <a:xfrm>
            <a:off x="755650" y="5084763"/>
            <a:ext cx="7705725" cy="469900"/>
          </a:xfrm>
          <a:prstGeom prst="rect">
            <a:avLst/>
          </a:prstGeom>
          <a:solidFill>
            <a:srgbClr val="CCFFFF"/>
          </a:solidFill>
          <a:ln w="9525">
            <a:solidFill>
              <a:schemeClr val="tx1"/>
            </a:solidFill>
            <a:miter lim="800000"/>
            <a:headEnd/>
            <a:tailEnd/>
          </a:ln>
        </p:spPr>
        <p:txBody>
          <a:bodyPr tIns="108000" bIns="108000">
            <a:spAutoFit/>
          </a:bodyPr>
          <a:lstStyle/>
          <a:p>
            <a:r>
              <a:rPr lang="en-US" altLang="zh-CN" sz="1600">
                <a:solidFill>
                  <a:srgbClr val="0000FF"/>
                </a:solidFill>
                <a:latin typeface="Arial" charset="0"/>
              </a:rPr>
              <a:t>&lt;body bgcolor=“#CCCCCC” topmargin=“0”&gt;&lt;/body&gt;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播放</a:t>
            </a:r>
            <a:r>
              <a:rPr lang="en-US" altLang="zh-CN" smtClean="0"/>
              <a:t>Flash</a:t>
            </a:r>
            <a:r>
              <a:rPr lang="zh-CN" altLang="en-US" smtClean="0"/>
              <a:t>代码</a:t>
            </a:r>
          </a:p>
        </p:txBody>
      </p:sp>
      <p:sp>
        <p:nvSpPr>
          <p:cNvPr id="108546" name="Rectangle 3"/>
          <p:cNvSpPr>
            <a:spLocks noGrp="1" noChangeArrowheads="1"/>
          </p:cNvSpPr>
          <p:nvPr>
            <p:ph type="body" idx="1"/>
          </p:nvPr>
        </p:nvSpPr>
        <p:spPr/>
        <p:txBody>
          <a:bodyPr/>
          <a:lstStyle/>
          <a:p>
            <a:endParaRPr lang="zh-CN" altLang="en-US" smtClean="0"/>
          </a:p>
        </p:txBody>
      </p:sp>
      <p:pic>
        <p:nvPicPr>
          <p:cNvPr id="108547" name="Picture 5"/>
          <p:cNvPicPr>
            <a:picLocks noChangeAspect="1" noChangeArrowheads="1"/>
          </p:cNvPicPr>
          <p:nvPr/>
        </p:nvPicPr>
        <p:blipFill>
          <a:blip r:embed="rId3"/>
          <a:srcRect/>
          <a:stretch>
            <a:fillRect/>
          </a:stretch>
        </p:blipFill>
        <p:spPr bwMode="auto">
          <a:xfrm>
            <a:off x="684213" y="1989138"/>
            <a:ext cx="7848600" cy="2005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tLang="zh-CN" smtClean="0"/>
              <a:t>&lt;table&gt;</a:t>
            </a:r>
            <a:r>
              <a:rPr lang="zh-CN" altLang="en-US" smtClean="0"/>
              <a:t>标签</a:t>
            </a:r>
          </a:p>
        </p:txBody>
      </p:sp>
      <p:sp>
        <p:nvSpPr>
          <p:cNvPr id="110594" name="Rectangle 3"/>
          <p:cNvSpPr>
            <a:spLocks noGrp="1" noChangeArrowheads="1"/>
          </p:cNvSpPr>
          <p:nvPr>
            <p:ph type="body" idx="1"/>
          </p:nvPr>
        </p:nvSpPr>
        <p:spPr/>
        <p:txBody>
          <a:bodyPr/>
          <a:lstStyle/>
          <a:p>
            <a:r>
              <a:rPr lang="zh-CN" altLang="en-US" sz="2400" b="1" smtClean="0"/>
              <a:t>网站后台效果图</a:t>
            </a:r>
          </a:p>
        </p:txBody>
      </p:sp>
      <p:pic>
        <p:nvPicPr>
          <p:cNvPr id="110595" name="Picture 2"/>
          <p:cNvPicPr>
            <a:picLocks noChangeAspect="1" noChangeArrowheads="1"/>
          </p:cNvPicPr>
          <p:nvPr/>
        </p:nvPicPr>
        <p:blipFill>
          <a:blip r:embed="rId2"/>
          <a:srcRect/>
          <a:stretch>
            <a:fillRect/>
          </a:stretch>
        </p:blipFill>
        <p:spPr bwMode="auto">
          <a:xfrm>
            <a:off x="468313" y="2492375"/>
            <a:ext cx="8174037" cy="351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mtClean="0"/>
              <a:t>&lt;table&gt;</a:t>
            </a:r>
            <a:r>
              <a:rPr lang="zh-CN" altLang="en-US" smtClean="0"/>
              <a:t>标签</a:t>
            </a:r>
          </a:p>
        </p:txBody>
      </p:sp>
      <p:sp>
        <p:nvSpPr>
          <p:cNvPr id="111618" name="Rectangle 3"/>
          <p:cNvSpPr>
            <a:spLocks noGrp="1" noChangeArrowheads="1"/>
          </p:cNvSpPr>
          <p:nvPr>
            <p:ph type="body" idx="1"/>
          </p:nvPr>
        </p:nvSpPr>
        <p:spPr/>
        <p:txBody>
          <a:bodyPr/>
          <a:lstStyle/>
          <a:p>
            <a:pPr eaLnBrk="1" hangingPunct="1"/>
            <a:r>
              <a:rPr lang="zh-CN" altLang="en-US" sz="2000" b="1" smtClean="0"/>
              <a:t>表格概念</a:t>
            </a:r>
            <a:endParaRPr lang="en-US" altLang="zh-CN" sz="2000" b="1" smtClean="0"/>
          </a:p>
          <a:p>
            <a:pPr lvl="1" eaLnBrk="1" hangingPunct="1"/>
            <a:r>
              <a:rPr lang="zh-CN" altLang="en-US" sz="1600" smtClean="0"/>
              <a:t>表格是一个二维数据空间，一个表格由若干行组成，一个行又有若干单元格组成，单元格里可以包含文字、列表、图案、表单、数字符号、预置文本和其它的表格等内容。</a:t>
            </a:r>
            <a:endParaRPr lang="en-US" altLang="zh-CN" sz="1600" smtClean="0"/>
          </a:p>
          <a:p>
            <a:pPr lvl="1" eaLnBrk="1" hangingPunct="1"/>
            <a:r>
              <a:rPr lang="zh-CN" altLang="en-US" sz="1600" smtClean="0"/>
              <a:t>表格最重要的目的是</a:t>
            </a:r>
            <a:r>
              <a:rPr lang="zh-CN" altLang="en-US" sz="1600" b="1" smtClean="0">
                <a:solidFill>
                  <a:srgbClr val="0000FF"/>
                </a:solidFill>
              </a:rPr>
              <a:t>显示表格类数据</a:t>
            </a:r>
            <a:r>
              <a:rPr lang="zh-CN" altLang="en-US" sz="1600" smtClean="0"/>
              <a:t>。表格类数据是指最适合组织为表格格式（即按行和列组织）的数据。</a:t>
            </a:r>
          </a:p>
          <a:p>
            <a:pPr eaLnBrk="1" hangingPunct="1"/>
            <a:r>
              <a:rPr lang="zh-CN" altLang="en-US" sz="2000" b="1" smtClean="0"/>
              <a:t>表格的基本结构</a:t>
            </a:r>
          </a:p>
          <a:p>
            <a:endParaRPr lang="zh-CN" altLang="en-US" sz="2000" smtClean="0"/>
          </a:p>
        </p:txBody>
      </p:sp>
      <p:sp>
        <p:nvSpPr>
          <p:cNvPr id="111619" name="Text Box 4"/>
          <p:cNvSpPr txBox="1">
            <a:spLocks noChangeArrowheads="1"/>
          </p:cNvSpPr>
          <p:nvPr/>
        </p:nvSpPr>
        <p:spPr bwMode="auto">
          <a:xfrm>
            <a:off x="755650" y="4365625"/>
            <a:ext cx="7705725" cy="1873250"/>
          </a:xfrm>
          <a:prstGeom prst="rect">
            <a:avLst/>
          </a:prstGeom>
          <a:solidFill>
            <a:srgbClr val="CCFFFF"/>
          </a:solidFill>
          <a:ln w="9525">
            <a:solidFill>
              <a:schemeClr val="tx1"/>
            </a:solidFill>
            <a:miter lim="800000"/>
            <a:headEnd/>
            <a:tailEnd/>
          </a:ln>
        </p:spPr>
        <p:txBody>
          <a:bodyPr tIns="108000" bIns="108000">
            <a:spAutoFit/>
          </a:bodyPr>
          <a:lstStyle/>
          <a:p>
            <a:r>
              <a:rPr lang="en-US" altLang="zh-CN" sz="1800">
                <a:solidFill>
                  <a:srgbClr val="0000FF"/>
                </a:solidFill>
                <a:latin typeface="Arial" charset="0"/>
              </a:rPr>
              <a:t>&lt;table&gt;</a:t>
            </a:r>
          </a:p>
          <a:p>
            <a:r>
              <a:rPr lang="en-US" altLang="zh-CN" sz="1800">
                <a:solidFill>
                  <a:srgbClr val="0000FF"/>
                </a:solidFill>
                <a:latin typeface="Arial" charset="0"/>
              </a:rPr>
              <a:t>        &lt;tr&gt;</a:t>
            </a:r>
          </a:p>
          <a:p>
            <a:r>
              <a:rPr lang="en-US" altLang="zh-CN" sz="1800">
                <a:solidFill>
                  <a:srgbClr val="0000FF"/>
                </a:solidFill>
                <a:latin typeface="Arial" charset="0"/>
              </a:rPr>
              <a:t>                &lt;td&gt;</a:t>
            </a:r>
            <a:r>
              <a:rPr lang="zh-CN" altLang="en-US" sz="1800">
                <a:solidFill>
                  <a:srgbClr val="0000FF"/>
                </a:solidFill>
                <a:latin typeface="Arial" charset="0"/>
              </a:rPr>
              <a:t>内容</a:t>
            </a:r>
            <a:r>
              <a:rPr lang="en-US" altLang="zh-CN" sz="1800">
                <a:solidFill>
                  <a:srgbClr val="0000FF"/>
                </a:solidFill>
                <a:latin typeface="Arial" charset="0"/>
              </a:rPr>
              <a:t>&lt;/td&gt;</a:t>
            </a:r>
          </a:p>
          <a:p>
            <a:r>
              <a:rPr lang="en-US" altLang="zh-CN" sz="1800">
                <a:solidFill>
                  <a:srgbClr val="0000FF"/>
                </a:solidFill>
                <a:latin typeface="Arial" charset="0"/>
              </a:rPr>
              <a:t>                &lt;td&gt;</a:t>
            </a:r>
            <a:r>
              <a:rPr lang="zh-CN" altLang="en-US" sz="1800">
                <a:solidFill>
                  <a:srgbClr val="0000FF"/>
                </a:solidFill>
                <a:latin typeface="Arial" charset="0"/>
              </a:rPr>
              <a:t>内容</a:t>
            </a:r>
            <a:r>
              <a:rPr lang="en-US" altLang="zh-CN" sz="1800">
                <a:solidFill>
                  <a:srgbClr val="0000FF"/>
                </a:solidFill>
                <a:latin typeface="Arial" charset="0"/>
              </a:rPr>
              <a:t>&lt;/td&gt;</a:t>
            </a:r>
          </a:p>
          <a:p>
            <a:r>
              <a:rPr lang="en-US" altLang="zh-CN" sz="1800">
                <a:solidFill>
                  <a:srgbClr val="0000FF"/>
                </a:solidFill>
                <a:latin typeface="Arial" charset="0"/>
              </a:rPr>
              <a:t>         &lt;/tr&gt;</a:t>
            </a:r>
          </a:p>
          <a:p>
            <a:r>
              <a:rPr lang="en-US" altLang="zh-CN" sz="1800">
                <a:solidFill>
                  <a:srgbClr val="0000FF"/>
                </a:solidFill>
                <a:latin typeface="Arial" charset="0"/>
              </a:rPr>
              <a:t>&lt;/table&gt;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r>
              <a:rPr lang="en-US" altLang="zh-CN" smtClean="0"/>
              <a:t>&lt;table&gt;</a:t>
            </a:r>
            <a:r>
              <a:rPr lang="zh-CN" altLang="en-US" smtClean="0"/>
              <a:t>标签</a:t>
            </a:r>
          </a:p>
        </p:txBody>
      </p:sp>
      <p:sp>
        <p:nvSpPr>
          <p:cNvPr id="112642" name="Rectangle 3"/>
          <p:cNvSpPr>
            <a:spLocks noGrp="1" noChangeArrowheads="1"/>
          </p:cNvSpPr>
          <p:nvPr>
            <p:ph type="body" sz="half" idx="1"/>
          </p:nvPr>
        </p:nvSpPr>
        <p:spPr>
          <a:xfrm>
            <a:off x="755650" y="1844675"/>
            <a:ext cx="7704138" cy="503238"/>
          </a:xfrm>
        </p:spPr>
        <p:txBody>
          <a:bodyPr/>
          <a:lstStyle/>
          <a:p>
            <a:r>
              <a:rPr lang="en-US" altLang="zh-CN" sz="2400" b="1" smtClean="0"/>
              <a:t>&lt;table&gt;</a:t>
            </a:r>
            <a:r>
              <a:rPr lang="zh-CN" altLang="en-US" sz="2400" b="1" smtClean="0"/>
              <a:t>的属性</a:t>
            </a:r>
          </a:p>
        </p:txBody>
      </p:sp>
      <p:graphicFrame>
        <p:nvGraphicFramePr>
          <p:cNvPr id="63545" name="Group 57"/>
          <p:cNvGraphicFramePr>
            <a:graphicFrameLocks noGrp="1"/>
          </p:cNvGraphicFramePr>
          <p:nvPr>
            <p:ph sz="half" idx="2"/>
          </p:nvPr>
        </p:nvGraphicFramePr>
        <p:xfrm>
          <a:off x="611188" y="2349500"/>
          <a:ext cx="7921625" cy="3840163"/>
        </p:xfrm>
        <a:graphic>
          <a:graphicData uri="http://schemas.openxmlformats.org/drawingml/2006/table">
            <a:tbl>
              <a:tblPr/>
              <a:tblGrid>
                <a:gridCol w="1338262"/>
                <a:gridCol w="1616075"/>
                <a:gridCol w="4967288"/>
              </a:tblGrid>
              <a:tr h="2063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pixels</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 pixels</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规定表格的高度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Left|center|right</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规定表格相对周围元素的对齐方式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规定表格的背景颜色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1" u="none" strike="noStrike" cap="none" normalizeH="0" baseline="0" smtClean="0">
                          <a:ln>
                            <a:noFill/>
                          </a:ln>
                          <a:solidFill>
                            <a:schemeClr val="tx1"/>
                          </a:solidFill>
                          <a:effectLst/>
                          <a:latin typeface="Arial" charset="0"/>
                          <a:ea typeface="宋体" charset="-122"/>
                        </a:rPr>
                        <a:t>pixels</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规定表格边框的宽度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定义表格整体的框线色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URI</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指定表格的背景图案，</a:t>
                      </a:r>
                      <a:r>
                        <a:rPr kumimoji="0" lang="en-US" altLang="zh-CN" sz="1600" b="0" i="0" u="none" strike="noStrike" cap="none" normalizeH="0" baseline="0" smtClean="0">
                          <a:ln>
                            <a:noFill/>
                          </a:ln>
                          <a:solidFill>
                            <a:schemeClr val="tx1"/>
                          </a:solidFill>
                          <a:effectLst/>
                          <a:latin typeface="Arial" charset="0"/>
                          <a:ea typeface="宋体" charset="-122"/>
                        </a:rPr>
                        <a:t>URI</a:t>
                      </a:r>
                      <a:r>
                        <a:rPr kumimoji="0" lang="zh-CN" altLang="en-US" sz="1600" b="0" i="0" u="none" strike="noStrike" cap="none" normalizeH="0" baseline="0" smtClean="0">
                          <a:ln>
                            <a:noFill/>
                          </a:ln>
                          <a:solidFill>
                            <a:schemeClr val="tx1"/>
                          </a:solidFill>
                          <a:effectLst/>
                          <a:latin typeface="Arial" charset="0"/>
                          <a:ea typeface="宋体" charset="-122"/>
                        </a:rPr>
                        <a:t>指向图像文件的位置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cellpading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长度值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指定单元格里面的内容和单元格边框之间的间隔，即填充距，属性值可为整数的像素值或百分比值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cellspacing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长度值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指定单元格里面的内容和单元格边框之间的间隔，即填充距，属性值可为整数的像素值或百分比值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altLang="zh-CN" smtClean="0"/>
              <a:t>&lt;tr&gt;</a:t>
            </a:r>
            <a:r>
              <a:rPr lang="zh-CN" altLang="en-US" smtClean="0"/>
              <a:t>标签</a:t>
            </a:r>
          </a:p>
        </p:txBody>
      </p:sp>
      <p:graphicFrame>
        <p:nvGraphicFramePr>
          <p:cNvPr id="117815" name="Group 55"/>
          <p:cNvGraphicFramePr>
            <a:graphicFrameLocks noGrp="1"/>
          </p:cNvGraphicFramePr>
          <p:nvPr>
            <p:ph idx="1"/>
          </p:nvPr>
        </p:nvGraphicFramePr>
        <p:xfrm>
          <a:off x="755650" y="1989138"/>
          <a:ext cx="7696200" cy="1341437"/>
        </p:xfrm>
        <a:graphic>
          <a:graphicData uri="http://schemas.openxmlformats.org/drawingml/2006/table">
            <a:tbl>
              <a:tblPr/>
              <a:tblGrid>
                <a:gridCol w="1198563"/>
                <a:gridCol w="2257425"/>
                <a:gridCol w="4240212"/>
              </a:tblGrid>
              <a:tr h="150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Left,right,center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定义表格行的内容水平对齐方式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Top,middle,bottom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定义表格行的内容垂直对齐方式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定义表格行的背景颜色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altLang="zh-CN" smtClean="0"/>
              <a:t>&lt;table&gt;</a:t>
            </a:r>
            <a:r>
              <a:rPr lang="zh-CN" altLang="en-US" smtClean="0"/>
              <a:t>标签</a:t>
            </a:r>
          </a:p>
        </p:txBody>
      </p:sp>
      <p:sp>
        <p:nvSpPr>
          <p:cNvPr id="114690" name="Rectangle 3"/>
          <p:cNvSpPr>
            <a:spLocks noGrp="1" noChangeArrowheads="1"/>
          </p:cNvSpPr>
          <p:nvPr>
            <p:ph type="body" idx="1"/>
          </p:nvPr>
        </p:nvSpPr>
        <p:spPr>
          <a:xfrm>
            <a:off x="755650" y="1989138"/>
            <a:ext cx="7696200" cy="1439862"/>
          </a:xfrm>
        </p:spPr>
        <p:txBody>
          <a:bodyPr/>
          <a:lstStyle/>
          <a:p>
            <a:pPr eaLnBrk="1" hangingPunct="1"/>
            <a:r>
              <a:rPr lang="en-US" altLang="zh-CN" sz="2000" b="1" smtClean="0"/>
              <a:t>&lt;th&gt;</a:t>
            </a:r>
            <a:r>
              <a:rPr lang="zh-CN" altLang="en-US" sz="2000" b="1" smtClean="0"/>
              <a:t>和</a:t>
            </a:r>
            <a:r>
              <a:rPr lang="en-US" altLang="zh-CN" sz="2000" b="1" smtClean="0"/>
              <a:t>&lt;td&gt;</a:t>
            </a:r>
            <a:r>
              <a:rPr lang="zh-CN" altLang="en-US" sz="2000" b="1" smtClean="0"/>
              <a:t>属性</a:t>
            </a:r>
          </a:p>
          <a:p>
            <a:pPr lvl="1" eaLnBrk="1" hangingPunct="1"/>
            <a:r>
              <a:rPr lang="en-US" altLang="zh-CN" sz="1600" smtClean="0"/>
              <a:t>&lt;th&gt;&lt;/th&gt;</a:t>
            </a:r>
            <a:r>
              <a:rPr lang="zh-CN" altLang="en-US" sz="1600" smtClean="0"/>
              <a:t>表格标题单元格：加粗居中显示</a:t>
            </a:r>
          </a:p>
          <a:p>
            <a:pPr lvl="1" eaLnBrk="1" hangingPunct="1"/>
            <a:r>
              <a:rPr lang="en-US" altLang="zh-CN" sz="1600" smtClean="0"/>
              <a:t>&lt;td&gt;&lt;/td&gt;</a:t>
            </a:r>
            <a:r>
              <a:rPr lang="zh-CN" altLang="en-US" sz="1600" smtClean="0"/>
              <a:t>表格数据单元格 </a:t>
            </a:r>
          </a:p>
        </p:txBody>
      </p:sp>
      <p:graphicFrame>
        <p:nvGraphicFramePr>
          <p:cNvPr id="116782" name="Group 46"/>
          <p:cNvGraphicFramePr>
            <a:graphicFrameLocks noGrp="1"/>
          </p:cNvGraphicFramePr>
          <p:nvPr/>
        </p:nvGraphicFramePr>
        <p:xfrm>
          <a:off x="468313" y="3141663"/>
          <a:ext cx="8362950" cy="3019425"/>
        </p:xfrm>
        <a:graphic>
          <a:graphicData uri="http://schemas.openxmlformats.org/drawingml/2006/table">
            <a:tbl>
              <a:tblPr/>
              <a:tblGrid>
                <a:gridCol w="1301750"/>
                <a:gridCol w="2020887"/>
                <a:gridCol w="5040313"/>
              </a:tblGrid>
              <a:tr h="2095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 pixels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规定表格单元格的宽度。</a:t>
                      </a:r>
                      <a:endParaRPr kumimoji="0" lang="zh-CN" altLang="en-US" sz="16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 | pixels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规定表格单元格的高度。不支持。请使用 </a:t>
                      </a:r>
                      <a:r>
                        <a:rPr kumimoji="0" lang="en-US" altLang="zh-CN" sz="1600" b="0" i="0" u="none" strike="noStrike" cap="none" normalizeH="0" baseline="0" smtClean="0">
                          <a:ln>
                            <a:noFill/>
                          </a:ln>
                          <a:solidFill>
                            <a:schemeClr val="tx1"/>
                          </a:solidFill>
                          <a:effectLst/>
                          <a:latin typeface="Arial" charset="0"/>
                          <a:ea typeface="宋体" charset="-122"/>
                        </a:rPr>
                        <a:t>CSS </a:t>
                      </a:r>
                      <a:r>
                        <a:rPr kumimoji="0" lang="zh-CN" altLang="en-US" sz="1600" b="0" i="0" u="none" strike="noStrike" cap="none" normalizeH="0" baseline="0" smtClean="0">
                          <a:ln>
                            <a:noFill/>
                          </a:ln>
                          <a:solidFill>
                            <a:schemeClr val="tx1"/>
                          </a:solidFill>
                          <a:effectLst/>
                          <a:latin typeface="Arial" charset="0"/>
                          <a:ea typeface="宋体" charset="-122"/>
                        </a:rPr>
                        <a:t>代替。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 | center | right</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规定单元格内容的水平排列方式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 | middle | bottom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规定单元格内容的垂直排列方式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颜色值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规定单元格的背景颜色。不支持。请使用 </a:t>
                      </a:r>
                      <a:r>
                        <a:rPr kumimoji="0" lang="en-US" altLang="zh-CN" sz="1600" b="0" i="0" u="none" strike="noStrike" cap="none" normalizeH="0" baseline="0" smtClean="0">
                          <a:ln>
                            <a:noFill/>
                          </a:ln>
                          <a:solidFill>
                            <a:schemeClr val="tx1"/>
                          </a:solidFill>
                          <a:effectLst/>
                          <a:latin typeface="Arial" charset="0"/>
                          <a:ea typeface="宋体" charset="-122"/>
                        </a:rPr>
                        <a:t>CSS </a:t>
                      </a:r>
                      <a:r>
                        <a:rPr kumimoji="0" lang="zh-CN" altLang="en-US" sz="1600" b="0" i="0" u="none" strike="noStrike" cap="none" normalizeH="0" baseline="0" smtClean="0">
                          <a:ln>
                            <a:noFill/>
                          </a:ln>
                          <a:solidFill>
                            <a:schemeClr val="tx1"/>
                          </a:solidFill>
                          <a:effectLst/>
                          <a:latin typeface="Arial" charset="0"/>
                          <a:ea typeface="宋体" charset="-122"/>
                        </a:rPr>
                        <a:t>代替。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定义单元格的背景图案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rowspan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正整数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设置当前单元格的在垂直方向上合并单元格的个数。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colspan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正整数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设置当前单元格的在水平方向上合并单元格的个数。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altLang="zh-CN" smtClean="0"/>
              <a:t>&lt;caption&gt;——</a:t>
            </a:r>
            <a:r>
              <a:rPr lang="zh-CN" altLang="en-US" smtClean="0"/>
              <a:t>表格标题</a:t>
            </a:r>
          </a:p>
        </p:txBody>
      </p:sp>
      <p:sp>
        <p:nvSpPr>
          <p:cNvPr id="115714" name="Rectangle 3"/>
          <p:cNvSpPr>
            <a:spLocks noGrp="1" noChangeArrowheads="1"/>
          </p:cNvSpPr>
          <p:nvPr>
            <p:ph type="body" idx="1"/>
          </p:nvPr>
        </p:nvSpPr>
        <p:spPr>
          <a:xfrm>
            <a:off x="755650" y="1989138"/>
            <a:ext cx="7696200" cy="2663825"/>
          </a:xfrm>
        </p:spPr>
        <p:txBody>
          <a:bodyPr/>
          <a:lstStyle/>
          <a:p>
            <a:r>
              <a:rPr lang="zh-CN" altLang="en-US" sz="2000" b="1" smtClean="0"/>
              <a:t>概念：</a:t>
            </a:r>
            <a:r>
              <a:rPr lang="zh-CN" altLang="en-US" sz="2000" smtClean="0"/>
              <a:t>定义表格标题</a:t>
            </a:r>
          </a:p>
          <a:p>
            <a:r>
              <a:rPr lang="zh-CN" altLang="en-US" sz="2000" b="1" smtClean="0"/>
              <a:t>语法：</a:t>
            </a:r>
            <a:r>
              <a:rPr lang="en-US" altLang="zh-CN" sz="2000" smtClean="0"/>
              <a:t>&lt;caption align=“left</a:t>
            </a:r>
            <a:r>
              <a:rPr lang="zh-CN" altLang="en-US" sz="2000" smtClean="0"/>
              <a:t>或</a:t>
            </a:r>
            <a:r>
              <a:rPr lang="en-US" altLang="zh-CN" sz="2000" smtClean="0"/>
              <a:t>center</a:t>
            </a:r>
            <a:r>
              <a:rPr lang="zh-CN" altLang="en-US" sz="2000" smtClean="0"/>
              <a:t>或</a:t>
            </a:r>
            <a:r>
              <a:rPr lang="en-US" altLang="zh-CN" sz="2000" smtClean="0"/>
              <a:t>right”&gt;</a:t>
            </a:r>
            <a:r>
              <a:rPr lang="zh-CN" altLang="en-US" sz="2000" smtClean="0"/>
              <a:t>内容</a:t>
            </a:r>
            <a:r>
              <a:rPr lang="en-US" altLang="zh-CN" sz="2000" smtClean="0"/>
              <a:t>&lt;/caption&gt;</a:t>
            </a:r>
          </a:p>
          <a:p>
            <a:r>
              <a:rPr lang="zh-CN" altLang="en-US" sz="2000" b="1" smtClean="0"/>
              <a:t>说明</a:t>
            </a:r>
            <a:r>
              <a:rPr lang="zh-CN" altLang="en-US" sz="2000" smtClean="0"/>
              <a:t>：</a:t>
            </a:r>
          </a:p>
          <a:p>
            <a:pPr lvl="1"/>
            <a:r>
              <a:rPr lang="zh-CN" altLang="en-US" sz="2000" smtClean="0"/>
              <a:t>用来指定表格的标题或说明 </a:t>
            </a:r>
          </a:p>
          <a:p>
            <a:pPr lvl="1"/>
            <a:r>
              <a:rPr lang="en-US" altLang="zh-CN" sz="2000" smtClean="0"/>
              <a:t>caption</a:t>
            </a:r>
            <a:r>
              <a:rPr lang="zh-CN" altLang="en-US" sz="2000" smtClean="0"/>
              <a:t>为</a:t>
            </a:r>
            <a:r>
              <a:rPr lang="en-US" altLang="zh-CN" sz="2000" smtClean="0"/>
              <a:t>table</a:t>
            </a:r>
            <a:r>
              <a:rPr lang="zh-CN" altLang="en-US" sz="2000" smtClean="0"/>
              <a:t>的子元素，且只能在</a:t>
            </a:r>
            <a:r>
              <a:rPr lang="en-US" altLang="zh-CN" sz="2000" smtClean="0"/>
              <a:t>table</a:t>
            </a:r>
            <a:r>
              <a:rPr lang="zh-CN" altLang="en-US" sz="2000" smtClean="0"/>
              <a:t>元素内，应该出现在紧随</a:t>
            </a:r>
            <a:r>
              <a:rPr lang="en-US" altLang="zh-CN" sz="2000" smtClean="0"/>
              <a:t>table</a:t>
            </a:r>
            <a:r>
              <a:rPr lang="zh-CN" altLang="en-US" sz="2000" smtClean="0"/>
              <a:t>开始标签之后，而一个</a:t>
            </a:r>
            <a:r>
              <a:rPr lang="en-US" altLang="zh-CN" sz="2000" smtClean="0"/>
              <a:t>table</a:t>
            </a:r>
            <a:r>
              <a:rPr lang="zh-CN" altLang="en-US" sz="2000" smtClean="0"/>
              <a:t>只能有一个</a:t>
            </a:r>
            <a:r>
              <a:rPr lang="en-US" altLang="zh-CN" sz="2000" smtClean="0"/>
              <a:t>caption </a:t>
            </a:r>
          </a:p>
          <a:p>
            <a:pPr lvl="1"/>
            <a:r>
              <a:rPr lang="zh-CN" altLang="en-US" sz="2000" smtClean="0"/>
              <a:t>终止标签不可省略</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很细表格边线的实现</a:t>
            </a:r>
          </a:p>
        </p:txBody>
      </p:sp>
      <p:sp>
        <p:nvSpPr>
          <p:cNvPr id="116738" name="Rectangle 3"/>
          <p:cNvSpPr>
            <a:spLocks noGrp="1" noChangeArrowheads="1"/>
          </p:cNvSpPr>
          <p:nvPr>
            <p:ph type="body" idx="1"/>
          </p:nvPr>
        </p:nvSpPr>
        <p:spPr/>
        <p:txBody>
          <a:bodyPr/>
          <a:lstStyle/>
          <a:p>
            <a:endParaRPr lang="zh-CN" altLang="en-US" smtClean="0"/>
          </a:p>
        </p:txBody>
      </p:sp>
      <p:pic>
        <p:nvPicPr>
          <p:cNvPr id="116739" name="Picture 4"/>
          <p:cNvPicPr>
            <a:picLocks noChangeAspect="1" noChangeArrowheads="1"/>
          </p:cNvPicPr>
          <p:nvPr/>
        </p:nvPicPr>
        <p:blipFill>
          <a:blip r:embed="rId3"/>
          <a:srcRect/>
          <a:stretch>
            <a:fillRect/>
          </a:stretch>
        </p:blipFill>
        <p:spPr bwMode="auto">
          <a:xfrm>
            <a:off x="755650" y="1989138"/>
            <a:ext cx="7632700" cy="398303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zh-CN" altLang="en-US" smtClean="0"/>
              <a:t>表格案例</a:t>
            </a:r>
            <a:r>
              <a:rPr lang="en-US" altLang="zh-CN" smtClean="0"/>
              <a:t>(1)</a:t>
            </a:r>
          </a:p>
        </p:txBody>
      </p:sp>
      <p:sp>
        <p:nvSpPr>
          <p:cNvPr id="118786" name="Rectangle 3"/>
          <p:cNvSpPr>
            <a:spLocks noGrp="1" noChangeArrowheads="1"/>
          </p:cNvSpPr>
          <p:nvPr>
            <p:ph type="body" idx="1"/>
          </p:nvPr>
        </p:nvSpPr>
        <p:spPr/>
        <p:txBody>
          <a:bodyPr/>
          <a:lstStyle/>
          <a:p>
            <a:endParaRPr lang="zh-CN" altLang="en-US" smtClean="0"/>
          </a:p>
        </p:txBody>
      </p:sp>
      <p:pic>
        <p:nvPicPr>
          <p:cNvPr id="118787" name="Picture 4" descr="4"/>
          <p:cNvPicPr>
            <a:picLocks noChangeAspect="1" noChangeArrowheads="1"/>
          </p:cNvPicPr>
          <p:nvPr/>
        </p:nvPicPr>
        <p:blipFill>
          <a:blip r:embed="rId2"/>
          <a:srcRect/>
          <a:stretch>
            <a:fillRect/>
          </a:stretch>
        </p:blipFill>
        <p:spPr bwMode="auto">
          <a:xfrm>
            <a:off x="468313" y="1787525"/>
            <a:ext cx="820737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zh-CN" altLang="en-US" smtClean="0"/>
              <a:t>表格案例</a:t>
            </a:r>
            <a:r>
              <a:rPr lang="en-US" altLang="zh-CN" smtClean="0"/>
              <a:t>(2)</a:t>
            </a:r>
          </a:p>
        </p:txBody>
      </p:sp>
      <p:sp>
        <p:nvSpPr>
          <p:cNvPr id="119810" name="Rectangle 3"/>
          <p:cNvSpPr>
            <a:spLocks noGrp="1" noChangeArrowheads="1"/>
          </p:cNvSpPr>
          <p:nvPr>
            <p:ph type="body" idx="1"/>
          </p:nvPr>
        </p:nvSpPr>
        <p:spPr/>
        <p:txBody>
          <a:bodyPr/>
          <a:lstStyle/>
          <a:p>
            <a:endParaRPr lang="zh-CN" altLang="en-US" smtClean="0"/>
          </a:p>
        </p:txBody>
      </p:sp>
      <p:pic>
        <p:nvPicPr>
          <p:cNvPr id="119811" name="Picture 2"/>
          <p:cNvPicPr>
            <a:picLocks noChangeAspect="1" noChangeArrowheads="1"/>
          </p:cNvPicPr>
          <p:nvPr/>
        </p:nvPicPr>
        <p:blipFill>
          <a:blip r:embed="rId2"/>
          <a:srcRect/>
          <a:stretch>
            <a:fillRect/>
          </a:stretch>
        </p:blipFill>
        <p:spPr bwMode="auto">
          <a:xfrm>
            <a:off x="468313" y="2060575"/>
            <a:ext cx="8135937" cy="4137025"/>
          </a:xfrm>
          <a:prstGeom prst="rect">
            <a:avLst/>
          </a:prstGeom>
          <a:noFill/>
          <a:ln w="0">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tLang="zh-CN" smtClean="0"/>
              <a:t>html</a:t>
            </a:r>
            <a:r>
              <a:rPr lang="zh-CN" altLang="en-US" smtClean="0"/>
              <a:t>标签</a:t>
            </a:r>
            <a:r>
              <a:rPr lang="en-US" altLang="zh-CN" smtClean="0"/>
              <a:t>——</a:t>
            </a:r>
            <a:r>
              <a:rPr lang="zh-CN" altLang="en-US" smtClean="0"/>
              <a:t>字体修饰标记</a:t>
            </a:r>
          </a:p>
        </p:txBody>
      </p:sp>
      <p:graphicFrame>
        <p:nvGraphicFramePr>
          <p:cNvPr id="28698" name="Group 26"/>
          <p:cNvGraphicFramePr>
            <a:graphicFrameLocks noGrp="1"/>
          </p:cNvGraphicFramePr>
          <p:nvPr>
            <p:ph idx="1"/>
          </p:nvPr>
        </p:nvGraphicFramePr>
        <p:xfrm>
          <a:off x="755650" y="1844675"/>
          <a:ext cx="7696200" cy="3317875"/>
        </p:xfrm>
        <a:graphic>
          <a:graphicData uri="http://schemas.openxmlformats.org/drawingml/2006/table">
            <a:tbl>
              <a:tblPr/>
              <a:tblGrid>
                <a:gridCol w="2303463"/>
                <a:gridCol w="5392737"/>
              </a:tblGrid>
              <a:tr h="3571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&lt;b&gt;&lt;/b&gt;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加粗效果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&lt;i&gt;&lt;/i&gt;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斜体效果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&lt;u&gt;&lt;/u&gt;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字符加下划线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&lt;sub&gt;&lt;/sub&gt;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将文本定义为下标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&lt;sup&gt;&lt;/sup&gt;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将文本定义为上标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&lt;font&gt;&lt;/font&gt;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指定字符的字体、大小、颜色等格式属性</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大小</a:t>
                      </a:r>
                      <a:r>
                        <a:rPr kumimoji="0" lang="en-US" altLang="zh-CN" sz="1800" b="0" i="0" u="none" strike="noStrike" cap="none" normalizeH="0" baseline="0" smtClean="0">
                          <a:ln>
                            <a:noFill/>
                          </a:ln>
                          <a:solidFill>
                            <a:schemeClr val="tx1"/>
                          </a:solidFill>
                          <a:effectLst/>
                          <a:latin typeface="Arial" charset="0"/>
                          <a:ea typeface="宋体" charset="-122"/>
                        </a:rPr>
                        <a:t>(size)</a:t>
                      </a:r>
                      <a:r>
                        <a:rPr kumimoji="0" lang="zh-CN" altLang="en-US" sz="1800" b="0" i="0" u="none" strike="noStrike" cap="none" normalizeH="0" baseline="0" smtClean="0">
                          <a:ln>
                            <a:noFill/>
                          </a:ln>
                          <a:solidFill>
                            <a:schemeClr val="tx1"/>
                          </a:solidFill>
                          <a:effectLst/>
                          <a:latin typeface="Arial" charset="0"/>
                          <a:ea typeface="宋体" charset="-122"/>
                        </a:rPr>
                        <a:t>的取值</a:t>
                      </a:r>
                      <a:r>
                        <a:rPr kumimoji="0" lang="en-US" altLang="zh-CN" sz="1800" b="0" i="0" u="none" strike="noStrike" cap="none" normalizeH="0" baseline="0" smtClean="0">
                          <a:ln>
                            <a:noFill/>
                          </a:ln>
                          <a:solidFill>
                            <a:schemeClr val="tx1"/>
                          </a:solidFill>
                          <a:effectLst/>
                          <a:latin typeface="Arial" charset="0"/>
                          <a:ea typeface="宋体" charset="-122"/>
                        </a:rPr>
                        <a:t>1-7</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a:t>
                      </a:r>
                      <a:r>
                        <a:rPr kumimoji="0" lang="zh-CN" altLang="en-US" sz="1800" b="0" i="0" u="none" strike="noStrike" cap="none" normalizeH="0" baseline="0" smtClean="0">
                          <a:ln>
                            <a:noFill/>
                          </a:ln>
                          <a:solidFill>
                            <a:schemeClr val="tx1"/>
                          </a:solidFill>
                          <a:effectLst/>
                          <a:latin typeface="Arial" charset="0"/>
                          <a:ea typeface="宋体" charset="-122"/>
                        </a:rPr>
                        <a:t>最小，</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最大</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字体</a:t>
                      </a:r>
                      <a:r>
                        <a:rPr kumimoji="0" lang="en-US" altLang="zh-CN" sz="1800" b="0" i="0" u="none" strike="noStrike" cap="none" normalizeH="0" baseline="0" smtClean="0">
                          <a:ln>
                            <a:noFill/>
                          </a:ln>
                          <a:solidFill>
                            <a:schemeClr val="tx1"/>
                          </a:solidFill>
                          <a:effectLst/>
                          <a:latin typeface="Arial" charset="0"/>
                          <a:ea typeface="宋体" charset="-122"/>
                        </a:rPr>
                        <a:t>(face)</a:t>
                      </a:r>
                      <a:r>
                        <a:rPr kumimoji="0" lang="zh-CN" altLang="en-US" sz="1800" b="0" i="0" u="none" strike="noStrike" cap="none" normalizeH="0" baseline="0" smtClean="0">
                          <a:ln>
                            <a:noFill/>
                          </a:ln>
                          <a:solidFill>
                            <a:schemeClr val="tx1"/>
                          </a:solidFill>
                          <a:effectLst/>
                          <a:latin typeface="Arial" charset="0"/>
                          <a:ea typeface="宋体" charset="-122"/>
                        </a:rPr>
                        <a:t> ：如：宋体、楷体、黑体、隶书等</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颜色</a:t>
                      </a:r>
                      <a:r>
                        <a:rPr kumimoji="0" lang="en-US" altLang="zh-CN" sz="1800" b="0" i="0" u="none" strike="noStrike" cap="none" normalizeH="0" baseline="0" smtClean="0">
                          <a:ln>
                            <a:noFill/>
                          </a:ln>
                          <a:solidFill>
                            <a:schemeClr val="tx1"/>
                          </a:solidFill>
                          <a:effectLst/>
                          <a:latin typeface="Arial" charset="0"/>
                          <a:ea typeface="宋体" charset="-122"/>
                        </a:rPr>
                        <a:t>(color)</a:t>
                      </a:r>
                      <a:r>
                        <a:rPr kumimoji="0" lang="zh-CN" altLang="en-US" sz="1800" b="0" i="0" u="none" strike="noStrike" cap="none" normalizeH="0" baseline="0" smtClean="0">
                          <a:ln>
                            <a:noFill/>
                          </a:ln>
                          <a:solidFill>
                            <a:schemeClr val="tx1"/>
                          </a:solidFill>
                          <a:effectLst/>
                          <a:latin typeface="Arial" charset="0"/>
                          <a:ea typeface="宋体" charset="-122"/>
                        </a:rPr>
                        <a:t>：规定文本的颜色，如：</a:t>
                      </a:r>
                      <a:r>
                        <a:rPr kumimoji="0" lang="en-US" altLang="zh-CN" sz="1800" b="0" i="0" u="none" strike="noStrike" cap="none" normalizeH="0" baseline="0" smtClean="0">
                          <a:ln>
                            <a:noFill/>
                          </a:ln>
                          <a:solidFill>
                            <a:schemeClr val="tx1"/>
                          </a:solidFill>
                          <a:effectLst/>
                          <a:latin typeface="Arial" charset="0"/>
                          <a:ea typeface="宋体" charset="-122"/>
                        </a:rPr>
                        <a:t>red</a:t>
                      </a:r>
                      <a:r>
                        <a:rPr kumimoji="0" lang="zh-CN" altLang="en-US" sz="1800" b="0" i="0" u="none" strike="noStrike" cap="none" normalizeH="0" baseline="0" smtClean="0">
                          <a:ln>
                            <a:noFill/>
                          </a:ln>
                          <a:solidFill>
                            <a:schemeClr val="tx1"/>
                          </a:solidFill>
                          <a:effectLst/>
                          <a:latin typeface="Arial" charset="0"/>
                          <a:ea typeface="宋体" charset="-122"/>
                        </a:rPr>
                        <a:t>或</a:t>
                      </a:r>
                      <a:r>
                        <a:rPr kumimoji="0" lang="en-US" altLang="zh-CN" sz="1800" b="0" i="0" u="none" strike="noStrike" cap="none" normalizeH="0" baseline="0" smtClean="0">
                          <a:ln>
                            <a:noFill/>
                          </a:ln>
                          <a:solidFill>
                            <a:schemeClr val="tx1"/>
                          </a:solidFill>
                          <a:effectLst/>
                          <a:latin typeface="Arial" charset="0"/>
                          <a:ea typeface="宋体" charset="-122"/>
                        </a:rPr>
                        <a:t>#FF0000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zh-CN" altLang="en-US" smtClean="0"/>
              <a:t>综合实例</a:t>
            </a:r>
            <a:r>
              <a:rPr lang="en-US" altLang="zh-CN" smtClean="0"/>
              <a:t>——</a:t>
            </a:r>
            <a:r>
              <a:rPr lang="zh-CN" altLang="en-US" smtClean="0"/>
              <a:t>月福网首页</a:t>
            </a:r>
          </a:p>
        </p:txBody>
      </p:sp>
      <p:pic>
        <p:nvPicPr>
          <p:cNvPr id="120834" name="Picture 4"/>
          <p:cNvPicPr>
            <a:picLocks noChangeAspect="1" noChangeArrowheads="1"/>
          </p:cNvPicPr>
          <p:nvPr/>
        </p:nvPicPr>
        <p:blipFill>
          <a:blip r:embed="rId2"/>
          <a:srcRect/>
          <a:stretch>
            <a:fillRect/>
          </a:stretch>
        </p:blipFill>
        <p:spPr bwMode="auto">
          <a:xfrm>
            <a:off x="1187450" y="2060575"/>
            <a:ext cx="5905500" cy="4027488"/>
          </a:xfrm>
          <a:prstGeom prst="rect">
            <a:avLst/>
          </a:prstGeom>
          <a:noFill/>
          <a:ln w="9525">
            <a:solidFill>
              <a:schemeClr val="tx1"/>
            </a:solid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altLang="zh-CN" smtClean="0"/>
              <a:t>&lt;form&gt;</a:t>
            </a:r>
            <a:r>
              <a:rPr lang="zh-CN" altLang="en-US" smtClean="0"/>
              <a:t>表单元素</a:t>
            </a:r>
          </a:p>
        </p:txBody>
      </p:sp>
      <p:sp>
        <p:nvSpPr>
          <p:cNvPr id="121858" name="Rectangle 3"/>
          <p:cNvSpPr>
            <a:spLocks noGrp="1" noChangeArrowheads="1"/>
          </p:cNvSpPr>
          <p:nvPr>
            <p:ph type="body" idx="1"/>
          </p:nvPr>
        </p:nvSpPr>
        <p:spPr>
          <a:xfrm>
            <a:off x="684213" y="1989138"/>
            <a:ext cx="8064500" cy="2663825"/>
          </a:xfrm>
        </p:spPr>
        <p:txBody>
          <a:bodyPr/>
          <a:lstStyle/>
          <a:p>
            <a:pPr marL="152400" indent="-152400"/>
            <a:r>
              <a:rPr lang="zh-CN" altLang="en-US" sz="2000" b="1" smtClean="0"/>
              <a:t>基本概念</a:t>
            </a:r>
          </a:p>
          <a:p>
            <a:pPr marL="508000" lvl="1" indent="-176213"/>
            <a:r>
              <a:rPr lang="en-US" altLang="zh-CN" sz="1400" smtClean="0">
                <a:latin typeface="宋体" charset="-122"/>
              </a:rPr>
              <a:t>HTML</a:t>
            </a:r>
            <a:r>
              <a:rPr lang="zh-CN" altLang="en-US" sz="1400" smtClean="0">
                <a:latin typeface="宋体" charset="-122"/>
              </a:rPr>
              <a:t>表单是</a:t>
            </a:r>
            <a:r>
              <a:rPr lang="en-US" altLang="zh-CN" sz="1400" smtClean="0">
                <a:latin typeface="宋体" charset="-122"/>
              </a:rPr>
              <a:t>HTML</a:t>
            </a:r>
            <a:r>
              <a:rPr lang="zh-CN" altLang="en-US" sz="1400" smtClean="0">
                <a:latin typeface="宋体" charset="-122"/>
              </a:rPr>
              <a:t>元素中较为复杂的部分，表单往往和脚本、动态页面、数据处理等功能相结合，因此它是制作动态网站很重要的内容。</a:t>
            </a:r>
          </a:p>
          <a:p>
            <a:pPr marL="508000" lvl="1" indent="-176213"/>
            <a:r>
              <a:rPr lang="zh-CN" altLang="en-US" sz="1400" smtClean="0">
                <a:latin typeface="宋体" charset="-122"/>
              </a:rPr>
              <a:t>表单一般用来收集用户的输入信息</a:t>
            </a:r>
          </a:p>
          <a:p>
            <a:pPr marL="152400" indent="-152400"/>
            <a:r>
              <a:rPr lang="zh-CN" altLang="en-US" sz="2000" b="1" smtClean="0"/>
              <a:t>表单工作原理</a:t>
            </a:r>
          </a:p>
          <a:p>
            <a:pPr marL="508000" lvl="1" indent="-176213"/>
            <a:r>
              <a:rPr lang="zh-CN" altLang="en-US" sz="1400" smtClean="0">
                <a:latin typeface="宋体" charset="-122"/>
              </a:rPr>
              <a:t>访问者在浏览有表单的网页时，可填写必需的信息，然后按某个按钮提交</a:t>
            </a:r>
          </a:p>
          <a:p>
            <a:pPr marL="508000" lvl="1" indent="-176213"/>
            <a:r>
              <a:rPr lang="zh-CN" altLang="en-US" sz="1400" smtClean="0">
                <a:latin typeface="宋体" charset="-122"/>
              </a:rPr>
              <a:t>这些信息通过</a:t>
            </a:r>
            <a:r>
              <a:rPr lang="en-US" altLang="zh-CN" sz="1400" smtClean="0">
                <a:latin typeface="宋体" charset="-122"/>
              </a:rPr>
              <a:t>Internet</a:t>
            </a:r>
            <a:r>
              <a:rPr lang="zh-CN" altLang="en-US" sz="1400" smtClean="0">
                <a:latin typeface="宋体" charset="-122"/>
              </a:rPr>
              <a:t>传送到服务器上。 </a:t>
            </a:r>
          </a:p>
          <a:p>
            <a:pPr marL="508000" lvl="1" indent="-176213"/>
            <a:r>
              <a:rPr lang="zh-CN" altLang="en-US" sz="1400" smtClean="0">
                <a:latin typeface="宋体" charset="-122"/>
              </a:rPr>
              <a:t>服务器上专门的程序对这些数据进行处理，如果有错误会返回错误信息，并要求纠正错误 </a:t>
            </a:r>
          </a:p>
          <a:p>
            <a:pPr marL="508000" lvl="1" indent="-176213"/>
            <a:r>
              <a:rPr lang="zh-CN" altLang="en-US" sz="1400" smtClean="0">
                <a:latin typeface="宋体" charset="-122"/>
              </a:rPr>
              <a:t>当数据完整无误后，服务器反馈一个输入完成的信息</a:t>
            </a:r>
          </a:p>
        </p:txBody>
      </p:sp>
      <p:sp>
        <p:nvSpPr>
          <p:cNvPr id="121859" name="Text Box 6"/>
          <p:cNvSpPr txBox="1">
            <a:spLocks noChangeArrowheads="1"/>
          </p:cNvSpPr>
          <p:nvPr/>
        </p:nvSpPr>
        <p:spPr bwMode="auto">
          <a:xfrm>
            <a:off x="395288" y="4740275"/>
            <a:ext cx="8497887" cy="1568450"/>
          </a:xfrm>
          <a:prstGeom prst="rect">
            <a:avLst/>
          </a:prstGeom>
          <a:solidFill>
            <a:srgbClr val="CCFFFF"/>
          </a:solidFill>
          <a:ln w="9525">
            <a:solidFill>
              <a:schemeClr val="tx1"/>
            </a:solidFill>
            <a:miter lim="800000"/>
            <a:headEnd/>
            <a:tailEnd/>
          </a:ln>
        </p:spPr>
        <p:txBody>
          <a:bodyPr>
            <a:spAutoFit/>
          </a:bodyPr>
          <a:lstStyle/>
          <a:p>
            <a:r>
              <a:rPr lang="en-US" altLang="zh-CN" sz="1600">
                <a:solidFill>
                  <a:srgbClr val="0000FF"/>
                </a:solidFill>
                <a:latin typeface="Arial" charset="0"/>
              </a:rPr>
              <a:t>&lt;form id="form1" name="form1" method="post" action=""&gt;</a:t>
            </a:r>
          </a:p>
          <a:p>
            <a:r>
              <a:rPr lang="en-US" altLang="zh-CN" sz="1600">
                <a:solidFill>
                  <a:srgbClr val="0000FF"/>
                </a:solidFill>
                <a:latin typeface="Arial" charset="0"/>
              </a:rPr>
              <a:t>    </a:t>
            </a:r>
            <a:r>
              <a:rPr lang="zh-CN" altLang="en-US" sz="1600">
                <a:solidFill>
                  <a:srgbClr val="0000FF"/>
                </a:solidFill>
                <a:latin typeface="Arial" charset="0"/>
              </a:rPr>
              <a:t>账号：</a:t>
            </a:r>
            <a:r>
              <a:rPr lang="en-US" altLang="zh-CN" sz="1600">
                <a:solidFill>
                  <a:srgbClr val="0000FF"/>
                </a:solidFill>
                <a:latin typeface="Arial" charset="0"/>
              </a:rPr>
              <a:t>&lt;input type="text" name="account" /&gt;&lt;br /&gt;</a:t>
            </a:r>
          </a:p>
          <a:p>
            <a:r>
              <a:rPr lang="en-US" altLang="zh-CN" sz="1600">
                <a:solidFill>
                  <a:srgbClr val="0000FF"/>
                </a:solidFill>
                <a:latin typeface="Arial" charset="0"/>
              </a:rPr>
              <a:t>    </a:t>
            </a:r>
            <a:r>
              <a:rPr lang="zh-CN" altLang="en-US" sz="1600">
                <a:solidFill>
                  <a:srgbClr val="0000FF"/>
                </a:solidFill>
                <a:latin typeface="Arial" charset="0"/>
              </a:rPr>
              <a:t>密码：</a:t>
            </a:r>
            <a:r>
              <a:rPr lang="en-US" altLang="zh-CN" sz="1600">
                <a:solidFill>
                  <a:srgbClr val="0000FF"/>
                </a:solidFill>
                <a:latin typeface="Arial" charset="0"/>
              </a:rPr>
              <a:t>&lt;input type=“password" name="password" /&gt;&lt;br /&gt;</a:t>
            </a:r>
          </a:p>
          <a:p>
            <a:r>
              <a:rPr lang="en-US" altLang="zh-CN" sz="1600">
                <a:solidFill>
                  <a:srgbClr val="0000FF"/>
                </a:solidFill>
                <a:latin typeface="Arial" charset="0"/>
              </a:rPr>
              <a:t>    &lt;input type="submit" name="submit" value="</a:t>
            </a:r>
            <a:r>
              <a:rPr lang="zh-CN" altLang="en-US" sz="1600">
                <a:solidFill>
                  <a:srgbClr val="0000FF"/>
                </a:solidFill>
                <a:latin typeface="Arial" charset="0"/>
              </a:rPr>
              <a:t>提交</a:t>
            </a:r>
            <a:r>
              <a:rPr lang="en-US" altLang="zh-CN" sz="1600">
                <a:solidFill>
                  <a:srgbClr val="0000FF"/>
                </a:solidFill>
                <a:latin typeface="Arial" charset="0"/>
              </a:rPr>
              <a:t>" /&gt;</a:t>
            </a:r>
          </a:p>
          <a:p>
            <a:r>
              <a:rPr lang="en-US" altLang="zh-CN" sz="1600">
                <a:solidFill>
                  <a:srgbClr val="0000FF"/>
                </a:solidFill>
                <a:latin typeface="Arial" charset="0"/>
              </a:rPr>
              <a:t>    &lt;input name="reset" type="reset" id="reset" value="</a:t>
            </a:r>
            <a:r>
              <a:rPr lang="zh-CN" altLang="en-US" sz="1600">
                <a:solidFill>
                  <a:srgbClr val="0000FF"/>
                </a:solidFill>
                <a:latin typeface="Arial" charset="0"/>
              </a:rPr>
              <a:t>重置</a:t>
            </a:r>
            <a:r>
              <a:rPr lang="en-US" altLang="zh-CN" sz="1600">
                <a:solidFill>
                  <a:srgbClr val="0000FF"/>
                </a:solidFill>
                <a:latin typeface="Arial" charset="0"/>
              </a:rPr>
              <a:t>" /&gt;</a:t>
            </a:r>
          </a:p>
          <a:p>
            <a:r>
              <a:rPr lang="en-US" altLang="zh-CN" sz="1600">
                <a:solidFill>
                  <a:srgbClr val="0000FF"/>
                </a:solidFill>
                <a:latin typeface="Arial" charset="0"/>
              </a:rPr>
              <a:t>&lt;/form&gt;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altLang="zh-CN" smtClean="0"/>
              <a:t>&lt;form&gt;</a:t>
            </a:r>
            <a:r>
              <a:rPr lang="zh-CN" altLang="en-US" smtClean="0"/>
              <a:t>标记属性</a:t>
            </a:r>
          </a:p>
        </p:txBody>
      </p:sp>
      <p:graphicFrame>
        <p:nvGraphicFramePr>
          <p:cNvPr id="123937" name="Group 33"/>
          <p:cNvGraphicFramePr>
            <a:graphicFrameLocks noGrp="1"/>
          </p:cNvGraphicFramePr>
          <p:nvPr>
            <p:ph idx="1"/>
          </p:nvPr>
        </p:nvGraphicFramePr>
        <p:xfrm>
          <a:off x="395288" y="1989138"/>
          <a:ext cx="8353425" cy="4089400"/>
        </p:xfrm>
        <a:graphic>
          <a:graphicData uri="http://schemas.openxmlformats.org/drawingml/2006/table">
            <a:tbl>
              <a:tblPr/>
              <a:tblGrid>
                <a:gridCol w="917575"/>
                <a:gridCol w="1243012"/>
                <a:gridCol w="6192838"/>
              </a:tblGrid>
              <a:tr h="3762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表单的识别名称，用于样式设置和脚本访问。此属性为了向下兼容而存在，建议以</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属性代替。该属性仅在</a:t>
                      </a:r>
                      <a:r>
                        <a:rPr kumimoji="0" lang="en-US" altLang="zh-CN" sz="1600" b="0" i="0" u="none" strike="noStrike" cap="none" normalizeH="0" baseline="0" smtClean="0">
                          <a:ln>
                            <a:noFill/>
                          </a:ln>
                          <a:solidFill>
                            <a:schemeClr val="tx1"/>
                          </a:solidFill>
                          <a:effectLst/>
                          <a:latin typeface="Arial" charset="0"/>
                          <a:ea typeface="宋体" charset="-122"/>
                        </a:rPr>
                        <a:t>Transitional </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Frameset DTD</a:t>
                      </a:r>
                      <a:r>
                        <a:rPr kumimoji="0" lang="zh-CN" altLang="en-US" sz="1600" b="0" i="0" u="none" strike="noStrike" cap="none" normalizeH="0" baseline="0" smtClean="0">
                          <a:ln>
                            <a:noFill/>
                          </a:ln>
                          <a:solidFill>
                            <a:schemeClr val="tx1"/>
                          </a:solidFill>
                          <a:effectLst/>
                          <a:latin typeface="Arial" charset="0"/>
                          <a:ea typeface="宋体" charset="-122"/>
                        </a:rPr>
                        <a:t>中使用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指定一个表单处理目标</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，表单数据将被提交到该</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地址的处理程序。如果该属性值为空，则提交到文档自身。该属性值可以为绝对地址、相对地址、文档片段，甚至是脚本代码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method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get | post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将表单数据提交到</a:t>
                      </a:r>
                      <a:r>
                        <a:rPr kumimoji="0" lang="en-US" altLang="zh-CN" sz="1600" b="0" i="0" u="none" strike="noStrike" cap="none" normalizeH="0" baseline="0" smtClean="0">
                          <a:ln>
                            <a:noFill/>
                          </a:ln>
                          <a:solidFill>
                            <a:schemeClr val="tx1"/>
                          </a:solidFill>
                          <a:effectLst/>
                          <a:latin typeface="Arial" charset="0"/>
                          <a:ea typeface="宋体" charset="-122"/>
                        </a:rPr>
                        <a:t>http</a:t>
                      </a:r>
                      <a:r>
                        <a:rPr kumimoji="0" lang="zh-CN" altLang="en-US" sz="1600" b="0" i="0" u="none" strike="noStrike" cap="none" normalizeH="0" baseline="0" smtClean="0">
                          <a:ln>
                            <a:noFill/>
                          </a:ln>
                          <a:solidFill>
                            <a:schemeClr val="tx1"/>
                          </a:solidFill>
                          <a:effectLst/>
                          <a:latin typeface="Arial" charset="0"/>
                          <a:ea typeface="宋体" charset="-122"/>
                        </a:rPr>
                        <a:t>服务器的方法，可能值有两个：</a:t>
                      </a:r>
                      <a:r>
                        <a:rPr kumimoji="0" lang="en-US" altLang="zh-CN" sz="1600" b="0" i="0" u="none" strike="noStrike" cap="none" normalizeH="0" baseline="0" smtClean="0">
                          <a:ln>
                            <a:noFill/>
                          </a:ln>
                          <a:solidFill>
                            <a:schemeClr val="tx1"/>
                          </a:solidFill>
                          <a:effectLst/>
                          <a:latin typeface="Arial" charset="0"/>
                          <a:ea typeface="宋体" charset="-122"/>
                        </a:rPr>
                        <a:t>get</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post</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enctype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MIME</a:t>
                      </a:r>
                      <a:r>
                        <a:rPr kumimoji="0" lang="zh-CN" altLang="en-US" sz="1600" b="0" i="0" u="none" strike="noStrike" cap="none" normalizeH="0" baseline="0" smtClean="0">
                          <a:ln>
                            <a:noFill/>
                          </a:ln>
                          <a:solidFill>
                            <a:schemeClr val="tx1"/>
                          </a:solidFill>
                          <a:effectLst/>
                          <a:latin typeface="Arial" charset="0"/>
                          <a:ea typeface="宋体" charset="-122"/>
                        </a:rPr>
                        <a:t>类型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指定表单数据的传送类型，此属性只有在</a:t>
                      </a:r>
                      <a:r>
                        <a:rPr kumimoji="0" lang="en-US" altLang="zh-CN" sz="1600" b="0" i="0" u="none" strike="noStrike" cap="none" normalizeH="0" baseline="0" smtClean="0">
                          <a:ln>
                            <a:noFill/>
                          </a:ln>
                          <a:solidFill>
                            <a:schemeClr val="tx1"/>
                          </a:solidFill>
                          <a:effectLst/>
                          <a:latin typeface="Arial" charset="0"/>
                          <a:ea typeface="宋体" charset="-122"/>
                        </a:rPr>
                        <a:t>method</a:t>
                      </a:r>
                      <a:r>
                        <a:rPr kumimoji="0" lang="zh-CN" altLang="en-US" sz="1600" b="0" i="0" u="none" strike="noStrike" cap="none" normalizeH="0" baseline="0" smtClean="0">
                          <a:ln>
                            <a:noFill/>
                          </a:ln>
                          <a:solidFill>
                            <a:schemeClr val="tx1"/>
                          </a:solidFill>
                          <a:effectLst/>
                          <a:latin typeface="Arial" charset="0"/>
                          <a:ea typeface="宋体" charset="-122"/>
                        </a:rPr>
                        <a:t>属性设置为</a:t>
                      </a:r>
                      <a:r>
                        <a:rPr kumimoji="0" lang="en-US" altLang="zh-CN" sz="1600" b="0" i="0" u="none" strike="noStrike" cap="none" normalizeH="0" baseline="0" smtClean="0">
                          <a:ln>
                            <a:noFill/>
                          </a:ln>
                          <a:solidFill>
                            <a:schemeClr val="tx1"/>
                          </a:solidFill>
                          <a:effectLst/>
                          <a:latin typeface="Arial" charset="0"/>
                          <a:ea typeface="宋体" charset="-122"/>
                        </a:rPr>
                        <a:t>post</a:t>
                      </a:r>
                      <a:r>
                        <a:rPr kumimoji="0" lang="zh-CN" altLang="en-US" sz="1600" b="0" i="0" u="none" strike="noStrike" cap="none" normalizeH="0" baseline="0" smtClean="0">
                          <a:ln>
                            <a:noFill/>
                          </a:ln>
                          <a:solidFill>
                            <a:schemeClr val="tx1"/>
                          </a:solidFill>
                          <a:effectLst/>
                          <a:latin typeface="Arial" charset="0"/>
                          <a:ea typeface="宋体" charset="-122"/>
                        </a:rPr>
                        <a:t>时才有效。默认值为</a:t>
                      </a:r>
                      <a:r>
                        <a:rPr kumimoji="0" lang="en-US" altLang="zh-CN" sz="1600" b="0" i="0" u="none" strike="noStrike" cap="none" normalizeH="0" baseline="0" smtClean="0">
                          <a:ln>
                            <a:noFill/>
                          </a:ln>
                          <a:solidFill>
                            <a:schemeClr val="tx1"/>
                          </a:solidFill>
                          <a:effectLst/>
                          <a:latin typeface="Arial" charset="0"/>
                          <a:ea typeface="宋体" charset="-122"/>
                        </a:rPr>
                        <a:t>application/x-www-form-urlencoded</a:t>
                      </a:r>
                      <a:r>
                        <a:rPr kumimoji="0" lang="zh-CN" altLang="en-US" sz="1600" b="0" i="0" u="none" strike="noStrike" cap="none" normalizeH="0" baseline="0" smtClean="0">
                          <a:ln>
                            <a:noFill/>
                          </a:ln>
                          <a:solidFill>
                            <a:schemeClr val="tx1"/>
                          </a:solidFill>
                          <a:effectLst/>
                          <a:latin typeface="Arial" charset="0"/>
                          <a:ea typeface="宋体" charset="-122"/>
                        </a:rPr>
                        <a:t>。如果表单包含用于文件上传的控件（</a:t>
                      </a:r>
                      <a:r>
                        <a:rPr kumimoji="0" lang="en-US" altLang="zh-CN" sz="1600" b="0" i="0" u="none" strike="noStrike" cap="none" normalizeH="0" baseline="0" smtClean="0">
                          <a:ln>
                            <a:noFill/>
                          </a:ln>
                          <a:solidFill>
                            <a:schemeClr val="tx1"/>
                          </a:solidFill>
                          <a:effectLst/>
                          <a:latin typeface="Arial" charset="0"/>
                          <a:ea typeface="宋体" charset="-122"/>
                        </a:rPr>
                        <a:t>input type="file"</a:t>
                      </a:r>
                      <a:r>
                        <a:rPr kumimoji="0" lang="zh-CN" altLang="en-US" sz="1600" b="0" i="0" u="none" strike="noStrike" cap="none" normalizeH="0" baseline="0" smtClean="0">
                          <a:ln>
                            <a:noFill/>
                          </a:ln>
                          <a:solidFill>
                            <a:schemeClr val="tx1"/>
                          </a:solidFill>
                          <a:effectLst/>
                          <a:latin typeface="Arial" charset="0"/>
                          <a:ea typeface="宋体" charset="-122"/>
                        </a:rPr>
                        <a:t>），那么这个属性值必须设为</a:t>
                      </a:r>
                      <a:r>
                        <a:rPr kumimoji="0" lang="en-US" altLang="zh-CN" sz="1600" b="0" i="0" u="none" strike="noStrike" cap="none" normalizeH="0" baseline="0" smtClean="0">
                          <a:ln>
                            <a:noFill/>
                          </a:ln>
                          <a:solidFill>
                            <a:schemeClr val="tx1"/>
                          </a:solidFill>
                          <a:effectLst/>
                          <a:latin typeface="Arial" charset="0"/>
                          <a:ea typeface="宋体" charset="-122"/>
                        </a:rPr>
                        <a:t>multipart/form-data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目标框架名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规定在何处打开 </a:t>
                      </a:r>
                      <a:r>
                        <a:rPr kumimoji="0" lang="en-US" altLang="zh-CN" sz="1600" b="0" i="0" u="none" strike="noStrike" cap="none" normalizeH="0" baseline="0" smtClean="0">
                          <a:ln>
                            <a:noFill/>
                          </a:ln>
                          <a:solidFill>
                            <a:schemeClr val="tx1"/>
                          </a:solidFill>
                          <a:effectLst/>
                          <a:latin typeface="Arial" charset="0"/>
                          <a:ea typeface="宋体" charset="-122"/>
                        </a:rPr>
                        <a:t>action URL</a:t>
                      </a:r>
                      <a:r>
                        <a:rPr kumimoji="0" lang="zh-CN" altLang="en-US" sz="1600" b="0" i="0" u="none" strike="noStrike" cap="none" normalizeH="0" baseline="0" smtClean="0">
                          <a:ln>
                            <a:noFill/>
                          </a:ln>
                          <a:solidFill>
                            <a:schemeClr val="tx1"/>
                          </a:solidFill>
                          <a:effectLst/>
                          <a:latin typeface="Arial" charset="0"/>
                          <a:ea typeface="宋体" charset="-122"/>
                        </a:rPr>
                        <a:t>。 </a:t>
                      </a:r>
                      <a:r>
                        <a:rPr kumimoji="0" lang="en-US" altLang="zh-CN" sz="1600" b="0" i="0" u="none" strike="noStrike" cap="none" normalizeH="0" baseline="0" smtClean="0">
                          <a:ln>
                            <a:noFill/>
                          </a:ln>
                          <a:solidFill>
                            <a:schemeClr val="tx1"/>
                          </a:solidFill>
                          <a:effectLst/>
                          <a:latin typeface="Arial" charset="0"/>
                          <a:ea typeface="宋体" charset="-122"/>
                        </a:rPr>
                        <a:t>_blank | _parent  _self | _top </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1" u="none" strike="noStrike" cap="none" normalizeH="0" baseline="0" smtClean="0">
                          <a:ln>
                            <a:noFill/>
                          </a:ln>
                          <a:solidFill>
                            <a:schemeClr val="tx1"/>
                          </a:solidFill>
                          <a:effectLst/>
                          <a:latin typeface="Arial" charset="0"/>
                          <a:ea typeface="宋体" charset="-122"/>
                        </a:rPr>
                        <a:t>framename</a:t>
                      </a:r>
                      <a:r>
                        <a:rPr kumimoji="0" lang="en-US" altLang="zh-CN" sz="1600" b="0" i="0" u="none" strike="noStrike" cap="none" normalizeH="0" baseline="0" smtClean="0">
                          <a:ln>
                            <a:noFill/>
                          </a:ln>
                          <a:solidFill>
                            <a:schemeClr val="tx1"/>
                          </a:solidFill>
                          <a:effectLst/>
                          <a:latin typeface="Arial" charset="0"/>
                          <a:ea typeface="宋体" charset="-122"/>
                        </a:rPr>
                        <a:t>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r>
              <a:rPr lang="zh-CN" altLang="en-US" smtClean="0"/>
              <a:t>知识点</a:t>
            </a:r>
            <a:r>
              <a:rPr lang="en-US" altLang="zh-CN" smtClean="0"/>
              <a:t>——post</a:t>
            </a:r>
            <a:r>
              <a:rPr lang="zh-CN" altLang="en-US" smtClean="0"/>
              <a:t>与</a:t>
            </a:r>
            <a:r>
              <a:rPr lang="en-US" altLang="zh-CN" smtClean="0"/>
              <a:t>get</a:t>
            </a:r>
            <a:r>
              <a:rPr lang="zh-CN" altLang="en-US" smtClean="0"/>
              <a:t>提交方法</a:t>
            </a:r>
          </a:p>
        </p:txBody>
      </p:sp>
      <p:sp>
        <p:nvSpPr>
          <p:cNvPr id="123906" name="Rectangle 3"/>
          <p:cNvSpPr>
            <a:spLocks noGrp="1" noChangeArrowheads="1"/>
          </p:cNvSpPr>
          <p:nvPr>
            <p:ph type="body" idx="1"/>
          </p:nvPr>
        </p:nvSpPr>
        <p:spPr>
          <a:xfrm>
            <a:off x="539750" y="1989138"/>
            <a:ext cx="8137525" cy="4392612"/>
          </a:xfrm>
        </p:spPr>
        <p:txBody>
          <a:bodyPr/>
          <a:lstStyle/>
          <a:p>
            <a:pPr>
              <a:lnSpc>
                <a:spcPct val="120000"/>
              </a:lnSpc>
            </a:pPr>
            <a:r>
              <a:rPr lang="en-US" altLang="zh-CN" sz="2000" b="1" smtClean="0">
                <a:latin typeface="宋体" charset="-122"/>
              </a:rPr>
              <a:t>GET</a:t>
            </a:r>
            <a:r>
              <a:rPr lang="zh-CN" altLang="en-US" sz="2000" b="1" smtClean="0">
                <a:latin typeface="宋体" charset="-122"/>
              </a:rPr>
              <a:t>提交方法</a:t>
            </a:r>
          </a:p>
          <a:p>
            <a:pPr lvl="1">
              <a:lnSpc>
                <a:spcPct val="120000"/>
              </a:lnSpc>
            </a:pPr>
            <a:r>
              <a:rPr lang="zh-CN" altLang="en-US" sz="1600" smtClean="0">
                <a:latin typeface="宋体" charset="-122"/>
              </a:rPr>
              <a:t>如果为</a:t>
            </a:r>
            <a:r>
              <a:rPr lang="en-US" altLang="zh-CN" sz="1600" smtClean="0">
                <a:latin typeface="宋体" charset="-122"/>
              </a:rPr>
              <a:t>get</a:t>
            </a:r>
            <a:r>
              <a:rPr lang="zh-CN" altLang="en-US" sz="1600" smtClean="0">
                <a:latin typeface="宋体" charset="-122"/>
              </a:rPr>
              <a:t>，那么所提交的数据集将被作为一个由表单的所有名</a:t>
            </a:r>
            <a:r>
              <a:rPr lang="en-US" altLang="zh-CN" sz="1600" smtClean="0">
                <a:latin typeface="宋体" charset="-122"/>
              </a:rPr>
              <a:t>/</a:t>
            </a:r>
            <a:r>
              <a:rPr lang="zh-CN" altLang="en-US" sz="1600" smtClean="0">
                <a:latin typeface="宋体" charset="-122"/>
              </a:rPr>
              <a:t>值对组成的查询字符串（</a:t>
            </a:r>
            <a:r>
              <a:rPr lang="en-US" altLang="zh-CN" sz="1600" smtClean="0">
                <a:latin typeface="宋体" charset="-122"/>
              </a:rPr>
              <a:t>query string</a:t>
            </a:r>
            <a:r>
              <a:rPr lang="zh-CN" altLang="en-US" sz="1600" smtClean="0">
                <a:latin typeface="宋体" charset="-122"/>
              </a:rPr>
              <a:t>）添加到表单处理器的</a:t>
            </a:r>
            <a:r>
              <a:rPr lang="en-US" altLang="zh-CN" sz="1600" smtClean="0">
                <a:latin typeface="宋体" charset="-122"/>
              </a:rPr>
              <a:t>URL</a:t>
            </a:r>
            <a:r>
              <a:rPr lang="zh-CN" altLang="en-US" sz="1600" smtClean="0">
                <a:latin typeface="宋体" charset="-122"/>
              </a:rPr>
              <a:t>（</a:t>
            </a:r>
            <a:r>
              <a:rPr lang="en-US" altLang="zh-CN" sz="1600" smtClean="0">
                <a:latin typeface="宋体" charset="-122"/>
              </a:rPr>
              <a:t>action</a:t>
            </a:r>
            <a:r>
              <a:rPr lang="zh-CN" altLang="en-US" sz="1600" smtClean="0">
                <a:latin typeface="宋体" charset="-122"/>
              </a:rPr>
              <a:t>属性）的末尾。</a:t>
            </a:r>
          </a:p>
          <a:p>
            <a:pPr lvl="1">
              <a:lnSpc>
                <a:spcPct val="120000"/>
              </a:lnSpc>
            </a:pPr>
            <a:r>
              <a:rPr lang="en-US" altLang="zh-CN" sz="1600" smtClean="0">
                <a:solidFill>
                  <a:srgbClr val="FF3399"/>
                </a:solidFill>
                <a:latin typeface="宋体" charset="-122"/>
              </a:rPr>
              <a:t>index.php?variable1=content1&amp;variable1=content2</a:t>
            </a:r>
          </a:p>
          <a:p>
            <a:pPr lvl="1">
              <a:lnSpc>
                <a:spcPct val="120000"/>
              </a:lnSpc>
            </a:pPr>
            <a:r>
              <a:rPr lang="zh-CN" altLang="en-US" sz="1600" smtClean="0">
                <a:latin typeface="宋体" charset="-122"/>
              </a:rPr>
              <a:t>这种方法提交的信息在长度上有一定限制，而且不安全，适合简单的数据查询 </a:t>
            </a:r>
          </a:p>
          <a:p>
            <a:pPr>
              <a:lnSpc>
                <a:spcPct val="120000"/>
              </a:lnSpc>
            </a:pPr>
            <a:r>
              <a:rPr lang="en-US" altLang="zh-CN" sz="2000" b="1" smtClean="0">
                <a:latin typeface="宋体" charset="-122"/>
              </a:rPr>
              <a:t>POST</a:t>
            </a:r>
            <a:r>
              <a:rPr lang="zh-CN" altLang="en-US" sz="2000" b="1" smtClean="0">
                <a:latin typeface="宋体" charset="-122"/>
              </a:rPr>
              <a:t>提交方法</a:t>
            </a:r>
          </a:p>
          <a:p>
            <a:pPr lvl="1">
              <a:lnSpc>
                <a:spcPct val="120000"/>
              </a:lnSpc>
            </a:pPr>
            <a:r>
              <a:rPr lang="zh-CN" altLang="en-US" sz="1600" smtClean="0">
                <a:latin typeface="宋体" charset="-122"/>
              </a:rPr>
              <a:t>如果为</a:t>
            </a:r>
            <a:r>
              <a:rPr lang="en-US" altLang="zh-CN" sz="1600" smtClean="0">
                <a:latin typeface="宋体" charset="-122"/>
              </a:rPr>
              <a:t>post</a:t>
            </a:r>
            <a:r>
              <a:rPr lang="zh-CN" altLang="en-US" sz="1600" smtClean="0">
                <a:latin typeface="宋体" charset="-122"/>
              </a:rPr>
              <a:t>，那么数据集将直接发给表单处理程序，而不是以可见的</a:t>
            </a:r>
            <a:r>
              <a:rPr lang="en-US" altLang="zh-CN" sz="1600" smtClean="0">
                <a:latin typeface="宋体" charset="-122"/>
              </a:rPr>
              <a:t>URL</a:t>
            </a:r>
            <a:r>
              <a:rPr lang="zh-CN" altLang="en-US" sz="1600" smtClean="0">
                <a:latin typeface="宋体" charset="-122"/>
              </a:rPr>
              <a:t>查询字符串的形式。</a:t>
            </a:r>
            <a:r>
              <a:rPr lang="en-US" altLang="zh-CN" sz="1600" smtClean="0">
                <a:latin typeface="宋体" charset="-122"/>
              </a:rPr>
              <a:t>post</a:t>
            </a:r>
            <a:r>
              <a:rPr lang="zh-CN" altLang="en-US" sz="1600" smtClean="0">
                <a:latin typeface="宋体" charset="-122"/>
              </a:rPr>
              <a:t>方法可以提交更长的数据，并且相对安全一些，传送的数据类型更多一些（不限于</a:t>
            </a:r>
            <a:r>
              <a:rPr lang="en-US" altLang="zh-CN" sz="1600" smtClean="0">
                <a:latin typeface="宋体" charset="-122"/>
              </a:rPr>
              <a:t>ASCII</a:t>
            </a:r>
            <a:r>
              <a:rPr lang="zh-CN" altLang="en-US" sz="1600" smtClean="0">
                <a:latin typeface="宋体" charset="-122"/>
              </a:rPr>
              <a:t>字符），因而适用于数据更复杂的表单。浏览器的默认方法为</a:t>
            </a:r>
            <a:r>
              <a:rPr lang="en-US" altLang="zh-CN" sz="1600" smtClean="0">
                <a:latin typeface="宋体" charset="-122"/>
              </a:rPr>
              <a:t>get</a:t>
            </a:r>
            <a:r>
              <a:rPr lang="zh-CN" altLang="en-US" sz="1600" smtClean="0">
                <a:latin typeface="宋体" charset="-122"/>
              </a:rPr>
              <a:t>。</a:t>
            </a:r>
          </a:p>
          <a:p>
            <a:pPr>
              <a:lnSpc>
                <a:spcPct val="120000"/>
              </a:lnSpc>
            </a:pPr>
            <a:endParaRPr lang="zh-CN" altLang="en-US" sz="16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en-US" altLang="zh-CN" smtClean="0"/>
              <a:t>&lt;input&gt;</a:t>
            </a:r>
            <a:r>
              <a:rPr lang="zh-CN" altLang="en-US" smtClean="0"/>
              <a:t>标记属性</a:t>
            </a:r>
          </a:p>
        </p:txBody>
      </p:sp>
      <p:graphicFrame>
        <p:nvGraphicFramePr>
          <p:cNvPr id="73732" name="Group 4"/>
          <p:cNvGraphicFramePr>
            <a:graphicFrameLocks noGrp="1"/>
          </p:cNvGraphicFramePr>
          <p:nvPr>
            <p:ph idx="1"/>
          </p:nvPr>
        </p:nvGraphicFramePr>
        <p:xfrm>
          <a:off x="541338" y="1989138"/>
          <a:ext cx="8207375" cy="4098925"/>
        </p:xfrm>
        <a:graphic>
          <a:graphicData uri="http://schemas.openxmlformats.org/drawingml/2006/table">
            <a:tbl>
              <a:tblPr/>
              <a:tblGrid>
                <a:gridCol w="1303337"/>
                <a:gridCol w="1149350"/>
                <a:gridCol w="5754688"/>
              </a:tblGrid>
              <a:tr h="3571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r>
                        <a:rPr kumimoji="0" lang="zh-CN" altLang="en-US" sz="1600" b="0" i="0" u="none" strike="noStrike" cap="none" normalizeH="0" baseline="0" smtClean="0">
                          <a:ln>
                            <a:noFill/>
                          </a:ln>
                          <a:solidFill>
                            <a:schemeClr val="tx1"/>
                          </a:solidFill>
                          <a:effectLst/>
                          <a:latin typeface="宋体" charset="-122"/>
                          <a:ea typeface="宋体" charset="-122"/>
                        </a:rPr>
                        <a:t>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定义</a:t>
                      </a:r>
                      <a:r>
                        <a:rPr kumimoji="0" lang="en-US" altLang="zh-CN" sz="1600" b="0" i="0" u="none" strike="noStrike" cap="none" normalizeH="0" baseline="0" smtClean="0">
                          <a:ln>
                            <a:noFill/>
                          </a:ln>
                          <a:solidFill>
                            <a:schemeClr val="tx1"/>
                          </a:solidFill>
                          <a:effectLst/>
                          <a:latin typeface="宋体" charset="-122"/>
                          <a:ea typeface="宋体" charset="-122"/>
                        </a:rPr>
                        <a:t>input</a:t>
                      </a:r>
                      <a:r>
                        <a:rPr kumimoji="0" lang="zh-CN" altLang="en-US" sz="1600" b="0" i="0" u="none" strike="noStrike" cap="none" normalizeH="0" baseline="0" smtClean="0">
                          <a:ln>
                            <a:noFill/>
                          </a:ln>
                          <a:solidFill>
                            <a:schemeClr val="tx1"/>
                          </a:solidFill>
                          <a:effectLst/>
                          <a:latin typeface="宋体" charset="-122"/>
                          <a:ea typeface="宋体" charset="-122"/>
                        </a:rPr>
                        <a:t>元素的名称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任何字符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控件初始显示的文字内容（数据）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定义输入字段的宽度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maxlength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规定输入字段中的字符的最大长度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checked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checked </a:t>
                      </a:r>
                      <a:endParaRPr kumimoji="0" lang="zh-CN" altLang="en-US"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指定控件处于被选取状态，此布尔属性仅适用于</a:t>
                      </a:r>
                      <a:r>
                        <a:rPr kumimoji="0" lang="en-US" altLang="zh-CN" sz="1600" b="0" i="0" u="none" strike="noStrike" cap="none" normalizeH="0" baseline="0" smtClean="0">
                          <a:ln>
                            <a:noFill/>
                          </a:ln>
                          <a:solidFill>
                            <a:schemeClr val="tx1"/>
                          </a:solidFill>
                          <a:effectLst/>
                          <a:latin typeface="宋体" charset="-122"/>
                          <a:ea typeface="宋体" charset="-122"/>
                        </a:rPr>
                        <a:t>type</a:t>
                      </a:r>
                      <a:r>
                        <a:rPr kumimoji="0" lang="zh-CN" altLang="en-US" sz="1600" b="0" i="0" u="none" strike="noStrike" cap="none" normalizeH="0" baseline="0" smtClean="0">
                          <a:ln>
                            <a:noFill/>
                          </a:ln>
                          <a:solidFill>
                            <a:schemeClr val="tx1"/>
                          </a:solidFill>
                          <a:effectLst/>
                          <a:latin typeface="宋体" charset="-122"/>
                          <a:ea typeface="宋体" charset="-122"/>
                        </a:rPr>
                        <a:t>属性设置为</a:t>
                      </a:r>
                      <a:r>
                        <a:rPr kumimoji="0" lang="en-US" altLang="zh-CN" sz="1600" b="0" i="0" u="none" strike="noStrike" cap="none" normalizeH="0" baseline="0" smtClean="0">
                          <a:ln>
                            <a:noFill/>
                          </a:ln>
                          <a:solidFill>
                            <a:schemeClr val="tx1"/>
                          </a:solidFill>
                          <a:effectLst/>
                          <a:latin typeface="宋体" charset="-122"/>
                          <a:ea typeface="宋体" charset="-122"/>
                        </a:rPr>
                        <a:t>radio</a:t>
                      </a:r>
                      <a:r>
                        <a:rPr kumimoji="0" lang="zh-CN" altLang="en-US" sz="1600" b="0" i="0" u="none" strike="noStrike" cap="none" normalizeH="0" baseline="0" smtClean="0">
                          <a:ln>
                            <a:noFill/>
                          </a:ln>
                          <a:solidFill>
                            <a:schemeClr val="tx1"/>
                          </a:solidFill>
                          <a:effectLst/>
                          <a:latin typeface="宋体" charset="-122"/>
                          <a:ea typeface="宋体" charset="-122"/>
                        </a:rPr>
                        <a:t>或</a:t>
                      </a:r>
                      <a:r>
                        <a:rPr kumimoji="0" lang="en-US" altLang="zh-CN" sz="1600" b="0" i="0" u="none" strike="noStrike" cap="none" normalizeH="0" baseline="0" smtClean="0">
                          <a:ln>
                            <a:noFill/>
                          </a:ln>
                          <a:solidFill>
                            <a:schemeClr val="tx1"/>
                          </a:solidFill>
                          <a:effectLst/>
                          <a:latin typeface="宋体" charset="-122"/>
                          <a:ea typeface="宋体" charset="-122"/>
                        </a:rPr>
                        <a:t>checkbox</a:t>
                      </a:r>
                      <a:r>
                        <a:rPr kumimoji="0" lang="zh-CN" altLang="en-US" sz="1600" b="0" i="0" u="none" strike="noStrike" cap="none" normalizeH="0" baseline="0" smtClean="0">
                          <a:ln>
                            <a:noFill/>
                          </a:ln>
                          <a:solidFill>
                            <a:schemeClr val="tx1"/>
                          </a:solidFill>
                          <a:effectLst/>
                          <a:latin typeface="宋体" charset="-122"/>
                          <a:ea typeface="宋体" charset="-122"/>
                        </a:rPr>
                        <a:t>时生成的控件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readonly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readonly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指定控件处于只读状态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当 </a:t>
                      </a:r>
                      <a:r>
                        <a:rPr kumimoji="0" lang="en-US" altLang="zh-CN" sz="1600" b="0" i="0" u="none" strike="noStrike" cap="none" normalizeH="0" baseline="0" smtClean="0">
                          <a:ln>
                            <a:noFill/>
                          </a:ln>
                          <a:solidFill>
                            <a:schemeClr val="tx1"/>
                          </a:solidFill>
                          <a:effectLst/>
                          <a:latin typeface="宋体" charset="-122"/>
                          <a:ea typeface="宋体" charset="-122"/>
                        </a:rPr>
                        <a:t>input </a:t>
                      </a:r>
                      <a:r>
                        <a:rPr kumimoji="0" lang="zh-CN" altLang="en-US" sz="1600" b="0" i="0" u="none" strike="noStrike" cap="none" normalizeH="0" baseline="0" smtClean="0">
                          <a:ln>
                            <a:noFill/>
                          </a:ln>
                          <a:solidFill>
                            <a:schemeClr val="tx1"/>
                          </a:solidFill>
                          <a:effectLst/>
                          <a:latin typeface="宋体" charset="-122"/>
                          <a:ea typeface="宋体" charset="-122"/>
                        </a:rPr>
                        <a:t>元素加载时禁用此元素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src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type</a:t>
                      </a:r>
                      <a:r>
                        <a:rPr kumimoji="0" lang="zh-CN" altLang="en-US" sz="1600" b="0" i="0" u="none" strike="noStrike" cap="none" normalizeH="0" baseline="0" smtClean="0">
                          <a:ln>
                            <a:noFill/>
                          </a:ln>
                          <a:solidFill>
                            <a:schemeClr val="tx1"/>
                          </a:solidFill>
                          <a:effectLst/>
                          <a:latin typeface="宋体" charset="-122"/>
                          <a:ea typeface="宋体" charset="-122"/>
                        </a:rPr>
                        <a:t>属性设置为</a:t>
                      </a:r>
                      <a:r>
                        <a:rPr kumimoji="0" lang="en-US" altLang="zh-CN" sz="1600" b="0" i="0" u="none" strike="noStrike" cap="none" normalizeH="0" baseline="0" smtClean="0">
                          <a:ln>
                            <a:noFill/>
                          </a:ln>
                          <a:solidFill>
                            <a:schemeClr val="tx1"/>
                          </a:solidFill>
                          <a:effectLst/>
                          <a:latin typeface="宋体" charset="-122"/>
                          <a:ea typeface="宋体" charset="-122"/>
                        </a:rPr>
                        <a:t>image</a:t>
                      </a:r>
                      <a:r>
                        <a:rPr kumimoji="0" lang="zh-CN" altLang="en-US" sz="1600" b="0" i="0" u="none" strike="noStrike" cap="none" normalizeH="0" baseline="0" smtClean="0">
                          <a:ln>
                            <a:noFill/>
                          </a:ln>
                          <a:solidFill>
                            <a:schemeClr val="tx1"/>
                          </a:solidFill>
                          <a:effectLst/>
                          <a:latin typeface="宋体" charset="-122"/>
                          <a:ea typeface="宋体" charset="-122"/>
                        </a:rPr>
                        <a:t>时，此属性指定图片来源，此图片用于修饰图形化的提交按钮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预定义值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rgbClr val="0000FF"/>
                          </a:solidFill>
                          <a:effectLst/>
                          <a:latin typeface="宋体" charset="-122"/>
                          <a:ea typeface="宋体" charset="-122"/>
                        </a:rPr>
                        <a:t>规定 </a:t>
                      </a:r>
                      <a:r>
                        <a:rPr kumimoji="0" lang="en-US" altLang="zh-CN" sz="1600" b="1" i="0" u="none" strike="noStrike" cap="none" normalizeH="0" baseline="0" smtClean="0">
                          <a:ln>
                            <a:noFill/>
                          </a:ln>
                          <a:solidFill>
                            <a:srgbClr val="0000FF"/>
                          </a:solidFill>
                          <a:effectLst/>
                          <a:latin typeface="宋体" charset="-122"/>
                          <a:ea typeface="宋体" charset="-122"/>
                        </a:rPr>
                        <a:t>input </a:t>
                      </a:r>
                      <a:r>
                        <a:rPr kumimoji="0" lang="zh-CN" altLang="en-US" sz="1600" b="1" i="0" u="none" strike="noStrike" cap="none" normalizeH="0" baseline="0" smtClean="0">
                          <a:ln>
                            <a:noFill/>
                          </a:ln>
                          <a:solidFill>
                            <a:srgbClr val="0000FF"/>
                          </a:solidFill>
                          <a:effectLst/>
                          <a:latin typeface="宋体" charset="-122"/>
                          <a:ea typeface="宋体" charset="-122"/>
                        </a:rPr>
                        <a:t>元素的类型。</a:t>
                      </a:r>
                      <a:r>
                        <a:rPr kumimoji="0" lang="zh-CN" altLang="en-US" sz="1600" b="0" i="0" u="none" strike="noStrike" cap="none" normalizeH="0" baseline="0" smtClean="0">
                          <a:ln>
                            <a:noFill/>
                          </a:ln>
                          <a:solidFill>
                            <a:schemeClr val="tx1"/>
                          </a:solidFill>
                          <a:effectLst/>
                          <a:latin typeface="宋体" charset="-122"/>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tLang="zh-CN" smtClean="0"/>
              <a:t>&lt;input&gt;</a:t>
            </a:r>
            <a:r>
              <a:rPr lang="zh-CN" altLang="en-US" smtClean="0"/>
              <a:t>标记</a:t>
            </a:r>
            <a:r>
              <a:rPr lang="en-US" altLang="zh-CN" smtClean="0"/>
              <a:t>——type</a:t>
            </a:r>
            <a:r>
              <a:rPr lang="zh-CN" altLang="en-US" smtClean="0"/>
              <a:t>属性</a:t>
            </a:r>
          </a:p>
        </p:txBody>
      </p:sp>
      <p:graphicFrame>
        <p:nvGraphicFramePr>
          <p:cNvPr id="75833" name="Group 57"/>
          <p:cNvGraphicFramePr>
            <a:graphicFrameLocks noGrp="1"/>
          </p:cNvGraphicFramePr>
          <p:nvPr>
            <p:ph idx="1"/>
          </p:nvPr>
        </p:nvGraphicFramePr>
        <p:xfrm>
          <a:off x="611188" y="1989138"/>
          <a:ext cx="7993062" cy="4098925"/>
        </p:xfrm>
        <a:graphic>
          <a:graphicData uri="http://schemas.openxmlformats.org/drawingml/2006/table">
            <a:tbl>
              <a:tblPr/>
              <a:tblGrid>
                <a:gridCol w="1411287"/>
                <a:gridCol w="1751013"/>
                <a:gridCol w="4830762"/>
              </a:tblGrid>
              <a:tr h="3730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smtClean="0">
                          <a:ln>
                            <a:noFill/>
                          </a:ln>
                          <a:solidFill>
                            <a:schemeClr val="tx1"/>
                          </a:solidFill>
                          <a:effectLst/>
                          <a:latin typeface="宋体" charset="-122"/>
                          <a:ea typeface="宋体" charset="-122"/>
                        </a:rPr>
                        <a:t>type</a:t>
                      </a:r>
                      <a:r>
                        <a:rPr kumimoji="0" lang="zh-CN" altLang="en-US" sz="1600" b="1" i="0" u="none" strike="noStrike" cap="none" normalizeH="0" baseline="0" smtClean="0">
                          <a:ln>
                            <a:noFill/>
                          </a:ln>
                          <a:solidFill>
                            <a:schemeClr val="tx1"/>
                          </a:solidFill>
                          <a:effectLst/>
                          <a:latin typeface="宋体" charset="-122"/>
                          <a:ea typeface="宋体" charset="-122"/>
                        </a:rPr>
                        <a:t>属性值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控件名称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代码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单行文本输入框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type=“text”/&gt;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密码输入框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type=“password”/&gt;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checkbox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复选框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type=“checkbox”/&gt;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radio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单选框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type=“readio” checked=“checked” /&gt;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提交按钮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type=“submit” value=“</a:t>
                      </a:r>
                      <a:r>
                        <a:rPr kumimoji="0" lang="zh-CN" altLang="en-US" sz="1600" b="0" i="0" u="none" strike="noStrike" cap="none" normalizeH="0" baseline="0" smtClean="0">
                          <a:ln>
                            <a:noFill/>
                          </a:ln>
                          <a:solidFill>
                            <a:schemeClr val="tx1"/>
                          </a:solidFill>
                          <a:effectLst/>
                          <a:latin typeface="宋体" charset="-122"/>
                          <a:ea typeface="宋体" charset="-122"/>
                        </a:rPr>
                        <a:t>提交”</a:t>
                      </a:r>
                      <a:r>
                        <a:rPr kumimoji="0" lang="en-US" altLang="zh-CN" sz="1600" b="0" i="0" u="none" strike="noStrike" cap="none" normalizeH="0" baseline="0" smtClean="0">
                          <a:ln>
                            <a:noFill/>
                          </a:ln>
                          <a:solidFill>
                            <a:schemeClr val="tx1"/>
                          </a:solidFill>
                          <a:effectLst/>
                          <a:latin typeface="宋体" charset="-122"/>
                          <a:ea typeface="宋体"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重置按钮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type=“reset” value=“</a:t>
                      </a:r>
                      <a:r>
                        <a:rPr kumimoji="0" lang="zh-CN" altLang="en-US" sz="1600" b="0" i="0" u="none" strike="noStrike" cap="none" normalizeH="0" baseline="0" smtClean="0">
                          <a:ln>
                            <a:noFill/>
                          </a:ln>
                          <a:solidFill>
                            <a:schemeClr val="tx1"/>
                          </a:solidFill>
                          <a:effectLst/>
                          <a:latin typeface="宋体" charset="-122"/>
                          <a:ea typeface="宋体" charset="-122"/>
                        </a:rPr>
                        <a:t>重置”</a:t>
                      </a:r>
                      <a:r>
                        <a:rPr kumimoji="0" lang="en-US" altLang="zh-CN" sz="1600" b="0" i="0" u="none" strike="noStrike" cap="none" normalizeH="0" baseline="0" smtClean="0">
                          <a:ln>
                            <a:noFill/>
                          </a:ln>
                          <a:solidFill>
                            <a:schemeClr val="tx1"/>
                          </a:solidFill>
                          <a:effectLst/>
                          <a:latin typeface="宋体" charset="-122"/>
                          <a:ea typeface="宋体"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image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图片提交按钮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type=“image” src=“URL”/&gt;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普通按钮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type=“button” value=“</a:t>
                      </a:r>
                      <a:r>
                        <a:rPr kumimoji="0" lang="zh-CN" altLang="en-US" sz="1600" b="0" i="0" u="none" strike="noStrike" cap="none" normalizeH="0" baseline="0" smtClean="0">
                          <a:ln>
                            <a:noFill/>
                          </a:ln>
                          <a:solidFill>
                            <a:schemeClr val="tx1"/>
                          </a:solidFill>
                          <a:effectLst/>
                          <a:latin typeface="宋体" charset="-122"/>
                          <a:ea typeface="宋体" charset="-122"/>
                        </a:rPr>
                        <a:t>普通按钮”</a:t>
                      </a:r>
                      <a:r>
                        <a:rPr kumimoji="0" lang="en-US" altLang="zh-CN" sz="1600" b="0" i="0" u="none" strike="noStrike" cap="none" normalizeH="0" baseline="0" smtClean="0">
                          <a:ln>
                            <a:noFill/>
                          </a:ln>
                          <a:solidFill>
                            <a:schemeClr val="tx1"/>
                          </a:solidFill>
                          <a:effectLst/>
                          <a:latin typeface="宋体" charset="-122"/>
                          <a:ea typeface="宋体"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hidden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隐藏控件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type=“hidden” name=“” value=“”/&gt;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文件选择控件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&lt;input type=“file” name=“” /&gt;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zh-CN" altLang="en-US" smtClean="0"/>
              <a:t>上传文件域</a:t>
            </a:r>
            <a:r>
              <a:rPr lang="en-US" altLang="zh-CN" smtClean="0"/>
              <a:t>type=file</a:t>
            </a:r>
            <a:endParaRPr lang="zh-CN" altLang="en-US" smtClean="0"/>
          </a:p>
        </p:txBody>
      </p:sp>
      <p:sp>
        <p:nvSpPr>
          <p:cNvPr id="126978" name="Rectangle 3"/>
          <p:cNvSpPr>
            <a:spLocks noGrp="1" noChangeArrowheads="1"/>
          </p:cNvSpPr>
          <p:nvPr>
            <p:ph type="body" idx="1"/>
          </p:nvPr>
        </p:nvSpPr>
        <p:spPr/>
        <p:txBody>
          <a:bodyPr/>
          <a:lstStyle/>
          <a:p>
            <a:r>
              <a:rPr lang="zh-CN" altLang="en-US" sz="2400" b="1" smtClean="0"/>
              <a:t>上传文件域</a:t>
            </a:r>
          </a:p>
          <a:p>
            <a:pPr lvl="1"/>
            <a:r>
              <a:rPr lang="en-US" altLang="zh-CN" sz="1600" smtClean="0"/>
              <a:t>&lt;input type=“file” name=“upFile” /&gt;</a:t>
            </a:r>
          </a:p>
          <a:p>
            <a:pPr lvl="1"/>
            <a:r>
              <a:rPr lang="zh-CN" altLang="en-US" sz="1600" smtClean="0"/>
              <a:t>该元素包含一个文本输入字段，用来输入文件名，还有一个按钮，用来打开文件选择对话框以便图形化选择文件。</a:t>
            </a:r>
          </a:p>
          <a:p>
            <a:pPr lvl="1"/>
            <a:r>
              <a:rPr lang="zh-CN" altLang="en-US" sz="1600" smtClean="0"/>
              <a:t>当一个</a:t>
            </a:r>
            <a:r>
              <a:rPr lang="en-US" altLang="zh-CN" sz="1600" smtClean="0"/>
              <a:t>&lt;form&gt;</a:t>
            </a:r>
            <a:r>
              <a:rPr lang="zh-CN" altLang="en-US" sz="1600" smtClean="0"/>
              <a:t>中有“上传文件域”，必须指定</a:t>
            </a:r>
            <a:r>
              <a:rPr lang="en-US" altLang="zh-CN" sz="1600" smtClean="0"/>
              <a:t>MIME</a:t>
            </a:r>
            <a:r>
              <a:rPr lang="zh-CN" altLang="en-US" sz="1600" smtClean="0"/>
              <a:t>类型</a:t>
            </a:r>
            <a:r>
              <a:rPr lang="en-US" altLang="zh-CN" sz="1600" smtClean="0"/>
              <a:t>&lt;form enctype=“multipart/form-data”&gt;</a:t>
            </a:r>
            <a:r>
              <a:rPr lang="zh-CN" altLang="en-US" sz="1600" smtClean="0"/>
              <a:t>，否则无法上传文件。</a:t>
            </a:r>
          </a:p>
          <a:p>
            <a:pPr lvl="1"/>
            <a:r>
              <a:rPr lang="zh-CN" altLang="en-US" sz="1600" smtClean="0"/>
              <a:t>上传文件域，只在</a:t>
            </a:r>
            <a:r>
              <a:rPr lang="en-US" altLang="zh-CN" sz="1600" smtClean="0"/>
              <a:t>method=“post”</a:t>
            </a:r>
            <a:r>
              <a:rPr lang="zh-CN" altLang="en-US" sz="1600" smtClean="0"/>
              <a:t>下才有效。</a:t>
            </a:r>
          </a:p>
          <a:p>
            <a:pPr lvl="1"/>
            <a:r>
              <a:rPr lang="zh-CN" altLang="en-US" sz="1600" smtClean="0"/>
              <a:t>属性：</a:t>
            </a:r>
            <a:r>
              <a:rPr lang="en-US" altLang="zh-CN" sz="1600" smtClean="0"/>
              <a:t>id</a:t>
            </a:r>
            <a:r>
              <a:rPr lang="zh-CN" altLang="en-US" sz="1600" smtClean="0"/>
              <a:t>、</a:t>
            </a:r>
            <a:r>
              <a:rPr lang="en-US" altLang="zh-CN" sz="1600" smtClean="0"/>
              <a:t>name</a:t>
            </a:r>
            <a:r>
              <a:rPr lang="zh-CN" altLang="en-US" sz="1600" smtClean="0"/>
              <a:t>、 </a:t>
            </a:r>
            <a:r>
              <a:rPr lang="en-US" altLang="zh-CN" sz="1600" smtClean="0"/>
              <a:t>value</a:t>
            </a:r>
            <a:r>
              <a:rPr lang="zh-CN" altLang="en-US" sz="1600" smtClean="0"/>
              <a:t>、</a:t>
            </a:r>
            <a:r>
              <a:rPr lang="en-US" altLang="zh-CN" sz="1600" smtClean="0"/>
              <a:t>disabled</a:t>
            </a:r>
            <a:r>
              <a:rPr lang="zh-CN" altLang="en-US" sz="1600" smtClean="0"/>
              <a:t>、</a:t>
            </a:r>
            <a:r>
              <a:rPr lang="en-US" altLang="zh-CN" sz="1600" smtClean="0"/>
              <a:t>size</a:t>
            </a:r>
          </a:p>
        </p:txBody>
      </p:sp>
      <p:pic>
        <p:nvPicPr>
          <p:cNvPr id="126979" name="Picture 4"/>
          <p:cNvPicPr>
            <a:picLocks noChangeAspect="1" noChangeArrowheads="1"/>
          </p:cNvPicPr>
          <p:nvPr/>
        </p:nvPicPr>
        <p:blipFill>
          <a:blip r:embed="rId2"/>
          <a:srcRect/>
          <a:stretch>
            <a:fillRect/>
          </a:stretch>
        </p:blipFill>
        <p:spPr bwMode="auto">
          <a:xfrm>
            <a:off x="971550" y="4983163"/>
            <a:ext cx="7200900" cy="750887"/>
          </a:xfrm>
          <a:prstGeom prst="rect">
            <a:avLst/>
          </a:prstGeom>
          <a:noFill/>
          <a:ln w="9525">
            <a:solidFill>
              <a:schemeClr val="tx1"/>
            </a:solid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r>
              <a:rPr lang="zh-CN" altLang="en-US" smtClean="0"/>
              <a:t>隐藏域</a:t>
            </a:r>
            <a:r>
              <a:rPr lang="en-US" altLang="zh-CN" smtClean="0"/>
              <a:t>type=“hidden”</a:t>
            </a:r>
          </a:p>
        </p:txBody>
      </p:sp>
      <p:sp>
        <p:nvSpPr>
          <p:cNvPr id="128002" name="Rectangle 3"/>
          <p:cNvSpPr>
            <a:spLocks noGrp="1" noChangeArrowheads="1"/>
          </p:cNvSpPr>
          <p:nvPr>
            <p:ph type="body" idx="1"/>
          </p:nvPr>
        </p:nvSpPr>
        <p:spPr/>
        <p:txBody>
          <a:bodyPr/>
          <a:lstStyle/>
          <a:p>
            <a:r>
              <a:rPr lang="zh-CN" altLang="en-US" sz="2400" b="1" smtClean="0"/>
              <a:t>定义隐藏域</a:t>
            </a:r>
          </a:p>
          <a:p>
            <a:pPr lvl="1"/>
            <a:r>
              <a:rPr lang="en-US" altLang="zh-CN" sz="1800" smtClean="0"/>
              <a:t>&lt;input type=“</a:t>
            </a:r>
            <a:r>
              <a:rPr lang="en-US" altLang="zh-CN" sz="1800" b="1" smtClean="0">
                <a:solidFill>
                  <a:srgbClr val="FF0000"/>
                </a:solidFill>
              </a:rPr>
              <a:t>hidden</a:t>
            </a:r>
            <a:r>
              <a:rPr lang="en-US" altLang="zh-CN" sz="1800" smtClean="0"/>
              <a:t>” name=“nid” value=“234” /&gt;</a:t>
            </a:r>
          </a:p>
          <a:p>
            <a:pPr lvl="1"/>
            <a:r>
              <a:rPr lang="zh-CN" altLang="en-US" sz="1800" smtClean="0"/>
              <a:t>隐藏字段对于用户是</a:t>
            </a:r>
            <a:r>
              <a:rPr lang="zh-CN" altLang="en-US" sz="1800" b="1" smtClean="0">
                <a:solidFill>
                  <a:srgbClr val="FF0000"/>
                </a:solidFill>
              </a:rPr>
              <a:t>不可见</a:t>
            </a:r>
            <a:r>
              <a:rPr lang="zh-CN" altLang="en-US" sz="1800" smtClean="0"/>
              <a:t>的。</a:t>
            </a:r>
          </a:p>
          <a:p>
            <a:pPr lvl="1"/>
            <a:r>
              <a:rPr lang="zh-CN" altLang="en-US" sz="1800" smtClean="0"/>
              <a:t>隐藏字段通常会存储一个默认值，它们的值也可以由 </a:t>
            </a:r>
            <a:r>
              <a:rPr lang="en-US" altLang="zh-CN" sz="1800" smtClean="0"/>
              <a:t>JavaScript </a:t>
            </a:r>
            <a:r>
              <a:rPr lang="zh-CN" altLang="en-US" sz="1800" smtClean="0"/>
              <a:t>进行修改。 </a:t>
            </a:r>
          </a:p>
          <a:p>
            <a:pPr lvl="1"/>
            <a:r>
              <a:rPr lang="zh-CN" altLang="en-US" sz="1800" smtClean="0"/>
              <a:t>一般用在，修改某条数据时，用来记录数据的</a:t>
            </a:r>
            <a:r>
              <a:rPr lang="en-US" altLang="zh-CN" sz="1800" smtClean="0"/>
              <a:t>id</a:t>
            </a:r>
            <a:r>
              <a:rPr lang="zh-CN" altLang="en-US" sz="1800" smtClean="0"/>
              <a:t>号。</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r>
              <a:rPr lang="zh-CN" altLang="en-US" smtClean="0"/>
              <a:t>不同类型的按钮</a:t>
            </a:r>
          </a:p>
        </p:txBody>
      </p:sp>
      <p:sp>
        <p:nvSpPr>
          <p:cNvPr id="129026" name="Rectangle 3"/>
          <p:cNvSpPr>
            <a:spLocks noGrp="1" noChangeArrowheads="1"/>
          </p:cNvSpPr>
          <p:nvPr>
            <p:ph type="body" idx="1"/>
          </p:nvPr>
        </p:nvSpPr>
        <p:spPr/>
        <p:txBody>
          <a:bodyPr/>
          <a:lstStyle/>
          <a:p>
            <a:r>
              <a:rPr lang="zh-CN" altLang="en-US" sz="2000" b="1" smtClean="0"/>
              <a:t>提交按钮</a:t>
            </a:r>
          </a:p>
          <a:p>
            <a:pPr lvl="1"/>
            <a:r>
              <a:rPr lang="en-US" altLang="zh-CN" sz="1600" smtClean="0"/>
              <a:t>&lt;input type=“</a:t>
            </a:r>
            <a:r>
              <a:rPr lang="en-US" altLang="zh-CN" sz="1600" b="1" smtClean="0">
                <a:solidFill>
                  <a:srgbClr val="FF0000"/>
                </a:solidFill>
              </a:rPr>
              <a:t>submit</a:t>
            </a:r>
            <a:r>
              <a:rPr lang="en-US" altLang="zh-CN" sz="1600" smtClean="0"/>
              <a:t>” name=“submit” value=“</a:t>
            </a:r>
            <a:r>
              <a:rPr lang="zh-CN" altLang="en-US" sz="1600" smtClean="0"/>
              <a:t>提交表单” </a:t>
            </a:r>
            <a:r>
              <a:rPr lang="en-US" altLang="zh-CN" sz="1600" smtClean="0"/>
              <a:t>/&gt;</a:t>
            </a:r>
          </a:p>
          <a:p>
            <a:pPr lvl="1"/>
            <a:r>
              <a:rPr lang="zh-CN" altLang="en-US" sz="1600" smtClean="0"/>
              <a:t>提示：将表单提交到</a:t>
            </a:r>
            <a:r>
              <a:rPr lang="en-US" altLang="zh-CN" sz="1600" smtClean="0"/>
              <a:t>action</a:t>
            </a:r>
            <a:r>
              <a:rPr lang="zh-CN" altLang="en-US" sz="1600" smtClean="0"/>
              <a:t>指定的程序文件进行处理。</a:t>
            </a:r>
          </a:p>
          <a:p>
            <a:r>
              <a:rPr lang="zh-CN" altLang="en-US" sz="2000" b="1" smtClean="0"/>
              <a:t>重置按钮</a:t>
            </a:r>
          </a:p>
          <a:p>
            <a:pPr lvl="1"/>
            <a:r>
              <a:rPr lang="en-US" altLang="zh-CN" sz="1600" smtClean="0"/>
              <a:t>&lt;input type=“</a:t>
            </a:r>
            <a:r>
              <a:rPr lang="en-US" altLang="zh-CN" sz="1600" b="1" smtClean="0">
                <a:solidFill>
                  <a:srgbClr val="FF0000"/>
                </a:solidFill>
              </a:rPr>
              <a:t>reset</a:t>
            </a:r>
            <a:r>
              <a:rPr lang="en-US" altLang="zh-CN" sz="1600" smtClean="0"/>
              <a:t>” name=“reset” value=“</a:t>
            </a:r>
            <a:r>
              <a:rPr lang="zh-CN" altLang="en-US" sz="1600" smtClean="0"/>
              <a:t>重新填写” </a:t>
            </a:r>
            <a:r>
              <a:rPr lang="en-US" altLang="zh-CN" sz="1600" smtClean="0"/>
              <a:t>/&gt;</a:t>
            </a:r>
          </a:p>
          <a:p>
            <a:pPr lvl="1"/>
            <a:r>
              <a:rPr lang="zh-CN" altLang="en-US" sz="1600" smtClean="0"/>
              <a:t>提示：将清空表单中填写的所有数据</a:t>
            </a:r>
          </a:p>
          <a:p>
            <a:r>
              <a:rPr lang="zh-CN" altLang="en-US" sz="2000" b="1" smtClean="0"/>
              <a:t>普通按钮</a:t>
            </a:r>
          </a:p>
          <a:p>
            <a:pPr lvl="1"/>
            <a:r>
              <a:rPr lang="en-US" altLang="zh-CN" sz="1600" smtClean="0"/>
              <a:t>&lt;input type=“</a:t>
            </a:r>
            <a:r>
              <a:rPr lang="en-US" altLang="zh-CN" sz="1600" b="1" smtClean="0">
                <a:solidFill>
                  <a:srgbClr val="FF0000"/>
                </a:solidFill>
              </a:rPr>
              <a:t>button</a:t>
            </a:r>
            <a:r>
              <a:rPr lang="en-US" altLang="zh-CN" sz="1600" smtClean="0"/>
              <a:t>” name=“button” value=“</a:t>
            </a:r>
            <a:r>
              <a:rPr lang="zh-CN" altLang="en-US" sz="1600" smtClean="0"/>
              <a:t>普通按钮” </a:t>
            </a:r>
            <a:r>
              <a:rPr lang="en-US" altLang="zh-CN" sz="1600" smtClean="0"/>
              <a:t>/&gt;</a:t>
            </a:r>
          </a:p>
          <a:p>
            <a:pPr lvl="1"/>
            <a:r>
              <a:rPr lang="zh-CN" altLang="en-US" sz="1600" smtClean="0"/>
              <a:t>提示：定义可点击的按钮，但没有任何行为，一般配合</a:t>
            </a:r>
            <a:r>
              <a:rPr lang="en-US" altLang="zh-CN" sz="1600" smtClean="0"/>
              <a:t>JS</a:t>
            </a:r>
            <a:r>
              <a:rPr lang="zh-CN" altLang="en-US" sz="1600" smtClean="0"/>
              <a:t>使用</a:t>
            </a:r>
          </a:p>
          <a:p>
            <a:r>
              <a:rPr lang="zh-CN" altLang="en-US" sz="2000" b="1" smtClean="0"/>
              <a:t>图片按钮</a:t>
            </a:r>
          </a:p>
          <a:p>
            <a:pPr lvl="1"/>
            <a:r>
              <a:rPr lang="en-US" altLang="zh-CN" sz="1600" smtClean="0"/>
              <a:t>&lt;input type=“</a:t>
            </a:r>
            <a:r>
              <a:rPr lang="en-US" altLang="zh-CN" sz="1600" b="1" smtClean="0">
                <a:solidFill>
                  <a:srgbClr val="FF0000"/>
                </a:solidFill>
              </a:rPr>
              <a:t>image</a:t>
            </a:r>
            <a:r>
              <a:rPr lang="en-US" altLang="zh-CN" sz="1600" smtClean="0"/>
              <a:t>” name=“image” src=“</a:t>
            </a:r>
            <a:r>
              <a:rPr lang="zh-CN" altLang="en-US" sz="1600" smtClean="0"/>
              <a:t>图片</a:t>
            </a:r>
            <a:r>
              <a:rPr lang="en-US" altLang="zh-CN" sz="1600" smtClean="0"/>
              <a:t>URL” /&gt;</a:t>
            </a:r>
          </a:p>
          <a:p>
            <a:pPr lvl="1"/>
            <a:r>
              <a:rPr lang="zh-CN" altLang="en-US" sz="1600" smtClean="0"/>
              <a:t>提示：图片按钮一般与</a:t>
            </a:r>
            <a:r>
              <a:rPr lang="en-US" altLang="zh-CN" sz="1600" smtClean="0"/>
              <a:t>JS</a:t>
            </a:r>
            <a:r>
              <a:rPr lang="zh-CN" altLang="en-US" sz="1600" smtClean="0"/>
              <a:t>配合使用。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r>
              <a:rPr lang="zh-CN" altLang="en-US" smtClean="0"/>
              <a:t>各种按钮效果</a:t>
            </a:r>
          </a:p>
        </p:txBody>
      </p:sp>
      <p:sp>
        <p:nvSpPr>
          <p:cNvPr id="130050" name="Rectangle 3"/>
          <p:cNvSpPr>
            <a:spLocks noGrp="1" noChangeArrowheads="1"/>
          </p:cNvSpPr>
          <p:nvPr>
            <p:ph type="body" idx="1"/>
          </p:nvPr>
        </p:nvSpPr>
        <p:spPr/>
        <p:txBody>
          <a:bodyPr/>
          <a:lstStyle/>
          <a:p>
            <a:endParaRPr lang="zh-CN" altLang="en-US" smtClean="0"/>
          </a:p>
        </p:txBody>
      </p:sp>
      <p:pic>
        <p:nvPicPr>
          <p:cNvPr id="130051" name="Picture 4"/>
          <p:cNvPicPr>
            <a:picLocks noChangeAspect="1" noChangeArrowheads="1"/>
          </p:cNvPicPr>
          <p:nvPr/>
        </p:nvPicPr>
        <p:blipFill>
          <a:blip r:embed="rId2"/>
          <a:srcRect/>
          <a:stretch>
            <a:fillRect/>
          </a:stretch>
        </p:blipFill>
        <p:spPr bwMode="auto">
          <a:xfrm>
            <a:off x="755650" y="3644900"/>
            <a:ext cx="7704138" cy="622300"/>
          </a:xfrm>
          <a:prstGeom prst="rect">
            <a:avLst/>
          </a:prstGeom>
          <a:noFill/>
          <a:ln w="9525">
            <a:noFill/>
            <a:miter lim="800000"/>
            <a:headEnd/>
            <a:tailEnd/>
          </a:ln>
        </p:spPr>
      </p:pic>
      <p:pic>
        <p:nvPicPr>
          <p:cNvPr id="130052" name="Picture 5"/>
          <p:cNvPicPr>
            <a:picLocks noChangeAspect="1" noChangeArrowheads="1"/>
          </p:cNvPicPr>
          <p:nvPr/>
        </p:nvPicPr>
        <p:blipFill>
          <a:blip r:embed="rId3"/>
          <a:srcRect/>
          <a:stretch>
            <a:fillRect/>
          </a:stretch>
        </p:blipFill>
        <p:spPr bwMode="auto">
          <a:xfrm>
            <a:off x="827088" y="2060575"/>
            <a:ext cx="7561262" cy="127635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zh-CN" altLang="en-US" smtClean="0"/>
              <a:t>实例</a:t>
            </a:r>
            <a:endParaRPr lang="en-US" altLang="zh-CN" smtClean="0"/>
          </a:p>
        </p:txBody>
      </p:sp>
      <p:pic>
        <p:nvPicPr>
          <p:cNvPr id="31746" name="Picture 7"/>
          <p:cNvPicPr>
            <a:picLocks noChangeAspect="1" noChangeArrowheads="1"/>
          </p:cNvPicPr>
          <p:nvPr/>
        </p:nvPicPr>
        <p:blipFill>
          <a:blip r:embed="rId3"/>
          <a:srcRect/>
          <a:stretch>
            <a:fillRect/>
          </a:stretch>
        </p:blipFill>
        <p:spPr bwMode="auto">
          <a:xfrm>
            <a:off x="1619250" y="1989138"/>
            <a:ext cx="6265863" cy="4014787"/>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r>
              <a:rPr lang="en-US" altLang="zh-CN" smtClean="0"/>
              <a:t>&lt;select&gt;</a:t>
            </a:r>
            <a:r>
              <a:rPr lang="zh-CN" altLang="en-US" smtClean="0"/>
              <a:t>下拉列表</a:t>
            </a:r>
          </a:p>
        </p:txBody>
      </p:sp>
      <p:sp>
        <p:nvSpPr>
          <p:cNvPr id="131074" name="Text Box 4"/>
          <p:cNvSpPr>
            <a:spLocks noGrp="1" noChangeArrowheads="1"/>
          </p:cNvSpPr>
          <p:nvPr>
            <p:ph type="body" sz="half" idx="1"/>
          </p:nvPr>
        </p:nvSpPr>
        <p:spPr>
          <a:xfrm>
            <a:off x="755650" y="1989138"/>
            <a:ext cx="6121400" cy="2303462"/>
          </a:xfrm>
          <a:solidFill>
            <a:srgbClr val="CCFFFF"/>
          </a:solidFill>
          <a:ln>
            <a:solidFill>
              <a:schemeClr val="tx1"/>
            </a:solidFill>
          </a:ln>
        </p:spPr>
        <p:txBody>
          <a:bodyPr/>
          <a:lstStyle/>
          <a:p>
            <a:pPr>
              <a:lnSpc>
                <a:spcPct val="80000"/>
              </a:lnSpc>
              <a:buFont typeface="Wingdings" pitchFamily="2" charset="2"/>
              <a:buNone/>
            </a:pPr>
            <a:r>
              <a:rPr lang="en-US" altLang="zh-CN" sz="1600" b="1" smtClean="0">
                <a:solidFill>
                  <a:srgbClr val="0000FF"/>
                </a:solidFill>
              </a:rPr>
              <a:t>&lt;form id="form1" name="form1" method="post" action=""&gt;</a:t>
            </a:r>
          </a:p>
          <a:p>
            <a:pPr>
              <a:lnSpc>
                <a:spcPct val="80000"/>
              </a:lnSpc>
              <a:buFont typeface="Wingdings" pitchFamily="2" charset="2"/>
              <a:buNone/>
            </a:pPr>
            <a:r>
              <a:rPr lang="en-US" altLang="zh-CN" sz="1600" b="1" smtClean="0">
                <a:solidFill>
                  <a:srgbClr val="0000FF"/>
                </a:solidFill>
              </a:rPr>
              <a:t>    &lt;select name="city“ id=“city”&gt;</a:t>
            </a:r>
          </a:p>
          <a:p>
            <a:pPr>
              <a:lnSpc>
                <a:spcPct val="80000"/>
              </a:lnSpc>
              <a:buFont typeface="Wingdings" pitchFamily="2" charset="2"/>
              <a:buNone/>
            </a:pPr>
            <a:r>
              <a:rPr lang="en-US" altLang="zh-CN" sz="1600" b="1" smtClean="0">
                <a:solidFill>
                  <a:srgbClr val="0000FF"/>
                </a:solidFill>
              </a:rPr>
              <a:t>  	&lt;option value="</a:t>
            </a:r>
            <a:r>
              <a:rPr lang="zh-CN" altLang="en-US" sz="1600" b="1" smtClean="0">
                <a:solidFill>
                  <a:srgbClr val="0000FF"/>
                </a:solidFill>
              </a:rPr>
              <a:t>北京</a:t>
            </a:r>
            <a:r>
              <a:rPr lang="en-US" altLang="zh-CN" sz="1600" b="1" smtClean="0">
                <a:solidFill>
                  <a:srgbClr val="0000FF"/>
                </a:solidFill>
              </a:rPr>
              <a:t>"&gt;</a:t>
            </a:r>
            <a:r>
              <a:rPr lang="zh-CN" altLang="en-US" sz="1600" b="1" smtClean="0">
                <a:solidFill>
                  <a:srgbClr val="0000FF"/>
                </a:solidFill>
              </a:rPr>
              <a:t>北京</a:t>
            </a:r>
            <a:r>
              <a:rPr lang="en-US" altLang="zh-CN" sz="1600" b="1" smtClean="0">
                <a:solidFill>
                  <a:srgbClr val="0000FF"/>
                </a:solidFill>
              </a:rPr>
              <a:t>&lt;/option&gt;</a:t>
            </a:r>
          </a:p>
          <a:p>
            <a:pPr>
              <a:lnSpc>
                <a:spcPct val="80000"/>
              </a:lnSpc>
              <a:buFont typeface="Wingdings" pitchFamily="2" charset="2"/>
              <a:buNone/>
            </a:pPr>
            <a:r>
              <a:rPr lang="en-US" altLang="zh-CN" sz="1600" b="1" smtClean="0">
                <a:solidFill>
                  <a:srgbClr val="0000FF"/>
                </a:solidFill>
              </a:rPr>
              <a:t>	&lt;option value="</a:t>
            </a:r>
            <a:r>
              <a:rPr lang="zh-CN" altLang="en-US" sz="1600" b="1" smtClean="0">
                <a:solidFill>
                  <a:srgbClr val="0000FF"/>
                </a:solidFill>
              </a:rPr>
              <a:t>天津</a:t>
            </a:r>
            <a:r>
              <a:rPr lang="en-US" altLang="zh-CN" sz="1600" b="1" smtClean="0">
                <a:solidFill>
                  <a:srgbClr val="0000FF"/>
                </a:solidFill>
              </a:rPr>
              <a:t>“ selected=“selected”&gt;</a:t>
            </a:r>
            <a:r>
              <a:rPr lang="zh-CN" altLang="en-US" sz="1600" b="1" smtClean="0">
                <a:solidFill>
                  <a:srgbClr val="0000FF"/>
                </a:solidFill>
              </a:rPr>
              <a:t>天津</a:t>
            </a:r>
            <a:r>
              <a:rPr lang="en-US" altLang="zh-CN" sz="1600" b="1" smtClean="0">
                <a:solidFill>
                  <a:srgbClr val="0000FF"/>
                </a:solidFill>
              </a:rPr>
              <a:t>&lt;/option&gt;</a:t>
            </a:r>
          </a:p>
          <a:p>
            <a:pPr>
              <a:lnSpc>
                <a:spcPct val="80000"/>
              </a:lnSpc>
              <a:buFont typeface="Wingdings" pitchFamily="2" charset="2"/>
              <a:buNone/>
            </a:pPr>
            <a:r>
              <a:rPr lang="en-US" altLang="zh-CN" sz="1600" b="1" smtClean="0">
                <a:solidFill>
                  <a:srgbClr val="0000FF"/>
                </a:solidFill>
              </a:rPr>
              <a:t>	&lt;option value="</a:t>
            </a:r>
            <a:r>
              <a:rPr lang="zh-CN" altLang="en-US" sz="1600" b="1" smtClean="0">
                <a:solidFill>
                  <a:srgbClr val="0000FF"/>
                </a:solidFill>
              </a:rPr>
              <a:t>河北</a:t>
            </a:r>
            <a:r>
              <a:rPr lang="en-US" altLang="zh-CN" sz="1600" b="1" smtClean="0">
                <a:solidFill>
                  <a:srgbClr val="0000FF"/>
                </a:solidFill>
              </a:rPr>
              <a:t>"&gt;</a:t>
            </a:r>
            <a:r>
              <a:rPr lang="zh-CN" altLang="en-US" sz="1600" b="1" smtClean="0">
                <a:solidFill>
                  <a:srgbClr val="0000FF"/>
                </a:solidFill>
              </a:rPr>
              <a:t>河北</a:t>
            </a:r>
            <a:r>
              <a:rPr lang="en-US" altLang="zh-CN" sz="1600" b="1" smtClean="0">
                <a:solidFill>
                  <a:srgbClr val="0000FF"/>
                </a:solidFill>
              </a:rPr>
              <a:t>&lt;/option&gt;</a:t>
            </a:r>
          </a:p>
          <a:p>
            <a:pPr>
              <a:lnSpc>
                <a:spcPct val="80000"/>
              </a:lnSpc>
              <a:buFont typeface="Wingdings" pitchFamily="2" charset="2"/>
              <a:buNone/>
            </a:pPr>
            <a:r>
              <a:rPr lang="en-US" altLang="zh-CN" sz="1600" b="1" smtClean="0">
                <a:solidFill>
                  <a:srgbClr val="0000FF"/>
                </a:solidFill>
              </a:rPr>
              <a:t>	&lt;option value="</a:t>
            </a:r>
            <a:r>
              <a:rPr lang="zh-CN" altLang="en-US" sz="1600" b="1" smtClean="0">
                <a:solidFill>
                  <a:srgbClr val="0000FF"/>
                </a:solidFill>
              </a:rPr>
              <a:t>山东</a:t>
            </a:r>
            <a:r>
              <a:rPr lang="en-US" altLang="zh-CN" sz="1600" b="1" smtClean="0">
                <a:solidFill>
                  <a:srgbClr val="0000FF"/>
                </a:solidFill>
              </a:rPr>
              <a:t>"&gt;</a:t>
            </a:r>
            <a:r>
              <a:rPr lang="zh-CN" altLang="en-US" sz="1600" b="1" smtClean="0">
                <a:solidFill>
                  <a:srgbClr val="0000FF"/>
                </a:solidFill>
              </a:rPr>
              <a:t>山东</a:t>
            </a:r>
            <a:r>
              <a:rPr lang="en-US" altLang="zh-CN" sz="1600" b="1" smtClean="0">
                <a:solidFill>
                  <a:srgbClr val="0000FF"/>
                </a:solidFill>
              </a:rPr>
              <a:t>&lt;/option&gt;</a:t>
            </a:r>
          </a:p>
          <a:p>
            <a:pPr>
              <a:lnSpc>
                <a:spcPct val="80000"/>
              </a:lnSpc>
              <a:buFont typeface="Wingdings" pitchFamily="2" charset="2"/>
              <a:buNone/>
            </a:pPr>
            <a:r>
              <a:rPr lang="en-US" altLang="zh-CN" sz="1600" b="1" smtClean="0">
                <a:solidFill>
                  <a:srgbClr val="0000FF"/>
                </a:solidFill>
              </a:rPr>
              <a:t>	&lt;option value="</a:t>
            </a:r>
            <a:r>
              <a:rPr lang="zh-CN" altLang="en-US" sz="1600" b="1" smtClean="0">
                <a:solidFill>
                  <a:srgbClr val="0000FF"/>
                </a:solidFill>
              </a:rPr>
              <a:t>内蒙</a:t>
            </a:r>
            <a:r>
              <a:rPr lang="en-US" altLang="zh-CN" sz="1600" b="1" smtClean="0">
                <a:solidFill>
                  <a:srgbClr val="0000FF"/>
                </a:solidFill>
              </a:rPr>
              <a:t>"&gt;</a:t>
            </a:r>
            <a:r>
              <a:rPr lang="zh-CN" altLang="en-US" sz="1600" b="1" smtClean="0">
                <a:solidFill>
                  <a:srgbClr val="0000FF"/>
                </a:solidFill>
              </a:rPr>
              <a:t>内蒙</a:t>
            </a:r>
            <a:r>
              <a:rPr lang="en-US" altLang="zh-CN" sz="1600" b="1" smtClean="0">
                <a:solidFill>
                  <a:srgbClr val="0000FF"/>
                </a:solidFill>
              </a:rPr>
              <a:t>&lt;/option&gt;</a:t>
            </a:r>
          </a:p>
          <a:p>
            <a:pPr>
              <a:lnSpc>
                <a:spcPct val="80000"/>
              </a:lnSpc>
              <a:buFont typeface="Wingdings" pitchFamily="2" charset="2"/>
              <a:buNone/>
            </a:pPr>
            <a:r>
              <a:rPr lang="en-US" altLang="zh-CN" sz="1600" b="1" smtClean="0">
                <a:solidFill>
                  <a:srgbClr val="0000FF"/>
                </a:solidFill>
              </a:rPr>
              <a:t>    &lt;/select&gt;</a:t>
            </a:r>
          </a:p>
          <a:p>
            <a:pPr>
              <a:lnSpc>
                <a:spcPct val="80000"/>
              </a:lnSpc>
              <a:buFont typeface="Wingdings" pitchFamily="2" charset="2"/>
              <a:buNone/>
            </a:pPr>
            <a:r>
              <a:rPr lang="en-US" altLang="zh-CN" sz="1600" b="1" smtClean="0">
                <a:solidFill>
                  <a:srgbClr val="0000FF"/>
                </a:solidFill>
              </a:rPr>
              <a:t>&lt;/form&gt;</a:t>
            </a:r>
          </a:p>
        </p:txBody>
      </p:sp>
      <p:graphicFrame>
        <p:nvGraphicFramePr>
          <p:cNvPr id="77864" name="Group 40"/>
          <p:cNvGraphicFramePr>
            <a:graphicFrameLocks noGrp="1"/>
          </p:cNvGraphicFramePr>
          <p:nvPr>
            <p:ph sz="half" idx="2"/>
          </p:nvPr>
        </p:nvGraphicFramePr>
        <p:xfrm>
          <a:off x="755650" y="4437063"/>
          <a:ext cx="7632700" cy="1687512"/>
        </p:xfrm>
        <a:graphic>
          <a:graphicData uri="http://schemas.openxmlformats.org/drawingml/2006/table">
            <a:tbl>
              <a:tblPr/>
              <a:tblGrid>
                <a:gridCol w="1152525"/>
                <a:gridCol w="1079500"/>
                <a:gridCol w="5400675"/>
              </a:tblGrid>
              <a:tr h="3349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r>
                        <a:rPr kumimoji="0" lang="zh-CN" altLang="en-US" sz="1600" b="0" i="0" u="none" strike="noStrike" cap="none" normalizeH="0" baseline="0" smtClean="0">
                          <a:ln>
                            <a:noFill/>
                          </a:ln>
                          <a:solidFill>
                            <a:schemeClr val="tx1"/>
                          </a:solidFill>
                          <a:effectLst/>
                          <a:latin typeface="宋体" charset="-122"/>
                          <a:ea typeface="宋体" charset="-122"/>
                        </a:rPr>
                        <a:t>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规定下拉列表的名称</a:t>
                      </a:r>
                      <a:endParaRPr kumimoji="0" lang="en-US" altLang="zh-CN"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正整数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规定下拉列表中可见选项的数目</a:t>
                      </a:r>
                      <a:endParaRPr kumimoji="0" lang="en-US" altLang="zh-CN"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multiple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multiple </a:t>
                      </a:r>
                      <a:endParaRPr kumimoji="0" lang="zh-CN" altLang="en-US"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布尔属性，设置后选单项目允许多选，否则只能选择一个</a:t>
                      </a:r>
                      <a:endParaRPr kumimoji="0" lang="en-US" altLang="zh-CN"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 </a:t>
                      </a:r>
                      <a:endParaRPr kumimoji="0" lang="zh-CN" altLang="en-US"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规定禁用该下拉列表</a:t>
                      </a:r>
                      <a:endParaRPr kumimoji="0" lang="en-US" altLang="zh-CN" sz="1600" b="0"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1101" name="Picture 41"/>
          <p:cNvPicPr>
            <a:picLocks noChangeAspect="1" noChangeArrowheads="1"/>
          </p:cNvPicPr>
          <p:nvPr/>
        </p:nvPicPr>
        <p:blipFill>
          <a:blip r:embed="rId2"/>
          <a:srcRect/>
          <a:stretch>
            <a:fillRect/>
          </a:stretch>
        </p:blipFill>
        <p:spPr bwMode="auto">
          <a:xfrm>
            <a:off x="7019925" y="1916113"/>
            <a:ext cx="1025525" cy="2449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lang="en-US" altLang="zh-CN" smtClean="0"/>
              <a:t>&lt;option&gt;</a:t>
            </a:r>
            <a:r>
              <a:rPr lang="zh-CN" altLang="en-US" smtClean="0"/>
              <a:t>标记</a:t>
            </a:r>
          </a:p>
        </p:txBody>
      </p:sp>
      <p:sp>
        <p:nvSpPr>
          <p:cNvPr id="132098" name="Rectangle 3"/>
          <p:cNvSpPr>
            <a:spLocks noGrp="1" noChangeArrowheads="1"/>
          </p:cNvSpPr>
          <p:nvPr>
            <p:ph type="body" sz="half" idx="1"/>
          </p:nvPr>
        </p:nvSpPr>
        <p:spPr>
          <a:xfrm>
            <a:off x="755650" y="1989138"/>
            <a:ext cx="7704138" cy="1295400"/>
          </a:xfrm>
        </p:spPr>
        <p:txBody>
          <a:bodyPr/>
          <a:lstStyle/>
          <a:p>
            <a:r>
              <a:rPr lang="en-US" altLang="zh-CN" sz="1800" smtClean="0"/>
              <a:t>option </a:t>
            </a:r>
            <a:r>
              <a:rPr lang="zh-CN" altLang="en-US" sz="1800" smtClean="0"/>
              <a:t>元素定义下拉列表中的一个选项（一个条目）。</a:t>
            </a:r>
          </a:p>
          <a:p>
            <a:r>
              <a:rPr lang="zh-CN" altLang="en-US" sz="1800" smtClean="0"/>
              <a:t>浏览器将 </a:t>
            </a:r>
            <a:r>
              <a:rPr lang="en-US" altLang="zh-CN" sz="1800" smtClean="0"/>
              <a:t>&lt;option&gt; </a:t>
            </a:r>
            <a:r>
              <a:rPr lang="zh-CN" altLang="en-US" sz="1800" smtClean="0"/>
              <a:t>标签中的内容作为 </a:t>
            </a:r>
            <a:r>
              <a:rPr lang="en-US" altLang="zh-CN" sz="1800" smtClean="0"/>
              <a:t>&lt;select&gt; </a:t>
            </a:r>
            <a:r>
              <a:rPr lang="zh-CN" altLang="en-US" sz="1800" smtClean="0"/>
              <a:t>标签的菜单或是滚动列表中的一个元素显示。</a:t>
            </a:r>
          </a:p>
          <a:p>
            <a:r>
              <a:rPr lang="en-US" altLang="zh-CN" sz="1800" smtClean="0"/>
              <a:t>option </a:t>
            </a:r>
            <a:r>
              <a:rPr lang="zh-CN" altLang="en-US" sz="1800" smtClean="0"/>
              <a:t>元素位于 </a:t>
            </a:r>
            <a:r>
              <a:rPr lang="en-US" altLang="zh-CN" sz="1800" smtClean="0"/>
              <a:t>select </a:t>
            </a:r>
            <a:r>
              <a:rPr lang="zh-CN" altLang="en-US" sz="1800" smtClean="0"/>
              <a:t>元素内部。</a:t>
            </a:r>
          </a:p>
        </p:txBody>
      </p:sp>
      <p:graphicFrame>
        <p:nvGraphicFramePr>
          <p:cNvPr id="155694" name="Group 46"/>
          <p:cNvGraphicFramePr>
            <a:graphicFrameLocks noGrp="1"/>
          </p:cNvGraphicFramePr>
          <p:nvPr>
            <p:ph sz="half" idx="2"/>
          </p:nvPr>
        </p:nvGraphicFramePr>
        <p:xfrm>
          <a:off x="755650" y="3716338"/>
          <a:ext cx="7632700" cy="1052512"/>
        </p:xfrm>
        <a:graphic>
          <a:graphicData uri="http://schemas.openxmlformats.org/drawingml/2006/table">
            <a:tbl>
              <a:tblPr/>
              <a:tblGrid>
                <a:gridCol w="1008063"/>
                <a:gridCol w="1295400"/>
                <a:gridCol w="5329237"/>
              </a:tblGrid>
              <a:tr h="33496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selected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规定选项（在首次显示在列表中时）表现为选中状态。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定义送往服务器的选项值。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lang="en-US" altLang="zh-CN" smtClean="0"/>
              <a:t>&lt;button&gt;</a:t>
            </a:r>
            <a:r>
              <a:rPr lang="zh-CN" altLang="en-US" smtClean="0"/>
              <a:t>标签</a:t>
            </a:r>
            <a:r>
              <a:rPr lang="en-US" altLang="zh-CN" smtClean="0"/>
              <a:t>——</a:t>
            </a:r>
            <a:r>
              <a:rPr lang="zh-CN" altLang="en-US" smtClean="0"/>
              <a:t>双边标记</a:t>
            </a:r>
          </a:p>
        </p:txBody>
      </p:sp>
      <p:sp>
        <p:nvSpPr>
          <p:cNvPr id="133122" name="Text Box 4"/>
          <p:cNvSpPr>
            <a:spLocks noGrp="1" noChangeArrowheads="1"/>
          </p:cNvSpPr>
          <p:nvPr>
            <p:ph type="body" sz="half" idx="1"/>
          </p:nvPr>
        </p:nvSpPr>
        <p:spPr>
          <a:xfrm>
            <a:off x="755650" y="2132013"/>
            <a:ext cx="7632700" cy="1152525"/>
          </a:xfrm>
          <a:solidFill>
            <a:srgbClr val="CCFFFF"/>
          </a:solidFill>
          <a:ln>
            <a:solidFill>
              <a:schemeClr val="tx1"/>
            </a:solidFill>
          </a:ln>
        </p:spPr>
        <p:txBody>
          <a:bodyPr/>
          <a:lstStyle/>
          <a:p>
            <a:pPr>
              <a:lnSpc>
                <a:spcPct val="90000"/>
              </a:lnSpc>
              <a:buFont typeface="Wingdings" pitchFamily="2" charset="2"/>
              <a:buNone/>
            </a:pPr>
            <a:r>
              <a:rPr lang="en-US" altLang="zh-CN" sz="1800" b="1" smtClean="0"/>
              <a:t>&lt;form id="form1" name="form1" method="post" action=""&gt;</a:t>
            </a:r>
          </a:p>
          <a:p>
            <a:pPr>
              <a:lnSpc>
                <a:spcPct val="90000"/>
              </a:lnSpc>
              <a:buFont typeface="Wingdings" pitchFamily="2" charset="2"/>
              <a:buNone/>
            </a:pPr>
            <a:r>
              <a:rPr lang="en-US" altLang="zh-CN" sz="1800" b="1" smtClean="0"/>
              <a:t>	&lt;button type=“submit”&gt;Click me!&lt;/button&gt;</a:t>
            </a:r>
          </a:p>
          <a:p>
            <a:pPr>
              <a:lnSpc>
                <a:spcPct val="90000"/>
              </a:lnSpc>
              <a:buFont typeface="Wingdings" pitchFamily="2" charset="2"/>
              <a:buNone/>
            </a:pPr>
            <a:r>
              <a:rPr lang="en-US" altLang="zh-CN" sz="1800" b="1" smtClean="0"/>
              <a:t>&lt;/form&gt;</a:t>
            </a:r>
          </a:p>
        </p:txBody>
      </p:sp>
      <p:graphicFrame>
        <p:nvGraphicFramePr>
          <p:cNvPr id="79905" name="Group 33"/>
          <p:cNvGraphicFramePr>
            <a:graphicFrameLocks noGrp="1"/>
          </p:cNvGraphicFramePr>
          <p:nvPr>
            <p:ph sz="half" idx="2"/>
          </p:nvPr>
        </p:nvGraphicFramePr>
        <p:xfrm>
          <a:off x="755650" y="3500438"/>
          <a:ext cx="7632700" cy="1752600"/>
        </p:xfrm>
        <a:graphic>
          <a:graphicData uri="http://schemas.openxmlformats.org/drawingml/2006/table">
            <a:tbl>
              <a:tblPr/>
              <a:tblGrid>
                <a:gridCol w="1412875"/>
                <a:gridCol w="3675063"/>
                <a:gridCol w="2544762"/>
              </a:tblGrid>
              <a:tr h="3159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1" i="0" u="none" strike="noStrike" cap="none" normalizeH="0" baseline="0" smtClean="0">
                          <a:ln>
                            <a:noFill/>
                          </a:ln>
                          <a:solidFill>
                            <a:schemeClr val="tx1"/>
                          </a:solidFill>
                          <a:effectLst/>
                          <a:latin typeface="Arial" charset="0"/>
                          <a:ea typeface="宋体" charset="-122"/>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1" i="0" u="none" strike="noStrike" cap="none" normalizeH="0" baseline="0" smtClean="0">
                          <a:ln>
                            <a:noFill/>
                          </a:ln>
                          <a:solidFill>
                            <a:schemeClr val="tx1"/>
                          </a:solidFill>
                          <a:effectLst/>
                          <a:latin typeface="Arial" charset="0"/>
                          <a:ea typeface="宋体"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charset="-122"/>
                        </a:rPr>
                        <a:t>控件名称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button</a:t>
                      </a:r>
                      <a:r>
                        <a:rPr kumimoji="0" lang="zh-CN" altLang="en-US" sz="1700" b="0" i="0" u="none" strike="noStrike" cap="none" normalizeH="0" baseline="0" smtClean="0">
                          <a:ln>
                            <a:noFill/>
                          </a:ln>
                          <a:solidFill>
                            <a:schemeClr val="tx1"/>
                          </a:solidFill>
                          <a:effectLst/>
                          <a:latin typeface="Arial" charset="0"/>
                          <a:ea typeface="宋体" charset="-122"/>
                        </a:rPr>
                        <a:t>、 </a:t>
                      </a:r>
                      <a:r>
                        <a:rPr kumimoji="0" lang="en-US" altLang="zh-CN" sz="1700" b="0" i="0" u="none" strike="noStrike" cap="none" normalizeH="0" baseline="0" smtClean="0">
                          <a:ln>
                            <a:noFill/>
                          </a:ln>
                          <a:solidFill>
                            <a:schemeClr val="tx1"/>
                          </a:solidFill>
                          <a:effectLst/>
                          <a:latin typeface="Arial" charset="0"/>
                          <a:ea typeface="宋体" charset="-122"/>
                        </a:rPr>
                        <a:t>reset</a:t>
                      </a:r>
                      <a:r>
                        <a:rPr kumimoji="0" lang="zh-CN" altLang="en-US" sz="1700" b="0" i="0" u="none" strike="noStrike" cap="none" normalizeH="0" baseline="0" smtClean="0">
                          <a:ln>
                            <a:noFill/>
                          </a:ln>
                          <a:solidFill>
                            <a:schemeClr val="tx1"/>
                          </a:solidFill>
                          <a:effectLst/>
                          <a:latin typeface="Arial" charset="0"/>
                          <a:ea typeface="宋体" charset="-122"/>
                        </a:rPr>
                        <a:t>、</a:t>
                      </a:r>
                      <a:r>
                        <a:rPr kumimoji="0" lang="en-US" altLang="zh-CN" sz="1700" b="0" i="0" u="none" strike="noStrike" cap="none" normalizeH="0" baseline="0" smtClean="0">
                          <a:ln>
                            <a:noFill/>
                          </a:ln>
                          <a:solidFill>
                            <a:schemeClr val="tx1"/>
                          </a:solidFill>
                          <a:effectLst/>
                          <a:latin typeface="Arial" charset="0"/>
                          <a:ea typeface="宋体" charset="-122"/>
                        </a:rPr>
                        <a:t>submit </a:t>
                      </a:r>
                      <a:endParaRPr kumimoji="0" lang="zh-CN" altLang="en-US" sz="17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charset="-122"/>
                        </a:rPr>
                        <a:t>按钮的类型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charset="-122"/>
                        </a:rPr>
                        <a:t>初始值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disabled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charset="-122"/>
                        </a:rPr>
                        <a:t>disabled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700" b="0" i="0" u="none" strike="noStrike" cap="none" normalizeH="0" baseline="0" smtClean="0">
                          <a:ln>
                            <a:noFill/>
                          </a:ln>
                          <a:solidFill>
                            <a:schemeClr val="tx1"/>
                          </a:solidFill>
                          <a:effectLst/>
                          <a:latin typeface="Arial" charset="0"/>
                          <a:ea typeface="宋体" charset="-122"/>
                        </a:rPr>
                        <a:t>禁用此按钮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en-US" altLang="zh-CN" smtClean="0"/>
              <a:t>&lt;textarea&gt;</a:t>
            </a:r>
            <a:r>
              <a:rPr lang="zh-CN" altLang="en-US" smtClean="0"/>
              <a:t>多行文本框</a:t>
            </a:r>
          </a:p>
        </p:txBody>
      </p:sp>
      <p:graphicFrame>
        <p:nvGraphicFramePr>
          <p:cNvPr id="81959" name="Group 39"/>
          <p:cNvGraphicFramePr>
            <a:graphicFrameLocks noGrp="1"/>
          </p:cNvGraphicFramePr>
          <p:nvPr>
            <p:ph idx="1"/>
          </p:nvPr>
        </p:nvGraphicFramePr>
        <p:xfrm>
          <a:off x="755650" y="3644900"/>
          <a:ext cx="7696200" cy="2498725"/>
        </p:xfrm>
        <a:graphic>
          <a:graphicData uri="http://schemas.openxmlformats.org/drawingml/2006/table">
            <a:tbl>
              <a:tblPr/>
              <a:tblGrid>
                <a:gridCol w="1155700"/>
                <a:gridCol w="1868488"/>
                <a:gridCol w="4672012"/>
              </a:tblGrid>
              <a:tr h="1984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宋体" charset="-122"/>
                          <a:ea typeface="宋体"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控件名称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rows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设置多行文本框的显示行数（高度），具体尺寸取决于文字大小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cols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设置多行文本框的显示列数（宽度），即字符数，具体尺寸取决于文字大小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disabled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布尔属性，设置当前文本框为禁用状态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wrap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charset="-122"/>
                          <a:ea typeface="宋体" charset="-122"/>
                        </a:rPr>
                        <a:t>off</a:t>
                      </a:r>
                      <a:r>
                        <a:rPr kumimoji="0" lang="zh-CN" altLang="en-US" sz="1600" b="0" i="0" u="none" strike="noStrike" cap="none" normalizeH="0" baseline="0" smtClean="0">
                          <a:ln>
                            <a:noFill/>
                          </a:ln>
                          <a:solidFill>
                            <a:schemeClr val="tx1"/>
                          </a:solidFill>
                          <a:effectLst/>
                          <a:latin typeface="宋体" charset="-122"/>
                          <a:ea typeface="宋体" charset="-122"/>
                        </a:rPr>
                        <a:t>、</a:t>
                      </a:r>
                      <a:r>
                        <a:rPr kumimoji="0" lang="en-US" altLang="zh-CN" sz="1600" b="0" i="0" u="none" strike="noStrike" cap="none" normalizeH="0" baseline="0" smtClean="0">
                          <a:ln>
                            <a:noFill/>
                          </a:ln>
                          <a:solidFill>
                            <a:schemeClr val="tx1"/>
                          </a:solidFill>
                          <a:effectLst/>
                          <a:latin typeface="宋体" charset="-122"/>
                          <a:ea typeface="宋体" charset="-122"/>
                        </a:rPr>
                        <a:t>hard</a:t>
                      </a:r>
                      <a:r>
                        <a:rPr kumimoji="0" lang="zh-CN" altLang="en-US" sz="1600" b="0" i="0" u="none" strike="noStrike" cap="none" normalizeH="0" baseline="0" smtClean="0">
                          <a:ln>
                            <a:noFill/>
                          </a:ln>
                          <a:solidFill>
                            <a:schemeClr val="tx1"/>
                          </a:solidFill>
                          <a:effectLst/>
                          <a:latin typeface="宋体" charset="-122"/>
                          <a:ea typeface="宋体" charset="-122"/>
                        </a:rPr>
                        <a:t>、</a:t>
                      </a:r>
                      <a:r>
                        <a:rPr kumimoji="0" lang="en-US" altLang="zh-CN" sz="1600" b="0" i="0" u="none" strike="noStrike" cap="none" normalizeH="0" baseline="0" smtClean="0">
                          <a:ln>
                            <a:noFill/>
                          </a:ln>
                          <a:solidFill>
                            <a:schemeClr val="tx1"/>
                          </a:solidFill>
                          <a:effectLst/>
                          <a:latin typeface="宋体" charset="-122"/>
                          <a:ea typeface="宋体" charset="-122"/>
                        </a:rPr>
                        <a:t>soft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charset="-122"/>
                          <a:ea typeface="宋体" charset="-122"/>
                        </a:rPr>
                        <a:t>设置多行文本框中的文字是否自动换行。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176" name="Text Box 4"/>
          <p:cNvSpPr txBox="1">
            <a:spLocks noChangeArrowheads="1"/>
          </p:cNvSpPr>
          <p:nvPr/>
        </p:nvSpPr>
        <p:spPr bwMode="auto">
          <a:xfrm>
            <a:off x="755650" y="1916113"/>
            <a:ext cx="7704138" cy="1474787"/>
          </a:xfrm>
          <a:prstGeom prst="rect">
            <a:avLst/>
          </a:prstGeom>
          <a:solidFill>
            <a:srgbClr val="CCFFFF"/>
          </a:solidFill>
          <a:ln w="9525">
            <a:solidFill>
              <a:schemeClr val="tx1"/>
            </a:solidFill>
            <a:miter lim="800000"/>
            <a:headEnd/>
            <a:tailEnd/>
          </a:ln>
        </p:spPr>
        <p:txBody>
          <a:bodyPr>
            <a:spAutoFit/>
          </a:bodyPr>
          <a:lstStyle/>
          <a:p>
            <a:r>
              <a:rPr lang="en-US" altLang="zh-CN" sz="1800">
                <a:latin typeface="Arial" charset="0"/>
              </a:rPr>
              <a:t>&lt;form id="form1" name="form1" method="post" action=""&gt;</a:t>
            </a:r>
          </a:p>
          <a:p>
            <a:r>
              <a:rPr lang="en-US" altLang="zh-CN" sz="1800">
                <a:latin typeface="Arial" charset="0"/>
              </a:rPr>
              <a:t>        &lt;textarea cols=“</a:t>
            </a:r>
            <a:r>
              <a:rPr lang="zh-CN" altLang="en-US" sz="1800">
                <a:latin typeface="Arial" charset="0"/>
              </a:rPr>
              <a:t>宽度” </a:t>
            </a:r>
            <a:r>
              <a:rPr lang="en-US" altLang="zh-CN" sz="1800">
                <a:latin typeface="Arial" charset="0"/>
              </a:rPr>
              <a:t>rows=“</a:t>
            </a:r>
            <a:r>
              <a:rPr lang="zh-CN" altLang="en-US" sz="1800">
                <a:latin typeface="Arial" charset="0"/>
              </a:rPr>
              <a:t>高度” </a:t>
            </a:r>
            <a:r>
              <a:rPr lang="en-US" altLang="zh-CN" sz="1800">
                <a:latin typeface="Arial" charset="0"/>
              </a:rPr>
              <a:t>name=“</a:t>
            </a:r>
            <a:r>
              <a:rPr lang="zh-CN" altLang="en-US" sz="1800">
                <a:latin typeface="Arial" charset="0"/>
              </a:rPr>
              <a:t>名称”</a:t>
            </a:r>
            <a:r>
              <a:rPr lang="en-US" altLang="zh-CN" sz="1800">
                <a:latin typeface="Arial" charset="0"/>
              </a:rPr>
              <a:t>&gt;</a:t>
            </a:r>
          </a:p>
          <a:p>
            <a:r>
              <a:rPr lang="en-US" altLang="zh-CN" sz="1800">
                <a:latin typeface="Arial" charset="0"/>
              </a:rPr>
              <a:t>        </a:t>
            </a:r>
            <a:r>
              <a:rPr lang="zh-CN" altLang="en-US" sz="1800">
                <a:latin typeface="Arial" charset="0"/>
              </a:rPr>
              <a:t>默认内容</a:t>
            </a:r>
          </a:p>
          <a:p>
            <a:r>
              <a:rPr lang="en-US" altLang="zh-CN" sz="1800">
                <a:latin typeface="Arial" charset="0"/>
              </a:rPr>
              <a:t>        &lt;/textarea&gt;</a:t>
            </a:r>
          </a:p>
          <a:p>
            <a:r>
              <a:rPr lang="en-US" altLang="zh-CN" sz="1800">
                <a:latin typeface="Arial" charset="0"/>
              </a:rPr>
              <a:t>&lt;/form&gt;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US" altLang="zh-CN" smtClean="0"/>
              <a:t>&lt;label&gt;</a:t>
            </a:r>
            <a:r>
              <a:rPr lang="zh-CN" altLang="en-US" smtClean="0"/>
              <a:t>表单区域</a:t>
            </a:r>
          </a:p>
        </p:txBody>
      </p:sp>
      <p:sp>
        <p:nvSpPr>
          <p:cNvPr id="135170" name="Rectangle 3"/>
          <p:cNvSpPr>
            <a:spLocks noGrp="1" noChangeArrowheads="1"/>
          </p:cNvSpPr>
          <p:nvPr>
            <p:ph type="body" sz="half" idx="1"/>
          </p:nvPr>
        </p:nvSpPr>
        <p:spPr>
          <a:xfrm>
            <a:off x="755650" y="1989138"/>
            <a:ext cx="7704138" cy="2160587"/>
          </a:xfrm>
        </p:spPr>
        <p:txBody>
          <a:bodyPr/>
          <a:lstStyle/>
          <a:p>
            <a:r>
              <a:rPr lang="zh-CN" altLang="en-US" sz="1600" b="1" smtClean="0">
                <a:latin typeface="宋体" charset="-122"/>
              </a:rPr>
              <a:t>定义</a:t>
            </a:r>
            <a:r>
              <a:rPr lang="zh-CN" altLang="en-US" sz="1600" smtClean="0">
                <a:latin typeface="宋体" charset="-122"/>
              </a:rPr>
              <a:t>：</a:t>
            </a:r>
            <a:r>
              <a:rPr lang="en-US" altLang="zh-CN" sz="1600" smtClean="0">
                <a:latin typeface="宋体" charset="-122"/>
              </a:rPr>
              <a:t>&lt;label&gt; </a:t>
            </a:r>
            <a:r>
              <a:rPr lang="zh-CN" altLang="en-US" sz="1600" smtClean="0">
                <a:latin typeface="宋体" charset="-122"/>
              </a:rPr>
              <a:t>标签为 </a:t>
            </a:r>
            <a:r>
              <a:rPr lang="en-US" altLang="zh-CN" sz="1600" smtClean="0">
                <a:latin typeface="宋体" charset="-122"/>
              </a:rPr>
              <a:t>input </a:t>
            </a:r>
            <a:r>
              <a:rPr lang="zh-CN" altLang="en-US" sz="1600" smtClean="0">
                <a:latin typeface="宋体" charset="-122"/>
              </a:rPr>
              <a:t>元素定义标注（标记）。</a:t>
            </a:r>
          </a:p>
          <a:p>
            <a:r>
              <a:rPr lang="zh-CN" altLang="en-US" sz="1600" b="1" smtClean="0">
                <a:latin typeface="宋体" charset="-122"/>
              </a:rPr>
              <a:t>说明</a:t>
            </a:r>
            <a:r>
              <a:rPr lang="zh-CN" altLang="en-US" sz="1600" smtClean="0">
                <a:latin typeface="宋体" charset="-122"/>
              </a:rPr>
              <a:t>：</a:t>
            </a:r>
          </a:p>
          <a:p>
            <a:pPr lvl="1"/>
            <a:r>
              <a:rPr lang="en-US" altLang="zh-CN" sz="1600" smtClean="0">
                <a:latin typeface="宋体" charset="-122"/>
              </a:rPr>
              <a:t>label </a:t>
            </a:r>
            <a:r>
              <a:rPr lang="zh-CN" altLang="en-US" sz="1600" smtClean="0">
                <a:latin typeface="宋体" charset="-122"/>
              </a:rPr>
              <a:t>元素不会向用户呈现任何特殊效果。不过，它为鼠标用户改进了可用性。如果您在 </a:t>
            </a:r>
            <a:r>
              <a:rPr lang="en-US" altLang="zh-CN" sz="1600" smtClean="0">
                <a:latin typeface="宋体" charset="-122"/>
              </a:rPr>
              <a:t>label </a:t>
            </a:r>
            <a:r>
              <a:rPr lang="zh-CN" altLang="en-US" sz="1600" smtClean="0">
                <a:latin typeface="宋体" charset="-122"/>
              </a:rPr>
              <a:t>元素内点击文本，就会触发此控件。就是说，当用户选择该标签时，浏览器就会自动将焦点转到和标签相关的表单控件上</a:t>
            </a:r>
          </a:p>
          <a:p>
            <a:pPr lvl="1"/>
            <a:r>
              <a:rPr lang="en-US" altLang="zh-CN" sz="1600" smtClean="0">
                <a:latin typeface="宋体" charset="-122"/>
              </a:rPr>
              <a:t>&lt;label&gt; </a:t>
            </a:r>
            <a:r>
              <a:rPr lang="zh-CN" altLang="en-US" sz="1600" smtClean="0">
                <a:latin typeface="宋体" charset="-122"/>
              </a:rPr>
              <a:t>标签的 </a:t>
            </a:r>
            <a:r>
              <a:rPr lang="en-US" altLang="zh-CN" sz="1600" smtClean="0">
                <a:latin typeface="宋体" charset="-122"/>
              </a:rPr>
              <a:t>for </a:t>
            </a:r>
            <a:r>
              <a:rPr lang="zh-CN" altLang="en-US" sz="1600" smtClean="0">
                <a:latin typeface="宋体" charset="-122"/>
              </a:rPr>
              <a:t>属性应当与</a:t>
            </a:r>
            <a:r>
              <a:rPr lang="zh-CN" altLang="en-US" sz="1600" b="1" smtClean="0">
                <a:solidFill>
                  <a:srgbClr val="FF0000"/>
                </a:solidFill>
                <a:latin typeface="宋体" charset="-122"/>
              </a:rPr>
              <a:t>相关元素的 </a:t>
            </a:r>
            <a:r>
              <a:rPr lang="en-US" altLang="zh-CN" sz="1600" b="1" smtClean="0">
                <a:solidFill>
                  <a:srgbClr val="FF0000"/>
                </a:solidFill>
                <a:latin typeface="宋体" charset="-122"/>
              </a:rPr>
              <a:t>id </a:t>
            </a:r>
            <a:r>
              <a:rPr lang="zh-CN" altLang="en-US" sz="1600" b="1" smtClean="0">
                <a:solidFill>
                  <a:srgbClr val="FF0000"/>
                </a:solidFill>
                <a:latin typeface="宋体" charset="-122"/>
              </a:rPr>
              <a:t>属性</a:t>
            </a:r>
            <a:r>
              <a:rPr lang="zh-CN" altLang="en-US" sz="1600" smtClean="0">
                <a:latin typeface="宋体" charset="-122"/>
              </a:rPr>
              <a:t>相同。</a:t>
            </a:r>
          </a:p>
          <a:p>
            <a:pPr lvl="1"/>
            <a:r>
              <a:rPr lang="zh-CN" altLang="en-US" sz="1600" b="1" smtClean="0">
                <a:solidFill>
                  <a:srgbClr val="0066FF"/>
                </a:solidFill>
                <a:latin typeface="宋体" charset="-122"/>
              </a:rPr>
              <a:t>结合</a:t>
            </a:r>
            <a:r>
              <a:rPr lang="en-US" altLang="zh-CN" sz="1600" b="1" smtClean="0">
                <a:solidFill>
                  <a:srgbClr val="0066FF"/>
                </a:solidFill>
                <a:latin typeface="宋体" charset="-122"/>
              </a:rPr>
              <a:t>CSS</a:t>
            </a:r>
            <a:r>
              <a:rPr lang="zh-CN" altLang="en-US" sz="1600" b="1" smtClean="0">
                <a:solidFill>
                  <a:srgbClr val="0066FF"/>
                </a:solidFill>
                <a:latin typeface="宋体" charset="-122"/>
              </a:rPr>
              <a:t>可以控制表单文本或控件对齐，美化表单。</a:t>
            </a:r>
            <a:endParaRPr lang="zh-CN" altLang="en-US" sz="1600" b="1" smtClean="0">
              <a:solidFill>
                <a:srgbClr val="0066FF"/>
              </a:solidFill>
            </a:endParaRPr>
          </a:p>
        </p:txBody>
      </p:sp>
      <p:sp>
        <p:nvSpPr>
          <p:cNvPr id="135171" name="Text Box 4"/>
          <p:cNvSpPr txBox="1">
            <a:spLocks noChangeArrowheads="1"/>
          </p:cNvSpPr>
          <p:nvPr/>
        </p:nvSpPr>
        <p:spPr bwMode="auto">
          <a:xfrm>
            <a:off x="684213" y="4221163"/>
            <a:ext cx="7920037" cy="1079500"/>
          </a:xfrm>
          <a:prstGeom prst="rect">
            <a:avLst/>
          </a:prstGeom>
          <a:solidFill>
            <a:srgbClr val="CCFFFF"/>
          </a:solidFill>
          <a:ln w="9525">
            <a:solidFill>
              <a:schemeClr val="tx1"/>
            </a:solidFill>
            <a:miter lim="800000"/>
            <a:headEnd/>
            <a:tailEnd/>
          </a:ln>
        </p:spPr>
        <p:txBody>
          <a:bodyPr>
            <a:spAutoFit/>
          </a:bodyPr>
          <a:lstStyle/>
          <a:p>
            <a:r>
              <a:rPr lang="en-US" altLang="zh-CN" sz="1600">
                <a:latin typeface="Arial" charset="0"/>
              </a:rPr>
              <a:t>&lt;form id="form1" name="form1" method="post" action=""&gt;</a:t>
            </a:r>
          </a:p>
          <a:p>
            <a:r>
              <a:rPr lang="en-US" altLang="zh-CN" sz="1600">
                <a:latin typeface="Arial" charset="0"/>
              </a:rPr>
              <a:t>        &lt;label for=“username”&gt;</a:t>
            </a:r>
            <a:r>
              <a:rPr lang="zh-CN" altLang="en-US" sz="1600">
                <a:latin typeface="Arial" charset="0"/>
              </a:rPr>
              <a:t>用户名</a:t>
            </a:r>
            <a:r>
              <a:rPr lang="en-US" altLang="zh-CN" sz="1600">
                <a:latin typeface="Arial" charset="0"/>
              </a:rPr>
              <a:t>&lt;/label&gt;</a:t>
            </a:r>
          </a:p>
          <a:p>
            <a:r>
              <a:rPr lang="en-US" altLang="zh-CN" sz="1600">
                <a:latin typeface="Arial" charset="0"/>
              </a:rPr>
              <a:t>        &lt;input type=“text” name=“username” id=“username” size=“20” /&gt;</a:t>
            </a:r>
          </a:p>
          <a:p>
            <a:r>
              <a:rPr lang="en-US" altLang="zh-CN" sz="1600">
                <a:latin typeface="Arial" charset="0"/>
              </a:rPr>
              <a:t>&lt;/form&gt;</a:t>
            </a:r>
          </a:p>
        </p:txBody>
      </p:sp>
      <p:graphicFrame>
        <p:nvGraphicFramePr>
          <p:cNvPr id="83993" name="Group 25"/>
          <p:cNvGraphicFramePr>
            <a:graphicFrameLocks noGrp="1"/>
          </p:cNvGraphicFramePr>
          <p:nvPr>
            <p:ph sz="half" idx="2"/>
          </p:nvPr>
        </p:nvGraphicFramePr>
        <p:xfrm>
          <a:off x="684213" y="5491163"/>
          <a:ext cx="7920037" cy="669925"/>
        </p:xfrm>
        <a:graphic>
          <a:graphicData uri="http://schemas.openxmlformats.org/drawingml/2006/table">
            <a:tbl>
              <a:tblPr/>
              <a:tblGrid>
                <a:gridCol w="963612"/>
                <a:gridCol w="2147888"/>
                <a:gridCol w="4808537"/>
              </a:tblGrid>
              <a:tr h="18097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1" u="none" strike="noStrike" cap="none" normalizeH="0" baseline="0" smtClean="0">
                          <a:ln>
                            <a:noFill/>
                          </a:ln>
                          <a:solidFill>
                            <a:schemeClr val="tx1"/>
                          </a:solidFill>
                          <a:effectLst/>
                          <a:latin typeface="Arial" charset="0"/>
                          <a:ea typeface="宋体" charset="-122"/>
                        </a:rPr>
                        <a:t>element_id</a:t>
                      </a:r>
                      <a:r>
                        <a:rPr kumimoji="0" lang="en-US" altLang="zh-CN" sz="1600" b="0" i="0" u="none" strike="noStrike" cap="none" normalizeH="0" baseline="0" smtClean="0">
                          <a:ln>
                            <a:noFill/>
                          </a:ln>
                          <a:solidFill>
                            <a:schemeClr val="tx1"/>
                          </a:solidFill>
                          <a:effectLst/>
                          <a:latin typeface="Arial" charset="0"/>
                          <a:ea typeface="宋体" charset="-122"/>
                        </a:rPr>
                        <a:t>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 </a:t>
                      </a:r>
                      <a:r>
                        <a:rPr kumimoji="0" lang="en-US" altLang="zh-CN" sz="1600" b="0" i="0" u="none" strike="noStrike" cap="none" normalizeH="0" baseline="0" smtClean="0">
                          <a:ln>
                            <a:noFill/>
                          </a:ln>
                          <a:solidFill>
                            <a:schemeClr val="tx1"/>
                          </a:solidFill>
                          <a:effectLst/>
                          <a:latin typeface="Arial" charset="0"/>
                          <a:ea typeface="宋体" charset="-122"/>
                        </a:rPr>
                        <a:t>label </a:t>
                      </a:r>
                      <a:r>
                        <a:rPr kumimoji="0" lang="zh-CN" altLang="en-US" sz="1600" b="0" i="0" u="none" strike="noStrike" cap="none" normalizeH="0" baseline="0" smtClean="0">
                          <a:ln>
                            <a:noFill/>
                          </a:ln>
                          <a:solidFill>
                            <a:schemeClr val="tx1"/>
                          </a:solidFill>
                          <a:effectLst/>
                          <a:latin typeface="Arial" charset="0"/>
                          <a:ea typeface="宋体" charset="-122"/>
                        </a:rPr>
                        <a:t>与哪个表单元素绑定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r>
              <a:rPr lang="en-US" altLang="zh-CN" smtClean="0"/>
              <a:t>&lt;fieldset&gt;</a:t>
            </a:r>
            <a:r>
              <a:rPr lang="zh-CN" altLang="en-US" smtClean="0"/>
              <a:t>和</a:t>
            </a:r>
            <a:r>
              <a:rPr lang="en-US" altLang="zh-CN" smtClean="0"/>
              <a:t>&lt;legend&gt;</a:t>
            </a:r>
          </a:p>
        </p:txBody>
      </p:sp>
      <p:sp>
        <p:nvSpPr>
          <p:cNvPr id="136194" name="Rectangle 3"/>
          <p:cNvSpPr>
            <a:spLocks noGrp="1" noChangeArrowheads="1"/>
          </p:cNvSpPr>
          <p:nvPr>
            <p:ph type="body" idx="1"/>
          </p:nvPr>
        </p:nvSpPr>
        <p:spPr/>
        <p:txBody>
          <a:bodyPr/>
          <a:lstStyle/>
          <a:p>
            <a:r>
              <a:rPr lang="en-US" altLang="zh-CN" smtClean="0"/>
              <a:t>&lt;fieldset&gt;</a:t>
            </a:r>
            <a:r>
              <a:rPr lang="zh-CN" altLang="en-US" smtClean="0"/>
              <a:t>标记</a:t>
            </a:r>
          </a:p>
          <a:p>
            <a:pPr lvl="1"/>
            <a:r>
              <a:rPr lang="en-US" altLang="zh-CN" smtClean="0"/>
              <a:t>fieldset </a:t>
            </a:r>
            <a:r>
              <a:rPr lang="zh-CN" altLang="en-US" smtClean="0"/>
              <a:t>元素可将表单内的相关元素分组。</a:t>
            </a:r>
          </a:p>
          <a:p>
            <a:pPr lvl="1"/>
            <a:r>
              <a:rPr lang="en-US" altLang="zh-CN" smtClean="0"/>
              <a:t>fieldset</a:t>
            </a:r>
            <a:r>
              <a:rPr lang="zh-CN" altLang="en-US" smtClean="0"/>
              <a:t>元素没有必需的或唯一的属性。 </a:t>
            </a:r>
          </a:p>
          <a:p>
            <a:r>
              <a:rPr lang="en-US" altLang="zh-CN" smtClean="0"/>
              <a:t>&lt;legend&gt;</a:t>
            </a:r>
          </a:p>
          <a:p>
            <a:pPr lvl="1"/>
            <a:r>
              <a:rPr lang="en-US" altLang="zh-CN" smtClean="0"/>
              <a:t>legend</a:t>
            </a:r>
            <a:r>
              <a:rPr lang="zh-CN" altLang="en-US" smtClean="0"/>
              <a:t>元素为</a:t>
            </a:r>
            <a:r>
              <a:rPr lang="en-US" altLang="zh-CN" smtClean="0"/>
              <a:t>fieldset</a:t>
            </a:r>
            <a:r>
              <a:rPr lang="zh-CN" altLang="en-US" smtClean="0"/>
              <a:t>元素定义标题。</a:t>
            </a:r>
          </a:p>
          <a:p>
            <a:pPr lvl="1"/>
            <a:r>
              <a:rPr lang="zh-CN" altLang="en-US" smtClean="0"/>
              <a:t>属性：</a:t>
            </a:r>
            <a:r>
              <a:rPr lang="en-US" altLang="zh-CN" smtClean="0"/>
              <a:t>align</a:t>
            </a:r>
            <a:r>
              <a:rPr lang="zh-CN" altLang="en-US" smtClean="0"/>
              <a:t>取值：</a:t>
            </a:r>
            <a:r>
              <a:rPr lang="en-US" altLang="zh-CN" smtClean="0"/>
              <a:t>left</a:t>
            </a:r>
            <a:r>
              <a:rPr lang="zh-CN" altLang="en-US" smtClean="0"/>
              <a:t>、</a:t>
            </a:r>
            <a:r>
              <a:rPr lang="en-US" altLang="zh-CN" smtClean="0"/>
              <a:t>center</a:t>
            </a:r>
            <a:r>
              <a:rPr lang="zh-CN" altLang="en-US" smtClean="0"/>
              <a:t>、</a:t>
            </a:r>
            <a:r>
              <a:rPr lang="en-US" altLang="zh-CN" smtClean="0"/>
              <a:t>right</a:t>
            </a:r>
          </a:p>
          <a:p>
            <a:pPr lvl="1"/>
            <a:endParaRPr lang="zh-CN" alt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r>
              <a:rPr lang="en-US" altLang="zh-CN" smtClean="0"/>
              <a:t>Lable</a:t>
            </a:r>
            <a:r>
              <a:rPr lang="zh-CN" altLang="en-US" smtClean="0"/>
              <a:t>、</a:t>
            </a:r>
            <a:r>
              <a:rPr lang="en-US" altLang="zh-CN" smtClean="0"/>
              <a:t>fieldset</a:t>
            </a:r>
            <a:r>
              <a:rPr lang="zh-CN" altLang="en-US" smtClean="0"/>
              <a:t>、</a:t>
            </a:r>
            <a:r>
              <a:rPr lang="en-US" altLang="zh-CN" smtClean="0"/>
              <a:t>legend</a:t>
            </a:r>
            <a:r>
              <a:rPr lang="zh-CN" altLang="en-US" smtClean="0"/>
              <a:t>实例</a:t>
            </a:r>
          </a:p>
        </p:txBody>
      </p:sp>
      <p:sp>
        <p:nvSpPr>
          <p:cNvPr id="137218" name="Rectangle 3"/>
          <p:cNvSpPr>
            <a:spLocks noGrp="1" noChangeArrowheads="1"/>
          </p:cNvSpPr>
          <p:nvPr>
            <p:ph type="body" idx="1"/>
          </p:nvPr>
        </p:nvSpPr>
        <p:spPr/>
        <p:txBody>
          <a:bodyPr/>
          <a:lstStyle/>
          <a:p>
            <a:endParaRPr lang="zh-CN" altLang="en-US" smtClean="0"/>
          </a:p>
        </p:txBody>
      </p:sp>
      <p:pic>
        <p:nvPicPr>
          <p:cNvPr id="137219" name="Picture 4"/>
          <p:cNvPicPr>
            <a:picLocks noChangeAspect="1" noChangeArrowheads="1"/>
          </p:cNvPicPr>
          <p:nvPr/>
        </p:nvPicPr>
        <p:blipFill>
          <a:blip r:embed="rId3"/>
          <a:srcRect/>
          <a:stretch>
            <a:fillRect/>
          </a:stretch>
        </p:blipFill>
        <p:spPr bwMode="auto">
          <a:xfrm>
            <a:off x="684213" y="1916113"/>
            <a:ext cx="7920037" cy="245268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zh-CN" altLang="en-US" smtClean="0"/>
              <a:t>表单实例</a:t>
            </a:r>
            <a:r>
              <a:rPr lang="en-US" altLang="zh-CN" smtClean="0"/>
              <a:t>——</a:t>
            </a:r>
            <a:r>
              <a:rPr lang="zh-CN" altLang="en-US" smtClean="0"/>
              <a:t>盛世恒通用户注册</a:t>
            </a:r>
          </a:p>
        </p:txBody>
      </p:sp>
      <p:sp>
        <p:nvSpPr>
          <p:cNvPr id="139266" name="Rectangle 3"/>
          <p:cNvSpPr>
            <a:spLocks noGrp="1" noChangeArrowheads="1"/>
          </p:cNvSpPr>
          <p:nvPr>
            <p:ph type="body" idx="1"/>
          </p:nvPr>
        </p:nvSpPr>
        <p:spPr/>
        <p:txBody>
          <a:bodyPr/>
          <a:lstStyle/>
          <a:p>
            <a:endParaRPr lang="zh-CN" altLang="en-US" smtClean="0"/>
          </a:p>
        </p:txBody>
      </p:sp>
      <p:pic>
        <p:nvPicPr>
          <p:cNvPr id="139267" name="Picture 4"/>
          <p:cNvPicPr>
            <a:picLocks noChangeAspect="1" noChangeArrowheads="1"/>
          </p:cNvPicPr>
          <p:nvPr/>
        </p:nvPicPr>
        <p:blipFill>
          <a:blip r:embed="rId2"/>
          <a:srcRect/>
          <a:stretch>
            <a:fillRect/>
          </a:stretch>
        </p:blipFill>
        <p:spPr bwMode="auto">
          <a:xfrm>
            <a:off x="468313" y="1844675"/>
            <a:ext cx="8229600"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zh-CN" altLang="en-US" smtClean="0"/>
              <a:t>框架效果图</a:t>
            </a:r>
          </a:p>
        </p:txBody>
      </p:sp>
      <p:sp>
        <p:nvSpPr>
          <p:cNvPr id="140290" name="Rectangle 3"/>
          <p:cNvSpPr>
            <a:spLocks noGrp="1" noChangeArrowheads="1"/>
          </p:cNvSpPr>
          <p:nvPr>
            <p:ph type="body" idx="1"/>
          </p:nvPr>
        </p:nvSpPr>
        <p:spPr/>
        <p:txBody>
          <a:bodyPr/>
          <a:lstStyle/>
          <a:p>
            <a:endParaRPr lang="zh-CN" altLang="en-US" smtClean="0"/>
          </a:p>
        </p:txBody>
      </p:sp>
      <p:pic>
        <p:nvPicPr>
          <p:cNvPr id="140291" name="Picture 4" descr="2755005_105303103000_2"/>
          <p:cNvPicPr>
            <a:picLocks noChangeAspect="1" noChangeArrowheads="1"/>
          </p:cNvPicPr>
          <p:nvPr/>
        </p:nvPicPr>
        <p:blipFill>
          <a:blip r:embed="rId2"/>
          <a:srcRect/>
          <a:stretch>
            <a:fillRect/>
          </a:stretch>
        </p:blipFill>
        <p:spPr bwMode="auto">
          <a:xfrm>
            <a:off x="468313" y="1773238"/>
            <a:ext cx="8207375" cy="4754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r>
              <a:rPr lang="zh-CN" altLang="en-US" smtClean="0"/>
              <a:t>什么是框架？</a:t>
            </a:r>
          </a:p>
        </p:txBody>
      </p:sp>
      <p:sp>
        <p:nvSpPr>
          <p:cNvPr id="141314" name="Rectangle 3"/>
          <p:cNvSpPr>
            <a:spLocks noGrp="1" noChangeArrowheads="1"/>
          </p:cNvSpPr>
          <p:nvPr>
            <p:ph type="body" idx="1"/>
          </p:nvPr>
        </p:nvSpPr>
        <p:spPr>
          <a:xfrm>
            <a:off x="468313" y="1989138"/>
            <a:ext cx="8351837" cy="4098925"/>
          </a:xfrm>
        </p:spPr>
        <p:txBody>
          <a:bodyPr/>
          <a:lstStyle/>
          <a:p>
            <a:pPr eaLnBrk="1" hangingPunct="1">
              <a:lnSpc>
                <a:spcPct val="110000"/>
              </a:lnSpc>
              <a:spcBef>
                <a:spcPct val="50000"/>
              </a:spcBef>
            </a:pPr>
            <a:r>
              <a:rPr lang="zh-CN" altLang="en-US" sz="1800" smtClean="0">
                <a:latin typeface="新宋体" pitchFamily="49" charset="-122"/>
                <a:ea typeface="新宋体" pitchFamily="49" charset="-122"/>
              </a:rPr>
              <a:t>框架提供将一个浏览器窗口划分为多个区域，每个区域都可以显示不同</a:t>
            </a:r>
            <a:r>
              <a:rPr lang="en-US" altLang="zh-CN" sz="1800" smtClean="0">
                <a:latin typeface="新宋体" pitchFamily="49" charset="-122"/>
                <a:ea typeface="新宋体" pitchFamily="49" charset="-122"/>
              </a:rPr>
              <a:t>HTML</a:t>
            </a:r>
            <a:r>
              <a:rPr lang="zh-CN" altLang="en-US" sz="1800" smtClean="0">
                <a:latin typeface="新宋体" pitchFamily="49" charset="-122"/>
                <a:ea typeface="新宋体" pitchFamily="49" charset="-122"/>
              </a:rPr>
              <a:t>文档的方法。使用框架的最常见情况就是：一个框架显示导航控件的文档，而另一个框架显示含有内容的文档。</a:t>
            </a:r>
          </a:p>
          <a:p>
            <a:pPr eaLnBrk="1" hangingPunct="1">
              <a:lnSpc>
                <a:spcPct val="110000"/>
              </a:lnSpc>
              <a:spcBef>
                <a:spcPct val="50000"/>
              </a:spcBef>
            </a:pPr>
            <a:r>
              <a:rPr lang="zh-CN" altLang="en-US" sz="1800" smtClean="0">
                <a:latin typeface="新宋体" pitchFamily="49" charset="-122"/>
                <a:ea typeface="新宋体" pitchFamily="49" charset="-122"/>
              </a:rPr>
              <a:t>框架集</a:t>
            </a:r>
            <a:r>
              <a:rPr lang="en-US" altLang="zh-CN" sz="1800" smtClean="0">
                <a:latin typeface="新宋体" pitchFamily="49" charset="-122"/>
                <a:ea typeface="新宋体" pitchFamily="49" charset="-122"/>
              </a:rPr>
              <a:t>(frameset)</a:t>
            </a:r>
            <a:r>
              <a:rPr lang="zh-CN" altLang="en-US" sz="1800" smtClean="0">
                <a:latin typeface="新宋体" pitchFamily="49" charset="-122"/>
                <a:ea typeface="新宋体" pitchFamily="49" charset="-122"/>
              </a:rPr>
              <a:t>是</a:t>
            </a:r>
            <a:r>
              <a:rPr lang="en-US" altLang="zh-CN" sz="1800" smtClean="0">
                <a:latin typeface="新宋体" pitchFamily="49" charset="-122"/>
                <a:ea typeface="新宋体" pitchFamily="49" charset="-122"/>
              </a:rPr>
              <a:t>HTML</a:t>
            </a:r>
            <a:r>
              <a:rPr lang="zh-CN" altLang="en-US" sz="1800" smtClean="0">
                <a:latin typeface="新宋体" pitchFamily="49" charset="-122"/>
                <a:ea typeface="新宋体" pitchFamily="49" charset="-122"/>
              </a:rPr>
              <a:t>文件，它定义一组框架的布局和属性，包括框架的数目、框架的大小和位置以及在每个框架中初始显示的页面的</a:t>
            </a:r>
            <a:r>
              <a:rPr lang="en-US" altLang="zh-CN" sz="1800" smtClean="0">
                <a:latin typeface="新宋体" pitchFamily="49" charset="-122"/>
                <a:ea typeface="新宋体" pitchFamily="49" charset="-122"/>
              </a:rPr>
              <a:t>URL</a:t>
            </a:r>
            <a:r>
              <a:rPr lang="zh-CN" altLang="en-US" sz="1800" smtClean="0">
                <a:latin typeface="新宋体" pitchFamily="49" charset="-122"/>
                <a:ea typeface="新宋体" pitchFamily="49" charset="-122"/>
              </a:rPr>
              <a:t>。框架集文件本身不包含要在浏览器中显示的</a:t>
            </a:r>
            <a:r>
              <a:rPr lang="en-US" altLang="zh-CN" sz="1800" smtClean="0">
                <a:latin typeface="新宋体" pitchFamily="49" charset="-122"/>
                <a:ea typeface="新宋体" pitchFamily="49" charset="-122"/>
              </a:rPr>
              <a:t>HTML</a:t>
            </a:r>
            <a:r>
              <a:rPr lang="zh-CN" altLang="en-US" sz="1800" smtClean="0">
                <a:latin typeface="新宋体" pitchFamily="49" charset="-122"/>
                <a:ea typeface="新宋体" pitchFamily="49" charset="-122"/>
              </a:rPr>
              <a:t>内容；框架集文件只是向浏览器提供应如何显示一组框架，以及在这些框架中应显示哪些文档的有关信息。</a:t>
            </a:r>
          </a:p>
          <a:p>
            <a:pPr eaLnBrk="1" hangingPunct="1">
              <a:lnSpc>
                <a:spcPct val="110000"/>
              </a:lnSpc>
              <a:spcBef>
                <a:spcPct val="50000"/>
              </a:spcBef>
            </a:pPr>
            <a:r>
              <a:rPr lang="zh-CN" altLang="en-US" sz="1800" smtClean="0">
                <a:latin typeface="新宋体" pitchFamily="49" charset="-122"/>
                <a:ea typeface="新宋体" pitchFamily="49" charset="-122"/>
              </a:rPr>
              <a:t>框架</a:t>
            </a:r>
            <a:r>
              <a:rPr lang="en-US" altLang="zh-CN" sz="1800" smtClean="0">
                <a:latin typeface="新宋体" pitchFamily="49" charset="-122"/>
                <a:ea typeface="新宋体" pitchFamily="49" charset="-122"/>
              </a:rPr>
              <a:t>(frame)</a:t>
            </a:r>
            <a:r>
              <a:rPr lang="zh-CN" altLang="en-US" sz="1800" smtClean="0">
                <a:latin typeface="新宋体" pitchFamily="49" charset="-122"/>
                <a:ea typeface="新宋体" pitchFamily="49" charset="-122"/>
              </a:rPr>
              <a:t>是浏览器窗口中的一个区域，它可以显示与浏览器窗口的其余部分中所显示内容无关的</a:t>
            </a:r>
            <a:r>
              <a:rPr lang="en-US" altLang="zh-CN" sz="1800" smtClean="0">
                <a:latin typeface="新宋体" pitchFamily="49" charset="-122"/>
                <a:ea typeface="新宋体" pitchFamily="49" charset="-122"/>
              </a:rPr>
              <a:t>HTML</a:t>
            </a:r>
            <a:r>
              <a:rPr lang="zh-CN" altLang="en-US" sz="1800" smtClean="0">
                <a:latin typeface="新宋体" pitchFamily="49" charset="-122"/>
                <a:ea typeface="新宋体" pitchFamily="49" charset="-122"/>
              </a:rPr>
              <a:t>文档（每个框架中显示一个独立的</a:t>
            </a:r>
            <a:r>
              <a:rPr lang="en-US" altLang="zh-CN" sz="1800" smtClean="0">
                <a:latin typeface="新宋体" pitchFamily="49" charset="-122"/>
                <a:ea typeface="新宋体" pitchFamily="49" charset="-122"/>
              </a:rPr>
              <a:t>HTML</a:t>
            </a:r>
            <a:r>
              <a:rPr lang="zh-CN" altLang="en-US" sz="1800" smtClean="0">
                <a:latin typeface="新宋体" pitchFamily="49" charset="-122"/>
                <a:ea typeface="新宋体" pitchFamily="49" charset="-122"/>
              </a:rPr>
              <a:t>文档）。</a:t>
            </a:r>
          </a:p>
          <a:p>
            <a:pPr>
              <a:lnSpc>
                <a:spcPct val="110000"/>
              </a:lnSpc>
            </a:pPr>
            <a:endParaRPr lang="zh-CN" altLang="en-US" sz="1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6395</TotalTime>
  <Words>18101</Words>
  <Application>Microsoft Office PowerPoint</Application>
  <PresentationFormat>On-screen Show (4:3)</PresentationFormat>
  <Paragraphs>1339</Paragraphs>
  <Slides>110</Slides>
  <Notes>19</Notes>
  <HiddenSlides>0</HiddenSlides>
  <MMClips>0</MMClips>
  <ScaleCrop>false</ScaleCrop>
  <HeadingPairs>
    <vt:vector size="6" baseType="variant">
      <vt:variant>
        <vt:lpstr>已用的字体</vt:lpstr>
      </vt:variant>
      <vt:variant>
        <vt:i4>10</vt:i4>
      </vt:variant>
      <vt:variant>
        <vt:lpstr>演示文稿设计模板</vt:lpstr>
      </vt:variant>
      <vt:variant>
        <vt:i4>12</vt:i4>
      </vt:variant>
      <vt:variant>
        <vt:lpstr>幻灯片标题</vt:lpstr>
      </vt:variant>
      <vt:variant>
        <vt:i4>110</vt:i4>
      </vt:variant>
    </vt:vector>
  </HeadingPairs>
  <TitlesOfParts>
    <vt:vector size="132" baseType="lpstr">
      <vt:lpstr>楷体</vt:lpstr>
      <vt:lpstr>宋体</vt:lpstr>
      <vt:lpstr>Arial</vt:lpstr>
      <vt:lpstr>Arial Black</vt:lpstr>
      <vt:lpstr>Wingdings</vt:lpstr>
      <vt:lpstr>Calibri</vt:lpstr>
      <vt:lpstr>Times New Roman</vt:lpstr>
      <vt:lpstr>隶书</vt:lpstr>
      <vt:lpstr>华文行楷</vt:lpstr>
      <vt:lpstr>新宋体</vt:lpstr>
      <vt:lpstr>1_Studio</vt:lpstr>
      <vt:lpstr>1_Studio</vt:lpstr>
      <vt:lpstr>1_Studio</vt:lpstr>
      <vt:lpstr>1_Studio</vt:lpstr>
      <vt:lpstr>1_Studio</vt:lpstr>
      <vt:lpstr>1_Studio</vt:lpstr>
      <vt:lpstr>1_Studio</vt:lpstr>
      <vt:lpstr>1_Studio</vt:lpstr>
      <vt:lpstr>1_Studio</vt:lpstr>
      <vt:lpstr>1_Studio</vt:lpstr>
      <vt:lpstr>1_Studio</vt:lpstr>
      <vt:lpstr>1_Studio</vt:lpstr>
      <vt:lpstr> HTML&amp;CSS课程概述</vt:lpstr>
      <vt:lpstr>B/S结构</vt:lpstr>
      <vt:lpstr>html概述</vt:lpstr>
      <vt:lpstr>html文件结构</vt:lpstr>
      <vt:lpstr>html标签概念</vt:lpstr>
      <vt:lpstr>html标签编写规则</vt:lpstr>
      <vt:lpstr>html标签——&lt;body&gt;属性</vt:lpstr>
      <vt:lpstr>html标签——字体修饰标记</vt:lpstr>
      <vt:lpstr>实例</vt:lpstr>
      <vt:lpstr>代码编辑器</vt:lpstr>
      <vt:lpstr>EditPlus编辑器使用</vt:lpstr>
      <vt:lpstr>html颜色介绍</vt:lpstr>
      <vt:lpstr>HTML颜色介绍</vt:lpstr>
      <vt:lpstr>实例——不同浏览器显示不一致</vt:lpstr>
      <vt:lpstr>html标签——排版元素</vt:lpstr>
      <vt:lpstr>实例——基本排版标记</vt:lpstr>
      <vt:lpstr>实例——&lt;pre&gt;</vt:lpstr>
      <vt:lpstr>&lt;div&gt;与&lt;span&gt;标签</vt:lpstr>
      <vt:lpstr>实例：DIV与SPAN</vt:lpstr>
      <vt:lpstr>字符实体</vt:lpstr>
      <vt:lpstr>实例：字符实例</vt:lpstr>
      <vt:lpstr>html标记——列表</vt:lpstr>
      <vt:lpstr>实例：项目符号（无序列表）</vt:lpstr>
      <vt:lpstr>实例：有序列表（编号列表）</vt:lpstr>
      <vt:lpstr>实例：定义列表</vt:lpstr>
      <vt:lpstr>计算机进制</vt:lpstr>
      <vt:lpstr>实例——各进制基数对应表</vt:lpstr>
      <vt:lpstr>二进制和十进制间的转换</vt:lpstr>
      <vt:lpstr>实例——十进制转成二进制</vt:lpstr>
      <vt:lpstr>&lt;marquee&gt;滚动文字</vt:lpstr>
      <vt:lpstr>幻灯片 31</vt:lpstr>
      <vt:lpstr>计算机编码介绍</vt:lpstr>
      <vt:lpstr>计算机编码介绍</vt:lpstr>
      <vt:lpstr>计算机编码介绍</vt:lpstr>
      <vt:lpstr>计算机编码介绍</vt:lpstr>
      <vt:lpstr>计算机编码介绍</vt:lpstr>
      <vt:lpstr>幻灯片 37</vt:lpstr>
      <vt:lpstr>&lt;meta&gt;标签</vt:lpstr>
      <vt:lpstr>&lt;meta&gt;标签——http-equiv属性</vt:lpstr>
      <vt:lpstr>实例——凤凰网的&lt;meta&gt;</vt:lpstr>
      <vt:lpstr>&lt;meta&gt;标签——name属性</vt:lpstr>
      <vt:lpstr>&lt;meta&gt;标签——name属性</vt:lpstr>
      <vt:lpstr>SGML、HTML、XHTML</vt:lpstr>
      <vt:lpstr>SGML标准通用标注语言</vt:lpstr>
      <vt:lpstr>SGML HTML XHTML 关系</vt:lpstr>
      <vt:lpstr>XHTML——可扩展HTML语言</vt:lpstr>
      <vt:lpstr>XHTML编写规范</vt:lpstr>
      <vt:lpstr>XHTML——DTD文档类型定义</vt:lpstr>
      <vt:lpstr>知识点——W3C</vt:lpstr>
      <vt:lpstr>实例——HTML过渡到XHTML</vt:lpstr>
      <vt:lpstr>html标签——&lt;a&gt;超级链接</vt:lpstr>
      <vt:lpstr>html标签——&lt;a&gt;超级链接</vt:lpstr>
      <vt:lpstr>html标签——&lt;a&gt;超级链接</vt:lpstr>
      <vt:lpstr>知识点——URL统一资源定位符</vt:lpstr>
      <vt:lpstr>&lt;a&gt;超级链接</vt:lpstr>
      <vt:lpstr>幻灯片 56</vt:lpstr>
      <vt:lpstr>实例——锚点使用</vt:lpstr>
      <vt:lpstr>&lt;img&gt;图像</vt:lpstr>
      <vt:lpstr>幻灯片 59</vt:lpstr>
      <vt:lpstr>幻灯片 60</vt:lpstr>
      <vt:lpstr>&lt;map&gt;图像映射</vt:lpstr>
      <vt:lpstr>幻灯片 62</vt:lpstr>
      <vt:lpstr>&lt;map&gt;图像映射</vt:lpstr>
      <vt:lpstr>实例——图片映射（热点）</vt:lpstr>
      <vt:lpstr>网页多媒体</vt:lpstr>
      <vt:lpstr>知识点——插件</vt:lpstr>
      <vt:lpstr>网页多媒体</vt:lpstr>
      <vt:lpstr>&lt;object&gt;</vt:lpstr>
      <vt:lpstr>&lt;embed&gt;和&lt;object&gt;</vt:lpstr>
      <vt:lpstr>实例——播放Flash代码</vt:lpstr>
      <vt:lpstr>&lt;table&gt;标签</vt:lpstr>
      <vt:lpstr>&lt;table&gt;标签</vt:lpstr>
      <vt:lpstr>&lt;table&gt;标签</vt:lpstr>
      <vt:lpstr>&lt;tr&gt;标签</vt:lpstr>
      <vt:lpstr>&lt;table&gt;标签</vt:lpstr>
      <vt:lpstr>&lt;caption&gt;——表格标题</vt:lpstr>
      <vt:lpstr>实例——很细表格边线的实现</vt:lpstr>
      <vt:lpstr>表格案例(1)</vt:lpstr>
      <vt:lpstr>表格案例(2)</vt:lpstr>
      <vt:lpstr>综合实例——月福网首页</vt:lpstr>
      <vt:lpstr>&lt;form&gt;表单元素</vt:lpstr>
      <vt:lpstr>&lt;form&gt;标记属性</vt:lpstr>
      <vt:lpstr>知识点——post与get提交方法</vt:lpstr>
      <vt:lpstr>&lt;input&gt;标记属性</vt:lpstr>
      <vt:lpstr>&lt;input&gt;标记——type属性</vt:lpstr>
      <vt:lpstr>上传文件域type=file</vt:lpstr>
      <vt:lpstr>隐藏域type=“hidden”</vt:lpstr>
      <vt:lpstr>不同类型的按钮</vt:lpstr>
      <vt:lpstr>各种按钮效果</vt:lpstr>
      <vt:lpstr>&lt;select&gt;下拉列表</vt:lpstr>
      <vt:lpstr>&lt;option&gt;标记</vt:lpstr>
      <vt:lpstr>&lt;button&gt;标签——双边标记</vt:lpstr>
      <vt:lpstr>&lt;textarea&gt;多行文本框</vt:lpstr>
      <vt:lpstr>&lt;label&gt;表单区域</vt:lpstr>
      <vt:lpstr>&lt;fieldset&gt;和&lt;legend&gt;</vt:lpstr>
      <vt:lpstr>Lable、fieldset、legend实例</vt:lpstr>
      <vt:lpstr>表单实例——盛世恒通用户注册</vt:lpstr>
      <vt:lpstr>框架效果图</vt:lpstr>
      <vt:lpstr>什么是框架？</vt:lpstr>
      <vt:lpstr>框架页面结构</vt:lpstr>
      <vt:lpstr>&lt;frameset&gt;标记属性</vt:lpstr>
      <vt:lpstr>&lt;frame&gt;标记属性</vt:lpstr>
      <vt:lpstr>补充说明</vt:lpstr>
      <vt:lpstr>&lt;noframes&gt;</vt:lpstr>
      <vt:lpstr>框架的优点和缺点</vt:lpstr>
      <vt:lpstr>幻灯片 106</vt:lpstr>
      <vt:lpstr>&lt;iframe&gt;浮动框架</vt:lpstr>
      <vt:lpstr>&lt;iframe&gt;属性</vt:lpstr>
      <vt:lpstr>实例：浮动框架</vt:lpstr>
      <vt:lpstr>幻灯片 110</vt:lpstr>
    </vt:vector>
  </TitlesOfParts>
  <Company>hj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ldh</dc:creator>
  <cp:lastModifiedBy>Sky123.Org</cp:lastModifiedBy>
  <cp:revision>2033</cp:revision>
  <dcterms:created xsi:type="dcterms:W3CDTF">2009-07-31T14:53:51Z</dcterms:created>
  <dcterms:modified xsi:type="dcterms:W3CDTF">2013-12-03T09:58:20Z</dcterms:modified>
</cp:coreProperties>
</file>