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44"/>
  </p:notesMasterIdLst>
  <p:handoutMasterIdLst>
    <p:handoutMasterId r:id="rId45"/>
  </p:handoutMasterIdLst>
  <p:sldIdLst>
    <p:sldId id="376" r:id="rId2"/>
    <p:sldId id="402" r:id="rId3"/>
    <p:sldId id="458" r:id="rId4"/>
    <p:sldId id="461" r:id="rId5"/>
    <p:sldId id="462" r:id="rId6"/>
    <p:sldId id="539" r:id="rId7"/>
    <p:sldId id="459" r:id="rId8"/>
    <p:sldId id="465" r:id="rId9"/>
    <p:sldId id="468" r:id="rId10"/>
    <p:sldId id="470" r:id="rId11"/>
    <p:sldId id="467" r:id="rId12"/>
    <p:sldId id="472" r:id="rId13"/>
    <p:sldId id="473" r:id="rId14"/>
    <p:sldId id="474" r:id="rId15"/>
    <p:sldId id="533" r:id="rId16"/>
    <p:sldId id="532" r:id="rId17"/>
    <p:sldId id="535" r:id="rId18"/>
    <p:sldId id="540" r:id="rId19"/>
    <p:sldId id="471" r:id="rId20"/>
    <p:sldId id="403" r:id="rId21"/>
    <p:sldId id="405" r:id="rId22"/>
    <p:sldId id="476" r:id="rId23"/>
    <p:sldId id="475" r:id="rId24"/>
    <p:sldId id="477" r:id="rId25"/>
    <p:sldId id="534" r:id="rId26"/>
    <p:sldId id="478" r:id="rId27"/>
    <p:sldId id="479" r:id="rId28"/>
    <p:sldId id="480" r:id="rId29"/>
    <p:sldId id="481" r:id="rId30"/>
    <p:sldId id="482" r:id="rId31"/>
    <p:sldId id="483" r:id="rId32"/>
    <p:sldId id="536" r:id="rId33"/>
    <p:sldId id="537" r:id="rId34"/>
    <p:sldId id="484" r:id="rId35"/>
    <p:sldId id="485" r:id="rId36"/>
    <p:sldId id="538" r:id="rId37"/>
    <p:sldId id="486" r:id="rId38"/>
    <p:sldId id="488" r:id="rId39"/>
    <p:sldId id="489" r:id="rId40"/>
    <p:sldId id="491" r:id="rId41"/>
    <p:sldId id="520" r:id="rId42"/>
    <p:sldId id="276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楷体" pitchFamily="49" charset="-122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楷体" pitchFamily="49" charset="-122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楷体" pitchFamily="49" charset="-122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楷体" pitchFamily="49" charset="-122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楷体" pitchFamily="49" charset="-122"/>
        <a:ea typeface="宋体" charset="-122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楷体" pitchFamily="49" charset="-122"/>
        <a:ea typeface="宋体" charset="-122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楷体" pitchFamily="49" charset="-122"/>
        <a:ea typeface="宋体" charset="-122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楷体" pitchFamily="49" charset="-122"/>
        <a:ea typeface="宋体" charset="-122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楷体" pitchFamily="49" charset="-122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66FF"/>
    <a:srgbClr val="00FF00"/>
    <a:srgbClr val="FF3399"/>
    <a:srgbClr val="B2B2B2"/>
    <a:srgbClr val="EAEAE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57" autoAdjust="0"/>
    <p:restoredTop sz="86323" autoAdjust="0"/>
  </p:normalViewPr>
  <p:slideViewPr>
    <p:cSldViewPr>
      <p:cViewPr>
        <p:scale>
          <a:sx n="70" d="100"/>
          <a:sy n="70" d="100"/>
        </p:scale>
        <p:origin x="-16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8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楷体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楷体" pitchFamily="49" charset="-122"/>
              </a:defRPr>
            </a:lvl1pPr>
          </a:lstStyle>
          <a:p>
            <a:pPr>
              <a:defRPr/>
            </a:pPr>
            <a:fld id="{C71F4F02-6E0A-4681-9F97-7F07361CCB75}" type="datetimeFigureOut">
              <a:rPr lang="zh-CN" altLang="en-US"/>
              <a:pPr>
                <a:defRPr/>
              </a:pPr>
              <a:t>2014/4/2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楷体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楷体" pitchFamily="49" charset="-122"/>
              </a:defRPr>
            </a:lvl1pPr>
          </a:lstStyle>
          <a:p>
            <a:pPr>
              <a:defRPr/>
            </a:pPr>
            <a:fld id="{FCBB0149-36F2-438E-8C16-1A15C3B4FC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B272550C-28C6-4D3F-B6D1-A3333C56A150}" type="datetimeFigureOut">
              <a:rPr lang="zh-CN" altLang="en-US"/>
              <a:pPr>
                <a:defRPr/>
              </a:pPr>
              <a:t>2014/4/2 Wednesday</a:t>
            </a:fld>
            <a:endParaRPr lang="en-US" altLang="zh-CN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600A6ABD-B0E8-42C1-98E6-D0F0A556E2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z="1000" smtClean="0"/>
              <a:t>var str;</a:t>
            </a:r>
          </a:p>
          <a:p>
            <a:r>
              <a:rPr lang="en-US" altLang="zh-CN" sz="1000" smtClean="0"/>
              <a:t>//</a:t>
            </a:r>
            <a:r>
              <a:rPr lang="zh-CN" altLang="en-US" sz="1000" smtClean="0"/>
              <a:t>使用</a:t>
            </a:r>
            <a:r>
              <a:rPr lang="en-US" altLang="zh-CN" sz="1000" smtClean="0"/>
              <a:t>new</a:t>
            </a:r>
            <a:r>
              <a:rPr lang="zh-CN" altLang="en-US" sz="1000" smtClean="0"/>
              <a:t>关键字创建一个空对象</a:t>
            </a:r>
          </a:p>
          <a:p>
            <a:r>
              <a:rPr lang="en-US" altLang="zh-CN" sz="1000" smtClean="0"/>
              <a:t>var student = new Object();</a:t>
            </a:r>
          </a:p>
          <a:p>
            <a:r>
              <a:rPr lang="en-US" altLang="zh-CN" sz="1000" smtClean="0"/>
              <a:t>//</a:t>
            </a:r>
            <a:r>
              <a:rPr lang="zh-CN" altLang="en-US" sz="1000" smtClean="0"/>
              <a:t>增加对象的属性</a:t>
            </a:r>
          </a:p>
          <a:p>
            <a:r>
              <a:rPr lang="en-US" altLang="zh-CN" sz="1000" smtClean="0"/>
              <a:t>student.name = "</a:t>
            </a:r>
            <a:r>
              <a:rPr lang="zh-CN" altLang="en-US" sz="1000" smtClean="0"/>
              <a:t>张三</a:t>
            </a:r>
            <a:r>
              <a:rPr lang="en-US" altLang="zh-CN" sz="1000" smtClean="0"/>
              <a:t>";</a:t>
            </a:r>
          </a:p>
          <a:p>
            <a:r>
              <a:rPr lang="en-US" altLang="zh-CN" sz="1000" smtClean="0"/>
              <a:t>student.sex = "</a:t>
            </a:r>
            <a:r>
              <a:rPr lang="zh-CN" altLang="en-US" sz="1000" smtClean="0"/>
              <a:t>男</a:t>
            </a:r>
            <a:r>
              <a:rPr lang="en-US" altLang="zh-CN" sz="1000" smtClean="0"/>
              <a:t>";</a:t>
            </a:r>
          </a:p>
          <a:p>
            <a:r>
              <a:rPr lang="en-US" altLang="zh-CN" sz="1000" smtClean="0"/>
              <a:t>student.age = 30;</a:t>
            </a:r>
          </a:p>
          <a:p>
            <a:r>
              <a:rPr lang="en-US" altLang="zh-CN" sz="1000" smtClean="0"/>
              <a:t>student.school = "</a:t>
            </a:r>
            <a:r>
              <a:rPr lang="zh-CN" altLang="en-US" sz="1000" smtClean="0"/>
              <a:t>北京科技大学</a:t>
            </a:r>
            <a:r>
              <a:rPr lang="en-US" altLang="zh-CN" sz="1000" smtClean="0"/>
              <a:t>";</a:t>
            </a:r>
          </a:p>
          <a:p>
            <a:r>
              <a:rPr lang="en-US" altLang="zh-CN" sz="1000" smtClean="0"/>
              <a:t>//</a:t>
            </a:r>
            <a:r>
              <a:rPr lang="zh-CN" altLang="en-US" sz="1000" smtClean="0"/>
              <a:t>增加对象的方法</a:t>
            </a:r>
          </a:p>
          <a:p>
            <a:r>
              <a:rPr lang="en-US" altLang="zh-CN" sz="1000" smtClean="0"/>
              <a:t>student.showInfo = function(){</a:t>
            </a:r>
          </a:p>
          <a:p>
            <a:r>
              <a:rPr lang="en-US" altLang="zh-CN" sz="1000" smtClean="0"/>
              <a:t>	//</a:t>
            </a:r>
            <a:r>
              <a:rPr lang="zh-CN" altLang="en-US" sz="1000" smtClean="0"/>
              <a:t>构建输出字符串</a:t>
            </a:r>
          </a:p>
          <a:p>
            <a:r>
              <a:rPr lang="zh-CN" altLang="en-US" sz="1000" smtClean="0"/>
              <a:t>	</a:t>
            </a:r>
            <a:r>
              <a:rPr lang="en-US" altLang="zh-CN" sz="1000" smtClean="0"/>
              <a:t>str = "</a:t>
            </a:r>
            <a:r>
              <a:rPr lang="zh-CN" altLang="en-US" sz="1000" smtClean="0"/>
              <a:t>姓名：</a:t>
            </a:r>
            <a:r>
              <a:rPr lang="en-US" altLang="zh-CN" sz="1000" smtClean="0"/>
              <a:t>"+student.name;</a:t>
            </a:r>
          </a:p>
          <a:p>
            <a:r>
              <a:rPr lang="en-US" altLang="zh-CN" sz="1000" smtClean="0"/>
              <a:t>	str += "&lt;br /&gt;</a:t>
            </a:r>
            <a:r>
              <a:rPr lang="zh-CN" altLang="en-US" sz="1000" smtClean="0"/>
              <a:t>性别：</a:t>
            </a:r>
            <a:r>
              <a:rPr lang="en-US" altLang="zh-CN" sz="1000" smtClean="0"/>
              <a:t>" + student.sex;</a:t>
            </a:r>
          </a:p>
          <a:p>
            <a:r>
              <a:rPr lang="en-US" altLang="zh-CN" sz="1000" smtClean="0"/>
              <a:t>	str += "&lt;br /&gt;</a:t>
            </a:r>
            <a:r>
              <a:rPr lang="zh-CN" altLang="en-US" sz="1000" smtClean="0"/>
              <a:t>年龄：</a:t>
            </a:r>
            <a:r>
              <a:rPr lang="en-US" altLang="zh-CN" sz="1000" smtClean="0"/>
              <a:t>" + student.age;</a:t>
            </a:r>
          </a:p>
          <a:p>
            <a:r>
              <a:rPr lang="en-US" altLang="zh-CN" sz="1000" smtClean="0"/>
              <a:t>	str += "&lt;br /&gt;</a:t>
            </a:r>
            <a:r>
              <a:rPr lang="zh-CN" altLang="en-US" sz="1000" smtClean="0"/>
              <a:t>毕业院校：</a:t>
            </a:r>
            <a:r>
              <a:rPr lang="en-US" altLang="zh-CN" sz="1000" smtClean="0"/>
              <a:t>" + student.school;</a:t>
            </a:r>
          </a:p>
          <a:p>
            <a:r>
              <a:rPr lang="en-US" altLang="zh-CN" sz="1000" smtClean="0"/>
              <a:t>	return str;</a:t>
            </a:r>
          </a:p>
          <a:p>
            <a:r>
              <a:rPr lang="en-US" altLang="zh-CN" sz="1000" smtClean="0"/>
              <a:t>}</a:t>
            </a:r>
          </a:p>
          <a:p>
            <a:r>
              <a:rPr lang="en-US" altLang="zh-CN" sz="1000" smtClean="0"/>
              <a:t>//</a:t>
            </a:r>
            <a:r>
              <a:rPr lang="zh-CN" altLang="en-US" sz="1000" smtClean="0"/>
              <a:t>输出结果</a:t>
            </a:r>
          </a:p>
          <a:p>
            <a:r>
              <a:rPr lang="en-US" altLang="zh-CN" sz="1000" smtClean="0"/>
              <a:t>document.write(student.showInfo())</a:t>
            </a:r>
            <a:endParaRPr lang="zh-CN" altLang="en-US" sz="10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800" smtClean="0"/>
              <a:t>function checkType(filename)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var flag = false;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//</a:t>
            </a:r>
            <a:r>
              <a:rPr lang="zh-CN" altLang="en-US" sz="800" smtClean="0"/>
              <a:t>创建一个后缀数组</a:t>
            </a:r>
          </a:p>
          <a:p>
            <a:pPr>
              <a:lnSpc>
                <a:spcPct val="80000"/>
              </a:lnSpc>
            </a:pPr>
            <a:r>
              <a:rPr lang="zh-CN" altLang="en-US" sz="800" smtClean="0"/>
              <a:t>	</a:t>
            </a:r>
            <a:r>
              <a:rPr lang="en-US" altLang="zh-CN" sz="800" smtClean="0"/>
              <a:t>var arr = ["jpg","jpeg","png","gif"];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//</a:t>
            </a:r>
            <a:r>
              <a:rPr lang="zh-CN" altLang="en-US" sz="800" smtClean="0"/>
              <a:t>取得文件名最后一个</a:t>
            </a:r>
            <a:r>
              <a:rPr lang="en-US" altLang="zh-CN" sz="800" smtClean="0"/>
              <a:t>.</a:t>
            </a:r>
            <a:r>
              <a:rPr lang="zh-CN" altLang="en-US" sz="800" smtClean="0"/>
              <a:t>的位置</a:t>
            </a:r>
          </a:p>
          <a:p>
            <a:pPr>
              <a:lnSpc>
                <a:spcPct val="80000"/>
              </a:lnSpc>
            </a:pPr>
            <a:r>
              <a:rPr lang="zh-CN" altLang="en-US" sz="800" smtClean="0"/>
              <a:t>	</a:t>
            </a:r>
            <a:r>
              <a:rPr lang="en-US" altLang="zh-CN" sz="800" smtClean="0"/>
              <a:t>var index = filename.lastIndexOf(".");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//</a:t>
            </a:r>
            <a:r>
              <a:rPr lang="zh-CN" altLang="en-US" sz="800" smtClean="0"/>
              <a:t>取得文件扩展名</a:t>
            </a:r>
          </a:p>
          <a:p>
            <a:pPr>
              <a:lnSpc>
                <a:spcPct val="80000"/>
              </a:lnSpc>
            </a:pPr>
            <a:r>
              <a:rPr lang="zh-CN" altLang="en-US" sz="800" smtClean="0"/>
              <a:t>	</a:t>
            </a:r>
            <a:r>
              <a:rPr lang="en-US" altLang="zh-CN" sz="800" smtClean="0"/>
              <a:t>fileType = filename.substr(index+1);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for(var i=0;i&lt;arr.length;i++)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if(arr[i] == fileType)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flag = true;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if(flag)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alert("</a:t>
            </a:r>
            <a:r>
              <a:rPr lang="zh-CN" altLang="en-US" sz="800" smtClean="0"/>
              <a:t>文件类型符合要求！</a:t>
            </a:r>
            <a:r>
              <a:rPr lang="en-US" altLang="zh-CN" sz="800" smtClean="0"/>
              <a:t>");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return true;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}else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alert("</a:t>
            </a:r>
            <a:r>
              <a:rPr lang="zh-CN" altLang="en-US" sz="800" smtClean="0"/>
              <a:t>文件类型不合法！</a:t>
            </a:r>
            <a:r>
              <a:rPr lang="en-US" altLang="zh-CN" sz="800" smtClean="0"/>
              <a:t>");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return false;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}</a:t>
            </a:r>
          </a:p>
          <a:p>
            <a:pPr>
              <a:lnSpc>
                <a:spcPct val="80000"/>
              </a:lnSpc>
            </a:pPr>
            <a:endParaRPr lang="en-US" altLang="zh-CN" sz="800" smtClean="0"/>
          </a:p>
          <a:p>
            <a:pPr>
              <a:lnSpc>
                <a:spcPct val="80000"/>
              </a:lnSpc>
            </a:pPr>
            <a:r>
              <a:rPr lang="en-US" altLang="zh-CN" sz="800" smtClean="0"/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&lt;/script&gt;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&lt;/head&gt;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&lt;body&gt;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&lt;form name="fomr1" method="post"&gt;</a:t>
            </a:r>
          </a:p>
          <a:p>
            <a:pPr>
              <a:lnSpc>
                <a:spcPct val="80000"/>
              </a:lnSpc>
            </a:pPr>
            <a:r>
              <a:rPr lang="zh-CN" altLang="en-US" sz="800" smtClean="0"/>
              <a:t>请选择图片：</a:t>
            </a:r>
            <a:r>
              <a:rPr lang="en-US" altLang="zh-CN" sz="800" smtClean="0"/>
              <a:t>&lt;input type="file" name="file" onchange="return checkType(this.value)" /&gt;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&lt;input type="submit" value="submit" /&gt;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&lt;/form&gt;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&lt;/body&gt;</a:t>
            </a:r>
            <a:endParaRPr lang="zh-CN" altLang="en-US" sz="8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var arr = [</a:t>
            </a:r>
          </a:p>
          <a:p>
            <a:r>
              <a:rPr lang="en-US" altLang="zh-CN" smtClean="0"/>
              <a:t>			[10,2,3],</a:t>
            </a:r>
          </a:p>
          <a:p>
            <a:r>
              <a:rPr lang="en-US" altLang="zh-CN" smtClean="0"/>
              <a:t>			[1,2,3],</a:t>
            </a:r>
          </a:p>
          <a:p>
            <a:r>
              <a:rPr lang="en-US" altLang="zh-CN" smtClean="0"/>
              <a:t>			[5,4]</a:t>
            </a:r>
          </a:p>
          <a:p>
            <a:r>
              <a:rPr lang="en-US" altLang="zh-CN" smtClean="0"/>
              <a:t>          ];</a:t>
            </a:r>
          </a:p>
          <a:p>
            <a:r>
              <a:rPr lang="en-US" altLang="zh-CN" smtClean="0"/>
              <a:t>var sum = 0;</a:t>
            </a:r>
          </a:p>
          <a:p>
            <a:r>
              <a:rPr lang="en-US" altLang="zh-CN" smtClean="0"/>
              <a:t>for(var i=0; i&lt;arr.length;i++)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for(var j=0; j&lt;arr[i].length;j++)</a:t>
            </a:r>
          </a:p>
          <a:p>
            <a:r>
              <a:rPr lang="en-US" altLang="zh-CN" smtClean="0"/>
              <a:t>	{</a:t>
            </a:r>
          </a:p>
          <a:p>
            <a:r>
              <a:rPr lang="en-US" altLang="zh-CN" smtClean="0"/>
              <a:t>		sum+=arr[i][j];</a:t>
            </a:r>
          </a:p>
          <a:p>
            <a:r>
              <a:rPr lang="en-US" altLang="zh-CN" smtClean="0"/>
              <a:t>	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document.write("</a:t>
            </a:r>
            <a:r>
              <a:rPr lang="zh-CN" altLang="en-US" smtClean="0"/>
              <a:t>和为：</a:t>
            </a:r>
            <a:r>
              <a:rPr lang="en-US" altLang="zh-CN" smtClean="0"/>
              <a:t>"+sum);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//</a:t>
            </a: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）将以下三个字符串，转换并连接成一个新数组</a:t>
            </a:r>
          </a:p>
          <a:p>
            <a:r>
              <a:rPr lang="en-US" altLang="zh-CN" smtClean="0"/>
              <a:t>var str1 = "</a:t>
            </a:r>
            <a:r>
              <a:rPr lang="zh-CN" altLang="en-US" smtClean="0"/>
              <a:t>张三</a:t>
            </a:r>
            <a:r>
              <a:rPr lang="en-US" altLang="zh-CN" smtClean="0"/>
              <a:t>,</a:t>
            </a:r>
            <a:r>
              <a:rPr lang="zh-CN" altLang="en-US" smtClean="0"/>
              <a:t>男</a:t>
            </a:r>
            <a:r>
              <a:rPr lang="en-US" altLang="zh-CN" smtClean="0"/>
              <a:t>,30";</a:t>
            </a:r>
          </a:p>
          <a:p>
            <a:r>
              <a:rPr lang="en-US" altLang="zh-CN" smtClean="0"/>
              <a:t>var str2 = "</a:t>
            </a:r>
            <a:r>
              <a:rPr lang="zh-CN" altLang="en-US" smtClean="0"/>
              <a:t>大专</a:t>
            </a:r>
            <a:r>
              <a:rPr lang="en-US" altLang="zh-CN" smtClean="0"/>
              <a:t>,</a:t>
            </a:r>
            <a:r>
              <a:rPr lang="zh-CN" altLang="en-US" smtClean="0"/>
              <a:t>北京科技大学</a:t>
            </a:r>
            <a:r>
              <a:rPr lang="en-US" altLang="zh-CN" smtClean="0"/>
              <a:t>";</a:t>
            </a:r>
          </a:p>
          <a:p>
            <a:r>
              <a:rPr lang="en-US" altLang="zh-CN" smtClean="0"/>
              <a:t>var str3 = "</a:t>
            </a:r>
            <a:r>
              <a:rPr lang="zh-CN" altLang="en-US" smtClean="0"/>
              <a:t>河北省石家庄市</a:t>
            </a:r>
            <a:r>
              <a:rPr lang="en-US" altLang="zh-CN" smtClean="0"/>
              <a:t>";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将字符串分隔变成数组</a:t>
            </a:r>
          </a:p>
          <a:p>
            <a:r>
              <a:rPr lang="en-US" altLang="zh-CN" smtClean="0"/>
              <a:t>var arr1 = str1.split(",");</a:t>
            </a:r>
          </a:p>
          <a:p>
            <a:r>
              <a:rPr lang="en-US" altLang="zh-CN" smtClean="0"/>
              <a:t>var arr2 = str2.split(",");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将多个元素连接成新的数组</a:t>
            </a:r>
          </a:p>
          <a:p>
            <a:r>
              <a:rPr lang="en-US" altLang="zh-CN" smtClean="0"/>
              <a:t>var arr3 = arr1.concat(arr2,str3);</a:t>
            </a:r>
          </a:p>
          <a:p>
            <a:r>
              <a:rPr lang="en-US" altLang="zh-CN" smtClean="0"/>
              <a:t>document.write(arr3);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var student = ["</a:t>
            </a:r>
            <a:r>
              <a:rPr lang="zh-CN" altLang="en-US" smtClean="0"/>
              <a:t>张三</a:t>
            </a:r>
            <a:r>
              <a:rPr lang="en-US" altLang="zh-CN" smtClean="0"/>
              <a:t>","</a:t>
            </a:r>
            <a:r>
              <a:rPr lang="zh-CN" altLang="en-US" smtClean="0"/>
              <a:t>男</a:t>
            </a:r>
            <a:r>
              <a:rPr lang="en-US" altLang="zh-CN" smtClean="0"/>
              <a:t>",30,"</a:t>
            </a:r>
            <a:r>
              <a:rPr lang="zh-CN" altLang="en-US" smtClean="0"/>
              <a:t>大专</a:t>
            </a:r>
            <a:r>
              <a:rPr lang="en-US" altLang="zh-CN" smtClean="0"/>
              <a:t>","</a:t>
            </a:r>
            <a:r>
              <a:rPr lang="zh-CN" altLang="en-US" smtClean="0"/>
              <a:t>北京科技大学</a:t>
            </a:r>
            <a:r>
              <a:rPr lang="en-US" altLang="zh-CN" smtClean="0"/>
              <a:t>"];</a:t>
            </a:r>
          </a:p>
          <a:p>
            <a:r>
              <a:rPr lang="en-US" altLang="zh-CN" smtClean="0"/>
              <a:t>var str = student.join("&amp;");</a:t>
            </a:r>
          </a:p>
          <a:p>
            <a:r>
              <a:rPr lang="en-US" altLang="zh-CN" smtClean="0"/>
              <a:t>document.write(str);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var arr = ["</a:t>
            </a:r>
            <a:r>
              <a:rPr lang="zh-CN" altLang="en-US" smtClean="0"/>
              <a:t>天津市</a:t>
            </a:r>
            <a:r>
              <a:rPr lang="en-US" altLang="zh-CN" smtClean="0"/>
              <a:t>","</a:t>
            </a:r>
            <a:r>
              <a:rPr lang="zh-CN" altLang="en-US" smtClean="0"/>
              <a:t>上海市</a:t>
            </a:r>
            <a:r>
              <a:rPr lang="en-US" altLang="zh-CN" smtClean="0"/>
              <a:t>","</a:t>
            </a:r>
            <a:r>
              <a:rPr lang="zh-CN" altLang="en-US" smtClean="0"/>
              <a:t>重庆市</a:t>
            </a:r>
            <a:r>
              <a:rPr lang="en-US" altLang="zh-CN" smtClean="0"/>
              <a:t>"];</a:t>
            </a:r>
          </a:p>
          <a:p>
            <a:r>
              <a:rPr lang="en-US" altLang="zh-CN" smtClean="0"/>
              <a:t>arr.unshift("</a:t>
            </a:r>
            <a:r>
              <a:rPr lang="zh-CN" altLang="en-US" smtClean="0"/>
              <a:t>北京市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arr.push("</a:t>
            </a:r>
            <a:r>
              <a:rPr lang="zh-CN" altLang="en-US" smtClean="0"/>
              <a:t>河北省</a:t>
            </a:r>
            <a:r>
              <a:rPr lang="en-US" altLang="zh-CN" smtClean="0"/>
              <a:t>");</a:t>
            </a:r>
          </a:p>
          <a:p>
            <a:r>
              <a:rPr lang="en-US" altLang="zh-CN" smtClean="0"/>
              <a:t>alert(arr);</a:t>
            </a:r>
          </a:p>
          <a:p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/>
              <a:t>//</a:t>
            </a: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）对数组元素进行升序排序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var word = ["a","c","b","d"];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word.sort();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document.write(word+"&lt;hr /&gt;");</a:t>
            </a:r>
          </a:p>
          <a:p>
            <a:pPr>
              <a:lnSpc>
                <a:spcPct val="90000"/>
              </a:lnSpc>
            </a:pPr>
            <a:endParaRPr lang="en-US" altLang="zh-CN" smtClean="0"/>
          </a:p>
          <a:p>
            <a:pPr>
              <a:lnSpc>
                <a:spcPct val="90000"/>
              </a:lnSpc>
            </a:pPr>
            <a:r>
              <a:rPr lang="en-US" altLang="zh-CN" smtClean="0"/>
              <a:t>//</a:t>
            </a: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）对数组元素进行降序排序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var num = [10,12,13,4,5,8,21];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num.sort(function(a,b){return a-b;});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document.write(num+"&lt;hr /&gt;");</a:t>
            </a:r>
          </a:p>
          <a:p>
            <a:pPr>
              <a:lnSpc>
                <a:spcPct val="90000"/>
              </a:lnSpc>
            </a:pPr>
            <a:endParaRPr lang="en-US" altLang="zh-CN" smtClean="0"/>
          </a:p>
          <a:p>
            <a:pPr>
              <a:lnSpc>
                <a:spcPct val="90000"/>
              </a:lnSpc>
            </a:pPr>
            <a:r>
              <a:rPr lang="en-US" altLang="zh-CN" smtClean="0"/>
              <a:t>//</a:t>
            </a:r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）对数组元素进行升序排列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var city = ["</a:t>
            </a:r>
            <a:r>
              <a:rPr lang="zh-CN" altLang="en-US" smtClean="0"/>
              <a:t>北京市</a:t>
            </a:r>
            <a:r>
              <a:rPr lang="en-US" altLang="zh-CN" smtClean="0"/>
              <a:t>","</a:t>
            </a:r>
            <a:r>
              <a:rPr lang="zh-CN" altLang="en-US" smtClean="0"/>
              <a:t>天津市</a:t>
            </a:r>
            <a:r>
              <a:rPr lang="en-US" altLang="zh-CN" smtClean="0"/>
              <a:t>","</a:t>
            </a:r>
            <a:r>
              <a:rPr lang="zh-CN" altLang="en-US" smtClean="0"/>
              <a:t>南京市</a:t>
            </a:r>
            <a:r>
              <a:rPr lang="en-US" altLang="zh-CN" smtClean="0"/>
              <a:t>","</a:t>
            </a:r>
            <a:r>
              <a:rPr lang="zh-CN" altLang="en-US" smtClean="0"/>
              <a:t>安徽省</a:t>
            </a:r>
            <a:r>
              <a:rPr lang="en-US" altLang="zh-CN" smtClean="0"/>
              <a:t>"];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function asc(a,b)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	return a.localeCompare(b);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city.sort(asc);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document.write(city);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800" smtClean="0"/>
              <a:t>&lt;script type="text/javascript"&gt;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function showCurrentTime()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var today		= new Date();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var year		= today.getFullYear();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var month		= today.getMonth()+1;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var date		= today.getDate();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var day		= today.getDay();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var hours		= today.getHours();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var minutes		= today.getMinutes();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var seconds		= today.getSeconds();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var milliseconds = today.getMilliseconds();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var week_str	= ["</a:t>
            </a:r>
            <a:r>
              <a:rPr lang="zh-CN" altLang="en-US" sz="800" smtClean="0"/>
              <a:t>星期日</a:t>
            </a:r>
            <a:r>
              <a:rPr lang="en-US" altLang="zh-CN" sz="800" smtClean="0"/>
              <a:t>","</a:t>
            </a:r>
            <a:r>
              <a:rPr lang="zh-CN" altLang="en-US" sz="800" smtClean="0"/>
              <a:t>星期一</a:t>
            </a:r>
            <a:r>
              <a:rPr lang="en-US" altLang="zh-CN" sz="800" smtClean="0"/>
              <a:t>","</a:t>
            </a:r>
            <a:r>
              <a:rPr lang="zh-CN" altLang="en-US" sz="800" smtClean="0"/>
              <a:t>星期二</a:t>
            </a:r>
            <a:r>
              <a:rPr lang="en-US" altLang="zh-CN" sz="800" smtClean="0"/>
              <a:t>","</a:t>
            </a:r>
            <a:r>
              <a:rPr lang="zh-CN" altLang="en-US" sz="800" smtClean="0"/>
              <a:t>星期三</a:t>
            </a:r>
            <a:r>
              <a:rPr lang="en-US" altLang="zh-CN" sz="800" smtClean="0"/>
              <a:t>","</a:t>
            </a:r>
            <a:r>
              <a:rPr lang="zh-CN" altLang="en-US" sz="800" smtClean="0"/>
              <a:t>星期四</a:t>
            </a:r>
            <a:r>
              <a:rPr lang="en-US" altLang="zh-CN" sz="800" smtClean="0"/>
              <a:t>","</a:t>
            </a:r>
            <a:r>
              <a:rPr lang="zh-CN" altLang="en-US" sz="800" smtClean="0"/>
              <a:t>星期五</a:t>
            </a:r>
            <a:r>
              <a:rPr lang="en-US" altLang="zh-CN" sz="800" smtClean="0"/>
              <a:t>","</a:t>
            </a:r>
            <a:r>
              <a:rPr lang="zh-CN" altLang="en-US" sz="800" smtClean="0"/>
              <a:t>星期六</a:t>
            </a:r>
            <a:r>
              <a:rPr lang="en-US" altLang="zh-CN" sz="800" smtClean="0"/>
              <a:t>"];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//</a:t>
            </a:r>
            <a:r>
              <a:rPr lang="zh-CN" altLang="en-US" sz="800" smtClean="0"/>
              <a:t>如果时间或日期值不够两位，补</a:t>
            </a:r>
            <a:r>
              <a:rPr lang="en-US" altLang="zh-CN" sz="800" smtClean="0"/>
              <a:t>0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if(month&lt;10)	month	= "0"+month;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if(date&lt;10)		date	= "0"+date;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if(hours&lt;10)	hours	= "0"+hours;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if(minutes&lt;10)	minutes = "0"+minutes;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if(seconds&lt;10)	seconds = "0"+seconds;</a:t>
            </a:r>
          </a:p>
          <a:p>
            <a:pPr>
              <a:lnSpc>
                <a:spcPct val="80000"/>
              </a:lnSpc>
            </a:pPr>
            <a:endParaRPr lang="en-US" altLang="zh-CN" sz="800" smtClean="0"/>
          </a:p>
          <a:p>
            <a:pPr>
              <a:lnSpc>
                <a:spcPct val="80000"/>
              </a:lnSpc>
            </a:pPr>
            <a:r>
              <a:rPr lang="en-US" altLang="zh-CN" sz="800" smtClean="0"/>
              <a:t>	//</a:t>
            </a:r>
            <a:r>
              <a:rPr lang="zh-CN" altLang="en-US" sz="800" smtClean="0"/>
              <a:t>组合输出字符串</a:t>
            </a:r>
          </a:p>
          <a:p>
            <a:pPr>
              <a:lnSpc>
                <a:spcPct val="80000"/>
              </a:lnSpc>
            </a:pPr>
            <a:r>
              <a:rPr lang="zh-CN" altLang="en-US" sz="800" smtClean="0"/>
              <a:t>	</a:t>
            </a:r>
            <a:r>
              <a:rPr lang="en-US" altLang="zh-CN" sz="800" smtClean="0"/>
              <a:t>var str = year+"</a:t>
            </a:r>
            <a:r>
              <a:rPr lang="zh-CN" altLang="en-US" sz="800" smtClean="0"/>
              <a:t>年</a:t>
            </a:r>
            <a:r>
              <a:rPr lang="en-US" altLang="zh-CN" sz="800" smtClean="0"/>
              <a:t>"+month+"</a:t>
            </a:r>
            <a:r>
              <a:rPr lang="zh-CN" altLang="en-US" sz="800" smtClean="0"/>
              <a:t>月</a:t>
            </a:r>
            <a:r>
              <a:rPr lang="en-US" altLang="zh-CN" sz="800" smtClean="0"/>
              <a:t>"+date+"</a:t>
            </a:r>
            <a:r>
              <a:rPr lang="zh-CN" altLang="en-US" sz="800" smtClean="0"/>
              <a:t>日 </a:t>
            </a:r>
            <a:r>
              <a:rPr lang="en-US" altLang="zh-CN" sz="800" smtClean="0"/>
              <a:t>"+week_str[day];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str += "&lt;br /&gt;"+hours+":"+minutes+":"+seconds+" "+milliseconds+"ms";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//</a:t>
            </a:r>
            <a:r>
              <a:rPr lang="zh-CN" altLang="en-US" sz="800" smtClean="0"/>
              <a:t>将时间字符串，加入到</a:t>
            </a:r>
            <a:r>
              <a:rPr lang="en-US" altLang="zh-CN" sz="800" smtClean="0"/>
              <a:t>id=time</a:t>
            </a:r>
            <a:r>
              <a:rPr lang="zh-CN" altLang="en-US" sz="800" smtClean="0"/>
              <a:t>的元素中</a:t>
            </a:r>
          </a:p>
          <a:p>
            <a:pPr>
              <a:lnSpc>
                <a:spcPct val="80000"/>
              </a:lnSpc>
            </a:pPr>
            <a:r>
              <a:rPr lang="zh-CN" altLang="en-US" sz="800" smtClean="0"/>
              <a:t>	</a:t>
            </a:r>
            <a:r>
              <a:rPr lang="en-US" altLang="zh-CN" sz="800" smtClean="0"/>
              <a:t>var obj = document.getElementById("time");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obj.innerHTML = str;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setTimeout("showCurrentTime()",1000);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}</a:t>
            </a:r>
          </a:p>
          <a:p>
            <a:pPr>
              <a:lnSpc>
                <a:spcPct val="80000"/>
              </a:lnSpc>
            </a:pPr>
            <a:endParaRPr lang="en-US" altLang="zh-CN" sz="800" smtClean="0"/>
          </a:p>
          <a:p>
            <a:pPr>
              <a:lnSpc>
                <a:spcPct val="80000"/>
              </a:lnSpc>
            </a:pPr>
            <a:r>
              <a:rPr lang="en-US" altLang="zh-CN" sz="800" smtClean="0"/>
              <a:t>&lt;/script&gt;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&lt;style type="text/css"&gt;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body{padding:50px;}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#time{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width:310px;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border:1px solid #cccccc;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text-align:center;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padding:20px 10px;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font-size:28px;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color:#ff0000;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font-weight:bold;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line-height:48px;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&lt;/style&gt;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&lt;/head&gt;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&lt;body onload="showCurrentTime()"&gt;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&lt;div id="time"&gt;&lt;/div&gt;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&lt;/body&gt;</a:t>
            </a:r>
            <a:endParaRPr lang="zh-CN" altLang="en-US" sz="8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function getRandom(min,max)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//</a:t>
            </a:r>
            <a:r>
              <a:rPr lang="zh-CN" altLang="en-US" smtClean="0"/>
              <a:t>取得</a:t>
            </a:r>
            <a:r>
              <a:rPr lang="en-US" altLang="zh-CN" smtClean="0"/>
              <a:t>0</a:t>
            </a:r>
            <a:r>
              <a:rPr lang="zh-CN" altLang="en-US" smtClean="0"/>
              <a:t>到</a:t>
            </a:r>
            <a:r>
              <a:rPr lang="en-US" altLang="zh-CN" smtClean="0"/>
              <a:t>1</a:t>
            </a:r>
            <a:r>
              <a:rPr lang="zh-CN" altLang="en-US" smtClean="0"/>
              <a:t>之间的随机小数，</a:t>
            </a:r>
            <a:r>
              <a:rPr lang="en-US" altLang="zh-CN" smtClean="0"/>
              <a:t>x&gt;=0 and  x&lt;1</a:t>
            </a:r>
          </a:p>
          <a:p>
            <a:r>
              <a:rPr lang="en-US" altLang="zh-CN" smtClean="0"/>
              <a:t>	var num = Math.random();</a:t>
            </a:r>
          </a:p>
          <a:p>
            <a:r>
              <a:rPr lang="en-US" altLang="zh-CN" smtClean="0"/>
              <a:t>	//</a:t>
            </a:r>
            <a:r>
              <a:rPr lang="zh-CN" altLang="en-US" smtClean="0"/>
              <a:t>取得</a:t>
            </a:r>
            <a:r>
              <a:rPr lang="en-US" altLang="zh-CN" smtClean="0"/>
              <a:t>min</a:t>
            </a:r>
            <a:r>
              <a:rPr lang="zh-CN" altLang="en-US" smtClean="0"/>
              <a:t>到</a:t>
            </a:r>
            <a:r>
              <a:rPr lang="en-US" altLang="zh-CN" smtClean="0"/>
              <a:t>max</a:t>
            </a:r>
            <a:r>
              <a:rPr lang="zh-CN" altLang="en-US" smtClean="0"/>
              <a:t>之间的随机小数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num = num*(max-min)+min;</a:t>
            </a:r>
          </a:p>
          <a:p>
            <a:r>
              <a:rPr lang="en-US" altLang="zh-CN" smtClean="0"/>
              <a:t>	//</a:t>
            </a:r>
            <a:r>
              <a:rPr lang="zh-CN" altLang="en-US" smtClean="0"/>
              <a:t>向下取整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num = Math.floor(num);</a:t>
            </a:r>
          </a:p>
          <a:p>
            <a:r>
              <a:rPr lang="en-US" altLang="zh-CN" smtClean="0"/>
              <a:t>	return num;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alert(getRandom(22,32));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800" smtClean="0"/>
              <a:t>&lt;script type="text/javascript"&gt;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var curState;  //</a:t>
            </a:r>
            <a:r>
              <a:rPr lang="zh-CN" altLang="en-US" sz="800" smtClean="0"/>
              <a:t>当前处于的状态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var curOper;   //</a:t>
            </a:r>
            <a:r>
              <a:rPr lang="zh-CN" altLang="en-US" sz="800" smtClean="0"/>
              <a:t>当前处于的操作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var num1;  //</a:t>
            </a:r>
            <a:r>
              <a:rPr lang="zh-CN" altLang="en-US" sz="800" smtClean="0"/>
              <a:t>双边运算符的前一运算符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var preOper;   //</a:t>
            </a:r>
            <a:r>
              <a:rPr lang="zh-CN" altLang="en-US" sz="800" smtClean="0"/>
              <a:t>布尔值，表示当前是否单击过双边运算符</a:t>
            </a:r>
          </a:p>
          <a:p>
            <a:pPr>
              <a:lnSpc>
                <a:spcPct val="80000"/>
              </a:lnSpc>
            </a:pPr>
            <a:endParaRPr lang="zh-CN" altLang="en-US" sz="800" smtClean="0"/>
          </a:p>
          <a:p>
            <a:pPr>
              <a:lnSpc>
                <a:spcPct val="80000"/>
              </a:lnSpc>
            </a:pPr>
            <a:r>
              <a:rPr lang="en-US" altLang="zh-CN" sz="800" smtClean="0"/>
              <a:t>//</a:t>
            </a:r>
            <a:r>
              <a:rPr lang="zh-CN" altLang="en-US" sz="800" smtClean="0"/>
              <a:t>初始化程序中各变量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function setStartState()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curState = "beStart";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num1 = 0;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curOper = "start";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preOper = false;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//</a:t>
            </a:r>
            <a:r>
              <a:rPr lang="zh-CN" altLang="en-US" sz="800" smtClean="0"/>
              <a:t>将数字添加到文本框中，参数</a:t>
            </a:r>
            <a:r>
              <a:rPr lang="en-US" altLang="zh-CN" sz="800" smtClean="0"/>
              <a:t>i</a:t>
            </a:r>
            <a:r>
              <a:rPr lang="zh-CN" altLang="en-US" sz="800" smtClean="0"/>
              <a:t>为要添加的值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function addNum(i)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//</a:t>
            </a:r>
            <a:r>
              <a:rPr lang="zh-CN" altLang="en-US" sz="800" smtClean="0"/>
              <a:t>表示在此之前刚单击过双边运算符，刚开始第</a:t>
            </a:r>
            <a:r>
              <a:rPr lang="en-US" altLang="zh-CN" sz="800" smtClean="0"/>
              <a:t>2</a:t>
            </a:r>
            <a:r>
              <a:rPr lang="zh-CN" altLang="en-US" sz="800" smtClean="0"/>
              <a:t>个数的输入</a:t>
            </a:r>
          </a:p>
          <a:p>
            <a:pPr>
              <a:lnSpc>
                <a:spcPct val="80000"/>
              </a:lnSpc>
            </a:pPr>
            <a:r>
              <a:rPr lang="zh-CN" altLang="en-US" sz="800" smtClean="0"/>
              <a:t>	</a:t>
            </a:r>
            <a:r>
              <a:rPr lang="en-US" altLang="zh-CN" sz="800" smtClean="0"/>
              <a:t>if(preOper)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form1.text_total.value = i; //text_total</a:t>
            </a:r>
            <a:r>
              <a:rPr lang="zh-CN" altLang="en-US" sz="800" smtClean="0"/>
              <a:t>为结果文本框</a:t>
            </a:r>
          </a:p>
          <a:p>
            <a:pPr>
              <a:lnSpc>
                <a:spcPct val="80000"/>
              </a:lnSpc>
            </a:pPr>
            <a:r>
              <a:rPr lang="zh-CN" altLang="en-US" sz="800" smtClean="0"/>
              <a:t>		</a:t>
            </a:r>
            <a:r>
              <a:rPr lang="en-US" altLang="zh-CN" sz="800" smtClean="0"/>
              <a:t>preOper = false;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}else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//</a:t>
            </a:r>
            <a:r>
              <a:rPr lang="zh-CN" altLang="en-US" sz="800" smtClean="0"/>
              <a:t>表示正在进行或者开始一个数的输入</a:t>
            </a:r>
          </a:p>
          <a:p>
            <a:pPr>
              <a:lnSpc>
                <a:spcPct val="80000"/>
              </a:lnSpc>
            </a:pPr>
            <a:r>
              <a:rPr lang="zh-CN" altLang="en-US" sz="800" smtClean="0"/>
              <a:t>		</a:t>
            </a:r>
            <a:r>
              <a:rPr lang="en-US" altLang="zh-CN" sz="800" smtClean="0"/>
              <a:t>if(form1.text_total.value == "0")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form1.text_total.value = i;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curState = "beInteger";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}else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form1.text_total.value += i;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//</a:t>
            </a:r>
            <a:r>
              <a:rPr lang="zh-CN" altLang="en-US" sz="800" smtClean="0"/>
              <a:t>输入多位数，这里因为 </a:t>
            </a:r>
            <a:r>
              <a:rPr lang="en-US" altLang="zh-CN" sz="800" smtClean="0"/>
              <a:t>text_total.value</a:t>
            </a:r>
            <a:r>
              <a:rPr lang="zh-CN" altLang="en-US" sz="800" smtClean="0"/>
              <a:t>返回的是字符串</a:t>
            </a:r>
          </a:p>
          <a:p>
            <a:pPr>
              <a:lnSpc>
                <a:spcPct val="80000"/>
              </a:lnSpc>
            </a:pPr>
            <a:r>
              <a:rPr lang="zh-CN" altLang="en-US" sz="800" smtClean="0"/>
              <a:t>			</a:t>
            </a:r>
            <a:r>
              <a:rPr lang="en-US" altLang="zh-CN" sz="800" smtClean="0"/>
              <a:t>//</a:t>
            </a:r>
            <a:r>
              <a:rPr lang="zh-CN" altLang="en-US" sz="800" smtClean="0"/>
              <a:t>所以 </a:t>
            </a:r>
            <a:r>
              <a:rPr lang="en-US" altLang="zh-CN" sz="800" smtClean="0"/>
              <a:t>+= </a:t>
            </a:r>
            <a:r>
              <a:rPr lang="zh-CN" altLang="en-US" sz="800" smtClean="0"/>
              <a:t>是字符串连接符，而不是</a:t>
            </a:r>
            <a:r>
              <a:rPr lang="en-US" altLang="zh-CN" sz="800" smtClean="0"/>
              <a:t>"</a:t>
            </a:r>
            <a:r>
              <a:rPr lang="zh-CN" altLang="en-US" sz="800" smtClean="0"/>
              <a:t>加</a:t>
            </a:r>
            <a:r>
              <a:rPr lang="en-US" altLang="zh-CN" sz="800" smtClean="0"/>
              <a:t>"</a:t>
            </a:r>
            <a:r>
              <a:rPr lang="zh-CN" altLang="en-US" sz="800" smtClean="0"/>
              <a:t>运算</a:t>
            </a:r>
          </a:p>
          <a:p>
            <a:pPr>
              <a:lnSpc>
                <a:spcPct val="80000"/>
              </a:lnSpc>
            </a:pPr>
            <a:r>
              <a:rPr lang="zh-CN" altLang="en-US" sz="800" smtClean="0"/>
              <a:t>			</a:t>
            </a:r>
            <a:r>
              <a:rPr lang="en-US" altLang="zh-CN" sz="800" smtClean="0"/>
              <a:t>//</a:t>
            </a:r>
            <a:r>
              <a:rPr lang="zh-CN" altLang="en-US" sz="800" smtClean="0"/>
              <a:t>将当前数字与前面数字连接起来得到多位数</a:t>
            </a:r>
          </a:p>
          <a:p>
            <a:pPr>
              <a:lnSpc>
                <a:spcPct val="80000"/>
              </a:lnSpc>
            </a:pPr>
            <a:r>
              <a:rPr lang="zh-CN" altLang="en-US" sz="800" smtClean="0"/>
              <a:t>		</a:t>
            </a:r>
            <a:r>
              <a:rPr lang="en-US" altLang="zh-CN" sz="800" smtClean="0"/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//</a:t>
            </a:r>
            <a:r>
              <a:rPr lang="zh-CN" altLang="en-US" sz="800" smtClean="0"/>
              <a:t>添加小数点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function addPoint()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if(curState == "beStart" || curState == "beInteger")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form1.text_total.value += ".";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curState = "beFloat";  //</a:t>
            </a:r>
            <a:r>
              <a:rPr lang="zh-CN" altLang="en-US" sz="800" smtClean="0"/>
              <a:t>将当前数值状态设置为</a:t>
            </a:r>
            <a:r>
              <a:rPr lang="en-US" altLang="zh-CN" sz="800" smtClean="0"/>
              <a:t>float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//</a:t>
            </a:r>
            <a:r>
              <a:rPr lang="zh-CN" altLang="en-US" sz="800" smtClean="0"/>
              <a:t>重置文本框内容为</a:t>
            </a:r>
            <a:r>
              <a:rPr lang="en-US" altLang="zh-CN" sz="800" smtClean="0"/>
              <a:t>0</a:t>
            </a:r>
            <a:r>
              <a:rPr lang="zh-CN" altLang="en-US" sz="800" smtClean="0"/>
              <a:t>，并初始化状态变量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function clearText()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form1.text_total.value = "0";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curState = "beStart";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curOper = "start";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//</a:t>
            </a:r>
            <a:r>
              <a:rPr lang="zh-CN" altLang="en-US" sz="800" smtClean="0"/>
              <a:t>执行加减乘除等双边计算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function count()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if(curOper != "start")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switch(curOper)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case "+":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	num1 = parseFloat(num1)+parseFloat(form1.text_total.value);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	break;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case "-":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	num1 = parseFloat(num1)-parseFloat(form1.text_total.value);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	break;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case "*":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	num1 = parseFloat(num1)*parseFloat(form1.text_total.value);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	break;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case "/":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	num1 = parseFloat(num1)/parseFloat(form1.text_total.value);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	break;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form1.text_total.value = num1;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preOper = true;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curOper = "start";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//</a:t>
            </a:r>
            <a:r>
              <a:rPr lang="zh-CN" altLang="en-US" sz="800" smtClean="0"/>
              <a:t>设置当前操作状态，并执行相应设置与计算，参数</a:t>
            </a:r>
            <a:r>
              <a:rPr lang="en-US" altLang="zh-CN" sz="800" smtClean="0"/>
              <a:t>oper</a:t>
            </a:r>
            <a:r>
              <a:rPr lang="zh-CN" altLang="en-US" sz="800" smtClean="0"/>
              <a:t>要设置的操作状态值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function setOper(oper)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preOper = true; //</a:t>
            </a:r>
            <a:r>
              <a:rPr lang="zh-CN" altLang="en-US" sz="800" smtClean="0"/>
              <a:t>表示当前已单击了双边运算符</a:t>
            </a:r>
          </a:p>
          <a:p>
            <a:pPr>
              <a:lnSpc>
                <a:spcPct val="80000"/>
              </a:lnSpc>
            </a:pPr>
            <a:r>
              <a:rPr lang="zh-CN" altLang="en-US" sz="800" smtClean="0"/>
              <a:t>	</a:t>
            </a:r>
            <a:r>
              <a:rPr lang="en-US" altLang="zh-CN" sz="800" smtClean="0"/>
              <a:t>if(curOper == "start")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//</a:t>
            </a:r>
            <a:r>
              <a:rPr lang="zh-CN" altLang="en-US" sz="800" smtClean="0"/>
              <a:t>取输入的第一个运算数存储于</a:t>
            </a:r>
            <a:r>
              <a:rPr lang="en-US" altLang="zh-CN" sz="800" smtClean="0"/>
              <a:t>num1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num1 = parseFloat(form1.text_total.value);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curOper = oper;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}else   //</a:t>
            </a:r>
            <a:r>
              <a:rPr lang="zh-CN" altLang="en-US" sz="800" smtClean="0"/>
              <a:t>表示之前已单击过双边运算符，但并没有计算</a:t>
            </a:r>
          </a:p>
          <a:p>
            <a:pPr>
              <a:lnSpc>
                <a:spcPct val="80000"/>
              </a:lnSpc>
            </a:pPr>
            <a:r>
              <a:rPr lang="zh-CN" altLang="en-US" sz="800" smtClean="0"/>
              <a:t>	</a:t>
            </a:r>
            <a:r>
              <a:rPr lang="en-US" altLang="zh-CN" sz="800" smtClean="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count(); //</a:t>
            </a:r>
            <a:r>
              <a:rPr lang="zh-CN" altLang="en-US" sz="800" smtClean="0"/>
              <a:t>先计算前次的运算，再设置本次运算作为当前状态</a:t>
            </a:r>
          </a:p>
          <a:p>
            <a:pPr>
              <a:lnSpc>
                <a:spcPct val="80000"/>
              </a:lnSpc>
            </a:pPr>
            <a:r>
              <a:rPr lang="zh-CN" altLang="en-US" sz="800" smtClean="0"/>
              <a:t>		</a:t>
            </a:r>
            <a:r>
              <a:rPr lang="en-US" altLang="zh-CN" sz="800" smtClean="0"/>
              <a:t>curOper = oper;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}</a:t>
            </a:r>
          </a:p>
          <a:p>
            <a:pPr>
              <a:lnSpc>
                <a:spcPct val="80000"/>
              </a:lnSpc>
            </a:pPr>
            <a:endParaRPr lang="en-US" altLang="zh-CN" sz="800" smtClean="0"/>
          </a:p>
          <a:p>
            <a:pPr>
              <a:lnSpc>
                <a:spcPct val="80000"/>
              </a:lnSpc>
            </a:pPr>
            <a:r>
              <a:rPr lang="en-US" altLang="zh-CN" sz="800" smtClean="0"/>
              <a:t>//</a:t>
            </a:r>
            <a:r>
              <a:rPr lang="zh-CN" altLang="en-US" sz="800" smtClean="0"/>
              <a:t>执行各种单边运算，参数</a:t>
            </a:r>
            <a:r>
              <a:rPr lang="en-US" altLang="zh-CN" sz="800" smtClean="0"/>
              <a:t>func</a:t>
            </a:r>
            <a:r>
              <a:rPr lang="zh-CN" altLang="en-US" sz="800" smtClean="0"/>
              <a:t>要执行的单边运算符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function useFunc(func)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switch(func){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case "sin":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form1.text_total.value = Math.sin(form1.text_total.value);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preOper = true;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break;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case "cos":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form1.text_total.value = Math.cos(form1.text_total.value);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preOper = true;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break;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case "asin":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form1.text_total.value = Math.asin(form1.text_total.value);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preOper = true;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break;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case "acos":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form1.text_total.value = Math.acos(form1.text_total.value);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preOper = true;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break;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case "tan":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form1.text_total.value = Math.tan(form1.text_total.value);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preOper = true;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break;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case "atan":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form1.text_total.value = Math.atan(form1.text_total.value);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preOper = true;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break;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case "log":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form1.text_total.value = Math.log(form1.text_total.value);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preOper = true;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break;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case "exp":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form1.text_total.value = Math.exp(form1.text_total.value);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preOper = true;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break;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case "sqrt":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form1.text_total.value = Math.sqrt(form1.text_total.value);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preOper = true;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break;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case "1/x":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form1.text_total.value = 1/form1.text_total.value;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preOper = true;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break;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&lt;/script&gt;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&lt;style type="text/css"&gt;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body{padding:50px;}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&lt;/style&gt;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&lt;/head&gt;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&lt;body onload="setStartState()"&gt;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&lt;form name="form1"&gt;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&lt;table cellspacing="5" border="2"&gt;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&lt;tr&gt;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&lt;td colspan="6"&gt;&lt;h2&gt;JavaScript</a:t>
            </a:r>
            <a:r>
              <a:rPr lang="zh-CN" altLang="en-US" sz="800" smtClean="0"/>
              <a:t>计算器</a:t>
            </a:r>
            <a:r>
              <a:rPr lang="en-US" altLang="zh-CN" sz="800" smtClean="0"/>
              <a:t>&lt;/h2&gt;&lt;/td&gt;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&lt;/tr&gt;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&lt;tr&gt;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&lt;td colspan="6"&gt;&lt;input type="text" name="text_total" size="40" value="0" /&gt;&lt;/td&gt;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&lt;/tr&gt;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&lt;tr&gt;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&lt;td&gt;&lt;input type="button" value="sin" onclick="useFunc('sin')"&gt;&lt;/td&gt;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&lt;td&gt;&lt;input type="button" value="cos" onclick="useFunc('cos')"&gt;&lt;/td&gt;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&lt;td&gt;&lt;input type="button" value="1" onclick="addNum('1')"&gt;&lt;/td&gt;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&lt;td&gt;&lt;input type="button" value="2" onclick="addNum('2')"&gt;&lt;/td&gt;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&lt;td&gt;&lt;input type="button" value="3" onclick="addNum('3')"&gt;&lt;/td&gt;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&lt;td&gt;&lt;input type="button" value="+" onclick="setOper('+')"&gt;&lt;/td&gt;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&lt;/tr&gt;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&lt;tr&gt;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&lt;td&gt;&lt;input type="button" value="asin" onclick="useFunc('asin')"&gt;&lt;/td&gt;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&lt;td&gt;&lt;input type="button" value="acos" onclick="useFunc('acos')"&gt;&lt;/td&gt;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&lt;td&gt;&lt;input type="button" value="4" onclick="addNum('4')"&gt;&lt;/td&gt;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&lt;td&gt;&lt;input type="button" value="5" onclick="addNum('5')"&gt;&lt;/td&gt;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&lt;td&gt;&lt;input type="button" value="6" onclick="addNum('6')"&gt;&lt;/td&gt;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&lt;td&gt;&lt;input type="button" value="-" onclick="setOper('-')"&gt;&lt;/td&gt;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&lt;/tr&gt;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&lt;tr&gt;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&lt;td&gt;&lt;input type="button" value="tan" onclick="useFunc('tan')"&gt;&lt;/td&gt;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&lt;td&gt;&lt;input type="button" value="atan" onclick="useFunc('atan')"&gt;&lt;/td&gt;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&lt;td&gt;&lt;input type="button" value="7" onclick="addNum('7')"&gt;&lt;/td&gt;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&lt;td&gt;&lt;input type="button" value="8" onclick="addNum('8')"&gt;&lt;/td&gt;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&lt;td&gt;&lt;input type="button" value="9" onclick="addNum('9')"&gt;&lt;/td&gt;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&lt;td&gt;&lt;input type="button" value="*" onclick="setOper('*')"&gt;&lt;/td&gt;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&lt;/tr&gt;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&lt;tr&gt;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&lt;td&gt;&lt;input type="button" value="log" onclick="useFunc('log')"&gt;&lt;/td&gt;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&lt;td&gt;&lt;input type="button" value="exp" onclick="useFunc('exp')"&gt;&lt;/td&gt;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&lt;td&gt;&lt;input type="button" value="0" onclick="addNum('0')"&gt;&lt;/td&gt;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&lt;td&gt;&lt;input type="button" value="." onclick="addPoint('.')"&gt;&lt;/td&gt;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&lt;td&gt;&lt;input type="button" value="=" onclick="count()"&gt;&lt;/td&gt;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&lt;td&gt;&lt;input type="button" value="/" onclick="setOper('/')"&gt;&lt;/td&gt;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&lt;/tr&gt;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&lt;tr&gt;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&lt;td&gt;&lt;input type="button" value="sqrt" onclick="useFunc('sqrt')"&gt;&lt;/td&gt;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&lt;td&gt;&lt;input type="button" value="1/x" onclick="useFunc('1/x')"&gt;&lt;/td&gt;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&lt;td&gt;&lt;input type="button" value="PI" onclick="javascript:form1.text_total.value=Math.PI"&gt;&lt;/td&gt;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&lt;td&gt;&lt;input type="button" value="E" onclick="javascript:form1.text_total.value=Math.E"&gt;&lt;/td&gt;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&lt;td colspan="2"&gt;&lt;input type="button" value="  </a:t>
            </a:r>
            <a:r>
              <a:rPr lang="zh-CN" altLang="en-US" sz="800" smtClean="0"/>
              <a:t>清 除  </a:t>
            </a:r>
            <a:r>
              <a:rPr lang="en-US" altLang="zh-CN" sz="800" smtClean="0"/>
              <a:t>" onclick="clearText()"&gt;&lt;/td&gt;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&lt;/tr&gt;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&lt;/table&gt;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&lt;/form&gt;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&lt;/body&gt;</a:t>
            </a:r>
            <a:endParaRPr lang="zh-CN" altLang="en-US" sz="8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800" smtClean="0"/>
              <a:t>//</a:t>
            </a:r>
            <a:r>
              <a:rPr lang="zh-CN" altLang="en-US" sz="800" smtClean="0"/>
              <a:t>通过两种方法创建对象实例，实现添加和删除对象属性和方法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var oStudent = 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		name	:"</a:t>
            </a:r>
            <a:r>
              <a:rPr lang="zh-CN" altLang="en-US" sz="800" smtClean="0"/>
              <a:t>周更生</a:t>
            </a:r>
            <a:r>
              <a:rPr lang="en-US" altLang="zh-CN" sz="800" smtClean="0"/>
              <a:t>",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		sex		: "</a:t>
            </a:r>
            <a:r>
              <a:rPr lang="zh-CN" altLang="en-US" sz="800" smtClean="0"/>
              <a:t>男</a:t>
            </a:r>
            <a:r>
              <a:rPr lang="en-US" altLang="zh-CN" sz="800" smtClean="0"/>
              <a:t>",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		age		: 30,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		edu		: "</a:t>
            </a:r>
            <a:r>
              <a:rPr lang="zh-CN" altLang="en-US" sz="800" smtClean="0"/>
              <a:t>大专</a:t>
            </a:r>
            <a:r>
              <a:rPr lang="en-US" altLang="zh-CN" sz="800" smtClean="0"/>
              <a:t>",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		salary	: 2000,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		bonus	: 500,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		city	: "</a:t>
            </a:r>
            <a:r>
              <a:rPr lang="zh-CN" altLang="en-US" sz="800" smtClean="0"/>
              <a:t>山东省</a:t>
            </a:r>
            <a:r>
              <a:rPr lang="en-US" altLang="zh-CN" sz="800" smtClean="0"/>
              <a:t>",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		showInfo:function(){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			str = "&lt;h2&gt;"+this.name+"</a:t>
            </a:r>
            <a:r>
              <a:rPr lang="zh-CN" altLang="en-US" sz="800" smtClean="0"/>
              <a:t>的基本信息</a:t>
            </a:r>
            <a:r>
              <a:rPr lang="en-US" altLang="zh-CN" sz="800" smtClean="0"/>
              <a:t>&lt;/h2&gt;";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			str += "</a:t>
            </a:r>
            <a:r>
              <a:rPr lang="zh-CN" altLang="en-US" sz="800" smtClean="0"/>
              <a:t>姓名：</a:t>
            </a:r>
            <a:r>
              <a:rPr lang="en-US" altLang="zh-CN" sz="800" smtClean="0"/>
              <a:t>"+this.name;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			str += "&lt;br&gt;</a:t>
            </a:r>
            <a:r>
              <a:rPr lang="zh-CN" altLang="en-US" sz="800" smtClean="0"/>
              <a:t>性别：</a:t>
            </a:r>
            <a:r>
              <a:rPr lang="en-US" altLang="zh-CN" sz="800" smtClean="0"/>
              <a:t>"+this.sex;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			str += "&lt;br&gt;</a:t>
            </a:r>
            <a:r>
              <a:rPr lang="zh-CN" altLang="en-US" sz="800" smtClean="0"/>
              <a:t>年龄：</a:t>
            </a:r>
            <a:r>
              <a:rPr lang="en-US" altLang="zh-CN" sz="800" smtClean="0"/>
              <a:t>"+this.age;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			str += "&lt;br&gt;</a:t>
            </a:r>
            <a:r>
              <a:rPr lang="zh-CN" altLang="en-US" sz="800" smtClean="0"/>
              <a:t>学历：</a:t>
            </a:r>
            <a:r>
              <a:rPr lang="en-US" altLang="zh-CN" sz="800" smtClean="0"/>
              <a:t>"+this.edu;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			str += "&lt;br&gt;</a:t>
            </a:r>
            <a:r>
              <a:rPr lang="zh-CN" altLang="en-US" sz="800" smtClean="0"/>
              <a:t>工资：</a:t>
            </a:r>
            <a:r>
              <a:rPr lang="en-US" altLang="zh-CN" sz="800" smtClean="0"/>
              <a:t>"+this.salary;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			str += "&lt;br&gt;</a:t>
            </a:r>
            <a:r>
              <a:rPr lang="zh-CN" altLang="en-US" sz="800" smtClean="0"/>
              <a:t>奖金：</a:t>
            </a:r>
            <a:r>
              <a:rPr lang="en-US" altLang="zh-CN" sz="800" smtClean="0"/>
              <a:t>"+this.bonus;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			str += "&lt;br&gt;</a:t>
            </a:r>
            <a:r>
              <a:rPr lang="zh-CN" altLang="en-US" sz="800" smtClean="0"/>
              <a:t>实发工资：</a:t>
            </a:r>
            <a:r>
              <a:rPr lang="en-US" altLang="zh-CN" sz="800" smtClean="0"/>
              <a:t>"+(this.salary+this.bonus);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			str += "&lt;br&gt;</a:t>
            </a:r>
            <a:r>
              <a:rPr lang="zh-CN" altLang="en-US" sz="800" smtClean="0"/>
              <a:t>籍贯：</a:t>
            </a:r>
            <a:r>
              <a:rPr lang="en-US" altLang="zh-CN" sz="800" smtClean="0"/>
              <a:t>"+this.city;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			document.write(str);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		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	};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//</a:t>
            </a:r>
            <a:r>
              <a:rPr lang="zh-CN" altLang="en-US" sz="800" smtClean="0"/>
              <a:t>调用对象方法来显示信息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oStudent.showInfo();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//</a:t>
            </a:r>
            <a:r>
              <a:rPr lang="zh-CN" altLang="en-US" sz="800" smtClean="0"/>
              <a:t>增加对象属性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oStudent.school = "</a:t>
            </a:r>
            <a:r>
              <a:rPr lang="zh-CN" altLang="en-US" sz="800" smtClean="0"/>
              <a:t>北京科技大学</a:t>
            </a:r>
            <a:r>
              <a:rPr lang="en-US" altLang="zh-CN" sz="800" smtClean="0"/>
              <a:t>";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//</a:t>
            </a:r>
            <a:r>
              <a:rPr lang="zh-CN" altLang="en-US" sz="800" smtClean="0"/>
              <a:t>删除对象属性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//delete oStudent.city;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//</a:t>
            </a:r>
            <a:r>
              <a:rPr lang="zh-CN" altLang="en-US" sz="800" smtClean="0"/>
              <a:t>显示增加的对象属性值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document.write("&lt;hr&gt;"+oStudent.city);</a:t>
            </a:r>
            <a:endParaRPr lang="zh-CN" altLang="en-US" sz="8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800" smtClean="0"/>
              <a:t>function isOtherChar(str)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//</a:t>
            </a:r>
            <a:r>
              <a:rPr lang="zh-CN" altLang="en-US" sz="800" smtClean="0"/>
              <a:t>定义特殊字符的数组</a:t>
            </a:r>
          </a:p>
          <a:p>
            <a:pPr>
              <a:lnSpc>
                <a:spcPct val="80000"/>
              </a:lnSpc>
            </a:pPr>
            <a:r>
              <a:rPr lang="zh-CN" altLang="en-US" sz="800" smtClean="0"/>
              <a:t>	</a:t>
            </a:r>
            <a:r>
              <a:rPr lang="en-US" altLang="zh-CN" sz="800" smtClean="0"/>
              <a:t>var arr = ["!","&lt;","&gt;","&amp;","(",")"];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//</a:t>
            </a:r>
            <a:r>
              <a:rPr lang="zh-CN" altLang="en-US" sz="800" smtClean="0"/>
              <a:t>循环比较字符串中，是否含有特殊符号</a:t>
            </a:r>
          </a:p>
          <a:p>
            <a:pPr>
              <a:lnSpc>
                <a:spcPct val="80000"/>
              </a:lnSpc>
            </a:pPr>
            <a:r>
              <a:rPr lang="zh-CN" altLang="en-US" sz="800" smtClean="0"/>
              <a:t>	</a:t>
            </a:r>
            <a:r>
              <a:rPr lang="en-US" altLang="zh-CN" sz="800" smtClean="0"/>
              <a:t>for(var i=0;i&lt;str.length; i++)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for(var j=0;j&lt;arr.length;j++)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if(str.charAt(i)==arr[j])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	return true;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	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return false;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}</a:t>
            </a:r>
          </a:p>
          <a:p>
            <a:pPr>
              <a:lnSpc>
                <a:spcPct val="80000"/>
              </a:lnSpc>
            </a:pPr>
            <a:endParaRPr lang="en-US" altLang="zh-CN" sz="800" smtClean="0"/>
          </a:p>
          <a:p>
            <a:pPr>
              <a:lnSpc>
                <a:spcPct val="80000"/>
              </a:lnSpc>
            </a:pPr>
            <a:r>
              <a:rPr lang="en-US" altLang="zh-CN" sz="800" smtClean="0"/>
              <a:t>//</a:t>
            </a:r>
            <a:r>
              <a:rPr lang="zh-CN" altLang="en-US" sz="800" smtClean="0"/>
              <a:t>定义函数：</a:t>
            </a:r>
            <a:r>
              <a:rPr lang="en-US" altLang="zh-CN" sz="800" smtClean="0"/>
              <a:t>checkChar()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function checkChar()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var str = window.prompt("</a:t>
            </a:r>
            <a:r>
              <a:rPr lang="zh-CN" altLang="en-US" sz="800" smtClean="0"/>
              <a:t>请输入用户名：不能含有</a:t>
            </a:r>
            <a:r>
              <a:rPr lang="en-US" altLang="zh-CN" sz="800" smtClean="0"/>
              <a:t>!</a:t>
            </a:r>
            <a:r>
              <a:rPr lang="zh-CN" altLang="en-US" sz="800" smtClean="0"/>
              <a:t>、</a:t>
            </a:r>
            <a:r>
              <a:rPr lang="en-US" altLang="zh-CN" sz="800" smtClean="0"/>
              <a:t>&lt;</a:t>
            </a:r>
            <a:r>
              <a:rPr lang="zh-CN" altLang="en-US" sz="800" smtClean="0"/>
              <a:t>、</a:t>
            </a:r>
            <a:r>
              <a:rPr lang="en-US" altLang="zh-CN" sz="800" smtClean="0"/>
              <a:t>&gt;</a:t>
            </a:r>
            <a:r>
              <a:rPr lang="zh-CN" altLang="en-US" sz="800" smtClean="0"/>
              <a:t>、</a:t>
            </a:r>
            <a:r>
              <a:rPr lang="en-US" altLang="zh-CN" sz="800" smtClean="0"/>
              <a:t>&amp;</a:t>
            </a:r>
            <a:r>
              <a:rPr lang="zh-CN" altLang="en-US" sz="800" smtClean="0"/>
              <a:t>、</a:t>
            </a:r>
            <a:r>
              <a:rPr lang="en-US" altLang="zh-CN" sz="800" smtClean="0"/>
              <a:t>(</a:t>
            </a:r>
            <a:r>
              <a:rPr lang="zh-CN" altLang="en-US" sz="800" smtClean="0"/>
              <a:t>、</a:t>
            </a:r>
            <a:r>
              <a:rPr lang="en-US" altLang="zh-CN" sz="800" smtClean="0"/>
              <a:t>)</a:t>
            </a:r>
            <a:r>
              <a:rPr lang="zh-CN" altLang="en-US" sz="800" smtClean="0"/>
              <a:t>符号</a:t>
            </a:r>
            <a:r>
              <a:rPr lang="en-US" altLang="zh-CN" sz="800" smtClean="0"/>
              <a:t>");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if(isOtherChar(str))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alert("</a:t>
            </a:r>
            <a:r>
              <a:rPr lang="zh-CN" altLang="en-US" sz="800" smtClean="0"/>
              <a:t>用户名</a:t>
            </a:r>
            <a:r>
              <a:rPr lang="en-US" altLang="zh-CN" sz="800" smtClean="0"/>
              <a:t>"+str+"</a:t>
            </a:r>
            <a:r>
              <a:rPr lang="zh-CN" altLang="en-US" sz="800" smtClean="0"/>
              <a:t>含有特殊符号！</a:t>
            </a:r>
            <a:r>
              <a:rPr lang="en-US" altLang="zh-CN" sz="800" smtClean="0"/>
              <a:t>");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}else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alert("</a:t>
            </a:r>
            <a:r>
              <a:rPr lang="zh-CN" altLang="en-US" sz="800" smtClean="0"/>
              <a:t>用户名</a:t>
            </a:r>
            <a:r>
              <a:rPr lang="en-US" altLang="zh-CN" sz="800" smtClean="0"/>
              <a:t>"+str+"</a:t>
            </a:r>
            <a:r>
              <a:rPr lang="zh-CN" altLang="en-US" sz="800" smtClean="0"/>
              <a:t>输入合法！</a:t>
            </a:r>
            <a:r>
              <a:rPr lang="en-US" altLang="zh-CN" sz="800" smtClean="0"/>
              <a:t>");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}</a:t>
            </a:r>
            <a:endParaRPr lang="zh-CN" altLang="en-US" sz="800" smtClean="0"/>
          </a:p>
          <a:p>
            <a:pPr>
              <a:lnSpc>
                <a:spcPct val="80000"/>
              </a:lnSpc>
            </a:pPr>
            <a:endParaRPr lang="zh-CN" altLang="en-US" sz="8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&lt;script type="text/javascript"&gt;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取出邮箱中的域名</a:t>
            </a:r>
          </a:p>
          <a:p>
            <a:r>
              <a:rPr lang="en-US" altLang="zh-CN" smtClean="0"/>
              <a:t>var email = "beijing_2000@126.com";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取出</a:t>
            </a:r>
            <a:r>
              <a:rPr lang="en-US" altLang="zh-CN" smtClean="0"/>
              <a:t>@</a:t>
            </a:r>
            <a:r>
              <a:rPr lang="zh-CN" altLang="en-US" smtClean="0"/>
              <a:t>所在的位置索引</a:t>
            </a:r>
          </a:p>
          <a:p>
            <a:r>
              <a:rPr lang="en-US" altLang="zh-CN" smtClean="0"/>
              <a:t>var start = email.indexOf("@");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循环输出</a:t>
            </a:r>
            <a:r>
              <a:rPr lang="en-US" altLang="zh-CN" smtClean="0"/>
              <a:t>@</a:t>
            </a:r>
            <a:r>
              <a:rPr lang="zh-CN" altLang="en-US" smtClean="0"/>
              <a:t>所在索引加</a:t>
            </a:r>
            <a:r>
              <a:rPr lang="en-US" altLang="zh-CN" smtClean="0"/>
              <a:t>1</a:t>
            </a:r>
            <a:r>
              <a:rPr lang="zh-CN" altLang="en-US" smtClean="0"/>
              <a:t>，到邮箱末尾的所有字符</a:t>
            </a:r>
          </a:p>
          <a:p>
            <a:r>
              <a:rPr lang="en-US" altLang="zh-CN" smtClean="0"/>
              <a:t>for(var i=start+1; i&lt;email.length;i++)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document.write(email.charAt(i));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&lt;/script&gt;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//</a:t>
            </a:r>
            <a:r>
              <a:rPr lang="zh-CN" altLang="en-US" smtClean="0"/>
              <a:t>实例：定义一个函数，提取邮箱信息</a:t>
            </a:r>
          </a:p>
          <a:p>
            <a:r>
              <a:rPr lang="en-US" altLang="zh-CN" smtClean="0"/>
              <a:t>var str; //</a:t>
            </a:r>
            <a:r>
              <a:rPr lang="zh-CN" altLang="en-US" smtClean="0"/>
              <a:t>定义变量</a:t>
            </a:r>
          </a:p>
          <a:p>
            <a:r>
              <a:rPr lang="en-US" altLang="zh-CN" smtClean="0"/>
              <a:t>function getEmailInfo(email)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var start = email.indexOf("@");//</a:t>
            </a:r>
            <a:r>
              <a:rPr lang="zh-CN" altLang="en-US" smtClean="0"/>
              <a:t>计算</a:t>
            </a:r>
            <a:r>
              <a:rPr lang="en-US" altLang="zh-CN" smtClean="0"/>
              <a:t>@</a:t>
            </a:r>
            <a:r>
              <a:rPr lang="zh-CN" altLang="en-US" smtClean="0"/>
              <a:t>所在位置索引号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var user_name = email.substr(0,start); //</a:t>
            </a:r>
            <a:r>
              <a:rPr lang="zh-CN" altLang="en-US" smtClean="0"/>
              <a:t>提取邮箱用户名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var web_domain = email.substr(start+1);//</a:t>
            </a:r>
            <a:r>
              <a:rPr lang="zh-CN" altLang="en-US" smtClean="0"/>
              <a:t>提取邮箱域名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var str = "</a:t>
            </a:r>
            <a:r>
              <a:rPr lang="zh-CN" altLang="en-US" smtClean="0"/>
              <a:t>用户名：</a:t>
            </a:r>
            <a:r>
              <a:rPr lang="en-US" altLang="zh-CN" smtClean="0"/>
              <a:t>"+user_name+"</a:t>
            </a:r>
            <a:r>
              <a:rPr lang="zh-CN" altLang="en-US" smtClean="0"/>
              <a:t>，域名：</a:t>
            </a:r>
            <a:r>
              <a:rPr lang="en-US" altLang="zh-CN" smtClean="0"/>
              <a:t>"+web_domain;</a:t>
            </a:r>
          </a:p>
          <a:p>
            <a:r>
              <a:rPr lang="en-US" altLang="zh-CN" smtClean="0"/>
              <a:t>	return str;//</a:t>
            </a:r>
            <a:r>
              <a:rPr lang="zh-CN" altLang="en-US" smtClean="0"/>
              <a:t>返回结果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str = getEmailInfo("beijing2000@126.com");</a:t>
            </a:r>
          </a:p>
          <a:p>
            <a:r>
              <a:rPr lang="en-US" altLang="zh-CN" smtClean="0"/>
              <a:t>document.write(str);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z="1000" smtClean="0"/>
              <a:t>//</a:t>
            </a:r>
            <a:r>
              <a:rPr lang="zh-CN" altLang="en-US" sz="1000" smtClean="0"/>
              <a:t>（</a:t>
            </a:r>
            <a:r>
              <a:rPr lang="en-US" altLang="zh-CN" sz="1000" smtClean="0"/>
              <a:t>1</a:t>
            </a:r>
            <a:r>
              <a:rPr lang="zh-CN" altLang="en-US" sz="1000" smtClean="0"/>
              <a:t>）根据以下字符串，输出“今天是星期几”的内容</a:t>
            </a:r>
          </a:p>
          <a:p>
            <a:r>
              <a:rPr lang="en-US" altLang="zh-CN" sz="1000" smtClean="0"/>
              <a:t>var week_str = "</a:t>
            </a:r>
            <a:r>
              <a:rPr lang="zh-CN" altLang="en-US" sz="1000" smtClean="0"/>
              <a:t>星期日</a:t>
            </a:r>
            <a:r>
              <a:rPr lang="en-US" altLang="zh-CN" sz="1000" smtClean="0"/>
              <a:t>,</a:t>
            </a:r>
            <a:r>
              <a:rPr lang="zh-CN" altLang="en-US" sz="1000" smtClean="0"/>
              <a:t>星期一</a:t>
            </a:r>
            <a:r>
              <a:rPr lang="en-US" altLang="zh-CN" sz="1000" smtClean="0"/>
              <a:t>,</a:t>
            </a:r>
            <a:r>
              <a:rPr lang="zh-CN" altLang="en-US" sz="1000" smtClean="0"/>
              <a:t>星期二</a:t>
            </a:r>
            <a:r>
              <a:rPr lang="en-US" altLang="zh-CN" sz="1000" smtClean="0"/>
              <a:t>,</a:t>
            </a:r>
            <a:r>
              <a:rPr lang="zh-CN" altLang="en-US" sz="1000" smtClean="0"/>
              <a:t>星期三</a:t>
            </a:r>
            <a:r>
              <a:rPr lang="en-US" altLang="zh-CN" sz="1000" smtClean="0"/>
              <a:t>,</a:t>
            </a:r>
            <a:r>
              <a:rPr lang="zh-CN" altLang="en-US" sz="1000" smtClean="0"/>
              <a:t>星期四</a:t>
            </a:r>
            <a:r>
              <a:rPr lang="en-US" altLang="zh-CN" sz="1000" smtClean="0"/>
              <a:t>,</a:t>
            </a:r>
            <a:r>
              <a:rPr lang="zh-CN" altLang="en-US" sz="1000" smtClean="0"/>
              <a:t>星期五</a:t>
            </a:r>
            <a:r>
              <a:rPr lang="en-US" altLang="zh-CN" sz="1000" smtClean="0"/>
              <a:t>,</a:t>
            </a:r>
            <a:r>
              <a:rPr lang="zh-CN" altLang="en-US" sz="1000" smtClean="0"/>
              <a:t>星期六</a:t>
            </a:r>
            <a:r>
              <a:rPr lang="en-US" altLang="zh-CN" sz="1000" smtClean="0"/>
              <a:t>";</a:t>
            </a:r>
          </a:p>
          <a:p>
            <a:r>
              <a:rPr lang="en-US" altLang="zh-CN" sz="1000" smtClean="0"/>
              <a:t>var week_arr = week_str.split(",");</a:t>
            </a:r>
          </a:p>
          <a:p>
            <a:r>
              <a:rPr lang="en-US" altLang="zh-CN" sz="1000" smtClean="0"/>
              <a:t>var today = new Date();</a:t>
            </a:r>
          </a:p>
          <a:p>
            <a:r>
              <a:rPr lang="en-US" altLang="zh-CN" sz="1000" smtClean="0"/>
              <a:t>var week_index = today.getDay();</a:t>
            </a:r>
          </a:p>
          <a:p>
            <a:r>
              <a:rPr lang="en-US" altLang="zh-CN" sz="1000" smtClean="0"/>
              <a:t>document.write("</a:t>
            </a:r>
            <a:r>
              <a:rPr lang="zh-CN" altLang="en-US" sz="1000" smtClean="0"/>
              <a:t>今天是：</a:t>
            </a:r>
            <a:r>
              <a:rPr lang="en-US" altLang="zh-CN" sz="1000" smtClean="0"/>
              <a:t>"+week_arr[week_index]);</a:t>
            </a:r>
          </a:p>
          <a:p>
            <a:endParaRPr lang="en-US" altLang="zh-CN" sz="1000" smtClean="0"/>
          </a:p>
          <a:p>
            <a:r>
              <a:rPr lang="en-US" altLang="zh-CN" sz="1000" smtClean="0"/>
              <a:t>//</a:t>
            </a:r>
            <a:r>
              <a:rPr lang="zh-CN" altLang="en-US" sz="1000" smtClean="0"/>
              <a:t>（</a:t>
            </a:r>
            <a:r>
              <a:rPr lang="en-US" altLang="zh-CN" sz="1000" smtClean="0"/>
              <a:t>2</a:t>
            </a:r>
            <a:r>
              <a:rPr lang="zh-CN" altLang="en-US" sz="1000" smtClean="0"/>
              <a:t>）根据表单</a:t>
            </a:r>
            <a:r>
              <a:rPr lang="en-US" altLang="zh-CN" sz="1000" smtClean="0"/>
              <a:t>GET</a:t>
            </a:r>
            <a:r>
              <a:rPr lang="zh-CN" altLang="en-US" sz="1000" smtClean="0"/>
              <a:t>方式提交的字符串，取出相应的内容</a:t>
            </a:r>
          </a:p>
          <a:p>
            <a:r>
              <a:rPr lang="en-US" altLang="zh-CN" sz="1000" smtClean="0"/>
              <a:t>var form_str,form_arr,form_arr2;</a:t>
            </a:r>
          </a:p>
          <a:p>
            <a:r>
              <a:rPr lang="en-US" altLang="zh-CN" sz="1000" smtClean="0"/>
              <a:t>form_str = "http://localhost/index.html?username=mary&amp;password=123456";</a:t>
            </a:r>
          </a:p>
          <a:p>
            <a:r>
              <a:rPr lang="en-US" altLang="zh-CN" sz="1000" smtClean="0"/>
              <a:t>form_str = form_str.substr(form_str.indexOf("?")+1);</a:t>
            </a:r>
          </a:p>
          <a:p>
            <a:r>
              <a:rPr lang="en-US" altLang="zh-CN" sz="1000" smtClean="0"/>
              <a:t>form_arr = form_str.split("&amp;");</a:t>
            </a:r>
          </a:p>
          <a:p>
            <a:r>
              <a:rPr lang="en-US" altLang="zh-CN" sz="1000" smtClean="0"/>
              <a:t>var str = "&lt;h2&gt;</a:t>
            </a:r>
            <a:r>
              <a:rPr lang="zh-CN" altLang="en-US" sz="1000" smtClean="0"/>
              <a:t>取出表单提交的值</a:t>
            </a:r>
            <a:r>
              <a:rPr lang="en-US" altLang="zh-CN" sz="1000" smtClean="0"/>
              <a:t>&lt;/h2&gt;";</a:t>
            </a:r>
          </a:p>
          <a:p>
            <a:r>
              <a:rPr lang="en-US" altLang="zh-CN" sz="1000" smtClean="0"/>
              <a:t>for(var i=0; i&lt;form_arr.length; i++)</a:t>
            </a:r>
          </a:p>
          <a:p>
            <a:r>
              <a:rPr lang="en-US" altLang="zh-CN" sz="1000" smtClean="0"/>
              <a:t>{</a:t>
            </a:r>
          </a:p>
          <a:p>
            <a:r>
              <a:rPr lang="en-US" altLang="zh-CN" sz="1000" smtClean="0"/>
              <a:t>	form_arr2 = form_arr[i].split("=");</a:t>
            </a:r>
          </a:p>
          <a:p>
            <a:r>
              <a:rPr lang="en-US" altLang="zh-CN" sz="1000" smtClean="0"/>
              <a:t>	str += form_arr2[0]+"="+form_arr2[1]+"&lt;br /&gt;";</a:t>
            </a:r>
          </a:p>
          <a:p>
            <a:r>
              <a:rPr lang="en-US" altLang="zh-CN" sz="1000" smtClean="0"/>
              <a:t>}</a:t>
            </a:r>
          </a:p>
          <a:p>
            <a:r>
              <a:rPr lang="en-US" altLang="zh-CN" sz="1000" smtClean="0"/>
              <a:t>document.write(str);</a:t>
            </a:r>
            <a:endParaRPr lang="zh-CN" altLang="en-US" sz="10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z="1000" smtClean="0"/>
              <a:t>//</a:t>
            </a:r>
            <a:r>
              <a:rPr lang="zh-CN" altLang="en-US" sz="1000" smtClean="0"/>
              <a:t>（</a:t>
            </a:r>
            <a:r>
              <a:rPr lang="en-US" altLang="zh-CN" sz="1000" smtClean="0"/>
              <a:t>1</a:t>
            </a:r>
            <a:r>
              <a:rPr lang="zh-CN" altLang="en-US" sz="1000" smtClean="0"/>
              <a:t>）判断字符串中，是否含有</a:t>
            </a:r>
            <a:r>
              <a:rPr lang="en-US" altLang="zh-CN" sz="1000" smtClean="0"/>
              <a:t>"beijing"</a:t>
            </a:r>
            <a:r>
              <a:rPr lang="zh-CN" altLang="en-US" sz="1000" smtClean="0"/>
              <a:t>子字符串</a:t>
            </a:r>
          </a:p>
          <a:p>
            <a:r>
              <a:rPr lang="en-US" altLang="zh-CN" sz="1000" smtClean="0"/>
              <a:t>var str = "Welcome to Beijing";</a:t>
            </a:r>
          </a:p>
          <a:p>
            <a:r>
              <a:rPr lang="en-US" altLang="zh-CN" sz="1000" smtClean="0"/>
              <a:t>str = str.toLowerCase();</a:t>
            </a:r>
          </a:p>
          <a:p>
            <a:r>
              <a:rPr lang="en-US" altLang="zh-CN" sz="1000" smtClean="0"/>
              <a:t>if(str.search("beijing") == -1 )</a:t>
            </a:r>
          </a:p>
          <a:p>
            <a:r>
              <a:rPr lang="en-US" altLang="zh-CN" sz="1000" smtClean="0"/>
              <a:t>{</a:t>
            </a:r>
          </a:p>
          <a:p>
            <a:r>
              <a:rPr lang="en-US" altLang="zh-CN" sz="1000" smtClean="0"/>
              <a:t>	document.write("</a:t>
            </a:r>
            <a:r>
              <a:rPr lang="zh-CN" altLang="en-US" sz="1000" smtClean="0"/>
              <a:t>没有找到！</a:t>
            </a:r>
            <a:r>
              <a:rPr lang="en-US" altLang="zh-CN" sz="1000" smtClean="0"/>
              <a:t>");</a:t>
            </a:r>
          </a:p>
          <a:p>
            <a:r>
              <a:rPr lang="en-US" altLang="zh-CN" sz="1000" smtClean="0"/>
              <a:t>}else</a:t>
            </a:r>
          </a:p>
          <a:p>
            <a:r>
              <a:rPr lang="en-US" altLang="zh-CN" sz="1000" smtClean="0"/>
              <a:t>{</a:t>
            </a:r>
          </a:p>
          <a:p>
            <a:r>
              <a:rPr lang="en-US" altLang="zh-CN" sz="1000" smtClean="0"/>
              <a:t>	document.write("</a:t>
            </a:r>
            <a:r>
              <a:rPr lang="zh-CN" altLang="en-US" sz="1000" smtClean="0"/>
              <a:t>找到了</a:t>
            </a:r>
            <a:r>
              <a:rPr lang="en-US" altLang="zh-CN" sz="1000" smtClean="0"/>
              <a:t>");</a:t>
            </a:r>
          </a:p>
          <a:p>
            <a:r>
              <a:rPr lang="en-US" altLang="zh-CN" sz="1000" smtClean="0"/>
              <a:t>}</a:t>
            </a:r>
          </a:p>
          <a:p>
            <a:endParaRPr lang="en-US" altLang="zh-CN" sz="1000" smtClean="0"/>
          </a:p>
          <a:p>
            <a:r>
              <a:rPr lang="en-US" altLang="zh-CN" sz="1000" smtClean="0"/>
              <a:t>//</a:t>
            </a:r>
            <a:r>
              <a:rPr lang="zh-CN" altLang="en-US" sz="1000" smtClean="0"/>
              <a:t>（</a:t>
            </a:r>
            <a:r>
              <a:rPr lang="en-US" altLang="zh-CN" sz="1000" smtClean="0"/>
              <a:t>2</a:t>
            </a:r>
            <a:r>
              <a:rPr lang="zh-CN" altLang="en-US" sz="1000" smtClean="0"/>
              <a:t>）判断电子邮件地址是否含法</a:t>
            </a:r>
          </a:p>
          <a:p>
            <a:r>
              <a:rPr lang="en-US" altLang="zh-CN" sz="1000" smtClean="0"/>
              <a:t>var email = "beijing_2000@126.com";</a:t>
            </a:r>
          </a:p>
          <a:p>
            <a:r>
              <a:rPr lang="en-US" altLang="zh-CN" sz="1000" smtClean="0"/>
              <a:t>if(email.search("@")==-1)</a:t>
            </a:r>
          </a:p>
          <a:p>
            <a:r>
              <a:rPr lang="en-US" altLang="zh-CN" sz="1000" smtClean="0"/>
              <a:t>{</a:t>
            </a:r>
          </a:p>
          <a:p>
            <a:r>
              <a:rPr lang="en-US" altLang="zh-CN" sz="1000" smtClean="0"/>
              <a:t>	document.write("&lt;br /&gt;"+email+"</a:t>
            </a:r>
            <a:r>
              <a:rPr lang="zh-CN" altLang="en-US" sz="1000" smtClean="0"/>
              <a:t>不合法</a:t>
            </a:r>
            <a:r>
              <a:rPr lang="en-US" altLang="zh-CN" sz="1000" smtClean="0"/>
              <a:t>");</a:t>
            </a:r>
          </a:p>
          <a:p>
            <a:r>
              <a:rPr lang="en-US" altLang="zh-CN" sz="1000" smtClean="0"/>
              <a:t>}else</a:t>
            </a:r>
          </a:p>
          <a:p>
            <a:r>
              <a:rPr lang="en-US" altLang="zh-CN" sz="1000" smtClean="0"/>
              <a:t>{</a:t>
            </a:r>
          </a:p>
          <a:p>
            <a:r>
              <a:rPr lang="en-US" altLang="zh-CN" sz="1000" smtClean="0"/>
              <a:t>	document.write("&lt;br /&gt;"+email+"</a:t>
            </a:r>
            <a:r>
              <a:rPr lang="zh-CN" altLang="en-US" sz="1000" smtClean="0"/>
              <a:t>合法！</a:t>
            </a:r>
            <a:r>
              <a:rPr lang="en-US" altLang="zh-CN" sz="1000" smtClean="0"/>
              <a:t>");</a:t>
            </a:r>
          </a:p>
          <a:p>
            <a:r>
              <a:rPr lang="en-US" altLang="zh-CN" sz="1000" smtClean="0"/>
              <a:t>}</a:t>
            </a:r>
            <a:endParaRPr lang="zh-CN" altLang="en-US" sz="10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var str = "</a:t>
            </a:r>
            <a:r>
              <a:rPr lang="zh-CN" altLang="en-US" smtClean="0"/>
              <a:t>传智培训分校：北京传智，上海传智，广州传智</a:t>
            </a:r>
            <a:r>
              <a:rPr lang="en-US" altLang="zh-CN" smtClean="0"/>
              <a:t>";</a:t>
            </a:r>
          </a:p>
          <a:p>
            <a:r>
              <a:rPr lang="en-US" altLang="zh-CN" smtClean="0"/>
              <a:t>str = str.replace("</a:t>
            </a:r>
            <a:r>
              <a:rPr lang="zh-CN" altLang="en-US" smtClean="0"/>
              <a:t>传智</a:t>
            </a:r>
            <a:r>
              <a:rPr lang="en-US" altLang="zh-CN" smtClean="0"/>
              <a:t>","itcast");</a:t>
            </a:r>
          </a:p>
          <a:p>
            <a:r>
              <a:rPr lang="en-US" altLang="zh-CN" smtClean="0"/>
              <a:t>str = str.replace(/</a:t>
            </a:r>
            <a:r>
              <a:rPr lang="zh-CN" altLang="en-US" smtClean="0"/>
              <a:t>传智</a:t>
            </a:r>
            <a:r>
              <a:rPr lang="en-US" altLang="zh-CN" smtClean="0"/>
              <a:t>/g,"itcast");</a:t>
            </a:r>
          </a:p>
          <a:p>
            <a:r>
              <a:rPr lang="en-US" altLang="zh-CN" smtClean="0"/>
              <a:t>document.write(str);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//</a:t>
            </a:r>
            <a:r>
              <a:rPr lang="zh-CN" altLang="en-US" smtClean="0"/>
              <a:t>按照拼音顺序，比较两个字符串</a:t>
            </a:r>
          </a:p>
          <a:p>
            <a:r>
              <a:rPr lang="en-US" altLang="zh-CN" smtClean="0"/>
              <a:t>var str1 = "</a:t>
            </a:r>
            <a:r>
              <a:rPr lang="zh-CN" altLang="en-US" smtClean="0"/>
              <a:t>北京市</a:t>
            </a:r>
            <a:r>
              <a:rPr lang="en-US" altLang="zh-CN" smtClean="0"/>
              <a:t>";</a:t>
            </a:r>
          </a:p>
          <a:p>
            <a:r>
              <a:rPr lang="en-US" altLang="zh-CN" smtClean="0"/>
              <a:t>var str2 = "</a:t>
            </a:r>
            <a:r>
              <a:rPr lang="zh-CN" altLang="en-US" smtClean="0"/>
              <a:t>安徽省</a:t>
            </a:r>
            <a:r>
              <a:rPr lang="en-US" altLang="zh-CN" smtClean="0"/>
              <a:t>";</a:t>
            </a:r>
          </a:p>
          <a:p>
            <a:r>
              <a:rPr lang="en-US" altLang="zh-CN" smtClean="0"/>
              <a:t>var flag = str2.localeCompare(str1);</a:t>
            </a:r>
          </a:p>
          <a:p>
            <a:r>
              <a:rPr lang="en-US" altLang="zh-CN" smtClean="0"/>
              <a:t>switch(str1.localeCompare(str2))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case 1:</a:t>
            </a:r>
          </a:p>
          <a:p>
            <a:r>
              <a:rPr lang="en-US" altLang="zh-CN" smtClean="0"/>
              <a:t>		str = "</a:t>
            </a:r>
            <a:r>
              <a:rPr lang="zh-CN" altLang="en-US" smtClean="0"/>
              <a:t>北京市 </a:t>
            </a:r>
            <a:r>
              <a:rPr lang="en-US" altLang="zh-CN" smtClean="0"/>
              <a:t>&gt; </a:t>
            </a:r>
            <a:r>
              <a:rPr lang="zh-CN" altLang="en-US" smtClean="0"/>
              <a:t>安徽省</a:t>
            </a:r>
            <a:r>
              <a:rPr lang="en-US" altLang="zh-CN" smtClean="0"/>
              <a:t>";</a:t>
            </a:r>
          </a:p>
          <a:p>
            <a:r>
              <a:rPr lang="en-US" altLang="zh-CN" smtClean="0"/>
              <a:t>		break;</a:t>
            </a:r>
          </a:p>
          <a:p>
            <a:r>
              <a:rPr lang="en-US" altLang="zh-CN" smtClean="0"/>
              <a:t>	case 0:</a:t>
            </a:r>
          </a:p>
          <a:p>
            <a:r>
              <a:rPr lang="en-US" altLang="zh-CN" smtClean="0"/>
              <a:t>		str = "</a:t>
            </a:r>
            <a:r>
              <a:rPr lang="zh-CN" altLang="en-US" smtClean="0"/>
              <a:t>北京市 </a:t>
            </a:r>
            <a:r>
              <a:rPr lang="en-US" altLang="zh-CN" smtClean="0"/>
              <a:t>= </a:t>
            </a:r>
            <a:r>
              <a:rPr lang="zh-CN" altLang="en-US" smtClean="0"/>
              <a:t>安徽省</a:t>
            </a:r>
            <a:r>
              <a:rPr lang="en-US" altLang="zh-CN" smtClean="0"/>
              <a:t>";</a:t>
            </a:r>
          </a:p>
          <a:p>
            <a:r>
              <a:rPr lang="en-US" altLang="zh-CN" smtClean="0"/>
              <a:t>		break;</a:t>
            </a:r>
          </a:p>
          <a:p>
            <a:r>
              <a:rPr lang="en-US" altLang="zh-CN" smtClean="0"/>
              <a:t>	case -1:</a:t>
            </a:r>
          </a:p>
          <a:p>
            <a:r>
              <a:rPr lang="en-US" altLang="zh-CN" smtClean="0"/>
              <a:t>		str = "</a:t>
            </a:r>
            <a:r>
              <a:rPr lang="zh-CN" altLang="en-US" smtClean="0"/>
              <a:t>北京市 </a:t>
            </a:r>
            <a:r>
              <a:rPr lang="en-US" altLang="zh-CN" smtClean="0"/>
              <a:t>&lt; </a:t>
            </a:r>
            <a:r>
              <a:rPr lang="zh-CN" altLang="en-US" smtClean="0"/>
              <a:t>安徽省</a:t>
            </a:r>
            <a:r>
              <a:rPr lang="en-US" altLang="zh-CN" smtClean="0"/>
              <a:t>";</a:t>
            </a:r>
          </a:p>
          <a:p>
            <a:r>
              <a:rPr lang="en-US" altLang="zh-CN" smtClean="0"/>
              <a:t>		break;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document.write("</a:t>
            </a:r>
            <a:r>
              <a:rPr lang="zh-CN" altLang="en-US" smtClean="0"/>
              <a:t>比较结果：</a:t>
            </a:r>
            <a:r>
              <a:rPr lang="en-US" altLang="zh-CN" smtClean="0"/>
              <a:t>"+str);</a:t>
            </a:r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/>
          <a:p>
            <a:pPr algn="ctr">
              <a:defRPr/>
            </a:pPr>
            <a:endParaRPr lang="zh-CN" altLang="zh-CN" sz="2400" b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/>
          <a:p>
            <a:pPr algn="ctr">
              <a:defRPr/>
            </a:pPr>
            <a:endParaRPr lang="zh-CN" altLang="zh-CN" sz="2400" b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 sz="1800" b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7" name="Picture 11" descr="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2555875" y="836613"/>
            <a:ext cx="5761038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300">
                <a:solidFill>
                  <a:srgbClr val="FF0000"/>
                </a:solidFill>
                <a:latin typeface="Arial Black" pitchFamily="34" charset="0"/>
                <a:ea typeface="隶书" pitchFamily="49" charset="-122"/>
              </a:rPr>
              <a:t>—</a:t>
            </a:r>
            <a:r>
              <a:rPr lang="zh-CN" altLang="en-US" sz="33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高级软件人才实作培训专家</a:t>
            </a:r>
            <a:r>
              <a:rPr lang="en-US" altLang="zh-CN" sz="33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!</a:t>
            </a:r>
          </a:p>
        </p:txBody>
      </p:sp>
      <p:sp>
        <p:nvSpPr>
          <p:cNvPr id="9" name="Line 14"/>
          <p:cNvSpPr>
            <a:spLocks noChangeShapeType="1"/>
          </p:cNvSpPr>
          <p:nvPr userDrawn="1"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>
              <a:defRPr/>
            </a:pPr>
            <a:endParaRPr lang="zh-CN" altLang="en-US" sz="2000">
              <a:solidFill>
                <a:srgbClr val="000000"/>
              </a:solidFill>
              <a:ea typeface="楷体"/>
            </a:endParaRPr>
          </a:p>
        </p:txBody>
      </p:sp>
      <p:sp>
        <p:nvSpPr>
          <p:cNvPr id="24474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4063" y="1133475"/>
            <a:ext cx="7772400" cy="2266950"/>
          </a:xfrm>
        </p:spPr>
        <p:txBody>
          <a:bodyPr anchor="ctr" anchorCtr="1"/>
          <a:lstStyle>
            <a:lvl1pPr algn="ctr">
              <a:defRPr sz="4100" i="1">
                <a:solidFill>
                  <a:srgbClr val="0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4474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0863" y="4221163"/>
            <a:ext cx="5410200" cy="115252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fld id="{D882C08C-34EB-4850-B645-6F078D2A36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fld id="{F8FB4B2E-1DDE-43B5-9716-CD4183AB3B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fld id="{EE1A4E28-0F85-4D5A-BC16-556893F198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1989138"/>
            <a:ext cx="7696200" cy="40989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EA25B-C8BC-45FC-A886-3CADCA2B7B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55650" y="1989138"/>
            <a:ext cx="7696200" cy="40989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B5B3D-AC9A-4F3A-AEC3-8598B0D78E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1E185-AF6A-42CD-AB1E-F42CFFBA74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650" y="1989138"/>
            <a:ext cx="3771900" cy="19732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9950" y="1989138"/>
            <a:ext cx="3771900" cy="19732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755650" y="4114800"/>
            <a:ext cx="7696200" cy="19732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197F9-2AE9-4338-94B2-05FF4948C8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BBA86-BE8A-4618-85E9-07AB560509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9950" y="1989138"/>
            <a:ext cx="3771900" cy="19732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79950" y="4114800"/>
            <a:ext cx="3771900" cy="19732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FE935E-B876-4A63-9EAA-9438FFA66C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7696200" cy="19732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50" y="4114800"/>
            <a:ext cx="7696200" cy="19732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C3233-17D3-4EC3-9527-CDBF8BE044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7696200" cy="19732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0" y="4114800"/>
            <a:ext cx="7696200" cy="19732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99F49-A25F-473A-A3F2-DA80F2CA15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fld id="{A64008A9-F352-42F0-BE99-EF1BBDC653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fld id="{1A18D5DC-AA25-4D64-8198-CA98ADB260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fld id="{4A88E35B-7C80-490D-9E47-7C131D8A6D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fld id="{30147A1A-05B2-4148-91C0-6ED87F6D03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fld id="{2B21CC72-99B5-43B0-8182-F87BF76C8E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fld id="{542A287C-DC26-494D-BF73-20670EB2D2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fld id="{3F980F83-6206-44A2-A7ED-6468BA4629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fld id="{3EC594AE-B6E0-4A76-9DAA-21C586FFCC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37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2721556A-3097-4222-BF18-5A8A534104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>
              <a:defRPr/>
            </a:pPr>
            <a:endParaRPr lang="zh-CN" altLang="zh-CN" sz="2400" b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>
              <a:defRPr/>
            </a:pPr>
            <a:endParaRPr lang="zh-CN" altLang="en-US" sz="2000">
              <a:solidFill>
                <a:srgbClr val="000000"/>
              </a:solidFill>
              <a:ea typeface="楷体"/>
            </a:endParaRPr>
          </a:p>
        </p:txBody>
      </p:sp>
      <p:pic>
        <p:nvPicPr>
          <p:cNvPr id="1032" name="Picture 11" descr="LOGO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12"/>
          <p:cNvSpPr>
            <a:spLocks noChangeArrowheads="1"/>
          </p:cNvSpPr>
          <p:nvPr userDrawn="1"/>
        </p:nvSpPr>
        <p:spPr bwMode="auto">
          <a:xfrm>
            <a:off x="2555875" y="333375"/>
            <a:ext cx="576103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300">
                <a:solidFill>
                  <a:srgbClr val="FF0000"/>
                </a:solidFill>
                <a:latin typeface="Arial Black" pitchFamily="34" charset="0"/>
                <a:ea typeface="隶书" pitchFamily="49" charset="-122"/>
              </a:rPr>
              <a:t>—</a:t>
            </a:r>
            <a:r>
              <a:rPr lang="zh-CN" altLang="en-US" sz="33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高级软件人才实作培训专家</a:t>
            </a:r>
            <a:r>
              <a:rPr lang="en-US" altLang="zh-CN" sz="33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!</a:t>
            </a:r>
          </a:p>
        </p:txBody>
      </p:sp>
      <p:sp>
        <p:nvSpPr>
          <p:cNvPr id="1035" name="页脚占位符 4"/>
          <p:cNvSpPr txBox="1">
            <a:spLocks noGrp="1"/>
          </p:cNvSpPr>
          <p:nvPr userDrawn="1"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0" smtClean="0">
                <a:solidFill>
                  <a:srgbClr val="000000"/>
                </a:solidFill>
              </a:rPr>
              <a:t>北京传智播客教育 </a:t>
            </a:r>
            <a:r>
              <a:rPr lang="en-US" altLang="zh-CN" sz="1400" b="0" smtClean="0">
                <a:solidFill>
                  <a:srgbClr val="000000"/>
                </a:solidFill>
              </a:rPr>
              <a:t>www.itcast.cn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44" r:id="rId12"/>
    <p:sldLayoutId id="2147483743" r:id="rId13"/>
    <p:sldLayoutId id="2147483742" r:id="rId14"/>
    <p:sldLayoutId id="2147483741" r:id="rId15"/>
    <p:sldLayoutId id="2147483740" r:id="rId16"/>
    <p:sldLayoutId id="2147483739" r:id="rId17"/>
    <p:sldLayoutId id="2147483738" r:id="rId18"/>
    <p:sldLayoutId id="2147483737" r:id="rId1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ctrTitle"/>
          </p:nvPr>
        </p:nvSpPr>
        <p:spPr>
          <a:xfrm>
            <a:off x="755650" y="1125538"/>
            <a:ext cx="7772400" cy="2266950"/>
          </a:xfrm>
        </p:spPr>
        <p:txBody>
          <a:bodyPr/>
          <a:lstStyle/>
          <a:p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JavaScript</a:t>
            </a:r>
            <a:endParaRPr lang="zh-CN" altLang="en-US" smtClean="0"/>
          </a:p>
        </p:txBody>
      </p:sp>
      <p:sp>
        <p:nvSpPr>
          <p:cNvPr id="5" name="圆角矩形 4"/>
          <p:cNvSpPr/>
          <p:nvPr/>
        </p:nvSpPr>
        <p:spPr>
          <a:xfrm>
            <a:off x="2286000" y="3786188"/>
            <a:ext cx="4714875" cy="20716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/>
          </a:p>
        </p:txBody>
      </p:sp>
      <p:sp>
        <p:nvSpPr>
          <p:cNvPr id="23555" name="TextBox 10"/>
          <p:cNvSpPr txBox="1">
            <a:spLocks noChangeArrowheads="1"/>
          </p:cNvSpPr>
          <p:nvPr/>
        </p:nvSpPr>
        <p:spPr bwMode="auto">
          <a:xfrm>
            <a:off x="2627313" y="4398963"/>
            <a:ext cx="4105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Arial" charset="0"/>
              </a:rPr>
              <a:t>主讲 </a:t>
            </a:r>
            <a:r>
              <a:rPr lang="en-US" altLang="zh-CN" sz="2400">
                <a:latin typeface="Arial" charset="0"/>
              </a:rPr>
              <a:t>: </a:t>
            </a:r>
            <a:r>
              <a:rPr lang="zh-CN" altLang="en-US" sz="2400">
                <a:latin typeface="Arial" charset="0"/>
              </a:rPr>
              <a:t>姚长江</a:t>
            </a:r>
            <a:endParaRPr lang="zh-CN" altLang="en-US" sz="3200">
              <a:latin typeface="华文行楷"/>
              <a:ea typeface="华文行楷"/>
              <a:cs typeface="华文行楷"/>
            </a:endParaRPr>
          </a:p>
          <a:p>
            <a:r>
              <a:rPr lang="en-US" altLang="zh-CN" sz="2400">
                <a:latin typeface="Arial" charset="0"/>
              </a:rPr>
              <a:t>mail  : 976296751@qq.com</a:t>
            </a:r>
            <a:endParaRPr lang="zh-CN" altLang="en-US" sz="2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String</a:t>
            </a:r>
            <a:r>
              <a:rPr lang="zh-CN" altLang="en-US" smtClean="0"/>
              <a:t>对象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704138" cy="2663825"/>
          </a:xfrm>
        </p:spPr>
        <p:txBody>
          <a:bodyPr/>
          <a:lstStyle/>
          <a:p>
            <a:r>
              <a:rPr lang="en-US" altLang="zh-CN" sz="2800" b="1" smtClean="0"/>
              <a:t>indexOf(str [, startIndex])</a:t>
            </a:r>
            <a:r>
              <a:rPr lang="zh-CN" altLang="en-US" sz="2800" b="1" smtClean="0"/>
              <a:t>方法</a:t>
            </a:r>
          </a:p>
          <a:p>
            <a:pPr lvl="1"/>
            <a:r>
              <a:rPr lang="zh-CN" altLang="en-US" sz="1800" smtClean="0"/>
              <a:t>在当前字符串中</a:t>
            </a:r>
            <a:r>
              <a:rPr lang="zh-CN" altLang="en-US" sz="1800" b="1" smtClean="0">
                <a:solidFill>
                  <a:srgbClr val="FF0000"/>
                </a:solidFill>
              </a:rPr>
              <a:t>从左到右</a:t>
            </a:r>
            <a:r>
              <a:rPr lang="zh-CN" altLang="en-US" sz="1800" smtClean="0"/>
              <a:t>查找子字符串 </a:t>
            </a:r>
            <a:r>
              <a:rPr lang="en-US" altLang="zh-CN" sz="1800" smtClean="0"/>
              <a:t>str,</a:t>
            </a:r>
            <a:r>
              <a:rPr lang="zh-CN" altLang="en-US" sz="1800" smtClean="0"/>
              <a:t>并返回子字符串 </a:t>
            </a:r>
            <a:r>
              <a:rPr lang="en-US" altLang="zh-CN" sz="1800" smtClean="0"/>
              <a:t>str</a:t>
            </a:r>
            <a:r>
              <a:rPr lang="zh-CN" altLang="en-US" sz="1800" smtClean="0"/>
              <a:t>第一次出现时的位置索引，如果找不到则返回－</a:t>
            </a:r>
            <a:r>
              <a:rPr lang="en-US" altLang="zh-CN" sz="1800" smtClean="0"/>
              <a:t>1</a:t>
            </a:r>
            <a:r>
              <a:rPr lang="zh-CN" altLang="en-US" sz="1800" smtClean="0"/>
              <a:t>。</a:t>
            </a:r>
          </a:p>
          <a:p>
            <a:pPr lvl="1"/>
            <a:r>
              <a:rPr lang="zh-CN" altLang="en-US" sz="1800" smtClean="0"/>
              <a:t>参数 </a:t>
            </a:r>
            <a:r>
              <a:rPr lang="en-US" altLang="zh-CN" sz="1800" smtClean="0"/>
              <a:t>startIndex</a:t>
            </a:r>
            <a:r>
              <a:rPr lang="zh-CN" altLang="en-US" sz="1800" smtClean="0"/>
              <a:t>可选，表示开始搜索的位置。如果不指定 </a:t>
            </a:r>
            <a:r>
              <a:rPr lang="en-US" altLang="zh-CN" sz="1800" smtClean="0"/>
              <a:t>startIndex</a:t>
            </a:r>
            <a:r>
              <a:rPr lang="zh-CN" altLang="en-US" sz="1800" smtClean="0"/>
              <a:t>则由字符串首位开始搜索，否则由 </a:t>
            </a:r>
            <a:r>
              <a:rPr lang="en-US" altLang="zh-CN" sz="1800" smtClean="0"/>
              <a:t>startIndex</a:t>
            </a:r>
            <a:r>
              <a:rPr lang="zh-CN" altLang="en-US" sz="1800" smtClean="0"/>
              <a:t>对应的位置</a:t>
            </a:r>
            <a:r>
              <a:rPr lang="en-US" altLang="zh-CN" sz="1800" smtClean="0"/>
              <a:t>(</a:t>
            </a:r>
            <a:r>
              <a:rPr lang="zh-CN" altLang="en-US" sz="1800" b="1" smtClean="0">
                <a:solidFill>
                  <a:srgbClr val="FF0000"/>
                </a:solidFill>
              </a:rPr>
              <a:t>包含该位置</a:t>
            </a:r>
            <a:r>
              <a:rPr lang="en-US" altLang="zh-CN" sz="1800" smtClean="0"/>
              <a:t>)</a:t>
            </a:r>
            <a:r>
              <a:rPr lang="zh-CN" altLang="en-US" sz="1800" smtClean="0"/>
              <a:t>开始搜索。</a:t>
            </a:r>
          </a:p>
        </p:txBody>
      </p:sp>
      <p:sp>
        <p:nvSpPr>
          <p:cNvPr id="35843" name="Text Box 5"/>
          <p:cNvSpPr txBox="1">
            <a:spLocks noChangeArrowheads="1"/>
          </p:cNvSpPr>
          <p:nvPr/>
        </p:nvSpPr>
        <p:spPr bwMode="auto">
          <a:xfrm>
            <a:off x="827088" y="4110038"/>
            <a:ext cx="7777162" cy="14795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108000" rIns="108000" bIns="108000">
            <a:spAutoFit/>
          </a:bodyPr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var str = “Great Dream!Great World!”;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var i  = str.indexOf(‘Great’);        // i = 0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var j  = str.indexOf(‘Great’,2);     // j = 12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var k = str.indexOf(‘Great’,30);  // k = -1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827088" y="5876925"/>
            <a:ext cx="7777162" cy="612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0" tIns="180000" rIns="180000" bIns="180000">
            <a:spAutoFit/>
          </a:bodyPr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zh-CN" altLang="en-US" sz="2000">
                <a:solidFill>
                  <a:srgbClr val="FF0000"/>
                </a:solidFill>
                <a:latin typeface="Arial" charset="0"/>
              </a:rPr>
              <a:t>实例：取出邮箱</a:t>
            </a: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beijing_2000@126.com</a:t>
            </a:r>
            <a:r>
              <a:rPr lang="zh-CN" altLang="en-US" sz="2000">
                <a:solidFill>
                  <a:srgbClr val="FF0000"/>
                </a:solidFill>
                <a:latin typeface="Arial" charset="0"/>
              </a:rPr>
              <a:t>中域名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String</a:t>
            </a:r>
            <a:r>
              <a:rPr lang="zh-CN" altLang="en-US" smtClean="0"/>
              <a:t>对象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8064500" cy="3024187"/>
          </a:xfrm>
        </p:spPr>
        <p:txBody>
          <a:bodyPr/>
          <a:lstStyle/>
          <a:p>
            <a:r>
              <a:rPr lang="en-US" altLang="zh-CN" sz="2400" b="1" smtClean="0"/>
              <a:t>lastIndexOf( search [, startIndex])</a:t>
            </a:r>
            <a:r>
              <a:rPr lang="zh-CN" altLang="en-US" sz="2400" b="1" smtClean="0"/>
              <a:t>方法</a:t>
            </a:r>
          </a:p>
          <a:p>
            <a:pPr lvl="1"/>
            <a:r>
              <a:rPr lang="zh-CN" altLang="en-US" sz="1600" smtClean="0"/>
              <a:t>与</a:t>
            </a:r>
            <a:r>
              <a:rPr lang="en-US" altLang="zh-CN" sz="1600" smtClean="0"/>
              <a:t>indexOf</a:t>
            </a:r>
            <a:r>
              <a:rPr lang="zh-CN" altLang="en-US" sz="1600" smtClean="0"/>
              <a:t>方法作用相同，但是查找的方向为从右到左。如果找到，返回子字符串在字符串中的起始位置，否则返回－</a:t>
            </a:r>
            <a:r>
              <a:rPr lang="en-US" altLang="zh-CN" sz="1600" smtClean="0"/>
              <a:t>1</a:t>
            </a:r>
            <a:r>
              <a:rPr lang="zh-CN" altLang="en-US" sz="1600" smtClean="0"/>
              <a:t>。</a:t>
            </a:r>
          </a:p>
          <a:p>
            <a:r>
              <a:rPr lang="en-US" altLang="zh-CN" sz="2400" b="1" smtClean="0"/>
              <a:t>substr(startIndex[, length])</a:t>
            </a:r>
            <a:r>
              <a:rPr lang="zh-CN" altLang="en-US" sz="2400" b="1" smtClean="0"/>
              <a:t>方法</a:t>
            </a:r>
          </a:p>
          <a:p>
            <a:pPr lvl="1"/>
            <a:r>
              <a:rPr lang="zh-CN" altLang="en-US" sz="1800" smtClean="0"/>
              <a:t>从起始索引号提取字符串中指定数目的字符。</a:t>
            </a:r>
          </a:p>
          <a:p>
            <a:pPr lvl="1"/>
            <a:r>
              <a:rPr lang="zh-CN" altLang="en-US" sz="1800" smtClean="0"/>
              <a:t>参数 </a:t>
            </a:r>
            <a:r>
              <a:rPr lang="en-US" altLang="zh-CN" sz="1800" smtClean="0"/>
              <a:t>startIndex</a:t>
            </a:r>
            <a:r>
              <a:rPr lang="zh-CN" altLang="en-US" sz="1800" smtClean="0"/>
              <a:t>为起始位置索引</a:t>
            </a:r>
            <a:r>
              <a:rPr lang="en-US" altLang="zh-CN" sz="1800" smtClean="0"/>
              <a:t>(</a:t>
            </a:r>
            <a:r>
              <a:rPr lang="zh-CN" altLang="en-US" sz="1800" smtClean="0"/>
              <a:t>包含该位置字符</a:t>
            </a:r>
            <a:r>
              <a:rPr lang="en-US" altLang="zh-CN" sz="1800" smtClean="0"/>
              <a:t>)</a:t>
            </a:r>
            <a:r>
              <a:rPr lang="zh-CN" altLang="en-US" sz="1800" smtClean="0"/>
              <a:t>。参数 </a:t>
            </a:r>
            <a:r>
              <a:rPr lang="en-US" altLang="zh-CN" sz="1800" smtClean="0"/>
              <a:t>length</a:t>
            </a:r>
            <a:r>
              <a:rPr lang="zh-CN" altLang="en-US" sz="1800" smtClean="0"/>
              <a:t>为要提取的子字符串的长度，可选。若不指定 </a:t>
            </a:r>
            <a:r>
              <a:rPr lang="en-US" altLang="zh-CN" sz="1800" smtClean="0"/>
              <a:t>length</a:t>
            </a:r>
            <a:r>
              <a:rPr lang="zh-CN" altLang="en-US" sz="1800" smtClean="0"/>
              <a:t>，则提取 </a:t>
            </a:r>
            <a:r>
              <a:rPr lang="en-US" altLang="zh-CN" sz="1800" smtClean="0"/>
              <a:t>startIndex</a:t>
            </a:r>
            <a:r>
              <a:rPr lang="zh-CN" altLang="en-US" sz="1800" smtClean="0"/>
              <a:t>开始的所有字符。</a:t>
            </a:r>
            <a:r>
              <a:rPr lang="en-US" altLang="zh-CN" sz="1800" smtClean="0"/>
              <a:t>length</a:t>
            </a:r>
            <a:r>
              <a:rPr lang="zh-CN" altLang="en-US" sz="1800" smtClean="0"/>
              <a:t>不能为负。</a:t>
            </a:r>
          </a:p>
          <a:p>
            <a:pPr lvl="1"/>
            <a:r>
              <a:rPr lang="zh-CN" altLang="en-US" sz="1800" smtClean="0"/>
              <a:t>举例：</a:t>
            </a:r>
            <a:r>
              <a:rPr lang="en-US" altLang="zh-CN" sz="1800" smtClean="0"/>
              <a:t>var str=“</a:t>
            </a:r>
            <a:r>
              <a:rPr lang="zh-CN" altLang="en-US" sz="1800" smtClean="0"/>
              <a:t>北京传智教育”</a:t>
            </a:r>
            <a:r>
              <a:rPr lang="en-US" altLang="zh-CN" sz="1800" smtClean="0"/>
              <a:t>; sub_str = str.substr(0,5);</a:t>
            </a:r>
          </a:p>
        </p:txBody>
      </p:sp>
      <p:sp>
        <p:nvSpPr>
          <p:cNvPr id="37891" name="Text Box 5"/>
          <p:cNvSpPr txBox="1">
            <a:spLocks noChangeArrowheads="1"/>
          </p:cNvSpPr>
          <p:nvPr/>
        </p:nvSpPr>
        <p:spPr bwMode="auto">
          <a:xfrm>
            <a:off x="468313" y="5268913"/>
            <a:ext cx="8280400" cy="4651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rIns="90000" bIns="900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FF0000"/>
                </a:solidFill>
                <a:latin typeface="Arial" charset="0"/>
              </a:rPr>
              <a:t>实例：提取邮箱中用户名和域名，例如：</a:t>
            </a:r>
            <a:r>
              <a:rPr lang="en-US" altLang="zh-CN" sz="1800">
                <a:solidFill>
                  <a:srgbClr val="FF0000"/>
                </a:solidFill>
                <a:latin typeface="Arial" charset="0"/>
              </a:rPr>
              <a:t>beijing_2000@126.com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String</a:t>
            </a:r>
            <a:r>
              <a:rPr lang="zh-CN" altLang="en-US" smtClean="0"/>
              <a:t>对象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2376487"/>
          </a:xfrm>
        </p:spPr>
        <p:txBody>
          <a:bodyPr/>
          <a:lstStyle/>
          <a:p>
            <a:r>
              <a:rPr lang="en-US" altLang="zh-CN" b="1" smtClean="0"/>
              <a:t>substring( startIndex [, endIndex])</a:t>
            </a:r>
          </a:p>
          <a:p>
            <a:pPr lvl="1"/>
            <a:r>
              <a:rPr lang="zh-CN" altLang="en-US" sz="2000" smtClean="0"/>
              <a:t>提取字符串中两个指定的索引号之间的字符</a:t>
            </a:r>
          </a:p>
          <a:p>
            <a:pPr lvl="1"/>
            <a:r>
              <a:rPr lang="zh-CN" altLang="en-US" sz="2000" smtClean="0"/>
              <a:t>参数 </a:t>
            </a:r>
            <a:r>
              <a:rPr lang="en-US" altLang="zh-CN" sz="2000" smtClean="0"/>
              <a:t>startIndex</a:t>
            </a:r>
            <a:r>
              <a:rPr lang="zh-CN" altLang="en-US" sz="2000" smtClean="0"/>
              <a:t>表示要截取的子字符串的位置， </a:t>
            </a:r>
            <a:r>
              <a:rPr lang="en-US" altLang="zh-CN" sz="2000" smtClean="0"/>
              <a:t>endIndex</a:t>
            </a:r>
            <a:r>
              <a:rPr lang="zh-CN" altLang="en-US" sz="2000" smtClean="0"/>
              <a:t>为结束位置，</a:t>
            </a:r>
            <a:r>
              <a:rPr lang="zh-CN" altLang="en-US" sz="2000" b="1" smtClean="0">
                <a:solidFill>
                  <a:srgbClr val="FF0000"/>
                </a:solidFill>
              </a:rPr>
              <a:t>返回的子字符串包括 </a:t>
            </a:r>
            <a:r>
              <a:rPr lang="en-US" altLang="zh-CN" sz="2000" b="1" smtClean="0">
                <a:solidFill>
                  <a:srgbClr val="FF0000"/>
                </a:solidFill>
              </a:rPr>
              <a:t>startIndex</a:t>
            </a:r>
            <a:r>
              <a:rPr lang="zh-CN" altLang="en-US" sz="2000" b="1" smtClean="0">
                <a:solidFill>
                  <a:srgbClr val="FF0000"/>
                </a:solidFill>
              </a:rPr>
              <a:t>位置而不包括 </a:t>
            </a:r>
            <a:r>
              <a:rPr lang="en-US" altLang="zh-CN" sz="2000" b="1" smtClean="0">
                <a:solidFill>
                  <a:srgbClr val="FF0000"/>
                </a:solidFill>
              </a:rPr>
              <a:t>endIndex</a:t>
            </a:r>
            <a:r>
              <a:rPr lang="zh-CN" altLang="en-US" sz="2000" b="1" smtClean="0">
                <a:solidFill>
                  <a:srgbClr val="FF0000"/>
                </a:solidFill>
              </a:rPr>
              <a:t>位置的字符</a:t>
            </a:r>
            <a:r>
              <a:rPr lang="zh-CN" altLang="en-US" sz="2000" smtClean="0"/>
              <a:t>。</a:t>
            </a:r>
          </a:p>
          <a:p>
            <a:pPr lvl="1"/>
            <a:r>
              <a:rPr lang="zh-CN" altLang="en-US" sz="1800" smtClean="0"/>
              <a:t>举例：</a:t>
            </a:r>
            <a:r>
              <a:rPr lang="en-US" altLang="zh-CN" sz="1800" smtClean="0"/>
              <a:t>str=“welcome”; str.substring(4,9);</a:t>
            </a:r>
          </a:p>
        </p:txBody>
      </p:sp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468313" y="4292600"/>
            <a:ext cx="8280400" cy="11398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0" tIns="180000" rIns="180000" bIns="18000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var str = “Great World!”;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var sub_str1 = str.substring(6,9); // sub_str1 = “Wor”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var sub_str2 = str.substring(-2);   //  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不支持负值，返回原字符串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String</a:t>
            </a:r>
            <a:r>
              <a:rPr lang="zh-CN" altLang="en-US" smtClean="0"/>
              <a:t>对象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7993063" cy="1944687"/>
          </a:xfrm>
        </p:spPr>
        <p:txBody>
          <a:bodyPr/>
          <a:lstStyle/>
          <a:p>
            <a:r>
              <a:rPr lang="en-US" altLang="zh-CN" sz="2400" b="1" smtClean="0"/>
              <a:t>split(</a:t>
            </a:r>
            <a:r>
              <a:rPr lang="en-US" altLang="zh-CN" sz="2400" b="1" i="1" smtClean="0"/>
              <a:t>separator</a:t>
            </a:r>
            <a:r>
              <a:rPr lang="en-US" altLang="zh-CN" sz="2400" b="1" smtClean="0"/>
              <a:t> [,limitInteger])</a:t>
            </a:r>
          </a:p>
          <a:p>
            <a:pPr lvl="1"/>
            <a:r>
              <a:rPr lang="zh-CN" altLang="en-US" sz="1800" smtClean="0"/>
              <a:t>该方法将字符串中的字符通过指定的分隔符进行分隔，并使用所得各个字符串组成一个数组。</a:t>
            </a:r>
          </a:p>
          <a:p>
            <a:pPr lvl="1"/>
            <a:r>
              <a:rPr lang="zh-CN" altLang="en-US" sz="1800" smtClean="0"/>
              <a:t>参数 </a:t>
            </a:r>
            <a:r>
              <a:rPr lang="en-US" altLang="zh-CN" sz="1800" smtClean="0"/>
              <a:t>separator</a:t>
            </a:r>
            <a:r>
              <a:rPr lang="zh-CN" altLang="en-US" sz="1800" smtClean="0"/>
              <a:t>为要使用的分隔符。参数 </a:t>
            </a:r>
            <a:r>
              <a:rPr lang="en-US" altLang="zh-CN" sz="1800" smtClean="0"/>
              <a:t>limitInteger </a:t>
            </a:r>
            <a:r>
              <a:rPr lang="zh-CN" altLang="en-US" sz="1800" smtClean="0"/>
              <a:t>为产生的数组的最大元素数，可选。当指定该参数时，数组元素个数不能超过该值。</a:t>
            </a:r>
          </a:p>
        </p:txBody>
      </p:sp>
      <p:sp>
        <p:nvSpPr>
          <p:cNvPr id="40963" name="Text Box 6"/>
          <p:cNvSpPr txBox="1">
            <a:spLocks noChangeArrowheads="1"/>
          </p:cNvSpPr>
          <p:nvPr/>
        </p:nvSpPr>
        <p:spPr bwMode="auto">
          <a:xfrm>
            <a:off x="468313" y="4306888"/>
            <a:ext cx="8280400" cy="17145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0" tIns="180000" rIns="180000" bIns="180000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1800">
                <a:solidFill>
                  <a:srgbClr val="FF0000"/>
                </a:solidFill>
                <a:latin typeface="Arial" charset="0"/>
              </a:rPr>
              <a:t>（</a:t>
            </a:r>
            <a:r>
              <a:rPr lang="en-US" altLang="zh-CN" sz="18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zh-CN" altLang="en-US" sz="1800">
                <a:solidFill>
                  <a:srgbClr val="FF0000"/>
                </a:solidFill>
                <a:latin typeface="Arial" charset="0"/>
              </a:rPr>
              <a:t>）根据以下字符串，输出“今天是星期几”</a:t>
            </a:r>
          </a:p>
          <a:p>
            <a:pPr>
              <a:spcBef>
                <a:spcPct val="3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var str = “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星期日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,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星期一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,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星期二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,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星期三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, 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星期四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,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星期五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,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星期六”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;</a:t>
            </a:r>
          </a:p>
          <a:p>
            <a:pPr>
              <a:spcBef>
                <a:spcPct val="30000"/>
              </a:spcBef>
            </a:pPr>
            <a:r>
              <a:rPr lang="zh-CN" altLang="en-US" sz="1800">
                <a:solidFill>
                  <a:srgbClr val="FF0000"/>
                </a:solidFill>
                <a:latin typeface="Arial" charset="0"/>
              </a:rPr>
              <a:t>（</a:t>
            </a:r>
            <a:r>
              <a:rPr lang="en-US" altLang="zh-CN" sz="18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zh-CN" altLang="en-US" sz="1800">
                <a:solidFill>
                  <a:srgbClr val="FF0000"/>
                </a:solidFill>
                <a:latin typeface="Arial" charset="0"/>
              </a:rPr>
              <a:t>）根据表单</a:t>
            </a:r>
            <a:r>
              <a:rPr lang="en-US" altLang="zh-CN" sz="1800">
                <a:solidFill>
                  <a:srgbClr val="FF0000"/>
                </a:solidFill>
                <a:latin typeface="Arial" charset="0"/>
              </a:rPr>
              <a:t>GET</a:t>
            </a:r>
            <a:r>
              <a:rPr lang="zh-CN" altLang="en-US" sz="1800">
                <a:solidFill>
                  <a:srgbClr val="FF0000"/>
                </a:solidFill>
                <a:latin typeface="Arial" charset="0"/>
              </a:rPr>
              <a:t>方式提交的字符串，取出用户名和密码的内容</a:t>
            </a:r>
          </a:p>
          <a:p>
            <a:pPr>
              <a:spcBef>
                <a:spcPct val="3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http://localhost/index.html?username=mary&amp;password=123456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String</a:t>
            </a:r>
            <a:r>
              <a:rPr lang="zh-CN" altLang="en-US" smtClean="0"/>
              <a:t>对象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89138"/>
            <a:ext cx="8137525" cy="201612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zh-CN" sz="2400" b="1" smtClean="0"/>
              <a:t>search(substr)</a:t>
            </a:r>
          </a:p>
          <a:p>
            <a:pPr lvl="1">
              <a:spcBef>
                <a:spcPct val="30000"/>
              </a:spcBef>
            </a:pPr>
            <a:r>
              <a:rPr lang="zh-CN" altLang="en-US" sz="2000" smtClean="0"/>
              <a:t>功能：检索字符串中指定的子字符串，或检索与正则表达式相匹配的子字符串。</a:t>
            </a:r>
          </a:p>
          <a:p>
            <a:pPr lvl="1">
              <a:spcBef>
                <a:spcPct val="30000"/>
              </a:spcBef>
            </a:pPr>
            <a:r>
              <a:rPr lang="zh-CN" altLang="en-US" sz="2000" smtClean="0"/>
              <a:t>返回值：第一个与 </a:t>
            </a:r>
            <a:r>
              <a:rPr lang="en-US" altLang="zh-CN" sz="2000" smtClean="0"/>
              <a:t>substr</a:t>
            </a:r>
            <a:r>
              <a:rPr lang="zh-CN" altLang="en-US" sz="2000" smtClean="0"/>
              <a:t>相匹配的子串的起始位置 </a:t>
            </a:r>
          </a:p>
          <a:p>
            <a:pPr lvl="1">
              <a:spcBef>
                <a:spcPct val="30000"/>
              </a:spcBef>
            </a:pPr>
            <a:r>
              <a:rPr lang="zh-CN" altLang="en-US" sz="2000" smtClean="0">
                <a:solidFill>
                  <a:srgbClr val="FF0000"/>
                </a:solidFill>
              </a:rPr>
              <a:t>提示：如果没有找到任何匹配的子串，则返回 </a:t>
            </a:r>
            <a:r>
              <a:rPr lang="en-US" altLang="zh-CN" sz="2000" smtClean="0">
                <a:solidFill>
                  <a:srgbClr val="FF0000"/>
                </a:solidFill>
              </a:rPr>
              <a:t>-1</a:t>
            </a:r>
            <a:r>
              <a:rPr lang="zh-CN" altLang="en-US" sz="2000" smtClean="0">
                <a:solidFill>
                  <a:srgbClr val="FF0000"/>
                </a:solidFill>
              </a:rPr>
              <a:t>。</a:t>
            </a:r>
            <a:r>
              <a:rPr lang="zh-CN" altLang="en-US" sz="2000" smtClean="0"/>
              <a:t> </a:t>
            </a:r>
          </a:p>
        </p:txBody>
      </p:sp>
      <p:sp>
        <p:nvSpPr>
          <p:cNvPr id="43011" name="Text Box 5"/>
          <p:cNvSpPr txBox="1">
            <a:spLocks noChangeArrowheads="1"/>
          </p:cNvSpPr>
          <p:nvPr/>
        </p:nvSpPr>
        <p:spPr bwMode="auto">
          <a:xfrm>
            <a:off x="900113" y="4365625"/>
            <a:ext cx="7561262" cy="17208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108000" rIns="108000" bIns="108000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000">
                <a:solidFill>
                  <a:srgbClr val="FF0000"/>
                </a:solidFill>
                <a:latin typeface="Arial" charset="0"/>
              </a:rPr>
              <a:t>（</a:t>
            </a: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zh-CN" altLang="en-US" sz="2000">
                <a:solidFill>
                  <a:srgbClr val="FF0000"/>
                </a:solidFill>
                <a:latin typeface="Arial" charset="0"/>
              </a:rPr>
              <a:t>）判断以下字符串中，是否含有“</a:t>
            </a: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beijing”</a:t>
            </a:r>
            <a:r>
              <a:rPr lang="zh-CN" altLang="en-US" sz="2000">
                <a:solidFill>
                  <a:srgbClr val="FF0000"/>
                </a:solidFill>
                <a:latin typeface="Arial" charset="0"/>
              </a:rPr>
              <a:t> 字符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var str = “Welcome to Beijing”;</a:t>
            </a:r>
          </a:p>
          <a:p>
            <a:pPr>
              <a:spcBef>
                <a:spcPct val="30000"/>
              </a:spcBef>
            </a:pPr>
            <a:r>
              <a:rPr lang="zh-CN" altLang="en-US" sz="2000">
                <a:solidFill>
                  <a:srgbClr val="FF0000"/>
                </a:solidFill>
                <a:latin typeface="Arial" charset="0"/>
              </a:rPr>
              <a:t>（</a:t>
            </a: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zh-CN" altLang="en-US" sz="2000">
                <a:solidFill>
                  <a:srgbClr val="FF0000"/>
                </a:solidFill>
                <a:latin typeface="Arial" charset="0"/>
              </a:rPr>
              <a:t>）判断以下电子邮件地址，是否有效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Var str = “beijing_2000@126.com”;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String</a:t>
            </a:r>
            <a:r>
              <a:rPr lang="zh-CN" altLang="en-US" smtClean="0"/>
              <a:t>对象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altLang="zh-CN" sz="3200" b="1" smtClean="0"/>
              <a:t>replace(substr,replacement)</a:t>
            </a:r>
          </a:p>
          <a:p>
            <a:pPr lvl="1">
              <a:spcBef>
                <a:spcPct val="30000"/>
              </a:spcBef>
            </a:pPr>
            <a:r>
              <a:rPr lang="zh-CN" altLang="en-US" sz="2000" smtClean="0"/>
              <a:t>在字符串中用一些字符替换另一些字符，或替换一个与正则表达式匹配的子串。</a:t>
            </a:r>
          </a:p>
          <a:p>
            <a:pPr lvl="1">
              <a:spcBef>
                <a:spcPct val="30000"/>
              </a:spcBef>
            </a:pPr>
            <a:r>
              <a:rPr lang="zh-CN" altLang="en-US" sz="2000" smtClean="0"/>
              <a:t>参数</a:t>
            </a:r>
            <a:r>
              <a:rPr lang="en-US" altLang="zh-CN" sz="2000" smtClean="0"/>
              <a:t>substr</a:t>
            </a:r>
            <a:r>
              <a:rPr lang="zh-CN" altLang="en-US" sz="2000" smtClean="0"/>
              <a:t>规定要查找的子字符串， </a:t>
            </a:r>
            <a:r>
              <a:rPr lang="en-US" altLang="zh-CN" sz="2000" smtClean="0"/>
              <a:t>replacement</a:t>
            </a:r>
            <a:r>
              <a:rPr lang="zh-CN" altLang="en-US" sz="2000" smtClean="0"/>
              <a:t>规定替换后的字符串。</a:t>
            </a:r>
          </a:p>
          <a:p>
            <a:pPr lvl="1">
              <a:spcBef>
                <a:spcPct val="30000"/>
              </a:spcBef>
            </a:pPr>
            <a:r>
              <a:rPr lang="zh-CN" altLang="en-US" sz="2000" smtClean="0">
                <a:solidFill>
                  <a:srgbClr val="FF0000"/>
                </a:solidFill>
              </a:rPr>
              <a:t>提示：若不使用正则，则只能替换一次。</a:t>
            </a:r>
          </a:p>
          <a:p>
            <a:endParaRPr lang="zh-CN" altLang="en-US" smtClean="0"/>
          </a:p>
        </p:txBody>
      </p:sp>
      <p:sp>
        <p:nvSpPr>
          <p:cNvPr id="45059" name="Text Box 5"/>
          <p:cNvSpPr txBox="1">
            <a:spLocks noChangeArrowheads="1"/>
          </p:cNvSpPr>
          <p:nvPr/>
        </p:nvSpPr>
        <p:spPr bwMode="auto">
          <a:xfrm>
            <a:off x="755650" y="4724400"/>
            <a:ext cx="7561263" cy="9271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108000" rIns="108000" bIns="108000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000">
                <a:solidFill>
                  <a:srgbClr val="FF0000"/>
                </a:solidFill>
                <a:latin typeface="Arial" charset="0"/>
              </a:rPr>
              <a:t>将以下字符串中的“传智”子字符串，替换为“</a:t>
            </a: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itcast”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var str = “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传智培训分校：北京传智，上海传智，广州传智”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String</a:t>
            </a:r>
            <a:r>
              <a:rPr lang="zh-CN" altLang="en-US" smtClean="0"/>
              <a:t>对象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b="1" smtClean="0"/>
              <a:t>toLowerCase()</a:t>
            </a:r>
          </a:p>
          <a:p>
            <a:pPr lvl="1"/>
            <a:r>
              <a:rPr lang="zh-CN" altLang="en-US" sz="2000" smtClean="0"/>
              <a:t>该方法返回字符串中的字符全部转成小写得到的字符串，不影响原字符串。</a:t>
            </a:r>
          </a:p>
          <a:p>
            <a:r>
              <a:rPr lang="en-US" altLang="zh-CN" sz="3200" b="1" smtClean="0"/>
              <a:t>toUpperCase()</a:t>
            </a:r>
          </a:p>
          <a:p>
            <a:pPr lvl="1"/>
            <a:r>
              <a:rPr lang="zh-CN" altLang="en-US" sz="2000" smtClean="0"/>
              <a:t>该方法返回字符串中的字符全部转成大写得到的字符串，不影响原字符串。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String</a:t>
            </a:r>
            <a:r>
              <a:rPr lang="zh-CN" altLang="en-US" smtClean="0"/>
              <a:t>对象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3600450"/>
          </a:xfrm>
        </p:spPr>
        <p:txBody>
          <a:bodyPr/>
          <a:lstStyle/>
          <a:p>
            <a:r>
              <a:rPr lang="en-US" altLang="zh-CN" sz="2400" b="1" smtClean="0"/>
              <a:t>localeCompare()——</a:t>
            </a:r>
            <a:r>
              <a:rPr lang="zh-CN" altLang="en-US" sz="2400" b="1" smtClean="0"/>
              <a:t>结合数组来排序</a:t>
            </a:r>
          </a:p>
          <a:p>
            <a:pPr lvl="1"/>
            <a:r>
              <a:rPr lang="zh-CN" altLang="en-US" sz="1600" smtClean="0"/>
              <a:t>功能：使用本地默认的规则顺序来比较两个字符串（</a:t>
            </a:r>
            <a:r>
              <a:rPr lang="zh-CN" altLang="en-US" sz="1600" smtClean="0">
                <a:solidFill>
                  <a:srgbClr val="FF0000"/>
                </a:solidFill>
              </a:rPr>
              <a:t>一般用于中文比较</a:t>
            </a:r>
            <a:r>
              <a:rPr lang="zh-CN" altLang="en-US" sz="1600" smtClean="0"/>
              <a:t>）</a:t>
            </a:r>
          </a:p>
          <a:p>
            <a:pPr lvl="1"/>
            <a:r>
              <a:rPr lang="zh-CN" altLang="en-US" sz="1600" smtClean="0"/>
              <a:t>语法：</a:t>
            </a:r>
            <a:r>
              <a:rPr lang="en-US" altLang="zh-CN" sz="1600" smtClean="0"/>
              <a:t>str1.localeCompare(str2)</a:t>
            </a:r>
          </a:p>
          <a:p>
            <a:pPr lvl="1"/>
            <a:r>
              <a:rPr lang="zh-CN" altLang="en-US" sz="1600" smtClean="0"/>
              <a:t>返回值：</a:t>
            </a:r>
          </a:p>
          <a:p>
            <a:pPr lvl="2"/>
            <a:r>
              <a:rPr lang="zh-CN" altLang="en-US" sz="1600" smtClean="0"/>
              <a:t>若</a:t>
            </a:r>
            <a:r>
              <a:rPr lang="en-US" altLang="zh-CN" sz="1600" smtClean="0"/>
              <a:t>str1&gt;str2</a:t>
            </a:r>
            <a:r>
              <a:rPr lang="zh-CN" altLang="en-US" sz="1600" smtClean="0"/>
              <a:t>，则返回</a:t>
            </a:r>
            <a:r>
              <a:rPr lang="en-US" altLang="zh-CN" sz="1600" smtClean="0"/>
              <a:t>1</a:t>
            </a:r>
            <a:r>
              <a:rPr lang="zh-CN" altLang="en-US" sz="1600" smtClean="0"/>
              <a:t>的值</a:t>
            </a:r>
          </a:p>
          <a:p>
            <a:pPr lvl="2"/>
            <a:r>
              <a:rPr lang="zh-CN" altLang="en-US" sz="1600" smtClean="0"/>
              <a:t>若</a:t>
            </a:r>
            <a:r>
              <a:rPr lang="en-US" altLang="zh-CN" sz="1600" smtClean="0"/>
              <a:t>str1=str2</a:t>
            </a:r>
            <a:r>
              <a:rPr lang="zh-CN" altLang="en-US" sz="1600" smtClean="0"/>
              <a:t>，则返回</a:t>
            </a:r>
            <a:r>
              <a:rPr lang="en-US" altLang="zh-CN" sz="1600" smtClean="0"/>
              <a:t>0</a:t>
            </a:r>
            <a:r>
              <a:rPr lang="zh-CN" altLang="en-US" sz="1600" smtClean="0"/>
              <a:t>的值</a:t>
            </a:r>
          </a:p>
          <a:p>
            <a:pPr lvl="2"/>
            <a:r>
              <a:rPr lang="zh-CN" altLang="en-US" sz="1600" smtClean="0"/>
              <a:t>若</a:t>
            </a:r>
            <a:r>
              <a:rPr lang="en-US" altLang="zh-CN" sz="1600" smtClean="0"/>
              <a:t>str1&lt;str2</a:t>
            </a:r>
            <a:r>
              <a:rPr lang="zh-CN" altLang="en-US" sz="1600" smtClean="0"/>
              <a:t>，则返回</a:t>
            </a:r>
            <a:r>
              <a:rPr lang="en-US" altLang="zh-CN" sz="1600" smtClean="0"/>
              <a:t>-1</a:t>
            </a:r>
            <a:r>
              <a:rPr lang="zh-CN" altLang="en-US" sz="1600" smtClean="0"/>
              <a:t>的值</a:t>
            </a:r>
          </a:p>
          <a:p>
            <a:pPr lvl="1"/>
            <a:r>
              <a:rPr lang="zh-CN" altLang="en-US" sz="1600" smtClean="0"/>
              <a:t>说明：</a:t>
            </a:r>
            <a:r>
              <a:rPr lang="zh-CN" altLang="en-US" sz="1600" smtClean="0">
                <a:solidFill>
                  <a:srgbClr val="FF0000"/>
                </a:solidFill>
              </a:rPr>
              <a:t>本地排序规则</a:t>
            </a:r>
            <a:r>
              <a:rPr lang="zh-CN" altLang="en-US" sz="1600" smtClean="0"/>
              <a:t>，是指采用底层操作系统提供的排序规则</a:t>
            </a:r>
          </a:p>
          <a:p>
            <a:pPr lvl="1"/>
            <a:r>
              <a:rPr lang="zh-CN" altLang="en-US" sz="1600" smtClean="0">
                <a:solidFill>
                  <a:srgbClr val="0000FF"/>
                </a:solidFill>
              </a:rPr>
              <a:t>提示：把 </a:t>
            </a:r>
            <a:r>
              <a:rPr lang="en-US" altLang="zh-CN" sz="1600" smtClean="0">
                <a:solidFill>
                  <a:srgbClr val="0000FF"/>
                </a:solidFill>
              </a:rPr>
              <a:t>&lt; </a:t>
            </a:r>
            <a:r>
              <a:rPr lang="zh-CN" altLang="en-US" sz="1600" smtClean="0">
                <a:solidFill>
                  <a:srgbClr val="0000FF"/>
                </a:solidFill>
              </a:rPr>
              <a:t>和 </a:t>
            </a:r>
            <a:r>
              <a:rPr lang="en-US" altLang="zh-CN" sz="1600" smtClean="0">
                <a:solidFill>
                  <a:srgbClr val="0000FF"/>
                </a:solidFill>
              </a:rPr>
              <a:t>&gt; </a:t>
            </a:r>
            <a:r>
              <a:rPr lang="zh-CN" altLang="en-US" sz="1600" smtClean="0">
                <a:solidFill>
                  <a:srgbClr val="0000FF"/>
                </a:solidFill>
              </a:rPr>
              <a:t>运算符应用到字符串时，它们只用字符的 </a:t>
            </a:r>
            <a:r>
              <a:rPr lang="en-US" altLang="zh-CN" sz="1600" smtClean="0">
                <a:solidFill>
                  <a:srgbClr val="0000FF"/>
                </a:solidFill>
              </a:rPr>
              <a:t>Unicode </a:t>
            </a:r>
            <a:r>
              <a:rPr lang="zh-CN" altLang="en-US" sz="1600" smtClean="0">
                <a:solidFill>
                  <a:srgbClr val="0000FF"/>
                </a:solidFill>
              </a:rPr>
              <a:t>编码比较字符串，而不考虑当地的排序规则。以这种方法生成的顺序不一定是正确的。例如，在西班牙语中，其中字符 “</a:t>
            </a:r>
            <a:r>
              <a:rPr lang="en-US" altLang="zh-CN" sz="1600" smtClean="0">
                <a:solidFill>
                  <a:srgbClr val="0000FF"/>
                </a:solidFill>
              </a:rPr>
              <a:t>ch” </a:t>
            </a:r>
            <a:r>
              <a:rPr lang="zh-CN" altLang="en-US" sz="1600" smtClean="0">
                <a:solidFill>
                  <a:srgbClr val="0000FF"/>
                </a:solidFill>
              </a:rPr>
              <a:t>通常作为出现在字母 “</a:t>
            </a:r>
            <a:r>
              <a:rPr lang="en-US" altLang="zh-CN" sz="1600" smtClean="0">
                <a:solidFill>
                  <a:srgbClr val="0000FF"/>
                </a:solidFill>
              </a:rPr>
              <a:t>c” </a:t>
            </a:r>
            <a:r>
              <a:rPr lang="zh-CN" altLang="en-US" sz="1600" smtClean="0">
                <a:solidFill>
                  <a:srgbClr val="0000FF"/>
                </a:solidFill>
              </a:rPr>
              <a:t>和 “</a:t>
            </a:r>
            <a:r>
              <a:rPr lang="en-US" altLang="zh-CN" sz="1600" smtClean="0">
                <a:solidFill>
                  <a:srgbClr val="0000FF"/>
                </a:solidFill>
              </a:rPr>
              <a:t>d” </a:t>
            </a:r>
            <a:r>
              <a:rPr lang="zh-CN" altLang="en-US" sz="1600" smtClean="0">
                <a:solidFill>
                  <a:srgbClr val="0000FF"/>
                </a:solidFill>
              </a:rPr>
              <a:t>之间的字符来排序。 </a:t>
            </a: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684213" y="5734050"/>
            <a:ext cx="7777162" cy="9572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108000" rIns="108000" bIns="108000">
            <a:spAutoFit/>
          </a:bodyPr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Var str1 = “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安庆安”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Var str2 = “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安徽省”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Var flag = str1.localCompare(str2);  //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返回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str1&gt;str2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综合实例：判断上传文件类型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需要创建一个上传文件的表单</a:t>
            </a:r>
          </a:p>
          <a:p>
            <a:r>
              <a:rPr lang="zh-CN" altLang="en-US" smtClean="0"/>
              <a:t>当选择完文件时，对文件类型进行验证</a:t>
            </a:r>
          </a:p>
          <a:p>
            <a:r>
              <a:rPr lang="zh-CN" altLang="en-US" smtClean="0"/>
              <a:t>如果符合要求，输出“文件类型合法！”</a:t>
            </a:r>
          </a:p>
          <a:p>
            <a:r>
              <a:rPr lang="zh-CN" altLang="en-US" smtClean="0"/>
              <a:t>如果不符合要求，输出“非法文件名！”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Array</a:t>
            </a:r>
            <a:r>
              <a:rPr lang="zh-CN" altLang="en-US" smtClean="0"/>
              <a:t>对象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32700" cy="33115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200" b="1" smtClean="0"/>
              <a:t>length </a:t>
            </a:r>
            <a:r>
              <a:rPr lang="zh-CN" altLang="en-US" sz="2200" b="1" smtClean="0"/>
              <a:t>属性</a:t>
            </a:r>
          </a:p>
          <a:p>
            <a:pPr lvl="1">
              <a:lnSpc>
                <a:spcPct val="120000"/>
              </a:lnSpc>
            </a:pPr>
            <a:r>
              <a:rPr lang="zh-CN" altLang="en-US" sz="2000" smtClean="0"/>
              <a:t>设置或返回数组中元素的数目。</a:t>
            </a:r>
          </a:p>
          <a:p>
            <a:pPr lvl="1">
              <a:lnSpc>
                <a:spcPct val="120000"/>
              </a:lnSpc>
            </a:pPr>
            <a:r>
              <a:rPr lang="zh-CN" altLang="en-US" sz="2000" smtClean="0"/>
              <a:t>设置 </a:t>
            </a:r>
            <a:r>
              <a:rPr lang="en-US" altLang="zh-CN" sz="2000" smtClean="0"/>
              <a:t>length </a:t>
            </a:r>
            <a:r>
              <a:rPr lang="zh-CN" altLang="en-US" sz="2000" smtClean="0"/>
              <a:t>属性可改变数组的大小。如果设置的值比其当前值小，数组将被</a:t>
            </a:r>
            <a:r>
              <a:rPr lang="zh-CN" altLang="en-US" sz="2000" smtClean="0">
                <a:solidFill>
                  <a:srgbClr val="FF0000"/>
                </a:solidFill>
              </a:rPr>
              <a:t>截断</a:t>
            </a:r>
            <a:r>
              <a:rPr lang="zh-CN" altLang="en-US" sz="2000" smtClean="0"/>
              <a:t>，其尾部的元素将丢失。如果设置的值比它的当前值大，数组将增大，新的元素被添加到数组的尾部，它们的值为 </a:t>
            </a:r>
            <a:r>
              <a:rPr lang="en-US" altLang="zh-CN" sz="2000" smtClean="0"/>
              <a:t>undefined</a:t>
            </a:r>
            <a:r>
              <a:rPr lang="zh-CN" altLang="en-US" sz="2000" smtClean="0"/>
              <a:t>。</a:t>
            </a:r>
          </a:p>
          <a:p>
            <a:pPr>
              <a:lnSpc>
                <a:spcPct val="120000"/>
              </a:lnSpc>
            </a:pPr>
            <a:endParaRPr lang="zh-CN" altLang="en-US" sz="2200" smtClean="0"/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755650" y="4581525"/>
            <a:ext cx="7777163" cy="18176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108000" rIns="108000" bIns="108000">
            <a:spAutoFit/>
          </a:bodyPr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zh-CN" altLang="en-US" sz="1800">
                <a:solidFill>
                  <a:srgbClr val="FF0000"/>
                </a:solidFill>
                <a:latin typeface="Arial" charset="0"/>
              </a:rPr>
              <a:t>求下列二维数组中所有元素的和</a:t>
            </a:r>
          </a:p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var arr = [</a:t>
            </a:r>
          </a:p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	    [10,2,3],</a:t>
            </a:r>
          </a:p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	    [1,2,3],</a:t>
            </a:r>
          </a:p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	    [5,4]</a:t>
            </a:r>
          </a:p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          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JavaScript</a:t>
            </a:r>
            <a:r>
              <a:rPr lang="zh-CN" altLang="en-US" smtClean="0"/>
              <a:t>面向对象的特性</a:t>
            </a:r>
          </a:p>
        </p:txBody>
      </p:sp>
      <p:sp>
        <p:nvSpPr>
          <p:cNvPr id="24578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41036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b="1" smtClean="0"/>
              <a:t>什么是对象？</a:t>
            </a:r>
          </a:p>
          <a:p>
            <a:pPr lvl="1">
              <a:spcBef>
                <a:spcPct val="30000"/>
              </a:spcBef>
            </a:pPr>
            <a:r>
              <a:rPr lang="zh-CN" altLang="en-US" sz="1800" smtClean="0"/>
              <a:t>在现实世界中，任何实体都可叫对象，比如“人”可看作一个对象。“人”具有姓名、性别、年龄、身高、体重等特征，“人”可以吃饭、可以开车、可以运动等动作。</a:t>
            </a:r>
          </a:p>
          <a:p>
            <a:pPr lvl="1">
              <a:spcBef>
                <a:spcPct val="30000"/>
              </a:spcBef>
            </a:pPr>
            <a:r>
              <a:rPr lang="zh-CN" altLang="en-US" sz="1800" smtClean="0"/>
              <a:t>在编程语言中，对象是为了解决现实世界的一些问题而存在的，比如：已知两个直角边长，求斜边长。</a:t>
            </a:r>
          </a:p>
          <a:p>
            <a:pPr lvl="1">
              <a:spcBef>
                <a:spcPct val="30000"/>
              </a:spcBef>
            </a:pPr>
            <a:r>
              <a:rPr lang="zh-CN" altLang="en-US" sz="1800" smtClean="0"/>
              <a:t>简单的讲，</a:t>
            </a:r>
            <a:r>
              <a:rPr lang="zh-CN" altLang="en-US" sz="1800" b="1" smtClean="0">
                <a:solidFill>
                  <a:srgbClr val="FF0000"/>
                </a:solidFill>
              </a:rPr>
              <a:t>对象就是一组属性与方法的集合</a:t>
            </a:r>
            <a:r>
              <a:rPr lang="zh-CN" altLang="en-US" sz="1800" smtClean="0"/>
              <a:t>。</a:t>
            </a:r>
          </a:p>
          <a:p>
            <a:pPr lvl="1">
              <a:spcBef>
                <a:spcPct val="30000"/>
              </a:spcBef>
            </a:pPr>
            <a:r>
              <a:rPr lang="zh-CN" altLang="en-US" sz="1800" smtClean="0"/>
              <a:t>对象是一种复合数据类型，或者称为引用数据类型。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Array</a:t>
            </a:r>
            <a:r>
              <a:rPr lang="zh-CN" altLang="en-US" smtClean="0"/>
              <a:t>对象</a:t>
            </a:r>
          </a:p>
        </p:txBody>
      </p:sp>
      <p:sp>
        <p:nvSpPr>
          <p:cNvPr id="53250" name="内容占位符 1"/>
          <p:cNvSpPr>
            <a:spLocks noGrp="1"/>
          </p:cNvSpPr>
          <p:nvPr>
            <p:ph type="body" idx="1"/>
          </p:nvPr>
        </p:nvSpPr>
        <p:spPr>
          <a:xfrm>
            <a:off x="468313" y="2133600"/>
            <a:ext cx="8207375" cy="2016125"/>
          </a:xfrm>
        </p:spPr>
        <p:txBody>
          <a:bodyPr/>
          <a:lstStyle/>
          <a:p>
            <a:r>
              <a:rPr lang="en-US" altLang="zh-CN" sz="2200" b="1" smtClean="0"/>
              <a:t>concat( )</a:t>
            </a:r>
          </a:p>
          <a:p>
            <a:pPr lvl="1"/>
            <a:r>
              <a:rPr lang="zh-CN" altLang="en-US" sz="1600" b="1" smtClean="0"/>
              <a:t>语法</a:t>
            </a:r>
            <a:r>
              <a:rPr lang="zh-CN" altLang="en-US" sz="1600" smtClean="0"/>
              <a:t>：</a:t>
            </a:r>
            <a:r>
              <a:rPr lang="en-US" altLang="zh-CN" sz="2000" smtClean="0"/>
              <a:t>arrObj.concat(arrX,arrX,arrX,…,arrX)</a:t>
            </a:r>
          </a:p>
          <a:p>
            <a:pPr lvl="1"/>
            <a:r>
              <a:rPr lang="zh-CN" altLang="en-US" sz="1600" b="1" smtClean="0"/>
              <a:t>功能</a:t>
            </a:r>
            <a:r>
              <a:rPr lang="zh-CN" altLang="en-US" sz="1600" smtClean="0"/>
              <a:t>：连接两个或更多的数组，并返回结果。 </a:t>
            </a:r>
          </a:p>
          <a:p>
            <a:pPr lvl="1"/>
            <a:r>
              <a:rPr lang="zh-CN" altLang="en-US" sz="1600" b="1" smtClean="0"/>
              <a:t>参数</a:t>
            </a:r>
            <a:r>
              <a:rPr lang="zh-CN" altLang="en-US" sz="1600" smtClean="0"/>
              <a:t>：</a:t>
            </a:r>
            <a:r>
              <a:rPr lang="en-US" altLang="zh-CN" sz="1600" smtClean="0"/>
              <a:t>arrX </a:t>
            </a:r>
            <a:r>
              <a:rPr lang="zh-CN" altLang="en-US" sz="1600" smtClean="0"/>
              <a:t>必须。该参数可以是具体的值，也可以是数组对象</a:t>
            </a:r>
          </a:p>
          <a:p>
            <a:pPr lvl="1"/>
            <a:r>
              <a:rPr lang="zh-CN" altLang="en-US" sz="1600" b="1" smtClean="0"/>
              <a:t>注意</a:t>
            </a:r>
            <a:r>
              <a:rPr lang="zh-CN" altLang="en-US" sz="1600" smtClean="0"/>
              <a:t>：该方法不会改变现有的数组，而仅仅会返回被连接数组的一个副本。 </a:t>
            </a:r>
          </a:p>
          <a:p>
            <a:endParaRPr lang="zh-CN" altLang="en-US" sz="1600" smtClean="0"/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684213" y="4292600"/>
            <a:ext cx="7777162" cy="17208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108000" rIns="108000" bIns="108000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000">
                <a:solidFill>
                  <a:srgbClr val="FF0000"/>
                </a:solidFill>
                <a:latin typeface="Arial" charset="0"/>
              </a:rPr>
              <a:t>（</a:t>
            </a: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zh-CN" altLang="en-US" sz="2000">
                <a:solidFill>
                  <a:srgbClr val="FF0000"/>
                </a:solidFill>
                <a:latin typeface="Arial" charset="0"/>
              </a:rPr>
              <a:t>）将以下字符串，转换并连接成一个数组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var str1 = "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张三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,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男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,30";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var str2 = "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大专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,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北京科技大学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";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var str3 = "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河北省石家庄市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";</a:t>
            </a:r>
            <a:endParaRPr lang="zh-CN" altLang="en-US" sz="2000">
              <a:solidFill>
                <a:srgbClr val="0000FF"/>
              </a:solidFill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Array</a:t>
            </a:r>
            <a:r>
              <a:rPr lang="zh-CN" altLang="en-US" smtClean="0"/>
              <a:t>对象</a:t>
            </a:r>
          </a:p>
        </p:txBody>
      </p:sp>
      <p:sp>
        <p:nvSpPr>
          <p:cNvPr id="55298" name="Rectangle 96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89138"/>
            <a:ext cx="7696200" cy="2376487"/>
          </a:xfrm>
        </p:spPr>
        <p:txBody>
          <a:bodyPr/>
          <a:lstStyle/>
          <a:p>
            <a:r>
              <a:rPr lang="en-US" altLang="zh-CN" sz="2400" smtClean="0"/>
              <a:t>join( )</a:t>
            </a:r>
          </a:p>
          <a:p>
            <a:pPr lvl="1"/>
            <a:r>
              <a:rPr lang="zh-CN" altLang="en-US" sz="2000" b="1" smtClean="0"/>
              <a:t>功能</a:t>
            </a:r>
            <a:r>
              <a:rPr lang="zh-CN" altLang="en-US" sz="2000" smtClean="0"/>
              <a:t>：将数组转换成字符串</a:t>
            </a:r>
          </a:p>
          <a:p>
            <a:pPr lvl="1"/>
            <a:r>
              <a:rPr lang="zh-CN" altLang="en-US" sz="2000" b="1" smtClean="0"/>
              <a:t>语法</a:t>
            </a:r>
            <a:r>
              <a:rPr lang="zh-CN" altLang="en-US" sz="2000" smtClean="0"/>
              <a:t>：</a:t>
            </a:r>
            <a:r>
              <a:rPr lang="en-US" altLang="zh-CN" sz="2000" smtClean="0"/>
              <a:t>arrayObject.join([separator]) </a:t>
            </a:r>
          </a:p>
          <a:p>
            <a:pPr lvl="1"/>
            <a:r>
              <a:rPr lang="zh-CN" altLang="en-US" sz="2000" b="1" smtClean="0"/>
              <a:t>参数</a:t>
            </a:r>
            <a:r>
              <a:rPr lang="zh-CN" altLang="en-US" sz="2000" smtClean="0"/>
              <a:t>：</a:t>
            </a:r>
            <a:r>
              <a:rPr lang="en-US" altLang="zh-CN" sz="2000" smtClean="0"/>
              <a:t>separator</a:t>
            </a:r>
            <a:r>
              <a:rPr lang="zh-CN" altLang="en-US" sz="2000" smtClean="0"/>
              <a:t>可选。指定要使用的分隔符。如果省略该参数，则使用逗号作为分隔符。</a:t>
            </a:r>
            <a:r>
              <a:rPr lang="zh-CN" altLang="en-US" sz="3600" smtClean="0"/>
              <a:t> </a:t>
            </a:r>
            <a:endParaRPr lang="zh-CN" altLang="en-US" smtClean="0"/>
          </a:p>
        </p:txBody>
      </p:sp>
      <p:sp>
        <p:nvSpPr>
          <p:cNvPr id="55299" name="Text Box 97"/>
          <p:cNvSpPr txBox="1">
            <a:spLocks noChangeArrowheads="1"/>
          </p:cNvSpPr>
          <p:nvPr/>
        </p:nvSpPr>
        <p:spPr bwMode="auto">
          <a:xfrm>
            <a:off x="539750" y="5022850"/>
            <a:ext cx="7993063" cy="9271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108000" rIns="108000" bIns="108000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000">
                <a:solidFill>
                  <a:srgbClr val="FF0000"/>
                </a:solidFill>
                <a:latin typeface="Arial" charset="0"/>
              </a:rPr>
              <a:t>将以下数组中各元素用“</a:t>
            </a: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&amp;”</a:t>
            </a:r>
            <a:r>
              <a:rPr lang="zh-CN" altLang="en-US" sz="2000">
                <a:solidFill>
                  <a:srgbClr val="FF0000"/>
                </a:solidFill>
                <a:latin typeface="Arial" charset="0"/>
              </a:rPr>
              <a:t>符号连接成一个字符串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var student = ["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张三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","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男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",30,"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大专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","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北京科技大学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"];</a:t>
            </a:r>
            <a:endParaRPr lang="zh-CN" altLang="en-US" sz="2000">
              <a:solidFill>
                <a:srgbClr val="0000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Array</a:t>
            </a:r>
            <a:r>
              <a:rPr lang="zh-CN" altLang="en-US" smtClean="0"/>
              <a:t>对象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89138"/>
            <a:ext cx="7840662" cy="3384550"/>
          </a:xfrm>
        </p:spPr>
        <p:txBody>
          <a:bodyPr/>
          <a:lstStyle/>
          <a:p>
            <a:r>
              <a:rPr lang="en-US" altLang="zh-CN" sz="2400" smtClean="0"/>
              <a:t>shift ( )</a:t>
            </a:r>
          </a:p>
          <a:p>
            <a:pPr lvl="1"/>
            <a:r>
              <a:rPr lang="zh-CN" altLang="en-US" sz="1600" b="1" smtClean="0"/>
              <a:t>功能</a:t>
            </a:r>
            <a:r>
              <a:rPr lang="zh-CN" altLang="en-US" sz="1600" smtClean="0"/>
              <a:t>：把数组的第一个元素从其中删除，并返回第一个元素的值。 </a:t>
            </a:r>
          </a:p>
          <a:p>
            <a:pPr lvl="1"/>
            <a:r>
              <a:rPr lang="zh-CN" altLang="en-US" sz="1600" b="1" smtClean="0"/>
              <a:t>语法</a:t>
            </a:r>
            <a:r>
              <a:rPr lang="zh-CN" altLang="en-US" sz="1600" smtClean="0"/>
              <a:t>：</a:t>
            </a:r>
            <a:r>
              <a:rPr lang="en-US" altLang="zh-CN" sz="1600" smtClean="0"/>
              <a:t>arrayObject.shift() </a:t>
            </a:r>
          </a:p>
          <a:p>
            <a:pPr lvl="1"/>
            <a:r>
              <a:rPr lang="zh-CN" altLang="en-US" sz="1600" b="1" smtClean="0"/>
              <a:t>说明</a:t>
            </a:r>
            <a:r>
              <a:rPr lang="zh-CN" altLang="en-US" sz="1600" smtClean="0"/>
              <a:t>：</a:t>
            </a:r>
            <a:r>
              <a:rPr lang="en-US" altLang="zh-CN" sz="1600" smtClean="0"/>
              <a:t>shift()</a:t>
            </a:r>
            <a:r>
              <a:rPr lang="zh-CN" altLang="en-US" sz="1600" smtClean="0"/>
              <a:t>方法将删除</a:t>
            </a:r>
            <a:r>
              <a:rPr lang="en-US" altLang="zh-CN" sz="1600" smtClean="0"/>
              <a:t>arrayObject</a:t>
            </a:r>
            <a:r>
              <a:rPr lang="zh-CN" altLang="en-US" sz="1600" smtClean="0"/>
              <a:t>的第一个元素，</a:t>
            </a:r>
            <a:r>
              <a:rPr lang="zh-CN" altLang="en-US" sz="1600" smtClean="0">
                <a:solidFill>
                  <a:srgbClr val="FF0000"/>
                </a:solidFill>
              </a:rPr>
              <a:t>把数组长度减</a:t>
            </a:r>
            <a:r>
              <a:rPr lang="en-US" altLang="zh-CN" sz="1600" smtClean="0">
                <a:solidFill>
                  <a:srgbClr val="FF0000"/>
                </a:solidFill>
              </a:rPr>
              <a:t>1</a:t>
            </a:r>
            <a:r>
              <a:rPr lang="zh-CN" altLang="en-US" sz="1600" smtClean="0"/>
              <a:t>，并返回它删除的元素的值。该方法将修改原数组。 </a:t>
            </a:r>
          </a:p>
          <a:p>
            <a:r>
              <a:rPr lang="en-US" altLang="zh-CN" sz="2000" smtClean="0"/>
              <a:t>pop( )</a:t>
            </a:r>
          </a:p>
          <a:p>
            <a:pPr lvl="1"/>
            <a:r>
              <a:rPr lang="zh-CN" altLang="en-US" sz="1600" b="1" smtClean="0"/>
              <a:t>功能</a:t>
            </a:r>
            <a:r>
              <a:rPr lang="zh-CN" altLang="en-US" sz="1600" smtClean="0"/>
              <a:t>：用于删除并返回数组的最后一个元素 </a:t>
            </a:r>
          </a:p>
          <a:p>
            <a:pPr lvl="1"/>
            <a:r>
              <a:rPr lang="zh-CN" altLang="en-US" sz="1600" b="1" smtClean="0"/>
              <a:t>语法</a:t>
            </a:r>
            <a:r>
              <a:rPr lang="zh-CN" altLang="en-US" sz="1600" smtClean="0"/>
              <a:t>：</a:t>
            </a:r>
            <a:r>
              <a:rPr lang="en-US" altLang="zh-CN" sz="1600" smtClean="0"/>
              <a:t>arrayObject.pop() </a:t>
            </a:r>
          </a:p>
          <a:p>
            <a:pPr lvl="1"/>
            <a:r>
              <a:rPr lang="zh-CN" altLang="en-US" sz="1600" b="1" smtClean="0"/>
              <a:t>说明</a:t>
            </a:r>
            <a:r>
              <a:rPr lang="zh-CN" altLang="en-US" sz="1600" smtClean="0"/>
              <a:t>：</a:t>
            </a:r>
            <a:r>
              <a:rPr lang="en-US" altLang="zh-CN" sz="1600" smtClean="0"/>
              <a:t>pop() </a:t>
            </a:r>
            <a:r>
              <a:rPr lang="zh-CN" altLang="en-US" sz="1600" smtClean="0"/>
              <a:t>方法将删除 </a:t>
            </a:r>
            <a:r>
              <a:rPr lang="en-US" altLang="zh-CN" sz="1600" smtClean="0"/>
              <a:t>arrayObject </a:t>
            </a:r>
            <a:r>
              <a:rPr lang="zh-CN" altLang="en-US" sz="1600" smtClean="0"/>
              <a:t>的最后一个元素，</a:t>
            </a:r>
            <a:r>
              <a:rPr lang="zh-CN" altLang="en-US" sz="1600" smtClean="0">
                <a:solidFill>
                  <a:srgbClr val="FF0000"/>
                </a:solidFill>
              </a:rPr>
              <a:t>把数组长度减 </a:t>
            </a:r>
            <a:r>
              <a:rPr lang="en-US" altLang="zh-CN" sz="1600" smtClean="0">
                <a:solidFill>
                  <a:srgbClr val="FF0000"/>
                </a:solidFill>
              </a:rPr>
              <a:t>1</a:t>
            </a:r>
            <a:r>
              <a:rPr lang="zh-CN" altLang="en-US" sz="1600" smtClean="0"/>
              <a:t>，并且返回它删除的元素的值。如果数组已经为空，则</a:t>
            </a:r>
            <a:r>
              <a:rPr lang="en-US" altLang="zh-CN" sz="1600" smtClean="0"/>
              <a:t>pop() </a:t>
            </a:r>
            <a:r>
              <a:rPr lang="zh-CN" altLang="en-US" sz="1600" smtClean="0"/>
              <a:t>不改变数组</a:t>
            </a:r>
            <a:r>
              <a:rPr lang="en-US" altLang="zh-CN" sz="1600" smtClean="0"/>
              <a:t>,</a:t>
            </a:r>
            <a:r>
              <a:rPr lang="zh-CN" altLang="en-US" sz="1600" smtClean="0"/>
              <a:t>并返回</a:t>
            </a:r>
            <a:r>
              <a:rPr lang="en-US" altLang="zh-CN" sz="1600" smtClean="0"/>
              <a:t>undefined </a:t>
            </a:r>
            <a:r>
              <a:rPr lang="zh-CN" altLang="en-US" sz="1600" smtClean="0"/>
              <a:t>值。</a:t>
            </a:r>
            <a:endParaRPr lang="zh-CN" altLang="en-US" sz="1400" smtClean="0"/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684213" y="5489575"/>
            <a:ext cx="7777162" cy="8921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90000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000">
                <a:solidFill>
                  <a:srgbClr val="FF0000"/>
                </a:solidFill>
                <a:latin typeface="Arial" charset="0"/>
              </a:rPr>
              <a:t>实例：删除数组的第一个和最后一个元素后，计算数组的长度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var arr = ["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张三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","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男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",30,"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大专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","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北京科技大学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"];</a:t>
            </a:r>
            <a:endParaRPr lang="zh-CN" altLang="en-US" sz="2000">
              <a:solidFill>
                <a:srgbClr val="0000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Array</a:t>
            </a:r>
            <a:r>
              <a:rPr lang="zh-CN" altLang="en-US" smtClean="0"/>
              <a:t>对象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2735262"/>
          </a:xfrm>
        </p:spPr>
        <p:txBody>
          <a:bodyPr/>
          <a:lstStyle/>
          <a:p>
            <a:r>
              <a:rPr lang="en-US" altLang="zh-CN" sz="2200" b="1" smtClean="0"/>
              <a:t>unshift( )</a:t>
            </a:r>
          </a:p>
          <a:p>
            <a:pPr lvl="1"/>
            <a:r>
              <a:rPr lang="zh-CN" altLang="en-US" sz="1600" smtClean="0"/>
              <a:t>功能：向数组的开头添加一个或更多元素，并返回新的长度。</a:t>
            </a:r>
          </a:p>
          <a:p>
            <a:pPr lvl="1"/>
            <a:r>
              <a:rPr lang="zh-CN" altLang="en-US" sz="1600" smtClean="0"/>
              <a:t>语法：</a:t>
            </a:r>
            <a:r>
              <a:rPr lang="en-US" altLang="zh-CN" sz="1600" smtClean="0"/>
              <a:t>arrayObject.unshift(element1,element2,....,elementX) </a:t>
            </a:r>
          </a:p>
          <a:p>
            <a:pPr lvl="1"/>
            <a:r>
              <a:rPr lang="zh-CN" altLang="en-US" sz="1600" smtClean="0"/>
              <a:t>返回值：</a:t>
            </a:r>
            <a:r>
              <a:rPr lang="en-US" altLang="zh-CN" sz="1600" smtClean="0"/>
              <a:t>arrayObject </a:t>
            </a:r>
            <a:r>
              <a:rPr lang="zh-CN" altLang="en-US" sz="1600" smtClean="0"/>
              <a:t>的新长度。</a:t>
            </a:r>
            <a:r>
              <a:rPr lang="zh-CN" altLang="en-US" sz="2000" smtClean="0"/>
              <a:t> </a:t>
            </a:r>
          </a:p>
          <a:p>
            <a:r>
              <a:rPr lang="en-US" altLang="zh-CN" sz="2200" smtClean="0"/>
              <a:t>push ( )</a:t>
            </a:r>
          </a:p>
          <a:p>
            <a:pPr lvl="1"/>
            <a:r>
              <a:rPr lang="zh-CN" altLang="en-US" sz="1600" smtClean="0"/>
              <a:t>功能：向数组的末尾添加一个或更多元素，并返回新的长度 </a:t>
            </a:r>
          </a:p>
          <a:p>
            <a:pPr lvl="1"/>
            <a:r>
              <a:rPr lang="zh-CN" altLang="en-US" sz="1600" smtClean="0"/>
              <a:t>语法：</a:t>
            </a:r>
            <a:r>
              <a:rPr lang="en-US" altLang="zh-CN" sz="1600" smtClean="0"/>
              <a:t>arrayObject.push(element1,element2,....,elementX) </a:t>
            </a:r>
          </a:p>
          <a:p>
            <a:pPr lvl="1"/>
            <a:r>
              <a:rPr lang="zh-CN" altLang="en-US" sz="1600" smtClean="0"/>
              <a:t>说明：把指定的值添加到数组后的新长度。</a:t>
            </a:r>
            <a:endParaRPr lang="zh-CN" altLang="en-US" sz="1700" smtClean="0"/>
          </a:p>
        </p:txBody>
      </p:sp>
      <p:sp>
        <p:nvSpPr>
          <p:cNvPr id="58371" name="Text Box 5"/>
          <p:cNvSpPr txBox="1">
            <a:spLocks noChangeArrowheads="1"/>
          </p:cNvSpPr>
          <p:nvPr/>
        </p:nvSpPr>
        <p:spPr bwMode="auto">
          <a:xfrm>
            <a:off x="755650" y="4868863"/>
            <a:ext cx="7848600" cy="8921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90000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000">
                <a:solidFill>
                  <a:srgbClr val="FF0000"/>
                </a:solidFill>
                <a:latin typeface="Arial" charset="0"/>
              </a:rPr>
              <a:t>实例：将“北京市”添加到数组的开头，将“河北省”添加到数组末尾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Var arr = [“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天津市”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,“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上海市”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,“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重庆市”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Array</a:t>
            </a:r>
            <a:r>
              <a:rPr lang="zh-CN" altLang="en-US" smtClean="0"/>
              <a:t>对象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424815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zh-CN" sz="2900" b="1" smtClean="0"/>
              <a:t>sort( )</a:t>
            </a:r>
          </a:p>
          <a:p>
            <a:pPr lvl="1">
              <a:spcBef>
                <a:spcPct val="30000"/>
              </a:spcBef>
            </a:pPr>
            <a:r>
              <a:rPr lang="zh-CN" altLang="en-US" sz="1600" b="1" smtClean="0"/>
              <a:t>功能</a:t>
            </a:r>
            <a:r>
              <a:rPr lang="zh-CN" altLang="en-US" sz="1600" smtClean="0"/>
              <a:t>：用于对数组的元素进行排序。 </a:t>
            </a:r>
          </a:p>
          <a:p>
            <a:pPr lvl="1">
              <a:spcBef>
                <a:spcPct val="30000"/>
              </a:spcBef>
            </a:pPr>
            <a:r>
              <a:rPr lang="zh-CN" altLang="en-US" sz="1600" b="1" smtClean="0"/>
              <a:t>语法</a:t>
            </a:r>
            <a:r>
              <a:rPr lang="zh-CN" altLang="en-US" sz="1600" smtClean="0"/>
              <a:t>：</a:t>
            </a:r>
            <a:r>
              <a:rPr lang="en-US" altLang="zh-CN" sz="1600" smtClean="0"/>
              <a:t>array.sort([sortby]) </a:t>
            </a:r>
          </a:p>
          <a:p>
            <a:pPr lvl="1">
              <a:spcBef>
                <a:spcPct val="30000"/>
              </a:spcBef>
            </a:pPr>
            <a:r>
              <a:rPr lang="zh-CN" altLang="en-US" sz="1600" b="1" smtClean="0"/>
              <a:t>参数</a:t>
            </a:r>
            <a:r>
              <a:rPr lang="zh-CN" altLang="en-US" sz="1600" smtClean="0"/>
              <a:t>：</a:t>
            </a:r>
            <a:r>
              <a:rPr lang="en-US" altLang="zh-CN" sz="1600" smtClean="0"/>
              <a:t>sortby</a:t>
            </a:r>
            <a:r>
              <a:rPr lang="zh-CN" altLang="en-US" sz="1600" smtClean="0"/>
              <a:t>可选，规定排序顺序，必须是函数。 </a:t>
            </a:r>
          </a:p>
          <a:p>
            <a:pPr lvl="1">
              <a:spcBef>
                <a:spcPct val="30000"/>
              </a:spcBef>
            </a:pPr>
            <a:r>
              <a:rPr lang="zh-CN" altLang="en-US" sz="1600" b="1" smtClean="0"/>
              <a:t>返回值</a:t>
            </a:r>
            <a:r>
              <a:rPr lang="zh-CN" altLang="en-US" sz="1600" smtClean="0"/>
              <a:t>：对数组的引用。请注意，</a:t>
            </a:r>
            <a:r>
              <a:rPr lang="zh-CN" altLang="en-US" sz="1600" b="1" smtClean="0">
                <a:solidFill>
                  <a:srgbClr val="FF0000"/>
                </a:solidFill>
              </a:rPr>
              <a:t>数组在原数组上进行排序，不生成副本</a:t>
            </a:r>
            <a:r>
              <a:rPr lang="zh-CN" altLang="en-US" sz="1600" smtClean="0"/>
              <a:t>。</a:t>
            </a:r>
          </a:p>
          <a:p>
            <a:pPr lvl="1">
              <a:spcBef>
                <a:spcPct val="30000"/>
              </a:spcBef>
            </a:pPr>
            <a:r>
              <a:rPr lang="zh-CN" altLang="en-US" sz="1600" b="1" smtClean="0"/>
              <a:t>说明</a:t>
            </a:r>
            <a:r>
              <a:rPr lang="zh-CN" altLang="en-US" sz="1600" smtClean="0"/>
              <a:t>：如果调用该方法时没有使用参数，将按</a:t>
            </a:r>
            <a:r>
              <a:rPr lang="zh-CN" altLang="en-US" sz="1600" b="1" smtClean="0"/>
              <a:t>字母顺序</a:t>
            </a:r>
            <a:r>
              <a:rPr lang="zh-CN" altLang="en-US" sz="1600" smtClean="0"/>
              <a:t>对数组中的元素进行排序。如果想按照其他标准进行排序，就需要提供</a:t>
            </a:r>
            <a:r>
              <a:rPr lang="zh-CN" altLang="en-US" sz="1600" b="1" smtClean="0"/>
              <a:t>比较函数</a:t>
            </a:r>
            <a:r>
              <a:rPr lang="zh-CN" altLang="en-US" sz="1600" smtClean="0"/>
              <a:t>，该函数要比较两个值，然后返回一个用于说明这两个值的相对顺序的数字。比较函数应该具有两个参数 </a:t>
            </a:r>
            <a:r>
              <a:rPr lang="en-US" altLang="zh-CN" sz="1600" smtClean="0"/>
              <a:t>a </a:t>
            </a:r>
            <a:r>
              <a:rPr lang="zh-CN" altLang="en-US" sz="1600" smtClean="0"/>
              <a:t>和 </a:t>
            </a:r>
            <a:r>
              <a:rPr lang="en-US" altLang="zh-CN" sz="1600" smtClean="0"/>
              <a:t>b</a:t>
            </a:r>
            <a:r>
              <a:rPr lang="zh-CN" altLang="en-US" sz="1600" smtClean="0"/>
              <a:t>，其返回值如下：</a:t>
            </a:r>
          </a:p>
          <a:p>
            <a:pPr lvl="2">
              <a:spcBef>
                <a:spcPct val="30000"/>
              </a:spcBef>
            </a:pPr>
            <a:r>
              <a:rPr lang="zh-CN" altLang="en-US" sz="1600" smtClean="0"/>
              <a:t>若 </a:t>
            </a:r>
            <a:r>
              <a:rPr lang="en-US" altLang="zh-CN" sz="1600" smtClean="0"/>
              <a:t>a </a:t>
            </a:r>
            <a:r>
              <a:rPr lang="zh-CN" altLang="en-US" sz="1600" smtClean="0"/>
              <a:t>小于 </a:t>
            </a:r>
            <a:r>
              <a:rPr lang="en-US" altLang="zh-CN" sz="1600" smtClean="0"/>
              <a:t>b</a:t>
            </a:r>
            <a:r>
              <a:rPr lang="zh-CN" altLang="en-US" sz="1600" smtClean="0"/>
              <a:t>，则返回一个小于 </a:t>
            </a:r>
            <a:r>
              <a:rPr lang="en-US" altLang="zh-CN" sz="1600" smtClean="0"/>
              <a:t>0 </a:t>
            </a:r>
            <a:r>
              <a:rPr lang="zh-CN" altLang="en-US" sz="1600" smtClean="0"/>
              <a:t>的值。 </a:t>
            </a:r>
          </a:p>
          <a:p>
            <a:pPr lvl="2">
              <a:spcBef>
                <a:spcPct val="30000"/>
              </a:spcBef>
            </a:pPr>
            <a:r>
              <a:rPr lang="zh-CN" altLang="en-US" sz="1600" smtClean="0"/>
              <a:t>若 </a:t>
            </a:r>
            <a:r>
              <a:rPr lang="en-US" altLang="zh-CN" sz="1600" smtClean="0"/>
              <a:t>a </a:t>
            </a:r>
            <a:r>
              <a:rPr lang="zh-CN" altLang="en-US" sz="1600" smtClean="0"/>
              <a:t>等于 </a:t>
            </a:r>
            <a:r>
              <a:rPr lang="en-US" altLang="zh-CN" sz="1600" smtClean="0"/>
              <a:t>b</a:t>
            </a:r>
            <a:r>
              <a:rPr lang="zh-CN" altLang="en-US" sz="1600" smtClean="0"/>
              <a:t>，则返回 </a:t>
            </a:r>
            <a:r>
              <a:rPr lang="en-US" altLang="zh-CN" sz="1600" smtClean="0"/>
              <a:t>0</a:t>
            </a:r>
            <a:r>
              <a:rPr lang="zh-CN" altLang="en-US" sz="1600" smtClean="0"/>
              <a:t>。 </a:t>
            </a:r>
          </a:p>
          <a:p>
            <a:pPr lvl="2">
              <a:spcBef>
                <a:spcPct val="30000"/>
              </a:spcBef>
            </a:pPr>
            <a:r>
              <a:rPr lang="zh-CN" altLang="en-US" sz="1600" smtClean="0"/>
              <a:t>若 </a:t>
            </a:r>
            <a:r>
              <a:rPr lang="en-US" altLang="zh-CN" sz="1600" smtClean="0"/>
              <a:t>a </a:t>
            </a:r>
            <a:r>
              <a:rPr lang="zh-CN" altLang="en-US" sz="1600" smtClean="0"/>
              <a:t>大于 </a:t>
            </a:r>
            <a:r>
              <a:rPr lang="en-US" altLang="zh-CN" sz="1600" smtClean="0"/>
              <a:t>b</a:t>
            </a:r>
            <a:r>
              <a:rPr lang="zh-CN" altLang="en-US" sz="1600" smtClean="0"/>
              <a:t>，则返回一个大于 </a:t>
            </a:r>
            <a:r>
              <a:rPr lang="en-US" altLang="zh-CN" sz="1600" smtClean="0"/>
              <a:t>0 </a:t>
            </a:r>
            <a:r>
              <a:rPr lang="zh-CN" altLang="en-US" sz="1600" smtClean="0"/>
              <a:t>的值。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实例：对下列数组排序</a:t>
            </a:r>
          </a:p>
        </p:txBody>
      </p:sp>
      <p:sp>
        <p:nvSpPr>
          <p:cNvPr id="61442" name="Text Box 5"/>
          <p:cNvSpPr txBox="1">
            <a:spLocks noChangeArrowheads="1"/>
          </p:cNvSpPr>
          <p:nvPr/>
        </p:nvSpPr>
        <p:spPr bwMode="auto">
          <a:xfrm>
            <a:off x="755650" y="2060575"/>
            <a:ext cx="7632700" cy="24796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90000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000">
                <a:solidFill>
                  <a:srgbClr val="FF0000"/>
                </a:solidFill>
                <a:latin typeface="Arial" charset="0"/>
              </a:rPr>
              <a:t>（</a:t>
            </a: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zh-CN" altLang="en-US" sz="2000">
                <a:solidFill>
                  <a:srgbClr val="FF0000"/>
                </a:solidFill>
                <a:latin typeface="Arial" charset="0"/>
              </a:rPr>
              <a:t>）对下面数组进行升序排序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var arr = [“a”,“c”“b”,“d”];</a:t>
            </a:r>
          </a:p>
          <a:p>
            <a:pPr>
              <a:spcBef>
                <a:spcPct val="30000"/>
              </a:spcBef>
            </a:pPr>
            <a:r>
              <a:rPr lang="zh-CN" altLang="en-US" sz="2000">
                <a:solidFill>
                  <a:srgbClr val="FF0000"/>
                </a:solidFill>
                <a:latin typeface="Arial" charset="0"/>
              </a:rPr>
              <a:t>（</a:t>
            </a: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zh-CN" altLang="en-US" sz="2000">
                <a:solidFill>
                  <a:srgbClr val="FF0000"/>
                </a:solidFill>
                <a:latin typeface="Arial" charset="0"/>
              </a:rPr>
              <a:t>）对下面数组进行降序排序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var arr = [10,12,13,4,5,8,21]</a:t>
            </a:r>
          </a:p>
          <a:p>
            <a:pPr>
              <a:spcBef>
                <a:spcPct val="30000"/>
              </a:spcBef>
            </a:pPr>
            <a:r>
              <a:rPr lang="zh-CN" altLang="en-US" sz="2000">
                <a:solidFill>
                  <a:srgbClr val="FF0000"/>
                </a:solidFill>
                <a:latin typeface="Arial" charset="0"/>
              </a:rPr>
              <a:t>（</a:t>
            </a:r>
            <a:r>
              <a:rPr lang="en-US" altLang="zh-CN" sz="2000">
                <a:solidFill>
                  <a:srgbClr val="FF0000"/>
                </a:solidFill>
                <a:latin typeface="Arial" charset="0"/>
              </a:rPr>
              <a:t>3</a:t>
            </a:r>
            <a:r>
              <a:rPr lang="zh-CN" altLang="en-US" sz="2000">
                <a:solidFill>
                  <a:srgbClr val="FF0000"/>
                </a:solidFill>
                <a:latin typeface="Arial" charset="0"/>
              </a:rPr>
              <a:t>）对下面数组进行升序排序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var arr = [“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北京市”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,“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天津市”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,“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南京市”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,“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安徽省”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];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Array</a:t>
            </a:r>
            <a:r>
              <a:rPr lang="zh-CN" altLang="en-US" smtClean="0"/>
              <a:t>对象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89138"/>
            <a:ext cx="7767637" cy="4176712"/>
          </a:xfrm>
        </p:spPr>
        <p:txBody>
          <a:bodyPr/>
          <a:lstStyle/>
          <a:p>
            <a:r>
              <a:rPr lang="en-US" altLang="zh-CN" sz="2400" b="1" smtClean="0"/>
              <a:t>reverse() </a:t>
            </a:r>
          </a:p>
          <a:p>
            <a:pPr lvl="1"/>
            <a:r>
              <a:rPr lang="zh-CN" altLang="en-US" sz="2400" b="1" smtClean="0"/>
              <a:t>功能</a:t>
            </a:r>
            <a:r>
              <a:rPr lang="zh-CN" altLang="en-US" sz="2400" smtClean="0"/>
              <a:t>：颠倒数组中元素的顺序。 </a:t>
            </a:r>
          </a:p>
          <a:p>
            <a:pPr lvl="1"/>
            <a:r>
              <a:rPr lang="zh-CN" altLang="en-US" sz="2400" b="1" smtClean="0"/>
              <a:t>语法</a:t>
            </a:r>
            <a:r>
              <a:rPr lang="zh-CN" altLang="en-US" sz="2400" smtClean="0"/>
              <a:t>：</a:t>
            </a:r>
            <a:r>
              <a:rPr lang="en-US" altLang="zh-CN" sz="2400" smtClean="0"/>
              <a:t>arrayObject.reverse() </a:t>
            </a:r>
          </a:p>
          <a:p>
            <a:pPr lvl="1"/>
            <a:r>
              <a:rPr lang="zh-CN" altLang="en-US" sz="2400" b="1" smtClean="0"/>
              <a:t>提示</a:t>
            </a:r>
            <a:r>
              <a:rPr lang="zh-CN" altLang="en-US" sz="2400" smtClean="0"/>
              <a:t>：该方法会改变原来的数组，而不会创建新的数组。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Date</a:t>
            </a:r>
            <a:r>
              <a:rPr lang="zh-CN" altLang="en-US" smtClean="0"/>
              <a:t>对象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2303462"/>
          </a:xfrm>
        </p:spPr>
        <p:txBody>
          <a:bodyPr/>
          <a:lstStyle/>
          <a:p>
            <a:r>
              <a:rPr lang="en-US" altLang="zh-CN" smtClean="0"/>
              <a:t>JavaScript</a:t>
            </a:r>
            <a:r>
              <a:rPr lang="zh-CN" altLang="en-US" smtClean="0"/>
              <a:t>脚本由客户端浏览器解释执行，脚本中读取的时间是</a:t>
            </a:r>
            <a:r>
              <a:rPr lang="zh-CN" altLang="en-US" b="1" smtClean="0">
                <a:solidFill>
                  <a:srgbClr val="FF0000"/>
                </a:solidFill>
              </a:rPr>
              <a:t>客户端</a:t>
            </a:r>
            <a:r>
              <a:rPr lang="zh-CN" altLang="en-US" smtClean="0"/>
              <a:t>计算机操作系统中的时钟所反映的时间。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</a:t>
            </a:r>
            <a:r>
              <a:rPr lang="en-US" altLang="zh-CN" smtClean="0"/>
              <a:t>Date</a:t>
            </a:r>
            <a:r>
              <a:rPr lang="zh-CN" altLang="en-US" smtClean="0"/>
              <a:t>对象实例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424815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1700" smtClean="0"/>
              <a:t>Date</a:t>
            </a:r>
            <a:r>
              <a:rPr lang="zh-CN" altLang="en-US" sz="1700" smtClean="0"/>
              <a:t>对象提供了许多处理时间信息的属性和方法，在使用</a:t>
            </a:r>
            <a:r>
              <a:rPr lang="en-US" altLang="zh-CN" sz="1700" smtClean="0"/>
              <a:t>Date</a:t>
            </a:r>
            <a:r>
              <a:rPr lang="zh-CN" altLang="en-US" sz="1700" smtClean="0"/>
              <a:t>对象时，需要创建</a:t>
            </a:r>
            <a:r>
              <a:rPr lang="en-US" altLang="zh-CN" sz="1700" smtClean="0"/>
              <a:t>Date</a:t>
            </a:r>
            <a:r>
              <a:rPr lang="zh-CN" altLang="en-US" sz="1700" smtClean="0"/>
              <a:t>对象实例。</a:t>
            </a:r>
            <a:r>
              <a:rPr lang="en-US" altLang="zh-CN" sz="1700" smtClean="0"/>
              <a:t>Date</a:t>
            </a:r>
            <a:r>
              <a:rPr lang="zh-CN" altLang="en-US" sz="1700" smtClean="0"/>
              <a:t>对象构造函数可以通过</a:t>
            </a:r>
            <a:r>
              <a:rPr lang="en-US" altLang="zh-CN" sz="1700" smtClean="0"/>
              <a:t>4</a:t>
            </a:r>
            <a:r>
              <a:rPr lang="zh-CN" altLang="en-US" sz="1700" smtClean="0"/>
              <a:t>种不同格式创建对象实例。</a:t>
            </a:r>
          </a:p>
          <a:p>
            <a:pPr>
              <a:lnSpc>
                <a:spcPct val="120000"/>
              </a:lnSpc>
            </a:pPr>
            <a:r>
              <a:rPr lang="zh-CN" altLang="en-US" sz="1700" b="1" smtClean="0"/>
              <a:t>创建当前系统日期和时间的实例</a:t>
            </a:r>
          </a:p>
          <a:p>
            <a:pPr lvl="1">
              <a:lnSpc>
                <a:spcPct val="120000"/>
              </a:lnSpc>
            </a:pPr>
            <a:r>
              <a:rPr lang="zh-CN" altLang="en-US" sz="1600" b="1" smtClean="0"/>
              <a:t>语法</a:t>
            </a:r>
            <a:r>
              <a:rPr lang="zh-CN" altLang="en-US" sz="1600" smtClean="0"/>
              <a:t>：</a:t>
            </a:r>
            <a:r>
              <a:rPr lang="en-US" altLang="zh-CN" sz="1600" smtClean="0">
                <a:solidFill>
                  <a:srgbClr val="FF0000"/>
                </a:solidFill>
              </a:rPr>
              <a:t>dateName = new Date();</a:t>
            </a:r>
          </a:p>
          <a:p>
            <a:pPr lvl="1">
              <a:lnSpc>
                <a:spcPct val="120000"/>
              </a:lnSpc>
            </a:pPr>
            <a:r>
              <a:rPr lang="zh-CN" altLang="en-US" sz="1600" b="1" smtClean="0"/>
              <a:t>说明</a:t>
            </a:r>
            <a:r>
              <a:rPr lang="zh-CN" altLang="en-US" sz="1600" smtClean="0"/>
              <a:t>：当不提供任何参数时，</a:t>
            </a:r>
            <a:r>
              <a:rPr lang="en-US" altLang="zh-CN" sz="1600" smtClean="0"/>
              <a:t>Date()</a:t>
            </a:r>
            <a:r>
              <a:rPr lang="zh-CN" altLang="en-US" sz="1600" smtClean="0"/>
              <a:t>构造函数创建一个当前系统时间对应的</a:t>
            </a:r>
            <a:r>
              <a:rPr lang="en-US" altLang="zh-CN" sz="1600" smtClean="0"/>
              <a:t>Date</a:t>
            </a:r>
            <a:r>
              <a:rPr lang="zh-CN" altLang="en-US" sz="1600" smtClean="0"/>
              <a:t>实例，采用本地时间。</a:t>
            </a:r>
          </a:p>
          <a:p>
            <a:pPr>
              <a:lnSpc>
                <a:spcPct val="120000"/>
              </a:lnSpc>
            </a:pPr>
            <a:r>
              <a:rPr lang="zh-CN" altLang="en-US" sz="1700" b="1" smtClean="0"/>
              <a:t>指定时间戳创建实例</a:t>
            </a:r>
          </a:p>
          <a:p>
            <a:pPr lvl="1">
              <a:lnSpc>
                <a:spcPct val="120000"/>
              </a:lnSpc>
            </a:pPr>
            <a:r>
              <a:rPr lang="zh-CN" altLang="en-US" sz="1600" b="1" smtClean="0"/>
              <a:t>语法</a:t>
            </a:r>
            <a:r>
              <a:rPr lang="zh-CN" altLang="en-US" sz="1600" smtClean="0"/>
              <a:t>：</a:t>
            </a:r>
            <a:r>
              <a:rPr lang="en-US" altLang="zh-CN" sz="1600" smtClean="0">
                <a:solidFill>
                  <a:srgbClr val="FF0000"/>
                </a:solidFill>
              </a:rPr>
              <a:t>dateName = new Date(millisecondsNum);</a:t>
            </a:r>
          </a:p>
          <a:p>
            <a:pPr lvl="1">
              <a:lnSpc>
                <a:spcPct val="120000"/>
              </a:lnSpc>
            </a:pPr>
            <a:r>
              <a:rPr lang="zh-CN" altLang="en-US" sz="1600" b="1" smtClean="0"/>
              <a:t>说明</a:t>
            </a:r>
            <a:r>
              <a:rPr lang="zh-CN" altLang="en-US" sz="1600" smtClean="0"/>
              <a:t>：指定一个整数参数时，将该参数作为对象实例距离</a:t>
            </a:r>
            <a:r>
              <a:rPr lang="en-US" altLang="zh-CN" sz="1600" smtClean="0"/>
              <a:t>1970</a:t>
            </a:r>
            <a:r>
              <a:rPr lang="zh-CN" altLang="en-US" sz="1600" smtClean="0"/>
              <a:t>年</a:t>
            </a:r>
            <a:r>
              <a:rPr lang="en-US" altLang="zh-CN" sz="1600" smtClean="0"/>
              <a:t>1</a:t>
            </a:r>
            <a:r>
              <a:rPr lang="zh-CN" altLang="en-US" sz="1600" smtClean="0"/>
              <a:t>月</a:t>
            </a:r>
            <a:r>
              <a:rPr lang="en-US" altLang="zh-CN" sz="1600" smtClean="0"/>
              <a:t>1</a:t>
            </a:r>
            <a:r>
              <a:rPr lang="zh-CN" altLang="en-US" sz="1600" smtClean="0"/>
              <a:t>日</a:t>
            </a:r>
            <a:r>
              <a:rPr lang="en-US" altLang="zh-CN" sz="1600" smtClean="0"/>
              <a:t>0</a:t>
            </a:r>
            <a:r>
              <a:rPr lang="zh-CN" altLang="en-US" sz="1600" smtClean="0"/>
              <a:t>时</a:t>
            </a:r>
            <a:r>
              <a:rPr lang="en-US" altLang="zh-CN" sz="1600" smtClean="0"/>
              <a:t>0</a:t>
            </a:r>
            <a:r>
              <a:rPr lang="zh-CN" altLang="en-US" sz="1600" smtClean="0"/>
              <a:t>分</a:t>
            </a:r>
            <a:r>
              <a:rPr lang="en-US" altLang="zh-CN" sz="1600" smtClean="0"/>
              <a:t>0</a:t>
            </a:r>
            <a:r>
              <a:rPr lang="zh-CN" altLang="en-US" sz="1600" smtClean="0"/>
              <a:t>秒的毫秒数，以此创建实例。</a:t>
            </a:r>
          </a:p>
          <a:p>
            <a:pPr lvl="1">
              <a:lnSpc>
                <a:spcPct val="120000"/>
              </a:lnSpc>
            </a:pPr>
            <a:r>
              <a:rPr lang="zh-CN" altLang="en-US" sz="1600" b="1" smtClean="0"/>
              <a:t>实例</a:t>
            </a:r>
            <a:r>
              <a:rPr lang="zh-CN" altLang="en-US" sz="1600" smtClean="0"/>
              <a:t>：</a:t>
            </a:r>
            <a:r>
              <a:rPr lang="en-US" altLang="zh-CN" sz="1600" smtClean="0"/>
              <a:t>myDate = new Date(10000);  //</a:t>
            </a:r>
            <a:r>
              <a:rPr lang="zh-CN" altLang="en-US" sz="1600" smtClean="0"/>
              <a:t>对应的是</a:t>
            </a:r>
            <a:r>
              <a:rPr lang="en-US" altLang="zh-CN" sz="1600" smtClean="0"/>
              <a:t>1970</a:t>
            </a:r>
            <a:r>
              <a:rPr lang="zh-CN" altLang="en-US" sz="1600" smtClean="0"/>
              <a:t>年</a:t>
            </a:r>
            <a:r>
              <a:rPr lang="en-US" altLang="zh-CN" sz="1600" smtClean="0"/>
              <a:t>1</a:t>
            </a:r>
            <a:r>
              <a:rPr lang="zh-CN" altLang="en-US" sz="1600" smtClean="0"/>
              <a:t>月</a:t>
            </a:r>
            <a:r>
              <a:rPr lang="en-US" altLang="zh-CN" sz="1600" smtClean="0"/>
              <a:t>1</a:t>
            </a:r>
            <a:r>
              <a:rPr lang="zh-CN" altLang="en-US" sz="1600" smtClean="0"/>
              <a:t>日</a:t>
            </a:r>
            <a:r>
              <a:rPr lang="en-US" altLang="zh-CN" sz="1600" smtClean="0"/>
              <a:t>0</a:t>
            </a:r>
            <a:r>
              <a:rPr lang="zh-CN" altLang="en-US" sz="1600" smtClean="0"/>
              <a:t>时</a:t>
            </a:r>
            <a:r>
              <a:rPr lang="en-US" altLang="zh-CN" sz="1600" smtClean="0"/>
              <a:t>0</a:t>
            </a:r>
            <a:r>
              <a:rPr lang="zh-CN" altLang="en-US" sz="1600" smtClean="0"/>
              <a:t>分</a:t>
            </a:r>
            <a:r>
              <a:rPr lang="en-US" altLang="zh-CN" sz="1600" smtClean="0"/>
              <a:t>10</a:t>
            </a:r>
            <a:r>
              <a:rPr lang="zh-CN" altLang="en-US" sz="1600" smtClean="0"/>
              <a:t>秒</a:t>
            </a:r>
          </a:p>
          <a:p>
            <a:pPr>
              <a:lnSpc>
                <a:spcPct val="120000"/>
              </a:lnSpc>
            </a:pPr>
            <a:endParaRPr lang="zh-CN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</a:t>
            </a:r>
            <a:r>
              <a:rPr lang="en-US" altLang="zh-CN" smtClean="0"/>
              <a:t>Date</a:t>
            </a:r>
            <a:r>
              <a:rPr lang="zh-CN" altLang="en-US" smtClean="0"/>
              <a:t>对象实例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1989138"/>
            <a:ext cx="7921625" cy="3816350"/>
          </a:xfrm>
        </p:spPr>
        <p:txBody>
          <a:bodyPr/>
          <a:lstStyle/>
          <a:p>
            <a:r>
              <a:rPr lang="zh-CN" altLang="en-US" sz="2400" b="1" smtClean="0"/>
              <a:t>指定时间字符串创建对应指定时间的实例</a:t>
            </a:r>
          </a:p>
          <a:p>
            <a:pPr lvl="1"/>
            <a:r>
              <a:rPr lang="zh-CN" altLang="en-US" sz="1800" b="1" smtClean="0"/>
              <a:t>语法</a:t>
            </a:r>
            <a:r>
              <a:rPr lang="zh-CN" altLang="en-US" sz="1800" smtClean="0"/>
              <a:t>：</a:t>
            </a:r>
            <a:r>
              <a:rPr lang="en-US" altLang="zh-CN" sz="1800" smtClean="0">
                <a:solidFill>
                  <a:srgbClr val="FF0000"/>
                </a:solidFill>
              </a:rPr>
              <a:t>dateName = new Date(dateString);</a:t>
            </a:r>
          </a:p>
          <a:p>
            <a:pPr lvl="1"/>
            <a:r>
              <a:rPr lang="zh-CN" altLang="en-US" sz="1800" smtClean="0"/>
              <a:t>其中，</a:t>
            </a:r>
            <a:r>
              <a:rPr lang="en-US" altLang="zh-CN" sz="1800" smtClean="0"/>
              <a:t>dateString</a:t>
            </a:r>
            <a:r>
              <a:rPr lang="zh-CN" altLang="en-US" sz="1800" smtClean="0"/>
              <a:t>是一个表示时间的字符串</a:t>
            </a:r>
          </a:p>
          <a:p>
            <a:pPr lvl="1"/>
            <a:r>
              <a:rPr lang="zh-CN" altLang="en-US" sz="1800" b="1" smtClean="0"/>
              <a:t>实例</a:t>
            </a:r>
            <a:r>
              <a:rPr lang="zh-CN" altLang="en-US" sz="1800" smtClean="0"/>
              <a:t>：</a:t>
            </a:r>
            <a:r>
              <a:rPr lang="en-US" altLang="zh-CN" sz="1800" smtClean="0">
                <a:solidFill>
                  <a:srgbClr val="0000FF"/>
                </a:solidFill>
              </a:rPr>
              <a:t>myDate = new Date(“2013/10/12 10:00:00”);</a:t>
            </a:r>
          </a:p>
          <a:p>
            <a:r>
              <a:rPr lang="zh-CN" altLang="en-US" sz="2400" b="1" smtClean="0"/>
              <a:t>指定年、月、日、时间等创建</a:t>
            </a:r>
            <a:r>
              <a:rPr lang="en-US" altLang="zh-CN" sz="2400" b="1" smtClean="0"/>
              <a:t>Date</a:t>
            </a:r>
            <a:r>
              <a:rPr lang="zh-CN" altLang="en-US" sz="2400" b="1" smtClean="0"/>
              <a:t>对象实例</a:t>
            </a:r>
          </a:p>
          <a:p>
            <a:pPr lvl="1"/>
            <a:r>
              <a:rPr lang="en-US" altLang="zh-CN" sz="1800" b="1" smtClean="0"/>
              <a:t>dateName = new Date(year,month,date[,hours[,minutes[,seconds[,ms]]]]);</a:t>
            </a:r>
          </a:p>
          <a:p>
            <a:pPr lvl="1"/>
            <a:r>
              <a:rPr lang="zh-CN" altLang="en-US" sz="1800" smtClean="0"/>
              <a:t>在这种格式中，时间由</a:t>
            </a:r>
            <a:r>
              <a:rPr lang="en-US" altLang="zh-CN" sz="1800" smtClean="0"/>
              <a:t>7</a:t>
            </a:r>
            <a:r>
              <a:rPr lang="zh-CN" altLang="en-US" sz="1800" smtClean="0"/>
              <a:t>部分组成，其中，年、月、日必须指定，其余可选。</a:t>
            </a:r>
          </a:p>
          <a:p>
            <a:pPr lvl="1"/>
            <a:r>
              <a:rPr lang="en-US" altLang="zh-CN" sz="1800" smtClean="0"/>
              <a:t>myDate = new Date(2007,10,11);  //2007</a:t>
            </a:r>
            <a:r>
              <a:rPr lang="zh-CN" altLang="en-US" sz="1800" smtClean="0"/>
              <a:t>年</a:t>
            </a:r>
            <a:r>
              <a:rPr lang="en-US" altLang="zh-CN" sz="1800" smtClean="0"/>
              <a:t>11</a:t>
            </a:r>
            <a:r>
              <a:rPr lang="zh-CN" altLang="en-US" sz="1800" smtClean="0"/>
              <a:t>月</a:t>
            </a:r>
            <a:r>
              <a:rPr lang="en-US" altLang="zh-CN" sz="1800" smtClean="0"/>
              <a:t>12</a:t>
            </a:r>
            <a:r>
              <a:rPr lang="zh-CN" altLang="en-US" sz="1800" smtClean="0"/>
              <a:t>日</a:t>
            </a:r>
          </a:p>
          <a:p>
            <a:endParaRPr lang="zh-CN" altLang="en-US" sz="1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JavaScript</a:t>
            </a:r>
            <a:r>
              <a:rPr lang="zh-CN" altLang="en-US" smtClean="0"/>
              <a:t>对象种类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41036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b="1" smtClean="0"/>
              <a:t>JavaScript</a:t>
            </a:r>
            <a:r>
              <a:rPr lang="zh-CN" altLang="en-US" sz="2400" b="1" smtClean="0"/>
              <a:t>内建对象</a:t>
            </a:r>
          </a:p>
          <a:p>
            <a:pPr lvl="1">
              <a:lnSpc>
                <a:spcPct val="120000"/>
              </a:lnSpc>
            </a:pPr>
            <a:r>
              <a:rPr lang="zh-CN" altLang="en-US" sz="2000" smtClean="0"/>
              <a:t>由</a:t>
            </a:r>
            <a:r>
              <a:rPr lang="en-US" altLang="zh-CN" sz="2000" smtClean="0"/>
              <a:t>JavaScript</a:t>
            </a:r>
            <a:r>
              <a:rPr lang="zh-CN" altLang="en-US" sz="2000" smtClean="0"/>
              <a:t>语言规范定义的一系列对象，这些对象提供了完成各种任务的方法，比如</a:t>
            </a:r>
            <a:r>
              <a:rPr lang="en-US" altLang="zh-CN" sz="2000" smtClean="0"/>
              <a:t>Math</a:t>
            </a:r>
            <a:r>
              <a:rPr lang="zh-CN" altLang="en-US" sz="2000" smtClean="0"/>
              <a:t>对象</a:t>
            </a:r>
          </a:p>
          <a:p>
            <a:pPr>
              <a:lnSpc>
                <a:spcPct val="120000"/>
              </a:lnSpc>
            </a:pPr>
            <a:r>
              <a:rPr lang="zh-CN" altLang="en-US" sz="2400" b="1" smtClean="0"/>
              <a:t>用户自定义对象</a:t>
            </a:r>
          </a:p>
          <a:p>
            <a:pPr lvl="1">
              <a:lnSpc>
                <a:spcPct val="120000"/>
              </a:lnSpc>
            </a:pPr>
            <a:r>
              <a:rPr lang="zh-CN" altLang="en-US" sz="2000" smtClean="0"/>
              <a:t>由程序员自己定义的对象，完成特定的任务。</a:t>
            </a:r>
          </a:p>
          <a:p>
            <a:pPr>
              <a:lnSpc>
                <a:spcPct val="120000"/>
              </a:lnSpc>
            </a:pPr>
            <a:r>
              <a:rPr lang="zh-CN" altLang="en-US" sz="2400" b="1" smtClean="0"/>
              <a:t>浏览器对象与文档对象</a:t>
            </a:r>
          </a:p>
          <a:p>
            <a:pPr lvl="1">
              <a:lnSpc>
                <a:spcPct val="120000"/>
              </a:lnSpc>
            </a:pPr>
            <a:r>
              <a:rPr lang="en-US" altLang="zh-CN" sz="2000" smtClean="0"/>
              <a:t>BOM(</a:t>
            </a:r>
            <a:r>
              <a:rPr lang="zh-CN" altLang="en-US" sz="2000" smtClean="0"/>
              <a:t>浏览器对象模型</a:t>
            </a:r>
            <a:r>
              <a:rPr lang="en-US" altLang="zh-CN" sz="2000" smtClean="0"/>
              <a:t>)</a:t>
            </a:r>
            <a:r>
              <a:rPr lang="zh-CN" altLang="en-US" sz="2000" smtClean="0"/>
              <a:t>与</a:t>
            </a:r>
            <a:r>
              <a:rPr lang="en-US" altLang="zh-CN" sz="2000" smtClean="0"/>
              <a:t>DOM(</a:t>
            </a:r>
            <a:r>
              <a:rPr lang="zh-CN" altLang="en-US" sz="2000" smtClean="0"/>
              <a:t>文档对象模型</a:t>
            </a:r>
            <a:r>
              <a:rPr lang="en-US" altLang="zh-CN" sz="2000" smtClean="0"/>
              <a:t>)</a:t>
            </a:r>
            <a:r>
              <a:rPr lang="zh-CN" altLang="en-US" sz="2000" smtClean="0"/>
              <a:t>的一部分，提供访问与控制浏览器和网页文档</a:t>
            </a:r>
            <a:r>
              <a:rPr lang="en-US" altLang="zh-CN" sz="2000" smtClean="0"/>
              <a:t>(HTML</a:t>
            </a:r>
            <a:r>
              <a:rPr lang="zh-CN" altLang="en-US" sz="2000" smtClean="0"/>
              <a:t>文档</a:t>
            </a:r>
            <a:r>
              <a:rPr lang="en-US" altLang="zh-CN" sz="2000" smtClean="0"/>
              <a:t>)</a:t>
            </a:r>
            <a:r>
              <a:rPr lang="zh-CN" altLang="en-US" sz="2000" smtClean="0"/>
              <a:t>的属性和方法。</a:t>
            </a:r>
            <a:r>
              <a:rPr lang="zh-CN" altLang="en-US" sz="2000" b="1" smtClean="0">
                <a:solidFill>
                  <a:srgbClr val="FF0000"/>
                </a:solidFill>
              </a:rPr>
              <a:t>这部分不属于</a:t>
            </a:r>
            <a:r>
              <a:rPr lang="en-US" altLang="zh-CN" sz="2000" b="1" smtClean="0">
                <a:solidFill>
                  <a:srgbClr val="FF0000"/>
                </a:solidFill>
              </a:rPr>
              <a:t>JavaScript</a:t>
            </a:r>
            <a:r>
              <a:rPr lang="zh-CN" altLang="en-US" sz="2000" b="1" smtClean="0">
                <a:solidFill>
                  <a:srgbClr val="FF0000"/>
                </a:solidFill>
              </a:rPr>
              <a:t>语言</a:t>
            </a:r>
            <a:r>
              <a:rPr lang="zh-CN" altLang="en-US" sz="2000" smtClean="0"/>
              <a:t>。</a:t>
            </a:r>
            <a:r>
              <a:rPr lang="en-US" altLang="zh-CN" sz="2000" smtClean="0"/>
              <a:t>(</a:t>
            </a:r>
            <a:r>
              <a:rPr lang="zh-CN" altLang="en-US" sz="2000" b="1" smtClean="0">
                <a:solidFill>
                  <a:srgbClr val="0000FF"/>
                </a:solidFill>
              </a:rPr>
              <a:t>以后讲</a:t>
            </a:r>
            <a:r>
              <a:rPr lang="en-US" altLang="zh-CN" sz="2000" smtClean="0"/>
              <a:t>)</a:t>
            </a:r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Date</a:t>
            </a:r>
            <a:r>
              <a:rPr lang="zh-CN" altLang="en-US" smtClean="0"/>
              <a:t>对象方法</a:t>
            </a:r>
          </a:p>
        </p:txBody>
      </p:sp>
      <p:graphicFrame>
        <p:nvGraphicFramePr>
          <p:cNvPr id="52299" name="Group 75"/>
          <p:cNvGraphicFramePr>
            <a:graphicFrameLocks noGrp="1"/>
          </p:cNvGraphicFramePr>
          <p:nvPr>
            <p:ph type="body" sz="half" idx="4294967295"/>
          </p:nvPr>
        </p:nvGraphicFramePr>
        <p:xfrm>
          <a:off x="539750" y="1844675"/>
          <a:ext cx="8064500" cy="4362450"/>
        </p:xfrm>
        <a:graphic>
          <a:graphicData uri="http://schemas.openxmlformats.org/drawingml/2006/table">
            <a:tbl>
              <a:tblPr/>
              <a:tblGrid>
                <a:gridCol w="2359025"/>
                <a:gridCol w="5705475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方法名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getFullYear()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从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Date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对象以四位数字返回年份。 例如：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getMonth()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从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Date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对象返回月份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(0 ~ 11)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getDate()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从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Date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对象返回一个月中的某一天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(1 ~ 31)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getDay()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从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Date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对象返回一周中的某一天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(0 ~ 6)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getHours()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返回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Date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对象的小时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(0 ~ 23)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getMinutes()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返回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Date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对象的分钟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(0 ~ 59)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getSeconds()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返回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Date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对象的秒数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(0 ~ 59)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getMilliseconds()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返回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Date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对象的毫秒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(0 ~ 999)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getTime()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返回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1970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年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月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日至今的毫秒数。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toLocaleString()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根据本地时间格式，把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Date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对象转换为字符串。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toLocaleTimeString()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根据本地时间格式，把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Date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对象的时间部分转换为字符串。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toLocaleDateString()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根据本地时间格式，把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Date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对象的日期部分转换为字符串。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Date</a:t>
            </a:r>
            <a:r>
              <a:rPr lang="zh-CN" altLang="en-US" smtClean="0"/>
              <a:t>对象方法</a:t>
            </a:r>
          </a:p>
        </p:txBody>
      </p:sp>
      <p:graphicFrame>
        <p:nvGraphicFramePr>
          <p:cNvPr id="71719" name="Group 39"/>
          <p:cNvGraphicFramePr>
            <a:graphicFrameLocks noGrp="1"/>
          </p:cNvGraphicFramePr>
          <p:nvPr/>
        </p:nvGraphicFramePr>
        <p:xfrm>
          <a:off x="755650" y="2060575"/>
          <a:ext cx="7654925" cy="3505200"/>
        </p:xfrm>
        <a:graphic>
          <a:graphicData uri="http://schemas.openxmlformats.org/drawingml/2006/table">
            <a:tbl>
              <a:tblPr/>
              <a:tblGrid>
                <a:gridCol w="2085975"/>
                <a:gridCol w="5568950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方法名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setFullYear()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设置 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Date 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对象中的年份（四位数字）。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setMonth()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设置 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Date 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对象中月份 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(0 ~ 11)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setDate()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设置 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Date 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对象中月的某一天 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(1 ~ 31)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setHours()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设置 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Date 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对象中的小时 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(0 ~ 23)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setMinutes()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设置 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Date 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对象中的分钟 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(0 ~ 59)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setSeconds()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设置 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Date 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对象中的秒钟 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(0 ~ 59)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setMilliseconds()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设置 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Date 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对象中的毫秒 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(0 ~ 999)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setTime()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以毫秒设置 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Date 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对象。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toGMTString()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返回时间对应的格林尼治标准时间的字符串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实例：动态显示当前时间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6963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1941513"/>
            <a:ext cx="7632700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实例：计算自己已经活了多少天了？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1683" name="Text Box 5"/>
          <p:cNvSpPr txBox="1">
            <a:spLocks noChangeArrowheads="1"/>
          </p:cNvSpPr>
          <p:nvPr/>
        </p:nvSpPr>
        <p:spPr bwMode="auto">
          <a:xfrm>
            <a:off x="755650" y="2060575"/>
            <a:ext cx="7632700" cy="28765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90000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var today = new Date();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var yesterday = new Date("1980/9/18");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var time1 = today.getTime();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var time2 = yesterday.getTime();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var days = (time1-time2)/1000/3600/24;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days = Math.ceil(days);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document.write("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我已经活了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"+days+"</a:t>
            </a:r>
            <a:r>
              <a:rPr lang="zh-CN" altLang="en-US" sz="2000">
                <a:solidFill>
                  <a:srgbClr val="0000FF"/>
                </a:solidFill>
                <a:latin typeface="Arial" charset="0"/>
              </a:rPr>
              <a:t>天！</a:t>
            </a:r>
            <a:r>
              <a:rPr lang="en-US" altLang="zh-CN" sz="2000">
                <a:solidFill>
                  <a:srgbClr val="0000FF"/>
                </a:solidFill>
                <a:latin typeface="Arial" charset="0"/>
              </a:rPr>
              <a:t>");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Math</a:t>
            </a:r>
            <a:r>
              <a:rPr lang="zh-CN" altLang="en-US" smtClean="0"/>
              <a:t>对象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1439862"/>
          </a:xfrm>
        </p:spPr>
        <p:txBody>
          <a:bodyPr/>
          <a:lstStyle/>
          <a:p>
            <a:r>
              <a:rPr lang="en-US" altLang="zh-CN" sz="2000" smtClean="0"/>
              <a:t>Math</a:t>
            </a:r>
            <a:r>
              <a:rPr lang="zh-CN" altLang="en-US" sz="2000" smtClean="0"/>
              <a:t>对象提供了一些各种数学处理方法。 </a:t>
            </a:r>
          </a:p>
          <a:p>
            <a:r>
              <a:rPr lang="en-US" altLang="zh-CN" sz="2000" smtClean="0"/>
              <a:t>Math</a:t>
            </a:r>
            <a:r>
              <a:rPr lang="zh-CN" altLang="en-US" sz="2000" smtClean="0"/>
              <a:t>对象中属性和方法均为静态属性和方法，直接通过</a:t>
            </a:r>
            <a:r>
              <a:rPr lang="en-US" altLang="zh-CN" sz="2000" smtClean="0"/>
              <a:t>Math</a:t>
            </a:r>
            <a:r>
              <a:rPr lang="zh-CN" altLang="en-US" sz="2000" smtClean="0"/>
              <a:t>关键字进行调用。例如：</a:t>
            </a:r>
            <a:r>
              <a:rPr lang="en-US" altLang="zh-CN" sz="2000" smtClean="0"/>
              <a:t>Math.abs(-2)</a:t>
            </a:r>
            <a:endParaRPr lang="zh-CN" altLang="en-US" sz="2000" smtClean="0"/>
          </a:p>
        </p:txBody>
      </p:sp>
      <p:graphicFrame>
        <p:nvGraphicFramePr>
          <p:cNvPr id="70683" name="Group 27"/>
          <p:cNvGraphicFramePr>
            <a:graphicFrameLocks noGrp="1"/>
          </p:cNvGraphicFramePr>
          <p:nvPr/>
        </p:nvGraphicFramePr>
        <p:xfrm>
          <a:off x="684213" y="3284538"/>
          <a:ext cx="8002587" cy="2058987"/>
        </p:xfrm>
        <a:graphic>
          <a:graphicData uri="http://schemas.openxmlformats.org/drawingml/2006/table">
            <a:tbl>
              <a:tblPr/>
              <a:tblGrid>
                <a:gridCol w="1830387"/>
                <a:gridCol w="6172200"/>
              </a:tblGrid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属性名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Math.E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自然对数的底，对应值为</a:t>
                      </a: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2.718281828459045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Math.LN10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</a:t>
                      </a:r>
                      <a:r>
                        <a:rPr kumimoji="0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的自然对数。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Math.LN2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  <a:r>
                        <a:rPr kumimoji="0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的自然对数。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Math.PI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圆周率</a:t>
                      </a:r>
                      <a:r>
                        <a:rPr kumimoji="0" lang="en-US" altLang="zh-CN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Math</a:t>
            </a:r>
            <a:r>
              <a:rPr lang="zh-CN" altLang="en-US" smtClean="0"/>
              <a:t>对象</a:t>
            </a:r>
          </a:p>
        </p:txBody>
      </p:sp>
      <p:graphicFrame>
        <p:nvGraphicFramePr>
          <p:cNvPr id="56364" name="Group 44"/>
          <p:cNvGraphicFramePr>
            <a:graphicFrameLocks noGrp="1"/>
          </p:cNvGraphicFramePr>
          <p:nvPr>
            <p:ph idx="4294967295"/>
          </p:nvPr>
        </p:nvGraphicFramePr>
        <p:xfrm>
          <a:off x="755650" y="1989138"/>
          <a:ext cx="7696200" cy="4098925"/>
        </p:xfrm>
        <a:graphic>
          <a:graphicData uri="http://schemas.openxmlformats.org/drawingml/2006/table">
            <a:tbl>
              <a:tblPr/>
              <a:tblGrid>
                <a:gridCol w="1760538"/>
                <a:gridCol w="5935662"/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方法名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abs(x)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返回数的绝对值。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ceil(x)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对数进行上舍入。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floor(x)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对数进行下舍入。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max(x,y)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返回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和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y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中的最高值。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min(x,y)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返回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和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y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中的最低值。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pow(x,y)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返回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的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y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次幂。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random()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返回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 ~ 1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之间的随机数。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(1&gt;x&gt;=0)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round(x)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把数四舍五入为最接近的整数。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sqrt(x)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返回数的平方根。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实例：求任意两个整数之间的随机数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1944687"/>
          </a:xfrm>
        </p:spPr>
        <p:txBody>
          <a:bodyPr/>
          <a:lstStyle/>
          <a:p>
            <a:r>
              <a:rPr lang="zh-CN" altLang="en-US" smtClean="0"/>
              <a:t>求</a:t>
            </a:r>
            <a:r>
              <a:rPr lang="en-US" altLang="zh-CN" smtClean="0"/>
              <a:t>0-10</a:t>
            </a:r>
            <a:r>
              <a:rPr lang="zh-CN" altLang="en-US" smtClean="0"/>
              <a:t>之间的随机整数</a:t>
            </a:r>
          </a:p>
          <a:p>
            <a:r>
              <a:rPr lang="zh-CN" altLang="en-US" smtClean="0"/>
              <a:t>求</a:t>
            </a:r>
            <a:r>
              <a:rPr lang="en-US" altLang="zh-CN" smtClean="0"/>
              <a:t>10-20</a:t>
            </a:r>
            <a:r>
              <a:rPr lang="zh-CN" altLang="en-US" smtClean="0"/>
              <a:t>之间的随机整数</a:t>
            </a:r>
          </a:p>
          <a:p>
            <a:r>
              <a:rPr lang="zh-CN" altLang="en-US" smtClean="0"/>
              <a:t>求</a:t>
            </a:r>
            <a:r>
              <a:rPr lang="en-US" altLang="zh-CN" smtClean="0"/>
              <a:t>22-32</a:t>
            </a:r>
            <a:r>
              <a:rPr lang="zh-CN" altLang="en-US" smtClean="0"/>
              <a:t>之间的随机整数</a:t>
            </a:r>
          </a:p>
        </p:txBody>
      </p:sp>
      <p:pic>
        <p:nvPicPr>
          <p:cNvPr id="7475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3789363"/>
            <a:ext cx="855345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Math</a:t>
            </a:r>
            <a:r>
              <a:rPr lang="zh-CN" altLang="en-US" b="1" smtClean="0"/>
              <a:t>对象实例</a:t>
            </a:r>
            <a:r>
              <a:rPr lang="en-US" altLang="zh-CN" b="1" smtClean="0"/>
              <a:t>——</a:t>
            </a:r>
            <a:r>
              <a:rPr lang="zh-CN" altLang="en-US" b="1" smtClean="0"/>
              <a:t>计算器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815263" cy="42973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b="1" smtClean="0">
                <a:solidFill>
                  <a:srgbClr val="FF0000"/>
                </a:solidFill>
              </a:rPr>
              <a:t>说明：到</a:t>
            </a:r>
            <a:r>
              <a:rPr lang="en-US" altLang="zh-CN" sz="2400" b="1" smtClean="0">
                <a:solidFill>
                  <a:srgbClr val="FF0000"/>
                </a:solidFill>
              </a:rPr>
              <a:t>DOM</a:t>
            </a:r>
            <a:r>
              <a:rPr lang="zh-CN" altLang="en-US" sz="2400" b="1" smtClean="0">
                <a:solidFill>
                  <a:srgbClr val="FF0000"/>
                </a:solidFill>
              </a:rPr>
              <a:t>对象中再讲</a:t>
            </a:r>
          </a:p>
        </p:txBody>
      </p:sp>
      <p:pic>
        <p:nvPicPr>
          <p:cNvPr id="7680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5150" y="2495550"/>
            <a:ext cx="475297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Boolean</a:t>
            </a:r>
            <a:r>
              <a:rPr lang="zh-CN" altLang="en-US" smtClean="0"/>
              <a:t>对象</a:t>
            </a:r>
          </a:p>
        </p:txBody>
      </p:sp>
      <p:sp>
        <p:nvSpPr>
          <p:cNvPr id="78850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89138"/>
            <a:ext cx="7696200" cy="2735262"/>
          </a:xfrm>
        </p:spPr>
        <p:txBody>
          <a:bodyPr/>
          <a:lstStyle/>
          <a:p>
            <a:r>
              <a:rPr lang="zh-CN" altLang="en-US" sz="2400" b="1" smtClean="0"/>
              <a:t>布尔变量和布尔对象</a:t>
            </a:r>
          </a:p>
          <a:p>
            <a:pPr lvl="1"/>
            <a:r>
              <a:rPr lang="zh-CN" altLang="en-US" sz="1800" smtClean="0"/>
              <a:t>如果使用</a:t>
            </a:r>
            <a:r>
              <a:rPr lang="en-US" altLang="zh-CN" sz="1800" smtClean="0"/>
              <a:t>Boolean()</a:t>
            </a:r>
            <a:r>
              <a:rPr lang="zh-CN" altLang="en-US" sz="1800" smtClean="0"/>
              <a:t>函数时，只是将参数值转为布尔值返回，而不创建</a:t>
            </a:r>
            <a:r>
              <a:rPr lang="en-US" altLang="zh-CN" sz="1800" smtClean="0"/>
              <a:t>Boolean</a:t>
            </a:r>
            <a:r>
              <a:rPr lang="zh-CN" altLang="en-US" sz="1800" smtClean="0"/>
              <a:t>对象。</a:t>
            </a:r>
            <a:r>
              <a:rPr lang="en-US" altLang="zh-CN" sz="1800" smtClean="0">
                <a:solidFill>
                  <a:srgbClr val="0000FF"/>
                </a:solidFill>
              </a:rPr>
              <a:t>var flag = Boolean(“”);</a:t>
            </a:r>
          </a:p>
          <a:p>
            <a:pPr lvl="1"/>
            <a:r>
              <a:rPr lang="zh-CN" altLang="en-US" sz="1800" smtClean="0"/>
              <a:t>使用</a:t>
            </a:r>
            <a:r>
              <a:rPr lang="en-US" altLang="zh-CN" sz="1800" smtClean="0"/>
              <a:t>new</a:t>
            </a:r>
            <a:r>
              <a:rPr lang="zh-CN" altLang="en-US" sz="1800" smtClean="0"/>
              <a:t>关键字创建的是</a:t>
            </a:r>
            <a:r>
              <a:rPr lang="en-US" altLang="zh-CN" sz="1800" smtClean="0"/>
              <a:t>Boolean</a:t>
            </a:r>
            <a:r>
              <a:rPr lang="zh-CN" altLang="en-US" sz="1800" smtClean="0"/>
              <a:t>对象。</a:t>
            </a:r>
            <a:r>
              <a:rPr lang="en-US" altLang="zh-CN" sz="1800" smtClean="0">
                <a:solidFill>
                  <a:srgbClr val="0000FF"/>
                </a:solidFill>
              </a:rPr>
              <a:t>Var obj =new Boolean();</a:t>
            </a:r>
          </a:p>
          <a:p>
            <a:pPr lvl="1"/>
            <a:r>
              <a:rPr lang="zh-CN" altLang="en-US" sz="1800" smtClean="0"/>
              <a:t>当创建一个</a:t>
            </a:r>
            <a:r>
              <a:rPr lang="en-US" altLang="zh-CN" sz="1800" smtClean="0"/>
              <a:t>Boolean</a:t>
            </a:r>
            <a:r>
              <a:rPr lang="zh-CN" altLang="en-US" sz="1800" smtClean="0"/>
              <a:t>类型变量时，同样可以调用</a:t>
            </a:r>
            <a:r>
              <a:rPr lang="en-US" altLang="zh-CN" sz="1800" smtClean="0"/>
              <a:t>Boolean</a:t>
            </a:r>
            <a:r>
              <a:rPr lang="zh-CN" altLang="en-US" sz="1800" smtClean="0"/>
              <a:t>对象的方法</a:t>
            </a:r>
          </a:p>
          <a:p>
            <a:pPr lvl="1"/>
            <a:r>
              <a:rPr lang="zh-CN" altLang="en-US" sz="1800" smtClean="0">
                <a:solidFill>
                  <a:srgbClr val="FF0000"/>
                </a:solidFill>
              </a:rPr>
              <a:t>提示：可以将其它类型数据强制转换成布尔值。</a:t>
            </a:r>
          </a:p>
        </p:txBody>
      </p:sp>
      <p:graphicFrame>
        <p:nvGraphicFramePr>
          <p:cNvPr id="59435" name="Group 43"/>
          <p:cNvGraphicFramePr>
            <a:graphicFrameLocks noGrp="1"/>
          </p:cNvGraphicFramePr>
          <p:nvPr/>
        </p:nvGraphicFramePr>
        <p:xfrm>
          <a:off x="971550" y="4935538"/>
          <a:ext cx="7696200" cy="1230312"/>
        </p:xfrm>
        <a:graphic>
          <a:graphicData uri="http://schemas.openxmlformats.org/drawingml/2006/table">
            <a:tbl>
              <a:tblPr/>
              <a:tblGrid>
                <a:gridCol w="1296988"/>
                <a:gridCol w="6399212"/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方法名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toString()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根据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Boolean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对象存储的布尔值，返回对应的字符串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”true”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或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”false”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valueOf()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返回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Boolean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对象存储的布尔值。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Number</a:t>
            </a:r>
            <a:r>
              <a:rPr lang="zh-CN" altLang="en-US" smtClean="0"/>
              <a:t>对象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755650" y="1844675"/>
            <a:ext cx="7696200" cy="2519363"/>
          </a:xfrm>
        </p:spPr>
        <p:txBody>
          <a:bodyPr/>
          <a:lstStyle/>
          <a:p>
            <a:r>
              <a:rPr lang="zh-CN" altLang="en-US" sz="2300" smtClean="0"/>
              <a:t> </a:t>
            </a:r>
            <a:r>
              <a:rPr lang="en-US" altLang="zh-CN" sz="2300" b="1" smtClean="0"/>
              <a:t>Number</a:t>
            </a:r>
            <a:r>
              <a:rPr lang="zh-CN" altLang="en-US" sz="2300" b="1" smtClean="0"/>
              <a:t>对象</a:t>
            </a:r>
          </a:p>
          <a:p>
            <a:pPr lvl="1"/>
            <a:r>
              <a:rPr lang="zh-CN" altLang="en-US" sz="1800" smtClean="0"/>
              <a:t>使用关键字</a:t>
            </a:r>
            <a:r>
              <a:rPr lang="en-US" altLang="zh-CN" sz="1800" smtClean="0"/>
              <a:t>new</a:t>
            </a:r>
            <a:r>
              <a:rPr lang="zh-CN" altLang="en-US" sz="1800" smtClean="0"/>
              <a:t>和构造函数</a:t>
            </a:r>
            <a:r>
              <a:rPr lang="en-US" altLang="zh-CN" sz="1800" smtClean="0"/>
              <a:t>Number()</a:t>
            </a:r>
            <a:r>
              <a:rPr lang="zh-CN" altLang="en-US" sz="1800" smtClean="0"/>
              <a:t>，创建是</a:t>
            </a:r>
            <a:r>
              <a:rPr lang="en-US" altLang="zh-CN" sz="1800" smtClean="0"/>
              <a:t>Number</a:t>
            </a:r>
            <a:r>
              <a:rPr lang="zh-CN" altLang="en-US" sz="1800" smtClean="0"/>
              <a:t>对象。</a:t>
            </a:r>
          </a:p>
          <a:p>
            <a:pPr lvl="1"/>
            <a:r>
              <a:rPr lang="zh-CN" altLang="en-US" sz="1800" smtClean="0">
                <a:solidFill>
                  <a:srgbClr val="0000FF"/>
                </a:solidFill>
              </a:rPr>
              <a:t>例如：</a:t>
            </a:r>
            <a:r>
              <a:rPr lang="en-US" altLang="zh-CN" sz="1800" smtClean="0">
                <a:solidFill>
                  <a:srgbClr val="0000FF"/>
                </a:solidFill>
              </a:rPr>
              <a:t>var obj = new Number(“123”);</a:t>
            </a:r>
          </a:p>
          <a:p>
            <a:pPr lvl="1"/>
            <a:r>
              <a:rPr lang="zh-CN" altLang="en-US" sz="1800" smtClean="0"/>
              <a:t>直接使用</a:t>
            </a:r>
            <a:r>
              <a:rPr lang="en-US" altLang="zh-CN" sz="1800" smtClean="0"/>
              <a:t>Number()</a:t>
            </a:r>
            <a:r>
              <a:rPr lang="zh-CN" altLang="en-US" sz="1800" smtClean="0"/>
              <a:t>函数，将创建一个</a:t>
            </a:r>
            <a:r>
              <a:rPr lang="en-US" altLang="zh-CN" sz="1800" smtClean="0"/>
              <a:t>Number</a:t>
            </a:r>
            <a:r>
              <a:rPr lang="zh-CN" altLang="en-US" sz="1800" smtClean="0"/>
              <a:t>数值变量，如果转换失败则返回</a:t>
            </a:r>
            <a:r>
              <a:rPr lang="en-US" altLang="zh-CN" sz="1800" smtClean="0"/>
              <a:t>NaN</a:t>
            </a:r>
            <a:r>
              <a:rPr lang="zh-CN" altLang="en-US" sz="1800" smtClean="0"/>
              <a:t>，但并不创建对象。</a:t>
            </a:r>
          </a:p>
          <a:p>
            <a:pPr lvl="1"/>
            <a:r>
              <a:rPr lang="zh-CN" altLang="en-US" sz="1800" smtClean="0">
                <a:solidFill>
                  <a:srgbClr val="0000FF"/>
                </a:solidFill>
              </a:rPr>
              <a:t>例如：</a:t>
            </a:r>
            <a:r>
              <a:rPr lang="en-US" altLang="zh-CN" sz="1800" smtClean="0">
                <a:solidFill>
                  <a:srgbClr val="0000FF"/>
                </a:solidFill>
              </a:rPr>
              <a:t>var num=Number(“123”)</a:t>
            </a:r>
          </a:p>
          <a:p>
            <a:r>
              <a:rPr lang="en-US" altLang="zh-CN" sz="2400" b="1" smtClean="0"/>
              <a:t>Number</a:t>
            </a:r>
            <a:r>
              <a:rPr lang="zh-CN" altLang="en-US" sz="2400" b="1" smtClean="0"/>
              <a:t>对象常用方法</a:t>
            </a:r>
          </a:p>
          <a:p>
            <a:pPr lvl="1"/>
            <a:endParaRPr lang="zh-CN" altLang="en-US" sz="2000" smtClean="0">
              <a:solidFill>
                <a:srgbClr val="0000FF"/>
              </a:solidFill>
            </a:endParaRPr>
          </a:p>
        </p:txBody>
      </p:sp>
      <p:graphicFrame>
        <p:nvGraphicFramePr>
          <p:cNvPr id="61483" name="Group 43"/>
          <p:cNvGraphicFramePr>
            <a:graphicFrameLocks noGrp="1"/>
          </p:cNvGraphicFramePr>
          <p:nvPr/>
        </p:nvGraphicFramePr>
        <p:xfrm>
          <a:off x="755650" y="4467225"/>
          <a:ext cx="7696200" cy="1625600"/>
        </p:xfrm>
        <a:graphic>
          <a:graphicData uri="http://schemas.openxmlformats.org/drawingml/2006/table">
            <a:tbl>
              <a:tblPr/>
              <a:tblGrid>
                <a:gridCol w="1223963"/>
                <a:gridCol w="6472237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方法名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toString()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将数值转换为字符串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toFixed()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将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数值转换为字符串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，转换时，将数值进行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四舍五入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，使小数点后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保留指定的位数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，位数由参数确定。当原值小数点后位数不足时，补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valueOf()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返回对象的数值。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自定义对象</a:t>
            </a:r>
            <a:r>
              <a:rPr lang="en-US" altLang="zh-CN" smtClean="0"/>
              <a:t>——</a:t>
            </a:r>
            <a:r>
              <a:rPr lang="zh-CN" altLang="en-US" smtClean="0"/>
              <a:t>简单使用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89138"/>
            <a:ext cx="7696200" cy="1944687"/>
          </a:xfrm>
        </p:spPr>
        <p:txBody>
          <a:bodyPr/>
          <a:lstStyle/>
          <a:p>
            <a:r>
              <a:rPr lang="zh-CN" altLang="en-US" sz="2400" b="1" smtClean="0"/>
              <a:t>使用</a:t>
            </a:r>
            <a:r>
              <a:rPr lang="en-US" altLang="zh-CN" sz="2400" b="1" smtClean="0"/>
              <a:t>Object()</a:t>
            </a:r>
            <a:r>
              <a:rPr lang="zh-CN" altLang="en-US" sz="2400" b="1" smtClean="0"/>
              <a:t>构造函数</a:t>
            </a:r>
          </a:p>
          <a:p>
            <a:pPr lvl="1"/>
            <a:r>
              <a:rPr lang="zh-CN" altLang="en-US" sz="1800" smtClean="0"/>
              <a:t>在</a:t>
            </a:r>
            <a:r>
              <a:rPr lang="en-US" altLang="zh-CN" sz="1800" smtClean="0"/>
              <a:t>JS</a:t>
            </a:r>
            <a:r>
              <a:rPr lang="zh-CN" altLang="en-US" sz="1800" smtClean="0"/>
              <a:t>中，</a:t>
            </a:r>
            <a:r>
              <a:rPr lang="en-US" altLang="zh-CN" sz="1800" smtClean="0"/>
              <a:t>Object</a:t>
            </a:r>
            <a:r>
              <a:rPr lang="zh-CN" altLang="en-US" sz="1800" smtClean="0"/>
              <a:t>对象是所有对象的</a:t>
            </a:r>
            <a:r>
              <a:rPr lang="zh-CN" altLang="en-US" sz="1800" b="1" smtClean="0">
                <a:solidFill>
                  <a:srgbClr val="FF0000"/>
                </a:solidFill>
              </a:rPr>
              <a:t>顶层对象</a:t>
            </a:r>
            <a:r>
              <a:rPr lang="zh-CN" altLang="en-US" sz="1800" smtClean="0"/>
              <a:t>，所有对象均继承</a:t>
            </a:r>
            <a:r>
              <a:rPr lang="en-US" altLang="zh-CN" sz="1800" smtClean="0"/>
              <a:t>Object</a:t>
            </a:r>
            <a:r>
              <a:rPr lang="zh-CN" altLang="en-US" sz="1800" smtClean="0"/>
              <a:t>对象，可以通过</a:t>
            </a:r>
            <a:r>
              <a:rPr lang="en-US" altLang="zh-CN" sz="1800" smtClean="0"/>
              <a:t>Object</a:t>
            </a:r>
            <a:r>
              <a:rPr lang="zh-CN" altLang="en-US" sz="1800" smtClean="0"/>
              <a:t>对象的构造函数</a:t>
            </a:r>
            <a:r>
              <a:rPr lang="en-US" altLang="zh-CN" sz="1800" smtClean="0"/>
              <a:t>Object()</a:t>
            </a:r>
            <a:r>
              <a:rPr lang="zh-CN" altLang="en-US" sz="1800" smtClean="0"/>
              <a:t>创建一个空对象实例，然后向该对象实例添加自己的属性和方法。</a:t>
            </a:r>
          </a:p>
          <a:p>
            <a:pPr lvl="1"/>
            <a:r>
              <a:rPr lang="en-US" altLang="zh-CN" sz="1800" smtClean="0"/>
              <a:t>JS</a:t>
            </a:r>
            <a:r>
              <a:rPr lang="zh-CN" altLang="en-US" sz="1800" smtClean="0"/>
              <a:t>中，可以动态添加对象的属性和方法，对象的</a:t>
            </a:r>
            <a:r>
              <a:rPr lang="zh-CN" altLang="en-US" sz="1800" b="1" smtClean="0">
                <a:solidFill>
                  <a:srgbClr val="FF0000"/>
                </a:solidFill>
              </a:rPr>
              <a:t>属性</a:t>
            </a:r>
            <a:r>
              <a:rPr lang="zh-CN" altLang="en-US" sz="1800" smtClean="0"/>
              <a:t>可以是基本类型，也可以是复合类型，</a:t>
            </a:r>
            <a:r>
              <a:rPr lang="zh-CN" altLang="en-US" sz="1800" b="1" smtClean="0">
                <a:solidFill>
                  <a:srgbClr val="FF0000"/>
                </a:solidFill>
              </a:rPr>
              <a:t>方法</a:t>
            </a:r>
            <a:r>
              <a:rPr lang="zh-CN" altLang="en-US" sz="1800" smtClean="0"/>
              <a:t>就是对象中的</a:t>
            </a:r>
            <a:r>
              <a:rPr lang="zh-CN" altLang="en-US" sz="1800" b="1" smtClean="0">
                <a:solidFill>
                  <a:srgbClr val="FF0000"/>
                </a:solidFill>
              </a:rPr>
              <a:t>函数</a:t>
            </a:r>
            <a:r>
              <a:rPr lang="zh-CN" altLang="en-US" sz="1800" smtClean="0"/>
              <a:t>。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7175" y="4076700"/>
            <a:ext cx="4752975" cy="2384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95288" y="4076700"/>
            <a:ext cx="3455987" cy="18732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0" tIns="108000" rIns="180000" bIns="1080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var obj = new Object();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obj.name = “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张三”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obj.showInfo = function(){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        return obj.name;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4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Function</a:t>
            </a:r>
            <a:r>
              <a:rPr lang="zh-CN" altLang="en-US" smtClean="0"/>
              <a:t>对象</a:t>
            </a:r>
          </a:p>
        </p:txBody>
      </p:sp>
      <p:sp>
        <p:nvSpPr>
          <p:cNvPr id="80898" name="Rectangle 4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 b="1" smtClean="0"/>
              <a:t>Function</a:t>
            </a:r>
            <a:r>
              <a:rPr lang="zh-CN" altLang="en-US" sz="2400" b="1" smtClean="0"/>
              <a:t>对象</a:t>
            </a:r>
          </a:p>
          <a:p>
            <a:pPr lvl="1"/>
            <a:r>
              <a:rPr lang="en-US" altLang="zh-CN" sz="1800" smtClean="0"/>
              <a:t>JS</a:t>
            </a:r>
            <a:r>
              <a:rPr lang="zh-CN" altLang="en-US" sz="1800" smtClean="0"/>
              <a:t>函数实际上是功能完整的函数对象，是一种引用数据类型。当定义一个函数时，便定义了一个与函数同名的函数对象。函数可以通过构造函数或者传统方法进行定义，都将创建一个函数对象。</a:t>
            </a:r>
          </a:p>
          <a:p>
            <a:r>
              <a:rPr lang="en-US" altLang="zh-CN" sz="2400" smtClean="0"/>
              <a:t>arguments</a:t>
            </a:r>
            <a:r>
              <a:rPr lang="zh-CN" altLang="en-US" sz="2400" smtClean="0"/>
              <a:t>属性</a:t>
            </a:r>
          </a:p>
          <a:p>
            <a:pPr lvl="1"/>
            <a:r>
              <a:rPr lang="zh-CN" altLang="en-US" sz="1800" smtClean="0"/>
              <a:t>该属性为数组性属性，数组中包含了</a:t>
            </a:r>
            <a:r>
              <a:rPr lang="zh-CN" altLang="en-US" sz="1800" b="1" smtClean="0">
                <a:solidFill>
                  <a:srgbClr val="FF0000"/>
                </a:solidFill>
              </a:rPr>
              <a:t>函数调用时接受的所有参数</a:t>
            </a:r>
            <a:r>
              <a:rPr lang="zh-CN" altLang="en-US" sz="1800" smtClean="0"/>
              <a:t>。该属性本身也是一个对象，拥有一个</a:t>
            </a:r>
            <a:r>
              <a:rPr lang="en-US" altLang="zh-CN" sz="1800" smtClean="0"/>
              <a:t>length</a:t>
            </a:r>
            <a:r>
              <a:rPr lang="zh-CN" altLang="en-US" sz="1800" smtClean="0"/>
              <a:t>属性，表示接受的参数的个数。</a:t>
            </a:r>
            <a:endParaRPr lang="zh-CN" altLang="en-US" sz="2400" smtClean="0"/>
          </a:p>
        </p:txBody>
      </p:sp>
      <p:sp>
        <p:nvSpPr>
          <p:cNvPr id="80899" name="Text Box 4"/>
          <p:cNvSpPr txBox="1">
            <a:spLocks noChangeArrowheads="1"/>
          </p:cNvSpPr>
          <p:nvPr/>
        </p:nvSpPr>
        <p:spPr bwMode="auto">
          <a:xfrm>
            <a:off x="900113" y="4797425"/>
            <a:ext cx="7559675" cy="19129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showInfo(“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小黑”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,23);</a:t>
            </a:r>
          </a:p>
          <a:p>
            <a:pPr>
              <a:spcBef>
                <a:spcPct val="20000"/>
              </a:spcBef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function showInfo(){</a:t>
            </a:r>
          </a:p>
          <a:p>
            <a:pPr>
              <a:spcBef>
                <a:spcPct val="20000"/>
              </a:spcBef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    document.write(</a:t>
            </a:r>
            <a:r>
              <a:rPr lang="en-US" altLang="zh-CN" sz="200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showInfo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.arguments[0]+”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今年”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+showInfo.arguments[1]+”</a:t>
            </a:r>
            <a:r>
              <a:rPr lang="zh-CN" altLang="en-US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岁”</a:t>
            </a: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altLang="zh-CN" sz="2000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Function</a:t>
            </a:r>
            <a:r>
              <a:rPr lang="zh-CN" altLang="en-US" smtClean="0"/>
              <a:t>对象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8137525" cy="1368425"/>
          </a:xfrm>
        </p:spPr>
        <p:txBody>
          <a:bodyPr/>
          <a:lstStyle/>
          <a:p>
            <a:r>
              <a:rPr lang="en-US" altLang="zh-CN" sz="2800" smtClean="0"/>
              <a:t>arguments</a:t>
            </a:r>
            <a:r>
              <a:rPr lang="zh-CN" altLang="en-US" sz="2800" smtClean="0"/>
              <a:t>对象的 </a:t>
            </a:r>
            <a:r>
              <a:rPr lang="en-US" altLang="zh-CN" sz="2800" smtClean="0"/>
              <a:t>length</a:t>
            </a:r>
            <a:r>
              <a:rPr lang="zh-CN" altLang="en-US" sz="2800" smtClean="0"/>
              <a:t>属性</a:t>
            </a:r>
          </a:p>
          <a:p>
            <a:pPr lvl="1"/>
            <a:r>
              <a:rPr lang="zh-CN" altLang="en-US" sz="2000" smtClean="0"/>
              <a:t>该属性表示提供的参数的个数，该值是只读的，无法修改。</a:t>
            </a:r>
          </a:p>
        </p:txBody>
      </p:sp>
      <p:sp>
        <p:nvSpPr>
          <p:cNvPr id="81923" name="Text Box 4"/>
          <p:cNvSpPr txBox="1">
            <a:spLocks noChangeArrowheads="1"/>
          </p:cNvSpPr>
          <p:nvPr/>
        </p:nvSpPr>
        <p:spPr bwMode="auto">
          <a:xfrm>
            <a:off x="900113" y="3141663"/>
            <a:ext cx="7200900" cy="26797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r>
              <a:rPr lang="en-US" altLang="zh-CN" sz="1800" b="0">
                <a:solidFill>
                  <a:srgbClr val="0000FF"/>
                </a:solidFill>
                <a:latin typeface="Arial" charset="0"/>
              </a:rPr>
              <a:t>//</a:t>
            </a:r>
            <a:r>
              <a:rPr lang="zh-CN" altLang="en-US" sz="1800" b="0">
                <a:solidFill>
                  <a:srgbClr val="0000FF"/>
                </a:solidFill>
                <a:latin typeface="Arial" charset="0"/>
              </a:rPr>
              <a:t>求多个参数的和</a:t>
            </a:r>
          </a:p>
          <a:p>
            <a:r>
              <a:rPr lang="en-US" altLang="zh-CN" sz="1800" b="0">
                <a:solidFill>
                  <a:srgbClr val="0000FF"/>
                </a:solidFill>
                <a:latin typeface="Arial" charset="0"/>
              </a:rPr>
              <a:t>function getSum(){</a:t>
            </a:r>
          </a:p>
          <a:p>
            <a:r>
              <a:rPr lang="en-US" altLang="zh-CN" sz="1800" b="0">
                <a:solidFill>
                  <a:srgbClr val="0000FF"/>
                </a:solidFill>
                <a:latin typeface="Arial" charset="0"/>
              </a:rPr>
              <a:t>	var sum = 0;</a:t>
            </a:r>
          </a:p>
          <a:p>
            <a:r>
              <a:rPr lang="en-US" altLang="zh-CN" sz="1800" b="0">
                <a:solidFill>
                  <a:srgbClr val="0000FF"/>
                </a:solidFill>
                <a:latin typeface="Arial" charset="0"/>
              </a:rPr>
              <a:t>	for(var i=0;i&lt;arguments.length;i++){</a:t>
            </a:r>
          </a:p>
          <a:p>
            <a:r>
              <a:rPr lang="en-US" altLang="zh-CN" sz="1800" b="0">
                <a:solidFill>
                  <a:srgbClr val="0000FF"/>
                </a:solidFill>
                <a:latin typeface="Arial" charset="0"/>
              </a:rPr>
              <a:t>		sum+=arguments[i];</a:t>
            </a:r>
          </a:p>
          <a:p>
            <a:r>
              <a:rPr lang="en-US" altLang="zh-CN" sz="1800" b="0">
                <a:solidFill>
                  <a:srgbClr val="0000FF"/>
                </a:solidFill>
                <a:latin typeface="Arial" charset="0"/>
              </a:rPr>
              <a:t>	}</a:t>
            </a:r>
          </a:p>
          <a:p>
            <a:r>
              <a:rPr lang="en-US" altLang="zh-CN" sz="1800" b="0">
                <a:solidFill>
                  <a:srgbClr val="0000FF"/>
                </a:solidFill>
                <a:latin typeface="Arial" charset="0"/>
              </a:rPr>
              <a:t>	return sum;</a:t>
            </a:r>
          </a:p>
          <a:p>
            <a:r>
              <a:rPr lang="en-US" altLang="zh-CN" sz="1800" b="0">
                <a:solidFill>
                  <a:srgbClr val="0000FF"/>
                </a:solidFill>
                <a:latin typeface="Arial" charset="0"/>
              </a:rPr>
              <a:t>}</a:t>
            </a:r>
          </a:p>
          <a:p>
            <a:r>
              <a:rPr lang="en-US" altLang="zh-CN" sz="1800" b="0">
                <a:solidFill>
                  <a:srgbClr val="0000FF"/>
                </a:solidFill>
                <a:latin typeface="Arial" charset="0"/>
              </a:rPr>
              <a:t>document.write(getSum(10,5,8));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dist" eaLnBrk="1" hangingPunct="1">
              <a:lnSpc>
                <a:spcPct val="80000"/>
              </a:lnSpc>
            </a:pPr>
            <a:r>
              <a:rPr lang="en-US" altLang="zh-CN" sz="1600" smtClean="0"/>
              <a:t>.</a:t>
            </a:r>
          </a:p>
        </p:txBody>
      </p:sp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2339975" y="4365625"/>
            <a:ext cx="48768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自定义对象</a:t>
            </a:r>
            <a:r>
              <a:rPr lang="en-US" altLang="zh-CN" smtClean="0"/>
              <a:t>——</a:t>
            </a:r>
            <a:r>
              <a:rPr lang="zh-CN" altLang="en-US" smtClean="0"/>
              <a:t>简单使用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19446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 b="1" smtClean="0"/>
              <a:t>对象直接量</a:t>
            </a:r>
          </a:p>
          <a:p>
            <a:pPr lvl="1">
              <a:lnSpc>
                <a:spcPct val="120000"/>
              </a:lnSpc>
            </a:pPr>
            <a:r>
              <a:rPr lang="zh-CN" altLang="en-US" sz="1600" smtClean="0"/>
              <a:t>对象直接量使用大括号</a:t>
            </a:r>
            <a:r>
              <a:rPr lang="en-US" altLang="zh-CN" sz="1600" smtClean="0"/>
              <a:t>”{}”</a:t>
            </a:r>
            <a:r>
              <a:rPr lang="zh-CN" altLang="en-US" sz="1600" smtClean="0"/>
              <a:t>将对象的“属性</a:t>
            </a:r>
            <a:r>
              <a:rPr lang="en-US" altLang="zh-CN" sz="1600" smtClean="0"/>
              <a:t>/</a:t>
            </a:r>
            <a:r>
              <a:rPr lang="zh-CN" altLang="en-US" sz="1600" smtClean="0"/>
              <a:t>值”对括起来，各“属性</a:t>
            </a:r>
            <a:r>
              <a:rPr lang="en-US" altLang="zh-CN" sz="1600" smtClean="0"/>
              <a:t>/</a:t>
            </a:r>
            <a:r>
              <a:rPr lang="zh-CN" altLang="en-US" sz="1600" smtClean="0"/>
              <a:t>值”对之间以逗号“</a:t>
            </a:r>
            <a:r>
              <a:rPr lang="en-US" altLang="zh-CN" sz="1600" smtClean="0"/>
              <a:t>,”</a:t>
            </a:r>
            <a:r>
              <a:rPr lang="zh-CN" altLang="en-US" sz="1600" smtClean="0"/>
              <a:t>隔开，属性和值之间以冒号“</a:t>
            </a:r>
            <a:r>
              <a:rPr lang="en-US" altLang="zh-CN" sz="1600" smtClean="0"/>
              <a:t>:”</a:t>
            </a:r>
            <a:r>
              <a:rPr lang="zh-CN" altLang="en-US" sz="1600" smtClean="0"/>
              <a:t>隔开。</a:t>
            </a:r>
          </a:p>
          <a:p>
            <a:pPr lvl="1">
              <a:lnSpc>
                <a:spcPct val="120000"/>
              </a:lnSpc>
            </a:pPr>
            <a:r>
              <a:rPr lang="zh-CN" altLang="en-US" sz="1600" smtClean="0"/>
              <a:t>同样可以在定义之后添加其它属性。</a:t>
            </a:r>
          </a:p>
          <a:p>
            <a:pPr>
              <a:lnSpc>
                <a:spcPct val="120000"/>
              </a:lnSpc>
            </a:pPr>
            <a:r>
              <a:rPr lang="zh-CN" altLang="en-US" sz="1800" b="1" smtClean="0"/>
              <a:t>使用</a:t>
            </a:r>
            <a:r>
              <a:rPr lang="en-US" altLang="zh-CN" sz="1800" b="1" smtClean="0"/>
              <a:t>delete</a:t>
            </a:r>
            <a:r>
              <a:rPr lang="zh-CN" altLang="en-US" sz="1800" b="1" smtClean="0"/>
              <a:t>删除对象属性和方法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755650" y="3983038"/>
            <a:ext cx="7632700" cy="22542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0" tIns="108000" rIns="180000" bIns="108000">
            <a:spAutoFit/>
          </a:bodyPr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var obj = {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        name:“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张三”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,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        sex:“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男”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,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        age:30,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        showInfo:function(){ return this.name; }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};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document.write(obj.showInfo());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实例：自定义对象的简单使用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1989138"/>
            <a:ext cx="4248150" cy="404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JavaScript</a:t>
            </a:r>
            <a:r>
              <a:rPr lang="zh-CN" altLang="en-US" smtClean="0"/>
              <a:t>内建对象分类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smtClean="0"/>
              <a:t>String</a:t>
            </a:r>
            <a:r>
              <a:rPr lang="zh-CN" altLang="en-US" sz="2000" smtClean="0"/>
              <a:t>对象：定义了所有处理字符串的操作。</a:t>
            </a:r>
          </a:p>
          <a:p>
            <a:r>
              <a:rPr lang="en-US" altLang="zh-CN" sz="2000" smtClean="0"/>
              <a:t>Array</a:t>
            </a:r>
            <a:r>
              <a:rPr lang="zh-CN" altLang="en-US" sz="2000" smtClean="0"/>
              <a:t>对象：提供一个数组模型，存储大量有序数据。</a:t>
            </a:r>
          </a:p>
          <a:p>
            <a:r>
              <a:rPr lang="en-US" altLang="zh-CN" sz="2000" smtClean="0"/>
              <a:t>Math</a:t>
            </a:r>
            <a:r>
              <a:rPr lang="zh-CN" altLang="en-US" sz="2000" smtClean="0"/>
              <a:t>对象：定义了所有数学运算。</a:t>
            </a:r>
          </a:p>
          <a:p>
            <a:r>
              <a:rPr lang="en-US" altLang="zh-CN" sz="2000" smtClean="0"/>
              <a:t>Date</a:t>
            </a:r>
            <a:r>
              <a:rPr lang="zh-CN" altLang="en-US" sz="2000" smtClean="0"/>
              <a:t>对象：定义了所有处理日期和时间的操作。</a:t>
            </a:r>
          </a:p>
          <a:p>
            <a:r>
              <a:rPr lang="en-US" altLang="zh-CN" sz="2000" smtClean="0"/>
              <a:t>Boolean</a:t>
            </a:r>
            <a:r>
              <a:rPr lang="zh-CN" altLang="en-US" sz="2000" smtClean="0"/>
              <a:t>对象：定义了处理布尔值的操作。</a:t>
            </a:r>
          </a:p>
          <a:p>
            <a:r>
              <a:rPr lang="en-US" altLang="zh-CN" sz="2000" smtClean="0"/>
              <a:t>Number</a:t>
            </a:r>
            <a:r>
              <a:rPr lang="zh-CN" altLang="en-US" sz="2000" smtClean="0"/>
              <a:t>对象：定义了处理数字的操作。</a:t>
            </a:r>
          </a:p>
          <a:p>
            <a:r>
              <a:rPr lang="en-US" altLang="zh-CN" sz="2000" smtClean="0"/>
              <a:t>Event</a:t>
            </a:r>
            <a:r>
              <a:rPr lang="zh-CN" altLang="en-US" sz="2000" smtClean="0"/>
              <a:t>对象：提供对</a:t>
            </a:r>
            <a:r>
              <a:rPr lang="en-US" altLang="zh-CN" sz="2000" smtClean="0"/>
              <a:t>JavaScript</a:t>
            </a:r>
            <a:r>
              <a:rPr lang="zh-CN" altLang="en-US" sz="2000" smtClean="0"/>
              <a:t>事件的处理信息。</a:t>
            </a:r>
          </a:p>
          <a:p>
            <a:r>
              <a:rPr lang="en-US" altLang="zh-CN" sz="2000" smtClean="0"/>
              <a:t>ReExp</a:t>
            </a:r>
            <a:r>
              <a:rPr lang="zh-CN" altLang="en-US" sz="2000" smtClean="0"/>
              <a:t>对象：提供对正是表达式的处理</a:t>
            </a:r>
            <a:r>
              <a:rPr lang="en-US" altLang="zh-CN" sz="2000" smtClean="0"/>
              <a:t>(</a:t>
            </a:r>
            <a:r>
              <a:rPr lang="zh-CN" altLang="en-US" sz="2000" smtClean="0">
                <a:solidFill>
                  <a:srgbClr val="FF0000"/>
                </a:solidFill>
              </a:rPr>
              <a:t>就业班讲</a:t>
            </a:r>
            <a:r>
              <a:rPr lang="en-US" altLang="zh-CN" sz="200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String</a:t>
            </a:r>
            <a:r>
              <a:rPr lang="zh-CN" altLang="en-US" smtClean="0"/>
              <a:t>字符串对象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 smtClean="0"/>
              <a:t>string</a:t>
            </a:r>
            <a:r>
              <a:rPr lang="zh-CN" altLang="en-US" sz="2400" b="1" smtClean="0"/>
              <a:t>对象简介</a:t>
            </a:r>
          </a:p>
          <a:p>
            <a:pPr lvl="1"/>
            <a:r>
              <a:rPr lang="en-US" altLang="zh-CN" sz="2000" smtClean="0"/>
              <a:t>String</a:t>
            </a:r>
            <a:r>
              <a:rPr lang="zh-CN" altLang="en-US" sz="2000" smtClean="0"/>
              <a:t>对象中定义了处理字符串的各种方法，该对象是最常用的对象之一。</a:t>
            </a:r>
          </a:p>
          <a:p>
            <a:pPr lvl="1"/>
            <a:r>
              <a:rPr lang="zh-CN" altLang="en-US" sz="2000" smtClean="0"/>
              <a:t>在</a:t>
            </a:r>
            <a:r>
              <a:rPr lang="en-US" altLang="zh-CN" sz="2000" smtClean="0"/>
              <a:t>JS</a:t>
            </a:r>
            <a:r>
              <a:rPr lang="zh-CN" altLang="en-US" sz="2000" smtClean="0"/>
              <a:t>中通过双引号或单引号括起来的就是字符串对象。</a:t>
            </a:r>
          </a:p>
          <a:p>
            <a:r>
              <a:rPr lang="en-US" altLang="zh-CN" sz="2400" b="1" smtClean="0"/>
              <a:t>String</a:t>
            </a:r>
            <a:r>
              <a:rPr lang="zh-CN" altLang="en-US" sz="2400" b="1" smtClean="0"/>
              <a:t>对象声明</a:t>
            </a:r>
          </a:p>
          <a:p>
            <a:pPr lvl="1"/>
            <a:r>
              <a:rPr lang="zh-CN" altLang="en-US" sz="2000" b="1" smtClean="0"/>
              <a:t>构造函数：</a:t>
            </a:r>
            <a:r>
              <a:rPr lang="en-US" altLang="zh-CN" sz="2000" smtClean="0"/>
              <a:t>var </a:t>
            </a:r>
            <a:r>
              <a:rPr lang="zh-CN" altLang="en-US" sz="2000" smtClean="0"/>
              <a:t>实例名称 </a:t>
            </a:r>
            <a:r>
              <a:rPr lang="en-US" altLang="zh-CN" sz="2000" smtClean="0"/>
              <a:t>= new String(“</a:t>
            </a:r>
            <a:r>
              <a:rPr lang="zh-CN" altLang="en-US" sz="2000" smtClean="0"/>
              <a:t>字符串内容”</a:t>
            </a:r>
            <a:r>
              <a:rPr lang="en-US" altLang="zh-CN" sz="2000" smtClean="0"/>
              <a:t>);</a:t>
            </a:r>
          </a:p>
          <a:p>
            <a:pPr lvl="1"/>
            <a:r>
              <a:rPr lang="zh-CN" altLang="en-US" sz="2000" b="1" smtClean="0"/>
              <a:t>字符串变量：</a:t>
            </a:r>
            <a:r>
              <a:rPr lang="en-US" altLang="zh-CN" sz="2000" smtClean="0"/>
              <a:t>str.toLowerCase()</a:t>
            </a:r>
          </a:p>
          <a:p>
            <a:pPr lvl="1"/>
            <a:r>
              <a:rPr lang="zh-CN" altLang="en-US" sz="2000" b="1" smtClean="0"/>
              <a:t>字符串：</a:t>
            </a:r>
            <a:r>
              <a:rPr lang="zh-CN" altLang="en-US" sz="2000" smtClean="0"/>
              <a:t>“</a:t>
            </a:r>
            <a:r>
              <a:rPr lang="en-US" altLang="zh-CN" sz="2000" smtClean="0"/>
              <a:t>abc”.toLowerCase()</a:t>
            </a:r>
            <a:endParaRPr lang="en-US" altLang="zh-CN" sz="20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String</a:t>
            </a:r>
            <a:r>
              <a:rPr lang="zh-CN" altLang="en-US" smtClean="0"/>
              <a:t>内建对象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7550"/>
            <a:ext cx="8351837" cy="3241675"/>
          </a:xfrm>
        </p:spPr>
        <p:txBody>
          <a:bodyPr/>
          <a:lstStyle/>
          <a:p>
            <a:r>
              <a:rPr lang="en-US" altLang="zh-CN" sz="3300" b="1" smtClean="0"/>
              <a:t>length</a:t>
            </a:r>
            <a:r>
              <a:rPr lang="zh-CN" altLang="en-US" sz="3300" b="1" smtClean="0"/>
              <a:t>属性</a:t>
            </a:r>
          </a:p>
          <a:p>
            <a:pPr lvl="1"/>
            <a:r>
              <a:rPr lang="en-US" altLang="zh-CN" sz="1800" smtClean="0"/>
              <a:t>String</a:t>
            </a:r>
            <a:r>
              <a:rPr lang="zh-CN" altLang="en-US" sz="1800" smtClean="0"/>
              <a:t>对象只有一个属性：</a:t>
            </a:r>
            <a:r>
              <a:rPr lang="en-US" altLang="zh-CN" sz="1800" smtClean="0"/>
              <a:t>length</a:t>
            </a:r>
            <a:r>
              <a:rPr lang="zh-CN" altLang="en-US" sz="1800" smtClean="0"/>
              <a:t>属性，该属性得到字符串的长度，即字符串所包含的字符个数。例如：</a:t>
            </a:r>
            <a:r>
              <a:rPr lang="en-US" altLang="zh-CN" sz="1800" smtClean="0"/>
              <a:t>str.length</a:t>
            </a:r>
          </a:p>
          <a:p>
            <a:r>
              <a:rPr lang="en-US" altLang="zh-CN" sz="2800" b="1" smtClean="0"/>
              <a:t>charAt(index)</a:t>
            </a:r>
            <a:r>
              <a:rPr lang="zh-CN" altLang="en-US" sz="2800" b="1" smtClean="0"/>
              <a:t>方法</a:t>
            </a:r>
            <a:endParaRPr lang="en-US" altLang="zh-CN" sz="3300" smtClean="0"/>
          </a:p>
          <a:p>
            <a:pPr lvl="1"/>
            <a:r>
              <a:rPr lang="zh-CN" altLang="en-US" sz="1800" smtClean="0"/>
              <a:t>返回字符串中 </a:t>
            </a:r>
            <a:r>
              <a:rPr lang="en-US" altLang="zh-CN" sz="1800" smtClean="0"/>
              <a:t>index </a:t>
            </a:r>
            <a:r>
              <a:rPr lang="zh-CN" altLang="en-US" sz="1800" smtClean="0"/>
              <a:t>指定位置处的一个字符。</a:t>
            </a:r>
          </a:p>
          <a:p>
            <a:pPr lvl="1"/>
            <a:r>
              <a:rPr lang="zh-CN" altLang="en-US" sz="1800" smtClean="0"/>
              <a:t>参数：</a:t>
            </a:r>
            <a:r>
              <a:rPr lang="en-US" altLang="zh-CN" sz="1800" smtClean="0"/>
              <a:t>index </a:t>
            </a:r>
            <a:r>
              <a:rPr lang="zh-CN" altLang="en-US" sz="1800" smtClean="0"/>
              <a:t>为字符在字符串的位置索引值</a:t>
            </a:r>
          </a:p>
          <a:p>
            <a:pPr lvl="1"/>
            <a:r>
              <a:rPr lang="zh-CN" altLang="en-US" sz="1800" smtClean="0"/>
              <a:t>如果 </a:t>
            </a:r>
            <a:r>
              <a:rPr lang="en-US" altLang="zh-CN" sz="1800" smtClean="0"/>
              <a:t>index </a:t>
            </a:r>
            <a:r>
              <a:rPr lang="zh-CN" altLang="en-US" sz="1800" smtClean="0"/>
              <a:t>超出了索引范围</a:t>
            </a:r>
            <a:r>
              <a:rPr lang="en-US" altLang="zh-CN" sz="1800" smtClean="0"/>
              <a:t>(</a:t>
            </a:r>
            <a:r>
              <a:rPr lang="zh-CN" altLang="en-US" sz="1800" smtClean="0"/>
              <a:t>即不在</a:t>
            </a:r>
            <a:r>
              <a:rPr lang="en-US" altLang="zh-CN" sz="1800" smtClean="0"/>
              <a:t>0~length-1</a:t>
            </a:r>
            <a:r>
              <a:rPr lang="zh-CN" altLang="en-US" sz="1800" smtClean="0"/>
              <a:t>范围内</a:t>
            </a:r>
            <a:r>
              <a:rPr lang="en-US" altLang="zh-CN" sz="1800" smtClean="0"/>
              <a:t>)</a:t>
            </a:r>
            <a:r>
              <a:rPr lang="zh-CN" altLang="en-US" sz="1800" smtClean="0"/>
              <a:t>则返回空字符串。</a:t>
            </a:r>
          </a:p>
          <a:p>
            <a:pPr lvl="1"/>
            <a:r>
              <a:rPr lang="zh-CN" altLang="en-US" sz="1800" smtClean="0"/>
              <a:t>举例：</a:t>
            </a:r>
            <a:r>
              <a:rPr lang="zh-CN" altLang="en-US" sz="1800" b="1" smtClean="0">
                <a:solidFill>
                  <a:srgbClr val="0000FF"/>
                </a:solidFill>
              </a:rPr>
              <a:t>“</a:t>
            </a:r>
            <a:r>
              <a:rPr lang="en-US" altLang="zh-CN" sz="1800" b="1" smtClean="0">
                <a:solidFill>
                  <a:srgbClr val="0000FF"/>
                </a:solidFill>
              </a:rPr>
              <a:t>welcome”.charAt(3) </a:t>
            </a:r>
            <a:r>
              <a:rPr lang="zh-CN" altLang="en-US" sz="1800" b="1" smtClean="0">
                <a:solidFill>
                  <a:srgbClr val="0000FF"/>
                </a:solidFill>
              </a:rPr>
              <a:t>的结果为</a:t>
            </a:r>
            <a:r>
              <a:rPr lang="en-US" altLang="zh-CN" sz="1800" b="1" smtClean="0">
                <a:solidFill>
                  <a:srgbClr val="0000FF"/>
                </a:solidFill>
              </a:rPr>
              <a:t>c</a:t>
            </a:r>
            <a:endParaRPr lang="zh-CN" altLang="en-US" sz="1800" smtClean="0"/>
          </a:p>
        </p:txBody>
      </p:sp>
      <p:sp>
        <p:nvSpPr>
          <p:cNvPr id="33795" name="Text Box 5"/>
          <p:cNvSpPr txBox="1">
            <a:spLocks noChangeArrowheads="1"/>
          </p:cNvSpPr>
          <p:nvPr/>
        </p:nvSpPr>
        <p:spPr bwMode="auto">
          <a:xfrm>
            <a:off x="611188" y="5300663"/>
            <a:ext cx="7921625" cy="612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0" tIns="180000" rIns="180000" bIns="180000">
            <a:spAutoFit/>
          </a:bodyPr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zh-CN" altLang="en-US" sz="2000">
                <a:solidFill>
                  <a:srgbClr val="FF0000"/>
                </a:solidFill>
                <a:latin typeface="Arial" charset="0"/>
              </a:rPr>
              <a:t>实例：判断用户输入的用户名是否含有特殊符号？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0000"/>
          <a:buFont typeface="Wingdings" pitchFamily="2" charset="2"/>
          <a:buChar char="l"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0000"/>
          <a:buFont typeface="Wingdings" pitchFamily="2" charset="2"/>
          <a:buChar char="l"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7754</TotalTime>
  <Words>6521</Words>
  <Application>Microsoft Office PowerPoint</Application>
  <PresentationFormat>On-screen Show (4:3)</PresentationFormat>
  <Paragraphs>874</Paragraphs>
  <Slides>42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演示文稿设计模板</vt:lpstr>
      </vt:variant>
      <vt:variant>
        <vt:i4>12</vt:i4>
      </vt:variant>
      <vt:variant>
        <vt:lpstr>幻灯片标题</vt:lpstr>
      </vt:variant>
      <vt:variant>
        <vt:i4>42</vt:i4>
      </vt:variant>
    </vt:vector>
  </HeadingPairs>
  <TitlesOfParts>
    <vt:vector size="64" baseType="lpstr">
      <vt:lpstr>楷体</vt:lpstr>
      <vt:lpstr>宋体</vt:lpstr>
      <vt:lpstr>Arial</vt:lpstr>
      <vt:lpstr>Arial Black</vt:lpstr>
      <vt:lpstr>Wingdings</vt:lpstr>
      <vt:lpstr>Calibri</vt:lpstr>
      <vt:lpstr>Times New Roman</vt:lpstr>
      <vt:lpstr>隶书</vt:lpstr>
      <vt:lpstr>华文行楷</vt:lpstr>
      <vt:lpstr>黑体</vt:lpstr>
      <vt:lpstr>1_Studio</vt:lpstr>
      <vt:lpstr>1_Studio</vt:lpstr>
      <vt:lpstr>1_Studio</vt:lpstr>
      <vt:lpstr>1_Studio</vt:lpstr>
      <vt:lpstr>1_Studio</vt:lpstr>
      <vt:lpstr>1_Studio</vt:lpstr>
      <vt:lpstr>1_Studio</vt:lpstr>
      <vt:lpstr>1_Studio</vt:lpstr>
      <vt:lpstr>1_Studio</vt:lpstr>
      <vt:lpstr>1_Studio</vt:lpstr>
      <vt:lpstr>1_Studio</vt:lpstr>
      <vt:lpstr>1_Studio</vt:lpstr>
      <vt:lpstr> JavaScript</vt:lpstr>
      <vt:lpstr>JavaScript面向对象的特性</vt:lpstr>
      <vt:lpstr>JavaScript对象种类</vt:lpstr>
      <vt:lpstr>自定义对象——简单使用</vt:lpstr>
      <vt:lpstr>自定义对象——简单使用</vt:lpstr>
      <vt:lpstr>实例：自定义对象的简单使用</vt:lpstr>
      <vt:lpstr>JavaScript内建对象分类</vt:lpstr>
      <vt:lpstr>String字符串对象</vt:lpstr>
      <vt:lpstr>String内建对象</vt:lpstr>
      <vt:lpstr>String对象</vt:lpstr>
      <vt:lpstr>String对象</vt:lpstr>
      <vt:lpstr>String对象</vt:lpstr>
      <vt:lpstr>String对象</vt:lpstr>
      <vt:lpstr>String对象</vt:lpstr>
      <vt:lpstr>String对象</vt:lpstr>
      <vt:lpstr>String对象</vt:lpstr>
      <vt:lpstr>String对象</vt:lpstr>
      <vt:lpstr>综合实例：判断上传文件类型</vt:lpstr>
      <vt:lpstr>Array对象</vt:lpstr>
      <vt:lpstr>Array对象</vt:lpstr>
      <vt:lpstr>Array对象</vt:lpstr>
      <vt:lpstr>Array对象</vt:lpstr>
      <vt:lpstr>Array对象</vt:lpstr>
      <vt:lpstr>Array对象</vt:lpstr>
      <vt:lpstr>实例：对下列数组排序</vt:lpstr>
      <vt:lpstr>Array对象</vt:lpstr>
      <vt:lpstr>Date对象</vt:lpstr>
      <vt:lpstr>创建Date对象实例</vt:lpstr>
      <vt:lpstr>创建Date对象实例</vt:lpstr>
      <vt:lpstr>Date对象方法</vt:lpstr>
      <vt:lpstr>Date对象方法</vt:lpstr>
      <vt:lpstr>实例：动态显示当前时间</vt:lpstr>
      <vt:lpstr>实例：计算自己已经活了多少天了？</vt:lpstr>
      <vt:lpstr>Math对象</vt:lpstr>
      <vt:lpstr>Math对象</vt:lpstr>
      <vt:lpstr>实例：求任意两个整数之间的随机数</vt:lpstr>
      <vt:lpstr>Math对象实例——计算器</vt:lpstr>
      <vt:lpstr>Boolean对象</vt:lpstr>
      <vt:lpstr>Number对象</vt:lpstr>
      <vt:lpstr>Function对象</vt:lpstr>
      <vt:lpstr>Function对象</vt:lpstr>
      <vt:lpstr>幻灯片 42</vt:lpstr>
    </vt:vector>
  </TitlesOfParts>
  <Company>hj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ldh</dc:creator>
  <cp:lastModifiedBy>Sky123.Org</cp:lastModifiedBy>
  <cp:revision>2373</cp:revision>
  <dcterms:created xsi:type="dcterms:W3CDTF">2009-07-31T14:53:51Z</dcterms:created>
  <dcterms:modified xsi:type="dcterms:W3CDTF">2014-04-02T15:26:49Z</dcterms:modified>
</cp:coreProperties>
</file>