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4"/>
  </p:notesMasterIdLst>
  <p:handoutMasterIdLst>
    <p:handoutMasterId r:id="rId105"/>
  </p:handoutMasterIdLst>
  <p:sldIdLst>
    <p:sldId id="376" r:id="rId2"/>
    <p:sldId id="601" r:id="rId3"/>
    <p:sldId id="402" r:id="rId4"/>
    <p:sldId id="458" r:id="rId5"/>
    <p:sldId id="460" r:id="rId6"/>
    <p:sldId id="459" r:id="rId7"/>
    <p:sldId id="532" r:id="rId8"/>
    <p:sldId id="534" r:id="rId9"/>
    <p:sldId id="533" r:id="rId10"/>
    <p:sldId id="535" r:id="rId11"/>
    <p:sldId id="574" r:id="rId12"/>
    <p:sldId id="536" r:id="rId13"/>
    <p:sldId id="537" r:id="rId14"/>
    <p:sldId id="545" r:id="rId15"/>
    <p:sldId id="546" r:id="rId16"/>
    <p:sldId id="403" r:id="rId17"/>
    <p:sldId id="405" r:id="rId18"/>
    <p:sldId id="476" r:id="rId19"/>
    <p:sldId id="475" r:id="rId20"/>
    <p:sldId id="461" r:id="rId21"/>
    <p:sldId id="539" r:id="rId22"/>
    <p:sldId id="462" r:id="rId23"/>
    <p:sldId id="547" r:id="rId24"/>
    <p:sldId id="464" r:id="rId25"/>
    <p:sldId id="463" r:id="rId26"/>
    <p:sldId id="466" r:id="rId27"/>
    <p:sldId id="576" r:id="rId28"/>
    <p:sldId id="548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86" r:id="rId38"/>
    <p:sldId id="597" r:id="rId39"/>
    <p:sldId id="587" r:id="rId40"/>
    <p:sldId id="588" r:id="rId41"/>
    <p:sldId id="602" r:id="rId42"/>
    <p:sldId id="589" r:id="rId43"/>
    <p:sldId id="590" r:id="rId44"/>
    <p:sldId id="598" r:id="rId45"/>
    <p:sldId id="591" r:id="rId46"/>
    <p:sldId id="592" r:id="rId47"/>
    <p:sldId id="593" r:id="rId48"/>
    <p:sldId id="594" r:id="rId49"/>
    <p:sldId id="595" r:id="rId50"/>
    <p:sldId id="596" r:id="rId51"/>
    <p:sldId id="599" r:id="rId52"/>
    <p:sldId id="600" r:id="rId53"/>
    <p:sldId id="604" r:id="rId54"/>
    <p:sldId id="605" r:id="rId55"/>
    <p:sldId id="606" r:id="rId56"/>
    <p:sldId id="607" r:id="rId57"/>
    <p:sldId id="608" r:id="rId58"/>
    <p:sldId id="609" r:id="rId59"/>
    <p:sldId id="610" r:id="rId60"/>
    <p:sldId id="611" r:id="rId61"/>
    <p:sldId id="612" r:id="rId62"/>
    <p:sldId id="613" r:id="rId63"/>
    <p:sldId id="614" r:id="rId64"/>
    <p:sldId id="615" r:id="rId65"/>
    <p:sldId id="616" r:id="rId66"/>
    <p:sldId id="617" r:id="rId67"/>
    <p:sldId id="618" r:id="rId68"/>
    <p:sldId id="619" r:id="rId69"/>
    <p:sldId id="465" r:id="rId70"/>
    <p:sldId id="538" r:id="rId71"/>
    <p:sldId id="540" r:id="rId72"/>
    <p:sldId id="541" r:id="rId73"/>
    <p:sldId id="468" r:id="rId74"/>
    <p:sldId id="469" r:id="rId75"/>
    <p:sldId id="550" r:id="rId76"/>
    <p:sldId id="470" r:id="rId77"/>
    <p:sldId id="467" r:id="rId78"/>
    <p:sldId id="551" r:id="rId79"/>
    <p:sldId id="472" r:id="rId80"/>
    <p:sldId id="552" r:id="rId81"/>
    <p:sldId id="474" r:id="rId82"/>
    <p:sldId id="625" r:id="rId83"/>
    <p:sldId id="561" r:id="rId84"/>
    <p:sldId id="513" r:id="rId85"/>
    <p:sldId id="514" r:id="rId86"/>
    <p:sldId id="516" r:id="rId87"/>
    <p:sldId id="517" r:id="rId88"/>
    <p:sldId id="515" r:id="rId89"/>
    <p:sldId id="563" r:id="rId90"/>
    <p:sldId id="564" r:id="rId91"/>
    <p:sldId id="565" r:id="rId92"/>
    <p:sldId id="567" r:id="rId93"/>
    <p:sldId id="568" r:id="rId94"/>
    <p:sldId id="621" r:id="rId95"/>
    <p:sldId id="622" r:id="rId96"/>
    <p:sldId id="543" r:id="rId97"/>
    <p:sldId id="529" r:id="rId98"/>
    <p:sldId id="524" r:id="rId99"/>
    <p:sldId id="525" r:id="rId100"/>
    <p:sldId id="571" r:id="rId101"/>
    <p:sldId id="520" r:id="rId102"/>
    <p:sldId id="276" r:id="rId10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66FF"/>
    <a:srgbClr val="00FF00"/>
    <a:srgbClr val="FF3399"/>
    <a:srgbClr val="B2B2B2"/>
    <a:srgbClr val="EAEAE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7" autoAdjust="0"/>
    <p:restoredTop sz="95737" autoAdjust="0"/>
  </p:normalViewPr>
  <p:slideViewPr>
    <p:cSldViewPr>
      <p:cViewPr>
        <p:scale>
          <a:sx n="70" d="100"/>
          <a:sy n="70" d="100"/>
        </p:scale>
        <p:origin x="-16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22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楷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楷体" pitchFamily="49" charset="-122"/>
              </a:defRPr>
            </a:lvl1pPr>
          </a:lstStyle>
          <a:p>
            <a:pPr>
              <a:defRPr/>
            </a:pPr>
            <a:fld id="{69F69B9F-BE79-438E-B54C-811FD3691D29}" type="datetimeFigureOut">
              <a:rPr lang="zh-CN" altLang="en-US"/>
              <a:pPr>
                <a:defRPr/>
              </a:pPr>
              <a:t>2014/05/21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楷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楷体" pitchFamily="49" charset="-122"/>
              </a:defRPr>
            </a:lvl1pPr>
          </a:lstStyle>
          <a:p>
            <a:pPr>
              <a:defRPr/>
            </a:pPr>
            <a:fld id="{98B900ED-C8E6-4FE2-8637-FF99D72952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2F59CE9-E1FD-4F1B-8707-F46212A4AE8D}" type="datetimeFigureOut">
              <a:rPr lang="zh-CN" altLang="en-US"/>
              <a:pPr>
                <a:defRPr/>
              </a:pPr>
              <a:t>2014/05/21</a:t>
            </a:fld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E0663ED-2ACF-4E7C-B5AA-63DE812149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smtClean="0"/>
              <a:t>&lt;script type="text/javascript"&gt;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name = "</a:t>
            </a:r>
            <a:r>
              <a:rPr lang="zh-CN" altLang="en-US" sz="800" smtClean="0"/>
              <a:t>周更生</a:t>
            </a:r>
            <a:r>
              <a:rPr lang="en-US" altLang="zh-CN" sz="800" smtClean="0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sex = "</a:t>
            </a:r>
            <a:r>
              <a:rPr lang="zh-CN" altLang="en-US" sz="800" smtClean="0"/>
              <a:t>男</a:t>
            </a:r>
            <a:r>
              <a:rPr lang="en-US" altLang="zh-CN" sz="800" smtClean="0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age = 30;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isMarried = true;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salary = 2000;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bonus = 500;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school;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str = "&lt;h2&gt;\""+ name + "\"</a:t>
            </a:r>
            <a:r>
              <a:rPr lang="zh-CN" altLang="en-US" sz="800" smtClean="0"/>
              <a:t>的个人基本信息如下：</a:t>
            </a:r>
            <a:r>
              <a:rPr lang="en-US" altLang="zh-CN" sz="800" smtClean="0"/>
              <a:t>&lt;/h2&gt;";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str += "</a:t>
            </a:r>
            <a:r>
              <a:rPr lang="zh-CN" altLang="en-US" sz="800" smtClean="0"/>
              <a:t>姓名：</a:t>
            </a:r>
            <a:r>
              <a:rPr lang="en-US" altLang="zh-CN" sz="800" smtClean="0"/>
              <a:t>" + name;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str += "&lt;br /&gt;</a:t>
            </a:r>
            <a:r>
              <a:rPr lang="zh-CN" altLang="en-US" sz="800" smtClean="0"/>
              <a:t>性别：</a:t>
            </a:r>
            <a:r>
              <a:rPr lang="en-US" altLang="zh-CN" sz="800" smtClean="0"/>
              <a:t>" + sex;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str += "&lt;br /&gt;</a:t>
            </a:r>
            <a:r>
              <a:rPr lang="zh-CN" altLang="en-US" sz="800" smtClean="0"/>
              <a:t>年龄：</a:t>
            </a:r>
            <a:r>
              <a:rPr lang="en-US" altLang="zh-CN" sz="800" smtClean="0"/>
              <a:t>" + age;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if(isMarried == true){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str += "&lt;br /&gt;</a:t>
            </a:r>
            <a:r>
              <a:rPr lang="zh-CN" altLang="en-US" sz="800" smtClean="0"/>
              <a:t>婚否：</a:t>
            </a:r>
            <a:r>
              <a:rPr lang="en-US" altLang="zh-CN" sz="800" smtClean="0"/>
              <a:t>" + "</a:t>
            </a:r>
            <a:r>
              <a:rPr lang="zh-CN" altLang="en-US" sz="800" smtClean="0"/>
              <a:t>已婚</a:t>
            </a:r>
            <a:r>
              <a:rPr lang="en-US" altLang="zh-CN" sz="800" smtClean="0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}else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str += "&lt;br /&gt;</a:t>
            </a:r>
            <a:r>
              <a:rPr lang="zh-CN" altLang="en-US" sz="800" smtClean="0"/>
              <a:t>婚否：</a:t>
            </a:r>
            <a:r>
              <a:rPr lang="en-US" altLang="zh-CN" sz="800" smtClean="0"/>
              <a:t>" + "</a:t>
            </a:r>
            <a:r>
              <a:rPr lang="zh-CN" altLang="en-US" sz="800" smtClean="0"/>
              <a:t>未婚</a:t>
            </a:r>
            <a:r>
              <a:rPr lang="en-US" altLang="zh-CN" sz="800" smtClean="0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str += "&lt;br /&gt;</a:t>
            </a:r>
            <a:r>
              <a:rPr lang="zh-CN" altLang="en-US" sz="800" smtClean="0"/>
              <a:t>基本工资：</a:t>
            </a:r>
            <a:r>
              <a:rPr lang="en-US" altLang="zh-CN" sz="800" smtClean="0"/>
              <a:t>" + salary;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str += "&lt;br /&gt;</a:t>
            </a:r>
            <a:r>
              <a:rPr lang="zh-CN" altLang="en-US" sz="800" smtClean="0"/>
              <a:t>奖金：</a:t>
            </a:r>
            <a:r>
              <a:rPr lang="en-US" altLang="zh-CN" sz="800" smtClean="0"/>
              <a:t>" + bonus;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str += "&lt;br /&gt;</a:t>
            </a:r>
            <a:r>
              <a:rPr lang="zh-CN" altLang="en-US" sz="800" smtClean="0"/>
              <a:t>实发工资：</a:t>
            </a:r>
            <a:r>
              <a:rPr lang="en-US" altLang="zh-CN" sz="800" smtClean="0"/>
              <a:t>"+(salary+bonus);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if(school == undefined)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str += "&lt;br /&gt;</a:t>
            </a:r>
            <a:r>
              <a:rPr lang="zh-CN" altLang="en-US" sz="800" smtClean="0"/>
              <a:t>毕业学校：未填写</a:t>
            </a:r>
            <a:r>
              <a:rPr lang="en-US" altLang="zh-CN" sz="800" smtClean="0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}else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str += "&lt;br /&gt;</a:t>
            </a:r>
            <a:r>
              <a:rPr lang="zh-CN" altLang="en-US" sz="800" smtClean="0"/>
              <a:t>毕业学校：</a:t>
            </a:r>
            <a:r>
              <a:rPr lang="en-US" altLang="zh-CN" sz="800" smtClean="0"/>
              <a:t>" + school;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document.write(str);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&lt;/script&gt;</a:t>
            </a:r>
            <a:endParaRPr lang="zh-CN" altLang="en-US" sz="8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900" smtClean="0"/>
              <a:t>&lt;script type="text/javascript"&gt;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//</a:t>
            </a:r>
            <a:r>
              <a:rPr lang="zh-CN" altLang="en-US" sz="900" smtClean="0"/>
              <a:t>实例：九九乘法表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var str;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var i;  //</a:t>
            </a:r>
            <a:r>
              <a:rPr lang="zh-CN" altLang="en-US" sz="900" smtClean="0"/>
              <a:t>代表行数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var j;  //</a:t>
            </a:r>
            <a:r>
              <a:rPr lang="zh-CN" altLang="en-US" sz="900" smtClean="0"/>
              <a:t>代表列数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str = "&lt;table border='1' cellpadding='3' cellspacing='0' style='border:none;border-collapse:collapse;'&gt;";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str += "&lt;caption&gt;</a:t>
            </a:r>
            <a:r>
              <a:rPr lang="zh-CN" altLang="en-US" sz="900" smtClean="0"/>
              <a:t>九九乘法表</a:t>
            </a:r>
            <a:r>
              <a:rPr lang="en-US" altLang="zh-CN" sz="900" smtClean="0"/>
              <a:t>&lt;/caption&gt;";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i = 1;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while( i&lt;=9 )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	//</a:t>
            </a:r>
            <a:r>
              <a:rPr lang="zh-CN" altLang="en-US" sz="900" smtClean="0"/>
              <a:t>循环九行</a:t>
            </a:r>
          </a:p>
          <a:p>
            <a:pPr>
              <a:lnSpc>
                <a:spcPct val="80000"/>
              </a:lnSpc>
            </a:pPr>
            <a:r>
              <a:rPr lang="zh-CN" altLang="en-US" sz="900" smtClean="0"/>
              <a:t>	</a:t>
            </a:r>
            <a:r>
              <a:rPr lang="en-US" altLang="zh-CN" sz="900" smtClean="0"/>
              <a:t>str += "&lt;tr&gt;";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		//</a:t>
            </a:r>
            <a:r>
              <a:rPr lang="zh-CN" altLang="en-US" sz="900" smtClean="0"/>
              <a:t>循环九列</a:t>
            </a:r>
          </a:p>
          <a:p>
            <a:pPr>
              <a:lnSpc>
                <a:spcPct val="80000"/>
              </a:lnSpc>
            </a:pPr>
            <a:r>
              <a:rPr lang="zh-CN" altLang="en-US" sz="900" smtClean="0"/>
              <a:t>		</a:t>
            </a:r>
            <a:r>
              <a:rPr lang="en-US" altLang="zh-CN" sz="900" smtClean="0"/>
              <a:t>j = 1;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		while( j &lt;= i)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		{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			str += "&lt;td&gt;"+j+"&amp;times"+i+"="+(j*i)+"&lt;/td&gt;";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			j++;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		}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	str += "&lt;/tr&gt;";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	i++;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}</a:t>
            </a:r>
          </a:p>
          <a:p>
            <a:pPr>
              <a:lnSpc>
                <a:spcPct val="80000"/>
              </a:lnSpc>
            </a:pPr>
            <a:endParaRPr lang="en-US" altLang="zh-CN" sz="900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str += "&lt;/table&gt;";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document.write(str);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&lt;/script&gt;</a:t>
            </a:r>
            <a:endParaRPr lang="zh-CN" altLang="en-US" sz="9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&lt;script type="text/javascript"&gt;</a:t>
            </a:r>
          </a:p>
          <a:p>
            <a:r>
              <a:rPr lang="en-US" altLang="zh-CN" smtClean="0"/>
              <a:t>var str</a:t>
            </a:r>
          </a:p>
          <a:p>
            <a:r>
              <a:rPr lang="en-US" altLang="zh-CN" smtClean="0"/>
              <a:t>var i = 1;  //</a:t>
            </a:r>
            <a:r>
              <a:rPr lang="zh-CN" altLang="en-US" smtClean="0"/>
              <a:t>代表标题</a:t>
            </a:r>
          </a:p>
          <a:p>
            <a:r>
              <a:rPr lang="en-US" altLang="zh-CN" smtClean="0"/>
              <a:t>str = "&lt;div style='width:500px;border:1px solid #333;padding:10px;'&gt;";</a:t>
            </a:r>
          </a:p>
          <a:p>
            <a:r>
              <a:rPr lang="en-US" altLang="zh-CN" smtClean="0"/>
              <a:t>do{</a:t>
            </a:r>
          </a:p>
          <a:p>
            <a:r>
              <a:rPr lang="en-US" altLang="zh-CN" smtClean="0"/>
              <a:t>	str += "&lt;h"+i+" align='center'&gt;</a:t>
            </a:r>
            <a:r>
              <a:rPr lang="zh-CN" altLang="en-US" smtClean="0"/>
              <a:t>菲律宾抗议辽宁舰进入南海训练 </a:t>
            </a:r>
            <a:r>
              <a:rPr lang="en-US" altLang="zh-CN" smtClean="0"/>
              <a:t>&lt;/h"+i+"&gt;";</a:t>
            </a:r>
          </a:p>
          <a:p>
            <a:r>
              <a:rPr lang="en-US" altLang="zh-CN" smtClean="0"/>
              <a:t>	i++;</a:t>
            </a:r>
          </a:p>
          <a:p>
            <a:r>
              <a:rPr lang="en-US" altLang="zh-CN" smtClean="0"/>
              <a:t>}while( i &lt; 5 );</a:t>
            </a:r>
          </a:p>
          <a:p>
            <a:r>
              <a:rPr lang="en-US" altLang="zh-CN" smtClean="0"/>
              <a:t>str += "&lt;p&gt;&amp;nbsp;&amp;nbsp;&amp;nbsp;&amp;nbsp;【</a:t>
            </a:r>
            <a:r>
              <a:rPr lang="zh-CN" altLang="en-US" smtClean="0"/>
              <a:t>环球网综合报道</a:t>
            </a:r>
            <a:r>
              <a:rPr lang="en-US" altLang="zh-CN" smtClean="0"/>
              <a:t>】</a:t>
            </a:r>
            <a:r>
              <a:rPr lang="zh-CN" altLang="en-US" smtClean="0"/>
              <a:t>据英国</a:t>
            </a:r>
            <a:r>
              <a:rPr lang="en-US" altLang="zh-CN" smtClean="0"/>
              <a:t>《</a:t>
            </a:r>
            <a:r>
              <a:rPr lang="zh-CN" altLang="en-US" smtClean="0"/>
              <a:t>简氏防务周刊</a:t>
            </a:r>
            <a:r>
              <a:rPr lang="en-US" altLang="zh-CN" smtClean="0"/>
              <a:t>》12</a:t>
            </a:r>
            <a:r>
              <a:rPr lang="zh-CN" altLang="en-US" smtClean="0"/>
              <a:t>月</a:t>
            </a:r>
            <a:r>
              <a:rPr lang="en-US" altLang="zh-CN" smtClean="0"/>
              <a:t>4</a:t>
            </a:r>
            <a:r>
              <a:rPr lang="zh-CN" altLang="en-US" smtClean="0"/>
              <a:t>日报道，菲律宾外交部就中国向南部部署解放军海军“辽宁”号航母提出了抗议，称辽宁舰进入南沙群岛加剧地区紧张局势，违背了</a:t>
            </a:r>
            <a:r>
              <a:rPr lang="en-US" altLang="zh-CN" smtClean="0"/>
              <a:t>《</a:t>
            </a:r>
            <a:r>
              <a:rPr lang="zh-CN" altLang="en-US" smtClean="0"/>
              <a:t>南海各方行为宣言</a:t>
            </a:r>
            <a:r>
              <a:rPr lang="en-US" altLang="zh-CN" smtClean="0"/>
              <a:t>》</a:t>
            </a:r>
            <a:r>
              <a:rPr lang="zh-CN" altLang="en-US" smtClean="0"/>
              <a:t>。简氏称，在</a:t>
            </a:r>
            <a:r>
              <a:rPr lang="en-US" altLang="zh-CN" smtClean="0"/>
              <a:t>《</a:t>
            </a:r>
            <a:r>
              <a:rPr lang="zh-CN" altLang="en-US" smtClean="0"/>
              <a:t>解放军报</a:t>
            </a:r>
            <a:r>
              <a:rPr lang="en-US" altLang="zh-CN" smtClean="0"/>
              <a:t>》</a:t>
            </a:r>
            <a:r>
              <a:rPr lang="zh-CN" altLang="en-US" smtClean="0"/>
              <a:t>报道称此次部署包括访问存在主权争议的南沙群岛后，马尼拉方面对中国提出了抗议。</a:t>
            </a:r>
            <a:r>
              <a:rPr lang="en-US" altLang="zh-CN" smtClean="0"/>
              <a:t>11</a:t>
            </a:r>
            <a:r>
              <a:rPr lang="zh-CN" altLang="en-US" smtClean="0"/>
              <a:t>月</a:t>
            </a:r>
            <a:r>
              <a:rPr lang="en-US" altLang="zh-CN" smtClean="0"/>
              <a:t>27</a:t>
            </a:r>
            <a:r>
              <a:rPr lang="zh-CN" altLang="en-US" smtClean="0"/>
              <a:t>日，菲律宾外交部发言人劳尔</a:t>
            </a:r>
            <a:r>
              <a:rPr lang="en-US" altLang="zh-CN" smtClean="0"/>
              <a:t>-</a:t>
            </a:r>
            <a:r>
              <a:rPr lang="zh-CN" altLang="en-US" smtClean="0"/>
              <a:t>赫尔南德斯在接受采访时称，中国航母的部署“加剧了地区紧张局势”。</a:t>
            </a:r>
            <a:r>
              <a:rPr lang="en-US" altLang="zh-CN" smtClean="0"/>
              <a:t>&lt;/p&gt;";</a:t>
            </a:r>
          </a:p>
          <a:p>
            <a:r>
              <a:rPr lang="en-US" altLang="zh-CN" smtClean="0"/>
              <a:t>str += "&lt;/div&gt;";</a:t>
            </a:r>
          </a:p>
          <a:p>
            <a:r>
              <a:rPr lang="en-US" altLang="zh-CN" smtClean="0"/>
              <a:t>document.write(str);</a:t>
            </a:r>
          </a:p>
          <a:p>
            <a:r>
              <a:rPr lang="en-US" altLang="zh-CN" smtClean="0"/>
              <a:t>&lt;/script&gt;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&lt;script type="text/javascript"&gt;</a:t>
            </a:r>
          </a:p>
          <a:p>
            <a:r>
              <a:rPr lang="en-US" altLang="zh-CN" smtClean="0"/>
              <a:t>var students = ["</a:t>
            </a:r>
            <a:r>
              <a:rPr lang="zh-CN" altLang="en-US" smtClean="0"/>
              <a:t>张三</a:t>
            </a:r>
            <a:r>
              <a:rPr lang="en-US" altLang="zh-CN" smtClean="0"/>
              <a:t>","</a:t>
            </a:r>
            <a:r>
              <a:rPr lang="zh-CN" altLang="en-US" smtClean="0"/>
              <a:t>男</a:t>
            </a:r>
            <a:r>
              <a:rPr lang="en-US" altLang="zh-CN" smtClean="0"/>
              <a:t>",30];</a:t>
            </a:r>
          </a:p>
          <a:p>
            <a:r>
              <a:rPr lang="en-US" altLang="zh-CN" smtClean="0"/>
              <a:t>students[10]="</a:t>
            </a:r>
            <a:r>
              <a:rPr lang="zh-CN" altLang="en-US" smtClean="0"/>
              <a:t>大专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students[49]="</a:t>
            </a:r>
            <a:r>
              <a:rPr lang="zh-CN" altLang="en-US" smtClean="0"/>
              <a:t>北京科技大学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document.write("</a:t>
            </a:r>
            <a:r>
              <a:rPr lang="zh-CN" altLang="en-US" smtClean="0"/>
              <a:t>当前数组的长度：</a:t>
            </a:r>
            <a:r>
              <a:rPr lang="en-US" altLang="zh-CN" smtClean="0"/>
              <a:t>"+students.length);</a:t>
            </a:r>
          </a:p>
          <a:p>
            <a:r>
              <a:rPr lang="en-US" altLang="zh-CN" smtClean="0"/>
              <a:t>document.write("&lt;h4&gt;</a:t>
            </a:r>
            <a:r>
              <a:rPr lang="zh-CN" altLang="en-US" smtClean="0"/>
              <a:t>数组各元素如下所示</a:t>
            </a:r>
            <a:r>
              <a:rPr lang="en-US" altLang="zh-CN" smtClean="0"/>
              <a:t>&lt;/h4&gt;");</a:t>
            </a:r>
          </a:p>
          <a:p>
            <a:r>
              <a:rPr lang="en-US" altLang="zh-CN" smtClean="0"/>
              <a:t>for(var index in students){</a:t>
            </a:r>
          </a:p>
          <a:p>
            <a:r>
              <a:rPr lang="en-US" altLang="zh-CN" smtClean="0"/>
              <a:t>	document.write("students["+index+"]="+students[index]+"&lt;br /&gt;");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&lt;/script&gt;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&lt;script type="text/javascript"&gt;</a:t>
            </a:r>
          </a:p>
          <a:p>
            <a:r>
              <a:rPr lang="en-US" altLang="zh-CN" smtClean="0"/>
              <a:t>var i = 0;</a:t>
            </a:r>
          </a:p>
          <a:p>
            <a:r>
              <a:rPr lang="en-US" altLang="zh-CN" smtClean="0"/>
              <a:t>var arr =[];  //</a:t>
            </a:r>
            <a:r>
              <a:rPr lang="zh-CN" altLang="en-US" smtClean="0"/>
              <a:t>空数组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将</a:t>
            </a:r>
            <a:r>
              <a:rPr lang="en-US" altLang="zh-CN" smtClean="0"/>
              <a:t>window</a:t>
            </a:r>
            <a:r>
              <a:rPr lang="zh-CN" altLang="en-US" smtClean="0"/>
              <a:t>属性存入一个空数组</a:t>
            </a:r>
          </a:p>
          <a:p>
            <a:r>
              <a:rPr lang="en-US" altLang="zh-CN" smtClean="0"/>
              <a:t>for(arr[i++] in window);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输出所有的数组元素</a:t>
            </a:r>
          </a:p>
          <a:p>
            <a:r>
              <a:rPr lang="en-US" altLang="zh-CN" smtClean="0"/>
              <a:t>document.write("&lt;h2&gt;window</a:t>
            </a:r>
            <a:r>
              <a:rPr lang="zh-CN" altLang="en-US" smtClean="0"/>
              <a:t>对象的前</a:t>
            </a:r>
            <a:r>
              <a:rPr lang="en-US" altLang="zh-CN" smtClean="0"/>
              <a:t>50</a:t>
            </a:r>
            <a:r>
              <a:rPr lang="zh-CN" altLang="en-US" smtClean="0"/>
              <a:t>个属性</a:t>
            </a:r>
            <a:r>
              <a:rPr lang="en-US" altLang="zh-CN" smtClean="0"/>
              <a:t>&lt;/h2&gt;");</a:t>
            </a:r>
          </a:p>
          <a:p>
            <a:r>
              <a:rPr lang="en-US" altLang="zh-CN" smtClean="0"/>
              <a:t>for(var j=0;j&lt;50;j++)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document.write(arr[j]+"</a:t>
            </a:r>
            <a:r>
              <a:rPr lang="zh-CN" altLang="en-US" smtClean="0"/>
              <a:t>、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&lt;/script&gt;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&lt;script type="text/javascript"&gt;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）定义固定长度的数组</a:t>
            </a:r>
          </a:p>
          <a:p>
            <a:r>
              <a:rPr lang="en-US" altLang="zh-CN" smtClean="0"/>
              <a:t>var students = new Array(3);</a:t>
            </a:r>
          </a:p>
          <a:p>
            <a:r>
              <a:rPr lang="en-US" altLang="zh-CN" smtClean="0"/>
              <a:t>students[0]="</a:t>
            </a:r>
            <a:r>
              <a:rPr lang="zh-CN" altLang="en-US" smtClean="0"/>
              <a:t>张三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students[1]="</a:t>
            </a:r>
            <a:r>
              <a:rPr lang="zh-CN" altLang="en-US" smtClean="0"/>
              <a:t>男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students[2]=30;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）定义未知长度的数组</a:t>
            </a:r>
          </a:p>
          <a:p>
            <a:r>
              <a:rPr lang="en-US" altLang="zh-CN" smtClean="0"/>
              <a:t>var students=new Array();</a:t>
            </a:r>
          </a:p>
          <a:p>
            <a:r>
              <a:rPr lang="en-US" altLang="zh-CN" smtClean="0"/>
              <a:t>students[0]="</a:t>
            </a:r>
            <a:r>
              <a:rPr lang="zh-CN" altLang="en-US" smtClean="0"/>
              <a:t>张三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students[1]="</a:t>
            </a:r>
            <a:r>
              <a:rPr lang="zh-CN" altLang="en-US" smtClean="0"/>
              <a:t>男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students[2]=30;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）将数组元素做为参数，各元素之间用逗号分隔</a:t>
            </a:r>
          </a:p>
          <a:p>
            <a:r>
              <a:rPr lang="en-US" altLang="zh-CN" smtClean="0"/>
              <a:t>var students=new Array("</a:t>
            </a:r>
            <a:r>
              <a:rPr lang="zh-CN" altLang="en-US" smtClean="0"/>
              <a:t>张三</a:t>
            </a:r>
            <a:r>
              <a:rPr lang="en-US" altLang="zh-CN" smtClean="0"/>
              <a:t>","</a:t>
            </a:r>
            <a:r>
              <a:rPr lang="zh-CN" altLang="en-US" smtClean="0"/>
              <a:t>男</a:t>
            </a:r>
            <a:r>
              <a:rPr lang="en-US" altLang="zh-CN" smtClean="0"/>
              <a:t>",30);</a:t>
            </a:r>
          </a:p>
          <a:p>
            <a:r>
              <a:rPr lang="en-US" altLang="zh-CN" smtClean="0"/>
              <a:t>&lt;/script&gt;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&lt;script language="javascript"&gt;</a:t>
            </a:r>
          </a:p>
          <a:p>
            <a:r>
              <a:rPr lang="en-US" altLang="zh-CN" smtClean="0"/>
              <a:t>var student = new Array();</a:t>
            </a:r>
          </a:p>
          <a:p>
            <a:r>
              <a:rPr lang="en-US" altLang="zh-CN" smtClean="0"/>
              <a:t>student[0] = "</a:t>
            </a:r>
            <a:r>
              <a:rPr lang="zh-CN" altLang="en-US" smtClean="0"/>
              <a:t>周更生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student[1] = "</a:t>
            </a:r>
            <a:r>
              <a:rPr lang="zh-CN" altLang="en-US" smtClean="0"/>
              <a:t>男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student[2] = 30;</a:t>
            </a:r>
          </a:p>
          <a:p>
            <a:r>
              <a:rPr lang="en-US" altLang="zh-CN" smtClean="0"/>
              <a:t>student[3] = true;</a:t>
            </a:r>
          </a:p>
          <a:p>
            <a:r>
              <a:rPr lang="en-US" altLang="zh-CN" smtClean="0"/>
              <a:t>student[4] = "</a:t>
            </a:r>
            <a:r>
              <a:rPr lang="zh-CN" altLang="en-US" smtClean="0"/>
              <a:t>大专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student[5] = 5000;</a:t>
            </a:r>
          </a:p>
          <a:p>
            <a:r>
              <a:rPr lang="en-US" altLang="zh-CN" smtClean="0"/>
              <a:t>student[6] = 500;</a:t>
            </a:r>
          </a:p>
          <a:p>
            <a:r>
              <a:rPr lang="en-US" altLang="zh-CN" smtClean="0"/>
              <a:t>student[8] = "</a:t>
            </a:r>
            <a:r>
              <a:rPr lang="zh-CN" altLang="en-US" smtClean="0"/>
              <a:t>山东省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构建输出字符串</a:t>
            </a:r>
          </a:p>
          <a:p>
            <a:r>
              <a:rPr lang="en-US" altLang="zh-CN" smtClean="0"/>
              <a:t>var str = "&lt;h1&gt;" + student[0] + "</a:t>
            </a:r>
            <a:r>
              <a:rPr lang="zh-CN" altLang="en-US" smtClean="0"/>
              <a:t>的基本信息</a:t>
            </a:r>
            <a:r>
              <a:rPr lang="en-US" altLang="zh-CN" smtClean="0"/>
              <a:t>&lt;/h1&gt;";</a:t>
            </a:r>
          </a:p>
          <a:p>
            <a:r>
              <a:rPr lang="en-US" altLang="zh-CN" smtClean="0"/>
              <a:t>str += "&lt;b&gt;</a:t>
            </a:r>
            <a:r>
              <a:rPr lang="zh-CN" altLang="en-US" smtClean="0"/>
              <a:t>姓名：</a:t>
            </a:r>
            <a:r>
              <a:rPr lang="en-US" altLang="zh-CN" smtClean="0"/>
              <a:t>&lt;/b&gt;" + student[0];</a:t>
            </a:r>
          </a:p>
          <a:p>
            <a:r>
              <a:rPr lang="en-US" altLang="zh-CN" smtClean="0"/>
              <a:t>str += "&lt;br&gt;&lt;b&gt;</a:t>
            </a:r>
            <a:r>
              <a:rPr lang="zh-CN" altLang="en-US" smtClean="0"/>
              <a:t>性别：</a:t>
            </a:r>
            <a:r>
              <a:rPr lang="en-US" altLang="zh-CN" smtClean="0"/>
              <a:t>&lt;/b&gt;" + student[1];</a:t>
            </a:r>
          </a:p>
          <a:p>
            <a:r>
              <a:rPr lang="en-US" altLang="zh-CN" smtClean="0"/>
              <a:t>str += "&lt;br&gt;&lt;b&gt;</a:t>
            </a:r>
            <a:r>
              <a:rPr lang="zh-CN" altLang="en-US" smtClean="0"/>
              <a:t>年龄：</a:t>
            </a:r>
            <a:r>
              <a:rPr lang="en-US" altLang="zh-CN" smtClean="0"/>
              <a:t>&lt;/b&gt;" + student[2];</a:t>
            </a:r>
          </a:p>
          <a:p>
            <a:r>
              <a:rPr lang="en-US" altLang="zh-CN" smtClean="0"/>
              <a:t>str += "&lt;br&gt;&lt;b&gt;</a:t>
            </a:r>
            <a:r>
              <a:rPr lang="zh-CN" altLang="en-US" smtClean="0"/>
              <a:t>婚否：</a:t>
            </a:r>
            <a:r>
              <a:rPr lang="en-US" altLang="zh-CN" smtClean="0"/>
              <a:t>&lt;/b&gt;" + (student[3] ? "</a:t>
            </a:r>
            <a:r>
              <a:rPr lang="zh-CN" altLang="en-US" smtClean="0"/>
              <a:t>已婚</a:t>
            </a:r>
            <a:r>
              <a:rPr lang="en-US" altLang="zh-CN" smtClean="0"/>
              <a:t>" : "</a:t>
            </a:r>
            <a:r>
              <a:rPr lang="zh-CN" altLang="en-US" smtClean="0"/>
              <a:t>未婚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str += "&lt;br&gt;&lt;b&gt;</a:t>
            </a:r>
            <a:r>
              <a:rPr lang="zh-CN" altLang="en-US" smtClean="0"/>
              <a:t>学历：</a:t>
            </a:r>
            <a:r>
              <a:rPr lang="en-US" altLang="zh-CN" smtClean="0"/>
              <a:t>&lt;/b&gt;" + student[4];</a:t>
            </a:r>
          </a:p>
          <a:p>
            <a:r>
              <a:rPr lang="en-US" altLang="zh-CN" smtClean="0"/>
              <a:t>str += "&lt;br&gt;&lt;b&gt;</a:t>
            </a:r>
            <a:r>
              <a:rPr lang="zh-CN" altLang="en-US" smtClean="0"/>
              <a:t>工资：</a:t>
            </a:r>
            <a:r>
              <a:rPr lang="en-US" altLang="zh-CN" smtClean="0"/>
              <a:t>&lt;/b&gt;" + student[5];</a:t>
            </a:r>
          </a:p>
          <a:p>
            <a:r>
              <a:rPr lang="en-US" altLang="zh-CN" smtClean="0"/>
              <a:t>str += "&lt;br&gt;&lt;b&gt;</a:t>
            </a:r>
            <a:r>
              <a:rPr lang="zh-CN" altLang="en-US" smtClean="0"/>
              <a:t>奖金：</a:t>
            </a:r>
            <a:r>
              <a:rPr lang="en-US" altLang="zh-CN" smtClean="0"/>
              <a:t>&lt;/b&gt;" + student[6];</a:t>
            </a:r>
          </a:p>
          <a:p>
            <a:r>
              <a:rPr lang="en-US" altLang="zh-CN" smtClean="0"/>
              <a:t>str += "&lt;br&gt;&lt;b&gt;</a:t>
            </a:r>
            <a:r>
              <a:rPr lang="zh-CN" altLang="en-US" smtClean="0"/>
              <a:t>实发工资：</a:t>
            </a:r>
            <a:r>
              <a:rPr lang="en-US" altLang="zh-CN" smtClean="0"/>
              <a:t>&lt;/b&gt;" + (student[5] + student[6]);</a:t>
            </a:r>
          </a:p>
          <a:p>
            <a:r>
              <a:rPr lang="en-US" altLang="zh-CN" smtClean="0"/>
              <a:t>str += "&lt;br&gt;&lt;b&gt;</a:t>
            </a:r>
            <a:r>
              <a:rPr lang="zh-CN" altLang="en-US" smtClean="0"/>
              <a:t>毕业院校：</a:t>
            </a:r>
            <a:r>
              <a:rPr lang="en-US" altLang="zh-CN" smtClean="0"/>
              <a:t>&lt;/b&gt;" + student[7];</a:t>
            </a:r>
          </a:p>
          <a:p>
            <a:r>
              <a:rPr lang="en-US" altLang="zh-CN" smtClean="0"/>
              <a:t>str += "&lt;br&gt;&lt;b&gt;</a:t>
            </a:r>
            <a:r>
              <a:rPr lang="zh-CN" altLang="en-US" smtClean="0"/>
              <a:t>籍贯：</a:t>
            </a:r>
            <a:r>
              <a:rPr lang="en-US" altLang="zh-CN" smtClean="0"/>
              <a:t>&lt;/b&gt;" + student[8];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输出结果</a:t>
            </a:r>
          </a:p>
          <a:p>
            <a:r>
              <a:rPr lang="en-US" altLang="zh-CN" smtClean="0"/>
              <a:t>document.write(str);</a:t>
            </a:r>
          </a:p>
          <a:p>
            <a:r>
              <a:rPr lang="en-US" altLang="zh-CN" smtClean="0"/>
              <a:t>&lt;/script&gt;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&lt;script language="javascript"&gt;</a:t>
            </a:r>
          </a:p>
          <a:p>
            <a:r>
              <a:rPr lang="en-US" altLang="zh-CN" smtClean="0"/>
              <a:t>student = [</a:t>
            </a:r>
          </a:p>
          <a:p>
            <a:r>
              <a:rPr lang="en-US" altLang="zh-CN" smtClean="0"/>
              <a:t>			["</a:t>
            </a:r>
            <a:r>
              <a:rPr lang="zh-CN" altLang="en-US" smtClean="0"/>
              <a:t>周更生</a:t>
            </a:r>
            <a:r>
              <a:rPr lang="en-US" altLang="zh-CN" smtClean="0"/>
              <a:t>","</a:t>
            </a:r>
            <a:r>
              <a:rPr lang="zh-CN" altLang="en-US" smtClean="0"/>
              <a:t>男</a:t>
            </a:r>
            <a:r>
              <a:rPr lang="en-US" altLang="zh-CN" smtClean="0"/>
              <a:t>",30,true,"</a:t>
            </a:r>
            <a:r>
              <a:rPr lang="zh-CN" altLang="en-US" smtClean="0"/>
              <a:t>大专</a:t>
            </a:r>
            <a:r>
              <a:rPr lang="en-US" altLang="zh-CN" smtClean="0"/>
              <a:t>",5000,500,,"</a:t>
            </a:r>
            <a:r>
              <a:rPr lang="zh-CN" altLang="en-US" smtClean="0"/>
              <a:t>山东省</a:t>
            </a:r>
            <a:r>
              <a:rPr lang="en-US" altLang="zh-CN" smtClean="0"/>
              <a:t>"],</a:t>
            </a:r>
          </a:p>
          <a:p>
            <a:r>
              <a:rPr lang="en-US" altLang="zh-CN" smtClean="0"/>
              <a:t>			["</a:t>
            </a:r>
            <a:r>
              <a:rPr lang="zh-CN" altLang="en-US" smtClean="0"/>
              <a:t>刘晓庆</a:t>
            </a:r>
            <a:r>
              <a:rPr lang="en-US" altLang="zh-CN" smtClean="0"/>
              <a:t>","</a:t>
            </a:r>
            <a:r>
              <a:rPr lang="zh-CN" altLang="en-US" smtClean="0"/>
              <a:t>女</a:t>
            </a:r>
            <a:r>
              <a:rPr lang="en-US" altLang="zh-CN" smtClean="0"/>
              <a:t>",26,false,"</a:t>
            </a:r>
            <a:r>
              <a:rPr lang="zh-CN" altLang="en-US" smtClean="0"/>
              <a:t>研究生</a:t>
            </a:r>
            <a:r>
              <a:rPr lang="en-US" altLang="zh-CN" smtClean="0"/>
              <a:t>",8000,1500,"</a:t>
            </a:r>
            <a:r>
              <a:rPr lang="zh-CN" altLang="en-US" smtClean="0"/>
              <a:t>北京科技大学</a:t>
            </a:r>
            <a:r>
              <a:rPr lang="en-US" altLang="zh-CN" smtClean="0"/>
              <a:t>","</a:t>
            </a:r>
            <a:r>
              <a:rPr lang="zh-CN" altLang="en-US" smtClean="0"/>
              <a:t>山西省</a:t>
            </a:r>
            <a:r>
              <a:rPr lang="en-US" altLang="zh-CN" smtClean="0"/>
              <a:t>"],</a:t>
            </a:r>
          </a:p>
          <a:p>
            <a:r>
              <a:rPr lang="en-US" altLang="zh-CN" smtClean="0"/>
              <a:t>			["</a:t>
            </a:r>
            <a:r>
              <a:rPr lang="zh-CN" altLang="en-US" smtClean="0"/>
              <a:t>习近平</a:t>
            </a:r>
            <a:r>
              <a:rPr lang="en-US" altLang="zh-CN" smtClean="0"/>
              <a:t>","</a:t>
            </a:r>
            <a:r>
              <a:rPr lang="zh-CN" altLang="en-US" smtClean="0"/>
              <a:t>男</a:t>
            </a:r>
            <a:r>
              <a:rPr lang="en-US" altLang="zh-CN" smtClean="0"/>
              <a:t>",38,true,"</a:t>
            </a:r>
            <a:r>
              <a:rPr lang="zh-CN" altLang="en-US" smtClean="0"/>
              <a:t>大专</a:t>
            </a:r>
            <a:r>
              <a:rPr lang="en-US" altLang="zh-CN" smtClean="0"/>
              <a:t>",1000,250,"</a:t>
            </a:r>
            <a:r>
              <a:rPr lang="zh-CN" altLang="en-US" smtClean="0"/>
              <a:t>清华大学</a:t>
            </a:r>
            <a:r>
              <a:rPr lang="en-US" altLang="zh-CN" smtClean="0"/>
              <a:t>","</a:t>
            </a:r>
            <a:r>
              <a:rPr lang="zh-CN" altLang="en-US" smtClean="0"/>
              <a:t>陕西省</a:t>
            </a:r>
            <a:r>
              <a:rPr lang="en-US" altLang="zh-CN" smtClean="0"/>
              <a:t>"],</a:t>
            </a:r>
          </a:p>
          <a:p>
            <a:r>
              <a:rPr lang="en-US" altLang="zh-CN" smtClean="0"/>
              <a:t>			["</a:t>
            </a:r>
            <a:r>
              <a:rPr lang="zh-CN" altLang="en-US" smtClean="0"/>
              <a:t>李克强</a:t>
            </a:r>
            <a:r>
              <a:rPr lang="en-US" altLang="zh-CN" smtClean="0"/>
              <a:t>","</a:t>
            </a:r>
            <a:r>
              <a:rPr lang="zh-CN" altLang="en-US" smtClean="0"/>
              <a:t>女</a:t>
            </a:r>
            <a:r>
              <a:rPr lang="en-US" altLang="zh-CN" smtClean="0"/>
              <a:t>",34,true,"</a:t>
            </a:r>
            <a:r>
              <a:rPr lang="zh-CN" altLang="en-US" smtClean="0"/>
              <a:t>高中</a:t>
            </a:r>
            <a:r>
              <a:rPr lang="en-US" altLang="zh-CN" smtClean="0"/>
              <a:t>",11000,30,"</a:t>
            </a:r>
            <a:r>
              <a:rPr lang="zh-CN" altLang="en-US" smtClean="0"/>
              <a:t>河北大学</a:t>
            </a:r>
            <a:r>
              <a:rPr lang="en-US" altLang="zh-CN" smtClean="0"/>
              <a:t>","</a:t>
            </a:r>
            <a:r>
              <a:rPr lang="zh-CN" altLang="en-US" smtClean="0"/>
              <a:t>江苏省</a:t>
            </a:r>
            <a:r>
              <a:rPr lang="en-US" altLang="zh-CN" smtClean="0"/>
              <a:t>"],</a:t>
            </a:r>
          </a:p>
          <a:p>
            <a:r>
              <a:rPr lang="en-US" altLang="zh-CN" smtClean="0"/>
              <a:t>		  ];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构建输出字符串</a:t>
            </a:r>
          </a:p>
          <a:p>
            <a:r>
              <a:rPr lang="en-US" altLang="zh-CN" smtClean="0"/>
              <a:t>var str = "&lt;table width='550' border='1' cellpadding='3' cellspacing='0' align='center'&gt;";</a:t>
            </a:r>
          </a:p>
          <a:p>
            <a:r>
              <a:rPr lang="en-US" altLang="zh-CN" smtClean="0"/>
              <a:t>str += "&lt;caption&gt;&lt;h3&gt;2014</a:t>
            </a:r>
            <a:r>
              <a:rPr lang="zh-CN" altLang="en-US" smtClean="0"/>
              <a:t>年学生基本信息</a:t>
            </a:r>
            <a:r>
              <a:rPr lang="en-US" altLang="zh-CN" smtClean="0"/>
              <a:t>&lt;/h3&gt;&lt;/caption&gt;";</a:t>
            </a:r>
          </a:p>
          <a:p>
            <a:r>
              <a:rPr lang="en-US" altLang="zh-CN" smtClean="0"/>
              <a:t>for(var i=0;i&lt;student.length;i++)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str += "&lt;tr&gt;";</a:t>
            </a:r>
          </a:p>
          <a:p>
            <a:r>
              <a:rPr lang="en-US" altLang="zh-CN" smtClean="0"/>
              <a:t>	for(var j=0;j&lt;student[i].length;j++)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str += "&lt;td&gt;"+student[i][j]+"&lt;/td&gt;";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	str += "&lt;/tr&gt;";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str += "&lt;/table&gt;";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输出结果</a:t>
            </a:r>
          </a:p>
          <a:p>
            <a:r>
              <a:rPr lang="en-US" altLang="zh-CN" smtClean="0"/>
              <a:t>document.write(str);</a:t>
            </a:r>
          </a:p>
          <a:p>
            <a:r>
              <a:rPr lang="en-US" altLang="zh-CN" smtClean="0"/>
              <a:t>&lt;/script&gt;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smtClean="0"/>
              <a:t>&lt;script language="javascript"&gt;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arr = [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100,200,,,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[5,7,9,10],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[3,4,90],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[2,9,,,,]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];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sum = 0;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for(var i=0;i&lt;arr.length;i++)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if(typeof(arr[i])=="object")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for(var j=0;j&lt;arr[i].length;j++)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if(arr[i][j])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sum += arr[i][j];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}else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if(arr[i])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sum += arr[i];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document.write(sum);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&lt;/script&gt;</a:t>
            </a:r>
            <a:endParaRPr lang="zh-CN" altLang="en-US" sz="800" smtClean="0"/>
          </a:p>
          <a:p>
            <a:pPr>
              <a:lnSpc>
                <a:spcPct val="80000"/>
              </a:lnSpc>
            </a:pPr>
            <a:endParaRPr lang="zh-CN" altLang="en-US" sz="8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000" smtClean="0"/>
              <a:t>&lt;script language="javascript"&gt;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var arr = [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		100,200,,,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		[5,7,9,10],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		[3,4,90],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		[2,9,,,,]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	];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var sum = 0;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for(index in arr)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if(typeof(arr[index])=="object")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	for(var index2 in arr[index])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	{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		sum ++;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	}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}else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	sum ++;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document.write(sum);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&lt;/script&gt;</a:t>
            </a:r>
            <a:endParaRPr lang="zh-CN" altLang="en-US" sz="10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smtClean="0"/>
              <a:t>&lt;script type="text/javascript"&gt;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定义变量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a = 10;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b = 100;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c = 1000;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maxone; //</a:t>
            </a:r>
            <a:r>
              <a:rPr lang="zh-CN" altLang="en-US" sz="800" smtClean="0"/>
              <a:t>最大值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（</a:t>
            </a:r>
            <a:r>
              <a:rPr lang="en-US" altLang="zh-CN" sz="800" smtClean="0"/>
              <a:t>1</a:t>
            </a:r>
            <a:r>
              <a:rPr lang="zh-CN" altLang="en-US" sz="800" smtClean="0"/>
              <a:t>）求</a:t>
            </a:r>
            <a:r>
              <a:rPr lang="en-US" altLang="zh-CN" sz="800" smtClean="0"/>
              <a:t>a</a:t>
            </a:r>
            <a:r>
              <a:rPr lang="zh-CN" altLang="en-US" sz="800" smtClean="0"/>
              <a:t>和</a:t>
            </a:r>
            <a:r>
              <a:rPr lang="en-US" altLang="zh-CN" sz="800" smtClean="0"/>
              <a:t>b</a:t>
            </a:r>
            <a:r>
              <a:rPr lang="zh-CN" altLang="en-US" sz="800" smtClean="0"/>
              <a:t>的最大值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if(a &gt; b)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maxone = a;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}else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maxone = b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document.write("&lt;h2&gt;</a:t>
            </a:r>
            <a:r>
              <a:rPr lang="zh-CN" altLang="en-US" sz="800" smtClean="0"/>
              <a:t>实例演示：求最大值</a:t>
            </a:r>
            <a:r>
              <a:rPr lang="en-US" altLang="zh-CN" sz="800" smtClean="0"/>
              <a:t>&lt;/h2&gt;");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document.write(a+"</a:t>
            </a:r>
            <a:r>
              <a:rPr lang="zh-CN" altLang="en-US" sz="800" smtClean="0"/>
              <a:t>和</a:t>
            </a:r>
            <a:r>
              <a:rPr lang="en-US" altLang="zh-CN" sz="800" smtClean="0"/>
              <a:t>"+b+"</a:t>
            </a:r>
            <a:r>
              <a:rPr lang="zh-CN" altLang="en-US" sz="800" smtClean="0"/>
              <a:t>的最大值是：</a:t>
            </a:r>
            <a:r>
              <a:rPr lang="en-US" altLang="zh-CN" sz="800" smtClean="0"/>
              <a:t>"+maxone);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（</a:t>
            </a:r>
            <a:r>
              <a:rPr lang="en-US" altLang="zh-CN" sz="800" smtClean="0"/>
              <a:t>2</a:t>
            </a:r>
            <a:r>
              <a:rPr lang="zh-CN" altLang="en-US" sz="800" smtClean="0"/>
              <a:t>）求</a:t>
            </a:r>
            <a:r>
              <a:rPr lang="en-US" altLang="zh-CN" sz="800" smtClean="0"/>
              <a:t>b</a:t>
            </a:r>
            <a:r>
              <a:rPr lang="zh-CN" altLang="en-US" sz="800" smtClean="0"/>
              <a:t>和</a:t>
            </a:r>
            <a:r>
              <a:rPr lang="en-US" altLang="zh-CN" sz="800" smtClean="0"/>
              <a:t>c</a:t>
            </a:r>
            <a:r>
              <a:rPr lang="zh-CN" altLang="en-US" sz="800" smtClean="0"/>
              <a:t>的最大值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if( b &gt; c 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maxone = b;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}else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maxone = c;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document.write("&lt;br /&gt;"+b+"</a:t>
            </a:r>
            <a:r>
              <a:rPr lang="zh-CN" altLang="en-US" sz="800" smtClean="0"/>
              <a:t>和</a:t>
            </a:r>
            <a:r>
              <a:rPr lang="en-US" altLang="zh-CN" sz="800" smtClean="0"/>
              <a:t>"+c+"</a:t>
            </a:r>
            <a:r>
              <a:rPr lang="zh-CN" altLang="en-US" sz="800" smtClean="0"/>
              <a:t>的最大值是：</a:t>
            </a:r>
            <a:r>
              <a:rPr lang="en-US" altLang="zh-CN" sz="800" smtClean="0"/>
              <a:t>"+maxone);</a:t>
            </a:r>
          </a:p>
          <a:p>
            <a:pPr>
              <a:lnSpc>
                <a:spcPct val="80000"/>
              </a:lnSpc>
            </a:pPr>
            <a:endParaRPr lang="en-US" altLang="zh-CN" sz="800" smtClean="0"/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（</a:t>
            </a:r>
            <a:r>
              <a:rPr lang="en-US" altLang="zh-CN" sz="800" smtClean="0"/>
              <a:t>3</a:t>
            </a:r>
            <a:r>
              <a:rPr lang="zh-CN" altLang="en-US" sz="800" smtClean="0"/>
              <a:t>）求</a:t>
            </a:r>
            <a:r>
              <a:rPr lang="en-US" altLang="zh-CN" sz="800" smtClean="0"/>
              <a:t>a</a:t>
            </a:r>
            <a:r>
              <a:rPr lang="zh-CN" altLang="en-US" sz="800" smtClean="0"/>
              <a:t>和</a:t>
            </a:r>
            <a:r>
              <a:rPr lang="en-US" altLang="zh-CN" sz="800" smtClean="0"/>
              <a:t>c</a:t>
            </a:r>
            <a:r>
              <a:rPr lang="zh-CN" altLang="en-US" sz="800" smtClean="0"/>
              <a:t>的最大值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if( a &gt; c 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maxone = a;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}else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maxone = c;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document.write("&lt;br /&gt;"+a+"</a:t>
            </a:r>
            <a:r>
              <a:rPr lang="zh-CN" altLang="en-US" sz="800" smtClean="0"/>
              <a:t>和</a:t>
            </a:r>
            <a:r>
              <a:rPr lang="en-US" altLang="zh-CN" sz="800" smtClean="0"/>
              <a:t>"+c+"</a:t>
            </a:r>
            <a:r>
              <a:rPr lang="zh-CN" altLang="en-US" sz="800" smtClean="0"/>
              <a:t>的最大值是：</a:t>
            </a:r>
            <a:r>
              <a:rPr lang="en-US" altLang="zh-CN" sz="800" smtClean="0"/>
              <a:t>"+maxone);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&lt;/script&gt;</a:t>
            </a:r>
            <a:endParaRPr lang="zh-CN" altLang="en-US" sz="8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（</a:t>
            </a:r>
            <a:r>
              <a:rPr lang="en-US" altLang="zh-CN" sz="800" smtClean="0"/>
              <a:t>1</a:t>
            </a:r>
            <a:r>
              <a:rPr lang="zh-CN" altLang="en-US" sz="800" smtClean="0"/>
              <a:t>）转成布尔型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a,result;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10;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0;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"";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"abc";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undefined;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null;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[];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result = a ? "</a:t>
            </a:r>
            <a:r>
              <a:rPr lang="zh-CN" altLang="en-US" sz="800" smtClean="0"/>
              <a:t>真</a:t>
            </a:r>
            <a:r>
              <a:rPr lang="en-US" altLang="zh-CN" sz="800" smtClean="0"/>
              <a:t>" : "</a:t>
            </a:r>
            <a:r>
              <a:rPr lang="zh-CN" altLang="en-US" sz="800" smtClean="0"/>
              <a:t>假</a:t>
            </a:r>
            <a:r>
              <a:rPr lang="en-US" altLang="zh-CN" sz="800" smtClean="0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document.write(result);</a:t>
            </a:r>
          </a:p>
          <a:p>
            <a:pPr>
              <a:lnSpc>
                <a:spcPct val="80000"/>
              </a:lnSpc>
            </a:pPr>
            <a:endParaRPr lang="en-US" altLang="zh-CN" sz="800" smtClean="0"/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（</a:t>
            </a:r>
            <a:r>
              <a:rPr lang="en-US" altLang="zh-CN" sz="800" smtClean="0"/>
              <a:t>2</a:t>
            </a:r>
            <a:r>
              <a:rPr lang="zh-CN" altLang="en-US" sz="800" smtClean="0"/>
              <a:t>）转成字符型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a,result;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true;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false;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123;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0;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null;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undefined;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[10,20,30];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说明：这里的</a:t>
            </a:r>
            <a:r>
              <a:rPr lang="en-US" altLang="zh-CN" sz="800" smtClean="0"/>
              <a:t>"+"</a:t>
            </a:r>
            <a:r>
              <a:rPr lang="zh-CN" altLang="en-US" sz="800" smtClean="0"/>
              <a:t>不是加号，而是字符连接符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result = a + "abc";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document.write(result);</a:t>
            </a:r>
          </a:p>
          <a:p>
            <a:pPr>
              <a:lnSpc>
                <a:spcPct val="80000"/>
              </a:lnSpc>
            </a:pPr>
            <a:endParaRPr lang="en-US" altLang="zh-CN" sz="800" smtClean="0"/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（</a:t>
            </a:r>
            <a:r>
              <a:rPr lang="en-US" altLang="zh-CN" sz="800" smtClean="0"/>
              <a:t>3</a:t>
            </a:r>
            <a:r>
              <a:rPr lang="zh-CN" altLang="en-US" sz="800" smtClean="0"/>
              <a:t>）转成数值型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a,result;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"abc";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"100";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true;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false;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null;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undefined;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a = [10,20,30]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result = a - 5;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document.write(result);</a:t>
            </a:r>
            <a:endParaRPr lang="zh-CN" altLang="en-US" sz="8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&lt;script type="text/javascript"&gt;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实例：先计算</a:t>
            </a:r>
            <a:r>
              <a:rPr lang="en-US" altLang="zh-CN" smtClean="0"/>
              <a:t>3</a:t>
            </a:r>
            <a:r>
              <a:rPr lang="zh-CN" altLang="en-US" smtClean="0"/>
              <a:t>的立方，再将立方与变量</a:t>
            </a:r>
            <a:r>
              <a:rPr lang="en-US" altLang="zh-CN" smtClean="0"/>
              <a:t>b=100</a:t>
            </a:r>
            <a:r>
              <a:rPr lang="zh-CN" altLang="en-US" smtClean="0"/>
              <a:t>相加，求和。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第一步：定义函数</a:t>
            </a:r>
          </a:p>
          <a:p>
            <a:r>
              <a:rPr lang="en-US" altLang="zh-CN" smtClean="0"/>
              <a:t>function getCube()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return 3*3*3;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第二步：调用函数，并将函数返回值赋给一个变量</a:t>
            </a:r>
            <a:r>
              <a:rPr lang="en-US" altLang="zh-CN" smtClean="0"/>
              <a:t>a</a:t>
            </a:r>
          </a:p>
          <a:p>
            <a:r>
              <a:rPr lang="en-US" altLang="zh-CN" smtClean="0"/>
              <a:t>var a = getCube();</a:t>
            </a:r>
          </a:p>
          <a:p>
            <a:r>
              <a:rPr lang="en-US" altLang="zh-CN" smtClean="0"/>
              <a:t>var b =100;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第三步：计算变量</a:t>
            </a:r>
            <a:r>
              <a:rPr lang="en-US" altLang="zh-CN" smtClean="0"/>
              <a:t>a</a:t>
            </a:r>
            <a:r>
              <a:rPr lang="zh-CN" altLang="en-US" smtClean="0"/>
              <a:t>与变量</a:t>
            </a:r>
            <a:r>
              <a:rPr lang="en-US" altLang="zh-CN" smtClean="0"/>
              <a:t>b</a:t>
            </a:r>
            <a:r>
              <a:rPr lang="zh-CN" altLang="en-US" smtClean="0"/>
              <a:t>的和</a:t>
            </a:r>
          </a:p>
          <a:p>
            <a:r>
              <a:rPr lang="en-US" altLang="zh-CN" smtClean="0"/>
              <a:t>document.write(a+b);</a:t>
            </a:r>
          </a:p>
          <a:p>
            <a:r>
              <a:rPr lang="en-US" altLang="zh-CN" smtClean="0"/>
              <a:t>&lt;/script&gt;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//</a:t>
            </a:r>
            <a:r>
              <a:rPr lang="zh-CN" altLang="en-US" smtClean="0">
                <a:solidFill>
                  <a:srgbClr val="0000FF"/>
                </a:solidFill>
              </a:rPr>
              <a:t>定义函数：求任意两个数的最大值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function getMax(num1,num2){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	var maxone;  //</a:t>
            </a:r>
            <a:r>
              <a:rPr lang="zh-CN" altLang="en-US" smtClean="0">
                <a:solidFill>
                  <a:srgbClr val="0000FF"/>
                </a:solidFill>
              </a:rPr>
              <a:t>最大值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0000FF"/>
                </a:solidFill>
              </a:rPr>
              <a:t>	</a:t>
            </a:r>
            <a:r>
              <a:rPr lang="en-US" altLang="zh-CN" smtClean="0">
                <a:solidFill>
                  <a:srgbClr val="0000FF"/>
                </a:solidFill>
              </a:rPr>
              <a:t>if(num1&gt;num2)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	{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		maxone = num1;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	}else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	{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		maxone = num2;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	return maxone;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//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）求</a:t>
            </a:r>
            <a:r>
              <a:rPr lang="en-US" altLang="zh-CN" smtClean="0">
                <a:solidFill>
                  <a:srgbClr val="0000FF"/>
                </a:solidFill>
              </a:rPr>
              <a:t>10</a:t>
            </a:r>
            <a:r>
              <a:rPr lang="zh-CN" altLang="en-US" smtClean="0">
                <a:solidFill>
                  <a:srgbClr val="0000FF"/>
                </a:solidFill>
              </a:rPr>
              <a:t>和</a:t>
            </a:r>
            <a:r>
              <a:rPr lang="en-US" altLang="zh-CN" smtClean="0">
                <a:solidFill>
                  <a:srgbClr val="0000FF"/>
                </a:solidFill>
              </a:rPr>
              <a:t>20</a:t>
            </a:r>
            <a:r>
              <a:rPr lang="zh-CN" altLang="en-US" smtClean="0">
                <a:solidFill>
                  <a:srgbClr val="0000FF"/>
                </a:solidFill>
              </a:rPr>
              <a:t>的最大值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document.write("10</a:t>
            </a:r>
            <a:r>
              <a:rPr lang="zh-CN" altLang="en-US" smtClean="0">
                <a:solidFill>
                  <a:srgbClr val="0000FF"/>
                </a:solidFill>
              </a:rPr>
              <a:t>和</a:t>
            </a:r>
            <a:r>
              <a:rPr lang="en-US" altLang="zh-CN" smtClean="0">
                <a:solidFill>
                  <a:srgbClr val="0000FF"/>
                </a:solidFill>
              </a:rPr>
              <a:t>100</a:t>
            </a:r>
            <a:r>
              <a:rPr lang="zh-CN" altLang="en-US" smtClean="0">
                <a:solidFill>
                  <a:srgbClr val="0000FF"/>
                </a:solidFill>
              </a:rPr>
              <a:t>的最大值是：</a:t>
            </a:r>
            <a:r>
              <a:rPr lang="en-US" altLang="zh-CN" smtClean="0">
                <a:solidFill>
                  <a:srgbClr val="0000FF"/>
                </a:solidFill>
              </a:rPr>
              <a:t>"+getMax(10,100));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//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）求</a:t>
            </a:r>
            <a:r>
              <a:rPr lang="en-US" altLang="zh-CN" smtClean="0">
                <a:solidFill>
                  <a:srgbClr val="0000FF"/>
                </a:solidFill>
              </a:rPr>
              <a:t>-100</a:t>
            </a:r>
            <a:r>
              <a:rPr lang="zh-CN" altLang="en-US" smtClean="0">
                <a:solidFill>
                  <a:srgbClr val="0000FF"/>
                </a:solidFill>
              </a:rPr>
              <a:t>和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zh-CN" altLang="en-US" smtClean="0">
                <a:solidFill>
                  <a:srgbClr val="0000FF"/>
                </a:solidFill>
              </a:rPr>
              <a:t>的最大值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document.write("&lt;br /&gt;-100</a:t>
            </a:r>
            <a:r>
              <a:rPr lang="zh-CN" altLang="en-US" smtClean="0">
                <a:solidFill>
                  <a:srgbClr val="0000FF"/>
                </a:solidFill>
              </a:rPr>
              <a:t>和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zh-CN" altLang="en-US" smtClean="0">
                <a:solidFill>
                  <a:srgbClr val="0000FF"/>
                </a:solidFill>
              </a:rPr>
              <a:t>的最大值是：</a:t>
            </a:r>
            <a:r>
              <a:rPr lang="en-US" altLang="zh-CN" smtClean="0">
                <a:solidFill>
                  <a:srgbClr val="0000FF"/>
                </a:solidFill>
              </a:rPr>
              <a:t>"+getMax(-100,0));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//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）求</a:t>
            </a:r>
            <a:r>
              <a:rPr lang="en-US" altLang="zh-CN" smtClean="0">
                <a:solidFill>
                  <a:srgbClr val="0000FF"/>
                </a:solidFill>
              </a:rPr>
              <a:t>3.14</a:t>
            </a:r>
            <a:r>
              <a:rPr lang="zh-CN" altLang="en-US" smtClean="0">
                <a:solidFill>
                  <a:srgbClr val="0000FF"/>
                </a:solidFill>
              </a:rPr>
              <a:t>和</a:t>
            </a:r>
            <a:r>
              <a:rPr lang="en-US" altLang="zh-CN" smtClean="0">
                <a:solidFill>
                  <a:srgbClr val="0000FF"/>
                </a:solidFill>
              </a:rPr>
              <a:t>9</a:t>
            </a:r>
            <a:r>
              <a:rPr lang="zh-CN" altLang="en-US" smtClean="0">
                <a:solidFill>
                  <a:srgbClr val="0000FF"/>
                </a:solidFill>
              </a:rPr>
              <a:t>的最大值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document.write("&lt;br /&gt;3.14</a:t>
            </a:r>
            <a:r>
              <a:rPr lang="zh-CN" altLang="en-US" smtClean="0">
                <a:solidFill>
                  <a:srgbClr val="0000FF"/>
                </a:solidFill>
              </a:rPr>
              <a:t>和</a:t>
            </a:r>
            <a:r>
              <a:rPr lang="en-US" altLang="zh-CN" smtClean="0">
                <a:solidFill>
                  <a:srgbClr val="0000FF"/>
                </a:solidFill>
              </a:rPr>
              <a:t>9</a:t>
            </a:r>
            <a:r>
              <a:rPr lang="zh-CN" altLang="en-US" smtClean="0">
                <a:solidFill>
                  <a:srgbClr val="0000FF"/>
                </a:solidFill>
              </a:rPr>
              <a:t>的最大值是：</a:t>
            </a:r>
            <a:r>
              <a:rPr lang="en-US" altLang="zh-CN" smtClean="0">
                <a:solidFill>
                  <a:srgbClr val="0000FF"/>
                </a:solidFill>
              </a:rPr>
              <a:t>"+getMax(3.14,9));</a:t>
            </a:r>
            <a:endParaRPr lang="zh-CN" altLang="en-US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定义函数：求任意半径的圆面积</a:t>
            </a:r>
          </a:p>
          <a:p>
            <a:r>
              <a:rPr lang="en-US" altLang="zh-CN" smtClean="0"/>
              <a:t>function getArea(r)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var a = 3.14*r*r;</a:t>
            </a:r>
          </a:p>
          <a:p>
            <a:r>
              <a:rPr lang="en-US" altLang="zh-CN" smtClean="0"/>
              <a:t>	a = a.toFixed(2);</a:t>
            </a:r>
          </a:p>
          <a:p>
            <a:r>
              <a:rPr lang="en-US" altLang="zh-CN" smtClean="0"/>
              <a:t>	return a;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）求 </a:t>
            </a:r>
            <a:r>
              <a:rPr lang="en-US" altLang="zh-CN" smtClean="0"/>
              <a:t>r = 3 </a:t>
            </a:r>
            <a:r>
              <a:rPr lang="zh-CN" altLang="en-US" smtClean="0"/>
              <a:t>、</a:t>
            </a:r>
            <a:r>
              <a:rPr lang="en-US" altLang="zh-CN" smtClean="0"/>
              <a:t>r = 5 </a:t>
            </a:r>
            <a:r>
              <a:rPr lang="zh-CN" altLang="en-US" smtClean="0"/>
              <a:t>、</a:t>
            </a:r>
            <a:r>
              <a:rPr lang="en-US" altLang="zh-CN" smtClean="0"/>
              <a:t>r = 8.5</a:t>
            </a:r>
            <a:r>
              <a:rPr lang="zh-CN" altLang="en-US" smtClean="0"/>
              <a:t>不同的半径的圆面积</a:t>
            </a:r>
          </a:p>
          <a:p>
            <a:r>
              <a:rPr lang="en-US" altLang="zh-CN" smtClean="0"/>
              <a:t>var area1 = getArea(3);</a:t>
            </a:r>
          </a:p>
          <a:p>
            <a:r>
              <a:rPr lang="en-US" altLang="zh-CN" smtClean="0"/>
              <a:t>var area2 = getArea(5)</a:t>
            </a:r>
          </a:p>
          <a:p>
            <a:r>
              <a:rPr lang="en-US" altLang="zh-CN" smtClean="0"/>
              <a:t>var area3 = getArea(8.5);</a:t>
            </a:r>
          </a:p>
          <a:p>
            <a:r>
              <a:rPr lang="en-US" altLang="zh-CN" smtClean="0"/>
              <a:t>document.write(area1+"&lt;br /&gt;");</a:t>
            </a:r>
          </a:p>
          <a:p>
            <a:r>
              <a:rPr lang="en-US" altLang="zh-CN" smtClean="0"/>
              <a:t>document.write(area2+"&lt;br /&gt;");</a:t>
            </a:r>
          </a:p>
          <a:p>
            <a:r>
              <a:rPr lang="en-US" altLang="zh-CN" smtClean="0"/>
              <a:t>document.write(area3+"&lt;br /&gt;");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定义函数：求直角三角形的斜边长</a:t>
            </a:r>
          </a:p>
          <a:p>
            <a:r>
              <a:rPr lang="en-US" altLang="zh-CN" smtClean="0"/>
              <a:t>function xiebian(a,b)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var c1 = a*a + b*b;</a:t>
            </a:r>
          </a:p>
          <a:p>
            <a:r>
              <a:rPr lang="en-US" altLang="zh-CN" smtClean="0"/>
              <a:t>	var c2 = Math.sqrt(c1);</a:t>
            </a:r>
          </a:p>
          <a:p>
            <a:r>
              <a:rPr lang="en-US" altLang="zh-CN" smtClean="0"/>
              <a:t>	return c2;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var xiebian1 = xiebian(3,4);</a:t>
            </a:r>
          </a:p>
          <a:p>
            <a:r>
              <a:rPr lang="en-US" altLang="zh-CN" smtClean="0"/>
              <a:t>var xiebian2 = xiebian(5,6)</a:t>
            </a:r>
          </a:p>
          <a:p>
            <a:r>
              <a:rPr lang="en-US" altLang="zh-CN" smtClean="0"/>
              <a:t>var xiebian3 = xiebian(7,8);</a:t>
            </a:r>
          </a:p>
          <a:p>
            <a:r>
              <a:rPr lang="en-US" altLang="zh-CN" smtClean="0"/>
              <a:t>document.write(xiebian1+"&lt;br /&gt;");</a:t>
            </a:r>
          </a:p>
          <a:p>
            <a:r>
              <a:rPr lang="en-US" altLang="zh-CN" smtClean="0"/>
              <a:t>document.write(xiebian2+"&lt;br /&gt;");</a:t>
            </a:r>
          </a:p>
          <a:p>
            <a:r>
              <a:rPr lang="en-US" altLang="zh-CN" smtClean="0"/>
              <a:t>document.write(xiebian3+"&lt;br /&gt;");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function showInfo()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var str;</a:t>
            </a:r>
          </a:p>
          <a:p>
            <a:r>
              <a:rPr lang="en-US" altLang="zh-CN" smtClean="0"/>
              <a:t>	var value = window.prompt("</a:t>
            </a:r>
            <a:r>
              <a:rPr lang="zh-CN" altLang="en-US" smtClean="0"/>
              <a:t>请输入你的手机号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if(isEmpty(value))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str = "</a:t>
            </a:r>
            <a:r>
              <a:rPr lang="zh-CN" altLang="en-US" smtClean="0"/>
              <a:t>手机号没有输入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	}else if((typeof(value))=="object")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str = "</a:t>
            </a:r>
            <a:r>
              <a:rPr lang="zh-CN" altLang="en-US" smtClean="0"/>
              <a:t>你已经取消了！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	}else if(!isNumber(value))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str = "</a:t>
            </a:r>
            <a:r>
              <a:rPr lang="zh-CN" altLang="en-US" smtClean="0"/>
              <a:t>手机号格式不对！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	}else if(value.length!=11)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str = "</a:t>
            </a:r>
            <a:r>
              <a:rPr lang="zh-CN" altLang="en-US" smtClean="0"/>
              <a:t>手机号位数不对！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	}else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str = "</a:t>
            </a:r>
            <a:r>
              <a:rPr lang="zh-CN" altLang="en-US" smtClean="0"/>
              <a:t>你的手机号是</a:t>
            </a:r>
            <a:r>
              <a:rPr lang="en-US" altLang="zh-CN" smtClean="0"/>
              <a:t>"+value;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	document.write(str);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定义函数：判断用户输入是否为空</a:t>
            </a:r>
          </a:p>
          <a:p>
            <a:r>
              <a:rPr lang="en-US" altLang="zh-CN" smtClean="0"/>
              <a:t>function isEmpty(value)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if(value == "")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return true;</a:t>
            </a:r>
          </a:p>
          <a:p>
            <a:r>
              <a:rPr lang="en-US" altLang="zh-CN" smtClean="0"/>
              <a:t>	}else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return false;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定义函数：判断用户输入是否是数值</a:t>
            </a:r>
          </a:p>
          <a:p>
            <a:r>
              <a:rPr lang="en-US" altLang="zh-CN" smtClean="0"/>
              <a:t>function isNumber(value)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if(isNaN(value))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return false;</a:t>
            </a:r>
          </a:p>
          <a:p>
            <a:r>
              <a:rPr lang="en-US" altLang="zh-CN" smtClean="0"/>
              <a:t>	}else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return true;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&lt;script type="text/javascript"&gt;</a:t>
            </a:r>
          </a:p>
          <a:p>
            <a:r>
              <a:rPr lang="en-US" altLang="zh-CN" smtClean="0"/>
              <a:t>function showInfo()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var today = new Date();</a:t>
            </a:r>
          </a:p>
          <a:p>
            <a:r>
              <a:rPr lang="en-US" altLang="zh-CN" smtClean="0"/>
              <a:t>	var box = document.getElementById("box");</a:t>
            </a:r>
          </a:p>
          <a:p>
            <a:r>
              <a:rPr lang="en-US" altLang="zh-CN" smtClean="0"/>
              <a:t>	box.innerHTML=today.toLocaleString();</a:t>
            </a:r>
          </a:p>
          <a:p>
            <a:r>
              <a:rPr lang="en-US" altLang="zh-CN" smtClean="0"/>
              <a:t>	setTimeout("showInfo()",1000);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&lt;/script&gt;</a:t>
            </a:r>
          </a:p>
          <a:p>
            <a:r>
              <a:rPr lang="en-US" altLang="zh-CN" smtClean="0"/>
              <a:t>&lt;/head&gt;</a:t>
            </a:r>
          </a:p>
          <a:p>
            <a:r>
              <a:rPr lang="en-US" altLang="zh-CN" smtClean="0"/>
              <a:t>&lt;body onload="showInfo()"&gt;</a:t>
            </a:r>
          </a:p>
          <a:p>
            <a:r>
              <a:rPr lang="en-US" altLang="zh-CN" smtClean="0"/>
              <a:t>&lt;div id="box"&gt;&lt;/div&gt;</a:t>
            </a:r>
          </a:p>
          <a:p>
            <a:r>
              <a:rPr lang="en-US" altLang="zh-CN" smtClean="0"/>
              <a:t>&lt;/body&gt;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000" smtClean="0"/>
              <a:t>&lt;script language="javascript"&gt;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//</a:t>
            </a:r>
            <a:r>
              <a:rPr lang="zh-CN" altLang="en-US" sz="1000" smtClean="0"/>
              <a:t>声明数组变量</a:t>
            </a:r>
            <a:r>
              <a:rPr lang="en-US" altLang="zh-CN" sz="1000" smtClean="0"/>
              <a:t>arr</a:t>
            </a:r>
            <a:r>
              <a:rPr lang="zh-CN" altLang="en-US" sz="1000" smtClean="0"/>
              <a:t>，声明普通变量</a:t>
            </a:r>
            <a:r>
              <a:rPr lang="en-US" altLang="zh-CN" sz="1000" smtClean="0"/>
              <a:t>school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var arr = ["</a:t>
            </a:r>
            <a:r>
              <a:rPr lang="zh-CN" altLang="en-US" sz="1000" smtClean="0"/>
              <a:t>张三</a:t>
            </a:r>
            <a:r>
              <a:rPr lang="en-US" altLang="zh-CN" sz="1000" smtClean="0"/>
              <a:t>","</a:t>
            </a:r>
            <a:r>
              <a:rPr lang="zh-CN" altLang="en-US" sz="1000" smtClean="0"/>
              <a:t>男</a:t>
            </a:r>
            <a:r>
              <a:rPr lang="en-US" altLang="zh-CN" sz="1000" smtClean="0"/>
              <a:t>",30];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var school = "</a:t>
            </a:r>
            <a:r>
              <a:rPr lang="zh-CN" altLang="en-US" sz="1000" smtClean="0"/>
              <a:t>北京科技大学</a:t>
            </a:r>
            <a:r>
              <a:rPr lang="en-US" altLang="zh-CN" sz="1000" smtClean="0"/>
              <a:t>";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//</a:t>
            </a:r>
            <a:r>
              <a:rPr lang="zh-CN" altLang="en-US" sz="1000" smtClean="0"/>
              <a:t>定义函数：更改数组</a:t>
            </a:r>
            <a:r>
              <a:rPr lang="en-US" altLang="zh-CN" sz="1000" smtClean="0"/>
              <a:t>arr1</a:t>
            </a:r>
            <a:r>
              <a:rPr lang="zh-CN" altLang="en-US" sz="1000" smtClean="0"/>
              <a:t>中元素的内容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function changeArr(arr,value)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//</a:t>
            </a:r>
            <a:r>
              <a:rPr lang="zh-CN" altLang="en-US" sz="1000" smtClean="0"/>
              <a:t>定义局部变量</a:t>
            </a:r>
            <a:r>
              <a:rPr lang="en-US" altLang="zh-CN" sz="1000" smtClean="0"/>
              <a:t>len</a:t>
            </a:r>
            <a:r>
              <a:rPr lang="zh-CN" altLang="en-US" sz="1000" smtClean="0"/>
              <a:t>：取得数组的长度</a:t>
            </a:r>
          </a:p>
          <a:p>
            <a:pPr>
              <a:lnSpc>
                <a:spcPct val="90000"/>
              </a:lnSpc>
            </a:pPr>
            <a:r>
              <a:rPr lang="zh-CN" altLang="en-US" sz="1000" smtClean="0"/>
              <a:t>	</a:t>
            </a:r>
            <a:r>
              <a:rPr lang="en-US" altLang="zh-CN" sz="1000" smtClean="0"/>
              <a:t>var len = arr.length;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//</a:t>
            </a:r>
            <a:r>
              <a:rPr lang="zh-CN" altLang="en-US" sz="1000" smtClean="0"/>
              <a:t>添加新元素，修改将影响原数组变量</a:t>
            </a:r>
          </a:p>
          <a:p>
            <a:pPr>
              <a:lnSpc>
                <a:spcPct val="90000"/>
              </a:lnSpc>
            </a:pPr>
            <a:r>
              <a:rPr lang="zh-CN" altLang="en-US" sz="1000" smtClean="0"/>
              <a:t>	</a:t>
            </a:r>
            <a:r>
              <a:rPr lang="en-US" altLang="zh-CN" sz="1000" smtClean="0"/>
              <a:t>arr[len] = value;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//</a:t>
            </a:r>
            <a:r>
              <a:rPr lang="zh-CN" altLang="en-US" sz="1000" smtClean="0"/>
              <a:t>不影响函数外变量</a:t>
            </a:r>
          </a:p>
          <a:p>
            <a:pPr>
              <a:lnSpc>
                <a:spcPct val="90000"/>
              </a:lnSpc>
            </a:pPr>
            <a:r>
              <a:rPr lang="zh-CN" altLang="en-US" sz="1000" smtClean="0"/>
              <a:t>    </a:t>
            </a:r>
            <a:r>
              <a:rPr lang="en-US" altLang="zh-CN" sz="1000" smtClean="0"/>
              <a:t>value = "ch_"+value;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//</a:t>
            </a:r>
            <a:r>
              <a:rPr lang="zh-CN" altLang="en-US" sz="1000" smtClean="0"/>
              <a:t>调用函数，并传递参数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changeArr(arr,school);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//</a:t>
            </a:r>
            <a:r>
              <a:rPr lang="zh-CN" altLang="en-US" sz="1000" smtClean="0"/>
              <a:t>输出原始数组内容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document.write(arr+"&lt;br /&gt;");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//</a:t>
            </a:r>
            <a:r>
              <a:rPr lang="zh-CN" altLang="en-US" sz="1000" smtClean="0"/>
              <a:t>输出原始变量内容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document.write(school);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&lt;/script&gt;</a:t>
            </a:r>
            <a:endParaRPr lang="zh-CN" altLang="en-US" sz="10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）将函数作为数据赋给变量</a:t>
            </a:r>
          </a:p>
          <a:p>
            <a:r>
              <a:rPr lang="en-US" altLang="zh-CN" smtClean="0"/>
              <a:t>function getCube(num){</a:t>
            </a:r>
          </a:p>
          <a:p>
            <a:r>
              <a:rPr lang="en-US" altLang="zh-CN" smtClean="0"/>
              <a:t>    return num*num*num;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将函数作为数据赋给变量</a:t>
            </a:r>
            <a:r>
              <a:rPr lang="en-US" altLang="zh-CN" smtClean="0"/>
              <a:t>a</a:t>
            </a:r>
            <a:r>
              <a:rPr lang="zh-CN" altLang="en-US" smtClean="0"/>
              <a:t>，变量</a:t>
            </a:r>
            <a:r>
              <a:rPr lang="en-US" altLang="zh-CN" smtClean="0"/>
              <a:t>a</a:t>
            </a:r>
            <a:r>
              <a:rPr lang="zh-CN" altLang="en-US" smtClean="0"/>
              <a:t>就代表当前函数</a:t>
            </a:r>
          </a:p>
          <a:p>
            <a:r>
              <a:rPr lang="en-US" altLang="zh-CN" smtClean="0"/>
              <a:t>var a = getCube; //</a:t>
            </a:r>
            <a:r>
              <a:rPr lang="zh-CN" altLang="en-US" smtClean="0"/>
              <a:t>这里不加括号</a:t>
            </a:r>
            <a:r>
              <a:rPr lang="en-US" altLang="zh-CN" smtClean="0"/>
              <a:t>()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调用变量</a:t>
            </a:r>
            <a:r>
              <a:rPr lang="en-US" altLang="zh-CN" smtClean="0"/>
              <a:t>a</a:t>
            </a:r>
            <a:r>
              <a:rPr lang="zh-CN" altLang="en-US" smtClean="0"/>
              <a:t>，并将函数执行的结果，赋给变量</a:t>
            </a:r>
            <a:r>
              <a:rPr lang="en-US" altLang="zh-CN" smtClean="0"/>
              <a:t>b</a:t>
            </a:r>
          </a:p>
          <a:p>
            <a:r>
              <a:rPr lang="en-US" altLang="zh-CN" smtClean="0"/>
              <a:t>var b = a(20);  //b=80000</a:t>
            </a:r>
          </a:p>
          <a:p>
            <a:r>
              <a:rPr lang="en-US" altLang="zh-CN" smtClean="0"/>
              <a:t>document.write(b+"&lt;br /&gt;");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）将函数作为数据赋给数组元素</a:t>
            </a:r>
          </a:p>
          <a:p>
            <a:r>
              <a:rPr lang="en-US" altLang="zh-CN" smtClean="0"/>
              <a:t>var arr = new Array();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将函数作为数据赋给数组元素</a:t>
            </a:r>
          </a:p>
          <a:p>
            <a:r>
              <a:rPr lang="en-US" altLang="zh-CN" smtClean="0"/>
              <a:t>arr[0] = getCube;    //</a:t>
            </a:r>
            <a:r>
              <a:rPr lang="zh-CN" altLang="en-US" smtClean="0"/>
              <a:t>这里没有括号</a:t>
            </a:r>
            <a:r>
              <a:rPr lang="en-US" altLang="zh-CN" smtClean="0"/>
              <a:t>()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调用函数，并将结果赋给变量</a:t>
            </a:r>
            <a:r>
              <a:rPr lang="en-US" altLang="zh-CN" smtClean="0"/>
              <a:t>c</a:t>
            </a:r>
          </a:p>
          <a:p>
            <a:r>
              <a:rPr lang="en-US" altLang="zh-CN" smtClean="0"/>
              <a:t>var c = arr[0](30);  //c=27000</a:t>
            </a:r>
          </a:p>
          <a:p>
            <a:r>
              <a:rPr lang="en-US" altLang="zh-CN" smtClean="0"/>
              <a:t>document.write(c);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smtClean="0"/>
              <a:t>&lt;script language="javascript"&gt;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求某个几个参数的最大值和最小值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max1 = getResult(getMax,1,2,3,4,5);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min1 = getResult(getMin,1,2,3,4,5);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定义函数</a:t>
            </a:r>
            <a:r>
              <a:rPr lang="en-US" altLang="zh-CN" sz="800" smtClean="0"/>
              <a:t>getResult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function getResult(func)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var arr = new Array();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for(var i=1;i&lt;arguments.length;i++)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arr[i-1] = arguments[i];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return func(arr);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定义函数</a:t>
            </a:r>
            <a:r>
              <a:rPr lang="en-US" altLang="zh-CN" sz="800" smtClean="0"/>
              <a:t>getMax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function getMax(arr)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var maxone = arr[0];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for(var i=0;i&lt;arr.length;i++)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if(maxone&lt;arr[i])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maxone = arr[i];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return maxone;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定义函数</a:t>
            </a:r>
            <a:r>
              <a:rPr lang="en-US" altLang="zh-CN" sz="800" smtClean="0"/>
              <a:t>getMin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function getMin(arr)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var minone = arr[0];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for(var i=0;i&lt;arr.length;i++)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if(minone &gt; arr[i])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minone = arr[i];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return minone;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&lt;/script&gt;</a:t>
            </a:r>
            <a:endParaRPr lang="zh-CN" altLang="en-US" sz="8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求多个参数的和</a:t>
            </a:r>
          </a:p>
          <a:p>
            <a:r>
              <a:rPr lang="en-US" altLang="zh-CN" smtClean="0"/>
              <a:t>function getSum(){</a:t>
            </a:r>
          </a:p>
          <a:p>
            <a:r>
              <a:rPr lang="en-US" altLang="zh-CN" smtClean="0"/>
              <a:t>    var sum = 0;</a:t>
            </a:r>
          </a:p>
          <a:p>
            <a:r>
              <a:rPr lang="en-US" altLang="zh-CN" smtClean="0"/>
              <a:t>    for(var i=0; i&lt;arguments.length;i++){</a:t>
            </a:r>
          </a:p>
          <a:p>
            <a:r>
              <a:rPr lang="en-US" altLang="zh-CN" smtClean="0"/>
              <a:t>            sum+=arguments[i];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return sum;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document.write(getSum(3,4,5,9,29));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输出</a:t>
            </a:r>
            <a:r>
              <a:rPr lang="en-US" altLang="zh-CN" smtClean="0"/>
              <a:t>1-50</a:t>
            </a:r>
            <a:r>
              <a:rPr lang="zh-CN" altLang="en-US" smtClean="0"/>
              <a:t>间所有的偶数</a:t>
            </a:r>
          </a:p>
          <a:p>
            <a:r>
              <a:rPr lang="en-US" altLang="zh-CN" smtClean="0"/>
              <a:t>var result;</a:t>
            </a:r>
          </a:p>
          <a:p>
            <a:r>
              <a:rPr lang="en-US" altLang="zh-CN" smtClean="0"/>
              <a:t>result="&lt;h2&gt;</a:t>
            </a:r>
            <a:r>
              <a:rPr lang="zh-CN" altLang="en-US" smtClean="0"/>
              <a:t>输出</a:t>
            </a:r>
            <a:r>
              <a:rPr lang="en-US" altLang="zh-CN" smtClean="0"/>
              <a:t>1-50</a:t>
            </a:r>
            <a:r>
              <a:rPr lang="zh-CN" altLang="en-US" smtClean="0"/>
              <a:t>间所有的偶数</a:t>
            </a:r>
            <a:r>
              <a:rPr lang="en-US" altLang="zh-CN" smtClean="0"/>
              <a:t>&lt;/h2&gt;";</a:t>
            </a:r>
          </a:p>
          <a:p>
            <a:r>
              <a:rPr lang="en-US" altLang="zh-CN" smtClean="0"/>
              <a:t>for(var i=1; i&lt;50 ; i++)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if(i % 2 == 0)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result += i+" ";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document.write(result);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000" smtClean="0"/>
              <a:t>&lt;script type="text/javascript"&gt;</a:t>
            </a:r>
          </a:p>
          <a:p>
            <a:r>
              <a:rPr lang="en-US" altLang="zh-CN" sz="1000" smtClean="0"/>
              <a:t>var str;</a:t>
            </a:r>
          </a:p>
          <a:p>
            <a:r>
              <a:rPr lang="en-US" altLang="zh-CN" sz="1000" smtClean="0"/>
              <a:t>str = "&lt;h2&gt;</a:t>
            </a:r>
            <a:r>
              <a:rPr lang="zh-CN" altLang="en-US" sz="1000" smtClean="0"/>
              <a:t>实例演示：</a:t>
            </a:r>
            <a:r>
              <a:rPr lang="en-US" altLang="zh-CN" sz="1000" smtClean="0"/>
              <a:t>%</a:t>
            </a:r>
            <a:r>
              <a:rPr lang="zh-CN" altLang="en-US" sz="1000" smtClean="0"/>
              <a:t>、</a:t>
            </a:r>
            <a:r>
              <a:rPr lang="en-US" altLang="zh-CN" sz="1000" smtClean="0"/>
              <a:t>++</a:t>
            </a:r>
            <a:r>
              <a:rPr lang="zh-CN" altLang="en-US" sz="1000" smtClean="0"/>
              <a:t>、</a:t>
            </a:r>
            <a:r>
              <a:rPr lang="en-US" altLang="zh-CN" sz="1000" smtClean="0"/>
              <a:t>+=</a:t>
            </a:r>
            <a:r>
              <a:rPr lang="zh-CN" altLang="en-US" sz="1000" smtClean="0"/>
              <a:t>、</a:t>
            </a:r>
            <a:r>
              <a:rPr lang="en-US" altLang="zh-CN" sz="1000" smtClean="0"/>
              <a:t>=</a:t>
            </a:r>
            <a:r>
              <a:rPr lang="zh-CN" altLang="en-US" sz="1000" smtClean="0"/>
              <a:t>运算符使用</a:t>
            </a:r>
            <a:r>
              <a:rPr lang="en-US" altLang="zh-CN" sz="1000" smtClean="0"/>
              <a:t>&lt;/h2&gt;";</a:t>
            </a:r>
          </a:p>
          <a:p>
            <a:r>
              <a:rPr lang="en-US" altLang="zh-CN" sz="1000" smtClean="0"/>
              <a:t>str += "&lt;table style='border-collapse:collapse;' width='600' border='1' cellpadding='5' cellspacing='0'&gt;"</a:t>
            </a:r>
          </a:p>
          <a:p>
            <a:r>
              <a:rPr lang="en-US" altLang="zh-CN" sz="1000" smtClean="0"/>
              <a:t>str += "&lt;tr bgColor='#808080'&gt;";</a:t>
            </a:r>
          </a:p>
          <a:p>
            <a:r>
              <a:rPr lang="en-US" altLang="zh-CN" sz="1000" smtClean="0"/>
              <a:t>str += "&lt;th&gt;</a:t>
            </a:r>
            <a:r>
              <a:rPr lang="zh-CN" altLang="en-US" sz="1000" smtClean="0"/>
              <a:t>编号</a:t>
            </a:r>
            <a:r>
              <a:rPr lang="en-US" altLang="zh-CN" sz="1000" smtClean="0"/>
              <a:t>&lt;/th&gt;&lt;th&gt;</a:t>
            </a:r>
            <a:r>
              <a:rPr lang="zh-CN" altLang="en-US" sz="1000" smtClean="0"/>
              <a:t>新闻标题</a:t>
            </a:r>
            <a:r>
              <a:rPr lang="en-US" altLang="zh-CN" sz="1000" smtClean="0"/>
              <a:t>&lt;/th&gt;&lt;th&gt;</a:t>
            </a:r>
            <a:r>
              <a:rPr lang="zh-CN" altLang="en-US" sz="1000" smtClean="0"/>
              <a:t>发布时间</a:t>
            </a:r>
            <a:r>
              <a:rPr lang="en-US" altLang="zh-CN" sz="1000" smtClean="0"/>
              <a:t>&lt;/th&gt;";</a:t>
            </a:r>
          </a:p>
          <a:p>
            <a:r>
              <a:rPr lang="en-US" altLang="zh-CN" sz="1000" smtClean="0"/>
              <a:t>str += "&lt;tr&gt;";</a:t>
            </a:r>
          </a:p>
          <a:p>
            <a:r>
              <a:rPr lang="en-US" altLang="zh-CN" sz="1000" smtClean="0"/>
              <a:t>for(var i=0; i&lt;10; i++)</a:t>
            </a:r>
          </a:p>
          <a:p>
            <a:r>
              <a:rPr lang="en-US" altLang="zh-CN" sz="1000" smtClean="0"/>
              <a:t>{</a:t>
            </a:r>
          </a:p>
          <a:p>
            <a:r>
              <a:rPr lang="en-US" altLang="zh-CN" sz="1000" smtClean="0"/>
              <a:t>	str += "&lt;tr";</a:t>
            </a:r>
          </a:p>
          <a:p>
            <a:r>
              <a:rPr lang="en-US" altLang="zh-CN" sz="1000" smtClean="0"/>
              <a:t>	if( i % 2 != 0 ){</a:t>
            </a:r>
          </a:p>
          <a:p>
            <a:r>
              <a:rPr lang="en-US" altLang="zh-CN" sz="1000" smtClean="0"/>
              <a:t>		str += " bgColor='#c0c0c0'";</a:t>
            </a:r>
          </a:p>
          <a:p>
            <a:r>
              <a:rPr lang="en-US" altLang="zh-CN" sz="1000" smtClean="0"/>
              <a:t>	}</a:t>
            </a:r>
          </a:p>
          <a:p>
            <a:r>
              <a:rPr lang="en-US" altLang="zh-CN" sz="1000" smtClean="0"/>
              <a:t>	str += "&gt;";</a:t>
            </a:r>
          </a:p>
          <a:p>
            <a:r>
              <a:rPr lang="en-US" altLang="zh-CN" sz="1000" smtClean="0"/>
              <a:t>	str += "&lt;td&gt;&amp;nbsp;&lt;/td&gt;&lt;td&gt;&amp;nbsp;&lt;/td&gt;&lt;td&gt;&amp;nbsp;&lt;/td&gt;";</a:t>
            </a:r>
          </a:p>
          <a:p>
            <a:r>
              <a:rPr lang="en-US" altLang="zh-CN" sz="1000" smtClean="0"/>
              <a:t>	str += "&lt;tr&gt;";</a:t>
            </a:r>
          </a:p>
          <a:p>
            <a:r>
              <a:rPr lang="en-US" altLang="zh-CN" sz="1000" smtClean="0"/>
              <a:t>}</a:t>
            </a:r>
          </a:p>
          <a:p>
            <a:r>
              <a:rPr lang="en-US" altLang="zh-CN" sz="1000" smtClean="0"/>
              <a:t>str += "&lt;/table&gt;";</a:t>
            </a:r>
          </a:p>
          <a:p>
            <a:r>
              <a:rPr lang="en-US" altLang="zh-CN" sz="1000" smtClean="0"/>
              <a:t>document.write(str);</a:t>
            </a:r>
          </a:p>
          <a:p>
            <a:r>
              <a:rPr lang="en-US" altLang="zh-CN" sz="1000" smtClean="0"/>
              <a:t>&lt;/script&gt;</a:t>
            </a:r>
            <a:endParaRPr lang="zh-CN" altLang="en-US" sz="10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&lt;script type="text/javascript"&gt;</a:t>
            </a:r>
          </a:p>
          <a:p>
            <a:r>
              <a:rPr lang="en-US" altLang="zh-CN" smtClean="0"/>
              <a:t>var a = 10;</a:t>
            </a:r>
          </a:p>
          <a:p>
            <a:r>
              <a:rPr lang="en-US" altLang="zh-CN" smtClean="0"/>
              <a:t>var b = "10";</a:t>
            </a:r>
          </a:p>
          <a:p>
            <a:r>
              <a:rPr lang="en-US" altLang="zh-CN" smtClean="0"/>
              <a:t>if(a==b)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document.write(a+" and "+b+"</a:t>
            </a:r>
            <a:r>
              <a:rPr lang="zh-CN" altLang="en-US" smtClean="0"/>
              <a:t>的值相等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if(a===b)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document.write("&lt;br /&gt;"+a+" and "+b+"</a:t>
            </a:r>
            <a:r>
              <a:rPr lang="zh-CN" altLang="en-US" smtClean="0"/>
              <a:t>的类型和值都相等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&lt;/script&gt;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="1" smtClean="0">
                <a:solidFill>
                  <a:srgbClr val="0000FF"/>
                </a:solidFill>
              </a:rPr>
              <a:t>var year=2004;</a:t>
            </a:r>
          </a:p>
          <a:p>
            <a:r>
              <a:rPr lang="en-US" altLang="zh-CN" b="1" smtClean="0">
                <a:solidFill>
                  <a:srgbClr val="0000FF"/>
                </a:solidFill>
              </a:rPr>
              <a:t>if((year%4==0 &amp;&amp; year%100!=0) || year%400==0 )</a:t>
            </a:r>
          </a:p>
          <a:p>
            <a:r>
              <a:rPr lang="en-US" altLang="zh-CN" b="1" smtClean="0">
                <a:solidFill>
                  <a:srgbClr val="0000FF"/>
                </a:solidFill>
              </a:rPr>
              <a:t>{</a:t>
            </a:r>
          </a:p>
          <a:p>
            <a:r>
              <a:rPr lang="en-US" altLang="zh-CN" b="1" smtClean="0">
                <a:solidFill>
                  <a:srgbClr val="0000FF"/>
                </a:solidFill>
              </a:rPr>
              <a:t>	document.write(year+"</a:t>
            </a:r>
            <a:r>
              <a:rPr lang="zh-CN" altLang="en-US" b="1" smtClean="0">
                <a:solidFill>
                  <a:srgbClr val="0000FF"/>
                </a:solidFill>
              </a:rPr>
              <a:t>是闰年</a:t>
            </a:r>
            <a:r>
              <a:rPr lang="en-US" altLang="zh-CN" b="1" smtClean="0">
                <a:solidFill>
                  <a:srgbClr val="0000FF"/>
                </a:solidFill>
              </a:rPr>
              <a:t>");</a:t>
            </a:r>
          </a:p>
          <a:p>
            <a:r>
              <a:rPr lang="en-US" altLang="zh-CN" b="1" smtClean="0">
                <a:solidFill>
                  <a:srgbClr val="0000FF"/>
                </a:solidFill>
              </a:rPr>
              <a:t>}else{</a:t>
            </a:r>
          </a:p>
          <a:p>
            <a:r>
              <a:rPr lang="en-US" altLang="zh-CN" b="1" smtClean="0">
                <a:solidFill>
                  <a:srgbClr val="0000FF"/>
                </a:solidFill>
              </a:rPr>
              <a:t>	document.write(year+"</a:t>
            </a:r>
            <a:r>
              <a:rPr lang="zh-CN" altLang="en-US" b="1" smtClean="0">
                <a:solidFill>
                  <a:srgbClr val="0000FF"/>
                </a:solidFill>
              </a:rPr>
              <a:t>不是闰年</a:t>
            </a:r>
            <a:r>
              <a:rPr lang="en-US" altLang="zh-CN" b="1" smtClean="0">
                <a:solidFill>
                  <a:srgbClr val="0000FF"/>
                </a:solidFill>
              </a:rPr>
              <a:t>");</a:t>
            </a:r>
          </a:p>
          <a:p>
            <a:r>
              <a:rPr lang="en-US" altLang="zh-CN" b="1" smtClean="0">
                <a:solidFill>
                  <a:srgbClr val="0000FF"/>
                </a:solidFill>
              </a:rPr>
              <a:t>}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&lt;script type="text/javascript"&gt;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求最大值</a:t>
            </a:r>
          </a:p>
          <a:p>
            <a:r>
              <a:rPr lang="en-US" altLang="zh-CN" smtClean="0"/>
              <a:t>var a,b,maxone;</a:t>
            </a:r>
          </a:p>
          <a:p>
            <a:r>
              <a:rPr lang="en-US" altLang="zh-CN" smtClean="0"/>
              <a:t>a = 100;</a:t>
            </a:r>
          </a:p>
          <a:p>
            <a:r>
              <a:rPr lang="en-US" altLang="zh-CN" smtClean="0"/>
              <a:t>b = 200;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IF</a:t>
            </a:r>
            <a:r>
              <a:rPr lang="zh-CN" altLang="en-US" smtClean="0"/>
              <a:t>条件判断语句</a:t>
            </a:r>
          </a:p>
          <a:p>
            <a:r>
              <a:rPr lang="en-US" altLang="zh-CN" smtClean="0"/>
              <a:t>if( a &gt; b ){</a:t>
            </a:r>
          </a:p>
          <a:p>
            <a:r>
              <a:rPr lang="en-US" altLang="zh-CN" smtClean="0"/>
              <a:t>	maxone = a;</a:t>
            </a:r>
          </a:p>
          <a:p>
            <a:r>
              <a:rPr lang="en-US" altLang="zh-CN" smtClean="0"/>
              <a:t>}else{</a:t>
            </a:r>
          </a:p>
          <a:p>
            <a:r>
              <a:rPr lang="en-US" altLang="zh-CN" smtClean="0"/>
              <a:t>	maxone = b;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）条件运算符</a:t>
            </a:r>
          </a:p>
          <a:p>
            <a:r>
              <a:rPr lang="en-US" altLang="zh-CN" smtClean="0"/>
              <a:t>maxone = a &gt; b ? a : b ;</a:t>
            </a:r>
          </a:p>
          <a:p>
            <a:r>
              <a:rPr lang="en-US" altLang="zh-CN" smtClean="0"/>
              <a:t>document.write("</a:t>
            </a:r>
            <a:r>
              <a:rPr lang="zh-CN" altLang="en-US" smtClean="0"/>
              <a:t>最大值是：</a:t>
            </a:r>
            <a:r>
              <a:rPr lang="en-US" altLang="zh-CN" smtClean="0"/>
              <a:t>"+maxone);</a:t>
            </a:r>
          </a:p>
          <a:p>
            <a:r>
              <a:rPr lang="en-US" altLang="zh-CN" smtClean="0"/>
              <a:t>&lt;/script&gt;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smtClean="0"/>
              <a:t>&lt;script type="text/javascript"&gt;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score,result;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显示一个用户输入对话框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score = window.prompt("</a:t>
            </a:r>
            <a:r>
              <a:rPr lang="zh-CN" altLang="en-US" sz="800" smtClean="0"/>
              <a:t>请输入你的分数</a:t>
            </a:r>
            <a:r>
              <a:rPr lang="en-US" altLang="zh-CN" sz="800" smtClean="0"/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对输入的值进行转换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score = parseInt(score);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判断输入数据的合法性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if(score &gt; 0 &amp;&amp; score &lt;= 100 )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//</a:t>
            </a:r>
            <a:r>
              <a:rPr lang="zh-CN" altLang="en-US" sz="800" smtClean="0"/>
              <a:t>根据不同的分数，输出不同的评语</a:t>
            </a:r>
          </a:p>
          <a:p>
            <a:pPr>
              <a:lnSpc>
                <a:spcPct val="80000"/>
              </a:lnSpc>
            </a:pPr>
            <a:r>
              <a:rPr lang="zh-CN" altLang="en-US" sz="800" smtClean="0"/>
              <a:t>	</a:t>
            </a:r>
            <a:r>
              <a:rPr lang="en-US" altLang="zh-CN" sz="800" smtClean="0"/>
              <a:t>if( score &gt; 90  &amp;&amp; score &lt;= 100)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result = "</a:t>
            </a:r>
            <a:r>
              <a:rPr lang="zh-CN" altLang="en-US" sz="800" smtClean="0"/>
              <a:t>优秀</a:t>
            </a:r>
            <a:r>
              <a:rPr lang="en-US" altLang="zh-CN" sz="800" smtClean="0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}else if( score &gt;=80 )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result = "</a:t>
            </a:r>
            <a:r>
              <a:rPr lang="zh-CN" altLang="en-US" sz="800" smtClean="0"/>
              <a:t>良好</a:t>
            </a:r>
            <a:r>
              <a:rPr lang="en-US" altLang="zh-CN" sz="800" smtClean="0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}else if( score &gt;= 70 )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result = "</a:t>
            </a:r>
            <a:r>
              <a:rPr lang="zh-CN" altLang="en-US" sz="800" smtClean="0"/>
              <a:t>中等</a:t>
            </a:r>
            <a:r>
              <a:rPr lang="en-US" altLang="zh-CN" sz="800" smtClean="0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}else if( score &gt;= 60 )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result = "</a:t>
            </a:r>
            <a:r>
              <a:rPr lang="zh-CN" altLang="en-US" sz="800" smtClean="0"/>
              <a:t>及格</a:t>
            </a:r>
            <a:r>
              <a:rPr lang="en-US" altLang="zh-CN" sz="800" smtClean="0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}else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result = "</a:t>
            </a:r>
            <a:r>
              <a:rPr lang="zh-CN" altLang="en-US" sz="800" smtClean="0"/>
              <a:t>不及格</a:t>
            </a:r>
            <a:r>
              <a:rPr lang="en-US" altLang="zh-CN" sz="800" smtClean="0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document.write("&lt;h2&gt;&lt;font color='blue'&gt;</a:t>
            </a:r>
            <a:r>
              <a:rPr lang="zh-CN" altLang="en-US" sz="800" smtClean="0"/>
              <a:t>根据你输入的分数，得出的评语是：</a:t>
            </a:r>
            <a:r>
              <a:rPr lang="en-US" altLang="zh-CN" sz="800" smtClean="0"/>
              <a:t>" + result + "&lt;/font&gt;&lt;/h2&gt;");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}else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document.write("&lt;h2&gt;&lt;font color='red'&gt;</a:t>
            </a:r>
            <a:r>
              <a:rPr lang="zh-CN" altLang="en-US" sz="800" smtClean="0"/>
              <a:t>你没有输入或输入的分数不合法！</a:t>
            </a:r>
            <a:r>
              <a:rPr lang="en-US" altLang="zh-CN" sz="800" smtClean="0"/>
              <a:t>&lt;/font&gt;&lt;/h2&gt;");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endParaRPr lang="en-US" altLang="zh-CN" sz="800" smtClean="0"/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&lt;/script&gt;</a:t>
            </a:r>
            <a:endParaRPr lang="zh-CN" altLang="en-US" sz="8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smtClean="0"/>
              <a:t>&lt;script type="text/javascript"&gt;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使用</a:t>
            </a:r>
            <a:r>
              <a:rPr lang="en-US" altLang="zh-CN" sz="800" smtClean="0"/>
              <a:t>new</a:t>
            </a:r>
            <a:r>
              <a:rPr lang="zh-CN" altLang="en-US" sz="800" smtClean="0"/>
              <a:t>关键字，创建</a:t>
            </a:r>
            <a:r>
              <a:rPr lang="en-US" altLang="zh-CN" sz="800" smtClean="0"/>
              <a:t>Date()</a:t>
            </a:r>
            <a:r>
              <a:rPr lang="zh-CN" altLang="en-US" sz="800" smtClean="0"/>
              <a:t>对象的一个实例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//Date()</a:t>
            </a:r>
            <a:r>
              <a:rPr lang="zh-CN" altLang="en-US" sz="800" smtClean="0"/>
              <a:t>是</a:t>
            </a:r>
            <a:r>
              <a:rPr lang="en-US" altLang="zh-CN" sz="800" smtClean="0"/>
              <a:t>JS</a:t>
            </a:r>
            <a:r>
              <a:rPr lang="zh-CN" altLang="en-US" sz="800" smtClean="0"/>
              <a:t>的一个内置对象，表示系统的日期时间信息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today = new Date();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//getDay()</a:t>
            </a:r>
            <a:r>
              <a:rPr lang="zh-CN" altLang="en-US" sz="800" smtClean="0"/>
              <a:t>是</a:t>
            </a:r>
            <a:r>
              <a:rPr lang="en-US" altLang="zh-CN" sz="800" smtClean="0"/>
              <a:t>Date</a:t>
            </a:r>
            <a:r>
              <a:rPr lang="zh-CN" altLang="en-US" sz="800" smtClean="0"/>
              <a:t>对象的一个方法，取得当前系统的星期值，取值</a:t>
            </a:r>
            <a:r>
              <a:rPr lang="en-US" altLang="zh-CN" sz="800" smtClean="0"/>
              <a:t>0-6</a:t>
            </a:r>
            <a:r>
              <a:rPr lang="zh-CN" altLang="en-US" sz="800" smtClean="0"/>
              <a:t>，</a:t>
            </a:r>
            <a:r>
              <a:rPr lang="en-US" altLang="zh-CN" sz="800" smtClean="0"/>
              <a:t>0</a:t>
            </a:r>
            <a:r>
              <a:rPr lang="zh-CN" altLang="en-US" sz="800" smtClean="0"/>
              <a:t>代表星期日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week = today.getDay();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根据不同的取值，输出相应的中文星期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switch(week){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  case 1: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    str="</a:t>
            </a:r>
            <a:r>
              <a:rPr lang="zh-CN" altLang="en-US" sz="800" smtClean="0"/>
              <a:t>星期一</a:t>
            </a:r>
            <a:r>
              <a:rPr lang="en-US" altLang="zh-CN" sz="800" smtClean="0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    break;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  case 2: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    str="</a:t>
            </a:r>
            <a:r>
              <a:rPr lang="zh-CN" altLang="en-US" sz="800" smtClean="0"/>
              <a:t>星期二</a:t>
            </a:r>
            <a:r>
              <a:rPr lang="en-US" altLang="zh-CN" sz="800" smtClean="0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    break;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  case 3: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    str="</a:t>
            </a:r>
            <a:r>
              <a:rPr lang="zh-CN" altLang="en-US" sz="800" smtClean="0"/>
              <a:t>星期三</a:t>
            </a:r>
            <a:r>
              <a:rPr lang="en-US" altLang="zh-CN" sz="800" smtClean="0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    break;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  case 4: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    str="</a:t>
            </a:r>
            <a:r>
              <a:rPr lang="zh-CN" altLang="en-US" sz="800" smtClean="0"/>
              <a:t>星期四</a:t>
            </a:r>
            <a:r>
              <a:rPr lang="en-US" altLang="zh-CN" sz="800" smtClean="0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    break;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  case 5: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    str="</a:t>
            </a:r>
            <a:r>
              <a:rPr lang="zh-CN" altLang="en-US" sz="800" smtClean="0"/>
              <a:t>星期五</a:t>
            </a:r>
            <a:r>
              <a:rPr lang="en-US" altLang="zh-CN" sz="800" smtClean="0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    break;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  default: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    str="</a:t>
            </a:r>
            <a:r>
              <a:rPr lang="zh-CN" altLang="en-US" sz="800" smtClean="0"/>
              <a:t>星期六</a:t>
            </a:r>
            <a:r>
              <a:rPr lang="en-US" altLang="zh-CN" sz="800" smtClean="0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document.write("</a:t>
            </a:r>
            <a:r>
              <a:rPr lang="zh-CN" altLang="en-US" sz="800" smtClean="0"/>
              <a:t>今天是：</a:t>
            </a:r>
            <a:r>
              <a:rPr lang="en-US" altLang="zh-CN" sz="800" smtClean="0"/>
              <a:t>"+str);</a:t>
            </a:r>
          </a:p>
          <a:p>
            <a:pPr>
              <a:lnSpc>
                <a:spcPct val="80000"/>
              </a:lnSpc>
            </a:pPr>
            <a:endParaRPr lang="en-US" altLang="zh-CN" sz="800" smtClean="0"/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&lt;/script&gt;</a:t>
            </a:r>
            <a:endParaRPr lang="zh-CN" altLang="en-US" sz="8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1800" b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Picture 11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>
              <a:defRPr/>
            </a:pPr>
            <a:endParaRPr lang="zh-CN" altLang="en-US" sz="2000">
              <a:solidFill>
                <a:srgbClr val="000000"/>
              </a:solidFill>
              <a:ea typeface="楷体"/>
            </a:endParaRPr>
          </a:p>
        </p:txBody>
      </p:sp>
      <p:sp>
        <p:nvSpPr>
          <p:cNvPr id="24474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93E31D83-2C7E-4076-B805-AF2846AD77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6988A5C7-B708-485B-816E-15A85CF2BE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4C1CC942-04A6-4466-B548-C9C96E7115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3BA22-4325-4931-92F9-04ECF808C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53596-5C98-4D45-BE94-CE0D5E3B46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6FFE5-0B4A-4E1B-8835-97E3B5484A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650" y="1989138"/>
            <a:ext cx="3771900" cy="19732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9950" y="1989138"/>
            <a:ext cx="3771900" cy="19732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755650" y="4114800"/>
            <a:ext cx="7696200" cy="19732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07225-4F71-4A19-B97E-C30E02735D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F10F7-5FD9-4CF7-87AB-6E18EB6EC8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9950" y="1989138"/>
            <a:ext cx="3771900" cy="19732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79950" y="4114800"/>
            <a:ext cx="3771900" cy="19732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41CD-EFB1-48F2-8D2B-CD64D23D67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7696200" cy="19732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114800"/>
            <a:ext cx="7696200" cy="19732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FD575-C36A-41E0-8FBE-52E75A7F5E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7696200" cy="19732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0" y="4114800"/>
            <a:ext cx="7696200" cy="19732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70124-6D0B-48D4-BF7A-B452A848CD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7FA754CA-72D7-4256-8077-FC8E3EADD6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3EE57-D307-4F76-A1C7-08D5D0DC71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0BCFDDF3-87F0-42AE-9704-B95E272E02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0AC75E44-3A60-4622-B714-02F1532D90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2EE563B0-402F-404A-9CE4-7BE6376193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66B44BC3-5446-488F-BECF-5A8DFC22A7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EF681738-91E5-4446-8E53-7EACBF7E5E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F41E1813-F6CB-46D0-B6F6-3AE7CA53C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D5B56AC5-4BBA-416D-BF84-69758EE38C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F1EC29C-4503-428B-95AF-9CBE8F80A3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>
              <a:defRPr/>
            </a:pPr>
            <a:endParaRPr lang="zh-CN" altLang="en-US" sz="2000">
              <a:solidFill>
                <a:srgbClr val="000000"/>
              </a:solidFill>
              <a:ea typeface="楷体"/>
            </a:endParaRPr>
          </a:p>
        </p:txBody>
      </p:sp>
      <p:pic>
        <p:nvPicPr>
          <p:cNvPr id="1032" name="Picture 11" descr="LOGO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1035" name="页脚占位符 4"/>
          <p:cNvSpPr txBox="1">
            <a:spLocks noGrp="1"/>
          </p:cNvSpPr>
          <p:nvPr userDrawn="1"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0" smtClean="0">
                <a:solidFill>
                  <a:srgbClr val="000000"/>
                </a:solidFill>
              </a:rPr>
              <a:t>北京传智播客教育 </a:t>
            </a:r>
            <a:r>
              <a:rPr lang="en-US" altLang="zh-CN" sz="1400" b="0" smtClean="0">
                <a:solidFill>
                  <a:srgbClr val="000000"/>
                </a:solidFill>
              </a:rPr>
              <a:t>www.itcast.cn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45" r:id="rId12"/>
    <p:sldLayoutId id="2147483744" r:id="rId13"/>
    <p:sldLayoutId id="2147483743" r:id="rId14"/>
    <p:sldLayoutId id="2147483742" r:id="rId15"/>
    <p:sldLayoutId id="2147483741" r:id="rId16"/>
    <p:sldLayoutId id="2147483740" r:id="rId17"/>
    <p:sldLayoutId id="2147483739" r:id="rId18"/>
    <p:sldLayoutId id="2147483738" r:id="rId19"/>
    <p:sldLayoutId id="2147483737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JavaScript</a:t>
            </a:r>
            <a:endParaRPr lang="zh-CN" altLang="en-US" smtClean="0"/>
          </a:p>
        </p:txBody>
      </p:sp>
      <p:sp>
        <p:nvSpPr>
          <p:cNvPr id="5" name="圆角矩形 4"/>
          <p:cNvSpPr/>
          <p:nvPr/>
        </p:nvSpPr>
        <p:spPr>
          <a:xfrm>
            <a:off x="2286000" y="3786188"/>
            <a:ext cx="4714875" cy="20716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24579" name="TextBox 10"/>
          <p:cNvSpPr txBox="1">
            <a:spLocks noChangeArrowheads="1"/>
          </p:cNvSpPr>
          <p:nvPr/>
        </p:nvSpPr>
        <p:spPr bwMode="auto">
          <a:xfrm>
            <a:off x="2627313" y="4398963"/>
            <a:ext cx="4105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Arial" charset="0"/>
              </a:rPr>
              <a:t>主讲 </a:t>
            </a:r>
            <a:r>
              <a:rPr lang="en-US" altLang="zh-CN" sz="2400">
                <a:latin typeface="Arial" charset="0"/>
              </a:rPr>
              <a:t>: </a:t>
            </a:r>
            <a:r>
              <a:rPr lang="zh-CN" altLang="en-US" sz="2400">
                <a:latin typeface="Arial" charset="0"/>
              </a:rPr>
              <a:t>姚长江</a:t>
            </a:r>
            <a:endParaRPr lang="zh-CN" altLang="en-US" sz="3200">
              <a:latin typeface="华文行楷"/>
              <a:ea typeface="华文行楷"/>
              <a:cs typeface="华文行楷"/>
            </a:endParaRPr>
          </a:p>
          <a:p>
            <a:r>
              <a:rPr lang="en-US" altLang="zh-CN" sz="2400">
                <a:latin typeface="Arial" charset="0"/>
              </a:rPr>
              <a:t>mail  : 976296751@qq.com</a:t>
            </a:r>
            <a:endParaRPr lang="zh-CN" alt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HTML</a:t>
            </a:r>
            <a:r>
              <a:rPr lang="zh-CN" altLang="en-US" smtClean="0"/>
              <a:t>中加入</a:t>
            </a:r>
            <a:r>
              <a:rPr lang="en-US" altLang="zh-CN" smtClean="0"/>
              <a:t>JavaScript</a:t>
            </a:r>
            <a:endParaRPr lang="zh-CN" altLang="en-US" smtClean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989138"/>
            <a:ext cx="8137525" cy="3095625"/>
          </a:xfrm>
        </p:spPr>
        <p:txBody>
          <a:bodyPr/>
          <a:lstStyle/>
          <a:p>
            <a:r>
              <a:rPr lang="zh-CN" altLang="en-US" sz="2400" b="1" smtClean="0"/>
              <a:t>使用</a:t>
            </a:r>
            <a:r>
              <a:rPr lang="en-US" altLang="zh-CN" sz="2400" b="1" smtClean="0"/>
              <a:t>src</a:t>
            </a:r>
            <a:r>
              <a:rPr lang="zh-CN" altLang="en-US" sz="2400" b="1" smtClean="0"/>
              <a:t>属性引用</a:t>
            </a:r>
            <a:r>
              <a:rPr lang="en-US" altLang="zh-CN" sz="2400" b="1" smtClean="0"/>
              <a:t>JavaScript</a:t>
            </a:r>
            <a:r>
              <a:rPr lang="zh-CN" altLang="en-US" sz="2400" b="1" smtClean="0"/>
              <a:t>脚本（外链式）</a:t>
            </a:r>
          </a:p>
          <a:p>
            <a:pPr lvl="1"/>
            <a:r>
              <a:rPr lang="zh-CN" altLang="en-US" sz="2000" smtClean="0"/>
              <a:t>通过</a:t>
            </a:r>
            <a:r>
              <a:rPr lang="en-US" altLang="zh-CN" sz="2000" smtClean="0"/>
              <a:t>src</a:t>
            </a:r>
            <a:r>
              <a:rPr lang="zh-CN" altLang="en-US" sz="2000" smtClean="0"/>
              <a:t>属性，可以使用外部的</a:t>
            </a:r>
            <a:r>
              <a:rPr lang="en-US" altLang="zh-CN" sz="2000" smtClean="0"/>
              <a:t>js</a:t>
            </a:r>
            <a:r>
              <a:rPr lang="zh-CN" altLang="en-US" sz="2000" smtClean="0"/>
              <a:t>脚本文件。</a:t>
            </a:r>
          </a:p>
          <a:p>
            <a:pPr lvl="1"/>
            <a:r>
              <a:rPr lang="zh-CN" altLang="en-US" sz="2000" smtClean="0"/>
              <a:t>外部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文件的扩展名是</a:t>
            </a:r>
            <a:r>
              <a:rPr lang="en-US" altLang="zh-CN" sz="2000" smtClean="0">
                <a:solidFill>
                  <a:srgbClr val="FF0000"/>
                </a:solidFill>
              </a:rPr>
              <a:t>.js</a:t>
            </a:r>
          </a:p>
          <a:p>
            <a:pPr lvl="1"/>
            <a:r>
              <a:rPr lang="zh-CN" altLang="en-US" sz="2000" smtClean="0"/>
              <a:t>代码重用：不同网页可引用相同的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源代码文件</a:t>
            </a:r>
          </a:p>
          <a:p>
            <a:pPr lvl="1"/>
            <a:r>
              <a:rPr lang="zh-CN" altLang="en-US" sz="2000" smtClean="0"/>
              <a:t>安全性：对于怀有恶意的人，可通过代码发现安全漏洞，从而威胁网站安全。如果将</a:t>
            </a:r>
            <a:r>
              <a:rPr lang="en-US" altLang="zh-CN" sz="2000" smtClean="0"/>
              <a:t>JS</a:t>
            </a:r>
            <a:r>
              <a:rPr lang="zh-CN" altLang="en-US" sz="2000" smtClean="0"/>
              <a:t>文件统一放到有访问权限的控制目录，可以避免任何人直接查看。</a:t>
            </a:r>
          </a:p>
          <a:p>
            <a:pPr lvl="1"/>
            <a:r>
              <a:rPr lang="zh-CN" altLang="en-US" sz="2000" smtClean="0"/>
              <a:t>代码维护：将</a:t>
            </a:r>
            <a:r>
              <a:rPr lang="en-US" altLang="zh-CN" sz="2000" smtClean="0"/>
              <a:t>JS</a:t>
            </a:r>
            <a:r>
              <a:rPr lang="zh-CN" altLang="en-US" sz="2000" smtClean="0"/>
              <a:t>文件放在指定目录下，方便代码的管理和维护。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827088" y="5229225"/>
            <a:ext cx="7632700" cy="469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&lt;script language=“javascript” src=“js/public.js”&gt;&lt;/script&gt;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函数对象</a:t>
            </a:r>
          </a:p>
        </p:txBody>
      </p:sp>
      <p:sp>
        <p:nvSpPr>
          <p:cNvPr id="154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16113"/>
            <a:ext cx="4105275" cy="41767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smtClean="0"/>
              <a:t>函数对象</a:t>
            </a:r>
          </a:p>
          <a:p>
            <a:pPr lvl="1">
              <a:lnSpc>
                <a:spcPct val="120000"/>
              </a:lnSpc>
            </a:pPr>
            <a:r>
              <a:rPr lang="en-US" altLang="zh-CN" sz="1600" smtClean="0"/>
              <a:t>JS</a:t>
            </a:r>
            <a:r>
              <a:rPr lang="zh-CN" altLang="en-US" sz="1600" smtClean="0"/>
              <a:t>函数实际上是功能完整的函数对象，是一种引用数据类型。当定义一个函数时，便定义了一个与函数同名的函数对象。</a:t>
            </a:r>
          </a:p>
          <a:p>
            <a:pPr>
              <a:lnSpc>
                <a:spcPct val="120000"/>
              </a:lnSpc>
            </a:pPr>
            <a:r>
              <a:rPr lang="en-US" altLang="zh-CN" sz="2400" smtClean="0"/>
              <a:t>arguments</a:t>
            </a:r>
            <a:r>
              <a:rPr lang="zh-CN" altLang="en-US" sz="2400" smtClean="0"/>
              <a:t>属性</a:t>
            </a:r>
          </a:p>
          <a:p>
            <a:pPr lvl="1">
              <a:lnSpc>
                <a:spcPct val="120000"/>
              </a:lnSpc>
            </a:pPr>
            <a:r>
              <a:rPr lang="zh-CN" altLang="en-US" sz="1600" smtClean="0"/>
              <a:t>该属性为数组性属性，数组中包含了</a:t>
            </a:r>
            <a:r>
              <a:rPr lang="zh-CN" altLang="en-US" sz="1600" b="1" smtClean="0">
                <a:solidFill>
                  <a:srgbClr val="FF0000"/>
                </a:solidFill>
              </a:rPr>
              <a:t>函数调用时接受的所有参数</a:t>
            </a:r>
            <a:r>
              <a:rPr lang="zh-CN" altLang="en-US" sz="1600" smtClean="0"/>
              <a:t>。该属性本身也是一个对象，拥有一个</a:t>
            </a:r>
            <a:r>
              <a:rPr lang="en-US" altLang="zh-CN" sz="1600" smtClean="0"/>
              <a:t>length</a:t>
            </a:r>
            <a:r>
              <a:rPr lang="zh-CN" altLang="en-US" sz="1600" smtClean="0"/>
              <a:t>属性，表示接受的参数的个数。</a:t>
            </a: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4572000" y="2060575"/>
            <a:ext cx="4319588" cy="28400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//</a:t>
            </a:r>
            <a:r>
              <a:rPr lang="zh-CN" altLang="en-US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求多个参数的和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function getSum(){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    var sum = 0;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    for(var i=0; i&lt;arguments.length;i++){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            sum+=arguments[i];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    }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    return sum;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document.write(getSum(3,4,5,9,29));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全局函数</a:t>
            </a:r>
          </a:p>
        </p:txBody>
      </p:sp>
      <p:sp>
        <p:nvSpPr>
          <p:cNvPr id="156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8137525" cy="4535487"/>
          </a:xfrm>
        </p:spPr>
        <p:txBody>
          <a:bodyPr/>
          <a:lstStyle/>
          <a:p>
            <a:r>
              <a:rPr lang="en-US" altLang="zh-CN" sz="2800" b="1" smtClean="0"/>
              <a:t>escape()</a:t>
            </a:r>
          </a:p>
          <a:p>
            <a:pPr lvl="1"/>
            <a:r>
              <a:rPr lang="zh-CN" altLang="en-US" sz="1800" smtClean="0"/>
              <a:t>功能：该方法对字符串进行编码，将字符串中所有空格、标点以及其他非</a:t>
            </a:r>
            <a:r>
              <a:rPr lang="en-US" altLang="zh-CN" sz="1800" smtClean="0"/>
              <a:t>ASCII</a:t>
            </a:r>
            <a:r>
              <a:rPr lang="zh-CN" altLang="en-US" sz="1800" smtClean="0"/>
              <a:t>字符都用</a:t>
            </a:r>
            <a:r>
              <a:rPr lang="en-US" altLang="zh-CN" sz="1800" smtClean="0"/>
              <a:t>%XX</a:t>
            </a:r>
            <a:r>
              <a:rPr lang="zh-CN" altLang="en-US" sz="1800" smtClean="0"/>
              <a:t>形式的编码代替，</a:t>
            </a:r>
            <a:r>
              <a:rPr lang="en-US" altLang="zh-CN" sz="1800" smtClean="0"/>
              <a:t>XX</a:t>
            </a:r>
            <a:r>
              <a:rPr lang="zh-CN" altLang="en-US" sz="1800" smtClean="0"/>
              <a:t>为该字符的十六进制编码。</a:t>
            </a:r>
          </a:p>
          <a:p>
            <a:pPr lvl="1"/>
            <a:r>
              <a:rPr lang="zh-CN" altLang="en-US" sz="1800" smtClean="0"/>
              <a:t>不会进行编码的字符：</a:t>
            </a:r>
            <a:r>
              <a:rPr lang="en-US" altLang="zh-CN" sz="1800" smtClean="0"/>
              <a:t>ASCII</a:t>
            </a:r>
            <a:r>
              <a:rPr lang="zh-CN" altLang="en-US" sz="1800" smtClean="0"/>
              <a:t>字母和数字、标点符号* </a:t>
            </a:r>
            <a:r>
              <a:rPr lang="en-US" altLang="zh-CN" sz="1800" smtClean="0"/>
              <a:t>@ - _ + . /</a:t>
            </a:r>
            <a:endParaRPr lang="zh-CN" altLang="en-US" sz="1800" smtClean="0"/>
          </a:p>
          <a:p>
            <a:r>
              <a:rPr lang="zh-CN" altLang="en-US" sz="2400" smtClean="0"/>
              <a:t> </a:t>
            </a:r>
            <a:r>
              <a:rPr lang="en-US" altLang="zh-CN" sz="2400" b="1" smtClean="0"/>
              <a:t>unescape()</a:t>
            </a:r>
          </a:p>
          <a:p>
            <a:pPr lvl="1"/>
            <a:r>
              <a:rPr lang="zh-CN" altLang="en-US" sz="1800" smtClean="0"/>
              <a:t>与</a:t>
            </a:r>
            <a:r>
              <a:rPr lang="en-US" altLang="zh-CN" sz="1800" smtClean="0"/>
              <a:t>escape()</a:t>
            </a:r>
            <a:r>
              <a:rPr lang="zh-CN" altLang="en-US" sz="1800" smtClean="0"/>
              <a:t>相反，将编码字符串转换为普通字符串，可以用来对</a:t>
            </a:r>
            <a:r>
              <a:rPr lang="en-US" altLang="zh-CN" sz="1800" smtClean="0"/>
              <a:t>escape()</a:t>
            </a:r>
            <a:r>
              <a:rPr lang="zh-CN" altLang="en-US" sz="1800" smtClean="0"/>
              <a:t>方法加密的字符串进行解密。</a:t>
            </a:r>
          </a:p>
          <a:p>
            <a:r>
              <a:rPr lang="en-US" altLang="zh-CN" sz="2400" smtClean="0"/>
              <a:t>isNaN(x)</a:t>
            </a:r>
          </a:p>
          <a:p>
            <a:pPr lvl="1"/>
            <a:r>
              <a:rPr lang="zh-CN" altLang="en-US" sz="1800" smtClean="0"/>
              <a:t>功能：用于检查其参数是否是非数字值 </a:t>
            </a:r>
          </a:p>
          <a:p>
            <a:pPr lvl="1"/>
            <a:r>
              <a:rPr lang="zh-CN" altLang="en-US" sz="1800" smtClean="0"/>
              <a:t>返回值：如果 </a:t>
            </a:r>
            <a:r>
              <a:rPr lang="en-US" altLang="zh-CN" sz="1800" smtClean="0"/>
              <a:t>x </a:t>
            </a:r>
            <a:r>
              <a:rPr lang="zh-CN" altLang="en-US" sz="1800" smtClean="0"/>
              <a:t>是特殊的非数字值 </a:t>
            </a:r>
            <a:r>
              <a:rPr lang="en-US" altLang="zh-CN" sz="1800" smtClean="0"/>
              <a:t>NaN</a:t>
            </a:r>
            <a:r>
              <a:rPr lang="zh-CN" altLang="en-US" sz="1800" smtClean="0"/>
              <a:t>，返回的值就是 </a:t>
            </a:r>
            <a:r>
              <a:rPr lang="en-US" altLang="zh-CN" sz="1800" smtClean="0"/>
              <a:t>true</a:t>
            </a:r>
            <a:r>
              <a:rPr lang="zh-CN" altLang="en-US" sz="1800" smtClean="0"/>
              <a:t>。如果 </a:t>
            </a:r>
            <a:r>
              <a:rPr lang="en-US" altLang="zh-CN" sz="1800" smtClean="0"/>
              <a:t>x </a:t>
            </a:r>
            <a:r>
              <a:rPr lang="zh-CN" altLang="en-US" sz="1800" smtClean="0"/>
              <a:t>是其他值</a:t>
            </a:r>
            <a:r>
              <a:rPr lang="en-US" altLang="zh-CN" sz="1800" smtClean="0"/>
              <a:t>,</a:t>
            </a:r>
            <a:r>
              <a:rPr lang="zh-CN" altLang="en-US" sz="1800" smtClean="0"/>
              <a:t>则返回 </a:t>
            </a:r>
            <a:r>
              <a:rPr lang="en-US" altLang="zh-CN" sz="1800" smtClean="0"/>
              <a:t>false</a:t>
            </a:r>
            <a:r>
              <a:rPr lang="zh-CN" altLang="en-US" sz="1800" smtClean="0"/>
              <a:t>。 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600" smtClean="0"/>
              <a:t>.</a:t>
            </a:r>
          </a:p>
        </p:txBody>
      </p:sp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2339975" y="4365625"/>
            <a:ext cx="4876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第一个</a:t>
            </a:r>
            <a:r>
              <a:rPr lang="en-US" altLang="zh-CN" smtClean="0"/>
              <a:t>javascript</a:t>
            </a:r>
            <a:r>
              <a:rPr lang="zh-CN" altLang="en-US" smtClean="0"/>
              <a:t>程序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827088" y="2133600"/>
            <a:ext cx="7632700" cy="38227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var age = 25;	//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定义变量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var city = “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北京”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if ( age &gt; 18 )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        alert( “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你已成年，可以做任何你想做的事！”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        if( city == “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北京”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) 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                alert( “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你好，北京土著！”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        }else{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                alert(“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你好，北漂一族！”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        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}else{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        alert(“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小同学你好，小心被拐卖了哦！”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程序设计基本规则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语句</a:t>
            </a:r>
          </a:p>
          <a:p>
            <a:pPr lvl="1"/>
            <a:r>
              <a:rPr lang="zh-CN" altLang="en-US" sz="1800" smtClean="0"/>
              <a:t>程序由若干语句组成，语句是组成程序的最基本单位。</a:t>
            </a:r>
          </a:p>
          <a:p>
            <a:pPr lvl="1"/>
            <a:r>
              <a:rPr lang="zh-CN" altLang="en-US" sz="1800" smtClean="0"/>
              <a:t>每条语句是由合法的函数、数据、表达式组成</a:t>
            </a:r>
          </a:p>
          <a:p>
            <a:pPr lvl="1"/>
            <a:r>
              <a:rPr lang="zh-CN" altLang="en-US" sz="1800" smtClean="0">
                <a:solidFill>
                  <a:srgbClr val="0000FF"/>
                </a:solidFill>
              </a:rPr>
              <a:t>每条语句以分号“</a:t>
            </a:r>
            <a:r>
              <a:rPr lang="en-US" altLang="zh-CN" sz="1800" smtClean="0">
                <a:solidFill>
                  <a:srgbClr val="0000FF"/>
                </a:solidFill>
              </a:rPr>
              <a:t>;”</a:t>
            </a:r>
            <a:r>
              <a:rPr lang="zh-CN" altLang="en-US" sz="1800" smtClean="0">
                <a:solidFill>
                  <a:srgbClr val="0000FF"/>
                </a:solidFill>
              </a:rPr>
              <a:t>结束</a:t>
            </a:r>
            <a:r>
              <a:rPr lang="en-US" altLang="zh-CN" sz="1800" smtClean="0">
                <a:solidFill>
                  <a:srgbClr val="0000FF"/>
                </a:solidFill>
              </a:rPr>
              <a:t>(</a:t>
            </a:r>
            <a:r>
              <a:rPr lang="zh-CN" altLang="en-US" sz="1800" b="1" smtClean="0">
                <a:solidFill>
                  <a:srgbClr val="FF0000"/>
                </a:solidFill>
              </a:rPr>
              <a:t>不是必须的</a:t>
            </a:r>
            <a:r>
              <a:rPr lang="en-US" altLang="zh-CN" sz="180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zh-CN" altLang="en-US" sz="1800" smtClean="0"/>
              <a:t>一行中可以放置多条语句，但必须以分号隔开。</a:t>
            </a:r>
          </a:p>
          <a:p>
            <a:r>
              <a:rPr lang="zh-CN" altLang="en-US" sz="2000" b="1" smtClean="0"/>
              <a:t>区分大小写</a:t>
            </a:r>
          </a:p>
          <a:p>
            <a:pPr lvl="1"/>
            <a:r>
              <a:rPr lang="en-US" altLang="zh-CN" sz="1800" smtClean="0"/>
              <a:t>Javascript</a:t>
            </a:r>
            <a:r>
              <a:rPr lang="zh-CN" altLang="en-US" sz="1800" smtClean="0"/>
              <a:t>中代码是区分大小写的。</a:t>
            </a:r>
          </a:p>
          <a:p>
            <a:pPr lvl="1"/>
            <a:r>
              <a:rPr lang="zh-CN" altLang="en-US" sz="1800" smtClean="0"/>
              <a:t>所有关键字是小写的</a:t>
            </a:r>
          </a:p>
          <a:p>
            <a:pPr lvl="1"/>
            <a:r>
              <a:rPr lang="en-US" altLang="zh-CN" sz="1800" smtClean="0"/>
              <a:t>JS</a:t>
            </a:r>
            <a:r>
              <a:rPr lang="zh-CN" altLang="en-US" sz="1800" smtClean="0"/>
              <a:t>内建对象，对象的属性和方法采用大小写混合的方式</a:t>
            </a:r>
          </a:p>
          <a:p>
            <a:pPr lvl="1"/>
            <a:r>
              <a:rPr lang="zh-CN" altLang="en-US" sz="1800" smtClean="0"/>
              <a:t>对于事件响应句柄，不区分大小写，既属于</a:t>
            </a:r>
            <a:r>
              <a:rPr lang="en-US" altLang="zh-CN" sz="1800" smtClean="0"/>
              <a:t>DOM</a:t>
            </a:r>
            <a:r>
              <a:rPr lang="zh-CN" altLang="en-US" sz="1800" smtClean="0"/>
              <a:t>，又属于</a:t>
            </a:r>
            <a:r>
              <a:rPr lang="en-US" altLang="zh-CN" sz="1800" smtClean="0"/>
              <a:t>HTML</a:t>
            </a:r>
            <a:r>
              <a:rPr lang="zh-CN" altLang="en-US" sz="18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程序设计基本规则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663825"/>
          </a:xfrm>
        </p:spPr>
        <p:txBody>
          <a:bodyPr/>
          <a:lstStyle/>
          <a:p>
            <a:r>
              <a:rPr lang="zh-CN" altLang="en-US" sz="2200" b="1" smtClean="0"/>
              <a:t>注释</a:t>
            </a:r>
          </a:p>
          <a:p>
            <a:pPr lvl="1"/>
            <a:r>
              <a:rPr lang="zh-CN" altLang="en-US" sz="2000" smtClean="0"/>
              <a:t>单行注释：</a:t>
            </a:r>
            <a:r>
              <a:rPr lang="en-US" altLang="zh-CN" sz="2000" b="1" smtClean="0">
                <a:solidFill>
                  <a:srgbClr val="FF0000"/>
                </a:solidFill>
              </a:rPr>
              <a:t>//</a:t>
            </a:r>
            <a:r>
              <a:rPr lang="zh-CN" altLang="en-US" sz="2000" b="1" smtClean="0">
                <a:solidFill>
                  <a:srgbClr val="FF0000"/>
                </a:solidFill>
              </a:rPr>
              <a:t>或</a:t>
            </a:r>
            <a:r>
              <a:rPr lang="en-US" altLang="zh-CN" sz="2000" b="1" smtClean="0">
                <a:solidFill>
                  <a:srgbClr val="FF0000"/>
                </a:solidFill>
              </a:rPr>
              <a:t>#</a:t>
            </a:r>
            <a:r>
              <a:rPr lang="zh-CN" altLang="en-US" sz="2000" smtClean="0"/>
              <a:t>开始</a:t>
            </a:r>
          </a:p>
          <a:p>
            <a:pPr lvl="1"/>
            <a:r>
              <a:rPr lang="zh-CN" altLang="en-US" sz="2000" smtClean="0"/>
              <a:t>多行注释：</a:t>
            </a:r>
            <a:r>
              <a:rPr lang="en-US" altLang="zh-CN" sz="2000" b="1" smtClean="0">
                <a:solidFill>
                  <a:srgbClr val="FF0000"/>
                </a:solidFill>
              </a:rPr>
              <a:t>/* </a:t>
            </a:r>
            <a:r>
              <a:rPr lang="zh-CN" altLang="en-US" sz="2000" b="1" smtClean="0">
                <a:solidFill>
                  <a:srgbClr val="FF0000"/>
                </a:solidFill>
              </a:rPr>
              <a:t>注释内容 *</a:t>
            </a:r>
            <a:r>
              <a:rPr lang="en-US" altLang="zh-CN" sz="2000" b="1" smtClean="0">
                <a:solidFill>
                  <a:srgbClr val="FF0000"/>
                </a:solidFill>
              </a:rPr>
              <a:t>/</a:t>
            </a:r>
          </a:p>
          <a:p>
            <a:r>
              <a:rPr lang="zh-CN" altLang="en-US" sz="2200" b="1" smtClean="0"/>
              <a:t>空白和缩进</a:t>
            </a:r>
          </a:p>
          <a:p>
            <a:pPr lvl="1"/>
            <a:r>
              <a:rPr lang="zh-CN" altLang="en-US" sz="2000" smtClean="0"/>
              <a:t>运算符与关键字之间出现的空格将被忽略</a:t>
            </a:r>
          </a:p>
          <a:p>
            <a:pPr lvl="1"/>
            <a:r>
              <a:rPr lang="zh-CN" altLang="en-US" sz="2000" smtClean="0"/>
              <a:t>适当使用缩进和空白有助于改善程序的可读性。</a:t>
            </a:r>
          </a:p>
          <a:p>
            <a:pPr lvl="1"/>
            <a:r>
              <a:rPr lang="zh-CN" altLang="en-US" sz="2000" smtClean="0"/>
              <a:t>空白包括空行或者空格。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变量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848600" cy="4098925"/>
          </a:xfrm>
        </p:spPr>
        <p:txBody>
          <a:bodyPr/>
          <a:lstStyle/>
          <a:p>
            <a:r>
              <a:rPr lang="zh-CN" altLang="en-US" sz="2000" smtClean="0"/>
              <a:t>现实世界中会有各种数据：姓名、性别、年龄、学历等。</a:t>
            </a:r>
          </a:p>
          <a:p>
            <a:r>
              <a:rPr lang="zh-CN" altLang="en-US" sz="2000" smtClean="0"/>
              <a:t>在编程语言中，是用一种叫做</a:t>
            </a:r>
            <a:r>
              <a:rPr lang="zh-CN" altLang="en-US" sz="2000" b="1" smtClean="0">
                <a:solidFill>
                  <a:srgbClr val="FF0000"/>
                </a:solidFill>
              </a:rPr>
              <a:t>“变量”</a:t>
            </a:r>
            <a:r>
              <a:rPr lang="zh-CN" altLang="en-US" sz="2000" smtClean="0"/>
              <a:t>的符号来描述现实世界中的数据的。</a:t>
            </a:r>
          </a:p>
          <a:p>
            <a:r>
              <a:rPr lang="zh-CN" altLang="en-US" sz="2000" smtClean="0"/>
              <a:t>我们可以给不同数据定义不同的名字，通过不同的名字来表示不同的数据。这名字称为“变量”。变量就是一个</a:t>
            </a:r>
            <a:r>
              <a:rPr lang="zh-CN" altLang="en-US" sz="2000" smtClean="0">
                <a:solidFill>
                  <a:srgbClr val="FF0000"/>
                </a:solidFill>
              </a:rPr>
              <a:t>代号</a:t>
            </a:r>
            <a:r>
              <a:rPr lang="zh-CN" altLang="en-US" sz="2000" smtClean="0"/>
              <a:t>，比如房间号。</a:t>
            </a:r>
          </a:p>
          <a:p>
            <a:r>
              <a:rPr lang="zh-CN" altLang="en-US" sz="2000" smtClean="0"/>
              <a:t>在计算机中，</a:t>
            </a:r>
            <a:r>
              <a:rPr lang="zh-CN" altLang="en-US" sz="2000" b="1" smtClean="0">
                <a:solidFill>
                  <a:srgbClr val="FF0000"/>
                </a:solidFill>
              </a:rPr>
              <a:t>变量就是存储数据的临时容器</a:t>
            </a:r>
            <a:r>
              <a:rPr lang="en-US" altLang="zh-CN" sz="2000" smtClean="0"/>
              <a:t>(</a:t>
            </a:r>
            <a:r>
              <a:rPr lang="zh-CN" altLang="en-US" sz="2000" smtClean="0"/>
              <a:t>空间</a:t>
            </a:r>
            <a:r>
              <a:rPr lang="en-US" altLang="zh-CN" sz="2000" smtClean="0"/>
              <a:t>)</a:t>
            </a:r>
            <a:r>
              <a:rPr lang="zh-CN" altLang="en-US" sz="2000" smtClean="0"/>
              <a:t>。变量存储在计算机内存中。内存是由</a:t>
            </a:r>
            <a:r>
              <a:rPr lang="en-US" altLang="zh-CN" sz="2000" smtClean="0"/>
              <a:t>N</a:t>
            </a:r>
            <a:r>
              <a:rPr lang="zh-CN" altLang="en-US" sz="2000" smtClean="0"/>
              <a:t>多个“小格子”构成。</a:t>
            </a:r>
          </a:p>
          <a:p>
            <a:pPr>
              <a:lnSpc>
                <a:spcPct val="120000"/>
              </a:lnSpc>
            </a:pPr>
            <a:r>
              <a:rPr lang="zh-CN" altLang="en-US" sz="2000" smtClean="0"/>
              <a:t>在程序中，数据往往以变量的形式存在。</a:t>
            </a:r>
            <a:r>
              <a:rPr lang="zh-CN" altLang="en-US" sz="2000" b="1" smtClean="0">
                <a:solidFill>
                  <a:srgbClr val="0000FF"/>
                </a:solidFill>
              </a:rPr>
              <a:t>变量是与某个值相关联的名称，可以看做是存储和引用数据的容器</a:t>
            </a:r>
            <a:r>
              <a:rPr lang="zh-CN" altLang="en-US" sz="20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自然语言数据</a:t>
            </a:r>
            <a:r>
              <a:rPr lang="en-US" altLang="zh-CN" smtClean="0"/>
              <a:t>——</a:t>
            </a:r>
            <a:r>
              <a:rPr lang="zh-CN" altLang="en-US" smtClean="0"/>
              <a:t>编程语言数据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8915" name="Picture 7" descr="未命名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944688"/>
            <a:ext cx="7632700" cy="486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变量</a:t>
            </a:r>
          </a:p>
        </p:txBody>
      </p:sp>
      <p:sp>
        <p:nvSpPr>
          <p:cNvPr id="39938" name="内容占位符 1"/>
          <p:cNvSpPr>
            <a:spLocks noGrp="1"/>
          </p:cNvSpPr>
          <p:nvPr>
            <p:ph type="body" idx="1"/>
          </p:nvPr>
        </p:nvSpPr>
        <p:spPr>
          <a:xfrm>
            <a:off x="468313" y="1916113"/>
            <a:ext cx="8128000" cy="4392612"/>
          </a:xfrm>
        </p:spPr>
        <p:txBody>
          <a:bodyPr/>
          <a:lstStyle/>
          <a:p>
            <a:r>
              <a:rPr lang="zh-CN" altLang="en-US" sz="2400" b="1" smtClean="0"/>
              <a:t>定义变量关键字 </a:t>
            </a:r>
            <a:r>
              <a:rPr lang="en-US" altLang="zh-CN" sz="2400" b="1" smtClean="0"/>
              <a:t>var</a:t>
            </a:r>
          </a:p>
          <a:p>
            <a:pPr lvl="1"/>
            <a:r>
              <a:rPr lang="zh-CN" altLang="en-US" sz="2000" smtClean="0"/>
              <a:t>变量使用关键字 </a:t>
            </a:r>
            <a:r>
              <a:rPr lang="en-US" altLang="zh-CN" sz="2000" smtClean="0"/>
              <a:t>var </a:t>
            </a:r>
            <a:r>
              <a:rPr lang="zh-CN" altLang="en-US" sz="2000" smtClean="0"/>
              <a:t>进行定义，例如：</a:t>
            </a:r>
            <a:r>
              <a:rPr lang="en-US" altLang="zh-CN" sz="2000" b="1" smtClean="0">
                <a:solidFill>
                  <a:srgbClr val="0000FF"/>
                </a:solidFill>
              </a:rPr>
              <a:t>var username;</a:t>
            </a:r>
          </a:p>
          <a:p>
            <a:pPr lvl="1"/>
            <a:r>
              <a:rPr lang="zh-CN" altLang="en-US" sz="2000" smtClean="0"/>
              <a:t>同时声明多个变量，多个变量间用逗号分开，例如：</a:t>
            </a:r>
            <a:r>
              <a:rPr lang="en-US" altLang="zh-CN" sz="2000" b="1" smtClean="0">
                <a:solidFill>
                  <a:srgbClr val="0000FF"/>
                </a:solidFill>
              </a:rPr>
              <a:t>var username,password;</a:t>
            </a:r>
          </a:p>
          <a:p>
            <a:pPr lvl="1"/>
            <a:r>
              <a:rPr lang="en-US" altLang="zh-CN" sz="2000" smtClean="0"/>
              <a:t>JS</a:t>
            </a:r>
            <a:r>
              <a:rPr lang="zh-CN" altLang="en-US" sz="2000" smtClean="0"/>
              <a:t>为弱数据类型语言，在定义变量时不需要指定变量类型，</a:t>
            </a:r>
            <a:r>
              <a:rPr lang="en-US" altLang="zh-CN" sz="2000" smtClean="0"/>
              <a:t>JS</a:t>
            </a:r>
            <a:r>
              <a:rPr lang="zh-CN" altLang="en-US" sz="2000" smtClean="0"/>
              <a:t>会根据对变量所赋的值自动确定变量的类型。</a:t>
            </a:r>
          </a:p>
          <a:p>
            <a:pPr lvl="1"/>
            <a:r>
              <a:rPr lang="en-US" altLang="zh-CN" sz="2000" smtClean="0"/>
              <a:t>JS</a:t>
            </a:r>
            <a:r>
              <a:rPr lang="zh-CN" altLang="en-US" sz="2000" smtClean="0"/>
              <a:t>变量的数据类型在程序中可以变化。</a:t>
            </a:r>
          </a:p>
          <a:p>
            <a:r>
              <a:rPr lang="zh-CN" altLang="en-US" sz="2400" b="1" smtClean="0"/>
              <a:t>变量名称规则</a:t>
            </a:r>
          </a:p>
          <a:p>
            <a:pPr lvl="1"/>
            <a:r>
              <a:rPr lang="zh-CN" altLang="en-US" sz="2000" smtClean="0"/>
              <a:t>变量名称必须以一个字母或下划线 “</a:t>
            </a:r>
            <a:r>
              <a:rPr lang="en-US" altLang="zh-CN" sz="2000" smtClean="0"/>
              <a:t>_” </a:t>
            </a:r>
            <a:r>
              <a:rPr lang="zh-CN" altLang="en-US" sz="2000" smtClean="0"/>
              <a:t>开始，后面的字符可以是数字 </a:t>
            </a:r>
            <a:r>
              <a:rPr lang="en-US" altLang="zh-CN" sz="2000" smtClean="0"/>
              <a:t>0-9 </a:t>
            </a:r>
            <a:r>
              <a:rPr lang="zh-CN" altLang="en-US" sz="2000" smtClean="0"/>
              <a:t>，字母 </a:t>
            </a:r>
            <a:r>
              <a:rPr lang="en-US" altLang="zh-CN" sz="2000" smtClean="0"/>
              <a:t>A-Z </a:t>
            </a:r>
            <a:r>
              <a:rPr lang="zh-CN" altLang="en-US" sz="2000" smtClean="0"/>
              <a:t>或 </a:t>
            </a:r>
            <a:r>
              <a:rPr lang="en-US" altLang="zh-CN" sz="2000" smtClean="0"/>
              <a:t>a-z</a:t>
            </a:r>
            <a:r>
              <a:rPr lang="zh-CN" altLang="en-US" sz="2000" smtClean="0"/>
              <a:t>。</a:t>
            </a:r>
          </a:p>
          <a:p>
            <a:pPr lvl="1"/>
            <a:r>
              <a:rPr lang="zh-CN" altLang="en-US" sz="2000" smtClean="0"/>
              <a:t>不能使用</a:t>
            </a:r>
            <a:r>
              <a:rPr lang="en-US" altLang="zh-CN" sz="2000" smtClean="0"/>
              <a:t>JavaScript </a:t>
            </a:r>
            <a:r>
              <a:rPr lang="zh-CN" altLang="en-US" sz="2000" smtClean="0"/>
              <a:t>关键字或者保留字作为变量名。</a:t>
            </a:r>
            <a:r>
              <a:rPr lang="en-US" altLang="zh-CN" sz="2000" smtClean="0"/>
              <a:t>JS</a:t>
            </a:r>
            <a:r>
              <a:rPr lang="zh-CN" altLang="en-US" sz="2000" smtClean="0"/>
              <a:t>变量名称区分大小写。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知识点</a:t>
            </a:r>
            <a:r>
              <a:rPr lang="en-US" altLang="zh-CN" smtClean="0"/>
              <a:t>——JS</a:t>
            </a:r>
            <a:r>
              <a:rPr lang="zh-CN" altLang="en-US" smtClean="0"/>
              <a:t>关键字与保留字</a:t>
            </a:r>
          </a:p>
        </p:txBody>
      </p:sp>
      <p:graphicFrame>
        <p:nvGraphicFramePr>
          <p:cNvPr id="42080" name="Group 96"/>
          <p:cNvGraphicFramePr>
            <a:graphicFrameLocks noGrp="1"/>
          </p:cNvGraphicFramePr>
          <p:nvPr/>
        </p:nvGraphicFramePr>
        <p:xfrm>
          <a:off x="755650" y="1935163"/>
          <a:ext cx="7704138" cy="1862137"/>
        </p:xfrm>
        <a:graphic>
          <a:graphicData uri="http://schemas.openxmlformats.org/drawingml/2006/table">
            <a:tbl>
              <a:tblPr/>
              <a:tblGrid>
                <a:gridCol w="1306513"/>
                <a:gridCol w="1600200"/>
                <a:gridCol w="1595437"/>
                <a:gridCol w="1600200"/>
                <a:gridCol w="1601788"/>
              </a:tblGrid>
              <a:tr h="338138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JS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关键字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break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continue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finally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instanceof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switch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void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while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079" name="Group 95"/>
          <p:cNvGraphicFramePr>
            <a:graphicFrameLocks noGrp="1"/>
          </p:cNvGraphicFramePr>
          <p:nvPr/>
        </p:nvGraphicFramePr>
        <p:xfrm>
          <a:off x="755650" y="3860800"/>
          <a:ext cx="7704138" cy="2438400"/>
        </p:xfrm>
        <a:graphic>
          <a:graphicData uri="http://schemas.openxmlformats.org/drawingml/2006/table">
            <a:tbl>
              <a:tblPr/>
              <a:tblGrid>
                <a:gridCol w="1541463"/>
                <a:gridCol w="1541462"/>
                <a:gridCol w="1538288"/>
                <a:gridCol w="1541462"/>
                <a:gridCol w="1541463"/>
              </a:tblGrid>
              <a:tr h="180975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JS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保留字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abstract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const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debugger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export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extends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final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goto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implements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import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interface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package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protecter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static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super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synchronized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throws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transient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volatile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变量命名方式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7840662" cy="2952750"/>
          </a:xfrm>
        </p:spPr>
        <p:txBody>
          <a:bodyPr/>
          <a:lstStyle/>
          <a:p>
            <a:r>
              <a:rPr lang="zh-CN" altLang="en-US" sz="2400" b="1" smtClean="0"/>
              <a:t>在定义与使用变量时，应该培养良好的编程习惯</a:t>
            </a:r>
          </a:p>
          <a:p>
            <a:pPr lvl="1"/>
            <a:r>
              <a:rPr lang="zh-CN" altLang="en-US" sz="1800" smtClean="0"/>
              <a:t>为变量指定有意义的名称，方便使用</a:t>
            </a:r>
          </a:p>
          <a:p>
            <a:pPr lvl="1"/>
            <a:r>
              <a:rPr lang="zh-CN" altLang="en-US" sz="1800" smtClean="0"/>
              <a:t>在定义变量时给出必要的注释说明</a:t>
            </a:r>
          </a:p>
          <a:p>
            <a:pPr lvl="1"/>
            <a:r>
              <a:rPr lang="zh-CN" altLang="en-US" sz="1800" smtClean="0"/>
              <a:t>在定义变量时对变量进行</a:t>
            </a:r>
            <a:r>
              <a:rPr lang="zh-CN" altLang="en-US" sz="1800" b="1" smtClean="0">
                <a:solidFill>
                  <a:srgbClr val="FF0000"/>
                </a:solidFill>
              </a:rPr>
              <a:t>初始化</a:t>
            </a:r>
          </a:p>
          <a:p>
            <a:pPr lvl="1"/>
            <a:r>
              <a:rPr lang="zh-CN" altLang="en-US" sz="1800" smtClean="0"/>
              <a:t>当变量名包含多个单词时，一般采用“</a:t>
            </a:r>
            <a:r>
              <a:rPr lang="zh-CN" altLang="en-US" sz="1800" b="1" smtClean="0">
                <a:solidFill>
                  <a:srgbClr val="0000FF"/>
                </a:solidFill>
              </a:rPr>
              <a:t>驼峰</a:t>
            </a:r>
            <a:r>
              <a:rPr lang="zh-CN" altLang="en-US" sz="1800" smtClean="0"/>
              <a:t>”式的命名方式，即第一个单词的字母全部小写，其它单词首字母大写，其余小母小写，例如 </a:t>
            </a:r>
            <a:r>
              <a:rPr lang="en-US" altLang="zh-CN" sz="1800" smtClean="0"/>
              <a:t>getUserName</a:t>
            </a:r>
            <a:r>
              <a:rPr lang="zh-CN" altLang="en-US" sz="1800" smtClean="0"/>
              <a:t>。</a:t>
            </a:r>
          </a:p>
          <a:p>
            <a:pPr lvl="1"/>
            <a:r>
              <a:rPr lang="zh-CN" altLang="en-US" sz="1800" smtClean="0"/>
              <a:t>另一种常用的命名方法是“</a:t>
            </a:r>
            <a:r>
              <a:rPr lang="zh-CN" altLang="en-US" sz="1800" b="1" smtClean="0">
                <a:solidFill>
                  <a:srgbClr val="0000FF"/>
                </a:solidFill>
              </a:rPr>
              <a:t>下划线</a:t>
            </a:r>
            <a:r>
              <a:rPr lang="zh-CN" altLang="en-US" sz="1800" smtClean="0"/>
              <a:t>”命名方式，使用 “</a:t>
            </a:r>
            <a:r>
              <a:rPr lang="en-US" altLang="zh-CN" sz="1800" smtClean="0"/>
              <a:t>_” </a:t>
            </a:r>
            <a:r>
              <a:rPr lang="zh-CN" altLang="en-US" sz="1800" smtClean="0"/>
              <a:t>符号分隔多个单词，而各单词字母均小写，例如 </a:t>
            </a:r>
            <a:r>
              <a:rPr lang="en-US" altLang="zh-CN" sz="1800" smtClean="0"/>
              <a:t>get_user_name</a:t>
            </a:r>
            <a:r>
              <a:rPr lang="zh-CN" altLang="en-US" sz="1800" smtClean="0"/>
              <a:t>。</a:t>
            </a:r>
            <a:endParaRPr lang="zh-CN" altLang="en-US" sz="1600" smtClean="0"/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611188" y="5084763"/>
            <a:ext cx="7850187" cy="10366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var username,password,city,edu,sex,content;  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同时定义多个变量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var getUserName;  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驼峰式命名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var get_user_name;  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下划线式命名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变量赋值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16058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100" b="1" smtClean="0"/>
              <a:t>给变量赋值</a:t>
            </a:r>
          </a:p>
          <a:p>
            <a:pPr lvl="1">
              <a:spcBef>
                <a:spcPct val="50000"/>
              </a:spcBef>
            </a:pPr>
            <a:r>
              <a:rPr lang="zh-CN" altLang="en-US" sz="1800" smtClean="0"/>
              <a:t>给变量赋值，使用赋值符号”</a:t>
            </a:r>
            <a:r>
              <a:rPr lang="en-US" altLang="zh-CN" sz="1800" smtClean="0"/>
              <a:t>=”</a:t>
            </a:r>
            <a:r>
              <a:rPr lang="zh-CN" altLang="en-US" sz="1800" smtClean="0"/>
              <a:t>。”</a:t>
            </a:r>
            <a:r>
              <a:rPr lang="en-US" altLang="zh-CN" sz="1800" smtClean="0"/>
              <a:t>=”</a:t>
            </a:r>
            <a:r>
              <a:rPr lang="zh-CN" altLang="en-US" sz="1800" smtClean="0"/>
              <a:t>不表示相等，而将将”</a:t>
            </a:r>
            <a:r>
              <a:rPr lang="en-US" altLang="zh-CN" sz="1800" smtClean="0"/>
              <a:t>=”</a:t>
            </a:r>
            <a:r>
              <a:rPr lang="zh-CN" altLang="en-US" sz="1800" smtClean="0"/>
              <a:t>号右边的值赋予左边的变量。”</a:t>
            </a:r>
            <a:r>
              <a:rPr lang="en-US" altLang="zh-CN" sz="1800" smtClean="0"/>
              <a:t>=”</a:t>
            </a:r>
            <a:r>
              <a:rPr lang="zh-CN" altLang="en-US" sz="1800" smtClean="0"/>
              <a:t>符号右边可以是值、变量或表达式。</a:t>
            </a:r>
          </a:p>
          <a:p>
            <a:pPr lvl="1">
              <a:spcBef>
                <a:spcPct val="50000"/>
              </a:spcBef>
            </a:pPr>
            <a:r>
              <a:rPr lang="zh-CN" altLang="en-US" sz="1800" smtClean="0"/>
              <a:t>在</a:t>
            </a:r>
            <a:r>
              <a:rPr lang="en-US" altLang="zh-CN" sz="1800" smtClean="0"/>
              <a:t>JS</a:t>
            </a:r>
            <a:r>
              <a:rPr lang="zh-CN" altLang="en-US" sz="1800" smtClean="0"/>
              <a:t>中，</a:t>
            </a:r>
            <a:r>
              <a:rPr lang="zh-CN" altLang="en-US" sz="1800" b="1" smtClean="0">
                <a:solidFill>
                  <a:srgbClr val="FF0000"/>
                </a:solidFill>
              </a:rPr>
              <a:t>重复定义相同名称的变量是合法的</a:t>
            </a:r>
            <a:r>
              <a:rPr lang="zh-CN" altLang="en-US" sz="1800" smtClean="0"/>
              <a:t>，但是后面定义的变量将覆盖前面定义的同名变量。但在</a:t>
            </a:r>
            <a:r>
              <a:rPr lang="en-US" altLang="zh-CN" sz="1800" smtClean="0"/>
              <a:t>JAVA</a:t>
            </a:r>
            <a:r>
              <a:rPr lang="zh-CN" altLang="en-US" sz="1800" smtClean="0"/>
              <a:t>等程序语言中，同一作用域内不允许重复定义相同名称的变量。</a:t>
            </a:r>
          </a:p>
          <a:p>
            <a:endParaRPr lang="zh-CN" altLang="en-US" sz="2200" smtClean="0"/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755650" y="4224338"/>
            <a:ext cx="7632700" cy="17494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var a = 10;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var b = 20;  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声明变量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，并赋值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20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var b = 0;  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给变量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b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重新赋值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var c = a;  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将变量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的值赋给变量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var sum = c+b;   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将变量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与变量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b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的和，赋给变量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学习目标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表单客户端验证</a:t>
            </a:r>
          </a:p>
          <a:p>
            <a:r>
              <a:rPr lang="zh-CN" altLang="en-US" smtClean="0"/>
              <a:t>网页动态效果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数据类型简介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8064500" cy="4098925"/>
          </a:xfrm>
        </p:spPr>
        <p:txBody>
          <a:bodyPr/>
          <a:lstStyle/>
          <a:p>
            <a:pPr marL="1588" indent="12700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smtClean="0"/>
              <a:t>        程序是</a:t>
            </a:r>
            <a:r>
              <a:rPr lang="zh-CN" altLang="en-US" sz="2400" b="1" smtClean="0">
                <a:solidFill>
                  <a:srgbClr val="FF0000"/>
                </a:solidFill>
              </a:rPr>
              <a:t>算法与数据</a:t>
            </a:r>
            <a:r>
              <a:rPr lang="zh-CN" altLang="en-US" sz="2400" smtClean="0"/>
              <a:t>的结合。算法是完成某项任务采用方法的详细步骤，。数据是程序处理的对象，目的是对数据进行加工处理，以得到期望的结果。</a:t>
            </a:r>
          </a:p>
          <a:p>
            <a:pPr marL="1588" indent="12700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smtClean="0"/>
              <a:t>        数据根据其特性进行分类，不同的数据类型有不同的处理方法。</a:t>
            </a:r>
            <a:r>
              <a:rPr lang="en-US" altLang="zh-CN" sz="2400" smtClean="0"/>
              <a:t>JavaScript</a:t>
            </a:r>
            <a:r>
              <a:rPr lang="zh-CN" altLang="en-US" sz="2400" smtClean="0"/>
              <a:t>支持</a:t>
            </a:r>
            <a:r>
              <a:rPr lang="en-US" altLang="zh-CN" sz="2400" smtClean="0"/>
              <a:t>5</a:t>
            </a:r>
            <a:r>
              <a:rPr lang="zh-CN" altLang="en-US" sz="2400" smtClean="0"/>
              <a:t>种基本数据类型： </a:t>
            </a:r>
            <a:r>
              <a:rPr lang="en-US" altLang="zh-CN" sz="2400" smtClean="0"/>
              <a:t>number(</a:t>
            </a:r>
            <a:r>
              <a:rPr lang="zh-CN" altLang="en-US" sz="2400" smtClean="0"/>
              <a:t>数值</a:t>
            </a:r>
            <a:r>
              <a:rPr lang="en-US" altLang="zh-CN" sz="2400" smtClean="0"/>
              <a:t>)</a:t>
            </a:r>
            <a:r>
              <a:rPr lang="zh-CN" altLang="en-US" sz="2400" smtClean="0"/>
              <a:t>、</a:t>
            </a:r>
            <a:r>
              <a:rPr lang="en-US" altLang="zh-CN" sz="2400" smtClean="0"/>
              <a:t>string(</a:t>
            </a:r>
            <a:r>
              <a:rPr lang="zh-CN" altLang="en-US" sz="2400" smtClean="0"/>
              <a:t>字符串</a:t>
            </a:r>
            <a:r>
              <a:rPr lang="en-US" altLang="zh-CN" sz="2400" smtClean="0"/>
              <a:t>)</a:t>
            </a:r>
            <a:r>
              <a:rPr lang="zh-CN" altLang="en-US" sz="2400" smtClean="0"/>
              <a:t>、</a:t>
            </a:r>
            <a:r>
              <a:rPr lang="en-US" altLang="zh-CN" sz="2400" smtClean="0"/>
              <a:t>boolean(</a:t>
            </a:r>
            <a:r>
              <a:rPr lang="zh-CN" altLang="en-US" sz="2400" smtClean="0"/>
              <a:t>布尔型</a:t>
            </a:r>
            <a:r>
              <a:rPr lang="en-US" altLang="zh-CN" sz="2400" smtClean="0"/>
              <a:t>)</a:t>
            </a:r>
            <a:r>
              <a:rPr lang="zh-CN" altLang="en-US" sz="2400" smtClean="0"/>
              <a:t>、</a:t>
            </a:r>
            <a:r>
              <a:rPr lang="en-US" altLang="zh-CN" sz="2400" smtClean="0"/>
              <a:t>undefined(</a:t>
            </a:r>
            <a:r>
              <a:rPr lang="zh-CN" altLang="en-US" sz="2400" smtClean="0"/>
              <a:t>未定义</a:t>
            </a:r>
            <a:r>
              <a:rPr lang="en-US" altLang="zh-CN" sz="2400" smtClean="0"/>
              <a:t>)</a:t>
            </a:r>
            <a:r>
              <a:rPr lang="zh-CN" altLang="en-US" sz="2400" smtClean="0"/>
              <a:t>和</a:t>
            </a:r>
            <a:r>
              <a:rPr lang="en-US" altLang="zh-CN" sz="2400" smtClean="0"/>
              <a:t>null(</a:t>
            </a:r>
            <a:r>
              <a:rPr lang="zh-CN" altLang="en-US" sz="2400" smtClean="0"/>
              <a:t>空</a:t>
            </a:r>
            <a:r>
              <a:rPr lang="en-US" altLang="zh-CN" sz="2400" smtClean="0"/>
              <a:t>)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Array(</a:t>
            </a:r>
            <a:r>
              <a:rPr lang="zh-CN" altLang="en-US" sz="2400" smtClean="0"/>
              <a:t>数组</a:t>
            </a:r>
            <a:r>
              <a:rPr lang="en-US" altLang="zh-CN" sz="2400" smtClean="0"/>
              <a:t>)</a:t>
            </a:r>
            <a:r>
              <a:rPr lang="zh-CN" altLang="en-US" sz="2400" smtClean="0"/>
              <a:t>、</a:t>
            </a:r>
            <a:r>
              <a:rPr lang="en-US" altLang="zh-CN" sz="2400" smtClean="0"/>
              <a:t>Object(</a:t>
            </a:r>
            <a:r>
              <a:rPr lang="zh-CN" altLang="en-US" sz="2400" smtClean="0"/>
              <a:t>对象</a:t>
            </a:r>
            <a:r>
              <a:rPr lang="en-US" altLang="zh-CN" sz="2400" smtClean="0"/>
              <a:t>)</a:t>
            </a:r>
            <a:r>
              <a:rPr lang="zh-CN" altLang="en-US" sz="2400" smtClean="0"/>
              <a:t>、</a:t>
            </a:r>
            <a:r>
              <a:rPr lang="en-US" altLang="zh-CN" sz="2400" smtClean="0"/>
              <a:t>Function(</a:t>
            </a:r>
            <a:r>
              <a:rPr lang="zh-CN" altLang="en-US" sz="2400" smtClean="0"/>
              <a:t>函数</a:t>
            </a:r>
            <a:r>
              <a:rPr lang="en-US" altLang="zh-CN" sz="2400" smtClean="0"/>
              <a:t>)3</a:t>
            </a:r>
            <a:r>
              <a:rPr lang="zh-CN" altLang="en-US" sz="2400" smtClean="0"/>
              <a:t>种复合数据类型</a:t>
            </a:r>
            <a:r>
              <a:rPr lang="en-US" altLang="zh-CN" sz="2400" smtClean="0"/>
              <a:t>(</a:t>
            </a:r>
            <a:r>
              <a:rPr lang="zh-CN" altLang="en-US" sz="2400" smtClean="0"/>
              <a:t>引用类型</a:t>
            </a:r>
            <a:r>
              <a:rPr lang="en-US" altLang="zh-CN" sz="2400" smtClean="0"/>
              <a:t>)</a:t>
            </a:r>
            <a:r>
              <a:rPr lang="zh-CN" altLang="en-US" sz="2400" smtClean="0"/>
              <a:t>。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判断变量数据类型</a:t>
            </a:r>
            <a:r>
              <a:rPr lang="en-US" altLang="zh-CN" smtClean="0"/>
              <a:t>typeof</a:t>
            </a:r>
            <a:endParaRPr lang="zh-CN" altLang="en-US" smtClean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7704138" cy="2376487"/>
          </a:xfrm>
        </p:spPr>
        <p:txBody>
          <a:bodyPr/>
          <a:lstStyle/>
          <a:p>
            <a:r>
              <a:rPr lang="en-US" altLang="zh-CN" sz="2800" b="1" smtClean="0"/>
              <a:t>typeof</a:t>
            </a:r>
            <a:r>
              <a:rPr lang="zh-CN" altLang="en-US" sz="2800" b="1" smtClean="0"/>
              <a:t>运算符</a:t>
            </a:r>
          </a:p>
          <a:p>
            <a:pPr lvl="1"/>
            <a:r>
              <a:rPr lang="zh-CN" altLang="en-US" sz="2000" b="1" smtClean="0"/>
              <a:t>功能：</a:t>
            </a:r>
            <a:r>
              <a:rPr lang="en-US" altLang="zh-CN" sz="2000" smtClean="0"/>
              <a:t>typeof()</a:t>
            </a:r>
            <a:r>
              <a:rPr lang="zh-CN" altLang="en-US" sz="2000" smtClean="0"/>
              <a:t>是一个一元运算符，以字符串形式返回变量的类型名称。</a:t>
            </a:r>
          </a:p>
          <a:p>
            <a:pPr lvl="1"/>
            <a:r>
              <a:rPr lang="zh-CN" altLang="en-US" sz="2000" b="1" smtClean="0">
                <a:solidFill>
                  <a:srgbClr val="0066FF"/>
                </a:solidFill>
              </a:rPr>
              <a:t>语法：</a:t>
            </a:r>
            <a:r>
              <a:rPr lang="en-US" altLang="zh-CN" sz="2000" b="1" smtClean="0">
                <a:solidFill>
                  <a:srgbClr val="0066FF"/>
                </a:solidFill>
              </a:rPr>
              <a:t>typeof(name)  </a:t>
            </a:r>
            <a:r>
              <a:rPr lang="zh-CN" altLang="en-US" sz="2000" b="1" smtClean="0">
                <a:solidFill>
                  <a:srgbClr val="0066FF"/>
                </a:solidFill>
              </a:rPr>
              <a:t>或  </a:t>
            </a:r>
            <a:r>
              <a:rPr lang="en-US" altLang="zh-CN" sz="2000" b="1" smtClean="0">
                <a:solidFill>
                  <a:srgbClr val="0066FF"/>
                </a:solidFill>
              </a:rPr>
              <a:t>typeof name</a:t>
            </a:r>
          </a:p>
          <a:p>
            <a:pPr lvl="1"/>
            <a:r>
              <a:rPr lang="zh-CN" altLang="en-US" sz="2000" b="1" smtClean="0"/>
              <a:t>返回值有六种可能</a:t>
            </a:r>
            <a:r>
              <a:rPr lang="zh-CN" altLang="en-US" sz="2000" smtClean="0"/>
              <a:t>：</a:t>
            </a:r>
            <a:r>
              <a:rPr lang="en-US" altLang="zh-CN" sz="2000" smtClean="0"/>
              <a:t>“number”</a:t>
            </a:r>
            <a:r>
              <a:rPr lang="zh-CN" altLang="en-US" sz="2000" smtClean="0"/>
              <a:t>、“</a:t>
            </a:r>
            <a:r>
              <a:rPr lang="en-US" altLang="zh-CN" sz="2000" smtClean="0"/>
              <a:t>string”</a:t>
            </a:r>
            <a:r>
              <a:rPr lang="zh-CN" altLang="en-US" sz="2000" smtClean="0"/>
              <a:t>、</a:t>
            </a:r>
            <a:r>
              <a:rPr lang="en-US" altLang="zh-CN" sz="2000" smtClean="0"/>
              <a:t>“undefined”</a:t>
            </a:r>
            <a:r>
              <a:rPr lang="zh-CN" altLang="en-US" sz="2000" smtClean="0"/>
              <a:t>、</a:t>
            </a:r>
            <a:r>
              <a:rPr lang="en-US" altLang="zh-CN" sz="2000" smtClean="0"/>
              <a:t>“boolean”</a:t>
            </a:r>
            <a:r>
              <a:rPr lang="zh-CN" altLang="en-US" sz="2000" smtClean="0"/>
              <a:t>、</a:t>
            </a:r>
            <a:r>
              <a:rPr lang="en-US" altLang="zh-CN" sz="2000" smtClean="0"/>
              <a:t>“object”</a:t>
            </a:r>
            <a:r>
              <a:rPr lang="zh-CN" altLang="en-US" sz="2000" smtClean="0"/>
              <a:t>、</a:t>
            </a:r>
            <a:r>
              <a:rPr lang="en-US" altLang="zh-CN" sz="2000" smtClean="0"/>
              <a:t>“function”</a:t>
            </a:r>
          </a:p>
        </p:txBody>
      </p:sp>
      <p:graphicFrame>
        <p:nvGraphicFramePr>
          <p:cNvPr id="44063" name="Group 31"/>
          <p:cNvGraphicFramePr>
            <a:graphicFrameLocks noGrp="1"/>
          </p:cNvGraphicFramePr>
          <p:nvPr>
            <p:ph sz="half" idx="4294967295"/>
          </p:nvPr>
        </p:nvGraphicFramePr>
        <p:xfrm>
          <a:off x="692150" y="4581525"/>
          <a:ext cx="7696200" cy="1736725"/>
        </p:xfrm>
        <a:graphic>
          <a:graphicData uri="http://schemas.openxmlformats.org/drawingml/2006/table">
            <a:tbl>
              <a:tblPr/>
              <a:tblGrid>
                <a:gridCol w="1584325"/>
                <a:gridCol w="1871663"/>
                <a:gridCol w="2316162"/>
                <a:gridCol w="1924050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typeof(100)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返回“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number”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typeof(undefined)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返回“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undefined”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typeof(NaN)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“number”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typeof(null)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返回“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object”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typeof(“100”)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返回“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string”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typeof(window)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返回“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object”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typeof(true)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返回“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boolean”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typeof(document)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返回“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object”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基本数据类型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smtClean="0"/>
              <a:t>数值型</a:t>
            </a:r>
            <a:r>
              <a:rPr lang="en-US" altLang="zh-CN" sz="2800" b="1" smtClean="0"/>
              <a:t>number</a:t>
            </a:r>
          </a:p>
          <a:p>
            <a:pPr lvl="1">
              <a:lnSpc>
                <a:spcPct val="120000"/>
              </a:lnSpc>
            </a:pPr>
            <a:r>
              <a:rPr lang="zh-CN" altLang="en-US" sz="1600" smtClean="0"/>
              <a:t>数值型包括整数和浮点数。在</a:t>
            </a:r>
            <a:r>
              <a:rPr lang="en-US" altLang="zh-CN" sz="1600" smtClean="0"/>
              <a:t>JS</a:t>
            </a:r>
            <a:r>
              <a:rPr lang="zh-CN" altLang="en-US" sz="1600" smtClean="0"/>
              <a:t>中，所有数值均被作为浮点数处理，负值通过在数值前加 “</a:t>
            </a:r>
            <a:r>
              <a:rPr lang="en-US" altLang="zh-CN" sz="1600" smtClean="0"/>
              <a:t>-”</a:t>
            </a:r>
            <a:r>
              <a:rPr lang="zh-CN" altLang="en-US" sz="1600" smtClean="0"/>
              <a:t>号表示。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smtClean="0">
                <a:solidFill>
                  <a:srgbClr val="FF0000"/>
                </a:solidFill>
              </a:rPr>
              <a:t>整数</a:t>
            </a:r>
            <a:r>
              <a:rPr lang="zh-CN" altLang="en-US" sz="1600" smtClean="0"/>
              <a:t>可以用十六进制和八进制形式表示。十六进制数值以 </a:t>
            </a:r>
            <a:r>
              <a:rPr lang="en-US" altLang="zh-CN" sz="1600" smtClean="0"/>
              <a:t>0x </a:t>
            </a:r>
            <a:r>
              <a:rPr lang="zh-CN" altLang="en-US" sz="1600" smtClean="0"/>
              <a:t>或</a:t>
            </a:r>
            <a:r>
              <a:rPr lang="en-US" altLang="zh-CN" sz="1600" smtClean="0"/>
              <a:t>0X</a:t>
            </a:r>
            <a:r>
              <a:rPr lang="zh-CN" altLang="en-US" sz="1600" smtClean="0"/>
              <a:t>开始，例如”</a:t>
            </a:r>
            <a:r>
              <a:rPr lang="en-US" altLang="zh-CN" sz="1600" smtClean="0"/>
              <a:t>0X23AC”</a:t>
            </a:r>
            <a:r>
              <a:rPr lang="zh-CN" altLang="en-US" sz="1600" smtClean="0"/>
              <a:t>；八进制以 </a:t>
            </a:r>
            <a:r>
              <a:rPr lang="en-US" altLang="zh-CN" sz="1600" smtClean="0"/>
              <a:t>0 </a:t>
            </a:r>
            <a:r>
              <a:rPr lang="zh-CN" altLang="en-US" sz="1600" smtClean="0"/>
              <a:t>开始，后面跟</a:t>
            </a:r>
            <a:r>
              <a:rPr lang="en-US" altLang="zh-CN" sz="1600" smtClean="0"/>
              <a:t>0~7</a:t>
            </a:r>
            <a:r>
              <a:rPr lang="zh-CN" altLang="en-US" sz="1600" smtClean="0"/>
              <a:t>的数字。最终显示结果都为十进制。</a:t>
            </a:r>
            <a:r>
              <a:rPr lang="zh-CN" altLang="en-US" sz="1600" b="1" smtClean="0">
                <a:solidFill>
                  <a:srgbClr val="FF0000"/>
                </a:solidFill>
              </a:rPr>
              <a:t>注意：一些浏览器并不支持八进制。</a:t>
            </a:r>
          </a:p>
          <a:p>
            <a:pPr lvl="1">
              <a:lnSpc>
                <a:spcPct val="120000"/>
              </a:lnSpc>
            </a:pPr>
            <a:r>
              <a:rPr lang="zh-CN" altLang="en-US" sz="1600" smtClean="0"/>
              <a:t>十进制数值用科学计数法表示，例</a:t>
            </a:r>
            <a:r>
              <a:rPr lang="en-US" altLang="zh-CN" sz="1600" smtClean="0"/>
              <a:t>3.45e12(</a:t>
            </a:r>
            <a:r>
              <a:rPr lang="zh-CN" altLang="en-US" sz="1600" smtClean="0"/>
              <a:t>相当于</a:t>
            </a:r>
            <a:r>
              <a:rPr lang="en-US" altLang="zh-CN" sz="1600" smtClean="0"/>
              <a:t>3.45</a:t>
            </a:r>
            <a:r>
              <a:rPr lang="zh-CN" altLang="en-US" sz="1600" smtClean="0"/>
              <a:t>乘以</a:t>
            </a:r>
            <a:r>
              <a:rPr lang="en-US" altLang="zh-CN" sz="1600" smtClean="0"/>
              <a:t>10</a:t>
            </a:r>
            <a:r>
              <a:rPr lang="zh-CN" altLang="en-US" sz="1600" smtClean="0"/>
              <a:t>的</a:t>
            </a:r>
            <a:r>
              <a:rPr lang="en-US" altLang="zh-CN" sz="1600" smtClean="0"/>
              <a:t>12</a:t>
            </a:r>
            <a:r>
              <a:rPr lang="zh-CN" altLang="en-US" sz="1600" smtClean="0"/>
              <a:t>次方</a:t>
            </a:r>
            <a:r>
              <a:rPr lang="en-US" altLang="zh-CN" sz="1600" smtClean="0"/>
              <a:t>)</a:t>
            </a:r>
            <a:r>
              <a:rPr lang="zh-CN" altLang="en-US" sz="1600" smtClean="0"/>
              <a:t>、</a:t>
            </a:r>
            <a:r>
              <a:rPr lang="en-US" altLang="zh-CN" sz="1600" smtClean="0"/>
              <a:t>3.45e-12(</a:t>
            </a:r>
            <a:r>
              <a:rPr lang="zh-CN" altLang="en-US" sz="1600" smtClean="0"/>
              <a:t>相当于</a:t>
            </a:r>
            <a:r>
              <a:rPr lang="en-US" altLang="zh-CN" sz="1600" smtClean="0"/>
              <a:t>3.45</a:t>
            </a:r>
            <a:r>
              <a:rPr lang="zh-CN" altLang="en-US" sz="1600" smtClean="0"/>
              <a:t>乘以</a:t>
            </a:r>
            <a:r>
              <a:rPr lang="en-US" altLang="zh-CN" sz="1600" smtClean="0"/>
              <a:t>10</a:t>
            </a:r>
            <a:r>
              <a:rPr lang="zh-CN" altLang="en-US" sz="1600" smtClean="0"/>
              <a:t>的－</a:t>
            </a:r>
            <a:r>
              <a:rPr lang="en-US" altLang="zh-CN" sz="1600" smtClean="0"/>
              <a:t>12</a:t>
            </a:r>
            <a:r>
              <a:rPr lang="zh-CN" altLang="en-US" sz="1600" smtClean="0"/>
              <a:t>次方</a:t>
            </a:r>
            <a:r>
              <a:rPr lang="en-US" altLang="zh-CN" sz="1600" smtClean="0"/>
              <a:t>)</a:t>
            </a:r>
            <a:r>
              <a:rPr lang="zh-CN" altLang="en-US" sz="1600" smtClean="0"/>
              <a:t>，最终显示结果为十进制。</a:t>
            </a:r>
          </a:p>
          <a:p>
            <a:pPr lvl="1">
              <a:lnSpc>
                <a:spcPct val="120000"/>
              </a:lnSpc>
            </a:pPr>
            <a:r>
              <a:rPr lang="zh-CN" altLang="en-US" sz="1600" smtClean="0"/>
              <a:t>关于数值类型，有一个特殊的数据</a:t>
            </a:r>
            <a:r>
              <a:rPr lang="en-US" altLang="zh-CN" sz="1600" smtClean="0"/>
              <a:t>NaN(Not a Number)</a:t>
            </a:r>
            <a:r>
              <a:rPr lang="zh-CN" altLang="en-US" sz="1600" smtClean="0"/>
              <a:t>，该值表示“不是数字”。在某些情况下，将返回该值。例如强制将纯字符串转换为数值时将返回</a:t>
            </a:r>
            <a:r>
              <a:rPr lang="en-US" altLang="zh-CN" sz="1600" smtClean="0"/>
              <a:t>NaN</a:t>
            </a:r>
            <a:r>
              <a:rPr lang="zh-CN" altLang="en-US" sz="1600" smtClean="0"/>
              <a:t>。</a:t>
            </a:r>
            <a:r>
              <a:rPr lang="zh-CN" altLang="en-US" sz="1600" b="1" smtClean="0">
                <a:solidFill>
                  <a:srgbClr val="FF0000"/>
                </a:solidFill>
              </a:rPr>
              <a:t>注意：</a:t>
            </a:r>
            <a:r>
              <a:rPr lang="en-US" altLang="zh-CN" sz="1600" smtClean="0">
                <a:solidFill>
                  <a:srgbClr val="FF0000"/>
                </a:solidFill>
              </a:rPr>
              <a:t>NaN</a:t>
            </a:r>
            <a:r>
              <a:rPr lang="zh-CN" altLang="en-US" sz="1600" smtClean="0">
                <a:solidFill>
                  <a:srgbClr val="FF0000"/>
                </a:solidFill>
              </a:rPr>
              <a:t>和任何值都不相等，和它自己也不相等</a:t>
            </a:r>
            <a:r>
              <a:rPr lang="zh-CN" altLang="en-US" sz="1600" smtClean="0"/>
              <a:t>。</a:t>
            </a:r>
            <a:endParaRPr lang="zh-CN" altLang="en-US" sz="17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数值型数据类型</a:t>
            </a:r>
            <a:r>
              <a:rPr lang="en-US" altLang="zh-CN" smtClean="0"/>
              <a:t>number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700" smtClean="0"/>
              <a:t>常用数值型数据举例：</a:t>
            </a:r>
          </a:p>
          <a:p>
            <a:endParaRPr lang="zh-CN" altLang="en-US" sz="2700" smtClean="0"/>
          </a:p>
        </p:txBody>
      </p:sp>
      <p:graphicFrame>
        <p:nvGraphicFramePr>
          <p:cNvPr id="129083" name="Group 59"/>
          <p:cNvGraphicFramePr>
            <a:graphicFrameLocks noGrp="1"/>
          </p:cNvGraphicFramePr>
          <p:nvPr>
            <p:ph sz="half" idx="2"/>
          </p:nvPr>
        </p:nvGraphicFramePr>
        <p:xfrm>
          <a:off x="755650" y="2708275"/>
          <a:ext cx="7696200" cy="3352800"/>
        </p:xfrm>
        <a:graphic>
          <a:graphicData uri="http://schemas.openxmlformats.org/drawingml/2006/table">
            <a:tbl>
              <a:tblPr/>
              <a:tblGrid>
                <a:gridCol w="3848100"/>
                <a:gridCol w="3848100"/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数值型数据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.123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0.123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123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或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123.00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123.34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123.34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0123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（八进制）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0x123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或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0X123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（十六进制）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3.45e14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（科学计数法）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3.45*10^14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3.45e-12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3.45*10^-12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基本数据类型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993063" cy="4098925"/>
          </a:xfrm>
        </p:spPr>
        <p:txBody>
          <a:bodyPr/>
          <a:lstStyle/>
          <a:p>
            <a:r>
              <a:rPr lang="zh-CN" altLang="en-US" sz="2400" b="1" smtClean="0"/>
              <a:t>字符串型</a:t>
            </a:r>
            <a:r>
              <a:rPr lang="en-US" altLang="zh-CN" sz="2400" b="1" smtClean="0"/>
              <a:t>(string)</a:t>
            </a:r>
          </a:p>
          <a:p>
            <a:pPr lvl="1"/>
            <a:r>
              <a:rPr lang="zh-CN" altLang="en-US" sz="1800" smtClean="0"/>
              <a:t>字符串是指由</a:t>
            </a:r>
            <a:r>
              <a:rPr lang="zh-CN" altLang="en-US" sz="1800" b="1" smtClean="0">
                <a:solidFill>
                  <a:srgbClr val="FF0000"/>
                </a:solidFill>
              </a:rPr>
              <a:t>单引号或双引</a:t>
            </a:r>
            <a:r>
              <a:rPr lang="zh-CN" altLang="en-US" sz="1800" smtClean="0"/>
              <a:t>号括起来的一串字符。例如：”</a:t>
            </a:r>
            <a:r>
              <a:rPr lang="en-US" altLang="zh-CN" sz="1800" smtClean="0"/>
              <a:t>welcome”</a:t>
            </a:r>
            <a:r>
              <a:rPr lang="zh-CN" altLang="en-US" sz="1800" smtClean="0"/>
              <a:t>，”你好”，”</a:t>
            </a:r>
            <a:r>
              <a:rPr lang="en-US" altLang="zh-CN" sz="1800" smtClean="0"/>
              <a:t>1203-003”</a:t>
            </a:r>
          </a:p>
          <a:p>
            <a:pPr lvl="1"/>
            <a:r>
              <a:rPr lang="zh-CN" altLang="en-US" sz="1800" smtClean="0"/>
              <a:t>字符串</a:t>
            </a:r>
            <a:r>
              <a:rPr lang="zh-CN" altLang="en-US" sz="1800" b="1" smtClean="0">
                <a:solidFill>
                  <a:srgbClr val="FF0000"/>
                </a:solidFill>
              </a:rPr>
              <a:t>长度不受限制</a:t>
            </a:r>
            <a:r>
              <a:rPr lang="zh-CN" altLang="en-US" sz="1800" smtClean="0"/>
              <a:t>，可以是一个字符，多个字符，或者是空字符。</a:t>
            </a:r>
          </a:p>
          <a:p>
            <a:pPr lvl="1"/>
            <a:r>
              <a:rPr lang="zh-CN" altLang="en-US" sz="1800" smtClean="0"/>
              <a:t>字符串内容本身包含引号时，可以使用与外层引号不同的方式。</a:t>
            </a:r>
          </a:p>
          <a:p>
            <a:pPr lvl="1"/>
            <a:r>
              <a:rPr lang="zh-CN" altLang="en-US" sz="1800" smtClean="0"/>
              <a:t>当需要在双引号字符串中包含双引号时，或在单引号字符串包含单引号时，必须使用反斜线”</a:t>
            </a:r>
            <a:r>
              <a:rPr lang="en-US" altLang="zh-CN" sz="1800" smtClean="0"/>
              <a:t>\”</a:t>
            </a:r>
            <a:r>
              <a:rPr lang="zh-CN" altLang="en-US" sz="1800" smtClean="0"/>
              <a:t>进行转义。</a:t>
            </a:r>
            <a:r>
              <a:rPr lang="en-US" altLang="zh-CN" sz="1800" smtClean="0"/>
              <a:t>[</a:t>
            </a:r>
            <a:r>
              <a:rPr lang="zh-CN" altLang="en-US" sz="1800" b="1" smtClean="0">
                <a:solidFill>
                  <a:srgbClr val="0000FF"/>
                </a:solidFill>
              </a:rPr>
              <a:t>详见知识点</a:t>
            </a:r>
            <a:r>
              <a:rPr lang="en-US" altLang="zh-CN" sz="1800" b="1" smtClean="0">
                <a:solidFill>
                  <a:srgbClr val="0000FF"/>
                </a:solidFill>
              </a:rPr>
              <a:t>-</a:t>
            </a:r>
            <a:r>
              <a:rPr lang="zh-CN" altLang="en-US" sz="1800" b="1" smtClean="0">
                <a:solidFill>
                  <a:srgbClr val="0000FF"/>
                </a:solidFill>
              </a:rPr>
              <a:t>转义字符</a:t>
            </a:r>
            <a:r>
              <a:rPr lang="en-US" altLang="zh-CN" sz="1800" b="1" smtClean="0">
                <a:solidFill>
                  <a:srgbClr val="0000FF"/>
                </a:solidFill>
              </a:rPr>
              <a:t>]</a:t>
            </a:r>
          </a:p>
          <a:p>
            <a:r>
              <a:rPr lang="zh-CN" altLang="en-US" sz="2400" b="1" smtClean="0"/>
              <a:t>布尔型</a:t>
            </a:r>
            <a:r>
              <a:rPr lang="en-US" altLang="zh-CN" sz="2400" b="1" smtClean="0"/>
              <a:t>(boolean)</a:t>
            </a:r>
          </a:p>
          <a:p>
            <a:pPr lvl="1"/>
            <a:r>
              <a:rPr lang="zh-CN" altLang="en-US" sz="1800" smtClean="0"/>
              <a:t>布尔型又称为逻辑型，就是指真或假，是或否。布尔型只有两个可取值：</a:t>
            </a:r>
            <a:r>
              <a:rPr lang="en-US" altLang="zh-CN" sz="1800" smtClean="0"/>
              <a:t>true</a:t>
            </a:r>
            <a:r>
              <a:rPr lang="zh-CN" altLang="en-US" sz="1800" smtClean="0"/>
              <a:t>和</a:t>
            </a:r>
            <a:r>
              <a:rPr lang="en-US" altLang="zh-CN" sz="1800" smtClean="0"/>
              <a:t>false</a:t>
            </a:r>
            <a:r>
              <a:rPr lang="zh-CN" altLang="en-US" sz="1800" smtClean="0"/>
              <a:t>（全小写）。</a:t>
            </a:r>
          </a:p>
          <a:p>
            <a:pPr lvl="1"/>
            <a:r>
              <a:rPr lang="zh-CN" altLang="en-US" sz="1800" smtClean="0"/>
              <a:t>布尔型一般用于流程控制语句中，例如 </a:t>
            </a:r>
            <a:r>
              <a:rPr lang="en-US" altLang="zh-CN" sz="1800" smtClean="0"/>
              <a:t>if </a:t>
            </a:r>
            <a:r>
              <a:rPr lang="zh-CN" altLang="en-US" sz="1800" smtClean="0"/>
              <a:t>语句中。</a:t>
            </a:r>
          </a:p>
          <a:p>
            <a:pPr lvl="1"/>
            <a:r>
              <a:rPr lang="zh-CN" altLang="en-US" sz="1800" smtClean="0"/>
              <a:t>可以直接为变量指定布尔值，也可以通过比较产生布尔值</a:t>
            </a:r>
            <a:endParaRPr lang="zh-CN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知识点</a:t>
            </a:r>
            <a:r>
              <a:rPr lang="en-US" altLang="zh-CN" smtClean="0"/>
              <a:t>——</a:t>
            </a:r>
            <a:r>
              <a:rPr lang="zh-CN" altLang="en-US" smtClean="0"/>
              <a:t>转义字符 “</a:t>
            </a:r>
            <a:r>
              <a:rPr lang="en-US" altLang="zh-CN" smtClean="0"/>
              <a:t>\”</a:t>
            </a:r>
            <a:endParaRPr lang="zh-CN" altLang="en-US" smtClean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7704138" cy="2087562"/>
          </a:xfrm>
        </p:spPr>
        <p:txBody>
          <a:bodyPr/>
          <a:lstStyle/>
          <a:p>
            <a:r>
              <a:rPr lang="zh-CN" altLang="en-US" sz="2400" b="1" smtClean="0"/>
              <a:t>什么是转义字符</a:t>
            </a:r>
          </a:p>
          <a:p>
            <a:pPr lvl="1"/>
            <a:r>
              <a:rPr lang="zh-CN" altLang="en-US" sz="2000" smtClean="0"/>
              <a:t>在这里，反斜线”</a:t>
            </a:r>
            <a:r>
              <a:rPr lang="en-US" altLang="zh-CN" sz="2000" smtClean="0"/>
              <a:t>\”</a:t>
            </a:r>
            <a:r>
              <a:rPr lang="zh-CN" altLang="en-US" sz="2000" smtClean="0"/>
              <a:t>被称为转义字符。当需要表示一些特殊的字符，如回车符，需要使用转义符”</a:t>
            </a:r>
            <a:r>
              <a:rPr lang="en-US" altLang="zh-CN" sz="2000" smtClean="0"/>
              <a:t>\”</a:t>
            </a:r>
            <a:r>
              <a:rPr lang="zh-CN" altLang="en-US" sz="2000" smtClean="0"/>
              <a:t>进行转义。当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遇到转义符时，将转义符后出现的字符进行特殊解释。</a:t>
            </a:r>
          </a:p>
          <a:p>
            <a:r>
              <a:rPr lang="zh-CN" altLang="en-US" sz="2400" b="1" smtClean="0"/>
              <a:t>常用的转义字符（</a:t>
            </a:r>
            <a:r>
              <a:rPr lang="zh-CN" altLang="en-US" sz="2400" b="1" smtClean="0">
                <a:solidFill>
                  <a:srgbClr val="FF0000"/>
                </a:solidFill>
              </a:rPr>
              <a:t>部分效果需要通过</a:t>
            </a:r>
            <a:r>
              <a:rPr lang="en-US" altLang="zh-CN" sz="2400" b="1" smtClean="0">
                <a:solidFill>
                  <a:srgbClr val="FF0000"/>
                </a:solidFill>
              </a:rPr>
              <a:t>alert</a:t>
            </a:r>
            <a:r>
              <a:rPr lang="zh-CN" altLang="en-US" sz="2400" b="1" smtClean="0">
                <a:solidFill>
                  <a:srgbClr val="FF0000"/>
                </a:solidFill>
              </a:rPr>
              <a:t>测试</a:t>
            </a:r>
            <a:r>
              <a:rPr lang="zh-CN" altLang="en-US" sz="2400" b="1" smtClean="0"/>
              <a:t>）</a:t>
            </a:r>
            <a:endParaRPr lang="zh-CN" altLang="en-US" sz="2400" smtClean="0"/>
          </a:p>
        </p:txBody>
      </p:sp>
      <p:graphicFrame>
        <p:nvGraphicFramePr>
          <p:cNvPr id="96297" name="Group 41"/>
          <p:cNvGraphicFramePr>
            <a:graphicFrameLocks noGrp="1"/>
          </p:cNvGraphicFramePr>
          <p:nvPr>
            <p:ph sz="half" idx="2"/>
          </p:nvPr>
        </p:nvGraphicFramePr>
        <p:xfrm>
          <a:off x="971550" y="4221163"/>
          <a:ext cx="7480300" cy="1754187"/>
        </p:xfrm>
        <a:graphic>
          <a:graphicData uri="http://schemas.openxmlformats.org/drawingml/2006/table">
            <a:tbl>
              <a:tblPr/>
              <a:tblGrid>
                <a:gridCol w="1646238"/>
                <a:gridCol w="1571625"/>
                <a:gridCol w="1570037"/>
                <a:gridCol w="269240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转义符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转义符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表示退格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表示制表符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表示换页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表示单引号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表示换行符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表示双引号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表示回车符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表示反斜线 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 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号本身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基本数据类型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704138" cy="4392612"/>
          </a:xfrm>
        </p:spPr>
        <p:txBody>
          <a:bodyPr/>
          <a:lstStyle/>
          <a:p>
            <a:r>
              <a:rPr lang="en-US" altLang="zh-CN" sz="3700" b="1" smtClean="0"/>
              <a:t>undefined</a:t>
            </a:r>
          </a:p>
          <a:p>
            <a:pPr lvl="1"/>
            <a:r>
              <a:rPr lang="zh-CN" altLang="en-US" sz="2000" smtClean="0"/>
              <a:t>当一个对象属性不存在或者变量定义后从未赋值时，返回</a:t>
            </a:r>
            <a:r>
              <a:rPr lang="en-US" altLang="zh-CN" sz="2000" smtClean="0"/>
              <a:t>undefined</a:t>
            </a:r>
            <a:r>
              <a:rPr lang="zh-CN" altLang="en-US" sz="2000" smtClean="0"/>
              <a:t>。</a:t>
            </a:r>
          </a:p>
          <a:p>
            <a:pPr lvl="1"/>
            <a:r>
              <a:rPr lang="zh-CN" altLang="en-US" sz="2000" smtClean="0"/>
              <a:t>数据类型</a:t>
            </a:r>
            <a:r>
              <a:rPr lang="en-US" altLang="zh-CN" sz="2000" smtClean="0"/>
              <a:t>undefined</a:t>
            </a:r>
            <a:r>
              <a:rPr lang="zh-CN" altLang="en-US" sz="2000" smtClean="0"/>
              <a:t>只有一个值“</a:t>
            </a:r>
            <a:r>
              <a:rPr lang="en-US" altLang="zh-CN" sz="2000" smtClean="0"/>
              <a:t>undefined</a:t>
            </a:r>
            <a:r>
              <a:rPr lang="zh-CN" altLang="en-US" sz="2000" smtClean="0"/>
              <a:t>”</a:t>
            </a:r>
            <a:r>
              <a:rPr lang="en-US" altLang="zh-CN" sz="2000" smtClean="0"/>
              <a:t> </a:t>
            </a:r>
            <a:r>
              <a:rPr lang="zh-CN" altLang="en-US" sz="2000" smtClean="0"/>
              <a:t>。</a:t>
            </a:r>
          </a:p>
          <a:p>
            <a:r>
              <a:rPr lang="en-US" altLang="zh-CN" sz="3700" b="1" smtClean="0"/>
              <a:t>null</a:t>
            </a:r>
          </a:p>
          <a:p>
            <a:pPr lvl="1"/>
            <a:r>
              <a:rPr lang="zh-CN" altLang="en-US" sz="1600" smtClean="0"/>
              <a:t>当一个变量没有保存有效的数据时或对象不存在时，都将返回</a:t>
            </a:r>
            <a:r>
              <a:rPr lang="en-US" altLang="zh-CN" sz="1600" smtClean="0"/>
              <a:t>null</a:t>
            </a:r>
            <a:r>
              <a:rPr lang="zh-CN" altLang="en-US" sz="1600" smtClean="0"/>
              <a:t>。</a:t>
            </a:r>
          </a:p>
          <a:p>
            <a:pPr lvl="1"/>
            <a:r>
              <a:rPr lang="zh-CN" altLang="en-US" sz="1600" smtClean="0"/>
              <a:t>数据类型</a:t>
            </a:r>
            <a:r>
              <a:rPr lang="en-US" altLang="zh-CN" sz="1600" smtClean="0"/>
              <a:t>null</a:t>
            </a:r>
            <a:r>
              <a:rPr lang="zh-CN" altLang="en-US" sz="1600" smtClean="0"/>
              <a:t>只有一个值“</a:t>
            </a:r>
            <a:r>
              <a:rPr lang="en-US" altLang="zh-CN" sz="1600" smtClean="0"/>
              <a:t>null”</a:t>
            </a:r>
            <a:r>
              <a:rPr lang="zh-CN" altLang="en-US" sz="1600" smtClean="0"/>
              <a:t>。</a:t>
            </a:r>
          </a:p>
          <a:p>
            <a:pPr lvl="1"/>
            <a:r>
              <a:rPr lang="zh-CN" altLang="en-US" sz="1600" smtClean="0"/>
              <a:t>可以通过给一个变量赋 </a:t>
            </a:r>
            <a:r>
              <a:rPr lang="en-US" altLang="zh-CN" sz="1600" smtClean="0"/>
              <a:t>null </a:t>
            </a:r>
            <a:r>
              <a:rPr lang="zh-CN" altLang="en-US" sz="1600" smtClean="0"/>
              <a:t>值来清除变量的内容。</a:t>
            </a:r>
          </a:p>
          <a:p>
            <a:pPr lvl="1"/>
            <a:r>
              <a:rPr lang="zh-CN" altLang="en-US" sz="1600" smtClean="0">
                <a:solidFill>
                  <a:srgbClr val="0000FF"/>
                </a:solidFill>
              </a:rPr>
              <a:t>提示：为什么</a:t>
            </a:r>
            <a:r>
              <a:rPr lang="en-US" altLang="zh-CN" sz="1600" smtClean="0">
                <a:solidFill>
                  <a:srgbClr val="0000FF"/>
                </a:solidFill>
              </a:rPr>
              <a:t>null</a:t>
            </a:r>
            <a:r>
              <a:rPr lang="zh-CN" altLang="en-US" sz="1600" smtClean="0">
                <a:solidFill>
                  <a:srgbClr val="0000FF"/>
                </a:solidFill>
              </a:rPr>
              <a:t>的类型是</a:t>
            </a:r>
            <a:r>
              <a:rPr lang="en-US" altLang="zh-CN" sz="1600" smtClean="0">
                <a:solidFill>
                  <a:srgbClr val="0000FF"/>
                </a:solidFill>
              </a:rPr>
              <a:t>object</a:t>
            </a:r>
            <a:r>
              <a:rPr lang="zh-CN" altLang="en-US" sz="1600" smtClean="0">
                <a:solidFill>
                  <a:srgbClr val="0000FF"/>
                </a:solidFill>
              </a:rPr>
              <a:t>了呢？其实这是</a:t>
            </a:r>
            <a:r>
              <a:rPr lang="en-US" altLang="zh-CN" sz="1600" smtClean="0">
                <a:solidFill>
                  <a:srgbClr val="0000FF"/>
                </a:solidFill>
              </a:rPr>
              <a:t>JavaScript</a:t>
            </a:r>
            <a:r>
              <a:rPr lang="zh-CN" altLang="en-US" sz="1600" smtClean="0">
                <a:solidFill>
                  <a:srgbClr val="0000FF"/>
                </a:solidFill>
              </a:rPr>
              <a:t>最初实现的一个错误，后来被</a:t>
            </a:r>
            <a:r>
              <a:rPr lang="en-US" altLang="zh-CN" sz="1600" smtClean="0">
                <a:solidFill>
                  <a:srgbClr val="0000FF"/>
                </a:solidFill>
              </a:rPr>
              <a:t>ECMAScript</a:t>
            </a:r>
            <a:r>
              <a:rPr lang="zh-CN" altLang="en-US" sz="1600" smtClean="0">
                <a:solidFill>
                  <a:srgbClr val="0000FF"/>
                </a:solidFill>
              </a:rPr>
              <a:t>沿用下来。在今天我们可以解释为，</a:t>
            </a:r>
            <a:r>
              <a:rPr lang="en-US" altLang="zh-CN" sz="1600" smtClean="0">
                <a:solidFill>
                  <a:srgbClr val="0000FF"/>
                </a:solidFill>
              </a:rPr>
              <a:t>null</a:t>
            </a:r>
            <a:r>
              <a:rPr lang="zh-CN" altLang="en-US" sz="1600" smtClean="0">
                <a:solidFill>
                  <a:srgbClr val="0000FF"/>
                </a:solidFill>
              </a:rPr>
              <a:t>是一个不存在的对象的占位符。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实例：基本数据类型应用</a:t>
            </a:r>
          </a:p>
        </p:txBody>
      </p:sp>
      <p:pic>
        <p:nvPicPr>
          <p:cNvPr id="5120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2036763"/>
            <a:ext cx="6337300" cy="427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0</a:t>
            </a:r>
            <a:r>
              <a:rPr lang="zh-CN" altLang="en-US" smtClean="0"/>
              <a:t>、“”、</a:t>
            </a:r>
            <a:r>
              <a:rPr lang="en-US" altLang="zh-CN" smtClean="0"/>
              <a:t>false</a:t>
            </a:r>
            <a:r>
              <a:rPr lang="zh-CN" altLang="en-US" smtClean="0"/>
              <a:t>、</a:t>
            </a:r>
            <a:r>
              <a:rPr lang="en-US" altLang="zh-CN" smtClean="0"/>
              <a:t>undefined</a:t>
            </a:r>
            <a:r>
              <a:rPr lang="zh-CN" altLang="en-US" smtClean="0"/>
              <a:t>、</a:t>
            </a:r>
            <a:r>
              <a:rPr lang="en-US" altLang="zh-CN" smtClean="0"/>
              <a:t>null</a:t>
            </a:r>
            <a:r>
              <a:rPr lang="zh-CN" altLang="en-US" smtClean="0"/>
              <a:t>区别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smtClean="0"/>
              <a:t>共同点</a:t>
            </a:r>
          </a:p>
          <a:p>
            <a:pPr lvl="1">
              <a:lnSpc>
                <a:spcPct val="120000"/>
              </a:lnSpc>
            </a:pPr>
            <a:r>
              <a:rPr lang="zh-CN" altLang="en-US" sz="1600" smtClean="0"/>
              <a:t>这五个值的共同点是，在</a:t>
            </a:r>
            <a:r>
              <a:rPr lang="en-US" altLang="zh-CN" sz="1600" smtClean="0"/>
              <a:t>if</a:t>
            </a:r>
            <a:r>
              <a:rPr lang="zh-CN" altLang="en-US" sz="1600" smtClean="0"/>
              <a:t>语句中做判断，都会执行</a:t>
            </a:r>
            <a:r>
              <a:rPr lang="en-US" altLang="zh-CN" sz="1600" smtClean="0"/>
              <a:t>false</a:t>
            </a:r>
            <a:r>
              <a:rPr lang="zh-CN" altLang="en-US" sz="1600" smtClean="0"/>
              <a:t>分支。</a:t>
            </a:r>
          </a:p>
          <a:p>
            <a:pPr>
              <a:lnSpc>
                <a:spcPct val="120000"/>
              </a:lnSpc>
            </a:pPr>
            <a:r>
              <a:rPr lang="en-US" altLang="zh-CN" sz="2400" b="1" smtClean="0"/>
              <a:t>0</a:t>
            </a:r>
            <a:r>
              <a:rPr lang="zh-CN" altLang="en-US" sz="2400" b="1" smtClean="0"/>
              <a:t>、“”、</a:t>
            </a:r>
            <a:r>
              <a:rPr lang="en-US" altLang="zh-CN" sz="2400" b="1" smtClean="0"/>
              <a:t>false</a:t>
            </a:r>
            <a:r>
              <a:rPr lang="zh-CN" altLang="en-US" sz="2400" b="1" smtClean="0"/>
              <a:t>是有意义的数据</a:t>
            </a:r>
          </a:p>
          <a:p>
            <a:pPr lvl="1">
              <a:lnSpc>
                <a:spcPct val="120000"/>
              </a:lnSpc>
            </a:pPr>
            <a:r>
              <a:rPr lang="zh-CN" altLang="en-US" sz="1600" smtClean="0"/>
              <a:t>这三个值虽然在</a:t>
            </a:r>
            <a:r>
              <a:rPr lang="en-US" altLang="zh-CN" sz="1600" smtClean="0"/>
              <a:t>if</a:t>
            </a:r>
            <a:r>
              <a:rPr lang="zh-CN" altLang="en-US" sz="1600" smtClean="0"/>
              <a:t>语句中做判断时，表现为</a:t>
            </a:r>
            <a:r>
              <a:rPr lang="en-US" altLang="zh-CN" sz="1600" smtClean="0"/>
              <a:t>“</a:t>
            </a:r>
            <a:r>
              <a:rPr lang="zh-CN" altLang="en-US" sz="1600" smtClean="0"/>
              <a:t>假值</a:t>
            </a:r>
            <a:r>
              <a:rPr lang="en-US" altLang="zh-CN" sz="1600" smtClean="0"/>
              <a:t>”</a:t>
            </a:r>
            <a:r>
              <a:rPr lang="zh-CN" altLang="en-US" sz="1600" smtClean="0"/>
              <a:t>，可它们都是有意义数据。</a:t>
            </a:r>
          </a:p>
          <a:p>
            <a:pPr>
              <a:lnSpc>
                <a:spcPct val="120000"/>
              </a:lnSpc>
            </a:pPr>
            <a:r>
              <a:rPr lang="zh-CN" altLang="en-US" sz="2400" smtClean="0"/>
              <a:t> </a:t>
            </a:r>
            <a:r>
              <a:rPr lang="en-US" altLang="zh-CN" sz="2400" b="1" smtClean="0"/>
              <a:t>undefined</a:t>
            </a:r>
            <a:r>
              <a:rPr lang="zh-CN" altLang="en-US" sz="2400" b="1" smtClean="0"/>
              <a:t>与</a:t>
            </a:r>
            <a:r>
              <a:rPr lang="en-US" altLang="zh-CN" sz="2400" b="1" smtClean="0"/>
              <a:t>null</a:t>
            </a:r>
            <a:r>
              <a:rPr lang="zh-CN" altLang="en-US" sz="2400" b="1" smtClean="0"/>
              <a:t>比较特殊</a:t>
            </a:r>
          </a:p>
          <a:p>
            <a:pPr lvl="1">
              <a:lnSpc>
                <a:spcPct val="120000"/>
              </a:lnSpc>
            </a:pPr>
            <a:r>
              <a:rPr lang="en-US" altLang="zh-CN" sz="1600" smtClean="0"/>
              <a:t>Undefined</a:t>
            </a:r>
            <a:r>
              <a:rPr lang="zh-CN" altLang="en-US" sz="1600" smtClean="0"/>
              <a:t>表示变量已定义，但没有赋值。</a:t>
            </a:r>
            <a:r>
              <a:rPr lang="en-US" altLang="zh-CN" sz="1600" smtClean="0"/>
              <a:t>Null</a:t>
            </a:r>
            <a:r>
              <a:rPr lang="zh-CN" altLang="en-US" sz="1600" smtClean="0"/>
              <a:t>表示没有对象被返回。虽然</a:t>
            </a:r>
            <a:r>
              <a:rPr lang="en-US" altLang="zh-CN" sz="1600" smtClean="0"/>
              <a:t>null</a:t>
            </a:r>
            <a:r>
              <a:rPr lang="zh-CN" altLang="en-US" sz="1600" smtClean="0"/>
              <a:t>的类型是</a:t>
            </a:r>
            <a:r>
              <a:rPr lang="en-US" altLang="zh-CN" sz="1600" smtClean="0"/>
              <a:t>object</a:t>
            </a:r>
            <a:r>
              <a:rPr lang="zh-CN" altLang="en-US" sz="1600" smtClean="0"/>
              <a:t>，但是</a:t>
            </a:r>
            <a:r>
              <a:rPr lang="en-US" altLang="zh-CN" sz="1600" smtClean="0"/>
              <a:t>null</a:t>
            </a:r>
            <a:r>
              <a:rPr lang="zh-CN" altLang="en-US" sz="1600" smtClean="0"/>
              <a:t>不具有任何对象的特性。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数据类型转换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1036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smtClean="0"/>
              <a:t>JS</a:t>
            </a:r>
            <a:r>
              <a:rPr lang="zh-CN" altLang="en-US" sz="2000" smtClean="0"/>
              <a:t>为弱数据类型，对变量数据类型没有严格要求。定义变量时不需要指定变量的数据类型，当对变量赋值时，根据值的类型确定变量的数据类型。另外，变量的数据类型可以在程序中发生变化，在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中是不允许的。</a:t>
            </a:r>
          </a:p>
          <a:p>
            <a:pPr>
              <a:lnSpc>
                <a:spcPct val="120000"/>
              </a:lnSpc>
            </a:pPr>
            <a:r>
              <a:rPr lang="zh-CN" altLang="en-US" sz="2000" b="1" smtClean="0"/>
              <a:t>表达式中自动数据类型转换</a:t>
            </a:r>
          </a:p>
          <a:p>
            <a:pPr lvl="1">
              <a:lnSpc>
                <a:spcPct val="120000"/>
              </a:lnSpc>
            </a:pPr>
            <a:r>
              <a:rPr lang="zh-CN" altLang="en-US" sz="2000" smtClean="0"/>
              <a:t>在使用不同类型的变量进行表达式运算时，</a:t>
            </a:r>
            <a:r>
              <a:rPr lang="en-US" altLang="zh-CN" sz="2000" smtClean="0"/>
              <a:t>JS</a:t>
            </a:r>
            <a:r>
              <a:rPr lang="zh-CN" altLang="en-US" sz="2000" smtClean="0"/>
              <a:t>将根据需要自动尝试进行必要的数据类型转换。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971550" y="4797425"/>
            <a:ext cx="74168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72000" rIns="108000" bIns="7200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a = 100, b = “100”; </a:t>
            </a:r>
          </a:p>
          <a:p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//</a:t>
            </a: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任何类型变量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+</a:t>
            </a: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字符串，会自动转成字符，再进行连接运算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result = a + b;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document.write(result);  //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结果为“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100100”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是什么</a:t>
            </a:r>
          </a:p>
        </p:txBody>
      </p:sp>
      <p:sp>
        <p:nvSpPr>
          <p:cNvPr id="26626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920037" cy="4098925"/>
          </a:xfrm>
        </p:spPr>
        <p:txBody>
          <a:bodyPr/>
          <a:lstStyle/>
          <a:p>
            <a:r>
              <a:rPr lang="en-US" altLang="zh-CN" sz="2000" smtClean="0"/>
              <a:t>JavaScript</a:t>
            </a:r>
            <a:r>
              <a:rPr lang="zh-CN" altLang="en-US" sz="2000" smtClean="0"/>
              <a:t>是一种小型的、轻量级的、面向对象的、跨平台的脚本语言，是目前最流行的网页客户端编程语言。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用于控制网页内容，实现网页浏览者与网页内容之间的交互，这种交互的实现直接发生在客户端，并不需要与</a:t>
            </a:r>
            <a:r>
              <a:rPr lang="en-US" altLang="zh-CN" sz="2000" smtClean="0"/>
              <a:t>Web</a:t>
            </a:r>
            <a:r>
              <a:rPr lang="zh-CN" altLang="en-US" sz="2000" smtClean="0"/>
              <a:t>服务器之间进行数据通信，因此将获得极高的响应速度。</a:t>
            </a:r>
          </a:p>
          <a:p>
            <a:r>
              <a:rPr lang="en-US" altLang="zh-CN" sz="2000" smtClean="0"/>
              <a:t>JavaScript</a:t>
            </a:r>
            <a:r>
              <a:rPr lang="zh-CN" altLang="en-US" sz="2000" smtClean="0"/>
              <a:t>是一种基于对象和事件驱动并具有相对安全性的客户端脚本语言。</a:t>
            </a:r>
          </a:p>
          <a:p>
            <a:r>
              <a:rPr lang="en-US" altLang="zh-CN" sz="2000" smtClean="0"/>
              <a:t>JavaScript</a:t>
            </a:r>
            <a:r>
              <a:rPr lang="zh-CN" altLang="en-US" sz="2000" smtClean="0"/>
              <a:t>是一种解释性脚本语言。它不同于一般的程序设计语言，它不需要事先进行编译，而是嵌入在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文本中，由客户端浏览器对其进行解释执行。</a:t>
            </a:r>
          </a:p>
          <a:p>
            <a:r>
              <a:rPr lang="en-US" altLang="zh-CN" sz="2000" smtClean="0"/>
              <a:t>JavaScript</a:t>
            </a:r>
            <a:r>
              <a:rPr lang="zh-CN" altLang="en-US" sz="2000" smtClean="0"/>
              <a:t>具有平台无关性：只要客户端的浏览器支持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，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程序便能正确运行。而几乎所有主流的浏览器均支持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自动数据类型转换</a:t>
            </a:r>
          </a:p>
        </p:txBody>
      </p:sp>
      <p:graphicFrame>
        <p:nvGraphicFramePr>
          <p:cNvPr id="76847" name="Group 47"/>
          <p:cNvGraphicFramePr>
            <a:graphicFrameLocks noGrp="1"/>
          </p:cNvGraphicFramePr>
          <p:nvPr>
            <p:ph sz="quarter" idx="4294967295"/>
          </p:nvPr>
        </p:nvGraphicFramePr>
        <p:xfrm>
          <a:off x="684213" y="2205038"/>
          <a:ext cx="4175125" cy="2835275"/>
        </p:xfrm>
        <a:graphic>
          <a:graphicData uri="http://schemas.openxmlformats.org/drawingml/2006/table">
            <a:tbl>
              <a:tblPr/>
              <a:tblGrid>
                <a:gridCol w="1258887"/>
                <a:gridCol w="2916238"/>
              </a:tblGrid>
              <a:tr h="1905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其它类型转换成布尔型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原类型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转换得到的布尔值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数值型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当值为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或者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时得到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false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，否则为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字符型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当字符串为空字符串时得到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false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，否则为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undefined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5323" name="Picture 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2205038"/>
            <a:ext cx="3505200" cy="255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5324" name="Text Box 4"/>
          <p:cNvSpPr txBox="1">
            <a:spLocks noChangeArrowheads="1"/>
          </p:cNvSpPr>
          <p:nvPr/>
        </p:nvSpPr>
        <p:spPr bwMode="auto">
          <a:xfrm>
            <a:off x="684213" y="5157788"/>
            <a:ext cx="7416800" cy="1066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72000" rIns="108000" bIns="7200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使用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JS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内置对象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Boolean()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进行强转换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a = “abc”;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document.write(Boolean(a))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自动数据类型转换</a:t>
            </a:r>
          </a:p>
        </p:txBody>
      </p:sp>
      <p:graphicFrame>
        <p:nvGraphicFramePr>
          <p:cNvPr id="77857" name="Group 33"/>
          <p:cNvGraphicFramePr>
            <a:graphicFrameLocks noGrp="1"/>
          </p:cNvGraphicFramePr>
          <p:nvPr>
            <p:ph sz="half" idx="4294967295"/>
          </p:nvPr>
        </p:nvGraphicFramePr>
        <p:xfrm>
          <a:off x="827088" y="2125663"/>
          <a:ext cx="3097212" cy="2743200"/>
        </p:xfrm>
        <a:graphic>
          <a:graphicData uri="http://schemas.openxmlformats.org/drawingml/2006/table">
            <a:tbl>
              <a:tblPr/>
              <a:tblGrid>
                <a:gridCol w="1081087"/>
                <a:gridCol w="2016125"/>
              </a:tblGrid>
              <a:tr h="3063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其它类型转换为字符串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转换得到的值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数值型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数值的字符串表示或者字符串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”NaN”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布尔型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true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转换得到字符串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“true”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false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转换得到字符串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”false”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undefined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字符串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”undefined”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字符串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”null”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7368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9075" y="2133600"/>
            <a:ext cx="4791075" cy="2781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7369" name="Text Box 4"/>
          <p:cNvSpPr txBox="1">
            <a:spLocks noChangeArrowheads="1"/>
          </p:cNvSpPr>
          <p:nvPr/>
        </p:nvSpPr>
        <p:spPr bwMode="auto">
          <a:xfrm>
            <a:off x="684213" y="5013325"/>
            <a:ext cx="7416800" cy="1066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72000" rIns="108000" bIns="7200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使用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JS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内置对象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String()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进行转换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a = null;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document.write(String(a))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自动数据类型转换</a:t>
            </a:r>
          </a:p>
        </p:txBody>
      </p:sp>
      <p:graphicFrame>
        <p:nvGraphicFramePr>
          <p:cNvPr id="78877" name="Group 29"/>
          <p:cNvGraphicFramePr>
            <a:graphicFrameLocks noGrp="1"/>
          </p:cNvGraphicFramePr>
          <p:nvPr>
            <p:ph sz="half" idx="4294967295"/>
          </p:nvPr>
        </p:nvGraphicFramePr>
        <p:xfrm>
          <a:off x="755650" y="2060575"/>
          <a:ext cx="4392613" cy="2555875"/>
        </p:xfrm>
        <a:graphic>
          <a:graphicData uri="http://schemas.openxmlformats.org/drawingml/2006/table">
            <a:tbl>
              <a:tblPr/>
              <a:tblGrid>
                <a:gridCol w="1223963"/>
                <a:gridCol w="3168650"/>
              </a:tblGrid>
              <a:tr h="28892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其它类型自动转换为数值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转换得到的值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字符型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如果字符串为数字字符串，则得到相应数值，否则得到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布尔型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转换得到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false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转换得到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undefined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8392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0338" y="2060575"/>
            <a:ext cx="3076575" cy="257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8393" name="Text Box 4"/>
          <p:cNvSpPr txBox="1">
            <a:spLocks noChangeArrowheads="1"/>
          </p:cNvSpPr>
          <p:nvPr/>
        </p:nvSpPr>
        <p:spPr bwMode="auto">
          <a:xfrm>
            <a:off x="684213" y="4941888"/>
            <a:ext cx="7416800" cy="1066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72000" rIns="108000" bIns="7200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使用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JS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内置对象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Number()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进行转换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a = “abc”;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document.write(Number(a))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强制数据类型转换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2592387"/>
          </a:xfrm>
        </p:spPr>
        <p:txBody>
          <a:bodyPr/>
          <a:lstStyle/>
          <a:p>
            <a:r>
              <a:rPr lang="zh-CN" altLang="en-US" sz="2400" b="1" smtClean="0"/>
              <a:t>从将字符串中提取数值</a:t>
            </a:r>
          </a:p>
          <a:p>
            <a:pPr lvl="1"/>
            <a:r>
              <a:rPr lang="zh-CN" altLang="en-US" sz="1800" smtClean="0"/>
              <a:t>全局函数</a:t>
            </a:r>
            <a:r>
              <a:rPr lang="en-US" altLang="zh-CN" sz="1800" smtClean="0"/>
              <a:t>parseInt()</a:t>
            </a:r>
            <a:r>
              <a:rPr lang="zh-CN" altLang="en-US" sz="1800" smtClean="0"/>
              <a:t>和</a:t>
            </a:r>
            <a:r>
              <a:rPr lang="en-US" altLang="zh-CN" sz="1800" smtClean="0"/>
              <a:t>parseFloat()</a:t>
            </a:r>
            <a:r>
              <a:rPr lang="zh-CN" altLang="en-US" sz="1800" smtClean="0"/>
              <a:t>。函数</a:t>
            </a:r>
            <a:r>
              <a:rPr lang="en-US" altLang="zh-CN" sz="1800" smtClean="0"/>
              <a:t>parseInt()</a:t>
            </a:r>
            <a:r>
              <a:rPr lang="zh-CN" altLang="en-US" sz="1800" smtClean="0"/>
              <a:t>用于在</a:t>
            </a:r>
            <a:r>
              <a:rPr lang="zh-CN" altLang="en-US" sz="1800" smtClean="0">
                <a:solidFill>
                  <a:srgbClr val="FF0000"/>
                </a:solidFill>
              </a:rPr>
              <a:t>字符串</a:t>
            </a:r>
            <a:r>
              <a:rPr lang="zh-CN" altLang="en-US" sz="1800" smtClean="0"/>
              <a:t>中由左至右提取一个</a:t>
            </a:r>
            <a:r>
              <a:rPr lang="zh-CN" altLang="en-US" sz="1800" smtClean="0">
                <a:solidFill>
                  <a:srgbClr val="FF0000"/>
                </a:solidFill>
              </a:rPr>
              <a:t>整数数值</a:t>
            </a:r>
            <a:r>
              <a:rPr lang="zh-CN" altLang="en-US" sz="1800" smtClean="0"/>
              <a:t>，当遇到非数值字符时停止提取；而 </a:t>
            </a:r>
            <a:r>
              <a:rPr lang="en-US" altLang="zh-CN" sz="1800" smtClean="0"/>
              <a:t>parseFloat()</a:t>
            </a:r>
            <a:r>
              <a:rPr lang="zh-CN" altLang="en-US" sz="1800" smtClean="0"/>
              <a:t>用于在字符串中由左至右提取一个浮点数，即提取整数和小数点，当遇到非数字字符时停止提取。</a:t>
            </a:r>
          </a:p>
          <a:p>
            <a:pPr lvl="1"/>
            <a:r>
              <a:rPr lang="zh-CN" altLang="en-US" sz="1800" smtClean="0"/>
              <a:t>当字符串中的第一个字符为非数字字符时，</a:t>
            </a:r>
            <a:r>
              <a:rPr lang="en-US" altLang="zh-CN" sz="1800" smtClean="0"/>
              <a:t>parseInt()</a:t>
            </a:r>
            <a:r>
              <a:rPr lang="zh-CN" altLang="en-US" sz="1800" smtClean="0"/>
              <a:t>和</a:t>
            </a:r>
            <a:r>
              <a:rPr lang="en-US" altLang="zh-CN" sz="1800" smtClean="0"/>
              <a:t>parseFloat()</a:t>
            </a:r>
            <a:r>
              <a:rPr lang="zh-CN" altLang="en-US" sz="1800" smtClean="0"/>
              <a:t>函数返回</a:t>
            </a:r>
            <a:r>
              <a:rPr lang="en-US" altLang="zh-CN" sz="1800" smtClean="0"/>
              <a:t>NaN(</a:t>
            </a:r>
            <a:r>
              <a:rPr lang="zh-CN" altLang="en-US" sz="1800" smtClean="0"/>
              <a:t>表示不是数</a:t>
            </a:r>
            <a:r>
              <a:rPr lang="en-US" altLang="zh-CN" sz="1800" smtClean="0"/>
              <a:t>)</a:t>
            </a:r>
            <a:r>
              <a:rPr lang="zh-CN" altLang="en-US" sz="1800" smtClean="0"/>
              <a:t>，表示字符串中不包含整数或浮点数。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827088" y="4652963"/>
            <a:ext cx="7632700" cy="13192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0" tIns="180000" rIns="180000" bIns="18000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parseInt(“24.234px”);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返回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24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parseInt(“a23”);         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返回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NaN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parseFloat(“.89”);     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返回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0.89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parseFloat(“24.234px”);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返回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24.234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/>
              <a:t>运算符与表达式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989138"/>
            <a:ext cx="8215313" cy="42973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 b="1" smtClean="0"/>
              <a:t>运算符、表达式、语句概念</a:t>
            </a:r>
            <a:endParaRPr lang="en-US" altLang="zh-CN" sz="2000" b="1" smtClean="0"/>
          </a:p>
          <a:p>
            <a:pPr lvl="1">
              <a:lnSpc>
                <a:spcPct val="110000"/>
              </a:lnSpc>
            </a:pPr>
            <a:r>
              <a:rPr lang="zh-CN" altLang="en-US" sz="1600" b="1" smtClean="0"/>
              <a:t>运算符</a:t>
            </a:r>
            <a:r>
              <a:rPr lang="zh-CN" altLang="en-US" sz="1600" smtClean="0"/>
              <a:t>又称为操作符，用于对数据进行各种运算，例如加、减运算等。</a:t>
            </a:r>
            <a:endParaRPr lang="en-US" altLang="zh-CN" sz="1600" smtClean="0"/>
          </a:p>
          <a:p>
            <a:pPr lvl="1">
              <a:lnSpc>
                <a:spcPct val="110000"/>
              </a:lnSpc>
            </a:pPr>
            <a:r>
              <a:rPr lang="zh-CN" altLang="en-US" sz="1600" b="1" smtClean="0"/>
              <a:t>表达式</a:t>
            </a:r>
            <a:r>
              <a:rPr lang="zh-CN" altLang="en-US" sz="1600" smtClean="0"/>
              <a:t>：是由运算符和运算数组成的唯一值的公式。一个表达式可以包含零个、一个或者多个运算符，一个或多个运算数，表达式总返回一个确定的值</a:t>
            </a:r>
            <a:endParaRPr lang="en-US" altLang="zh-CN" sz="1600" smtClean="0"/>
          </a:p>
          <a:p>
            <a:pPr lvl="1">
              <a:lnSpc>
                <a:spcPct val="110000"/>
              </a:lnSpc>
            </a:pPr>
            <a:r>
              <a:rPr lang="zh-CN" altLang="en-US" sz="1600" b="1" smtClean="0"/>
              <a:t>语句</a:t>
            </a:r>
            <a:r>
              <a:rPr lang="zh-CN" altLang="en-US" sz="1600" smtClean="0"/>
              <a:t>：是构成程序的基本单位，一条语句完成某种特定的操作。语句是发送给计算机的执行指令，语句必须符合语法规则。一般语句以分号“；”结束。</a:t>
            </a:r>
            <a:endParaRPr lang="en-US" altLang="zh-CN" sz="1600" smtClean="0"/>
          </a:p>
          <a:p>
            <a:pPr>
              <a:lnSpc>
                <a:spcPct val="110000"/>
              </a:lnSpc>
            </a:pPr>
            <a:r>
              <a:rPr lang="en-US" altLang="zh-CN" sz="2000" b="1" smtClean="0"/>
              <a:t>JS</a:t>
            </a:r>
            <a:r>
              <a:rPr lang="zh-CN" altLang="en-US" sz="2000" b="1" smtClean="0"/>
              <a:t>中运算符分类</a:t>
            </a:r>
            <a:endParaRPr lang="en-US" altLang="zh-CN" sz="2000" b="1" smtClean="0"/>
          </a:p>
          <a:p>
            <a:pPr lvl="1">
              <a:lnSpc>
                <a:spcPct val="110000"/>
              </a:lnSpc>
            </a:pPr>
            <a:r>
              <a:rPr lang="zh-CN" altLang="en-US" sz="1600" smtClean="0"/>
              <a:t>算术运算符、赋值运算符、关系运算符</a:t>
            </a:r>
            <a:endParaRPr lang="en-US" altLang="zh-CN" sz="1600" smtClean="0"/>
          </a:p>
          <a:p>
            <a:pPr lvl="1">
              <a:lnSpc>
                <a:spcPct val="110000"/>
              </a:lnSpc>
            </a:pPr>
            <a:r>
              <a:rPr lang="zh-CN" altLang="en-US" sz="1600" smtClean="0"/>
              <a:t>逻辑运算符、位运算符、字符串运算符</a:t>
            </a:r>
            <a:endParaRPr lang="en-US" altLang="zh-CN" sz="1600" smtClean="0"/>
          </a:p>
          <a:p>
            <a:pPr lvl="1">
              <a:lnSpc>
                <a:spcPct val="110000"/>
              </a:lnSpc>
            </a:pPr>
            <a:r>
              <a:rPr lang="zh-CN" altLang="en-US" sz="1600" smtClean="0"/>
              <a:t>特殊运算符</a:t>
            </a:r>
            <a:endParaRPr lang="en-US" altLang="zh-CN" sz="1600" smtClean="0"/>
          </a:p>
          <a:p>
            <a:pPr>
              <a:lnSpc>
                <a:spcPct val="110000"/>
              </a:lnSpc>
            </a:pPr>
            <a:endParaRPr lang="zh-CN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算术运算符</a:t>
            </a:r>
          </a:p>
        </p:txBody>
      </p:sp>
      <p:sp>
        <p:nvSpPr>
          <p:cNvPr id="61442" name="Rectangle 3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650" y="4114800"/>
            <a:ext cx="7696200" cy="2266950"/>
          </a:xfrm>
        </p:spPr>
        <p:txBody>
          <a:bodyPr/>
          <a:lstStyle/>
          <a:p>
            <a:r>
              <a:rPr lang="zh-CN" altLang="en-US" sz="2000" b="1" smtClean="0"/>
              <a:t>加</a:t>
            </a:r>
            <a:r>
              <a:rPr lang="en-US" altLang="zh-CN" sz="2000" b="1" smtClean="0"/>
              <a:t>1</a:t>
            </a:r>
            <a:r>
              <a:rPr lang="zh-CN" altLang="en-US" sz="2000" b="1" smtClean="0"/>
              <a:t>运算符“</a:t>
            </a:r>
            <a:r>
              <a:rPr lang="en-US" altLang="zh-CN" sz="2000" b="1" smtClean="0"/>
              <a:t>++”</a:t>
            </a:r>
          </a:p>
          <a:p>
            <a:pPr lvl="1"/>
            <a:r>
              <a:rPr lang="zh-CN" altLang="en-US" sz="1600" smtClean="0"/>
              <a:t>该运算符有两种不同的形式：做前缀和做后缀。</a:t>
            </a:r>
          </a:p>
          <a:p>
            <a:pPr lvl="1"/>
            <a:r>
              <a:rPr lang="en-US" altLang="zh-CN" sz="1600" smtClean="0"/>
              <a:t>++N</a:t>
            </a:r>
            <a:r>
              <a:rPr lang="zh-CN" altLang="en-US" sz="1600" smtClean="0"/>
              <a:t>表示在使用</a:t>
            </a:r>
            <a:r>
              <a:rPr lang="en-US" altLang="zh-CN" sz="1600" smtClean="0"/>
              <a:t>N</a:t>
            </a:r>
            <a:r>
              <a:rPr lang="zh-CN" altLang="en-US" sz="1600" smtClean="0"/>
              <a:t>之前就将</a:t>
            </a:r>
            <a:r>
              <a:rPr lang="en-US" altLang="zh-CN" sz="1600" smtClean="0"/>
              <a:t>N</a:t>
            </a:r>
            <a:r>
              <a:rPr lang="zh-CN" altLang="en-US" sz="1600" smtClean="0"/>
              <a:t>加</a:t>
            </a:r>
            <a:r>
              <a:rPr lang="en-US" altLang="zh-CN" sz="1600" smtClean="0"/>
              <a:t>1</a:t>
            </a:r>
          </a:p>
          <a:p>
            <a:pPr lvl="1"/>
            <a:r>
              <a:rPr lang="en-US" altLang="zh-CN" sz="1600" smtClean="0"/>
              <a:t>N++</a:t>
            </a:r>
            <a:r>
              <a:rPr lang="zh-CN" altLang="en-US" sz="1600" smtClean="0"/>
              <a:t>是在使用</a:t>
            </a:r>
            <a:r>
              <a:rPr lang="en-US" altLang="zh-CN" sz="1600" smtClean="0"/>
              <a:t>N</a:t>
            </a:r>
            <a:r>
              <a:rPr lang="zh-CN" altLang="en-US" sz="1600" smtClean="0"/>
              <a:t>后再对</a:t>
            </a:r>
            <a:r>
              <a:rPr lang="en-US" altLang="zh-CN" sz="1600" smtClean="0"/>
              <a:t>N+1</a:t>
            </a:r>
            <a:r>
              <a:rPr lang="zh-CN" altLang="en-US" sz="1600" smtClean="0"/>
              <a:t>。</a:t>
            </a:r>
          </a:p>
          <a:p>
            <a:r>
              <a:rPr lang="zh-CN" altLang="en-US" sz="1800" b="1" smtClean="0"/>
              <a:t>减</a:t>
            </a:r>
            <a:r>
              <a:rPr lang="en-US" altLang="zh-CN" sz="1800" b="1" smtClean="0"/>
              <a:t>1</a:t>
            </a:r>
            <a:r>
              <a:rPr lang="zh-CN" altLang="en-US" sz="1800" b="1" smtClean="0"/>
              <a:t>运算符“－－”</a:t>
            </a:r>
          </a:p>
          <a:p>
            <a:pPr lvl="1"/>
            <a:r>
              <a:rPr lang="zh-CN" altLang="en-US" sz="1600" smtClean="0"/>
              <a:t>－－</a:t>
            </a:r>
            <a:r>
              <a:rPr lang="en-US" altLang="zh-CN" sz="1600" smtClean="0"/>
              <a:t>N</a:t>
            </a:r>
            <a:r>
              <a:rPr lang="zh-CN" altLang="en-US" sz="1600" smtClean="0"/>
              <a:t>在使用</a:t>
            </a:r>
            <a:r>
              <a:rPr lang="en-US" altLang="zh-CN" sz="1600" smtClean="0"/>
              <a:t>N</a:t>
            </a:r>
            <a:r>
              <a:rPr lang="zh-CN" altLang="en-US" sz="1600" smtClean="0"/>
              <a:t>之前就对</a:t>
            </a:r>
            <a:r>
              <a:rPr lang="en-US" altLang="zh-CN" sz="1600" smtClean="0"/>
              <a:t>N</a:t>
            </a:r>
            <a:r>
              <a:rPr lang="zh-CN" altLang="en-US" sz="1600" smtClean="0"/>
              <a:t>减</a:t>
            </a:r>
            <a:r>
              <a:rPr lang="en-US" altLang="zh-CN" sz="1600" smtClean="0"/>
              <a:t>1</a:t>
            </a:r>
            <a:r>
              <a:rPr lang="zh-CN" altLang="en-US" sz="1600" smtClean="0"/>
              <a:t>。</a:t>
            </a:r>
          </a:p>
          <a:p>
            <a:pPr lvl="1"/>
            <a:r>
              <a:rPr lang="en-US" altLang="zh-CN" sz="1600" smtClean="0"/>
              <a:t>N</a:t>
            </a:r>
            <a:r>
              <a:rPr lang="zh-CN" altLang="en-US" sz="1600" smtClean="0"/>
              <a:t>－－是使用</a:t>
            </a:r>
            <a:r>
              <a:rPr lang="en-US" altLang="zh-CN" sz="1600" smtClean="0"/>
              <a:t>N</a:t>
            </a:r>
            <a:r>
              <a:rPr lang="zh-CN" altLang="en-US" sz="1600" smtClean="0"/>
              <a:t>的值后再对</a:t>
            </a:r>
            <a:r>
              <a:rPr lang="en-US" altLang="zh-CN" sz="1600" smtClean="0"/>
              <a:t>N</a:t>
            </a:r>
            <a:r>
              <a:rPr lang="zh-CN" altLang="en-US" sz="1600" smtClean="0"/>
              <a:t>减</a:t>
            </a:r>
            <a:r>
              <a:rPr lang="en-US" altLang="zh-CN" sz="1600" smtClean="0"/>
              <a:t>1</a:t>
            </a:r>
            <a:r>
              <a:rPr lang="zh-CN" altLang="en-US" sz="1600" smtClean="0"/>
              <a:t>。</a:t>
            </a:r>
          </a:p>
        </p:txBody>
      </p:sp>
      <p:graphicFrame>
        <p:nvGraphicFramePr>
          <p:cNvPr id="55377" name="Group 81"/>
          <p:cNvGraphicFramePr>
            <a:graphicFrameLocks noGrp="1"/>
          </p:cNvGraphicFramePr>
          <p:nvPr>
            <p:ph sz="half" idx="4294967295"/>
          </p:nvPr>
        </p:nvGraphicFramePr>
        <p:xfrm>
          <a:off x="755650" y="1989138"/>
          <a:ext cx="7696200" cy="2011362"/>
        </p:xfrm>
        <a:graphic>
          <a:graphicData uri="http://schemas.openxmlformats.org/drawingml/2006/table">
            <a:tbl>
              <a:tblPr/>
              <a:tblGrid>
                <a:gridCol w="1512888"/>
                <a:gridCol w="3617912"/>
                <a:gridCol w="25654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举例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、*、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加、减、乘、除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取模运算符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两数相除取余数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10%3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结果为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加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m++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++m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减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m--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—m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取反运算符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var m = 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实例：</a:t>
            </a:r>
            <a:r>
              <a:rPr lang="en-US" altLang="zh-CN" smtClean="0"/>
              <a:t>++</a:t>
            </a:r>
            <a:r>
              <a:rPr lang="zh-CN" altLang="en-US" smtClean="0"/>
              <a:t>、</a:t>
            </a:r>
            <a:r>
              <a:rPr lang="en-US" altLang="zh-CN" smtClean="0"/>
              <a:t>--</a:t>
            </a:r>
            <a:r>
              <a:rPr lang="zh-CN" altLang="en-US" smtClean="0"/>
              <a:t>、</a:t>
            </a:r>
            <a:r>
              <a:rPr lang="en-US" altLang="zh-CN" smtClean="0"/>
              <a:t>%</a:t>
            </a:r>
            <a:r>
              <a:rPr lang="zh-CN" altLang="en-US" smtClean="0"/>
              <a:t>应用</a:t>
            </a:r>
          </a:p>
        </p:txBody>
      </p:sp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827088" y="1982788"/>
            <a:ext cx="3600450" cy="24542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实例：加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运算符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++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初始化变量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a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a = 9;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将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的值返给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，再将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加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b = a++;   //b=9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将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的值加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，把结果返给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c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c = ++a;   //c=11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4716463" y="1989138"/>
            <a:ext cx="3600450" cy="24542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实例：减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运算符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--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初始化变量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a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a = 9;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先将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的值返给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，再将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减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b = a--;   //b=9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将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的值减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，把结果返给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c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c = --a;   //b=7</a:t>
            </a:r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538" y="4508500"/>
            <a:ext cx="4176712" cy="2138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赋值运算符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650" y="4114800"/>
            <a:ext cx="7696200" cy="1973263"/>
          </a:xfrm>
        </p:spPr>
        <p:txBody>
          <a:bodyPr/>
          <a:lstStyle/>
          <a:p>
            <a:r>
              <a:rPr lang="en-US" altLang="zh-CN" sz="1600" smtClean="0"/>
              <a:t>JS</a:t>
            </a:r>
            <a:r>
              <a:rPr lang="zh-CN" altLang="en-US" sz="1600" smtClean="0"/>
              <a:t>中的赋值运算符与代数中的等号相同，但意义不同。代数中的等号表示等号左右的两个表达式的值相同，而赋值运算符是将运算符右边的表达式或变量的值赋给左边的变量。</a:t>
            </a:r>
          </a:p>
          <a:p>
            <a:r>
              <a:rPr lang="zh-CN" altLang="en-US" sz="1600" smtClean="0"/>
              <a:t>在赋值运算符左边必须是一个常量，若左边是一个常量或其它</a:t>
            </a:r>
            <a:r>
              <a:rPr lang="zh-CN" altLang="en-US" sz="1600" b="1" smtClean="0">
                <a:solidFill>
                  <a:srgbClr val="FF0000"/>
                </a:solidFill>
              </a:rPr>
              <a:t>，是不对的</a:t>
            </a:r>
            <a:r>
              <a:rPr lang="zh-CN" altLang="en-US" sz="1600" smtClean="0"/>
              <a:t>。</a:t>
            </a:r>
          </a:p>
          <a:p>
            <a:r>
              <a:rPr lang="zh-CN" altLang="en-US" sz="1600" smtClean="0"/>
              <a:t>在使用二元运算符时，需要注意的是，运算符中的两个符号是作为一个</a:t>
            </a:r>
            <a:r>
              <a:rPr lang="zh-CN" altLang="en-US" sz="1600" b="1" smtClean="0">
                <a:solidFill>
                  <a:srgbClr val="FF0000"/>
                </a:solidFill>
              </a:rPr>
              <a:t>整体</a:t>
            </a:r>
            <a:r>
              <a:rPr lang="zh-CN" altLang="en-US" sz="1600" smtClean="0"/>
              <a:t>的，两个符号间不能出现空格。</a:t>
            </a:r>
          </a:p>
        </p:txBody>
      </p:sp>
      <p:graphicFrame>
        <p:nvGraphicFramePr>
          <p:cNvPr id="83995" name="Group 27"/>
          <p:cNvGraphicFramePr>
            <a:graphicFrameLocks noGrp="1"/>
          </p:cNvGraphicFramePr>
          <p:nvPr>
            <p:ph sz="half" idx="4294967295"/>
          </p:nvPr>
        </p:nvGraphicFramePr>
        <p:xfrm>
          <a:off x="755650" y="1989138"/>
          <a:ext cx="7704138" cy="2011362"/>
        </p:xfrm>
        <a:graphic>
          <a:graphicData uri="http://schemas.openxmlformats.org/drawingml/2006/table">
            <a:tbl>
              <a:tblPr/>
              <a:tblGrid>
                <a:gridCol w="1152525"/>
                <a:gridCol w="6551613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举例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 +=2 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展开后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 = M+2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 -=2  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展开后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 = M-2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*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 *=2  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展开后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M= M*2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 /= 2 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展开后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M= M/2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字符串运算符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1871662"/>
          </a:xfrm>
        </p:spPr>
        <p:txBody>
          <a:bodyPr/>
          <a:lstStyle/>
          <a:p>
            <a:r>
              <a:rPr lang="zh-CN" altLang="en-US" sz="2400" b="1" smtClean="0"/>
              <a:t>字符串运算符主要是字符串连接符“</a:t>
            </a:r>
            <a:r>
              <a:rPr lang="en-US" altLang="zh-CN" sz="2400" b="1" smtClean="0"/>
              <a:t>+”</a:t>
            </a:r>
            <a:r>
              <a:rPr lang="zh-CN" altLang="en-US" sz="2400" b="1" smtClean="0"/>
              <a:t>和它的变形形式“</a:t>
            </a:r>
            <a:r>
              <a:rPr lang="en-US" altLang="zh-CN" sz="2400" b="1" smtClean="0"/>
              <a:t>+</a:t>
            </a:r>
            <a:r>
              <a:rPr lang="zh-CN" altLang="en-US" sz="2400" b="1" smtClean="0"/>
              <a:t>＝”。字符串连接符“</a:t>
            </a:r>
            <a:r>
              <a:rPr lang="en-US" altLang="zh-CN" sz="2400" b="1" smtClean="0"/>
              <a:t>+”</a:t>
            </a:r>
            <a:r>
              <a:rPr lang="zh-CN" altLang="en-US" sz="2400" b="1" smtClean="0"/>
              <a:t>将左右两个字符串连接得到一个字符串。</a:t>
            </a:r>
          </a:p>
          <a:p>
            <a:r>
              <a:rPr lang="zh-CN" altLang="en-US" sz="2000" b="1" smtClean="0">
                <a:solidFill>
                  <a:srgbClr val="FF0000"/>
                </a:solidFill>
              </a:rPr>
              <a:t>提示：任何类型数据</a:t>
            </a:r>
            <a:r>
              <a:rPr lang="en-US" altLang="zh-CN" sz="2000" b="1" smtClean="0">
                <a:solidFill>
                  <a:srgbClr val="FF0000"/>
                </a:solidFill>
              </a:rPr>
              <a:t>+</a:t>
            </a:r>
            <a:r>
              <a:rPr lang="zh-CN" altLang="en-US" sz="2000" b="1" smtClean="0">
                <a:solidFill>
                  <a:srgbClr val="FF0000"/>
                </a:solidFill>
              </a:rPr>
              <a:t>字符串，都将自动转成字符串。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900113" y="3789363"/>
            <a:ext cx="7632700" cy="10795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a = “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姓名：” 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+ “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张三”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;     //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结果  姓名：张三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a = null;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b =“”+a;     //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返回字符串“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null”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实例：实现如下效果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6656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916113"/>
            <a:ext cx="7272337" cy="47974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知识点</a:t>
            </a:r>
            <a:r>
              <a:rPr lang="en-US" altLang="zh-CN" smtClean="0"/>
              <a:t>——</a:t>
            </a:r>
            <a:r>
              <a:rPr lang="zh-CN" altLang="en-US" smtClean="0"/>
              <a:t>解释性语言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4103687"/>
          </a:xfrm>
        </p:spPr>
        <p:txBody>
          <a:bodyPr/>
          <a:lstStyle/>
          <a:p>
            <a:r>
              <a:rPr lang="zh-CN" altLang="en-US" sz="2400" smtClean="0"/>
              <a:t>计算机不能直接理解任何除机器语言以外的语言，所以必须要把程序员所写的程序语言翻译成机器语言，计算机才能执行程序。将其他语言翻译成机器语言的</a:t>
            </a:r>
            <a:r>
              <a:rPr lang="zh-CN" altLang="en-US" sz="2400" smtClean="0">
                <a:solidFill>
                  <a:srgbClr val="0000FF"/>
                </a:solidFill>
              </a:rPr>
              <a:t>工具</a:t>
            </a:r>
            <a:r>
              <a:rPr lang="zh-CN" altLang="en-US" sz="2400" smtClean="0"/>
              <a:t>，被称为</a:t>
            </a:r>
            <a:r>
              <a:rPr lang="zh-CN" altLang="en-US" sz="2400" smtClean="0">
                <a:solidFill>
                  <a:srgbClr val="0000FF"/>
                </a:solidFill>
              </a:rPr>
              <a:t>编译器</a:t>
            </a:r>
            <a:r>
              <a:rPr lang="zh-CN" altLang="en-US" sz="2400" smtClean="0"/>
              <a:t>。</a:t>
            </a:r>
          </a:p>
          <a:p>
            <a:r>
              <a:rPr lang="zh-CN" altLang="en-US" sz="2400" smtClean="0"/>
              <a:t>编译器翻译的方式有两种：一个是编译，一个是解释。当编译器以解释方式运行的时候，称之为解释器。 </a:t>
            </a:r>
          </a:p>
          <a:p>
            <a:r>
              <a:rPr lang="zh-CN" altLang="en-US" sz="2400" smtClean="0"/>
              <a:t>解释性语言编写的程序不进行预先编译，以文本方式存储程序代码。</a:t>
            </a:r>
          </a:p>
          <a:p>
            <a:r>
              <a:rPr lang="zh-CN" altLang="en-US" sz="2400" smtClean="0"/>
              <a:t>常见解释性语言：</a:t>
            </a:r>
            <a:r>
              <a:rPr lang="en-US" altLang="zh-CN" sz="2400" smtClean="0"/>
              <a:t>HTML</a:t>
            </a:r>
            <a:r>
              <a:rPr lang="zh-CN" altLang="en-US" sz="2400" smtClean="0"/>
              <a:t>、</a:t>
            </a:r>
            <a:r>
              <a:rPr lang="en-US" altLang="zh-CN" sz="2400" smtClean="0"/>
              <a:t>XHTML</a:t>
            </a:r>
            <a:r>
              <a:rPr lang="zh-CN" altLang="en-US" sz="2400" smtClean="0"/>
              <a:t>、</a:t>
            </a:r>
            <a:r>
              <a:rPr lang="en-US" altLang="zh-CN" sz="2400" smtClean="0"/>
              <a:t>JavaScript</a:t>
            </a:r>
            <a:r>
              <a:rPr lang="zh-CN" altLang="en-US" sz="2400" smtClean="0"/>
              <a:t>、</a:t>
            </a:r>
            <a:r>
              <a:rPr lang="en-US" altLang="zh-CN" sz="2400" smtClean="0"/>
              <a:t>XML</a:t>
            </a:r>
            <a:r>
              <a:rPr lang="zh-CN" altLang="en-US" sz="2400" smtClean="0"/>
              <a:t>、</a:t>
            </a:r>
            <a:r>
              <a:rPr lang="en-US" altLang="zh-CN" sz="2400" smtClean="0"/>
              <a:t>CSS</a:t>
            </a:r>
            <a:r>
              <a:rPr lang="zh-CN" altLang="en-US" sz="2400" smtClean="0"/>
              <a:t>、</a:t>
            </a:r>
            <a:r>
              <a:rPr lang="en-US" altLang="zh-CN" sz="2400" smtClean="0"/>
              <a:t>AJAX</a:t>
            </a:r>
            <a:r>
              <a:rPr lang="zh-CN" altLang="en-US" sz="2400" smtClean="0"/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比较运算符</a:t>
            </a:r>
          </a:p>
        </p:txBody>
      </p:sp>
      <p:graphicFrame>
        <p:nvGraphicFramePr>
          <p:cNvPr id="72778" name="Group 74"/>
          <p:cNvGraphicFramePr>
            <a:graphicFrameLocks noGrp="1"/>
          </p:cNvGraphicFramePr>
          <p:nvPr>
            <p:ph sz="half" idx="4294967295"/>
          </p:nvPr>
        </p:nvGraphicFramePr>
        <p:xfrm>
          <a:off x="755650" y="1989138"/>
          <a:ext cx="7696200" cy="3602037"/>
        </p:xfrm>
        <a:graphic>
          <a:graphicData uri="http://schemas.openxmlformats.org/drawingml/2006/table">
            <a:tbl>
              <a:tblPr/>
              <a:tblGrid>
                <a:gridCol w="1079500"/>
                <a:gridCol w="1584325"/>
                <a:gridCol w="5032375"/>
              </a:tblGrid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大于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M&gt;N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，当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大于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时，返回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；否则返回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FALSE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M&lt;N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，当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时，返回真，否则返加假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大于等于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M&gt;=N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，当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大于等于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时，返回真，否则返回假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小于等于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M&lt;=N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，当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小于等于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时，返回真，否则返回假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M==N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，当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等于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时，返回真，否则返回假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会自动进行类型转换，转换后再比较。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不等于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M!=N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，当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不等于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时，返回真，否则返回假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全等于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M===N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，当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全等于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时，返回真，否则返回假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全等比较，包括值和类型全等，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不会自动转换类型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!==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不全等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M!==N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，当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不全等于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时，返回真，否则返回假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实例：</a:t>
            </a:r>
            <a:r>
              <a:rPr lang="en-US" altLang="zh-CN" smtClean="0"/>
              <a:t>=</a:t>
            </a:r>
            <a:r>
              <a:rPr lang="zh-CN" altLang="en-US" smtClean="0"/>
              <a:t>、</a:t>
            </a:r>
            <a:r>
              <a:rPr lang="en-US" altLang="zh-CN" smtClean="0"/>
              <a:t>==</a:t>
            </a:r>
            <a:r>
              <a:rPr lang="zh-CN" altLang="en-US" smtClean="0"/>
              <a:t>、</a:t>
            </a:r>
            <a:r>
              <a:rPr lang="en-US" altLang="zh-CN" smtClean="0"/>
              <a:t>===</a:t>
            </a:r>
            <a:r>
              <a:rPr lang="zh-CN" altLang="en-US" smtClean="0"/>
              <a:t>的区别</a:t>
            </a:r>
          </a:p>
        </p:txBody>
      </p:sp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755650" y="2060575"/>
            <a:ext cx="7632700" cy="1384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判断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是否相等，是值相等，还是类型也相等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a = 10;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b =“10”;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zh-CN" sz="200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逻辑运算符</a:t>
            </a:r>
          </a:p>
        </p:txBody>
      </p:sp>
      <p:sp>
        <p:nvSpPr>
          <p:cNvPr id="71682" name="Rectangle 1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650" y="4114800"/>
            <a:ext cx="7696200" cy="1690688"/>
          </a:xfrm>
        </p:spPr>
        <p:txBody>
          <a:bodyPr/>
          <a:lstStyle/>
          <a:p>
            <a:r>
              <a:rPr lang="zh-CN" altLang="en-US" sz="1600" smtClean="0"/>
              <a:t>逻辑运算符处理布尔量之间的运算，即对真与假，是与否进行运算操作。</a:t>
            </a:r>
          </a:p>
          <a:p>
            <a:r>
              <a:rPr lang="en-US" altLang="zh-CN" sz="1600" smtClean="0"/>
              <a:t>&amp;&amp;</a:t>
            </a:r>
            <a:r>
              <a:rPr lang="zh-CN" altLang="en-US" sz="1600" smtClean="0"/>
              <a:t>和</a:t>
            </a:r>
            <a:r>
              <a:rPr lang="en-US" altLang="zh-CN" sz="1600" smtClean="0"/>
              <a:t>|| </a:t>
            </a:r>
            <a:r>
              <a:rPr lang="zh-CN" altLang="en-US" sz="1600" smtClean="0"/>
              <a:t>均为先计算左侧表达式。对于</a:t>
            </a:r>
            <a:r>
              <a:rPr lang="en-US" altLang="zh-CN" sz="1600" smtClean="0"/>
              <a:t>&amp;&amp;</a:t>
            </a:r>
            <a:r>
              <a:rPr lang="zh-CN" altLang="en-US" sz="1600" smtClean="0"/>
              <a:t>而言，当左侧运算符为</a:t>
            </a:r>
            <a:r>
              <a:rPr lang="en-US" altLang="zh-CN" sz="1600" smtClean="0"/>
              <a:t>false</a:t>
            </a:r>
            <a:r>
              <a:rPr lang="zh-CN" altLang="en-US" sz="1600" smtClean="0"/>
              <a:t>时，结果为</a:t>
            </a:r>
            <a:r>
              <a:rPr lang="en-US" altLang="zh-CN" sz="1600" smtClean="0"/>
              <a:t>false</a:t>
            </a:r>
            <a:r>
              <a:rPr lang="zh-CN" altLang="en-US" sz="1600" smtClean="0"/>
              <a:t>，则右侧运算数对结果的布尔值无影响，不需要计算右侧运算数，而当左右为</a:t>
            </a:r>
            <a:r>
              <a:rPr lang="en-US" altLang="zh-CN" sz="1600" smtClean="0"/>
              <a:t>true</a:t>
            </a:r>
            <a:r>
              <a:rPr lang="zh-CN" altLang="en-US" sz="1600" smtClean="0"/>
              <a:t>时，结果的布尔值由右侧运算数决定。</a:t>
            </a:r>
          </a:p>
          <a:p>
            <a:r>
              <a:rPr lang="zh-CN" altLang="en-US" sz="1600" smtClean="0"/>
              <a:t>对于</a:t>
            </a:r>
            <a:r>
              <a:rPr lang="en-US" altLang="zh-CN" sz="1600" smtClean="0"/>
              <a:t>||</a:t>
            </a:r>
            <a:r>
              <a:rPr lang="zh-CN" altLang="en-US" sz="1600" smtClean="0"/>
              <a:t>运算，当左侧运算数为</a:t>
            </a:r>
            <a:r>
              <a:rPr lang="en-US" altLang="zh-CN" sz="1600" smtClean="0"/>
              <a:t>true</a:t>
            </a:r>
            <a:r>
              <a:rPr lang="zh-CN" altLang="en-US" sz="1600" smtClean="0"/>
              <a:t>时，运算结果为</a:t>
            </a:r>
            <a:r>
              <a:rPr lang="en-US" altLang="zh-CN" sz="1600" smtClean="0"/>
              <a:t>true</a:t>
            </a:r>
            <a:r>
              <a:rPr lang="zh-CN" altLang="en-US" sz="1600" smtClean="0"/>
              <a:t>，右侧运算数的值对结果没有影响；如果左侧运算数为</a:t>
            </a:r>
            <a:r>
              <a:rPr lang="en-US" altLang="zh-CN" sz="1600" smtClean="0"/>
              <a:t>false</a:t>
            </a:r>
            <a:r>
              <a:rPr lang="zh-CN" altLang="en-US" sz="1600" smtClean="0"/>
              <a:t>时，则运算结果由右侧运算数决定。</a:t>
            </a:r>
          </a:p>
        </p:txBody>
      </p:sp>
      <p:graphicFrame>
        <p:nvGraphicFramePr>
          <p:cNvPr id="73771" name="Group 43"/>
          <p:cNvGraphicFramePr>
            <a:graphicFrameLocks noGrp="1"/>
          </p:cNvGraphicFramePr>
          <p:nvPr>
            <p:ph sz="half" idx="4294967295"/>
          </p:nvPr>
        </p:nvGraphicFramePr>
        <p:xfrm>
          <a:off x="755650" y="1989138"/>
          <a:ext cx="7696200" cy="1828800"/>
        </p:xfrm>
        <a:graphic>
          <a:graphicData uri="http://schemas.openxmlformats.org/drawingml/2006/table">
            <a:tbl>
              <a:tblPr/>
              <a:tblGrid>
                <a:gridCol w="863600"/>
                <a:gridCol w="1223963"/>
                <a:gridCol w="5608637"/>
              </a:tblGrid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逻辑与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当两个运算数为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时，结果为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；如果有一个为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false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，结果为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false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逻辑或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当两个操作数中有一个为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时，结果为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；否则为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false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逻辑非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逻辑非运算符是对运算数取反，即将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变为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false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，将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false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变成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实例：判断给出的年份是否是闰年</a:t>
            </a:r>
          </a:p>
        </p:txBody>
      </p:sp>
      <p:sp>
        <p:nvSpPr>
          <p:cNvPr id="72706" name="Text Box 4"/>
          <p:cNvSpPr txBox="1">
            <a:spLocks noChangeArrowheads="1"/>
          </p:cNvSpPr>
          <p:nvPr/>
        </p:nvSpPr>
        <p:spPr bwMode="auto">
          <a:xfrm>
            <a:off x="755650" y="2060575"/>
            <a:ext cx="7632700" cy="17383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00"/>
                </a:solidFill>
                <a:latin typeface="Arial" charset="0"/>
              </a:rPr>
              <a:t>判断闰年条件</a:t>
            </a:r>
          </a:p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Arial" charset="0"/>
                <a:sym typeface="Wingdings" pitchFamily="2" charset="2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  <a:sym typeface="Wingdings" pitchFamily="2" charset="2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  <a:sym typeface="Wingdings" pitchFamily="2" charset="2"/>
              </a:rPr>
              <a:t>）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能被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整除并且不能被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100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整除是闰年</a:t>
            </a:r>
          </a:p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）能被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400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整除是闰年 </a:t>
            </a:r>
          </a:p>
          <a:p>
            <a:pPr>
              <a:spcBef>
                <a:spcPct val="50000"/>
              </a:spcBef>
            </a:pPr>
            <a:endParaRPr lang="zh-CN" altLang="en-US" sz="180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条件运算符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916113"/>
            <a:ext cx="7488237" cy="2376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smtClean="0"/>
              <a:t>条件运算符</a:t>
            </a:r>
          </a:p>
          <a:p>
            <a:pPr lvl="1"/>
            <a:r>
              <a:rPr lang="zh-CN" altLang="en-US" sz="1800" b="1" smtClean="0"/>
              <a:t>条件运算符又称三元运算符</a:t>
            </a:r>
          </a:p>
          <a:p>
            <a:pPr lvl="1"/>
            <a:r>
              <a:rPr lang="zh-CN" altLang="en-US" sz="1800" b="1" smtClean="0"/>
              <a:t>格式</a:t>
            </a:r>
            <a:r>
              <a:rPr lang="zh-CN" altLang="en-US" sz="1800" smtClean="0"/>
              <a:t>：</a:t>
            </a:r>
            <a:r>
              <a:rPr lang="zh-CN" altLang="en-US" sz="1800" smtClean="0">
                <a:solidFill>
                  <a:srgbClr val="FF0000"/>
                </a:solidFill>
              </a:rPr>
              <a:t>条件表达式</a:t>
            </a:r>
            <a:r>
              <a:rPr lang="en-US" altLang="zh-CN" sz="1800" smtClean="0">
                <a:solidFill>
                  <a:srgbClr val="FF0000"/>
                </a:solidFill>
              </a:rPr>
              <a:t> ? m : n  </a:t>
            </a:r>
          </a:p>
          <a:p>
            <a:pPr lvl="1"/>
            <a:r>
              <a:rPr lang="zh-CN" altLang="en-US" sz="1800" b="1" smtClean="0"/>
              <a:t>再比如</a:t>
            </a:r>
            <a:r>
              <a:rPr lang="zh-CN" altLang="en-US" sz="1800" smtClean="0">
                <a:solidFill>
                  <a:srgbClr val="FF0000"/>
                </a:solidFill>
              </a:rPr>
              <a:t>：条件表达式 </a:t>
            </a:r>
            <a:r>
              <a:rPr lang="en-US" altLang="zh-CN" sz="1800" smtClean="0">
                <a:solidFill>
                  <a:srgbClr val="FF0000"/>
                </a:solidFill>
              </a:rPr>
              <a:t>? </a:t>
            </a:r>
            <a:r>
              <a:rPr lang="zh-CN" altLang="en-US" sz="1800" smtClean="0">
                <a:solidFill>
                  <a:srgbClr val="FF0000"/>
                </a:solidFill>
              </a:rPr>
              <a:t>结果</a:t>
            </a:r>
            <a:r>
              <a:rPr lang="en-US" altLang="zh-CN" sz="1800" smtClean="0">
                <a:solidFill>
                  <a:srgbClr val="FF0000"/>
                </a:solidFill>
              </a:rPr>
              <a:t>1 : </a:t>
            </a:r>
            <a:r>
              <a:rPr lang="zh-CN" altLang="en-US" sz="1800" smtClean="0">
                <a:solidFill>
                  <a:srgbClr val="FF0000"/>
                </a:solidFill>
              </a:rPr>
              <a:t>结果</a:t>
            </a:r>
            <a:r>
              <a:rPr lang="en-US" altLang="zh-CN" sz="1800" smtClean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zh-CN" altLang="en-US" sz="1800" b="1" smtClean="0"/>
              <a:t>返回值</a:t>
            </a:r>
            <a:r>
              <a:rPr lang="zh-CN" altLang="en-US" sz="1800" smtClean="0"/>
              <a:t>：条件表达式返回一个布尔值，当其值为</a:t>
            </a:r>
            <a:r>
              <a:rPr lang="en-US" altLang="zh-CN" sz="1800" smtClean="0"/>
              <a:t>true</a:t>
            </a:r>
            <a:r>
              <a:rPr lang="zh-CN" altLang="en-US" sz="1800" smtClean="0"/>
              <a:t>时，返回的结果为变量</a:t>
            </a:r>
            <a:r>
              <a:rPr lang="en-US" altLang="zh-CN" sz="1800" smtClean="0"/>
              <a:t>m</a:t>
            </a:r>
            <a:r>
              <a:rPr lang="zh-CN" altLang="en-US" sz="1800" smtClean="0"/>
              <a:t>代表的内容，如果条件表达式的结果为</a:t>
            </a:r>
            <a:r>
              <a:rPr lang="en-US" altLang="zh-CN" sz="1800" smtClean="0"/>
              <a:t>false</a:t>
            </a:r>
            <a:r>
              <a:rPr lang="zh-CN" altLang="en-US" sz="1800" smtClean="0"/>
              <a:t>，返回的结果为变量</a:t>
            </a:r>
            <a:r>
              <a:rPr lang="en-US" altLang="zh-CN" sz="1800" smtClean="0"/>
              <a:t>n</a:t>
            </a:r>
            <a:r>
              <a:rPr lang="zh-CN" altLang="en-US" sz="1800" smtClean="0"/>
              <a:t>所代表的内容。</a:t>
            </a:r>
            <a:endParaRPr lang="en-US" altLang="zh-CN" sz="1800" smtClean="0"/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827088" y="4437063"/>
            <a:ext cx="7632700" cy="13255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00"/>
                </a:solidFill>
                <a:latin typeface="Arial" charset="0"/>
              </a:rPr>
              <a:t>实例：使用条件表达式，求以下两个数的最大值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a = 100;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b = 200;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位运算符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b="1" smtClean="0"/>
              <a:t>什么是位运算</a:t>
            </a:r>
          </a:p>
          <a:p>
            <a:pPr lvl="1"/>
            <a:r>
              <a:rPr lang="zh-CN" altLang="en-US" sz="1800" smtClean="0"/>
              <a:t>程序中的所有数在计算机内存中都是以二进制的形式储存的。位运算说穿了，就是直</a:t>
            </a:r>
            <a:r>
              <a:rPr lang="zh-CN" altLang="en-US" sz="1800" b="1" smtClean="0">
                <a:solidFill>
                  <a:srgbClr val="0000FF"/>
                </a:solidFill>
              </a:rPr>
              <a:t>接对整数在内存中的二进制位进行操作</a:t>
            </a:r>
            <a:r>
              <a:rPr lang="zh-CN" altLang="en-US" sz="1800" smtClean="0"/>
              <a:t>。</a:t>
            </a:r>
          </a:p>
          <a:p>
            <a:pPr lvl="1"/>
            <a:r>
              <a:rPr lang="zh-CN" altLang="en-US" sz="1800" smtClean="0"/>
              <a:t>位运算时，一般是当作一个字节</a:t>
            </a:r>
            <a:r>
              <a:rPr lang="en-US" altLang="zh-CN" sz="1800" smtClean="0"/>
              <a:t>(8</a:t>
            </a:r>
            <a:r>
              <a:rPr lang="zh-CN" altLang="en-US" sz="1800" smtClean="0"/>
              <a:t>位二进制</a:t>
            </a:r>
            <a:r>
              <a:rPr lang="en-US" altLang="zh-CN" sz="1800" smtClean="0"/>
              <a:t>)</a:t>
            </a:r>
            <a:r>
              <a:rPr lang="zh-CN" altLang="en-US" sz="1800" smtClean="0"/>
              <a:t>进行的。如果位数不够，位数少的运算数左边将补</a:t>
            </a:r>
            <a:r>
              <a:rPr lang="en-US" altLang="zh-CN" sz="1800" smtClean="0"/>
              <a:t>0</a:t>
            </a:r>
            <a:r>
              <a:rPr lang="zh-CN" altLang="en-US" sz="1800" smtClean="0"/>
              <a:t>，直到两个运算数位数相同。</a:t>
            </a:r>
          </a:p>
          <a:p>
            <a:pPr lvl="1"/>
            <a:r>
              <a:rPr lang="zh-CN" altLang="en-US" sz="1800" smtClean="0">
                <a:solidFill>
                  <a:srgbClr val="FF0000"/>
                </a:solidFill>
              </a:rPr>
              <a:t>注意：</a:t>
            </a:r>
            <a:r>
              <a:rPr lang="en-US" altLang="zh-CN" sz="1800" smtClean="0">
                <a:solidFill>
                  <a:srgbClr val="FF0000"/>
                </a:solidFill>
              </a:rPr>
              <a:t>JS</a:t>
            </a:r>
            <a:r>
              <a:rPr lang="zh-CN" altLang="en-US" sz="1800" smtClean="0">
                <a:solidFill>
                  <a:srgbClr val="FF0000"/>
                </a:solidFill>
              </a:rPr>
              <a:t>中的位运算符要求运算数必须是整数。</a:t>
            </a:r>
          </a:p>
          <a:p>
            <a:r>
              <a:rPr lang="en-US" altLang="zh-CN" sz="2400" b="1" smtClean="0"/>
              <a:t>JS</a:t>
            </a:r>
            <a:r>
              <a:rPr lang="zh-CN" altLang="en-US" sz="2400" b="1" smtClean="0"/>
              <a:t>中的位运算符</a:t>
            </a:r>
          </a:p>
          <a:p>
            <a:pPr lvl="1"/>
            <a:r>
              <a:rPr lang="en-US" altLang="zh-CN" sz="1800" smtClean="0"/>
              <a:t>&amp;</a:t>
            </a:r>
            <a:r>
              <a:rPr lang="zh-CN" altLang="en-US" sz="1800" smtClean="0"/>
              <a:t>：按位与</a:t>
            </a:r>
          </a:p>
          <a:p>
            <a:pPr lvl="1"/>
            <a:r>
              <a:rPr lang="en-US" altLang="zh-CN" sz="1800" smtClean="0"/>
              <a:t>|</a:t>
            </a:r>
            <a:r>
              <a:rPr lang="zh-CN" altLang="en-US" sz="1800" smtClean="0"/>
              <a:t>：按位或</a:t>
            </a:r>
          </a:p>
          <a:p>
            <a:pPr lvl="1"/>
            <a:r>
              <a:rPr lang="en-US" altLang="zh-CN" sz="1800" smtClean="0"/>
              <a:t>^</a:t>
            </a:r>
            <a:r>
              <a:rPr lang="zh-CN" altLang="en-US" sz="1800" smtClean="0"/>
              <a:t>：按位非</a:t>
            </a:r>
            <a:endParaRPr lang="en-US" altLang="zh-CN" sz="1800" smtClean="0"/>
          </a:p>
          <a:p>
            <a:pPr lvl="1"/>
            <a:r>
              <a:rPr lang="en-US" altLang="zh-CN" sz="1800" smtClean="0"/>
              <a:t>&lt;&lt;</a:t>
            </a:r>
            <a:r>
              <a:rPr lang="zh-CN" altLang="en-US" sz="1800" smtClean="0"/>
              <a:t>：左移运算符</a:t>
            </a:r>
          </a:p>
          <a:p>
            <a:pPr lvl="1"/>
            <a:r>
              <a:rPr lang="en-US" altLang="zh-CN" sz="1800" smtClean="0"/>
              <a:t>&gt;&gt;</a:t>
            </a:r>
            <a:r>
              <a:rPr lang="zh-CN" altLang="en-US" sz="1800" smtClean="0"/>
              <a:t>：右移运算符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位运算符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14398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smtClean="0"/>
              <a:t>按位与运算符</a:t>
            </a:r>
            <a:r>
              <a:rPr lang="en-US" altLang="zh-CN" sz="2400" b="1" smtClean="0"/>
              <a:t>&amp;</a:t>
            </a:r>
          </a:p>
          <a:p>
            <a:pPr lvl="1">
              <a:lnSpc>
                <a:spcPct val="90000"/>
              </a:lnSpc>
            </a:pPr>
            <a:r>
              <a:rPr lang="zh-CN" altLang="en-US" sz="2000" smtClean="0"/>
              <a:t>对两个运算数的对应位进行与运算，当两个运算数的对应位都为</a:t>
            </a:r>
            <a:r>
              <a:rPr lang="en-US" altLang="zh-CN" sz="2000" smtClean="0"/>
              <a:t>1</a:t>
            </a:r>
            <a:r>
              <a:rPr lang="zh-CN" altLang="en-US" sz="2000" smtClean="0"/>
              <a:t>，结果的对应位为</a:t>
            </a:r>
            <a:r>
              <a:rPr lang="en-US" altLang="zh-CN" sz="2000" smtClean="0"/>
              <a:t>1</a:t>
            </a:r>
            <a:r>
              <a:rPr lang="zh-CN" altLang="en-US" sz="2000" smtClean="0"/>
              <a:t>，否则结果的对应位为</a:t>
            </a:r>
            <a:r>
              <a:rPr lang="en-US" altLang="zh-CN" sz="2000" smtClean="0"/>
              <a:t>0</a:t>
            </a:r>
            <a:r>
              <a:rPr lang="zh-CN" altLang="en-US" sz="2000" smtClean="0"/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smtClean="0">
                <a:solidFill>
                  <a:srgbClr val="FF0000"/>
                </a:solidFill>
              </a:rPr>
              <a:t>输出结果是十进制</a:t>
            </a:r>
            <a:r>
              <a:rPr lang="zh-CN" altLang="en-US" sz="2000" smtClean="0"/>
              <a:t>。</a:t>
            </a: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827088" y="5229225"/>
            <a:ext cx="7345362" cy="8366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var a = 6, b = 5;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a &amp; b = (100) = 1*2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 = 4(10)</a:t>
            </a:r>
          </a:p>
        </p:txBody>
      </p:sp>
      <p:graphicFrame>
        <p:nvGraphicFramePr>
          <p:cNvPr id="93190" name="Group 6"/>
          <p:cNvGraphicFramePr>
            <a:graphicFrameLocks noGrp="1"/>
          </p:cNvGraphicFramePr>
          <p:nvPr/>
        </p:nvGraphicFramePr>
        <p:xfrm>
          <a:off x="827088" y="3573463"/>
          <a:ext cx="7335837" cy="1435100"/>
        </p:xfrm>
        <a:graphic>
          <a:graphicData uri="http://schemas.openxmlformats.org/drawingml/2006/table">
            <a:tbl>
              <a:tblPr/>
              <a:tblGrid>
                <a:gridCol w="814387"/>
                <a:gridCol w="815975"/>
                <a:gridCol w="814388"/>
                <a:gridCol w="815975"/>
                <a:gridCol w="814387"/>
                <a:gridCol w="815975"/>
                <a:gridCol w="814388"/>
                <a:gridCol w="815975"/>
                <a:gridCol w="814387"/>
              </a:tblGrid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 = 6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 = 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 &amp; b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位运算符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650" y="1989138"/>
            <a:ext cx="7416800" cy="1584325"/>
          </a:xfrm>
        </p:spPr>
        <p:txBody>
          <a:bodyPr/>
          <a:lstStyle/>
          <a:p>
            <a:r>
              <a:rPr lang="zh-CN" altLang="en-US" sz="2400" b="1" smtClean="0"/>
              <a:t>按位或运算符</a:t>
            </a:r>
            <a:r>
              <a:rPr lang="en-US" altLang="zh-CN" sz="2400" b="1" smtClean="0"/>
              <a:t>|</a:t>
            </a:r>
          </a:p>
          <a:p>
            <a:pPr lvl="1"/>
            <a:r>
              <a:rPr lang="zh-CN" altLang="en-US" sz="2000" smtClean="0"/>
              <a:t>对两个运算数的对应位进行或运算，当两个运算数的对应位</a:t>
            </a:r>
            <a:r>
              <a:rPr lang="zh-CN" altLang="en-US" sz="2000" b="1" smtClean="0">
                <a:solidFill>
                  <a:srgbClr val="FF0000"/>
                </a:solidFill>
              </a:rPr>
              <a:t>有一个为</a:t>
            </a:r>
            <a:r>
              <a:rPr lang="en-US" altLang="zh-CN" sz="2000" b="1" smtClean="0">
                <a:solidFill>
                  <a:srgbClr val="FF0000"/>
                </a:solidFill>
              </a:rPr>
              <a:t>1</a:t>
            </a:r>
            <a:r>
              <a:rPr lang="zh-CN" altLang="en-US" sz="2000" b="1" smtClean="0">
                <a:solidFill>
                  <a:srgbClr val="FF0000"/>
                </a:solidFill>
              </a:rPr>
              <a:t>时，结果为</a:t>
            </a:r>
            <a:r>
              <a:rPr lang="en-US" altLang="zh-CN" sz="2000" b="1" smtClean="0">
                <a:solidFill>
                  <a:srgbClr val="FF0000"/>
                </a:solidFill>
              </a:rPr>
              <a:t>1</a:t>
            </a:r>
            <a:r>
              <a:rPr lang="zh-CN" altLang="en-US" sz="2000" smtClean="0"/>
              <a:t>；当两个运算数的对应位均为</a:t>
            </a:r>
            <a:r>
              <a:rPr lang="en-US" altLang="zh-CN" sz="2000" smtClean="0"/>
              <a:t>0</a:t>
            </a:r>
            <a:r>
              <a:rPr lang="zh-CN" altLang="en-US" sz="2000" smtClean="0"/>
              <a:t>时，结果值的对应位为</a:t>
            </a:r>
            <a:r>
              <a:rPr lang="en-US" altLang="zh-CN" sz="2000" smtClean="0"/>
              <a:t>0.</a:t>
            </a:r>
            <a:endParaRPr lang="zh-CN" altLang="en-US" sz="2200" smtClean="0"/>
          </a:p>
        </p:txBody>
      </p:sp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1042988" y="4797425"/>
            <a:ext cx="7273925" cy="9271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a = 6, b = 5;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a | b = 111(2) = 1*2</a:t>
            </a:r>
            <a:r>
              <a:rPr lang="en-US" altLang="zh-CN" sz="2000" baseline="300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+1*2</a:t>
            </a:r>
            <a:r>
              <a:rPr lang="en-US" altLang="zh-CN" sz="2000" baseline="30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+1*2</a:t>
            </a:r>
            <a:r>
              <a:rPr lang="en-US" altLang="zh-CN" sz="2000" baseline="3000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 = 7(10)</a:t>
            </a:r>
          </a:p>
        </p:txBody>
      </p:sp>
      <p:graphicFrame>
        <p:nvGraphicFramePr>
          <p:cNvPr id="146482" name="Group 50"/>
          <p:cNvGraphicFramePr>
            <a:graphicFrameLocks noGrp="1"/>
          </p:cNvGraphicFramePr>
          <p:nvPr>
            <p:ph sz="half" idx="4294967295"/>
          </p:nvPr>
        </p:nvGraphicFramePr>
        <p:xfrm>
          <a:off x="1042988" y="3573463"/>
          <a:ext cx="7335837" cy="1012825"/>
        </p:xfrm>
        <a:graphic>
          <a:graphicData uri="http://schemas.openxmlformats.org/drawingml/2006/table">
            <a:tbl>
              <a:tblPr/>
              <a:tblGrid>
                <a:gridCol w="814387"/>
                <a:gridCol w="815975"/>
                <a:gridCol w="814388"/>
                <a:gridCol w="815975"/>
                <a:gridCol w="814387"/>
                <a:gridCol w="815975"/>
                <a:gridCol w="814388"/>
                <a:gridCol w="815975"/>
                <a:gridCol w="814387"/>
              </a:tblGrid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 = 6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 = 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 | b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位运算符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1655762"/>
          </a:xfrm>
        </p:spPr>
        <p:txBody>
          <a:bodyPr/>
          <a:lstStyle/>
          <a:p>
            <a:r>
              <a:rPr lang="zh-CN" altLang="en-US" sz="2400" b="1" smtClean="0"/>
              <a:t>按位非运算符</a:t>
            </a:r>
            <a:r>
              <a:rPr lang="en-US" altLang="zh-CN" sz="2400" b="1" smtClean="0"/>
              <a:t>^</a:t>
            </a:r>
          </a:p>
          <a:p>
            <a:pPr lvl="1"/>
            <a:r>
              <a:rPr lang="zh-CN" altLang="en-US" sz="1800" smtClean="0"/>
              <a:t>导或运算符对两个运算数的对应位进行异或运算，当两个运算数的对应</a:t>
            </a:r>
            <a:r>
              <a:rPr lang="zh-CN" altLang="en-US" sz="1800" b="1" smtClean="0">
                <a:solidFill>
                  <a:srgbClr val="FF0000"/>
                </a:solidFill>
              </a:rPr>
              <a:t>位不相同时，结果值的对应位为</a:t>
            </a:r>
            <a:r>
              <a:rPr lang="en-US" altLang="zh-CN" sz="1800" b="1" smtClean="0">
                <a:solidFill>
                  <a:srgbClr val="FF0000"/>
                </a:solidFill>
              </a:rPr>
              <a:t>1</a:t>
            </a:r>
            <a:r>
              <a:rPr lang="zh-CN" altLang="en-US" sz="1800" smtClean="0"/>
              <a:t>；否则，当两个运算数的对应位相同时，结果值的对应位为</a:t>
            </a:r>
            <a:r>
              <a:rPr lang="en-US" altLang="zh-CN" sz="1800" smtClean="0"/>
              <a:t>0</a:t>
            </a:r>
            <a:r>
              <a:rPr lang="zh-CN" altLang="en-US" sz="1800" smtClean="0"/>
              <a:t>。</a:t>
            </a: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755650" y="5084763"/>
            <a:ext cx="7632700" cy="9271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a = 6, b = 5;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a ^ b = 011(2) = 1*2</a:t>
            </a:r>
            <a:r>
              <a:rPr lang="en-US" altLang="zh-CN" sz="2000" baseline="30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+1*2</a:t>
            </a:r>
            <a:r>
              <a:rPr lang="en-US" altLang="zh-CN" sz="2000" baseline="3000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 = 3(10)</a:t>
            </a:r>
          </a:p>
        </p:txBody>
      </p:sp>
      <p:graphicFrame>
        <p:nvGraphicFramePr>
          <p:cNvPr id="94266" name="Group 58"/>
          <p:cNvGraphicFramePr>
            <a:graphicFrameLocks noGrp="1"/>
          </p:cNvGraphicFramePr>
          <p:nvPr/>
        </p:nvGraphicFramePr>
        <p:xfrm>
          <a:off x="755650" y="3643313"/>
          <a:ext cx="7696200" cy="1012825"/>
        </p:xfrm>
        <a:graphic>
          <a:graphicData uri="http://schemas.openxmlformats.org/drawingml/2006/table">
            <a:tbl>
              <a:tblPr/>
              <a:tblGrid>
                <a:gridCol w="855663"/>
                <a:gridCol w="854075"/>
                <a:gridCol w="855662"/>
                <a:gridCol w="855663"/>
                <a:gridCol w="854075"/>
                <a:gridCol w="855662"/>
                <a:gridCol w="855663"/>
                <a:gridCol w="854075"/>
                <a:gridCol w="855662"/>
              </a:tblGrid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 = 6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 = 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 ^ b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位运算符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650" y="1989138"/>
            <a:ext cx="7696200" cy="19732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smtClean="0"/>
              <a:t>左移运算符</a:t>
            </a:r>
            <a:r>
              <a:rPr lang="en-US" altLang="zh-CN" sz="2400" b="1" smtClean="0"/>
              <a:t>&lt;&lt;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smtClean="0">
                <a:solidFill>
                  <a:srgbClr val="FF0000"/>
                </a:solidFill>
              </a:rPr>
              <a:t>将左侧的运算数向左移若干位</a:t>
            </a:r>
            <a:r>
              <a:rPr lang="zh-CN" altLang="en-US" sz="2000" smtClean="0"/>
              <a:t>，移动的次数由右侧运算数决定，该运算数必须是</a:t>
            </a:r>
            <a:r>
              <a:rPr lang="en-US" altLang="zh-CN" sz="2000" smtClean="0"/>
              <a:t>0~31</a:t>
            </a:r>
            <a:r>
              <a:rPr lang="zh-CN" altLang="en-US" sz="2000" smtClean="0"/>
              <a:t>之间的整数。移到左侧的位丢失，右边空缺补零。</a:t>
            </a:r>
          </a:p>
        </p:txBody>
      </p:sp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755650" y="4941888"/>
            <a:ext cx="7705725" cy="10556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var a = 5;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var b = a &lt;&lt; 2;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b = 10100(2) = 1*2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4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 + 1*2</a:t>
            </a:r>
            <a:r>
              <a:rPr lang="en-US" altLang="zh-CN" baseline="300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 = 20(10)</a:t>
            </a:r>
          </a:p>
        </p:txBody>
      </p:sp>
      <p:graphicFrame>
        <p:nvGraphicFramePr>
          <p:cNvPr id="95314" name="Group 82"/>
          <p:cNvGraphicFramePr>
            <a:graphicFrameLocks noGrp="1"/>
          </p:cNvGraphicFramePr>
          <p:nvPr>
            <p:ph sz="half" idx="4294967295"/>
          </p:nvPr>
        </p:nvGraphicFramePr>
        <p:xfrm>
          <a:off x="755650" y="3789363"/>
          <a:ext cx="7696200" cy="1008062"/>
        </p:xfrm>
        <a:graphic>
          <a:graphicData uri="http://schemas.openxmlformats.org/drawingml/2006/table">
            <a:tbl>
              <a:tblPr/>
              <a:tblGrid>
                <a:gridCol w="855663"/>
                <a:gridCol w="854075"/>
                <a:gridCol w="855662"/>
                <a:gridCol w="855663"/>
                <a:gridCol w="854075"/>
                <a:gridCol w="855662"/>
                <a:gridCol w="855663"/>
                <a:gridCol w="854075"/>
                <a:gridCol w="855662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 = 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 &lt;&lt; 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能做什么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848600" cy="40989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1600" b="1" smtClean="0"/>
              <a:t>表单数据验证</a:t>
            </a:r>
            <a:r>
              <a:rPr lang="zh-CN" altLang="en-US" sz="1600" smtClean="0"/>
              <a:t>：表单数据验证是</a:t>
            </a:r>
            <a:r>
              <a:rPr lang="en-US" altLang="zh-CN" sz="1600" smtClean="0"/>
              <a:t>JavaScript</a:t>
            </a:r>
            <a:r>
              <a:rPr lang="zh-CN" altLang="en-US" sz="1600" smtClean="0"/>
              <a:t>最基本也是最能体现效率的功能。</a:t>
            </a:r>
          </a:p>
          <a:p>
            <a:pPr>
              <a:lnSpc>
                <a:spcPct val="110000"/>
              </a:lnSpc>
            </a:pPr>
            <a:r>
              <a:rPr lang="zh-CN" altLang="en-US" sz="1600" b="1" smtClean="0"/>
              <a:t>动态</a:t>
            </a:r>
            <a:r>
              <a:rPr lang="en-US" altLang="zh-CN" sz="1600" b="1" smtClean="0"/>
              <a:t>HTML</a:t>
            </a:r>
            <a:r>
              <a:rPr lang="zh-CN" altLang="en-US" sz="1600" b="1" smtClean="0"/>
              <a:t>（即</a:t>
            </a:r>
            <a:r>
              <a:rPr lang="en-US" altLang="zh-CN" sz="1600" b="1" smtClean="0"/>
              <a:t>DHTML</a:t>
            </a:r>
            <a:r>
              <a:rPr lang="zh-CN" altLang="en-US" sz="1600" b="1" smtClean="0"/>
              <a:t>）</a:t>
            </a:r>
            <a:r>
              <a:rPr lang="zh-CN" altLang="en-US" sz="1600" smtClean="0"/>
              <a:t>：动态</a:t>
            </a:r>
            <a:r>
              <a:rPr lang="en-US" altLang="zh-CN" sz="1600" smtClean="0"/>
              <a:t>HTML</a:t>
            </a:r>
            <a:r>
              <a:rPr lang="zh-CN" altLang="en-US" sz="1600" smtClean="0"/>
              <a:t>指不需要服务器介入而动态变化的网页效果，包括动态内容、动态格式、动态布局等。</a:t>
            </a:r>
          </a:p>
          <a:p>
            <a:pPr>
              <a:lnSpc>
                <a:spcPct val="110000"/>
              </a:lnSpc>
            </a:pPr>
            <a:r>
              <a:rPr lang="zh-CN" altLang="en-US" sz="1600" b="1" smtClean="0"/>
              <a:t>用户交互</a:t>
            </a:r>
            <a:r>
              <a:rPr lang="zh-CN" altLang="en-US" sz="1600" smtClean="0"/>
              <a:t>：用户交互指根据用户的不同操作进行的响应处理。例如：联动菜单等。</a:t>
            </a:r>
          </a:p>
          <a:p>
            <a:pPr>
              <a:lnSpc>
                <a:spcPct val="110000"/>
              </a:lnSpc>
            </a:pPr>
            <a:r>
              <a:rPr lang="zh-CN" altLang="en-US" sz="1600" b="1" smtClean="0"/>
              <a:t>数据绑定</a:t>
            </a:r>
            <a:r>
              <a:rPr lang="zh-CN" altLang="en-US" sz="1600" smtClean="0"/>
              <a:t>：</a:t>
            </a:r>
            <a:r>
              <a:rPr lang="en-US" altLang="zh-CN" sz="1600" smtClean="0"/>
              <a:t>HTML</a:t>
            </a:r>
            <a:r>
              <a:rPr lang="zh-CN" altLang="en-US" sz="1600" smtClean="0"/>
              <a:t>中表单和表格能够以</a:t>
            </a:r>
            <a:r>
              <a:rPr lang="en-US" altLang="zh-CN" sz="1600" smtClean="0"/>
              <a:t>.txt</a:t>
            </a:r>
            <a:r>
              <a:rPr lang="zh-CN" altLang="en-US" sz="1600" smtClean="0"/>
              <a:t>文件定义的数据源，通过对位于服务器端的数据源文件的访问，便可以将数据源中的数据传送到客户端，并将这些数据保存在客户端。</a:t>
            </a:r>
          </a:p>
          <a:p>
            <a:pPr>
              <a:lnSpc>
                <a:spcPct val="110000"/>
              </a:lnSpc>
            </a:pPr>
            <a:r>
              <a:rPr lang="zh-CN" altLang="en-US" sz="1600" b="1" smtClean="0"/>
              <a:t>少量数据查找</a:t>
            </a:r>
            <a:r>
              <a:rPr lang="zh-CN" altLang="en-US" sz="1600" smtClean="0"/>
              <a:t>：能够实现在当前网页中进行字符串的查找和替换。</a:t>
            </a:r>
          </a:p>
          <a:p>
            <a:pPr>
              <a:lnSpc>
                <a:spcPct val="110000"/>
              </a:lnSpc>
            </a:pPr>
            <a:r>
              <a:rPr lang="en-US" altLang="zh-CN" sz="1600" b="1" smtClean="0"/>
              <a:t>AJAX</a:t>
            </a:r>
            <a:r>
              <a:rPr lang="zh-CN" altLang="en-US" sz="1600" b="1" smtClean="0"/>
              <a:t>核心技术</a:t>
            </a:r>
            <a:r>
              <a:rPr lang="zh-CN" altLang="en-US" sz="1600" smtClean="0"/>
              <a:t>：</a:t>
            </a:r>
            <a:r>
              <a:rPr lang="en-US" altLang="zh-CN" sz="1600" smtClean="0"/>
              <a:t>AJAX</a:t>
            </a:r>
            <a:r>
              <a:rPr lang="zh-CN" altLang="en-US" sz="1600" smtClean="0"/>
              <a:t>即异步</a:t>
            </a:r>
            <a:r>
              <a:rPr lang="en-US" altLang="zh-CN" sz="1600" smtClean="0"/>
              <a:t>JavaScript+XML</a:t>
            </a:r>
            <a:r>
              <a:rPr lang="zh-CN" altLang="en-US" sz="1600" smtClean="0"/>
              <a:t>。该对象提供一种支持异步请求的技术，使客户端可以使用</a:t>
            </a:r>
            <a:r>
              <a:rPr lang="en-US" altLang="zh-CN" sz="1600" smtClean="0"/>
              <a:t>JavaScript</a:t>
            </a:r>
            <a:r>
              <a:rPr lang="zh-CN" altLang="en-US" sz="1600" smtClean="0"/>
              <a:t>向服务器提出请求并处理响应，但并不影响用户在客户端的浏览。</a:t>
            </a:r>
          </a:p>
          <a:p>
            <a:pPr>
              <a:lnSpc>
                <a:spcPct val="110000"/>
              </a:lnSpc>
            </a:pPr>
            <a:endParaRPr lang="zh-CN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位运算符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650" y="1989138"/>
            <a:ext cx="7777163" cy="1511300"/>
          </a:xfrm>
        </p:spPr>
        <p:txBody>
          <a:bodyPr/>
          <a:lstStyle/>
          <a:p>
            <a:r>
              <a:rPr lang="zh-CN" altLang="en-US" sz="2000" b="1" smtClean="0"/>
              <a:t>右移运算符</a:t>
            </a:r>
            <a:r>
              <a:rPr lang="en-US" altLang="zh-CN" sz="2000" b="1" smtClean="0"/>
              <a:t>&gt;&gt;</a:t>
            </a:r>
          </a:p>
          <a:p>
            <a:pPr lvl="1"/>
            <a:r>
              <a:rPr lang="zh-CN" altLang="en-US" sz="2000" smtClean="0"/>
              <a:t>与左移相似，</a:t>
            </a:r>
            <a:r>
              <a:rPr lang="zh-CN" altLang="en-US" sz="2000" b="1" smtClean="0">
                <a:solidFill>
                  <a:srgbClr val="FF0000"/>
                </a:solidFill>
              </a:rPr>
              <a:t>将左侧运算数的各位向右移若干位</a:t>
            </a:r>
            <a:r>
              <a:rPr lang="zh-CN" altLang="en-US" sz="2000" smtClean="0"/>
              <a:t>，移动次数由右侧运算数决定。左边移出的空位由符号位进行补充，如果左侧运算数为正，则补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，否则补</a:t>
            </a:r>
            <a:r>
              <a:rPr lang="en-US" altLang="zh-CN" sz="2000" smtClean="0"/>
              <a:t>1</a:t>
            </a:r>
            <a:r>
              <a:rPr lang="zh-CN" altLang="en-US" sz="2000" smtClean="0"/>
              <a:t>。</a:t>
            </a:r>
            <a:endParaRPr lang="zh-CN" altLang="en-US" sz="2200" smtClean="0"/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1116013" y="4581525"/>
            <a:ext cx="7272337" cy="10556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var a = 5;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var b = a &gt;&gt; 2;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b = 00000001(2) = 1(10)</a:t>
            </a:r>
          </a:p>
        </p:txBody>
      </p:sp>
      <p:graphicFrame>
        <p:nvGraphicFramePr>
          <p:cNvPr id="81957" name="Group 37"/>
          <p:cNvGraphicFramePr>
            <a:graphicFrameLocks noGrp="1"/>
          </p:cNvGraphicFramePr>
          <p:nvPr>
            <p:ph sz="half" idx="4294967295"/>
          </p:nvPr>
        </p:nvGraphicFramePr>
        <p:xfrm>
          <a:off x="1116013" y="3716338"/>
          <a:ext cx="7264400" cy="677862"/>
        </p:xfrm>
        <a:graphic>
          <a:graphicData uri="http://schemas.openxmlformats.org/drawingml/2006/table">
            <a:tbl>
              <a:tblPr/>
              <a:tblGrid>
                <a:gridCol w="806450"/>
                <a:gridCol w="808037"/>
                <a:gridCol w="806450"/>
                <a:gridCol w="808038"/>
                <a:gridCol w="806450"/>
                <a:gridCol w="808037"/>
                <a:gridCol w="806450"/>
                <a:gridCol w="808038"/>
                <a:gridCol w="80645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 = 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 &gt;&gt; 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特殊运算符</a:t>
            </a:r>
          </a:p>
        </p:txBody>
      </p:sp>
      <p:graphicFrame>
        <p:nvGraphicFramePr>
          <p:cNvPr id="80968" name="Group 72"/>
          <p:cNvGraphicFramePr>
            <a:graphicFrameLocks noGrp="1"/>
          </p:cNvGraphicFramePr>
          <p:nvPr>
            <p:ph sz="half" idx="4294967295"/>
          </p:nvPr>
        </p:nvGraphicFramePr>
        <p:xfrm>
          <a:off x="755650" y="1989138"/>
          <a:ext cx="7777163" cy="3527425"/>
        </p:xfrm>
        <a:graphic>
          <a:graphicData uri="http://schemas.openxmlformats.org/drawingml/2006/table">
            <a:tbl>
              <a:tblPr/>
              <a:tblGrid>
                <a:gridCol w="1439863"/>
                <a:gridCol w="633730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new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用来自定义对象或创建一个对象的实例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delete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用来删除对象属性或者数组中的元素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点运算符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用于对对象的属性和方法的访问。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typeof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返回数据的数据类型字符串，共有六种数据类型字符串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其作用是屏蔽表达式返回的值，作用于任何值时都返回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undefined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。常用于屏蔽超链接返回值。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[ 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数组元素或对象属性存取符。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有两种含义。一是在函数定义与调用时，指定函数参数；另一种是强制指定运算的先后顺序。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运算符优先级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650" y="1989138"/>
            <a:ext cx="7696200" cy="935037"/>
          </a:xfrm>
        </p:spPr>
        <p:txBody>
          <a:bodyPr/>
          <a:lstStyle/>
          <a:p>
            <a:r>
              <a:rPr lang="zh-CN" altLang="en-US" sz="1600" smtClean="0"/>
              <a:t>在一个表达式中，往往会使用多个不同的运算符，当多个不同的运算符出现在一个表达式中时，必须遵循一定的运算顺序进行运算，这就是运算符优先级。</a:t>
            </a:r>
          </a:p>
        </p:txBody>
      </p:sp>
      <p:graphicFrame>
        <p:nvGraphicFramePr>
          <p:cNvPr id="84002" name="Group 34"/>
          <p:cNvGraphicFramePr>
            <a:graphicFrameLocks noGrp="1"/>
          </p:cNvGraphicFramePr>
          <p:nvPr>
            <p:ph sz="half" idx="4294967295"/>
          </p:nvPr>
        </p:nvGraphicFramePr>
        <p:xfrm>
          <a:off x="755650" y="2708275"/>
          <a:ext cx="7696200" cy="2682875"/>
        </p:xfrm>
        <a:graphic>
          <a:graphicData uri="http://schemas.openxmlformats.org/drawingml/2006/table">
            <a:tbl>
              <a:tblPr/>
              <a:tblGrid>
                <a:gridCol w="3848100"/>
                <a:gridCol w="38481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[ ]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new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级别最高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!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++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、－－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级别次之上级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*、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级别次之上级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次之上级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次之上级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!=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===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!==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次之上级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&amp;&amp;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||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?: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次之上级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、*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%=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级别最低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00" name="Text Box 4"/>
          <p:cNvSpPr txBox="1">
            <a:spLocks noChangeArrowheads="1"/>
          </p:cNvSpPr>
          <p:nvPr/>
        </p:nvSpPr>
        <p:spPr bwMode="auto">
          <a:xfrm>
            <a:off x="755650" y="5516563"/>
            <a:ext cx="7632700" cy="4445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特殊运算符 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&gt; 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算术运算符 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&gt; 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比较运算符 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&gt; 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逻辑运算符 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&gt; 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赋值运算符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流程控制语句</a:t>
            </a:r>
            <a:r>
              <a:rPr lang="en-US" altLang="zh-CN" smtClean="0"/>
              <a:t>——if</a:t>
            </a:r>
            <a:r>
              <a:rPr lang="zh-CN" altLang="en-US" smtClean="0"/>
              <a:t>语句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600" b="1" smtClean="0"/>
              <a:t>什么是流程控制</a:t>
            </a:r>
          </a:p>
          <a:p>
            <a:pPr lvl="1"/>
            <a:r>
              <a:rPr lang="zh-CN" altLang="en-US" sz="1600" smtClean="0"/>
              <a:t>程序执行的顺序，因不同状况而选取不同的流程</a:t>
            </a:r>
            <a:r>
              <a:rPr lang="en-US" altLang="zh-CN" sz="1600" smtClean="0"/>
              <a:t>, </a:t>
            </a:r>
            <a:r>
              <a:rPr lang="zh-CN" altLang="en-US" sz="1600" smtClean="0"/>
              <a:t>即为流程控制 。</a:t>
            </a:r>
          </a:p>
          <a:p>
            <a:r>
              <a:rPr lang="en-US" altLang="zh-CN" sz="1600" b="1" smtClean="0"/>
              <a:t>If</a:t>
            </a:r>
            <a:r>
              <a:rPr lang="zh-CN" altLang="en-US" sz="1600" b="1" smtClean="0"/>
              <a:t>条件判断语句</a:t>
            </a:r>
          </a:p>
          <a:p>
            <a:pPr lvl="1"/>
            <a:r>
              <a:rPr lang="zh-CN" altLang="en-US" sz="1600" smtClean="0"/>
              <a:t>条件语句的基本形式是 </a:t>
            </a:r>
            <a:r>
              <a:rPr lang="en-US" altLang="zh-CN" sz="1600" smtClean="0"/>
              <a:t>if …else</a:t>
            </a:r>
            <a:r>
              <a:rPr lang="zh-CN" altLang="en-US" sz="1600" smtClean="0"/>
              <a:t>语句，有三种演变形式</a:t>
            </a: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1331913" y="3284538"/>
            <a:ext cx="1657350" cy="15700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charset="0"/>
              </a:rPr>
              <a:t>格式一：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If(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条件语句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){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代码块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}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276600" y="3284538"/>
            <a:ext cx="1657350" cy="23034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charset="0"/>
              </a:rPr>
              <a:t>格式二：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If(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条件语句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){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代码块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}else{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代码块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2;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}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5148263" y="3284538"/>
            <a:ext cx="3097212" cy="30400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charset="0"/>
              </a:rPr>
              <a:t>格式三：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If(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条件语句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1){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代码块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}else if(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条件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2){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代码块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2;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}else if(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条件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3){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charset="0"/>
              </a:rPr>
              <a:t>    代码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3;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}else{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代码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4;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实例：根据用户的分数，判断其评语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8064500" cy="13684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</a:pPr>
            <a:r>
              <a:rPr lang="zh-CN" altLang="en-US" sz="1600" smtClean="0"/>
              <a:t>根据一个学生的分数（</a:t>
            </a:r>
            <a:r>
              <a:rPr lang="en-US" altLang="zh-CN" sz="1600" smtClean="0"/>
              <a:t>0-100</a:t>
            </a:r>
            <a:r>
              <a:rPr lang="zh-CN" altLang="en-US" sz="1600" smtClean="0"/>
              <a:t>之间），给其下相应的评语：大于</a:t>
            </a:r>
            <a:r>
              <a:rPr lang="en-US" altLang="zh-CN" sz="1600" smtClean="0"/>
              <a:t>90</a:t>
            </a:r>
            <a:r>
              <a:rPr lang="zh-CN" altLang="en-US" sz="1600" smtClean="0"/>
              <a:t>为优秀，大于等于</a:t>
            </a:r>
            <a:r>
              <a:rPr lang="en-US" altLang="zh-CN" sz="1600" smtClean="0"/>
              <a:t>80</a:t>
            </a:r>
            <a:r>
              <a:rPr lang="zh-CN" altLang="en-US" sz="1600" smtClean="0"/>
              <a:t>为良好，大于等于</a:t>
            </a:r>
            <a:r>
              <a:rPr lang="en-US" altLang="zh-CN" sz="1600" smtClean="0"/>
              <a:t>70</a:t>
            </a:r>
            <a:r>
              <a:rPr lang="zh-CN" altLang="en-US" sz="1600" smtClean="0"/>
              <a:t>为中等，大于等于</a:t>
            </a:r>
            <a:r>
              <a:rPr lang="en-US" altLang="zh-CN" sz="1600" smtClean="0"/>
              <a:t>60</a:t>
            </a:r>
            <a:r>
              <a:rPr lang="zh-CN" altLang="en-US" sz="1600" smtClean="0"/>
              <a:t>为及格，小于</a:t>
            </a:r>
            <a:r>
              <a:rPr lang="en-US" altLang="zh-CN" sz="1600" smtClean="0"/>
              <a:t>60</a:t>
            </a:r>
            <a:r>
              <a:rPr lang="zh-CN" altLang="en-US" sz="1600" smtClean="0"/>
              <a:t>为不及格。</a:t>
            </a:r>
          </a:p>
          <a:p>
            <a:pPr eaLnBrk="1" hangingPunct="1">
              <a:spcBef>
                <a:spcPct val="50000"/>
              </a:spcBef>
              <a:buClrTx/>
              <a:buSzTx/>
            </a:pPr>
            <a:r>
              <a:rPr lang="zh-CN" altLang="en-US" sz="1600" smtClean="0"/>
              <a:t>提示</a:t>
            </a:r>
            <a:r>
              <a:rPr lang="zh-CN" altLang="en-US" sz="1600" smtClean="0">
                <a:sym typeface="Wingdings" pitchFamily="2" charset="2"/>
              </a:rPr>
              <a:t>（</a:t>
            </a:r>
            <a:r>
              <a:rPr lang="en-US" altLang="zh-CN" sz="1600" smtClean="0">
                <a:sym typeface="Wingdings" pitchFamily="2" charset="2"/>
              </a:rPr>
              <a:t>1</a:t>
            </a:r>
            <a:r>
              <a:rPr lang="zh-CN" altLang="en-US" sz="1600" smtClean="0">
                <a:sym typeface="Wingdings" pitchFamily="2" charset="2"/>
              </a:rPr>
              <a:t>）判断输入的数据为空或非数值（</a:t>
            </a:r>
            <a:r>
              <a:rPr lang="en-US" altLang="zh-CN" sz="1600" smtClean="0">
                <a:sym typeface="Wingdings" pitchFamily="2" charset="2"/>
              </a:rPr>
              <a:t>2</a:t>
            </a:r>
            <a:r>
              <a:rPr lang="zh-CN" altLang="en-US" sz="1600" smtClean="0">
                <a:sym typeface="Wingdings" pitchFamily="2" charset="2"/>
              </a:rPr>
              <a:t>）根据不同的分数输出不同的评语。</a:t>
            </a:r>
            <a:endParaRPr lang="zh-CN" altLang="en-US" sz="1600" smtClean="0"/>
          </a:p>
          <a:p>
            <a:endParaRPr lang="zh-CN" altLang="en-US" sz="1600" smtClean="0"/>
          </a:p>
        </p:txBody>
      </p:sp>
      <p:pic>
        <p:nvPicPr>
          <p:cNvPr id="860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3573463"/>
            <a:ext cx="3600450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602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3644900"/>
            <a:ext cx="352425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602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0200" y="4292600"/>
            <a:ext cx="46005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知识点补充</a:t>
            </a:r>
            <a:r>
              <a:rPr lang="en-US" altLang="zh-CN" smtClean="0"/>
              <a:t>——window.prompt()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2879725"/>
          </a:xfrm>
        </p:spPr>
        <p:txBody>
          <a:bodyPr/>
          <a:lstStyle/>
          <a:p>
            <a:r>
              <a:rPr lang="en-US" altLang="zh-CN" sz="2400" smtClean="0"/>
              <a:t>window.prompt()</a:t>
            </a:r>
          </a:p>
          <a:p>
            <a:pPr lvl="1"/>
            <a:r>
              <a:rPr lang="zh-CN" altLang="en-US" sz="2000" smtClean="0"/>
              <a:t>功能：显示一个可供用户输入的对话框。</a:t>
            </a:r>
          </a:p>
          <a:p>
            <a:pPr lvl="1"/>
            <a:r>
              <a:rPr lang="zh-CN" altLang="en-US" sz="2000" smtClean="0"/>
              <a:t>语法：</a:t>
            </a:r>
            <a:r>
              <a:rPr lang="en-US" altLang="zh-CN" sz="2000" smtClean="0"/>
              <a:t>prompt(text[,defaultText])</a:t>
            </a:r>
          </a:p>
          <a:p>
            <a:pPr lvl="1"/>
            <a:r>
              <a:rPr lang="zh-CN" altLang="en-US" sz="2000" smtClean="0"/>
              <a:t>参数：</a:t>
            </a:r>
            <a:r>
              <a:rPr lang="en-US" altLang="zh-CN" sz="2000" smtClean="0"/>
              <a:t>text</a:t>
            </a:r>
            <a:r>
              <a:rPr lang="zh-CN" altLang="en-US" sz="2000" smtClean="0"/>
              <a:t>为提示信息，</a:t>
            </a:r>
            <a:r>
              <a:rPr lang="en-US" altLang="zh-CN" sz="2000" smtClean="0"/>
              <a:t>defaultText</a:t>
            </a:r>
            <a:r>
              <a:rPr lang="zh-CN" altLang="en-US" sz="2000" smtClean="0"/>
              <a:t>为可选项，代表默认值</a:t>
            </a:r>
          </a:p>
          <a:p>
            <a:pPr lvl="1"/>
            <a:r>
              <a:rPr lang="zh-CN" altLang="en-US" sz="2000" smtClean="0"/>
              <a:t>提示：点“确定”则返回</a:t>
            </a:r>
            <a:r>
              <a:rPr lang="en-US" altLang="zh-CN" sz="2000" smtClean="0"/>
              <a:t>String</a:t>
            </a:r>
            <a:r>
              <a:rPr lang="zh-CN" altLang="en-US" sz="2000" smtClean="0"/>
              <a:t>类型的数据；点“取消”按钮，则返回</a:t>
            </a:r>
            <a:r>
              <a:rPr lang="en-US" altLang="zh-CN" sz="2000" smtClean="0"/>
              <a:t>null</a:t>
            </a:r>
          </a:p>
          <a:p>
            <a:pPr lvl="1"/>
            <a:r>
              <a:rPr lang="zh-CN" altLang="en-US" sz="2000" smtClean="0"/>
              <a:t>举例：</a:t>
            </a:r>
            <a:r>
              <a:rPr lang="en-US" altLang="zh-CN" sz="2000" smtClean="0"/>
              <a:t>var str = window.prompt(“</a:t>
            </a:r>
            <a:r>
              <a:rPr lang="zh-CN" altLang="en-US" sz="2000" smtClean="0"/>
              <a:t>请输入分数”</a:t>
            </a:r>
            <a:r>
              <a:rPr lang="en-US" altLang="zh-CN" sz="20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流程控制语句</a:t>
            </a:r>
            <a:r>
              <a:rPr lang="en-US" altLang="zh-CN" smtClean="0"/>
              <a:t>——switch</a:t>
            </a:r>
            <a:r>
              <a:rPr lang="zh-CN" altLang="en-US" smtClean="0"/>
              <a:t>分支结构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89138"/>
            <a:ext cx="5111750" cy="3671887"/>
          </a:xfrm>
        </p:spPr>
        <p:txBody>
          <a:bodyPr/>
          <a:lstStyle/>
          <a:p>
            <a:r>
              <a:rPr lang="en-US" altLang="zh-CN" sz="2400" b="1" smtClean="0"/>
              <a:t>Switch</a:t>
            </a:r>
            <a:r>
              <a:rPr lang="zh-CN" altLang="en-US" sz="2400" b="1" smtClean="0"/>
              <a:t>分支语句</a:t>
            </a:r>
          </a:p>
          <a:p>
            <a:pPr lvl="1"/>
            <a:r>
              <a:rPr lang="zh-CN" altLang="en-US" sz="1600" b="1" smtClean="0"/>
              <a:t>概述：</a:t>
            </a:r>
            <a:r>
              <a:rPr lang="en-US" altLang="zh-CN" sz="1600" smtClean="0"/>
              <a:t>Switch</a:t>
            </a:r>
            <a:r>
              <a:rPr lang="zh-CN" altLang="en-US" sz="1600" smtClean="0"/>
              <a:t>分支语句根据一个变量的</a:t>
            </a:r>
            <a:r>
              <a:rPr lang="zh-CN" altLang="en-US" sz="1600" smtClean="0">
                <a:solidFill>
                  <a:srgbClr val="FF0000"/>
                </a:solidFill>
              </a:rPr>
              <a:t>不同取值</a:t>
            </a:r>
            <a:r>
              <a:rPr lang="zh-CN" altLang="en-US" sz="1600" smtClean="0"/>
              <a:t>而执行不同的程序语句</a:t>
            </a:r>
          </a:p>
          <a:p>
            <a:pPr lvl="1"/>
            <a:r>
              <a:rPr lang="zh-CN" altLang="en-US" sz="1600" b="1" smtClean="0"/>
              <a:t>工作原理</a:t>
            </a:r>
            <a:r>
              <a:rPr lang="zh-CN" altLang="en-US" sz="1600" smtClean="0"/>
              <a:t>：首先设置表达式 （通常是一个变量）。随后表达式的值会与结构中的每个 </a:t>
            </a:r>
            <a:r>
              <a:rPr lang="en-US" altLang="zh-CN" sz="1600" smtClean="0"/>
              <a:t>case </a:t>
            </a:r>
            <a:r>
              <a:rPr lang="zh-CN" altLang="en-US" sz="1600" smtClean="0"/>
              <a:t>的值做比较。如果存在匹配，则与该 </a:t>
            </a:r>
            <a:r>
              <a:rPr lang="en-US" altLang="zh-CN" sz="1600" smtClean="0"/>
              <a:t>case </a:t>
            </a:r>
            <a:r>
              <a:rPr lang="zh-CN" altLang="en-US" sz="1600" smtClean="0"/>
              <a:t>关联的代码块会被执行。请使用 </a:t>
            </a:r>
            <a:r>
              <a:rPr lang="en-US" altLang="zh-CN" sz="1600" b="1" smtClean="0"/>
              <a:t>break</a:t>
            </a:r>
            <a:r>
              <a:rPr lang="en-US" altLang="zh-CN" sz="1600" smtClean="0"/>
              <a:t> </a:t>
            </a:r>
            <a:r>
              <a:rPr lang="zh-CN" altLang="en-US" sz="1600" smtClean="0"/>
              <a:t>来阻止代码自动地向下一个 </a:t>
            </a:r>
            <a:r>
              <a:rPr lang="en-US" altLang="zh-CN" sz="1600" smtClean="0"/>
              <a:t>case </a:t>
            </a:r>
            <a:r>
              <a:rPr lang="zh-CN" altLang="en-US" sz="1600" smtClean="0"/>
              <a:t>运行。 </a:t>
            </a:r>
          </a:p>
          <a:p>
            <a:pPr lvl="1"/>
            <a:r>
              <a:rPr lang="en-US" altLang="zh-CN" sz="1600" b="1" smtClean="0"/>
              <a:t>default </a:t>
            </a:r>
            <a:r>
              <a:rPr lang="zh-CN" altLang="en-US" sz="1600" b="1" smtClean="0"/>
              <a:t>关键词</a:t>
            </a:r>
            <a:r>
              <a:rPr lang="zh-CN" altLang="en-US" sz="1600" smtClean="0"/>
              <a:t>用来规定匹配不存在时做的事情</a:t>
            </a:r>
          </a:p>
          <a:p>
            <a:r>
              <a:rPr lang="zh-CN" altLang="en-US" sz="2400" b="1" smtClean="0">
                <a:solidFill>
                  <a:srgbClr val="0000FF"/>
                </a:solidFill>
              </a:rPr>
              <a:t>实例：今天是星期几</a:t>
            </a:r>
            <a:r>
              <a:rPr lang="zh-CN" altLang="en-US" sz="2400" b="1" smtClean="0"/>
              <a:t> </a:t>
            </a:r>
          </a:p>
          <a:p>
            <a:pPr lvl="1"/>
            <a:endParaRPr lang="en-US" altLang="zh-CN" sz="2400" b="1" smtClean="0"/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5651500" y="1989138"/>
            <a:ext cx="3024188" cy="3260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switch(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参数或表达式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case 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值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1: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    代码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    break;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case 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值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2: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    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代码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    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break;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default: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    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默认条件代码；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流程控制语句</a:t>
            </a:r>
            <a:r>
              <a:rPr lang="en-US" altLang="zh-CN" smtClean="0"/>
              <a:t>——while</a:t>
            </a:r>
            <a:r>
              <a:rPr lang="zh-CN" altLang="en-US" smtClean="0"/>
              <a:t>循环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993063" cy="1727200"/>
          </a:xfrm>
        </p:spPr>
        <p:txBody>
          <a:bodyPr/>
          <a:lstStyle/>
          <a:p>
            <a:r>
              <a:rPr lang="en-US" altLang="zh-CN" sz="2400" b="1" smtClean="0"/>
              <a:t>While</a:t>
            </a:r>
            <a:r>
              <a:rPr lang="zh-CN" altLang="en-US" sz="2400" b="1" smtClean="0"/>
              <a:t>循环</a:t>
            </a:r>
          </a:p>
          <a:p>
            <a:pPr lvl="1"/>
            <a:r>
              <a:rPr lang="zh-CN" altLang="en-US" sz="1600" smtClean="0"/>
              <a:t>在执行</a:t>
            </a:r>
            <a:r>
              <a:rPr lang="en-US" altLang="zh-CN" sz="1600" smtClean="0"/>
              <a:t>while</a:t>
            </a:r>
            <a:r>
              <a:rPr lang="zh-CN" altLang="en-US" sz="1600" smtClean="0"/>
              <a:t>语句时，首先判断条件是否成立，如果成立则执行循环体语句，然后再判断条件是否成立，如果成立则执行，否则循环结束，这样反复执行。</a:t>
            </a:r>
          </a:p>
          <a:p>
            <a:pPr lvl="1"/>
            <a:r>
              <a:rPr lang="zh-CN" altLang="en-US" sz="1600" smtClean="0"/>
              <a:t>一般情况下，总是在</a:t>
            </a:r>
            <a:r>
              <a:rPr lang="en-US" altLang="zh-CN" sz="1600" smtClean="0"/>
              <a:t>while</a:t>
            </a:r>
            <a:r>
              <a:rPr lang="zh-CN" altLang="en-US" sz="1600" smtClean="0"/>
              <a:t>之前对</a:t>
            </a:r>
            <a:r>
              <a:rPr lang="zh-CN" altLang="en-US" sz="1600" b="1" smtClean="0">
                <a:solidFill>
                  <a:srgbClr val="FF0000"/>
                </a:solidFill>
              </a:rPr>
              <a:t>条件进行初始化</a:t>
            </a:r>
            <a:r>
              <a:rPr lang="zh-CN" altLang="en-US" sz="1600" smtClean="0"/>
              <a:t>，而在循环体中对</a:t>
            </a:r>
            <a:r>
              <a:rPr lang="zh-CN" altLang="en-US" sz="1600" b="1" smtClean="0">
                <a:solidFill>
                  <a:srgbClr val="FF0000"/>
                </a:solidFill>
              </a:rPr>
              <a:t>条件进行更新</a:t>
            </a:r>
            <a:r>
              <a:rPr lang="zh-CN" altLang="en-US" sz="1600" smtClean="0"/>
              <a:t>，使循环在某一条件下结束。</a:t>
            </a:r>
          </a:p>
        </p:txBody>
      </p:sp>
      <p:sp>
        <p:nvSpPr>
          <p:cNvPr id="91139" name="Text Box 4"/>
          <p:cNvSpPr txBox="1">
            <a:spLocks noChangeArrowheads="1"/>
          </p:cNvSpPr>
          <p:nvPr/>
        </p:nvSpPr>
        <p:spPr bwMode="auto">
          <a:xfrm>
            <a:off x="971550" y="3860800"/>
            <a:ext cx="3024188" cy="10382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while(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条件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循环体语句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}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284663" y="3860800"/>
            <a:ext cx="3024187" cy="1990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//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初始化条件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var i=1;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while( i &lt; 100 ){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document.write( i +“ 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i++;  // 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变量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i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自增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实例：九九乘法表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9216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989138"/>
            <a:ext cx="7704138" cy="398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do…while</a:t>
            </a:r>
            <a:r>
              <a:rPr lang="zh-CN" altLang="en-US" smtClean="0"/>
              <a:t>循环语句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b="1" smtClean="0"/>
              <a:t>语法格式</a:t>
            </a:r>
          </a:p>
          <a:p>
            <a:endParaRPr lang="zh-CN" altLang="en-US" sz="2000" b="1" smtClean="0"/>
          </a:p>
          <a:p>
            <a:endParaRPr lang="zh-CN" altLang="en-US" sz="2000" b="1" smtClean="0"/>
          </a:p>
          <a:p>
            <a:endParaRPr lang="zh-CN" altLang="en-US" sz="2000" b="1" smtClean="0"/>
          </a:p>
          <a:p>
            <a:endParaRPr lang="zh-CN" altLang="en-US" sz="2000" b="1" smtClean="0"/>
          </a:p>
          <a:p>
            <a:r>
              <a:rPr lang="zh-CN" altLang="en-US" sz="2000" b="1" smtClean="0"/>
              <a:t>解释说明</a:t>
            </a:r>
          </a:p>
          <a:p>
            <a:pPr lvl="1"/>
            <a:r>
              <a:rPr lang="en-US" altLang="zh-CN" sz="1800" smtClean="0"/>
              <a:t>do…while</a:t>
            </a:r>
            <a:r>
              <a:rPr lang="zh-CN" altLang="en-US" sz="1800" smtClean="0"/>
              <a:t>循环是</a:t>
            </a:r>
            <a:r>
              <a:rPr lang="en-US" altLang="zh-CN" sz="1800" smtClean="0"/>
              <a:t>while</a:t>
            </a:r>
            <a:r>
              <a:rPr lang="zh-CN" altLang="en-US" sz="1800" smtClean="0"/>
              <a:t>的一种变体；</a:t>
            </a:r>
          </a:p>
          <a:p>
            <a:pPr lvl="1"/>
            <a:r>
              <a:rPr lang="en-US" altLang="zh-CN" sz="1800" smtClean="0"/>
              <a:t>do…while</a:t>
            </a:r>
            <a:r>
              <a:rPr lang="zh-CN" altLang="en-US" sz="1800" smtClean="0"/>
              <a:t>语句先执行一次循环体语句，然后对</a:t>
            </a:r>
            <a:r>
              <a:rPr lang="en-US" altLang="zh-CN" sz="1800" smtClean="0"/>
              <a:t>while</a:t>
            </a:r>
            <a:r>
              <a:rPr lang="zh-CN" altLang="en-US" sz="1800" smtClean="0"/>
              <a:t>中的条件进行判断，如果条件成立，则重复执行循环语句，如果不成立则跳到</a:t>
            </a:r>
            <a:r>
              <a:rPr lang="en-US" altLang="zh-CN" sz="1800" smtClean="0"/>
              <a:t>do…while</a:t>
            </a:r>
            <a:r>
              <a:rPr lang="zh-CN" altLang="en-US" sz="1800" smtClean="0"/>
              <a:t>外的下一条语句。也就是说，不管条件最初是否成立，循环体语句总是要</a:t>
            </a:r>
            <a:r>
              <a:rPr lang="zh-CN" altLang="en-US" sz="1800" smtClean="0">
                <a:solidFill>
                  <a:srgbClr val="FF0000"/>
                </a:solidFill>
              </a:rPr>
              <a:t>先执行一次</a:t>
            </a:r>
            <a:r>
              <a:rPr lang="zh-CN" altLang="en-US" sz="1800" smtClean="0"/>
              <a:t>。</a:t>
            </a:r>
          </a:p>
        </p:txBody>
      </p:sp>
      <p:sp>
        <p:nvSpPr>
          <p:cNvPr id="94211" name="Text Box 4"/>
          <p:cNvSpPr txBox="1">
            <a:spLocks noChangeArrowheads="1"/>
          </p:cNvSpPr>
          <p:nvPr/>
        </p:nvSpPr>
        <p:spPr bwMode="auto">
          <a:xfrm>
            <a:off x="827088" y="2606675"/>
            <a:ext cx="7561262" cy="10382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do{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    </a:t>
            </a:r>
            <a:r>
              <a:rPr lang="zh-CN" altLang="en-US" b="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循环体语句</a:t>
            </a:r>
            <a:r>
              <a:rPr lang="en-US" altLang="zh-CN" b="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…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}while(</a:t>
            </a:r>
            <a:r>
              <a:rPr lang="zh-CN" altLang="en-US" b="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条件</a:t>
            </a:r>
            <a:r>
              <a:rPr lang="en-US" altLang="zh-CN" b="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历史和发展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800" smtClean="0"/>
              <a:t>JavaScript</a:t>
            </a:r>
            <a:r>
              <a:rPr lang="zh-CN" altLang="en-US" sz="1800" smtClean="0"/>
              <a:t>语言最初称为</a:t>
            </a:r>
            <a:r>
              <a:rPr lang="en-US" altLang="zh-CN" sz="1800" b="1" smtClean="0">
                <a:solidFill>
                  <a:srgbClr val="0000FF"/>
                </a:solidFill>
              </a:rPr>
              <a:t>LiveScript</a:t>
            </a:r>
            <a:r>
              <a:rPr lang="zh-CN" altLang="en-US" sz="1800" smtClean="0"/>
              <a:t>语言，是由</a:t>
            </a:r>
            <a:r>
              <a:rPr lang="en-US" altLang="zh-CN" sz="1800" b="1" smtClean="0">
                <a:solidFill>
                  <a:srgbClr val="0000FF"/>
                </a:solidFill>
              </a:rPr>
              <a:t>Netscape</a:t>
            </a:r>
            <a:r>
              <a:rPr lang="zh-CN" altLang="en-US" sz="1800" b="1" smtClean="0">
                <a:solidFill>
                  <a:srgbClr val="0000FF"/>
                </a:solidFill>
              </a:rPr>
              <a:t>（网景）</a:t>
            </a:r>
            <a:r>
              <a:rPr lang="zh-CN" altLang="en-US" sz="1800" smtClean="0"/>
              <a:t>公司为</a:t>
            </a:r>
            <a:r>
              <a:rPr lang="en-US" altLang="zh-CN" sz="1800" smtClean="0"/>
              <a:t>Netscape Navigator 2.0</a:t>
            </a:r>
            <a:r>
              <a:rPr lang="zh-CN" altLang="en-US" sz="1800" smtClean="0"/>
              <a:t>开发的脚本语言。希望借助流行的</a:t>
            </a:r>
            <a:r>
              <a:rPr lang="en-US" altLang="zh-CN" sz="1800" smtClean="0"/>
              <a:t>Java</a:t>
            </a:r>
            <a:r>
              <a:rPr lang="zh-CN" altLang="en-US" sz="1800" smtClean="0"/>
              <a:t>使</a:t>
            </a:r>
            <a:r>
              <a:rPr lang="en-US" altLang="zh-CN" sz="1800" smtClean="0"/>
              <a:t>LiveScript</a:t>
            </a:r>
            <a:r>
              <a:rPr lang="zh-CN" altLang="en-US" sz="1800" smtClean="0"/>
              <a:t>流行起来，因此改名为</a:t>
            </a:r>
            <a:r>
              <a:rPr lang="en-US" altLang="zh-CN" sz="1800" smtClean="0"/>
              <a:t>JavaScript</a:t>
            </a:r>
            <a:r>
              <a:rPr lang="zh-CN" altLang="en-US" sz="1800" smtClean="0"/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1800" smtClean="0"/>
              <a:t>Microsoft</a:t>
            </a:r>
            <a:r>
              <a:rPr lang="zh-CN" altLang="en-US" sz="1800" smtClean="0"/>
              <a:t>在</a:t>
            </a:r>
            <a:r>
              <a:rPr lang="en-US" altLang="zh-CN" sz="1800" smtClean="0"/>
              <a:t>IE3.0</a:t>
            </a:r>
            <a:r>
              <a:rPr lang="zh-CN" altLang="en-US" sz="1800" smtClean="0"/>
              <a:t>中引入了</a:t>
            </a:r>
            <a:r>
              <a:rPr lang="en-US" altLang="zh-CN" sz="1800" smtClean="0"/>
              <a:t>JavaScript</a:t>
            </a:r>
            <a:r>
              <a:rPr lang="zh-CN" altLang="en-US" sz="1800" smtClean="0"/>
              <a:t>。因为</a:t>
            </a:r>
            <a:r>
              <a:rPr lang="en-US" altLang="zh-CN" sz="1800" smtClean="0"/>
              <a:t>Microsoft</a:t>
            </a:r>
            <a:r>
              <a:rPr lang="zh-CN" altLang="en-US" sz="1800" smtClean="0"/>
              <a:t>没有授权使用</a:t>
            </a:r>
            <a:r>
              <a:rPr lang="en-US" altLang="zh-CN" sz="1800" smtClean="0"/>
              <a:t>JavaScript</a:t>
            </a:r>
            <a:r>
              <a:rPr lang="zh-CN" altLang="en-US" sz="1800" smtClean="0"/>
              <a:t>商标，因此将其改名为</a:t>
            </a:r>
            <a:r>
              <a:rPr lang="en-US" altLang="zh-CN" sz="1800" smtClean="0"/>
              <a:t>Jscript</a:t>
            </a:r>
            <a:r>
              <a:rPr lang="zh-CN" altLang="en-US" sz="1800" smtClean="0"/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1800" smtClean="0"/>
              <a:t>1997</a:t>
            </a:r>
            <a:r>
              <a:rPr lang="zh-CN" altLang="en-US" sz="1800" smtClean="0"/>
              <a:t>年，</a:t>
            </a:r>
            <a:r>
              <a:rPr lang="en-US" altLang="zh-CN" sz="1800" smtClean="0"/>
              <a:t>JavaScript 1.1</a:t>
            </a:r>
            <a:r>
              <a:rPr lang="zh-CN" altLang="en-US" sz="1800" smtClean="0"/>
              <a:t>被提交到</a:t>
            </a:r>
            <a:r>
              <a:rPr lang="en-US" altLang="zh-CN" sz="1800" b="1" smtClean="0">
                <a:solidFill>
                  <a:srgbClr val="0000FF"/>
                </a:solidFill>
              </a:rPr>
              <a:t>ECMA(</a:t>
            </a:r>
            <a:r>
              <a:rPr lang="zh-CN" altLang="en-US" sz="1800" b="1" smtClean="0">
                <a:solidFill>
                  <a:srgbClr val="0000FF"/>
                </a:solidFill>
              </a:rPr>
              <a:t>欧洲计算机制造商协会</a:t>
            </a:r>
            <a:r>
              <a:rPr lang="en-US" altLang="zh-CN" sz="1800" b="1" smtClean="0">
                <a:solidFill>
                  <a:srgbClr val="0000FF"/>
                </a:solidFill>
              </a:rPr>
              <a:t>)</a:t>
            </a:r>
            <a:r>
              <a:rPr lang="zh-CN" altLang="en-US" sz="1800" smtClean="0"/>
              <a:t>。并在</a:t>
            </a:r>
            <a:r>
              <a:rPr lang="en-US" altLang="zh-CN" sz="1800" smtClean="0"/>
              <a:t>1997.6ECMA</a:t>
            </a:r>
            <a:r>
              <a:rPr lang="zh-CN" altLang="en-US" sz="1800" smtClean="0"/>
              <a:t>制定了第一个正式语言规范</a:t>
            </a:r>
            <a:r>
              <a:rPr lang="en-US" altLang="zh-CN" sz="1800" smtClean="0"/>
              <a:t>ECMA</a:t>
            </a:r>
            <a:r>
              <a:rPr lang="zh-CN" altLang="en-US" sz="1800" smtClean="0"/>
              <a:t>－</a:t>
            </a:r>
            <a:r>
              <a:rPr lang="en-US" altLang="zh-CN" sz="1800" smtClean="0"/>
              <a:t>262</a:t>
            </a:r>
            <a:r>
              <a:rPr lang="zh-CN" altLang="en-US" sz="1800" smtClean="0"/>
              <a:t>，并命名为</a:t>
            </a:r>
            <a:r>
              <a:rPr lang="en-US" altLang="zh-CN" sz="1800" smtClean="0"/>
              <a:t>ECMAScript</a:t>
            </a:r>
            <a:r>
              <a:rPr lang="zh-CN" altLang="en-US" sz="1800" smtClean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1800" smtClean="0"/>
              <a:t>各浏览器中的脚本是对</a:t>
            </a:r>
            <a:r>
              <a:rPr lang="en-US" altLang="zh-CN" sz="1800" smtClean="0"/>
              <a:t>ECMA</a:t>
            </a:r>
            <a:r>
              <a:rPr lang="zh-CN" altLang="en-US" sz="1800" smtClean="0"/>
              <a:t>－</a:t>
            </a:r>
            <a:r>
              <a:rPr lang="en-US" altLang="zh-CN" sz="1800" smtClean="0"/>
              <a:t>262</a:t>
            </a:r>
            <a:r>
              <a:rPr lang="zh-CN" altLang="en-US" sz="1800" smtClean="0"/>
              <a:t>语言规范的具体实现。</a:t>
            </a:r>
            <a:r>
              <a:rPr lang="en-US" altLang="zh-CN" sz="1800" smtClean="0"/>
              <a:t>Navigator</a:t>
            </a:r>
            <a:r>
              <a:rPr lang="zh-CN" altLang="en-US" sz="1800" smtClean="0"/>
              <a:t>中，</a:t>
            </a:r>
            <a:r>
              <a:rPr lang="en-US" altLang="zh-CN" sz="1800" smtClean="0"/>
              <a:t>ECMAScript</a:t>
            </a:r>
            <a:r>
              <a:rPr lang="zh-CN" altLang="en-US" sz="1800" smtClean="0"/>
              <a:t>的实现称之为</a:t>
            </a:r>
            <a:r>
              <a:rPr lang="en-US" altLang="zh-CN" sz="1800" smtClean="0"/>
              <a:t>JavaScript</a:t>
            </a:r>
            <a:r>
              <a:rPr lang="zh-CN" altLang="en-US" sz="1800" smtClean="0"/>
              <a:t>，而</a:t>
            </a:r>
            <a:r>
              <a:rPr lang="en-US" altLang="zh-CN" sz="1800" smtClean="0"/>
              <a:t>IE</a:t>
            </a:r>
            <a:r>
              <a:rPr lang="zh-CN" altLang="en-US" sz="1800" smtClean="0"/>
              <a:t>中称之为</a:t>
            </a:r>
            <a:r>
              <a:rPr lang="en-US" altLang="zh-CN" sz="1800" smtClean="0"/>
              <a:t>Jscript</a:t>
            </a:r>
            <a:r>
              <a:rPr lang="zh-CN" altLang="en-US" sz="1800" smtClean="0"/>
              <a:t>，这些都是对</a:t>
            </a:r>
            <a:r>
              <a:rPr lang="en-US" altLang="zh-CN" sz="1800" smtClean="0"/>
              <a:t>ECMAScript</a:t>
            </a:r>
            <a:r>
              <a:rPr lang="zh-CN" altLang="en-US" sz="1800" smtClean="0"/>
              <a:t>的具体实现。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实例：输出不同级别标题</a:t>
            </a:r>
          </a:p>
        </p:txBody>
      </p:sp>
      <p:pic>
        <p:nvPicPr>
          <p:cNvPr id="9523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933575"/>
            <a:ext cx="7704138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流程控制语句</a:t>
            </a:r>
            <a:r>
              <a:rPr lang="en-US" altLang="zh-CN" smtClean="0"/>
              <a:t>——for</a:t>
            </a:r>
            <a:r>
              <a:rPr lang="zh-CN" altLang="en-US" smtClean="0"/>
              <a:t>循环语句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535487"/>
          </a:xfrm>
        </p:spPr>
        <p:txBody>
          <a:bodyPr/>
          <a:lstStyle/>
          <a:p>
            <a:r>
              <a:rPr lang="en-US" altLang="zh-CN" sz="2000" smtClean="0"/>
              <a:t>for</a:t>
            </a:r>
            <a:r>
              <a:rPr lang="zh-CN" altLang="en-US" sz="2000" smtClean="0"/>
              <a:t>循环语句的语法格式：</a:t>
            </a:r>
          </a:p>
          <a:p>
            <a:endParaRPr lang="zh-CN" altLang="en-US" sz="2000" smtClean="0"/>
          </a:p>
          <a:p>
            <a:endParaRPr lang="zh-CN" altLang="en-US" sz="2000" smtClean="0"/>
          </a:p>
          <a:p>
            <a:endParaRPr lang="zh-CN" altLang="en-US" sz="2000" smtClean="0"/>
          </a:p>
          <a:p>
            <a:endParaRPr lang="zh-CN" altLang="en-US" sz="2000" smtClean="0"/>
          </a:p>
          <a:p>
            <a:endParaRPr lang="zh-CN" altLang="en-US" sz="2000" smtClean="0"/>
          </a:p>
          <a:p>
            <a:r>
              <a:rPr lang="en-US" altLang="zh-CN" sz="2000" smtClean="0"/>
              <a:t>For</a:t>
            </a:r>
            <a:r>
              <a:rPr lang="zh-CN" altLang="en-US" sz="2000" smtClean="0"/>
              <a:t>循环执行过程</a:t>
            </a:r>
          </a:p>
          <a:p>
            <a:pPr lvl="1"/>
            <a:r>
              <a:rPr lang="zh-CN" altLang="en-US" sz="1800" smtClean="0"/>
              <a:t>首先进行初始化操作，对影响条件判断结果的元素进行初始化；</a:t>
            </a:r>
          </a:p>
          <a:p>
            <a:pPr lvl="1"/>
            <a:r>
              <a:rPr lang="zh-CN" altLang="en-US" sz="1800" smtClean="0"/>
              <a:t>然后进行条件判断，如果条件成立，则执行</a:t>
            </a:r>
            <a:r>
              <a:rPr lang="en-US" altLang="zh-CN" sz="1800" smtClean="0"/>
              <a:t>for</a:t>
            </a:r>
            <a:r>
              <a:rPr lang="zh-CN" altLang="en-US" sz="1800" smtClean="0"/>
              <a:t>循环体中的语句；</a:t>
            </a:r>
          </a:p>
          <a:p>
            <a:pPr lvl="1"/>
            <a:r>
              <a:rPr lang="zh-CN" altLang="en-US" sz="1800" smtClean="0"/>
              <a:t>循环体语句执行结束后，进行条件更新。</a:t>
            </a:r>
          </a:p>
          <a:p>
            <a:pPr lvl="1"/>
            <a:r>
              <a:rPr lang="zh-CN" altLang="en-US" sz="1800" smtClean="0"/>
              <a:t>如果条件成立，则继续执行循环体中的语句。</a:t>
            </a:r>
          </a:p>
          <a:p>
            <a:pPr lvl="1"/>
            <a:r>
              <a:rPr lang="zh-CN" altLang="en-US" sz="1800" smtClean="0"/>
              <a:t>反复循环下去，直到条件不成立为止，循环结束。</a:t>
            </a:r>
          </a:p>
          <a:p>
            <a:endParaRPr lang="zh-CN" altLang="en-US" sz="2000" smtClean="0"/>
          </a:p>
        </p:txBody>
      </p:sp>
      <p:sp>
        <p:nvSpPr>
          <p:cNvPr id="97283" name="Text Box 4"/>
          <p:cNvSpPr txBox="1">
            <a:spLocks noChangeArrowheads="1"/>
          </p:cNvSpPr>
          <p:nvPr/>
        </p:nvSpPr>
        <p:spPr bwMode="auto">
          <a:xfrm>
            <a:off x="827088" y="2433638"/>
            <a:ext cx="7561262" cy="16430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for( 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初始化条件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; 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条件判断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; 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条件更新 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    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循环体语句块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……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实例：求</a:t>
            </a:r>
            <a:r>
              <a:rPr lang="en-US" altLang="zh-CN" smtClean="0"/>
              <a:t>1-100</a:t>
            </a:r>
            <a:r>
              <a:rPr lang="zh-CN" altLang="en-US" smtClean="0"/>
              <a:t>间偶数的和</a:t>
            </a:r>
          </a:p>
        </p:txBody>
      </p:sp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827088" y="2133600"/>
            <a:ext cx="7561262" cy="32559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实例：求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－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100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间所有偶数的和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sum = 0;  //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和的变量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for(var i=1; i&lt; 100; i++ )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{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	if( i%2 == 0 )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	{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		sum += i;  //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相当于 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sum=sum+i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	}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}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document.write("&lt;b&gt;1-100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间偶数的和是：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&lt;/b&gt;"+sum);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for…in</a:t>
            </a:r>
            <a:r>
              <a:rPr lang="zh-CN" altLang="en-US" smtClean="0"/>
              <a:t>循环语句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3168650"/>
          </a:xfrm>
        </p:spPr>
        <p:txBody>
          <a:bodyPr/>
          <a:lstStyle/>
          <a:p>
            <a:r>
              <a:rPr lang="en-US" altLang="zh-CN" sz="2600" b="1" smtClean="0"/>
              <a:t>for…in</a:t>
            </a:r>
            <a:r>
              <a:rPr lang="zh-CN" altLang="en-US" sz="2600" b="1" smtClean="0"/>
              <a:t>概述</a:t>
            </a:r>
          </a:p>
          <a:p>
            <a:pPr lvl="1"/>
            <a:r>
              <a:rPr lang="zh-CN" altLang="en-US" sz="1600" b="1" smtClean="0">
                <a:solidFill>
                  <a:srgbClr val="FF0000"/>
                </a:solidFill>
              </a:rPr>
              <a:t>循环遍历对象的所有属性（或者数组对象的所有元素）</a:t>
            </a:r>
            <a:r>
              <a:rPr lang="zh-CN" altLang="en-US" sz="1600" smtClean="0"/>
              <a:t>。每循环一次，访问指定对象的一个属性（或者数组的一个元素），决定循环次数的是对象本身属性的个数（或者数组元素的个数）。</a:t>
            </a:r>
          </a:p>
          <a:p>
            <a:r>
              <a:rPr lang="zh-CN" altLang="en-US" sz="2600" b="1" smtClean="0"/>
              <a:t>语法说明</a:t>
            </a:r>
          </a:p>
          <a:p>
            <a:pPr lvl="1"/>
            <a:r>
              <a:rPr lang="zh-CN" altLang="en-US" sz="1600" smtClean="0"/>
              <a:t>其中，变量是已声明的变量的名称；对象为已定义的对象；</a:t>
            </a:r>
          </a:p>
          <a:p>
            <a:pPr lvl="1"/>
            <a:r>
              <a:rPr lang="en-US" altLang="zh-CN" sz="1600" smtClean="0"/>
              <a:t>in</a:t>
            </a:r>
            <a:r>
              <a:rPr lang="zh-CN" altLang="en-US" sz="1600" smtClean="0"/>
              <a:t>为关键字；</a:t>
            </a:r>
          </a:p>
          <a:p>
            <a:pPr lvl="1"/>
            <a:r>
              <a:rPr lang="zh-CN" altLang="en-US" sz="1600" b="1" smtClean="0">
                <a:solidFill>
                  <a:srgbClr val="0000FF"/>
                </a:solidFill>
              </a:rPr>
              <a:t>提示：当循环数组时，不会输出</a:t>
            </a:r>
            <a:r>
              <a:rPr lang="en-US" altLang="zh-CN" sz="1600" b="1" smtClean="0">
                <a:solidFill>
                  <a:srgbClr val="0000FF"/>
                </a:solidFill>
              </a:rPr>
              <a:t>undefined</a:t>
            </a:r>
            <a:r>
              <a:rPr lang="zh-CN" altLang="en-US" sz="1600" b="1" smtClean="0">
                <a:solidFill>
                  <a:srgbClr val="0000FF"/>
                </a:solidFill>
              </a:rPr>
              <a:t>元素</a:t>
            </a:r>
          </a:p>
          <a:p>
            <a:pPr lvl="1"/>
            <a:r>
              <a:rPr lang="zh-CN" altLang="en-US" sz="1600" b="1" smtClean="0">
                <a:solidFill>
                  <a:srgbClr val="FF0000"/>
                </a:solidFill>
              </a:rPr>
              <a:t>注意：每次循环取对象属性的名称（或者数组元素的索引），而不是值。</a:t>
            </a:r>
          </a:p>
        </p:txBody>
      </p:sp>
      <p:sp>
        <p:nvSpPr>
          <p:cNvPr id="99331" name="Text Box 4"/>
          <p:cNvSpPr txBox="1">
            <a:spLocks noChangeArrowheads="1"/>
          </p:cNvSpPr>
          <p:nvPr/>
        </p:nvSpPr>
        <p:spPr bwMode="auto">
          <a:xfrm>
            <a:off x="827088" y="5373688"/>
            <a:ext cx="7561262" cy="14271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for( 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变量 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in 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对象 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){</a:t>
            </a:r>
          </a:p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       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语句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……</a:t>
            </a:r>
          </a:p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实例：遍历数组元素</a:t>
            </a:r>
          </a:p>
        </p:txBody>
      </p:sp>
      <p:pic>
        <p:nvPicPr>
          <p:cNvPr id="1003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2009775"/>
            <a:ext cx="4608513" cy="3795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0355" name="Text Box 4"/>
          <p:cNvSpPr txBox="1">
            <a:spLocks noChangeArrowheads="1"/>
          </p:cNvSpPr>
          <p:nvPr/>
        </p:nvSpPr>
        <p:spPr bwMode="auto">
          <a:xfrm>
            <a:off x="395288" y="1989138"/>
            <a:ext cx="3600450" cy="27987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var students = new Array();</a:t>
            </a:r>
          </a:p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students[0]=“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张三”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students[1]=“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男”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students[2]=30;</a:t>
            </a:r>
          </a:p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students[10]=“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大专”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students[49]=“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北京科技大学”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实例：遍历对象属性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8064500" cy="576262"/>
          </a:xfrm>
        </p:spPr>
        <p:txBody>
          <a:bodyPr/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要求：遍历</a:t>
            </a:r>
            <a:r>
              <a:rPr lang="en-US" altLang="zh-CN" sz="2400" smtClean="0">
                <a:solidFill>
                  <a:srgbClr val="0000FF"/>
                </a:solidFill>
              </a:rPr>
              <a:t>window</a:t>
            </a:r>
            <a:r>
              <a:rPr lang="zh-CN" altLang="en-US" sz="2400" smtClean="0">
                <a:solidFill>
                  <a:srgbClr val="0000FF"/>
                </a:solidFill>
              </a:rPr>
              <a:t>对象的所有属性，并输出前</a:t>
            </a:r>
            <a:r>
              <a:rPr lang="en-US" altLang="zh-CN" sz="2400" smtClean="0">
                <a:solidFill>
                  <a:srgbClr val="0000FF"/>
                </a:solidFill>
              </a:rPr>
              <a:t>50</a:t>
            </a:r>
            <a:r>
              <a:rPr lang="zh-CN" altLang="en-US" sz="2400" smtClean="0">
                <a:solidFill>
                  <a:srgbClr val="0000FF"/>
                </a:solidFill>
              </a:rPr>
              <a:t>个属性</a:t>
            </a:r>
          </a:p>
        </p:txBody>
      </p:sp>
      <p:pic>
        <p:nvPicPr>
          <p:cNvPr id="10240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852738"/>
            <a:ext cx="78486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break</a:t>
            </a:r>
            <a:r>
              <a:rPr lang="zh-CN" altLang="en-US" smtClean="0"/>
              <a:t>语句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848600" cy="1511300"/>
          </a:xfrm>
        </p:spPr>
        <p:txBody>
          <a:bodyPr/>
          <a:lstStyle/>
          <a:p>
            <a:r>
              <a:rPr lang="en-US" altLang="zh-CN" sz="2400" b="1" smtClean="0"/>
              <a:t>break</a:t>
            </a:r>
            <a:r>
              <a:rPr lang="zh-CN" altLang="en-US" sz="2400" b="1" smtClean="0"/>
              <a:t>语句</a:t>
            </a:r>
          </a:p>
          <a:p>
            <a:pPr lvl="1"/>
            <a:r>
              <a:rPr lang="en-US" altLang="zh-CN" sz="1600" smtClean="0"/>
              <a:t>break</a:t>
            </a:r>
            <a:r>
              <a:rPr lang="zh-CN" altLang="en-US" sz="1600" smtClean="0"/>
              <a:t>语句用于无条件结束</a:t>
            </a:r>
            <a:r>
              <a:rPr lang="en-US" altLang="zh-CN" sz="1600" smtClean="0"/>
              <a:t>for</a:t>
            </a:r>
            <a:r>
              <a:rPr lang="zh-CN" altLang="en-US" sz="1600" smtClean="0"/>
              <a:t>、</a:t>
            </a:r>
            <a:r>
              <a:rPr lang="en-US" altLang="zh-CN" sz="1600" smtClean="0"/>
              <a:t>for…in</a:t>
            </a:r>
            <a:r>
              <a:rPr lang="zh-CN" altLang="en-US" sz="1600" smtClean="0"/>
              <a:t>、</a:t>
            </a:r>
            <a:r>
              <a:rPr lang="en-US" altLang="zh-CN" sz="1600" smtClean="0"/>
              <a:t>while</a:t>
            </a:r>
            <a:r>
              <a:rPr lang="zh-CN" altLang="en-US" sz="1600" smtClean="0"/>
              <a:t>、</a:t>
            </a:r>
            <a:r>
              <a:rPr lang="en-US" altLang="zh-CN" sz="1600" smtClean="0"/>
              <a:t>do…while</a:t>
            </a:r>
            <a:r>
              <a:rPr lang="zh-CN" altLang="en-US" sz="1600" smtClean="0"/>
              <a:t>循环以及</a:t>
            </a:r>
            <a:r>
              <a:rPr lang="en-US" altLang="zh-CN" sz="1600" smtClean="0"/>
              <a:t>switch</a:t>
            </a:r>
            <a:r>
              <a:rPr lang="zh-CN" altLang="en-US" sz="1600" smtClean="0"/>
              <a:t>语句，使程序跳转到后大括号</a:t>
            </a:r>
            <a:r>
              <a:rPr lang="en-US" altLang="zh-CN" sz="1600" smtClean="0"/>
              <a:t>}</a:t>
            </a:r>
            <a:r>
              <a:rPr lang="zh-CN" altLang="en-US" sz="1600" smtClean="0"/>
              <a:t>之后。</a:t>
            </a:r>
          </a:p>
          <a:p>
            <a:pPr lvl="1"/>
            <a:r>
              <a:rPr lang="zh-CN" altLang="en-US" sz="1600" smtClean="0"/>
              <a:t>通常情况下是在该语句前加一条</a:t>
            </a:r>
            <a:r>
              <a:rPr lang="zh-CN" altLang="en-US" sz="1600" b="1" smtClean="0">
                <a:solidFill>
                  <a:srgbClr val="FF0000"/>
                </a:solidFill>
              </a:rPr>
              <a:t>判断语句</a:t>
            </a:r>
            <a:r>
              <a:rPr lang="zh-CN" altLang="en-US" sz="1600" smtClean="0"/>
              <a:t>，使得循环语句在某一条件下结束。</a:t>
            </a:r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900113" y="3429000"/>
            <a:ext cx="7632700" cy="23415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循环输出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－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100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之间所有的数，并且大于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50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时，退出循环</a:t>
            </a:r>
          </a:p>
          <a:p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for(var i=1; i&lt;=100; i++){</a:t>
            </a:r>
          </a:p>
          <a:p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    if(i&gt;50){</a:t>
            </a:r>
          </a:p>
          <a:p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        break;</a:t>
            </a:r>
          </a:p>
          <a:p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    }</a:t>
            </a:r>
          </a:p>
          <a:p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    document.write(i);</a:t>
            </a:r>
          </a:p>
          <a:p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continue</a:t>
            </a:r>
            <a:r>
              <a:rPr lang="zh-CN" altLang="en-US" smtClean="0"/>
              <a:t>语句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 b="1" smtClean="0"/>
              <a:t>continue</a:t>
            </a:r>
            <a:r>
              <a:rPr lang="zh-CN" altLang="en-US" sz="2800" b="1" smtClean="0"/>
              <a:t>语句</a:t>
            </a:r>
          </a:p>
          <a:p>
            <a:pPr lvl="1"/>
            <a:r>
              <a:rPr lang="en-US" altLang="zh-CN" sz="1800" smtClean="0"/>
              <a:t>continue</a:t>
            </a:r>
            <a:r>
              <a:rPr lang="zh-CN" altLang="en-US" sz="1800" smtClean="0"/>
              <a:t>语句用于各种循环语句，</a:t>
            </a:r>
            <a:r>
              <a:rPr lang="en-US" altLang="zh-CN" sz="1800" smtClean="0"/>
              <a:t>continue</a:t>
            </a:r>
            <a:r>
              <a:rPr lang="zh-CN" altLang="en-US" sz="1800" smtClean="0"/>
              <a:t>语句</a:t>
            </a:r>
            <a:r>
              <a:rPr lang="zh-CN" altLang="en-US" sz="1800" smtClean="0">
                <a:solidFill>
                  <a:srgbClr val="FF0000"/>
                </a:solidFill>
              </a:rPr>
              <a:t>结束本次循环</a:t>
            </a:r>
            <a:r>
              <a:rPr lang="zh-CN" altLang="en-US" sz="1800" smtClean="0"/>
              <a:t>，而开始下一次新的循环，即跳过</a:t>
            </a:r>
            <a:r>
              <a:rPr lang="en-US" altLang="zh-CN" sz="1800" smtClean="0"/>
              <a:t>continue</a:t>
            </a:r>
            <a:r>
              <a:rPr lang="zh-CN" altLang="en-US" sz="1800" smtClean="0"/>
              <a:t>语句之后的其他语句，开始下一次新的循环。</a:t>
            </a:r>
          </a:p>
          <a:p>
            <a:endParaRPr lang="zh-CN" altLang="en-US" sz="1800" smtClean="0"/>
          </a:p>
        </p:txBody>
      </p:sp>
      <p:sp>
        <p:nvSpPr>
          <p:cNvPr id="105475" name="Text Box 4"/>
          <p:cNvSpPr txBox="1">
            <a:spLocks noChangeArrowheads="1"/>
          </p:cNvSpPr>
          <p:nvPr/>
        </p:nvSpPr>
        <p:spPr bwMode="auto">
          <a:xfrm>
            <a:off x="900113" y="3573463"/>
            <a:ext cx="7632700" cy="29543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//</a:t>
            </a:r>
            <a:r>
              <a:rPr lang="zh-CN" altLang="en-US" sz="1800">
                <a:solidFill>
                  <a:srgbClr val="FF0000"/>
                </a:solidFill>
                <a:latin typeface="Arial" charset="0"/>
              </a:rPr>
              <a:t>循环输出数组中所有不为空的元素的值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var arr = [1,2,3];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arr[10]=10;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arr[100]=100;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for(var i=0;i&lt;arr.length;i++){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    if(!arr[i]){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        continue;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    }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    document.write(arr[i]+" ");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空语句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空语句不包含任何语句，而只是由结束符</a:t>
            </a:r>
            <a:r>
              <a:rPr lang="en-US" altLang="zh-CN" smtClean="0"/>
              <a:t>”;”</a:t>
            </a:r>
            <a:r>
              <a:rPr lang="zh-CN" altLang="en-US" smtClean="0"/>
              <a:t>表示它是一条语句，却不执行任何操作。有时，可能需要使用空语句。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827088" y="3789363"/>
            <a:ext cx="7561262" cy="1884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//</a:t>
            </a:r>
            <a:r>
              <a:rPr lang="zh-CN" altLang="en-US" sz="200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取出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document</a:t>
            </a:r>
            <a:r>
              <a:rPr lang="zh-CN" altLang="en-US" sz="200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的属性，并存入一个数组</a:t>
            </a:r>
          </a:p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var proName = new Array();</a:t>
            </a:r>
          </a:p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var i = 0;</a:t>
            </a:r>
          </a:p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for(proName[i++] in document);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复合数据类型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900" b="1" smtClean="0"/>
              <a:t>数组</a:t>
            </a:r>
            <a:r>
              <a:rPr lang="en-US" altLang="zh-CN" sz="2900" b="1" smtClean="0"/>
              <a:t>(Array)</a:t>
            </a:r>
            <a:r>
              <a:rPr lang="en-US" altLang="zh-CN" sz="2900" smtClean="0"/>
              <a:t> </a:t>
            </a:r>
          </a:p>
          <a:p>
            <a:r>
              <a:rPr lang="zh-CN" altLang="en-US" sz="2900" b="1" smtClean="0"/>
              <a:t>对象</a:t>
            </a:r>
            <a:r>
              <a:rPr lang="en-US" altLang="zh-CN" sz="2900" b="1" smtClean="0"/>
              <a:t>(Object)</a:t>
            </a:r>
            <a:r>
              <a:rPr lang="en-US" altLang="zh-CN" sz="2900" smtClean="0"/>
              <a:t> </a:t>
            </a:r>
          </a:p>
          <a:p>
            <a:r>
              <a:rPr lang="zh-CN" altLang="en-US" sz="2900" b="1" smtClean="0"/>
              <a:t>函数</a:t>
            </a:r>
            <a:r>
              <a:rPr lang="en-US" altLang="zh-CN" sz="2900" b="1" smtClean="0"/>
              <a:t>(Function)</a:t>
            </a:r>
            <a:endParaRPr lang="zh-CN" altLang="en-US" sz="2900" b="1" smtClean="0"/>
          </a:p>
          <a:p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常用的两个客户端方法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08962" cy="4098925"/>
          </a:xfrm>
        </p:spPr>
        <p:txBody>
          <a:bodyPr/>
          <a:lstStyle/>
          <a:p>
            <a:r>
              <a:rPr lang="en-US" altLang="zh-CN" sz="2400" b="1" smtClean="0"/>
              <a:t>document.write(str)</a:t>
            </a:r>
          </a:p>
          <a:p>
            <a:pPr lvl="1"/>
            <a:r>
              <a:rPr lang="zh-CN" altLang="en-US" sz="1600" smtClean="0"/>
              <a:t>该方法在浏览器中输出参数字符串</a:t>
            </a:r>
            <a:r>
              <a:rPr lang="en-US" altLang="zh-CN" sz="1600" smtClean="0"/>
              <a:t>str</a:t>
            </a:r>
            <a:r>
              <a:rPr lang="zh-CN" altLang="en-US" sz="1600" smtClean="0"/>
              <a:t>。</a:t>
            </a:r>
          </a:p>
          <a:p>
            <a:pPr lvl="1"/>
            <a:r>
              <a:rPr lang="en-US" altLang="zh-CN" sz="1600" smtClean="0"/>
              <a:t>document</a:t>
            </a:r>
            <a:r>
              <a:rPr lang="zh-CN" altLang="en-US" sz="1600" smtClean="0"/>
              <a:t>是文档对象模型</a:t>
            </a:r>
            <a:r>
              <a:rPr lang="en-US" altLang="zh-CN" sz="1600" smtClean="0"/>
              <a:t>(DOM)</a:t>
            </a:r>
            <a:r>
              <a:rPr lang="zh-CN" altLang="en-US" sz="1600" smtClean="0"/>
              <a:t>中的一个对象，表示当前浏览器中的网页文档。</a:t>
            </a:r>
          </a:p>
          <a:p>
            <a:pPr lvl="1"/>
            <a:r>
              <a:rPr lang="en-US" altLang="zh-CN" sz="1600" smtClean="0"/>
              <a:t>document</a:t>
            </a:r>
            <a:r>
              <a:rPr lang="zh-CN" altLang="en-US" sz="1600" smtClean="0"/>
              <a:t>提供了许多访问和控制页面中元素的属性和方法，</a:t>
            </a:r>
            <a:r>
              <a:rPr lang="en-US" altLang="zh-CN" sz="1600" smtClean="0"/>
              <a:t>write()</a:t>
            </a:r>
            <a:r>
              <a:rPr lang="zh-CN" altLang="en-US" sz="1600" smtClean="0"/>
              <a:t>是其中的一个方法。</a:t>
            </a:r>
          </a:p>
          <a:p>
            <a:pPr lvl="1"/>
            <a:r>
              <a:rPr lang="en-US" altLang="zh-CN" sz="1600" smtClean="0"/>
              <a:t>JS</a:t>
            </a:r>
            <a:r>
              <a:rPr lang="zh-CN" altLang="en-US" sz="1600" smtClean="0"/>
              <a:t>通过“</a:t>
            </a:r>
            <a:r>
              <a:rPr lang="en-US" altLang="zh-CN" sz="1600" smtClean="0"/>
              <a:t>.”</a:t>
            </a:r>
            <a:r>
              <a:rPr lang="zh-CN" altLang="en-US" sz="1600" smtClean="0"/>
              <a:t>运算符调用对象的属性和方法。</a:t>
            </a:r>
          </a:p>
          <a:p>
            <a:r>
              <a:rPr lang="en-US" altLang="zh-CN" sz="2400" b="1" smtClean="0"/>
              <a:t>window.alert(str)</a:t>
            </a:r>
          </a:p>
          <a:p>
            <a:pPr lvl="1"/>
            <a:r>
              <a:rPr lang="zh-CN" altLang="en-US" sz="1600" smtClean="0"/>
              <a:t>该方法在浏览器中弹出一个对话框，对话框中显示参数</a:t>
            </a:r>
            <a:r>
              <a:rPr lang="en-US" altLang="zh-CN" sz="1600" smtClean="0"/>
              <a:t>str</a:t>
            </a:r>
            <a:r>
              <a:rPr lang="zh-CN" altLang="en-US" sz="1600" smtClean="0"/>
              <a:t>的内容。</a:t>
            </a:r>
          </a:p>
          <a:p>
            <a:pPr lvl="1"/>
            <a:r>
              <a:rPr lang="en-US" altLang="zh-CN" sz="1600" smtClean="0"/>
              <a:t>Window</a:t>
            </a:r>
            <a:r>
              <a:rPr lang="zh-CN" altLang="en-US" sz="1600" smtClean="0"/>
              <a:t>对象同样是浏览器提供的对象</a:t>
            </a:r>
            <a:r>
              <a:rPr lang="en-US" altLang="zh-CN" sz="1600" smtClean="0"/>
              <a:t>(BOM)</a:t>
            </a:r>
            <a:r>
              <a:rPr lang="zh-CN" altLang="en-US" sz="1600" smtClean="0"/>
              <a:t>，对象提供了许多访问和控制窗口元素的属性和方法，</a:t>
            </a:r>
            <a:r>
              <a:rPr lang="en-US" altLang="zh-CN" sz="1600" smtClean="0"/>
              <a:t>alert()</a:t>
            </a:r>
            <a:r>
              <a:rPr lang="zh-CN" altLang="en-US" sz="1600" smtClean="0"/>
              <a:t>方法是其中一个方法。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827088" y="5300663"/>
            <a:ext cx="7632700" cy="592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0" tIns="108000" rIns="180000" bIns="10800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document.write(“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大家好，我是字符串”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window.alert(“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我是一个弹出的字符串”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基本数据类型与引用数据类型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 b="1" smtClean="0"/>
              <a:t>基本数据类型与复合数据类型</a:t>
            </a:r>
          </a:p>
          <a:p>
            <a:pPr lvl="1">
              <a:lnSpc>
                <a:spcPct val="110000"/>
              </a:lnSpc>
            </a:pPr>
            <a:r>
              <a:rPr lang="zh-CN" altLang="en-US" sz="1800" smtClean="0"/>
              <a:t>基本数据类型的变量名和数据是直接存在“快速内存”（</a:t>
            </a:r>
            <a:r>
              <a:rPr lang="zh-CN" altLang="en-US" sz="1800" smtClean="0">
                <a:solidFill>
                  <a:srgbClr val="FF0000"/>
                </a:solidFill>
              </a:rPr>
              <a:t>栈内存</a:t>
            </a:r>
            <a:r>
              <a:rPr lang="zh-CN" altLang="en-US" sz="1800" smtClean="0"/>
              <a:t>）中，而复合数据类型（对象和数组）的存储分两个部分：实际数据存在“慢速内存”（</a:t>
            </a:r>
            <a:r>
              <a:rPr lang="zh-CN" altLang="en-US" sz="1800" smtClean="0">
                <a:solidFill>
                  <a:srgbClr val="FF0000"/>
                </a:solidFill>
              </a:rPr>
              <a:t>堆内存</a:t>
            </a:r>
            <a:r>
              <a:rPr lang="zh-CN" altLang="en-US" sz="1800" smtClean="0"/>
              <a:t>）中，栈内存中只存变量名和数据在堆内存中的位置（地址） </a:t>
            </a:r>
          </a:p>
          <a:p>
            <a:pPr lvl="1">
              <a:lnSpc>
                <a:spcPct val="110000"/>
              </a:lnSpc>
            </a:pPr>
            <a:r>
              <a:rPr lang="zh-CN" altLang="en-US" sz="1800" smtClean="0"/>
              <a:t>基本数据类型变量</a:t>
            </a:r>
            <a:r>
              <a:rPr lang="zh-CN" altLang="en-US" sz="1800" smtClean="0">
                <a:solidFill>
                  <a:srgbClr val="FF0000"/>
                </a:solidFill>
              </a:rPr>
              <a:t>直接存储值</a:t>
            </a:r>
            <a:r>
              <a:rPr lang="zh-CN" altLang="en-US" sz="1800" smtClean="0"/>
              <a:t>，而复合数据类型变量存储</a:t>
            </a:r>
            <a:r>
              <a:rPr lang="zh-CN" altLang="en-US" sz="1800" smtClean="0">
                <a:solidFill>
                  <a:srgbClr val="FF0000"/>
                </a:solidFill>
              </a:rPr>
              <a:t>实际值的地址</a:t>
            </a:r>
            <a:r>
              <a:rPr lang="zh-CN" altLang="en-US" sz="1800" smtClean="0"/>
              <a:t>。存储方式的不同，导致两种不同类型在使用时会产生不同的结果。使用基本数据类型对变量进行赋值时，传递给目标变量的是值。而使用复合数据类型对变量进行赋值时，传递给目标变量的是对值的引用，而不是实际值，因此，</a:t>
            </a:r>
            <a:r>
              <a:rPr lang="zh-CN" altLang="en-US" sz="1800" smtClean="0">
                <a:solidFill>
                  <a:srgbClr val="FF0000"/>
                </a:solidFill>
              </a:rPr>
              <a:t>目标变量将始终与原变量相同，修改任何一个都将影响另一个</a:t>
            </a:r>
            <a:r>
              <a:rPr lang="zh-CN" altLang="en-US" sz="18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传值方式</a:t>
            </a:r>
            <a:r>
              <a:rPr lang="en-US" altLang="zh-CN" smtClean="0"/>
              <a:t>——</a:t>
            </a:r>
            <a:r>
              <a:rPr lang="zh-CN" altLang="en-US" smtClean="0"/>
              <a:t>赋值传值</a:t>
            </a:r>
          </a:p>
        </p:txBody>
      </p:sp>
      <p:pic>
        <p:nvPicPr>
          <p:cNvPr id="109570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6988"/>
            <a:ext cx="9144000" cy="631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传值方式</a:t>
            </a:r>
            <a:r>
              <a:rPr lang="en-US" altLang="zh-CN" smtClean="0"/>
              <a:t>——</a:t>
            </a:r>
            <a:r>
              <a:rPr lang="zh-CN" altLang="en-US" smtClean="0"/>
              <a:t>引用传值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10595" name="Picture 5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8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数组简介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351837" cy="4033837"/>
          </a:xfrm>
        </p:spPr>
        <p:txBody>
          <a:bodyPr/>
          <a:lstStyle/>
          <a:p>
            <a:r>
              <a:rPr lang="zh-CN" altLang="en-US" sz="2800" b="1" smtClean="0"/>
              <a:t>数组简介</a:t>
            </a:r>
          </a:p>
          <a:p>
            <a:pPr lvl="1"/>
            <a:r>
              <a:rPr lang="zh-CN" altLang="en-US" sz="1800" b="1" smtClean="0"/>
              <a:t>数组的概念</a:t>
            </a:r>
            <a:r>
              <a:rPr lang="zh-CN" altLang="en-US" sz="1800" smtClean="0"/>
              <a:t>：</a:t>
            </a:r>
            <a:r>
              <a:rPr lang="zh-CN" altLang="en-US" sz="1800" b="1" smtClean="0">
                <a:solidFill>
                  <a:srgbClr val="FF0000"/>
                </a:solidFill>
              </a:rPr>
              <a:t>数组是一组数据有序排列的集合</a:t>
            </a:r>
            <a:r>
              <a:rPr lang="zh-CN" altLang="en-US" sz="1800" smtClean="0"/>
              <a:t>。</a:t>
            </a:r>
          </a:p>
          <a:p>
            <a:pPr lvl="1"/>
            <a:r>
              <a:rPr lang="zh-CN" altLang="en-US" sz="1800" b="1" smtClean="0"/>
              <a:t>数组元素：</a:t>
            </a:r>
            <a:r>
              <a:rPr lang="zh-CN" altLang="en-US" sz="1800" smtClean="0"/>
              <a:t>组成数组的每一个数据称为数组的一个数组元素。</a:t>
            </a:r>
          </a:p>
          <a:p>
            <a:pPr lvl="1"/>
            <a:r>
              <a:rPr lang="zh-CN" altLang="en-US" sz="1800" b="1" smtClean="0"/>
              <a:t>数组索引：</a:t>
            </a:r>
            <a:r>
              <a:rPr lang="zh-CN" altLang="en-US" sz="1800" smtClean="0"/>
              <a:t>每一个数组元素对应一个整数值，称为数组元素索引，或者数组元素下标。元素索引为</a:t>
            </a:r>
            <a:r>
              <a:rPr lang="zh-CN" altLang="en-US" sz="1800" b="1" smtClean="0">
                <a:solidFill>
                  <a:srgbClr val="FF0000"/>
                </a:solidFill>
              </a:rPr>
              <a:t>非负整数</a:t>
            </a:r>
            <a:r>
              <a:rPr lang="zh-CN" altLang="en-US" sz="1800" smtClean="0"/>
              <a:t>，由</a:t>
            </a:r>
            <a:r>
              <a:rPr lang="en-US" altLang="zh-CN" sz="1800" smtClean="0"/>
              <a:t>0</a:t>
            </a:r>
            <a:r>
              <a:rPr lang="zh-CN" altLang="en-US" sz="1800" smtClean="0"/>
              <a:t>开始依次增加，即第一个元素索引为</a:t>
            </a:r>
            <a:r>
              <a:rPr lang="en-US" altLang="zh-CN" sz="1800" smtClean="0"/>
              <a:t>0</a:t>
            </a:r>
            <a:r>
              <a:rPr lang="zh-CN" altLang="en-US" sz="1800" smtClean="0"/>
              <a:t>，依次为</a:t>
            </a:r>
            <a:r>
              <a:rPr lang="en-US" altLang="zh-CN" sz="1800" smtClean="0"/>
              <a:t>1</a:t>
            </a:r>
            <a:r>
              <a:rPr lang="zh-CN" altLang="en-US" sz="1800" smtClean="0"/>
              <a:t>，</a:t>
            </a:r>
            <a:r>
              <a:rPr lang="en-US" altLang="zh-CN" sz="1800" smtClean="0"/>
              <a:t>2</a:t>
            </a:r>
            <a:r>
              <a:rPr lang="zh-CN" altLang="en-US" sz="1800" smtClean="0"/>
              <a:t>等。</a:t>
            </a:r>
            <a:r>
              <a:rPr lang="en-US" altLang="zh-CN" sz="1800" smtClean="0"/>
              <a:t>JS</a:t>
            </a:r>
            <a:r>
              <a:rPr lang="zh-CN" altLang="en-US" sz="1800" smtClean="0"/>
              <a:t>中数组索引是自动生成的，是由</a:t>
            </a:r>
            <a:r>
              <a:rPr lang="en-US" altLang="zh-CN" sz="1800" smtClean="0"/>
              <a:t>0</a:t>
            </a:r>
            <a:r>
              <a:rPr lang="zh-CN" altLang="en-US" sz="1800" smtClean="0"/>
              <a:t>开始的非负整数，不能指定为其他索引。</a:t>
            </a:r>
          </a:p>
          <a:p>
            <a:pPr lvl="1"/>
            <a:r>
              <a:rPr lang="zh-CN" altLang="en-US" sz="1800" b="1" smtClean="0"/>
              <a:t>数组元素的访问</a:t>
            </a:r>
            <a:r>
              <a:rPr lang="zh-CN" altLang="en-US" sz="1800" smtClean="0"/>
              <a:t>：对数组中各个元素，使用数组名加上以方括号”</a:t>
            </a:r>
            <a:r>
              <a:rPr lang="en-US" altLang="zh-CN" sz="1800" smtClean="0"/>
              <a:t>[ ]”</a:t>
            </a:r>
            <a:r>
              <a:rPr lang="zh-CN" altLang="en-US" sz="1800" smtClean="0"/>
              <a:t>括起来的元素索引进行访问。元素索引为元素在数组中的位置序号。</a:t>
            </a:r>
          </a:p>
          <a:p>
            <a:pPr lvl="1"/>
            <a:r>
              <a:rPr lang="zh-CN" altLang="en-US" sz="1800" b="1" smtClean="0"/>
              <a:t>数组的长度：</a:t>
            </a:r>
            <a:r>
              <a:rPr lang="zh-CN" altLang="en-US" sz="1800" smtClean="0"/>
              <a:t>数组元素的个数称为数组的长度。</a:t>
            </a:r>
          </a:p>
          <a:p>
            <a:pPr lvl="1"/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数组定义方法</a:t>
            </a:r>
            <a:r>
              <a:rPr lang="en-US" altLang="zh-CN" smtClean="0"/>
              <a:t>(1)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7740650" cy="43926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smtClean="0"/>
              <a:t>通过 </a:t>
            </a:r>
            <a:r>
              <a:rPr lang="en-US" altLang="zh-CN" sz="2400" b="1" smtClean="0"/>
              <a:t>Array() </a:t>
            </a:r>
            <a:r>
              <a:rPr lang="zh-CN" altLang="en-US" sz="2400" b="1" smtClean="0"/>
              <a:t>构造函数定义</a:t>
            </a:r>
          </a:p>
          <a:p>
            <a:pPr lvl="1">
              <a:lnSpc>
                <a:spcPct val="120000"/>
              </a:lnSpc>
            </a:pPr>
            <a:r>
              <a:rPr lang="zh-CN" altLang="en-US" sz="1800" b="1" smtClean="0">
                <a:solidFill>
                  <a:srgbClr val="0000FF"/>
                </a:solidFill>
              </a:rPr>
              <a:t>创建指定长度数组：指定整数为参数</a:t>
            </a:r>
          </a:p>
          <a:p>
            <a:pPr lvl="2">
              <a:lnSpc>
                <a:spcPct val="120000"/>
              </a:lnSpc>
            </a:pPr>
            <a:r>
              <a:rPr lang="zh-CN" altLang="en-US" sz="1800" smtClean="0"/>
              <a:t>例如：</a:t>
            </a:r>
            <a:r>
              <a:rPr lang="en-US" altLang="zh-CN" sz="1800" smtClean="0"/>
              <a:t>var name = new Array(3);</a:t>
            </a:r>
            <a:endParaRPr lang="zh-CN" altLang="en-US" sz="1800" smtClean="0"/>
          </a:p>
          <a:p>
            <a:pPr lvl="1">
              <a:lnSpc>
                <a:spcPct val="120000"/>
              </a:lnSpc>
            </a:pPr>
            <a:r>
              <a:rPr lang="zh-CN" altLang="en-US" sz="1800" b="1" smtClean="0">
                <a:solidFill>
                  <a:srgbClr val="0000FF"/>
                </a:solidFill>
              </a:rPr>
              <a:t>创建未知长度的数组：不带参数</a:t>
            </a:r>
          </a:p>
          <a:p>
            <a:pPr lvl="2">
              <a:lnSpc>
                <a:spcPct val="120000"/>
              </a:lnSpc>
            </a:pPr>
            <a:r>
              <a:rPr lang="zh-CN" altLang="en-US" sz="1600" smtClean="0"/>
              <a:t>例如：</a:t>
            </a:r>
            <a:r>
              <a:rPr lang="en-US" altLang="zh-CN" sz="1600" smtClean="0"/>
              <a:t>var name = new Array();</a:t>
            </a:r>
          </a:p>
          <a:p>
            <a:pPr lvl="1">
              <a:lnSpc>
                <a:spcPct val="120000"/>
              </a:lnSpc>
            </a:pPr>
            <a:r>
              <a:rPr lang="zh-CN" altLang="en-US" sz="1800" b="1" smtClean="0">
                <a:solidFill>
                  <a:srgbClr val="0000FF"/>
                </a:solidFill>
              </a:rPr>
              <a:t>将数组元素作为参数</a:t>
            </a:r>
          </a:p>
          <a:p>
            <a:pPr lvl="2">
              <a:lnSpc>
                <a:spcPct val="120000"/>
              </a:lnSpc>
            </a:pPr>
            <a:r>
              <a:rPr lang="zh-CN" altLang="en-US" sz="1800" smtClean="0"/>
              <a:t>例如：</a:t>
            </a:r>
            <a:r>
              <a:rPr lang="en-US" altLang="zh-CN" sz="1800" smtClean="0"/>
              <a:t>var name = new Array(</a:t>
            </a:r>
            <a:r>
              <a:rPr lang="zh-CN" altLang="en-US" sz="1800" smtClean="0"/>
              <a:t>元素</a:t>
            </a:r>
            <a:r>
              <a:rPr lang="en-US" altLang="zh-CN" sz="1800" smtClean="0"/>
              <a:t>1</a:t>
            </a:r>
            <a:r>
              <a:rPr lang="zh-CN" altLang="en-US" sz="1800" smtClean="0"/>
              <a:t>，元素</a:t>
            </a:r>
            <a:r>
              <a:rPr lang="en-US" altLang="zh-CN" sz="1800" smtClean="0"/>
              <a:t>2</a:t>
            </a:r>
            <a:r>
              <a:rPr lang="zh-CN" altLang="en-US" sz="1800" smtClean="0"/>
              <a:t>，</a:t>
            </a:r>
            <a:r>
              <a:rPr lang="en-US" altLang="zh-CN" sz="1800" smtClean="0"/>
              <a:t>……);</a:t>
            </a:r>
          </a:p>
          <a:p>
            <a:pPr lvl="2">
              <a:lnSpc>
                <a:spcPct val="120000"/>
              </a:lnSpc>
            </a:pPr>
            <a:r>
              <a:rPr lang="zh-CN" altLang="en-US" sz="1800" smtClean="0"/>
              <a:t>说明：这种方式直接将数组元素作为参数传递给</a:t>
            </a:r>
            <a:r>
              <a:rPr lang="en-US" altLang="zh-CN" sz="1800" smtClean="0"/>
              <a:t>Array()</a:t>
            </a:r>
            <a:r>
              <a:rPr lang="zh-CN" altLang="en-US" sz="1800" smtClean="0"/>
              <a:t>，各元素之间用逗号分开。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举例说明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1366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989138"/>
            <a:ext cx="7704138" cy="361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数组定义方法</a:t>
            </a:r>
            <a:r>
              <a:rPr lang="en-US" altLang="zh-CN" smtClean="0"/>
              <a:t>(2)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993063" cy="28082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smtClean="0"/>
              <a:t>直接赋值法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smtClean="0"/>
              <a:t>语法</a:t>
            </a:r>
            <a:r>
              <a:rPr lang="zh-CN" altLang="en-US" sz="1600" smtClean="0"/>
              <a:t>：</a:t>
            </a:r>
            <a:r>
              <a:rPr lang="en-US" altLang="zh-CN" sz="1600" smtClean="0"/>
              <a:t>var name = [</a:t>
            </a:r>
            <a:r>
              <a:rPr lang="zh-CN" altLang="en-US" sz="1600" smtClean="0"/>
              <a:t>元素</a:t>
            </a:r>
            <a:r>
              <a:rPr lang="en-US" altLang="zh-CN" sz="1600" smtClean="0"/>
              <a:t>1</a:t>
            </a:r>
            <a:r>
              <a:rPr lang="zh-CN" altLang="en-US" sz="1600" smtClean="0"/>
              <a:t>，元素</a:t>
            </a:r>
            <a:r>
              <a:rPr lang="en-US" altLang="zh-CN" sz="1600" smtClean="0"/>
              <a:t>2</a:t>
            </a:r>
            <a:r>
              <a:rPr lang="zh-CN" altLang="en-US" sz="1600" smtClean="0"/>
              <a:t>，元素</a:t>
            </a:r>
            <a:r>
              <a:rPr lang="en-US" altLang="zh-CN" sz="1600" smtClean="0"/>
              <a:t>3</a:t>
            </a:r>
            <a:r>
              <a:rPr lang="zh-CN" altLang="en-US" sz="1600" smtClean="0"/>
              <a:t>，</a:t>
            </a:r>
            <a:r>
              <a:rPr lang="en-US" altLang="zh-CN" sz="1600" smtClean="0"/>
              <a:t>……];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smtClean="0"/>
              <a:t>说明</a:t>
            </a:r>
            <a:r>
              <a:rPr lang="zh-CN" altLang="en-US" sz="1600" smtClean="0"/>
              <a:t>：将各元素以逗号隔开，放在方括号内，赋予数组。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smtClean="0"/>
              <a:t>例如</a:t>
            </a:r>
            <a:r>
              <a:rPr lang="zh-CN" altLang="en-US" sz="1600" smtClean="0"/>
              <a:t>：</a:t>
            </a:r>
            <a:r>
              <a:rPr lang="en-US" altLang="zh-CN" sz="1600" smtClean="0"/>
              <a:t>var arr = [“</a:t>
            </a:r>
            <a:r>
              <a:rPr lang="zh-CN" altLang="en-US" sz="1600" smtClean="0"/>
              <a:t>星期一”</a:t>
            </a:r>
            <a:r>
              <a:rPr lang="en-US" altLang="zh-CN" sz="1600" smtClean="0"/>
              <a:t>,”</a:t>
            </a:r>
            <a:r>
              <a:rPr lang="zh-CN" altLang="en-US" sz="1600" smtClean="0"/>
              <a:t>星期二”</a:t>
            </a:r>
            <a:r>
              <a:rPr lang="en-US" altLang="zh-CN" sz="1600" smtClean="0"/>
              <a:t>,”</a:t>
            </a:r>
            <a:r>
              <a:rPr lang="zh-CN" altLang="en-US" sz="1600" smtClean="0"/>
              <a:t>星期三”</a:t>
            </a:r>
            <a:r>
              <a:rPr lang="en-US" altLang="zh-CN" sz="1600" smtClean="0"/>
              <a:t>];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smtClean="0"/>
              <a:t>注意</a:t>
            </a:r>
            <a:r>
              <a:rPr lang="zh-CN" altLang="en-US" sz="1600" smtClean="0"/>
              <a:t>：直接赋值法的功能是创建并初始化一个数组，</a:t>
            </a:r>
            <a:r>
              <a:rPr lang="zh-CN" altLang="en-US" sz="1600" b="1" smtClean="0">
                <a:solidFill>
                  <a:srgbClr val="FF0000"/>
                </a:solidFill>
              </a:rPr>
              <a:t>在使用该方法时，总是会创建一个新的数组</a:t>
            </a:r>
            <a:r>
              <a:rPr lang="zh-CN" altLang="en-US" sz="1600" smtClean="0"/>
              <a:t>。要想修改已创建的元素值，需要对各元素进行一一修改。</a:t>
            </a:r>
          </a:p>
        </p:txBody>
      </p:sp>
      <p:sp>
        <p:nvSpPr>
          <p:cNvPr id="115715" name="Text Box 4"/>
          <p:cNvSpPr txBox="1">
            <a:spLocks noChangeArrowheads="1"/>
          </p:cNvSpPr>
          <p:nvPr/>
        </p:nvSpPr>
        <p:spPr bwMode="auto">
          <a:xfrm>
            <a:off x="900113" y="4932363"/>
            <a:ext cx="7632700" cy="12334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var arr = [“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北京”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, 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天津”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,”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重庆”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];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arr[0] = “Beijing”;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修改数组元素的值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arr[1] = “TianJin”;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document.write( arr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添加、删除数组元素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064500" cy="4176712"/>
          </a:xfrm>
        </p:spPr>
        <p:txBody>
          <a:bodyPr/>
          <a:lstStyle/>
          <a:p>
            <a:r>
              <a:rPr lang="zh-CN" altLang="en-US" sz="2400" b="1" smtClean="0"/>
              <a:t>数据元素的类型</a:t>
            </a:r>
          </a:p>
          <a:p>
            <a:pPr lvl="1"/>
            <a:r>
              <a:rPr lang="en-US" altLang="zh-CN" sz="1600" smtClean="0"/>
              <a:t>JS</a:t>
            </a:r>
            <a:r>
              <a:rPr lang="zh-CN" altLang="en-US" sz="1600" smtClean="0"/>
              <a:t>是弱类型语言，一个数组中的各个元素的</a:t>
            </a:r>
            <a:r>
              <a:rPr lang="zh-CN" altLang="en-US" sz="1600" b="1" smtClean="0">
                <a:solidFill>
                  <a:srgbClr val="FF0000"/>
                </a:solidFill>
              </a:rPr>
              <a:t>数据类型可以不同</a:t>
            </a:r>
            <a:r>
              <a:rPr lang="zh-CN" altLang="en-US" sz="1600" smtClean="0"/>
              <a:t>。</a:t>
            </a:r>
          </a:p>
          <a:p>
            <a:r>
              <a:rPr lang="zh-CN" altLang="en-US" sz="2400" b="1" smtClean="0"/>
              <a:t>数据元素的长度</a:t>
            </a:r>
          </a:p>
          <a:p>
            <a:pPr lvl="1"/>
            <a:r>
              <a:rPr lang="en-US" altLang="zh-CN" sz="1600" smtClean="0"/>
              <a:t>JS</a:t>
            </a:r>
            <a:r>
              <a:rPr lang="zh-CN" altLang="en-US" sz="1600" smtClean="0"/>
              <a:t>数组的长度</a:t>
            </a:r>
            <a:r>
              <a:rPr lang="en-US" altLang="zh-CN" sz="1600" smtClean="0"/>
              <a:t>(</a:t>
            </a:r>
            <a:r>
              <a:rPr lang="zh-CN" altLang="en-US" sz="1600" smtClean="0"/>
              <a:t>元素个数</a:t>
            </a:r>
            <a:r>
              <a:rPr lang="en-US" altLang="zh-CN" sz="1600" smtClean="0"/>
              <a:t>)</a:t>
            </a:r>
            <a:r>
              <a:rPr lang="zh-CN" altLang="en-US" sz="1600" b="1" smtClean="0">
                <a:solidFill>
                  <a:srgbClr val="FF0000"/>
                </a:solidFill>
              </a:rPr>
              <a:t>可以动态进行修改</a:t>
            </a:r>
            <a:r>
              <a:rPr lang="zh-CN" altLang="en-US" sz="1600" smtClean="0"/>
              <a:t>。即使在定义数组时指定了数组元素的个数，也可以动态向数组中添加元素，或删除元素。</a:t>
            </a:r>
          </a:p>
          <a:p>
            <a:pPr lvl="1"/>
            <a:r>
              <a:rPr lang="zh-CN" altLang="en-US" sz="1600" smtClean="0">
                <a:solidFill>
                  <a:srgbClr val="0000FF"/>
                </a:solidFill>
              </a:rPr>
              <a:t>注意：当将数组作为字符串使用时，例如作为</a:t>
            </a:r>
            <a:r>
              <a:rPr lang="en-US" altLang="zh-CN" sz="1600" smtClean="0">
                <a:solidFill>
                  <a:srgbClr val="0000FF"/>
                </a:solidFill>
              </a:rPr>
              <a:t>alert()</a:t>
            </a:r>
            <a:r>
              <a:rPr lang="zh-CN" altLang="en-US" sz="1600" smtClean="0">
                <a:solidFill>
                  <a:srgbClr val="0000FF"/>
                </a:solidFill>
              </a:rPr>
              <a:t>或</a:t>
            </a:r>
            <a:r>
              <a:rPr lang="en-US" altLang="zh-CN" sz="1600" smtClean="0">
                <a:solidFill>
                  <a:srgbClr val="0000FF"/>
                </a:solidFill>
              </a:rPr>
              <a:t>write()</a:t>
            </a:r>
            <a:r>
              <a:rPr lang="zh-CN" altLang="en-US" sz="1600" smtClean="0">
                <a:solidFill>
                  <a:srgbClr val="0000FF"/>
                </a:solidFill>
              </a:rPr>
              <a:t>方法的参数时，数组被转换为由逗号连接组成的数组元素。</a:t>
            </a:r>
          </a:p>
          <a:p>
            <a:r>
              <a:rPr lang="zh-CN" altLang="en-US" sz="2400" b="1" smtClean="0"/>
              <a:t>删除数组元素，直接使用 </a:t>
            </a:r>
            <a:r>
              <a:rPr lang="en-US" altLang="zh-CN" sz="2400" b="1" smtClean="0"/>
              <a:t>delete</a:t>
            </a:r>
            <a:r>
              <a:rPr lang="zh-CN" altLang="en-US" sz="2400" b="1" smtClean="0"/>
              <a:t>运算符删除</a:t>
            </a:r>
          </a:p>
          <a:p>
            <a:pPr lvl="1"/>
            <a:r>
              <a:rPr lang="zh-CN" altLang="en-US" sz="1600" smtClean="0"/>
              <a:t>使用运算符</a:t>
            </a:r>
            <a:r>
              <a:rPr lang="en-US" altLang="zh-CN" sz="1600" smtClean="0"/>
              <a:t>delete</a:t>
            </a:r>
            <a:r>
              <a:rPr lang="zh-CN" altLang="en-US" sz="1600" smtClean="0"/>
              <a:t>删除数组元素时，</a:t>
            </a:r>
            <a:r>
              <a:rPr lang="zh-CN" altLang="en-US" sz="1600" b="1" smtClean="0">
                <a:solidFill>
                  <a:srgbClr val="FF0000"/>
                </a:solidFill>
              </a:rPr>
              <a:t>元素值被删除，但元素所占空间并没有被删除</a:t>
            </a:r>
            <a:r>
              <a:rPr lang="zh-CN" altLang="en-US" sz="1600" smtClean="0"/>
              <a:t>，</a:t>
            </a:r>
            <a:r>
              <a:rPr lang="zh-CN" altLang="en-US" sz="1600" b="1" smtClean="0">
                <a:solidFill>
                  <a:srgbClr val="FF0000"/>
                </a:solidFill>
              </a:rPr>
              <a:t>数组长度并不发生改变</a:t>
            </a:r>
            <a:r>
              <a:rPr lang="zh-CN" altLang="en-US" sz="1600" smtClean="0"/>
              <a:t>，即使删除最后一个元素，数组长度仍保持不变。</a:t>
            </a:r>
          </a:p>
          <a:p>
            <a:pPr lvl="1"/>
            <a:r>
              <a:rPr lang="en-US" altLang="zh-CN" sz="1600" smtClean="0"/>
              <a:t>JS</a:t>
            </a:r>
            <a:r>
              <a:rPr lang="zh-CN" altLang="en-US" sz="1600" smtClean="0"/>
              <a:t>数组索引是自动增加的，但并不要求对数组中所有元素均赋值。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实例：创建数组、输出内容</a:t>
            </a:r>
          </a:p>
        </p:txBody>
      </p:sp>
      <p:pic>
        <p:nvPicPr>
          <p:cNvPr id="11776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1916113"/>
            <a:ext cx="4895850" cy="440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数组嵌套与多维数组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7352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b="1" smtClean="0"/>
              <a:t>创建多维数组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/>
              <a:t>JavaScript</a:t>
            </a:r>
            <a:r>
              <a:rPr lang="zh-CN" altLang="en-US" sz="1800" smtClean="0"/>
              <a:t>中</a:t>
            </a:r>
            <a:r>
              <a:rPr lang="zh-CN" altLang="en-US" sz="1800" b="1" smtClean="0">
                <a:solidFill>
                  <a:srgbClr val="FF0000"/>
                </a:solidFill>
              </a:rPr>
              <a:t>只支持一维数组</a:t>
            </a:r>
            <a:r>
              <a:rPr lang="zh-CN" altLang="en-US" sz="1800" smtClean="0"/>
              <a:t>，而不支持多维数组，但支持数组嵌套，即数组元素可以是数组。</a:t>
            </a:r>
          </a:p>
          <a:p>
            <a:pPr lvl="1">
              <a:lnSpc>
                <a:spcPct val="120000"/>
              </a:lnSpc>
            </a:pPr>
            <a:r>
              <a:rPr lang="zh-CN" altLang="en-US" sz="1800" smtClean="0"/>
              <a:t>对于数组嵌套，数组中的嵌套元素通过</a:t>
            </a:r>
            <a:r>
              <a:rPr lang="zh-CN" altLang="en-US" sz="1800" smtClean="0">
                <a:solidFill>
                  <a:srgbClr val="FF0000"/>
                </a:solidFill>
              </a:rPr>
              <a:t>多个连续的</a:t>
            </a:r>
            <a:r>
              <a:rPr lang="en-US" altLang="zh-CN" sz="1800" smtClean="0">
                <a:solidFill>
                  <a:srgbClr val="FF0000"/>
                </a:solidFill>
              </a:rPr>
              <a:t>[ ]</a:t>
            </a:r>
            <a:r>
              <a:rPr lang="zh-CN" altLang="en-US" sz="1800" smtClean="0">
                <a:solidFill>
                  <a:srgbClr val="FF0000"/>
                </a:solidFill>
              </a:rPr>
              <a:t>符号</a:t>
            </a:r>
            <a:r>
              <a:rPr lang="zh-CN" altLang="en-US" sz="1800" smtClean="0"/>
              <a:t>结合索引进行访问。第</a:t>
            </a:r>
            <a:r>
              <a:rPr lang="en-US" altLang="zh-CN" sz="1800" smtClean="0"/>
              <a:t>1</a:t>
            </a:r>
            <a:r>
              <a:rPr lang="zh-CN" altLang="en-US" sz="1800" smtClean="0"/>
              <a:t>个</a:t>
            </a:r>
            <a:r>
              <a:rPr lang="en-US" altLang="zh-CN" sz="1800" smtClean="0"/>
              <a:t>[ ]</a:t>
            </a:r>
            <a:r>
              <a:rPr lang="zh-CN" altLang="en-US" sz="1800" smtClean="0"/>
              <a:t>符号中表示第</a:t>
            </a:r>
            <a:r>
              <a:rPr lang="en-US" altLang="zh-CN" sz="1800" smtClean="0"/>
              <a:t>1</a:t>
            </a:r>
            <a:r>
              <a:rPr lang="zh-CN" altLang="en-US" sz="1800" smtClean="0"/>
              <a:t>层元素的索引值，第</a:t>
            </a:r>
            <a:r>
              <a:rPr lang="en-US" altLang="zh-CN" sz="1800" smtClean="0"/>
              <a:t>2</a:t>
            </a:r>
            <a:r>
              <a:rPr lang="zh-CN" altLang="en-US" sz="1800" smtClean="0"/>
              <a:t>个</a:t>
            </a:r>
            <a:r>
              <a:rPr lang="en-US" altLang="zh-CN" sz="1800" smtClean="0"/>
              <a:t>[ ]</a:t>
            </a:r>
            <a:r>
              <a:rPr lang="zh-CN" altLang="en-US" sz="1800" smtClean="0"/>
              <a:t>符号表示第</a:t>
            </a:r>
            <a:r>
              <a:rPr lang="en-US" altLang="zh-CN" sz="1800" smtClean="0"/>
              <a:t>2</a:t>
            </a:r>
            <a:r>
              <a:rPr lang="zh-CN" altLang="en-US" sz="1800" smtClean="0"/>
              <a:t>层元素的索引值，依次类推。例如：</a:t>
            </a:r>
            <a:r>
              <a:rPr lang="en-US" altLang="zh-CN" sz="1800" smtClean="0"/>
              <a:t>arr[0][0]</a:t>
            </a:r>
            <a:endParaRPr lang="zh-CN" altLang="en-US" sz="1800" smtClean="0"/>
          </a:p>
        </p:txBody>
      </p:sp>
      <p:sp>
        <p:nvSpPr>
          <p:cNvPr id="119811" name="Text Box 4"/>
          <p:cNvSpPr txBox="1">
            <a:spLocks noChangeArrowheads="1"/>
          </p:cNvSpPr>
          <p:nvPr/>
        </p:nvSpPr>
        <p:spPr bwMode="auto">
          <a:xfrm>
            <a:off x="971550" y="4791075"/>
            <a:ext cx="7416800" cy="137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72000" rIns="108000" bIns="72000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var arr = new Array(3);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arr[0] = [“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小黑”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,3,45];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数组元素是数组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arr[1] = 4;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arr[2] = “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小黑”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;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document.write(arr[0][0]);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输出二维数组的值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HTML</a:t>
            </a:r>
            <a:r>
              <a:rPr lang="zh-CN" altLang="en-US" smtClean="0"/>
              <a:t>代码中加入</a:t>
            </a:r>
            <a:r>
              <a:rPr lang="en-US" altLang="zh-CN" smtClean="0"/>
              <a:t>JavaScript</a:t>
            </a:r>
            <a:r>
              <a:rPr lang="zh-CN" altLang="en-US" smtClean="0"/>
              <a:t>代码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3034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smtClean="0"/>
              <a:t>&lt;script&gt;&lt;/script&gt;</a:t>
            </a:r>
            <a:r>
              <a:rPr lang="zh-CN" altLang="en-US" sz="2400" b="1" smtClean="0"/>
              <a:t>标记对（内嵌式）</a:t>
            </a:r>
          </a:p>
          <a:p>
            <a:pPr lvl="1">
              <a:lnSpc>
                <a:spcPct val="120000"/>
              </a:lnSpc>
            </a:pPr>
            <a:r>
              <a:rPr lang="zh-CN" altLang="en-US" sz="2000" smtClean="0"/>
              <a:t>在一个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文件中，可以出现多个</a:t>
            </a:r>
            <a:r>
              <a:rPr lang="en-US" altLang="zh-CN" sz="2000" smtClean="0"/>
              <a:t>&lt;script&gt;&lt;/script&gt;</a:t>
            </a:r>
            <a:r>
              <a:rPr lang="zh-CN" altLang="en-US" sz="2000" smtClean="0"/>
              <a:t>块，各个块按照他们在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中出现的顺序依次被解释与执行。</a:t>
            </a:r>
          </a:p>
          <a:p>
            <a:pPr lvl="1">
              <a:lnSpc>
                <a:spcPct val="120000"/>
              </a:lnSpc>
            </a:pPr>
            <a:r>
              <a:rPr lang="zh-CN" altLang="en-US" sz="2000" smtClean="0"/>
              <a:t>浏览器将忽略其不支持的版本编写的脚本。</a:t>
            </a:r>
            <a:r>
              <a:rPr lang="en-US" altLang="zh-CN" sz="2000" smtClean="0"/>
              <a:t>language</a:t>
            </a:r>
            <a:r>
              <a:rPr lang="zh-CN" altLang="en-US" sz="2000" smtClean="0"/>
              <a:t>属性可以省略，因为所有的浏览器默认的</a:t>
            </a:r>
            <a:r>
              <a:rPr lang="en-US" altLang="zh-CN" sz="2000" smtClean="0"/>
              <a:t>language</a:t>
            </a:r>
            <a:r>
              <a:rPr lang="zh-CN" altLang="en-US" sz="2000" smtClean="0"/>
              <a:t>为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。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827088" y="4508500"/>
            <a:ext cx="7632700" cy="16891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微软雅黑" pitchFamily="34" charset="-122"/>
              </a:rPr>
              <a:t>&lt;html&gt;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&lt;script language=“javascript”&gt;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    alert(“</a:t>
            </a:r>
            <a:r>
              <a:rPr lang="zh-CN" altLang="en-US" sz="200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这是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JS</a:t>
            </a:r>
            <a:r>
              <a:rPr lang="zh-CN" altLang="en-US" sz="200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程序”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&lt;/script&gt;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  <a:ea typeface="微软雅黑" pitchFamily="34" charset="-122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实例：创建多维数组</a:t>
            </a:r>
          </a:p>
        </p:txBody>
      </p:sp>
      <p:pic>
        <p:nvPicPr>
          <p:cNvPr id="12083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205038"/>
            <a:ext cx="7704138" cy="2352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数组对象</a:t>
            </a: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1152525"/>
          </a:xfrm>
        </p:spPr>
        <p:txBody>
          <a:bodyPr/>
          <a:lstStyle/>
          <a:p>
            <a:r>
              <a:rPr lang="en-US" altLang="zh-CN" sz="2000" smtClean="0"/>
              <a:t>JavaScript</a:t>
            </a:r>
            <a:r>
              <a:rPr lang="zh-CN" altLang="en-US" sz="2000" smtClean="0"/>
              <a:t>中，数组又被作为</a:t>
            </a:r>
            <a:r>
              <a:rPr lang="zh-CN" altLang="en-US" sz="2000" b="1" smtClean="0">
                <a:solidFill>
                  <a:srgbClr val="FF0000"/>
                </a:solidFill>
              </a:rPr>
              <a:t>对象处理</a:t>
            </a:r>
            <a:r>
              <a:rPr lang="zh-CN" altLang="en-US" sz="2000" smtClean="0"/>
              <a:t>，数组对象有一个重要的属性 </a:t>
            </a:r>
            <a:r>
              <a:rPr lang="en-US" altLang="zh-CN" sz="2000" smtClean="0"/>
              <a:t>length </a:t>
            </a:r>
            <a:r>
              <a:rPr lang="zh-CN" altLang="en-US" sz="2000" smtClean="0"/>
              <a:t>，该属性表示数组元素的个数，或者称为数组长度。关于数组对象其它的属性和方法，将在后续章节中介绍。</a:t>
            </a:r>
          </a:p>
        </p:txBody>
      </p:sp>
      <p:sp>
        <p:nvSpPr>
          <p:cNvPr id="122883" name="Text Box 4"/>
          <p:cNvSpPr txBox="1">
            <a:spLocks noChangeArrowheads="1"/>
          </p:cNvSpPr>
          <p:nvPr/>
        </p:nvSpPr>
        <p:spPr bwMode="auto">
          <a:xfrm>
            <a:off x="1116013" y="3141663"/>
            <a:ext cx="7129462" cy="482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72000" rIns="108000" bIns="72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Var len = arr.length;  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将数组 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arr 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元素个数赋予变量 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len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116013" y="3789363"/>
            <a:ext cx="7056437" cy="23415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//</a:t>
            </a: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使用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for</a:t>
            </a: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循环语句，求以下数据中各元素的和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arr = [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		100,200,,,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		[5,7,9,10],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		[3,4,90],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		[2,9,,,,]</a:t>
            </a:r>
          </a:p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	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实例：使用</a:t>
            </a:r>
            <a:r>
              <a:rPr lang="en-US" altLang="zh-CN" smtClean="0"/>
              <a:t>for in</a:t>
            </a:r>
            <a:r>
              <a:rPr lang="zh-CN" altLang="en-US" smtClean="0"/>
              <a:t>求数组中元素的个数</a:t>
            </a:r>
            <a:endParaRPr lang="en-US" altLang="zh-CN" smtClean="0"/>
          </a:p>
        </p:txBody>
      </p:sp>
      <p:sp>
        <p:nvSpPr>
          <p:cNvPr id="124930" name="Text Box 4"/>
          <p:cNvSpPr txBox="1">
            <a:spLocks noChangeArrowheads="1"/>
          </p:cNvSpPr>
          <p:nvPr/>
        </p:nvSpPr>
        <p:spPr bwMode="auto">
          <a:xfrm>
            <a:off x="827088" y="1989138"/>
            <a:ext cx="7345362" cy="23987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Arial" charset="0"/>
              </a:rPr>
              <a:t>var arr = [</a:t>
            </a:r>
          </a:p>
          <a:p>
            <a:r>
              <a:rPr lang="en-US" altLang="zh-CN" sz="2400">
                <a:solidFill>
                  <a:srgbClr val="0000FF"/>
                </a:solidFill>
                <a:latin typeface="Arial" charset="0"/>
              </a:rPr>
              <a:t>		100,200,,,</a:t>
            </a:r>
          </a:p>
          <a:p>
            <a:r>
              <a:rPr lang="en-US" altLang="zh-CN" sz="2400">
                <a:solidFill>
                  <a:srgbClr val="0000FF"/>
                </a:solidFill>
                <a:latin typeface="Arial" charset="0"/>
              </a:rPr>
              <a:t>		[5,7,9,10],</a:t>
            </a:r>
          </a:p>
          <a:p>
            <a:r>
              <a:rPr lang="en-US" altLang="zh-CN" sz="2400">
                <a:solidFill>
                  <a:srgbClr val="0000FF"/>
                </a:solidFill>
                <a:latin typeface="Arial" charset="0"/>
              </a:rPr>
              <a:t>		[3,4,90],</a:t>
            </a:r>
          </a:p>
          <a:p>
            <a:r>
              <a:rPr lang="en-US" altLang="zh-CN" sz="2400">
                <a:solidFill>
                  <a:srgbClr val="0000FF"/>
                </a:solidFill>
                <a:latin typeface="Arial" charset="0"/>
              </a:rPr>
              <a:t>		[2,9,,,,]</a:t>
            </a:r>
          </a:p>
          <a:p>
            <a:r>
              <a:rPr lang="en-US" altLang="zh-CN" sz="2400">
                <a:solidFill>
                  <a:srgbClr val="0000FF"/>
                </a:solidFill>
                <a:latin typeface="Arial" charset="0"/>
              </a:rPr>
              <a:t>	];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函数引入实例</a:t>
            </a:r>
          </a:p>
        </p:txBody>
      </p:sp>
      <p:pic>
        <p:nvPicPr>
          <p:cNvPr id="12697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1989138"/>
            <a:ext cx="6769100" cy="4060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</a:t>
            </a:r>
          </a:p>
        </p:txBody>
      </p:sp>
      <p:sp>
        <p:nvSpPr>
          <p:cNvPr id="1290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什么是函数？</a:t>
            </a:r>
          </a:p>
          <a:p>
            <a:pPr lvl="1"/>
            <a:r>
              <a:rPr lang="zh-CN" altLang="en-US" sz="2000" smtClean="0"/>
              <a:t>函数是一段命名的代码块，是可以</a:t>
            </a:r>
            <a:r>
              <a:rPr lang="zh-CN" altLang="en-US" sz="2000" smtClean="0">
                <a:solidFill>
                  <a:srgbClr val="FF0000"/>
                </a:solidFill>
              </a:rPr>
              <a:t>重复使用</a:t>
            </a:r>
            <a:r>
              <a:rPr lang="zh-CN" altLang="en-US" sz="2000" smtClean="0"/>
              <a:t>的一组语句的组合。将常用功能代码定义为函数，避免代码的重复编写，使程序结构清晰，易于维护。</a:t>
            </a:r>
          </a:p>
          <a:p>
            <a:pPr lvl="1"/>
            <a:r>
              <a:rPr lang="zh-CN" altLang="en-US" sz="2000" b="1" smtClean="0"/>
              <a:t>函数分类</a:t>
            </a:r>
            <a:r>
              <a:rPr lang="zh-CN" altLang="en-US" sz="2000" smtClean="0"/>
              <a:t>：自定义函数和系统内置函数两类。</a:t>
            </a:r>
          </a:p>
          <a:p>
            <a:r>
              <a:rPr lang="zh-CN" altLang="en-US" sz="2400" b="1" smtClean="0"/>
              <a:t>语法格式</a:t>
            </a:r>
          </a:p>
          <a:p>
            <a:pPr lvl="1"/>
            <a:endParaRPr lang="zh-CN" altLang="en-US" sz="1600" smtClean="0"/>
          </a:p>
        </p:txBody>
      </p:sp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827088" y="4365625"/>
            <a:ext cx="7345362" cy="1884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function functionName( [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参数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1],[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参数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2],[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参数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3]…){</a:t>
            </a:r>
          </a:p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        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代码块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…</a:t>
            </a:r>
          </a:p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        [return 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参数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r]</a:t>
            </a:r>
          </a:p>
          <a:p>
            <a:pPr>
              <a:spcBef>
                <a:spcPct val="5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函数的构成</a:t>
            </a:r>
          </a:p>
        </p:txBody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3887787"/>
          </a:xfrm>
        </p:spPr>
        <p:txBody>
          <a:bodyPr/>
          <a:lstStyle/>
          <a:p>
            <a:r>
              <a:rPr lang="zh-CN" altLang="en-US" sz="2800" b="1" smtClean="0"/>
              <a:t>函数由以下几个部分组成</a:t>
            </a:r>
          </a:p>
          <a:p>
            <a:pPr lvl="1"/>
            <a:r>
              <a:rPr lang="en-US" altLang="zh-CN" sz="1800" smtClean="0"/>
              <a:t>function</a:t>
            </a:r>
            <a:r>
              <a:rPr lang="zh-CN" altLang="en-US" sz="1800" smtClean="0"/>
              <a:t>关键字，必须；</a:t>
            </a:r>
          </a:p>
          <a:p>
            <a:pPr lvl="1"/>
            <a:r>
              <a:rPr lang="en-US" altLang="zh-CN" sz="1800" smtClean="0"/>
              <a:t>functionName</a:t>
            </a:r>
            <a:r>
              <a:rPr lang="zh-CN" altLang="en-US" sz="1800" smtClean="0"/>
              <a:t>，函数名称，规则与变量的命名规则一样；函数名称不能变量同名。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函数名称后紧跟括号</a:t>
            </a:r>
            <a:r>
              <a:rPr lang="en-US" altLang="zh-CN" sz="1800" smtClean="0"/>
              <a:t>( )</a:t>
            </a:r>
            <a:r>
              <a:rPr lang="zh-CN" altLang="en-US" sz="1800" smtClean="0"/>
              <a:t>，</a:t>
            </a:r>
            <a:r>
              <a:rPr lang="en-US" altLang="zh-CN" sz="1800" smtClean="0"/>
              <a:t>( )</a:t>
            </a:r>
            <a:r>
              <a:rPr lang="zh-CN" altLang="en-US" sz="1800" smtClean="0"/>
              <a:t>中包含参数。参数是函数将从调用者处获得的值，参数可有可无，数量根据需要而定。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由大括号</a:t>
            </a:r>
            <a:r>
              <a:rPr lang="en-US" altLang="zh-CN" sz="1800" smtClean="0"/>
              <a:t>{ }</a:t>
            </a:r>
            <a:r>
              <a:rPr lang="zh-CN" altLang="en-US" sz="1800" smtClean="0"/>
              <a:t>括起来的函数代码块。代码块在</a:t>
            </a:r>
            <a:r>
              <a:rPr lang="zh-CN" altLang="en-US" sz="1800" b="1" smtClean="0">
                <a:solidFill>
                  <a:srgbClr val="FF0000"/>
                </a:solidFill>
              </a:rPr>
              <a:t>定义函数时并不执行</a:t>
            </a:r>
            <a:r>
              <a:rPr lang="zh-CN" altLang="en-US" sz="1800" smtClean="0"/>
              <a:t>，而是在调用时执行的。</a:t>
            </a:r>
          </a:p>
          <a:p>
            <a:pPr lvl="1"/>
            <a:r>
              <a:rPr lang="zh-CN" altLang="en-US" sz="1800" smtClean="0"/>
              <a:t>函数中可以使用</a:t>
            </a:r>
            <a:r>
              <a:rPr lang="en-US" altLang="zh-CN" sz="1800" smtClean="0"/>
              <a:t>return</a:t>
            </a:r>
            <a:r>
              <a:rPr lang="zh-CN" altLang="en-US" sz="1800" smtClean="0"/>
              <a:t>语句向</a:t>
            </a:r>
            <a:r>
              <a:rPr lang="zh-CN" altLang="en-US" sz="1800" b="1" smtClean="0">
                <a:solidFill>
                  <a:srgbClr val="FF0000"/>
                </a:solidFill>
              </a:rPr>
              <a:t>调用者返回值</a:t>
            </a:r>
            <a:r>
              <a:rPr lang="zh-CN" altLang="en-US" sz="1800" smtClean="0"/>
              <a:t>。</a:t>
            </a:r>
            <a:r>
              <a:rPr lang="en-US" altLang="zh-CN" sz="1800" smtClean="0"/>
              <a:t>return</a:t>
            </a:r>
            <a:r>
              <a:rPr lang="zh-CN" altLang="en-US" sz="1800" smtClean="0"/>
              <a:t>语句是可选的。</a:t>
            </a:r>
            <a:r>
              <a:rPr lang="en-US" altLang="zh-CN" sz="1800" smtClean="0"/>
              <a:t>Return</a:t>
            </a:r>
            <a:r>
              <a:rPr lang="zh-CN" altLang="en-US" sz="1800" smtClean="0"/>
              <a:t>后紧跟的是要返回的值。</a:t>
            </a:r>
            <a:r>
              <a:rPr lang="en-US" altLang="zh-CN" sz="1800" smtClean="0"/>
              <a:t>Return</a:t>
            </a:r>
            <a:r>
              <a:rPr lang="zh-CN" altLang="en-US" sz="1800" smtClean="0"/>
              <a:t>语句返回值，</a:t>
            </a:r>
            <a:r>
              <a:rPr lang="zh-CN" altLang="en-US" sz="1800" b="1" smtClean="0">
                <a:solidFill>
                  <a:srgbClr val="FF0000"/>
                </a:solidFill>
              </a:rPr>
              <a:t>立即结束函数</a:t>
            </a:r>
            <a:r>
              <a:rPr lang="zh-CN" altLang="en-US" sz="1800" smtClean="0"/>
              <a:t>的执行。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实例：求一个正整数的</a:t>
            </a:r>
            <a:r>
              <a:rPr lang="en-US" altLang="zh-CN" smtClean="0"/>
              <a:t>3</a:t>
            </a:r>
            <a:r>
              <a:rPr lang="zh-CN" altLang="en-US" smtClean="0"/>
              <a:t>次幂</a:t>
            </a:r>
          </a:p>
        </p:txBody>
      </p:sp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1042988" y="2205038"/>
            <a:ext cx="7200900" cy="17033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//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实例：求一个正整数的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3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次幂</a:t>
            </a:r>
          </a:p>
          <a:p>
            <a:pPr>
              <a:spcBef>
                <a:spcPct val="3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function getCube(num){</a:t>
            </a:r>
          </a:p>
          <a:p>
            <a:pPr>
              <a:spcBef>
                <a:spcPct val="3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        return num*num*num;</a:t>
            </a:r>
          </a:p>
          <a:p>
            <a:pPr>
              <a:spcBef>
                <a:spcPct val="3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调用函数</a:t>
            </a:r>
          </a:p>
        </p:txBody>
      </p:sp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调用函数</a:t>
            </a:r>
          </a:p>
          <a:p>
            <a:pPr lvl="1"/>
            <a:r>
              <a:rPr lang="zh-CN" altLang="en-US" sz="2000" smtClean="0"/>
              <a:t>可在函数定义的程序文件中随时随地调用函数；</a:t>
            </a:r>
          </a:p>
          <a:p>
            <a:pPr lvl="1"/>
            <a:r>
              <a:rPr lang="zh-CN" altLang="en-US" sz="2000" smtClean="0"/>
              <a:t>调用函数时，指定的参数与函数定义时的参数按顺序依次对应，多个参数间用逗号隔开。</a:t>
            </a:r>
          </a:p>
          <a:p>
            <a:pPr lvl="1"/>
            <a:r>
              <a:rPr lang="en-US" altLang="zh-CN" sz="2000" smtClean="0"/>
              <a:t>function</a:t>
            </a:r>
            <a:r>
              <a:rPr lang="zh-CN" altLang="en-US" sz="2000" smtClean="0"/>
              <a:t>中定义的的函数语句在</a:t>
            </a:r>
            <a:r>
              <a:rPr lang="zh-CN" altLang="en-US" sz="2000" smtClean="0">
                <a:solidFill>
                  <a:srgbClr val="FF0000"/>
                </a:solidFill>
              </a:rPr>
              <a:t>函数定义时并不执行</a:t>
            </a:r>
            <a:r>
              <a:rPr lang="zh-CN" altLang="en-US" sz="2000" smtClean="0"/>
              <a:t>，而只有在被调用时才被执行。</a:t>
            </a:r>
          </a:p>
        </p:txBody>
      </p:sp>
      <p:sp>
        <p:nvSpPr>
          <p:cNvPr id="132099" name="Text Box 4"/>
          <p:cNvSpPr txBox="1">
            <a:spLocks noChangeArrowheads="1"/>
          </p:cNvSpPr>
          <p:nvPr/>
        </p:nvSpPr>
        <p:spPr bwMode="auto">
          <a:xfrm>
            <a:off x="1187450" y="4292600"/>
            <a:ext cx="7200900" cy="5127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//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实例：求数值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3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的立方，并将立方与变量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b=100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相加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函数参数</a:t>
            </a:r>
            <a:r>
              <a:rPr lang="en-US" altLang="zh-CN" smtClean="0"/>
              <a:t>——</a:t>
            </a:r>
            <a:r>
              <a:rPr lang="zh-CN" altLang="en-US" smtClean="0"/>
              <a:t>基本数据类型</a:t>
            </a:r>
          </a:p>
        </p:txBody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160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smtClean="0"/>
              <a:t>函数参数</a:t>
            </a:r>
          </a:p>
          <a:p>
            <a:pPr lvl="1">
              <a:lnSpc>
                <a:spcPct val="90000"/>
              </a:lnSpc>
            </a:pPr>
            <a:r>
              <a:rPr lang="zh-CN" altLang="en-US" sz="2000" smtClean="0"/>
              <a:t>参数是函数将从调用者处获得的值，参数可有可无，数量根据需要而定。</a:t>
            </a:r>
          </a:p>
          <a:p>
            <a:pPr lvl="1">
              <a:lnSpc>
                <a:spcPct val="90000"/>
              </a:lnSpc>
            </a:pPr>
            <a:r>
              <a:rPr lang="zh-CN" altLang="en-US" sz="2000" smtClean="0"/>
              <a:t>定义函数参数时不需要指这参数的数据类型。</a:t>
            </a:r>
          </a:p>
          <a:p>
            <a:pPr lvl="1">
              <a:lnSpc>
                <a:spcPct val="90000"/>
              </a:lnSpc>
            </a:pPr>
            <a:r>
              <a:rPr lang="zh-CN" altLang="en-US" sz="2000" smtClean="0">
                <a:solidFill>
                  <a:srgbClr val="0000FF"/>
                </a:solidFill>
              </a:rPr>
              <a:t>实参列表：</a:t>
            </a:r>
            <a:r>
              <a:rPr lang="zh-CN" altLang="en-US" sz="2000" smtClean="0"/>
              <a:t>调用时指定的参数列表</a:t>
            </a:r>
          </a:p>
          <a:p>
            <a:pPr lvl="1">
              <a:lnSpc>
                <a:spcPct val="90000"/>
              </a:lnSpc>
            </a:pPr>
            <a:r>
              <a:rPr lang="zh-CN" altLang="en-US" sz="2000" smtClean="0">
                <a:solidFill>
                  <a:srgbClr val="0000FF"/>
                </a:solidFill>
              </a:rPr>
              <a:t>形参列表：</a:t>
            </a:r>
            <a:r>
              <a:rPr lang="zh-CN" altLang="en-US" sz="2000" smtClean="0"/>
              <a:t>函数定义时定义的参数列表</a:t>
            </a:r>
          </a:p>
        </p:txBody>
      </p:sp>
      <p:sp>
        <p:nvSpPr>
          <p:cNvPr id="134147" name="Text Box 4"/>
          <p:cNvSpPr txBox="1">
            <a:spLocks noChangeArrowheads="1"/>
          </p:cNvSpPr>
          <p:nvPr/>
        </p:nvSpPr>
        <p:spPr bwMode="auto">
          <a:xfrm>
            <a:off x="827088" y="4462463"/>
            <a:ext cx="7200900" cy="17033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function getCube(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形参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1,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形参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2){</a:t>
            </a:r>
          </a:p>
          <a:p>
            <a:pPr>
              <a:spcBef>
                <a:spcPct val="3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    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代码块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}</a:t>
            </a:r>
          </a:p>
          <a:p>
            <a:pPr>
              <a:spcBef>
                <a:spcPct val="3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getCube(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实参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1,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实参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实例：求最大值</a:t>
            </a:r>
          </a:p>
        </p:txBody>
      </p:sp>
      <p:sp>
        <p:nvSpPr>
          <p:cNvPr id="135170" name="Text Box 4"/>
          <p:cNvSpPr txBox="1">
            <a:spLocks noChangeArrowheads="1"/>
          </p:cNvSpPr>
          <p:nvPr/>
        </p:nvSpPr>
        <p:spPr bwMode="auto">
          <a:xfrm>
            <a:off x="827088" y="1989138"/>
            <a:ext cx="7200900" cy="13065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（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）求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10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和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20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的最大值</a:t>
            </a:r>
          </a:p>
          <a:p>
            <a:pPr>
              <a:spcBef>
                <a:spcPct val="3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（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）求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-100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和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0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的最大值</a:t>
            </a:r>
          </a:p>
          <a:p>
            <a:pPr>
              <a:spcBef>
                <a:spcPct val="3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（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3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）求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3.14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和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9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的最大值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HTML</a:t>
            </a:r>
            <a:r>
              <a:rPr lang="zh-CN" altLang="en-US" smtClean="0"/>
              <a:t>中加入</a:t>
            </a:r>
            <a:r>
              <a:rPr lang="en-US" altLang="zh-CN" smtClean="0"/>
              <a:t>JavaScript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4479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smtClean="0"/>
              <a:t>直接加入到</a:t>
            </a:r>
            <a:r>
              <a:rPr lang="en-US" altLang="zh-CN" sz="2400" b="1" smtClean="0"/>
              <a:t>HTML</a:t>
            </a:r>
            <a:r>
              <a:rPr lang="zh-CN" altLang="en-US" sz="2400" b="1" smtClean="0"/>
              <a:t>的标记中（行内式）</a:t>
            </a:r>
          </a:p>
          <a:p>
            <a:pPr lvl="1"/>
            <a:r>
              <a:rPr lang="zh-CN" altLang="en-US" sz="2000" smtClean="0"/>
              <a:t>如果是多句脚本代码，应用</a:t>
            </a:r>
            <a:r>
              <a:rPr lang="en-US" altLang="zh-CN" sz="2000" smtClean="0"/>
              <a:t>&lt;script&gt;&lt;/script&gt;</a:t>
            </a:r>
          </a:p>
          <a:p>
            <a:pPr lvl="1"/>
            <a:r>
              <a:rPr lang="zh-CN" altLang="en-US" sz="2000" smtClean="0"/>
              <a:t>如果是简单的代码，可以直接将代码加到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的标记中。这种方法一般是将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代码直接指定给事件响应句柄，由事件触发脚本的执行。</a:t>
            </a:r>
          </a:p>
          <a:p>
            <a:pPr lvl="1"/>
            <a:r>
              <a:rPr lang="zh-CN" altLang="en-US" sz="2000" smtClean="0"/>
              <a:t>在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标记中直接加代码，需要使用“</a:t>
            </a:r>
            <a:r>
              <a:rPr lang="en-US" altLang="zh-CN" sz="2000" smtClean="0"/>
              <a:t>javascript:”</a:t>
            </a:r>
            <a:r>
              <a:rPr lang="zh-CN" altLang="en-US" sz="2000" smtClean="0"/>
              <a:t>协议。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827088" y="4797425"/>
            <a:ext cx="7632700" cy="469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&lt;a href=“#” onclick=“javascript:alert(‘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大家好’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)”&gt;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弹出信息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实例：求圆的面积</a:t>
            </a:r>
          </a:p>
        </p:txBody>
      </p:sp>
      <p:sp>
        <p:nvSpPr>
          <p:cNvPr id="137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1439862"/>
          </a:xfrm>
        </p:spPr>
        <p:txBody>
          <a:bodyPr/>
          <a:lstStyle/>
          <a:p>
            <a:r>
              <a:rPr lang="zh-CN" altLang="en-US" sz="2400" smtClean="0"/>
              <a:t>已知半径 </a:t>
            </a:r>
            <a:r>
              <a:rPr lang="en-US" altLang="zh-CN" sz="2400" smtClean="0"/>
              <a:t>r = 3</a:t>
            </a:r>
            <a:r>
              <a:rPr lang="zh-CN" altLang="en-US" sz="2400" smtClean="0"/>
              <a:t>，求圆的面积</a:t>
            </a:r>
          </a:p>
          <a:p>
            <a:r>
              <a:rPr lang="zh-CN" altLang="en-US" sz="2400" smtClean="0"/>
              <a:t>已知半径 </a:t>
            </a:r>
            <a:r>
              <a:rPr lang="en-US" altLang="zh-CN" sz="2400" smtClean="0"/>
              <a:t>r = 5</a:t>
            </a:r>
            <a:r>
              <a:rPr lang="zh-CN" altLang="en-US" sz="2400" smtClean="0"/>
              <a:t>，求圆的面积</a:t>
            </a:r>
          </a:p>
          <a:p>
            <a:r>
              <a:rPr lang="zh-CN" altLang="en-US" sz="2400" smtClean="0"/>
              <a:t>已知半径 </a:t>
            </a:r>
            <a:r>
              <a:rPr lang="en-US" altLang="zh-CN" sz="2400" smtClean="0"/>
              <a:t>r = 8.5,</a:t>
            </a:r>
            <a:r>
              <a:rPr lang="zh-CN" altLang="en-US" sz="2400" smtClean="0"/>
              <a:t>求圆的面积</a:t>
            </a:r>
          </a:p>
        </p:txBody>
      </p:sp>
      <p:sp>
        <p:nvSpPr>
          <p:cNvPr id="137219" name="Text Box 4"/>
          <p:cNvSpPr txBox="1">
            <a:spLocks noChangeArrowheads="1"/>
          </p:cNvSpPr>
          <p:nvPr/>
        </p:nvSpPr>
        <p:spPr bwMode="auto">
          <a:xfrm>
            <a:off x="827088" y="3429000"/>
            <a:ext cx="7200900" cy="573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0">
                <a:solidFill>
                  <a:srgbClr val="FF0000"/>
                </a:solidFill>
                <a:latin typeface="Arial" charset="0"/>
              </a:rPr>
              <a:t>圆面积公式：</a:t>
            </a:r>
            <a:r>
              <a:rPr lang="en-US" altLang="zh-CN" sz="2400" b="0">
                <a:solidFill>
                  <a:srgbClr val="FF0000"/>
                </a:solidFill>
                <a:latin typeface="Arial" charset="0"/>
              </a:rPr>
              <a:t>S =πr</a:t>
            </a:r>
            <a:r>
              <a:rPr lang="en-US" altLang="zh-CN" sz="2400" b="0" baseline="30000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827088" y="4149725"/>
            <a:ext cx="7200900" cy="170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内置对象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Number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对象的方法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toFixed()</a:t>
            </a:r>
          </a:p>
          <a:p>
            <a:pPr>
              <a:spcBef>
                <a:spcPct val="3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功能：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Number 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四舍五入为指定小数位数的数字 </a:t>
            </a:r>
          </a:p>
          <a:p>
            <a:pPr>
              <a:spcBef>
                <a:spcPct val="3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语法：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number.toFixed(n)</a:t>
            </a:r>
          </a:p>
          <a:p>
            <a:pPr>
              <a:spcBef>
                <a:spcPct val="3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参数：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n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代表小数位数</a:t>
            </a:r>
            <a:endParaRPr lang="en-US" altLang="zh-CN" sz="2000" b="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实例：求直角三角形的斜边长</a:t>
            </a:r>
          </a:p>
        </p:txBody>
      </p:sp>
      <p:sp>
        <p:nvSpPr>
          <p:cNvPr id="139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1511300"/>
          </a:xfrm>
        </p:spPr>
        <p:txBody>
          <a:bodyPr/>
          <a:lstStyle/>
          <a:p>
            <a:r>
              <a:rPr lang="zh-CN" altLang="en-US" sz="2400" smtClean="0"/>
              <a:t>已知直角三角形，直角边 </a:t>
            </a:r>
            <a:r>
              <a:rPr lang="en-US" altLang="zh-CN" sz="2400" smtClean="0"/>
              <a:t>a = 3 ,b = 4 ,</a:t>
            </a:r>
            <a:r>
              <a:rPr lang="zh-CN" altLang="en-US" sz="2400" smtClean="0"/>
              <a:t>求斜边长</a:t>
            </a:r>
          </a:p>
          <a:p>
            <a:r>
              <a:rPr lang="zh-CN" altLang="en-US" sz="2400" smtClean="0"/>
              <a:t>已知直角三角形，直角边 </a:t>
            </a:r>
            <a:r>
              <a:rPr lang="en-US" altLang="zh-CN" sz="2400" smtClean="0"/>
              <a:t>a = 5 ,b = 6 ,</a:t>
            </a:r>
            <a:r>
              <a:rPr lang="zh-CN" altLang="en-US" sz="2400" smtClean="0"/>
              <a:t>求斜边长</a:t>
            </a:r>
          </a:p>
          <a:p>
            <a:r>
              <a:rPr lang="zh-CN" altLang="en-US" sz="2400" smtClean="0"/>
              <a:t>已知直角三角形，直角边 </a:t>
            </a:r>
            <a:r>
              <a:rPr lang="en-US" altLang="zh-CN" sz="2400" smtClean="0"/>
              <a:t>a = 7 ,b = 8 ,</a:t>
            </a:r>
            <a:r>
              <a:rPr lang="zh-CN" altLang="en-US" sz="2400" smtClean="0"/>
              <a:t>求斜边长</a:t>
            </a:r>
          </a:p>
        </p:txBody>
      </p:sp>
      <p:sp>
        <p:nvSpPr>
          <p:cNvPr id="139267" name="Text Box 4"/>
          <p:cNvSpPr txBox="1">
            <a:spLocks noChangeArrowheads="1"/>
          </p:cNvSpPr>
          <p:nvPr/>
        </p:nvSpPr>
        <p:spPr bwMode="auto">
          <a:xfrm>
            <a:off x="827088" y="3429000"/>
            <a:ext cx="7200900" cy="573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0">
                <a:solidFill>
                  <a:srgbClr val="FF0000"/>
                </a:solidFill>
                <a:latin typeface="Arial" charset="0"/>
              </a:rPr>
              <a:t>勾股定理：</a:t>
            </a:r>
            <a:r>
              <a:rPr lang="en-US" altLang="zh-CN" sz="2400" b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altLang="zh-CN" sz="2400" b="0" baseline="30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altLang="zh-CN" sz="2400" b="0">
                <a:solidFill>
                  <a:srgbClr val="FF0000"/>
                </a:solidFill>
                <a:latin typeface="Arial" charset="0"/>
              </a:rPr>
              <a:t> = a</a:t>
            </a:r>
            <a:r>
              <a:rPr lang="en-US" altLang="zh-CN" sz="2400" b="0" baseline="30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altLang="zh-CN" sz="2400" b="0">
                <a:solidFill>
                  <a:srgbClr val="FF0000"/>
                </a:solidFill>
                <a:latin typeface="Arial" charset="0"/>
              </a:rPr>
              <a:t> + b</a:t>
            </a:r>
            <a:r>
              <a:rPr lang="en-US" altLang="zh-CN" sz="2400" b="0" baseline="30000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827088" y="4149725"/>
            <a:ext cx="7200900" cy="170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内置对象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Math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对象的方法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sqrt()</a:t>
            </a:r>
          </a:p>
          <a:p>
            <a:pPr>
              <a:spcBef>
                <a:spcPct val="3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功能：</a:t>
            </a:r>
            <a:r>
              <a:rPr lang="zh-CN" altLang="en-US" sz="2000" b="0">
                <a:solidFill>
                  <a:srgbClr val="0000FF"/>
                </a:solidFill>
              </a:rPr>
              <a:t>返回一个数的平方根</a:t>
            </a:r>
          </a:p>
          <a:p>
            <a:pPr>
              <a:spcBef>
                <a:spcPct val="3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语法：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Math.sqrt(x)</a:t>
            </a:r>
          </a:p>
          <a:p>
            <a:pPr>
              <a:spcBef>
                <a:spcPct val="3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参数：</a:t>
            </a:r>
            <a:r>
              <a:rPr lang="zh-CN" altLang="en-US" sz="2000" b="0">
                <a:solidFill>
                  <a:srgbClr val="0000FF"/>
                </a:solidFill>
              </a:rPr>
              <a:t>参数 </a:t>
            </a:r>
            <a:r>
              <a:rPr lang="en-US" altLang="zh-CN" sz="2000" b="0" i="1">
                <a:solidFill>
                  <a:srgbClr val="0000FF"/>
                </a:solidFill>
              </a:rPr>
              <a:t>x</a:t>
            </a:r>
            <a:r>
              <a:rPr lang="en-US" altLang="zh-CN" sz="2000" b="0">
                <a:solidFill>
                  <a:srgbClr val="0000FF"/>
                </a:solidFill>
              </a:rPr>
              <a:t> </a:t>
            </a:r>
            <a:r>
              <a:rPr lang="zh-CN" altLang="en-US" sz="2000" b="0">
                <a:solidFill>
                  <a:srgbClr val="0000FF"/>
                </a:solidFill>
              </a:rPr>
              <a:t>的平方根。如果 </a:t>
            </a:r>
            <a:r>
              <a:rPr lang="en-US" altLang="zh-CN" sz="2000" b="0" i="1">
                <a:solidFill>
                  <a:srgbClr val="0000FF"/>
                </a:solidFill>
              </a:rPr>
              <a:t>x</a:t>
            </a:r>
            <a:r>
              <a:rPr lang="en-US" altLang="zh-CN" sz="2000" b="0">
                <a:solidFill>
                  <a:srgbClr val="0000FF"/>
                </a:solidFill>
              </a:rPr>
              <a:t> </a:t>
            </a:r>
            <a:r>
              <a:rPr lang="zh-CN" altLang="en-US" sz="2000" b="0">
                <a:solidFill>
                  <a:srgbClr val="0000FF"/>
                </a:solidFill>
              </a:rPr>
              <a:t>小于 </a:t>
            </a:r>
            <a:r>
              <a:rPr lang="en-US" altLang="zh-CN" sz="2000" b="0">
                <a:solidFill>
                  <a:srgbClr val="0000FF"/>
                </a:solidFill>
              </a:rPr>
              <a:t>0</a:t>
            </a:r>
            <a:r>
              <a:rPr lang="zh-CN" altLang="en-US" sz="2000" b="0">
                <a:solidFill>
                  <a:srgbClr val="0000FF"/>
                </a:solidFill>
              </a:rPr>
              <a:t>，则返回 </a:t>
            </a:r>
            <a:r>
              <a:rPr lang="en-US" altLang="zh-CN" sz="2000" b="0">
                <a:solidFill>
                  <a:srgbClr val="0000FF"/>
                </a:solidFill>
              </a:rPr>
              <a:t>NaN</a:t>
            </a:r>
            <a:r>
              <a:rPr lang="zh-CN" altLang="en-US" sz="2000" b="0">
                <a:solidFill>
                  <a:srgbClr val="0000FF"/>
                </a:solidFill>
              </a:rPr>
              <a:t>。</a:t>
            </a:r>
            <a:r>
              <a:rPr lang="zh-CN" altLang="en-US" sz="2000">
                <a:solidFill>
                  <a:srgbClr val="0000FF"/>
                </a:solidFill>
              </a:rPr>
              <a:t> </a:t>
            </a:r>
            <a:endParaRPr lang="en-US" altLang="zh-CN"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变量作用域</a:t>
            </a:r>
          </a:p>
        </p:txBody>
      </p:sp>
      <p:sp>
        <p:nvSpPr>
          <p:cNvPr id="1413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26638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500" b="1" smtClean="0"/>
              <a:t>变量作用域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1600" smtClean="0"/>
              <a:t>变量作用的范围（可以被使用的范围）称为变量作用域。按作用域可以将</a:t>
            </a:r>
            <a:r>
              <a:rPr lang="en-US" altLang="zh-CN" sz="1600" smtClean="0"/>
              <a:t>JS</a:t>
            </a:r>
            <a:r>
              <a:rPr lang="zh-CN" altLang="en-US" sz="1600" smtClean="0"/>
              <a:t>变量分为全局变量和局部变量。可以在当前脚本中</a:t>
            </a:r>
            <a:r>
              <a:rPr lang="zh-CN" altLang="en-US" sz="1600" smtClean="0">
                <a:solidFill>
                  <a:srgbClr val="FF0000"/>
                </a:solidFill>
              </a:rPr>
              <a:t>任何地方</a:t>
            </a:r>
            <a:r>
              <a:rPr lang="zh-CN" altLang="en-US" sz="1600" smtClean="0"/>
              <a:t>使用的变量称为全局变量，它们具有全局作用域；只能在对其进行定义的函数中使用的变量称为局部变量，它们具有局部作用域。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1600" smtClean="0"/>
              <a:t>在任何位置（包括函数内部）</a:t>
            </a:r>
            <a:r>
              <a:rPr lang="zh-CN" altLang="en-US" sz="1600" smtClean="0">
                <a:solidFill>
                  <a:srgbClr val="FF0000"/>
                </a:solidFill>
              </a:rPr>
              <a:t>省略 </a:t>
            </a:r>
            <a:r>
              <a:rPr lang="en-US" altLang="zh-CN" sz="1600" smtClean="0">
                <a:solidFill>
                  <a:srgbClr val="FF0000"/>
                </a:solidFill>
              </a:rPr>
              <a:t>var </a:t>
            </a:r>
            <a:r>
              <a:rPr lang="zh-CN" altLang="en-US" sz="1600" smtClean="0">
                <a:solidFill>
                  <a:srgbClr val="FF0000"/>
                </a:solidFill>
              </a:rPr>
              <a:t>关键字</a:t>
            </a:r>
            <a:r>
              <a:rPr lang="zh-CN" altLang="en-US" sz="1600" smtClean="0"/>
              <a:t>定义的变量均为全局变量。</a:t>
            </a:r>
          </a:p>
          <a:p>
            <a:pPr lvl="1">
              <a:lnSpc>
                <a:spcPct val="80000"/>
              </a:lnSpc>
            </a:pPr>
            <a:r>
              <a:rPr lang="zh-CN" altLang="en-US" sz="1700" smtClean="0"/>
              <a:t>局部变量会在函数运行以后被删除，全局变量会在页面关闭后被删除。</a:t>
            </a:r>
          </a:p>
        </p:txBody>
      </p:sp>
      <p:sp>
        <p:nvSpPr>
          <p:cNvPr id="141315" name="Text Box 4"/>
          <p:cNvSpPr txBox="1">
            <a:spLocks noChangeArrowheads="1"/>
          </p:cNvSpPr>
          <p:nvPr/>
        </p:nvSpPr>
        <p:spPr bwMode="auto">
          <a:xfrm>
            <a:off x="684213" y="4694238"/>
            <a:ext cx="7923212" cy="16144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var globalName = “global name”; 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全局变量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function localName(){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	var localName = “globalName”; 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局部变量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变量作用域</a:t>
            </a:r>
          </a:p>
        </p:txBody>
      </p:sp>
      <p:sp>
        <p:nvSpPr>
          <p:cNvPr id="1423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165576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300" b="1" smtClean="0"/>
              <a:t>当全局变量与局部变量同名时</a:t>
            </a:r>
          </a:p>
          <a:p>
            <a:pPr lvl="1">
              <a:spcBef>
                <a:spcPct val="50000"/>
              </a:spcBef>
            </a:pPr>
            <a:r>
              <a:rPr lang="zh-CN" altLang="en-US" sz="1800" smtClean="0"/>
              <a:t>当函数中定义的局部变量与全局变量同名时，局部变量将覆盖全局变量，也就是说，在函数中使用函数中定义的局部变量，而不使用函数之外定义的全局变量，也不会影响函数之外的全局变量。</a:t>
            </a:r>
          </a:p>
        </p:txBody>
      </p:sp>
      <p:sp>
        <p:nvSpPr>
          <p:cNvPr id="142339" name="Text Box 4"/>
          <p:cNvSpPr txBox="1">
            <a:spLocks noChangeArrowheads="1"/>
          </p:cNvSpPr>
          <p:nvPr/>
        </p:nvSpPr>
        <p:spPr bwMode="auto">
          <a:xfrm>
            <a:off x="611188" y="3716338"/>
            <a:ext cx="7994650" cy="2351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0" tIns="180000" rIns="180000" bIns="18000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var userName = “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小黑”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function showName( ){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var userName = “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小白”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;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定义局部变量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document.write( username );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将局部变量 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userName 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输出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showName( );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输出局部变量 “小白”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document.write( userName );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将全局变量 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userName 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输出，输出”小黑”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函数嵌套调用</a:t>
            </a:r>
          </a:p>
        </p:txBody>
      </p:sp>
      <p:sp>
        <p:nvSpPr>
          <p:cNvPr id="143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1511300"/>
          </a:xfrm>
        </p:spPr>
        <p:txBody>
          <a:bodyPr/>
          <a:lstStyle/>
          <a:p>
            <a:r>
              <a:rPr lang="zh-CN" altLang="en-US" sz="2400" b="1" smtClean="0"/>
              <a:t>函数嵌套</a:t>
            </a:r>
          </a:p>
          <a:p>
            <a:pPr lvl="1"/>
            <a:r>
              <a:rPr lang="zh-CN" altLang="en-US" sz="1600" smtClean="0"/>
              <a:t>函数嵌套指在一个</a:t>
            </a:r>
            <a:r>
              <a:rPr lang="zh-CN" altLang="en-US" sz="1600" b="1" smtClean="0">
                <a:solidFill>
                  <a:srgbClr val="FF0000"/>
                </a:solidFill>
              </a:rPr>
              <a:t>函数中调用另一个函数</a:t>
            </a:r>
            <a:r>
              <a:rPr lang="zh-CN" altLang="en-US" sz="1600" smtClean="0"/>
              <a:t>；</a:t>
            </a:r>
          </a:p>
          <a:p>
            <a:pPr lvl="1"/>
            <a:r>
              <a:rPr lang="zh-CN" altLang="en-US" sz="1600" smtClean="0"/>
              <a:t>嵌套调用可以将一个复杂的功能分解成多个子函数，再通过调用的方式结合起来，有利于提高函数可读性。</a:t>
            </a:r>
          </a:p>
        </p:txBody>
      </p:sp>
      <p:sp>
        <p:nvSpPr>
          <p:cNvPr id="143363" name="Text Box 4"/>
          <p:cNvSpPr txBox="1">
            <a:spLocks noChangeArrowheads="1"/>
          </p:cNvSpPr>
          <p:nvPr/>
        </p:nvSpPr>
        <p:spPr bwMode="auto">
          <a:xfrm>
            <a:off x="755650" y="3429000"/>
            <a:ext cx="7848600" cy="27987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判断用户输入的手机号是否合法？</a:t>
            </a:r>
          </a:p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（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1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）当网页加载完成，弹出输入对话框 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prompt()</a:t>
            </a:r>
          </a:p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（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2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）判断用户输入是否为空</a:t>
            </a:r>
          </a:p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（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3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）判断用户输入是否是一个数值</a:t>
            </a:r>
          </a:p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（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4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）判断用户输入长度是否是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11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位</a:t>
            </a:r>
          </a:p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（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5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）判断用户是否取消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函数递归调用</a:t>
            </a:r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920038" cy="1368425"/>
          </a:xfrm>
        </p:spPr>
        <p:txBody>
          <a:bodyPr/>
          <a:lstStyle/>
          <a:p>
            <a:r>
              <a:rPr lang="zh-CN" altLang="en-US" sz="2400" b="1" smtClean="0"/>
              <a:t>递归调用</a:t>
            </a:r>
          </a:p>
          <a:p>
            <a:pPr lvl="1"/>
            <a:r>
              <a:rPr lang="zh-CN" altLang="en-US" sz="2000" smtClean="0"/>
              <a:t>函数递归指在一个函数中</a:t>
            </a:r>
            <a:r>
              <a:rPr lang="zh-CN" altLang="en-US" sz="2000" b="1" smtClean="0">
                <a:solidFill>
                  <a:srgbClr val="FF0000"/>
                </a:solidFill>
              </a:rPr>
              <a:t>间接或直接</a:t>
            </a:r>
            <a:r>
              <a:rPr lang="zh-CN" altLang="en-US" sz="2000" smtClean="0"/>
              <a:t>调用自己。</a:t>
            </a:r>
          </a:p>
          <a:p>
            <a:r>
              <a:rPr lang="zh-CN" altLang="en-US" sz="2400" b="1" smtClean="0"/>
              <a:t>实例：动态显示当前时间</a:t>
            </a:r>
          </a:p>
        </p:txBody>
      </p:sp>
      <p:pic>
        <p:nvPicPr>
          <p:cNvPr id="1454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3573463"/>
            <a:ext cx="7632700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函数参数</a:t>
            </a:r>
            <a:r>
              <a:rPr lang="en-US" altLang="zh-CN" smtClean="0"/>
              <a:t>——</a:t>
            </a:r>
            <a:r>
              <a:rPr lang="zh-CN" altLang="en-US" smtClean="0"/>
              <a:t>复合数据类型</a:t>
            </a:r>
            <a:endParaRPr lang="en-US" altLang="zh-CN" smtClean="0"/>
          </a:p>
        </p:txBody>
      </p:sp>
      <p:sp>
        <p:nvSpPr>
          <p:cNvPr id="147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989138"/>
            <a:ext cx="7634288" cy="25193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smtClean="0"/>
              <a:t>复合数据类型的参数</a:t>
            </a:r>
          </a:p>
          <a:p>
            <a:pPr lvl="1">
              <a:lnSpc>
                <a:spcPct val="120000"/>
              </a:lnSpc>
            </a:pPr>
            <a:r>
              <a:rPr lang="zh-CN" altLang="en-US" sz="2000" smtClean="0"/>
              <a:t>调用函数时，如果将基本数据类型变量作为函数参数，直接将值传递给函数，</a:t>
            </a:r>
            <a:r>
              <a:rPr lang="zh-CN" altLang="en-US" sz="2000" b="1" smtClean="0">
                <a:solidFill>
                  <a:srgbClr val="0000FF"/>
                </a:solidFill>
              </a:rPr>
              <a:t>函数内的操作对原变量本身没有影响</a:t>
            </a:r>
            <a:r>
              <a:rPr lang="zh-CN" altLang="en-US" sz="2000" smtClean="0"/>
              <a:t>；而将复合数据类型变量作为函数参数时，传递给函数的是存储</a:t>
            </a:r>
            <a:r>
              <a:rPr lang="zh-CN" altLang="en-US" sz="2000" smtClean="0">
                <a:solidFill>
                  <a:srgbClr val="FF0000"/>
                </a:solidFill>
              </a:rPr>
              <a:t>位置的地址</a:t>
            </a:r>
            <a:r>
              <a:rPr lang="zh-CN" altLang="en-US" sz="2000" smtClean="0"/>
              <a:t>，</a:t>
            </a:r>
            <a:r>
              <a:rPr lang="zh-CN" altLang="en-US" sz="2000" b="1" smtClean="0">
                <a:solidFill>
                  <a:srgbClr val="0000FF"/>
                </a:solidFill>
              </a:rPr>
              <a:t>在函数内对复合数据变量的操作同样影响函数外的原变量</a:t>
            </a:r>
            <a:r>
              <a:rPr lang="zh-CN" altLang="en-US" sz="2000" smtClean="0"/>
              <a:t>。</a:t>
            </a:r>
          </a:p>
        </p:txBody>
      </p:sp>
      <p:sp>
        <p:nvSpPr>
          <p:cNvPr id="147459" name="Text Box 4"/>
          <p:cNvSpPr txBox="1">
            <a:spLocks noChangeArrowheads="1"/>
          </p:cNvSpPr>
          <p:nvPr/>
        </p:nvSpPr>
        <p:spPr bwMode="auto">
          <a:xfrm>
            <a:off x="684213" y="4581525"/>
            <a:ext cx="7994650" cy="1403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0" tIns="180000" rIns="180000" bIns="1800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实例：定义一个函数，将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school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的值，追加到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arr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中</a:t>
            </a:r>
            <a:endParaRPr lang="en-US" altLang="zh-CN" sz="2000">
              <a:solidFill>
                <a:srgbClr val="0000FF"/>
              </a:solidFill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var arr = [“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张三”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,“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男”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,30];</a:t>
            </a:r>
          </a:p>
          <a:p>
            <a:pPr>
              <a:spcBef>
                <a:spcPct val="2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var school = “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</a:rPr>
              <a:t>北京科技大学”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函数作为数据使用</a:t>
            </a:r>
            <a:r>
              <a:rPr lang="en-US" altLang="zh-CN" smtClean="0"/>
              <a:t>——</a:t>
            </a:r>
            <a:r>
              <a:rPr lang="zh-CN" altLang="en-US" smtClean="0"/>
              <a:t>匿名函数</a:t>
            </a:r>
          </a:p>
        </p:txBody>
      </p:sp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376487"/>
          </a:xfrm>
        </p:spPr>
        <p:txBody>
          <a:bodyPr/>
          <a:lstStyle/>
          <a:p>
            <a:r>
              <a:rPr lang="zh-CN" altLang="en-US" sz="2800" b="1" smtClean="0"/>
              <a:t>匿名函数</a:t>
            </a:r>
          </a:p>
          <a:p>
            <a:pPr lvl="1"/>
            <a:r>
              <a:rPr lang="zh-CN" altLang="en-US" sz="1800" smtClean="0"/>
              <a:t>当函数作为数据使用时，</a:t>
            </a:r>
            <a:r>
              <a:rPr lang="zh-CN" altLang="en-US" sz="1800" b="1" smtClean="0">
                <a:solidFill>
                  <a:srgbClr val="FF0000"/>
                </a:solidFill>
              </a:rPr>
              <a:t>可以将函数定义</a:t>
            </a:r>
            <a:r>
              <a:rPr lang="zh-CN" altLang="en-US" sz="1800" b="1" smtClean="0">
                <a:solidFill>
                  <a:srgbClr val="0000FF"/>
                </a:solidFill>
              </a:rPr>
              <a:t>直接</a:t>
            </a:r>
            <a:r>
              <a:rPr lang="zh-CN" altLang="en-US" sz="1800" b="1" smtClean="0">
                <a:solidFill>
                  <a:srgbClr val="FF0000"/>
                </a:solidFill>
              </a:rPr>
              <a:t>指定给变量、数组元素、对象属性等，而不需要为函数指定名称</a:t>
            </a:r>
            <a:r>
              <a:rPr lang="zh-CN" altLang="en-US" sz="1800" smtClean="0"/>
              <a:t>，这种函数称为匿名函数。</a:t>
            </a:r>
          </a:p>
          <a:p>
            <a:pPr lvl="1"/>
            <a:r>
              <a:rPr lang="zh-CN" altLang="en-US" sz="1800" smtClean="0"/>
              <a:t>匿名函数的定义格式，是省略掉传统的函数定义格式中的函数名，</a:t>
            </a:r>
            <a:r>
              <a:rPr lang="zh-CN" altLang="en-US" sz="1800" smtClean="0">
                <a:solidFill>
                  <a:srgbClr val="0000FF"/>
                </a:solidFill>
              </a:rPr>
              <a:t>将参数列表</a:t>
            </a:r>
            <a:r>
              <a:rPr lang="en-US" altLang="zh-CN" sz="1800" smtClean="0">
                <a:solidFill>
                  <a:srgbClr val="0000FF"/>
                </a:solidFill>
              </a:rPr>
              <a:t>()</a:t>
            </a:r>
            <a:r>
              <a:rPr lang="zh-CN" altLang="en-US" sz="1800" smtClean="0">
                <a:solidFill>
                  <a:srgbClr val="0000FF"/>
                </a:solidFill>
              </a:rPr>
              <a:t>直接跟在</a:t>
            </a:r>
            <a:r>
              <a:rPr lang="en-US" altLang="zh-CN" sz="1800" smtClean="0">
                <a:solidFill>
                  <a:srgbClr val="0000FF"/>
                </a:solidFill>
              </a:rPr>
              <a:t>function</a:t>
            </a:r>
            <a:r>
              <a:rPr lang="zh-CN" altLang="en-US" sz="1800" smtClean="0">
                <a:solidFill>
                  <a:srgbClr val="0000FF"/>
                </a:solidFill>
              </a:rPr>
              <a:t>关键字后</a:t>
            </a:r>
            <a:r>
              <a:rPr lang="zh-CN" altLang="en-US" sz="1800" smtClean="0"/>
              <a:t>。</a:t>
            </a:r>
          </a:p>
        </p:txBody>
      </p:sp>
      <p:sp>
        <p:nvSpPr>
          <p:cNvPr id="149507" name="Text Box 4"/>
          <p:cNvSpPr txBox="1">
            <a:spLocks noChangeArrowheads="1"/>
          </p:cNvSpPr>
          <p:nvPr/>
        </p:nvSpPr>
        <p:spPr bwMode="auto">
          <a:xfrm>
            <a:off x="827088" y="4149725"/>
            <a:ext cx="7848600" cy="22685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（</a:t>
            </a: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1</a:t>
            </a:r>
            <a:r>
              <a:rPr lang="zh-CN" altLang="en-US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）当网页加载完成后，调用匿名函数</a:t>
            </a:r>
          </a:p>
          <a:p>
            <a:pPr>
              <a:spcBef>
                <a:spcPct val="30000"/>
              </a:spcBef>
            </a:pP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window.onload=function(){alert(“</a:t>
            </a:r>
            <a:r>
              <a:rPr lang="zh-CN" altLang="en-US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大家好”</a:t>
            </a: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);}</a:t>
            </a:r>
          </a:p>
          <a:p>
            <a:pPr>
              <a:spcBef>
                <a:spcPct val="30000"/>
              </a:spcBef>
            </a:pPr>
            <a:r>
              <a:rPr lang="zh-CN" altLang="en-US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（</a:t>
            </a: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2</a:t>
            </a:r>
            <a:r>
              <a:rPr lang="zh-CN" altLang="en-US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）增加一个数组元素，数组元素的值是一个匿名函数</a:t>
            </a:r>
          </a:p>
          <a:p>
            <a:pPr>
              <a:spcBef>
                <a:spcPct val="30000"/>
              </a:spcBef>
            </a:pP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var arr = new Array();  //</a:t>
            </a:r>
            <a:r>
              <a:rPr lang="zh-CN" altLang="en-US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定义一个空数组</a:t>
            </a:r>
          </a:p>
          <a:p>
            <a:pPr>
              <a:spcBef>
                <a:spcPct val="30000"/>
              </a:spcBef>
            </a:pP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arr[0] = function(num){return num*num*num;};  //</a:t>
            </a:r>
            <a:r>
              <a:rPr lang="zh-CN" altLang="en-US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添加数组元素</a:t>
            </a:r>
          </a:p>
          <a:p>
            <a:pPr>
              <a:spcBef>
                <a:spcPct val="30000"/>
              </a:spcBef>
            </a:pPr>
            <a:r>
              <a:rPr lang="en-US" altLang="zh-CN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var n = arr[0](10);  //</a:t>
            </a:r>
            <a:r>
              <a:rPr lang="zh-CN" altLang="en-US" sz="18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访问数组元素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函数作为数据使用</a:t>
            </a:r>
            <a:r>
              <a:rPr lang="en-US" altLang="zh-CN" smtClean="0"/>
              <a:t>——</a:t>
            </a:r>
            <a:r>
              <a:rPr lang="zh-CN" altLang="en-US" smtClean="0"/>
              <a:t>函数赋值</a:t>
            </a:r>
          </a:p>
        </p:txBody>
      </p:sp>
      <p:sp>
        <p:nvSpPr>
          <p:cNvPr id="150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777162" cy="2376487"/>
          </a:xfrm>
        </p:spPr>
        <p:txBody>
          <a:bodyPr/>
          <a:lstStyle/>
          <a:p>
            <a:r>
              <a:rPr lang="zh-CN" altLang="en-US" sz="2400" b="1" smtClean="0"/>
              <a:t>使用函数赋值</a:t>
            </a:r>
          </a:p>
          <a:p>
            <a:pPr lvl="1"/>
            <a:r>
              <a:rPr lang="en-US" altLang="zh-CN" sz="1800" smtClean="0"/>
              <a:t>JS</a:t>
            </a:r>
            <a:r>
              <a:rPr lang="zh-CN" altLang="en-US" sz="1800" smtClean="0"/>
              <a:t>函数作为一种对象，作为一种</a:t>
            </a:r>
            <a:r>
              <a:rPr lang="zh-CN" altLang="en-US" sz="1800" b="1" smtClean="0">
                <a:solidFill>
                  <a:srgbClr val="0000FF"/>
                </a:solidFill>
              </a:rPr>
              <a:t>引用数据</a:t>
            </a:r>
            <a:r>
              <a:rPr lang="zh-CN" altLang="en-US" sz="1800" smtClean="0"/>
              <a:t>，可以像其他类型的变量一样进行使用，可以将</a:t>
            </a:r>
            <a:r>
              <a:rPr lang="zh-CN" altLang="en-US" sz="1800" b="1" smtClean="0">
                <a:solidFill>
                  <a:srgbClr val="0000FF"/>
                </a:solidFill>
              </a:rPr>
              <a:t>函数赋给变量、数组元素、对象属性</a:t>
            </a:r>
            <a:r>
              <a:rPr lang="zh-CN" altLang="en-US" sz="1800" smtClean="0"/>
              <a:t>，甚至作为其它函数的参数，而其</a:t>
            </a:r>
            <a:r>
              <a:rPr lang="zh-CN" altLang="en-US" sz="1800" b="1" smtClean="0">
                <a:solidFill>
                  <a:srgbClr val="0000FF"/>
                </a:solidFill>
              </a:rPr>
              <a:t>函数功能依然有效</a:t>
            </a:r>
            <a:r>
              <a:rPr lang="zh-CN" altLang="en-US" sz="1800" smtClean="0"/>
              <a:t>。</a:t>
            </a:r>
          </a:p>
          <a:p>
            <a:pPr lvl="1"/>
            <a:r>
              <a:rPr lang="zh-CN" altLang="en-US" sz="1800" smtClean="0"/>
              <a:t>在将函数作为数据使用时，是</a:t>
            </a:r>
            <a:r>
              <a:rPr lang="zh-CN" altLang="en-US" sz="1800" smtClean="0">
                <a:solidFill>
                  <a:srgbClr val="FF0000"/>
                </a:solidFill>
              </a:rPr>
              <a:t>对函数本身的引用</a:t>
            </a:r>
            <a:r>
              <a:rPr lang="zh-CN" altLang="en-US" sz="1800" smtClean="0"/>
              <a:t>，是将对函数的引用赋予变量或者数组元素，需要直接使用函数名称，函数名后不能添加括号</a:t>
            </a:r>
            <a:r>
              <a:rPr lang="en-US" altLang="zh-CN" sz="1800" smtClean="0"/>
              <a:t>()</a:t>
            </a:r>
            <a:r>
              <a:rPr lang="zh-CN" altLang="en-US" sz="1800" smtClean="0"/>
              <a:t>，否则将导致错误。</a:t>
            </a:r>
          </a:p>
        </p:txBody>
      </p:sp>
      <p:sp>
        <p:nvSpPr>
          <p:cNvPr id="150531" name="Text Box 4"/>
          <p:cNvSpPr txBox="1">
            <a:spLocks noChangeArrowheads="1"/>
          </p:cNvSpPr>
          <p:nvPr/>
        </p:nvSpPr>
        <p:spPr bwMode="auto">
          <a:xfrm>
            <a:off x="827088" y="4508500"/>
            <a:ext cx="7273925" cy="14271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（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1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）定义一个求立方的函数</a:t>
            </a:r>
          </a:p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（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2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）将函数作为数据赋给某一变量</a:t>
            </a:r>
          </a:p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（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3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）将函数作为数据赋给某一数组元素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函数作为参数使用</a:t>
            </a:r>
          </a:p>
        </p:txBody>
      </p:sp>
      <p:sp>
        <p:nvSpPr>
          <p:cNvPr id="152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1368425"/>
          </a:xfrm>
        </p:spPr>
        <p:txBody>
          <a:bodyPr/>
          <a:lstStyle/>
          <a:p>
            <a:r>
              <a:rPr lang="zh-CN" altLang="en-US" sz="2400" b="1" smtClean="0"/>
              <a:t>函数作为参数使用</a:t>
            </a:r>
          </a:p>
          <a:p>
            <a:pPr lvl="1"/>
            <a:r>
              <a:rPr lang="zh-CN" altLang="en-US" sz="2000" smtClean="0"/>
              <a:t>函数可以作为</a:t>
            </a:r>
            <a:r>
              <a:rPr lang="zh-CN" altLang="en-US" sz="2000" b="1" smtClean="0">
                <a:solidFill>
                  <a:srgbClr val="FF0000"/>
                </a:solidFill>
              </a:rPr>
              <a:t>参数</a:t>
            </a:r>
            <a:r>
              <a:rPr lang="zh-CN" altLang="en-US" sz="2000" smtClean="0"/>
              <a:t>传递给其他函数，而在调用函数参数的函数中，通过对参数的调用来调用这些函数。</a:t>
            </a:r>
          </a:p>
        </p:txBody>
      </p:sp>
      <p:sp>
        <p:nvSpPr>
          <p:cNvPr id="152579" name="Text Box 4"/>
          <p:cNvSpPr txBox="1">
            <a:spLocks noChangeArrowheads="1"/>
          </p:cNvSpPr>
          <p:nvPr/>
        </p:nvSpPr>
        <p:spPr bwMode="auto">
          <a:xfrm>
            <a:off x="900113" y="3429000"/>
            <a:ext cx="7273925" cy="19494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（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1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）求最大值：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var max = getResult(getMax,1,2,3,4,5);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         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求最小值：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Var min = getResult(getMin,3,4,9,8);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（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2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）定义函数：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getResult(func)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（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3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）定义函数：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getMax(arr)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（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4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）定义函数：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getMin(arr)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itchFamily="2" charset="2"/>
          <a:buChar char="l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itchFamily="2" charset="2"/>
          <a:buChar char="l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9823</TotalTime>
  <Words>14165</Words>
  <Application>Microsoft Office PowerPoint</Application>
  <PresentationFormat>On-screen Show (4:3)</PresentationFormat>
  <Paragraphs>1668</Paragraphs>
  <Slides>102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演示文稿设计模板</vt:lpstr>
      </vt:variant>
      <vt:variant>
        <vt:i4>12</vt:i4>
      </vt:variant>
      <vt:variant>
        <vt:lpstr>幻灯片标题</vt:lpstr>
      </vt:variant>
      <vt:variant>
        <vt:i4>102</vt:i4>
      </vt:variant>
    </vt:vector>
  </HeadingPairs>
  <TitlesOfParts>
    <vt:vector size="126" baseType="lpstr">
      <vt:lpstr>楷体</vt:lpstr>
      <vt:lpstr>宋体</vt:lpstr>
      <vt:lpstr>Arial</vt:lpstr>
      <vt:lpstr>Arial Black</vt:lpstr>
      <vt:lpstr>Wingdings</vt:lpstr>
      <vt:lpstr>Calibri</vt:lpstr>
      <vt:lpstr>Times New Roman</vt:lpstr>
      <vt:lpstr>隶书</vt:lpstr>
      <vt:lpstr>华文行楷</vt:lpstr>
      <vt:lpstr>微软雅黑</vt:lpstr>
      <vt:lpstr>Batang</vt:lpstr>
      <vt:lpstr>黑体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 JavaScript</vt:lpstr>
      <vt:lpstr>学习目标</vt:lpstr>
      <vt:lpstr>JavaScript是什么</vt:lpstr>
      <vt:lpstr>知识点——解释性语言</vt:lpstr>
      <vt:lpstr>JavaScript能做什么</vt:lpstr>
      <vt:lpstr>JavaScript历史和发展</vt:lpstr>
      <vt:lpstr>常用的两个客户端方法</vt:lpstr>
      <vt:lpstr>在HTML代码中加入JavaScript代码</vt:lpstr>
      <vt:lpstr>在HTML中加入JavaScript</vt:lpstr>
      <vt:lpstr>在HTML中加入JavaScript</vt:lpstr>
      <vt:lpstr>第一个javascript程序</vt:lpstr>
      <vt:lpstr>JavaScript程序设计基本规则</vt:lpstr>
      <vt:lpstr>JavaScript程序设计基本规则</vt:lpstr>
      <vt:lpstr>JavaScript变量</vt:lpstr>
      <vt:lpstr>自然语言数据——编程语言数据</vt:lpstr>
      <vt:lpstr>JavaScript变量</vt:lpstr>
      <vt:lpstr>知识点——JS关键字与保留字</vt:lpstr>
      <vt:lpstr>JS变量命名方式</vt:lpstr>
      <vt:lpstr>变量赋值</vt:lpstr>
      <vt:lpstr>JavaScript数据类型简介</vt:lpstr>
      <vt:lpstr>判断变量数据类型typeof</vt:lpstr>
      <vt:lpstr>基本数据类型</vt:lpstr>
      <vt:lpstr>数值型数据类型number</vt:lpstr>
      <vt:lpstr>基本数据类型</vt:lpstr>
      <vt:lpstr>知识点——转义字符 “\”</vt:lpstr>
      <vt:lpstr>基本数据类型</vt:lpstr>
      <vt:lpstr>实例：基本数据类型应用</vt:lpstr>
      <vt:lpstr>0、“”、false、undefined、null区别</vt:lpstr>
      <vt:lpstr>数据类型转换</vt:lpstr>
      <vt:lpstr>自动数据类型转换</vt:lpstr>
      <vt:lpstr>自动数据类型转换</vt:lpstr>
      <vt:lpstr>自动数据类型转换</vt:lpstr>
      <vt:lpstr>强制数据类型转换</vt:lpstr>
      <vt:lpstr>运算符与表达式</vt:lpstr>
      <vt:lpstr>运算符——算术运算符</vt:lpstr>
      <vt:lpstr>实例：++、--、%应用</vt:lpstr>
      <vt:lpstr>运算符——赋值运算符</vt:lpstr>
      <vt:lpstr>运算符——字符串运算符</vt:lpstr>
      <vt:lpstr>实例：实现如下效果</vt:lpstr>
      <vt:lpstr>运算符——比较运算符</vt:lpstr>
      <vt:lpstr>实例：=、==、===的区别</vt:lpstr>
      <vt:lpstr>运算符——逻辑运算符</vt:lpstr>
      <vt:lpstr>实例：判断给出的年份是否是闰年</vt:lpstr>
      <vt:lpstr>运算符——条件运算符</vt:lpstr>
      <vt:lpstr>运算符——位运算符</vt:lpstr>
      <vt:lpstr>运算符——位运算符</vt:lpstr>
      <vt:lpstr>运算符——位运算符</vt:lpstr>
      <vt:lpstr>运算符——位运算符</vt:lpstr>
      <vt:lpstr>运算符——位运算符</vt:lpstr>
      <vt:lpstr>运算符——位运算符</vt:lpstr>
      <vt:lpstr>运算符——特殊运算符</vt:lpstr>
      <vt:lpstr>运算符优先级</vt:lpstr>
      <vt:lpstr>流程控制语句——if语句</vt:lpstr>
      <vt:lpstr>实例：根据用户的分数，判断其评语</vt:lpstr>
      <vt:lpstr>知识点补充——window.prompt()</vt:lpstr>
      <vt:lpstr>流程控制语句——switch分支结构</vt:lpstr>
      <vt:lpstr>流程控制语句——while循环</vt:lpstr>
      <vt:lpstr>实例：九九乘法表</vt:lpstr>
      <vt:lpstr>do…while循环语句</vt:lpstr>
      <vt:lpstr>实例：输出不同级别标题</vt:lpstr>
      <vt:lpstr>流程控制语句——for循环语句</vt:lpstr>
      <vt:lpstr>实例：求1-100间偶数的和</vt:lpstr>
      <vt:lpstr>for…in循环语句</vt:lpstr>
      <vt:lpstr>实例：遍历数组元素</vt:lpstr>
      <vt:lpstr>实例：遍历对象属性</vt:lpstr>
      <vt:lpstr>break语句</vt:lpstr>
      <vt:lpstr>continue语句</vt:lpstr>
      <vt:lpstr>空语句</vt:lpstr>
      <vt:lpstr>复合数据类型</vt:lpstr>
      <vt:lpstr>基本数据类型与引用数据类型</vt:lpstr>
      <vt:lpstr>传值方式——赋值传值</vt:lpstr>
      <vt:lpstr>传值方式——引用传值</vt:lpstr>
      <vt:lpstr>数组简介</vt:lpstr>
      <vt:lpstr>数组定义方法(1)</vt:lpstr>
      <vt:lpstr>举例说明</vt:lpstr>
      <vt:lpstr>数组定义方法(2)</vt:lpstr>
      <vt:lpstr>添加、删除数组元素</vt:lpstr>
      <vt:lpstr>实例：创建数组、输出内容</vt:lpstr>
      <vt:lpstr>数组嵌套与多维数组</vt:lpstr>
      <vt:lpstr>实例：创建多维数组</vt:lpstr>
      <vt:lpstr>数组对象</vt:lpstr>
      <vt:lpstr>实例：使用for in求数组中元素的个数</vt:lpstr>
      <vt:lpstr>函数引入实例</vt:lpstr>
      <vt:lpstr>函数</vt:lpstr>
      <vt:lpstr>函数的构成</vt:lpstr>
      <vt:lpstr>实例：求一个正整数的3次幂</vt:lpstr>
      <vt:lpstr>调用函数</vt:lpstr>
      <vt:lpstr>函数参数——基本数据类型</vt:lpstr>
      <vt:lpstr>实例：求最大值</vt:lpstr>
      <vt:lpstr>实例：求圆的面积</vt:lpstr>
      <vt:lpstr>实例：求直角三角形的斜边长</vt:lpstr>
      <vt:lpstr>变量作用域</vt:lpstr>
      <vt:lpstr>变量作用域</vt:lpstr>
      <vt:lpstr>函数嵌套调用</vt:lpstr>
      <vt:lpstr>函数递归调用</vt:lpstr>
      <vt:lpstr>函数参数——复合数据类型</vt:lpstr>
      <vt:lpstr>函数作为数据使用——匿名函数</vt:lpstr>
      <vt:lpstr>函数作为数据使用——函数赋值</vt:lpstr>
      <vt:lpstr>函数作为参数使用</vt:lpstr>
      <vt:lpstr>函数对象</vt:lpstr>
      <vt:lpstr>Javascript全局函数</vt:lpstr>
      <vt:lpstr>幻灯片 102</vt:lpstr>
    </vt:vector>
  </TitlesOfParts>
  <Company>hj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ldh</dc:creator>
  <cp:lastModifiedBy>deeplm</cp:lastModifiedBy>
  <cp:revision>2720</cp:revision>
  <dcterms:created xsi:type="dcterms:W3CDTF">2009-07-31T14:53:51Z</dcterms:created>
  <dcterms:modified xsi:type="dcterms:W3CDTF">2014-05-21T00:23:15Z</dcterms:modified>
</cp:coreProperties>
</file>