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BCD21-F129-4BDC-8759-9D66567AC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C2A093-4C4D-4CBB-B410-7422BB12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EDF97-889B-4486-A409-2E772F1B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90110-8D69-40B7-86A6-E2193789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6D023-6EE4-4F16-B5A7-39772DFD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33F8-C5CE-436A-9B5B-938E1F5A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4523E-A0F1-46C5-9ED1-D6468C246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5DB26-C4DA-4079-8251-EB13E4C6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A2DC9-AFEB-4A15-BFF4-830706F0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0C7E6-E454-400F-BF87-D5124D0B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631E48-2978-4791-A57D-54CC84FA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2F77E0-A442-4D91-BA8D-072E26BEE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F246E-B2E1-4463-A33E-67BBE697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E08CC-0073-4A7F-AEB2-43FC6E18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6DD3F-F99D-49A7-B994-12CD6A71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1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1DB3B-3616-4ECA-B2F1-72D5A97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E0226-1488-46D6-8889-B42B6133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6F19A-6B37-4001-8AB6-64221313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0B7C1-FD62-41B1-A8C1-C29392BB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30B28-EE80-4D84-87E3-FF85F997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8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ED8E6-5C87-4317-A132-4D7AFC33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BCD6B-A342-44EB-8C18-092DDD5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57E28-46AB-4AEF-B96D-6ACEE7C6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C920F-EF8E-455A-BA20-A9BC97EB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1A88E-8B36-4EA1-AABF-F19B6882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080A8-6CFF-4536-A73E-A7CEE965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FC877-F26F-43D7-8672-C4D7C272C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A3B21-BA15-47A9-AD8B-DDAF16745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D5DFA-B6E1-4CF8-B4CD-A7DA3285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46A20-71C2-4513-AA76-3801117E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096C3-BA99-4037-B799-F9E5F507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0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2F4CD-1B11-4CE2-87C7-8DC12EEC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2F7C8-B9E8-42E5-B4F0-80A8EC44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ABEA7-E3A4-4837-9756-8B9D1910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C9668B-22AF-4A4E-A952-D21AEA62A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35DC8D-1C33-46A2-ADD9-066C5CE31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97EB2A-8F1F-46FD-8A5E-4A7B3965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AEFBD-B28F-4633-B529-B39667DA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A6636A-04CC-49D7-AB38-628EBCB7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9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3900C-6E5F-4189-83D2-D50EBB82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E1AA3-67BD-4254-8C77-942A1C45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797CDA-0A58-48C5-AEEF-D63CEA02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4F397-DC9A-488E-8A17-5F6779D6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3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A37F1E-DE49-413B-A6A5-A99B9A30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AD8998-30A8-4D04-AEA4-E2694750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0CB14B-7CE8-4E55-A96D-3B12AAE2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1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853DE-0C57-4C2A-A8F7-E7CBA064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A131F-1C43-4A5B-AF8F-1620713C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7B10F-D104-440B-B43D-34D122F3B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5C7EE-5949-42FA-894E-B2EC69A6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2A12C-5270-4EFC-8E33-6F4B1E5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61532-3A79-4A8B-8DFA-EBC97CCD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A9E6-B194-4DC6-A907-830224FB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A163B-5FE7-469D-B6CC-34C2B6904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777F7E-FE4F-4D8C-AA01-E033490BD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A9749-C8A9-4E0A-85B8-870C8C60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5D57B-A97B-43E9-83CE-47A8756E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8FD71-A547-4889-8713-D6142E39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6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A800D2-76AB-474E-A9A5-B9322AD5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C7FF2-6A4C-416A-BF0E-882B1818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55B99-34DF-41C6-B27F-66F22859A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600A-AAD4-4C81-91DC-11BDA74A96BF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5E404-EE8B-4179-9859-FC2D8C397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2EE1C-6920-4400-A74F-41E83B5D8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DDB9-426A-428C-82F3-3BD70166C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D26DB-EEF9-468B-9662-5FDEB8DED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音乐旋律的和弦编配算法的研究与实现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8BA6CA-E4B2-4A79-BB1D-BBFBF9FF0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姓名：孙一帅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2016212026</a:t>
            </a:r>
          </a:p>
          <a:p>
            <a:r>
              <a:rPr lang="zh-CN" altLang="en-US" dirty="0"/>
              <a:t>指导教师：</a:t>
            </a:r>
            <a:r>
              <a:rPr lang="zh-CN" altLang="zh-CN" dirty="0"/>
              <a:t>崔毅东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55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4B3C2-1E47-431F-A3E8-50828F8B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毕设任务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16579-C182-43A0-AB0E-D57474D7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学习经典的机器学习模型并了解其用法。</a:t>
            </a:r>
          </a:p>
          <a:p>
            <a:pPr marL="0" lv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训练出一个机器学习模型，能够根据已给出旋律自动添加和弦。</a:t>
            </a:r>
          </a:p>
          <a:p>
            <a:pPr marL="0" lvl="0" indent="0">
              <a:buNone/>
            </a:pPr>
            <a:r>
              <a:rPr lang="en-US" altLang="zh-CN" dirty="0"/>
              <a:t>3. </a:t>
            </a:r>
            <a:r>
              <a:rPr lang="zh-CN" altLang="zh-CN" dirty="0"/>
              <a:t>程序最终能够根据旋律走向选择最和谐的和弦进行编排，符合基本乐理原理。</a:t>
            </a:r>
          </a:p>
          <a:p>
            <a:pPr marL="0" lvl="0" indent="0">
              <a:buNone/>
            </a:pPr>
            <a:r>
              <a:rPr lang="en-US" altLang="zh-CN" dirty="0"/>
              <a:t>4. </a:t>
            </a:r>
            <a:r>
              <a:rPr lang="zh-CN" altLang="zh-CN" dirty="0"/>
              <a:t>最终程序可以选择不同种和弦的分解型进行不同效果的演奏。</a:t>
            </a:r>
          </a:p>
          <a:p>
            <a:pPr marL="0" lvl="0" indent="0">
              <a:buNone/>
            </a:pPr>
            <a:r>
              <a:rPr lang="en-US" altLang="zh-CN" dirty="0"/>
              <a:t>5. </a:t>
            </a:r>
            <a:r>
              <a:rPr lang="zh-CN" altLang="zh-CN" dirty="0"/>
              <a:t>最终音乐中生成的和弦拥有多种和弦变式，具有类似人的音乐创作习惯。</a:t>
            </a:r>
          </a:p>
          <a:p>
            <a:pPr marL="0" lvl="0" indent="0">
              <a:buNone/>
            </a:pPr>
            <a:r>
              <a:rPr lang="en-US" altLang="zh-CN" dirty="0"/>
              <a:t>6. </a:t>
            </a:r>
            <a:r>
              <a:rPr lang="zh-CN" altLang="zh-CN" dirty="0"/>
              <a:t>系统拥有简易前端，前端可以方便传入旋律文件、后端进行预测后输出到前端处理好的音乐文件。</a:t>
            </a:r>
          </a:p>
          <a:p>
            <a:pPr marL="0" indent="0">
              <a:buNone/>
            </a:pPr>
            <a:r>
              <a:rPr lang="en-US" altLang="zh-CN" dirty="0"/>
              <a:t>7. </a:t>
            </a:r>
            <a:r>
              <a:rPr lang="zh-CN" altLang="zh-CN" dirty="0"/>
              <a:t>对多种旋律文件进行测试，增加程序的稳定性和鲁棒性。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92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DAFCE-B96D-4E40-8A5F-C882C839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已完成任务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332B0-E58C-4B91-BDF6-DE69CD44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1" y="1373435"/>
            <a:ext cx="5922817" cy="499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模型部分：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选择并训练了适合于处理和预测时间序列中间隔和延迟非常长的</a:t>
            </a:r>
            <a:r>
              <a:rPr lang="en-US" altLang="zh-CN" dirty="0"/>
              <a:t>LSTM</a:t>
            </a:r>
            <a:r>
              <a:rPr lang="zh-CN" altLang="en-US" dirty="0"/>
              <a:t>模型。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训练集的选择以及预处理。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实现</a:t>
            </a:r>
            <a:r>
              <a:rPr lang="zh-CN" altLang="zh-CN" dirty="0"/>
              <a:t>了多种和弦进行法则的约束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前端部分：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预测结果自动生成音乐文件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前端网页的实现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8A541B-CF67-4E46-A48A-33E477E7A6D3}"/>
              </a:ext>
            </a:extLst>
          </p:cNvPr>
          <p:cNvSpPr txBox="1"/>
          <p:nvPr/>
        </p:nvSpPr>
        <p:spPr>
          <a:xfrm>
            <a:off x="6096000" y="603995"/>
            <a:ext cx="5257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>
                <a:latin typeface="+mj-ea"/>
                <a:ea typeface="+mj-ea"/>
              </a:rPr>
              <a:t>未完成任务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4D2358-A7BE-44EF-A5B3-4967418634DD}"/>
              </a:ext>
            </a:extLst>
          </p:cNvPr>
          <p:cNvSpPr txBox="1"/>
          <p:nvPr/>
        </p:nvSpPr>
        <p:spPr>
          <a:xfrm>
            <a:off x="6095998" y="1373435"/>
            <a:ext cx="5597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zh-CN" sz="2800" dirty="0"/>
          </a:p>
          <a:p>
            <a:pPr algn="r"/>
            <a:endParaRPr lang="en-US" altLang="zh-CN" sz="2800" dirty="0"/>
          </a:p>
          <a:p>
            <a:pPr algn="r"/>
            <a:r>
              <a:rPr lang="zh-CN" altLang="en-US" sz="2800" dirty="0"/>
              <a:t>模型部分：</a:t>
            </a:r>
            <a:endParaRPr lang="en-US" altLang="zh-CN" sz="2800" dirty="0"/>
          </a:p>
          <a:p>
            <a:pPr algn="r"/>
            <a:r>
              <a:rPr lang="en-US" altLang="zh-CN" sz="2800" dirty="0"/>
              <a:t>1. </a:t>
            </a:r>
            <a:r>
              <a:rPr lang="zh-CN" altLang="en-US" sz="2800" dirty="0"/>
              <a:t>旋律文件的鲁棒性</a:t>
            </a:r>
            <a:endParaRPr lang="en-US" altLang="zh-CN" sz="2800" dirty="0"/>
          </a:p>
          <a:p>
            <a:pPr algn="r"/>
            <a:r>
              <a:rPr lang="en-US" altLang="zh-CN" sz="2800" dirty="0"/>
              <a:t>2. </a:t>
            </a:r>
            <a:r>
              <a:rPr lang="zh-CN" altLang="en-US" sz="2800" dirty="0"/>
              <a:t>增加分解和弦的种类</a:t>
            </a:r>
            <a:endParaRPr lang="en-US" altLang="zh-CN" sz="2800" dirty="0"/>
          </a:p>
          <a:p>
            <a:pPr algn="r"/>
            <a:endParaRPr lang="en-US" altLang="zh-CN" sz="2800" dirty="0"/>
          </a:p>
          <a:p>
            <a:pPr algn="r"/>
            <a:r>
              <a:rPr lang="zh-CN" altLang="en-US" sz="2800" dirty="0"/>
              <a:t>前端部分：</a:t>
            </a:r>
            <a:endParaRPr lang="en-US" altLang="zh-CN" sz="2800" dirty="0"/>
          </a:p>
          <a:p>
            <a:pPr algn="r"/>
            <a:r>
              <a:rPr lang="en-US" altLang="zh-CN" sz="2800" dirty="0"/>
              <a:t>1. </a:t>
            </a:r>
            <a:r>
              <a:rPr lang="zh-CN" altLang="en-US" sz="2800" dirty="0"/>
              <a:t>优化选项卡项目，增加进度条</a:t>
            </a:r>
            <a:endParaRPr lang="en-US" altLang="zh-CN" sz="2800" dirty="0"/>
          </a:p>
          <a:p>
            <a:pPr algn="r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475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2B0A-A234-46CC-9FF9-97D1FB15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后端设计：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652837-8A94-4A3E-B8E7-797B77AFEC90}"/>
              </a:ext>
            </a:extLst>
          </p:cNvPr>
          <p:cNvSpPr txBox="1"/>
          <p:nvPr/>
        </p:nvSpPr>
        <p:spPr>
          <a:xfrm>
            <a:off x="4209186" y="2416542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CSV/</a:t>
            </a:r>
            <a:r>
              <a:rPr lang="en-US" altLang="zh-CN" b="1" dirty="0" err="1"/>
              <a:t>npy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AF9456-AE37-4EE8-85E3-14EB62E12C82}"/>
              </a:ext>
            </a:extLst>
          </p:cNvPr>
          <p:cNvSpPr txBox="1"/>
          <p:nvPr/>
        </p:nvSpPr>
        <p:spPr>
          <a:xfrm>
            <a:off x="4170005" y="322170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/>
              <a:t>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906C0D-B476-4FB9-AE03-9AD7CFA2DBB9}"/>
              </a:ext>
            </a:extLst>
          </p:cNvPr>
          <p:cNvSpPr txBox="1"/>
          <p:nvPr/>
        </p:nvSpPr>
        <p:spPr>
          <a:xfrm>
            <a:off x="5067306" y="413339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旋律音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2C4FCC-7E09-4600-857C-CE39527110FE}"/>
              </a:ext>
            </a:extLst>
          </p:cNvPr>
          <p:cNvSpPr txBox="1"/>
          <p:nvPr/>
        </p:nvSpPr>
        <p:spPr>
          <a:xfrm>
            <a:off x="3183088" y="707728"/>
            <a:ext cx="525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旋律</a:t>
            </a:r>
            <a:r>
              <a:rPr lang="en-US" altLang="zh-CN" b="1" dirty="0"/>
              <a:t>midi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10BC4D-4EEA-4636-A418-B2E876B52B50}"/>
              </a:ext>
            </a:extLst>
          </p:cNvPr>
          <p:cNvSpPr txBox="1"/>
          <p:nvPr/>
        </p:nvSpPr>
        <p:spPr>
          <a:xfrm>
            <a:off x="5894676" y="4978089"/>
            <a:ext cx="123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和弦进行法则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9C4A7-14AA-482D-B411-B32F4D75762B}"/>
              </a:ext>
            </a:extLst>
          </p:cNvPr>
          <p:cNvSpPr txBox="1"/>
          <p:nvPr/>
        </p:nvSpPr>
        <p:spPr>
          <a:xfrm>
            <a:off x="4596254" y="6123543"/>
            <a:ext cx="242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包含和弦名称的数组</a:t>
            </a:r>
          </a:p>
        </p:txBody>
      </p:sp>
      <p:pic>
        <p:nvPicPr>
          <p:cNvPr id="13" name="内容占位符 4">
            <a:extLst>
              <a:ext uri="{FF2B5EF4-FFF2-40B4-BE49-F238E27FC236}">
                <a16:creationId xmlns:a16="http://schemas.microsoft.com/office/drawing/2014/main" id="{FB0C35E2-6C5C-4C21-8E6B-4A5B3F851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97" y="273207"/>
            <a:ext cx="4914900" cy="3724275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3D6A32-0870-4EB9-BA38-A81D6652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524" y="1690688"/>
            <a:ext cx="4762262" cy="38572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637F4A-70F3-45C2-8C28-16F59A0D4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11" y="3203098"/>
            <a:ext cx="3329861" cy="3654902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07526A1F-F023-4C41-9F62-2D5F36E64423}"/>
              </a:ext>
            </a:extLst>
          </p:cNvPr>
          <p:cNvSpPr/>
          <p:nvPr/>
        </p:nvSpPr>
        <p:spPr>
          <a:xfrm>
            <a:off x="5718471" y="1077061"/>
            <a:ext cx="259772" cy="1324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2CF2E9B-0AE8-48D8-875B-9B505CDB5191}"/>
              </a:ext>
            </a:extLst>
          </p:cNvPr>
          <p:cNvSpPr/>
          <p:nvPr/>
        </p:nvSpPr>
        <p:spPr>
          <a:xfrm>
            <a:off x="5741845" y="2756465"/>
            <a:ext cx="236398" cy="1315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37E66A9-491A-4DD7-AB70-E1A812C7959C}"/>
              </a:ext>
            </a:extLst>
          </p:cNvPr>
          <p:cNvSpPr/>
          <p:nvPr/>
        </p:nvSpPr>
        <p:spPr>
          <a:xfrm>
            <a:off x="5714568" y="4489214"/>
            <a:ext cx="263675" cy="1574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B9E100-3387-4EED-BCED-86026E97E6F8}"/>
              </a:ext>
            </a:extLst>
          </p:cNvPr>
          <p:cNvSpPr txBox="1"/>
          <p:nvPr/>
        </p:nvSpPr>
        <p:spPr>
          <a:xfrm>
            <a:off x="5978243" y="1310095"/>
            <a:ext cx="13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预处理</a:t>
            </a:r>
          </a:p>
        </p:txBody>
      </p:sp>
      <p:sp>
        <p:nvSpPr>
          <p:cNvPr id="21" name="箭头: 圆角右 20">
            <a:extLst>
              <a:ext uri="{FF2B5EF4-FFF2-40B4-BE49-F238E27FC236}">
                <a16:creationId xmlns:a16="http://schemas.microsoft.com/office/drawing/2014/main" id="{0E11C516-30F2-4B82-9439-BCC60D7DE065}"/>
              </a:ext>
            </a:extLst>
          </p:cNvPr>
          <p:cNvSpPr/>
          <p:nvPr/>
        </p:nvSpPr>
        <p:spPr>
          <a:xfrm rot="16200000">
            <a:off x="6588342" y="1498145"/>
            <a:ext cx="772827" cy="1119042"/>
          </a:xfrm>
          <a:prstGeom prst="bentArrow">
            <a:avLst>
              <a:gd name="adj1" fmla="val 1375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7793B87-9EB9-40FC-858E-C037956EF421}"/>
              </a:ext>
            </a:extLst>
          </p:cNvPr>
          <p:cNvSpPr/>
          <p:nvPr/>
        </p:nvSpPr>
        <p:spPr>
          <a:xfrm>
            <a:off x="4327101" y="3292849"/>
            <a:ext cx="886119" cy="17776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A1C2F2F8-984E-41B2-BA1E-190685303A72}"/>
              </a:ext>
            </a:extLst>
          </p:cNvPr>
          <p:cNvSpPr/>
          <p:nvPr/>
        </p:nvSpPr>
        <p:spPr>
          <a:xfrm>
            <a:off x="6920801" y="5276244"/>
            <a:ext cx="1670256" cy="27166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DB1D4-26C5-46A0-AF49-73EED2B5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前端设计：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A79754-01EF-4764-A850-CB65177F4B9F}"/>
              </a:ext>
            </a:extLst>
          </p:cNvPr>
          <p:cNvSpPr txBox="1"/>
          <p:nvPr/>
        </p:nvSpPr>
        <p:spPr>
          <a:xfrm rot="18785770">
            <a:off x="8950562" y="2552988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旋律</a:t>
            </a:r>
            <a:r>
              <a:rPr lang="en-US" altLang="zh-CN" b="1" dirty="0"/>
              <a:t>+</a:t>
            </a:r>
            <a:r>
              <a:rPr lang="zh-CN" altLang="en-US" b="1" dirty="0"/>
              <a:t>和弦的音乐文件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ECA8A5CB-FEA4-46CD-9223-C99C051EC3A3}"/>
              </a:ext>
            </a:extLst>
          </p:cNvPr>
          <p:cNvSpPr/>
          <p:nvPr/>
        </p:nvSpPr>
        <p:spPr>
          <a:xfrm rot="18785770">
            <a:off x="9258694" y="2281339"/>
            <a:ext cx="259772" cy="1324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D7124AE4-1196-4376-B6CD-DEB748A47C67}"/>
              </a:ext>
            </a:extLst>
          </p:cNvPr>
          <p:cNvSpPr/>
          <p:nvPr/>
        </p:nvSpPr>
        <p:spPr>
          <a:xfrm rot="18785770">
            <a:off x="10490424" y="3358779"/>
            <a:ext cx="208247" cy="1532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C9BC9D-AFE0-47D6-AC37-90C89FCC7A1B}"/>
              </a:ext>
            </a:extLst>
          </p:cNvPr>
          <p:cNvSpPr txBox="1"/>
          <p:nvPr/>
        </p:nvSpPr>
        <p:spPr>
          <a:xfrm rot="18785770">
            <a:off x="9212468" y="2259294"/>
            <a:ext cx="13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Music21</a:t>
            </a:r>
            <a:r>
              <a:rPr lang="zh-CN" altLang="en-US" b="1" dirty="0"/>
              <a:t>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4997DB-2ACC-4888-B1F0-66D80944A415}"/>
              </a:ext>
            </a:extLst>
          </p:cNvPr>
          <p:cNvSpPr txBox="1"/>
          <p:nvPr/>
        </p:nvSpPr>
        <p:spPr>
          <a:xfrm rot="18785770">
            <a:off x="7958481" y="1484467"/>
            <a:ext cx="2938023" cy="65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包含和弦名称的数组</a:t>
            </a: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05D34-075D-4518-B7EE-A648E2AFA4ED}"/>
              </a:ext>
            </a:extLst>
          </p:cNvPr>
          <p:cNvSpPr txBox="1"/>
          <p:nvPr/>
        </p:nvSpPr>
        <p:spPr>
          <a:xfrm rot="18785770">
            <a:off x="10338002" y="3336012"/>
            <a:ext cx="155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Midi.js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C2DB09-59F1-44A1-B15F-42E2A58F08B6}"/>
              </a:ext>
            </a:extLst>
          </p:cNvPr>
          <p:cNvSpPr txBox="1"/>
          <p:nvPr/>
        </p:nvSpPr>
        <p:spPr>
          <a:xfrm>
            <a:off x="3174291" y="2260706"/>
            <a:ext cx="196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用户选择模型和旋律的相关参数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E3D0055-4ACB-4E8A-B6BF-D75ECFF81CFB}"/>
              </a:ext>
            </a:extLst>
          </p:cNvPr>
          <p:cNvSpPr/>
          <p:nvPr/>
        </p:nvSpPr>
        <p:spPr>
          <a:xfrm>
            <a:off x="5002650" y="2477330"/>
            <a:ext cx="2078182" cy="215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D90E10-B912-4592-8EF5-61916E684F06}"/>
              </a:ext>
            </a:extLst>
          </p:cNvPr>
          <p:cNvSpPr txBox="1"/>
          <p:nvPr/>
        </p:nvSpPr>
        <p:spPr>
          <a:xfrm>
            <a:off x="7080832" y="2423419"/>
            <a:ext cx="16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进度条加载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8A558470-F3FC-4B6C-B38F-F35149D146AC}"/>
              </a:ext>
            </a:extLst>
          </p:cNvPr>
          <p:cNvSpPr/>
          <p:nvPr/>
        </p:nvSpPr>
        <p:spPr>
          <a:xfrm rot="5400000">
            <a:off x="9504532" y="4149544"/>
            <a:ext cx="236398" cy="1674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BEF68E-7102-4888-914F-80D2F75E40F9}"/>
              </a:ext>
            </a:extLst>
          </p:cNvPr>
          <p:cNvSpPr txBox="1"/>
          <p:nvPr/>
        </p:nvSpPr>
        <p:spPr>
          <a:xfrm>
            <a:off x="7095043" y="4802969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下载</a:t>
            </a:r>
            <a:r>
              <a:rPr lang="en-US" altLang="zh-CN" b="1" dirty="0"/>
              <a:t>/</a:t>
            </a:r>
            <a:r>
              <a:rPr lang="zh-CN" altLang="en-US" b="1" dirty="0"/>
              <a:t>在线播放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F22330-5A86-4E3B-8B53-6ECF72B6D4B2}"/>
              </a:ext>
            </a:extLst>
          </p:cNvPr>
          <p:cNvSpPr txBox="1"/>
          <p:nvPr/>
        </p:nvSpPr>
        <p:spPr>
          <a:xfrm>
            <a:off x="5025333" y="2133557"/>
            <a:ext cx="218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点击上传训练按钮</a:t>
            </a:r>
          </a:p>
        </p:txBody>
      </p:sp>
      <p:sp>
        <p:nvSpPr>
          <p:cNvPr id="31" name="箭头: 圆角右 30">
            <a:extLst>
              <a:ext uri="{FF2B5EF4-FFF2-40B4-BE49-F238E27FC236}">
                <a16:creationId xmlns:a16="http://schemas.microsoft.com/office/drawing/2014/main" id="{7B552A3F-94EF-419E-A6AA-0FEC6B712034}"/>
              </a:ext>
            </a:extLst>
          </p:cNvPr>
          <p:cNvSpPr/>
          <p:nvPr/>
        </p:nvSpPr>
        <p:spPr>
          <a:xfrm rot="16200000">
            <a:off x="4212963" y="2119764"/>
            <a:ext cx="1997349" cy="3738393"/>
          </a:xfrm>
          <a:prstGeom prst="bentArrow">
            <a:avLst>
              <a:gd name="adj1" fmla="val 5316"/>
              <a:gd name="adj2" fmla="val 14942"/>
              <a:gd name="adj3" fmla="val 1528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0F2702-AA34-40F0-9640-FC65CC05924F}"/>
              </a:ext>
            </a:extLst>
          </p:cNvPr>
          <p:cNvSpPr txBox="1"/>
          <p:nvPr/>
        </p:nvSpPr>
        <p:spPr>
          <a:xfrm>
            <a:off x="10521296" y="4765408"/>
            <a:ext cx="21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隐藏部件显示</a:t>
            </a: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35CE783C-06F1-4799-997F-A8A4939C4BE9}"/>
              </a:ext>
            </a:extLst>
          </p:cNvPr>
          <p:cNvSpPr/>
          <p:nvPr/>
        </p:nvSpPr>
        <p:spPr>
          <a:xfrm rot="18706708">
            <a:off x="9428411" y="2207567"/>
            <a:ext cx="255027" cy="3051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0979CF-C137-4422-9636-24700A4F5356}"/>
              </a:ext>
            </a:extLst>
          </p:cNvPr>
          <p:cNvSpPr txBox="1"/>
          <p:nvPr/>
        </p:nvSpPr>
        <p:spPr>
          <a:xfrm>
            <a:off x="104086" y="2174634"/>
            <a:ext cx="164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读取后端文件并显示在网页端显示选项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C01642A6-CDB5-4CA2-955B-94B2D8771432}"/>
              </a:ext>
            </a:extLst>
          </p:cNvPr>
          <p:cNvSpPr/>
          <p:nvPr/>
        </p:nvSpPr>
        <p:spPr>
          <a:xfrm>
            <a:off x="1620982" y="2541211"/>
            <a:ext cx="1552889" cy="177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4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D3048-1551-47E8-A965-A2A0499F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5663"/>
            <a:ext cx="10515600" cy="1325563"/>
          </a:xfrm>
        </p:spPr>
        <p:txBody>
          <a:bodyPr/>
          <a:lstStyle/>
          <a:p>
            <a:r>
              <a:rPr lang="zh-CN" altLang="en-US" dirty="0"/>
              <a:t>截图展示：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69472A-44CF-49CE-BC76-6B3525F8A82D}"/>
              </a:ext>
            </a:extLst>
          </p:cNvPr>
          <p:cNvSpPr txBox="1"/>
          <p:nvPr/>
        </p:nvSpPr>
        <p:spPr>
          <a:xfrm>
            <a:off x="-1071133" y="284876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CSV/</a:t>
            </a:r>
            <a:r>
              <a:rPr lang="en-US" altLang="zh-CN" b="1" dirty="0" err="1"/>
              <a:t>npy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BA9946-575B-46E1-8A89-3910234D1666}"/>
              </a:ext>
            </a:extLst>
          </p:cNvPr>
          <p:cNvSpPr txBox="1"/>
          <p:nvPr/>
        </p:nvSpPr>
        <p:spPr>
          <a:xfrm>
            <a:off x="-673635" y="34705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/>
              <a:t>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AFD084-517F-453F-BD87-D62278A710C7}"/>
              </a:ext>
            </a:extLst>
          </p:cNvPr>
          <p:cNvSpPr txBox="1"/>
          <p:nvPr/>
        </p:nvSpPr>
        <p:spPr>
          <a:xfrm>
            <a:off x="-470652" y="446681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旋律音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C7B9CE-EF3E-4C30-849C-17BB7062C38F}"/>
              </a:ext>
            </a:extLst>
          </p:cNvPr>
          <p:cNvSpPr txBox="1"/>
          <p:nvPr/>
        </p:nvSpPr>
        <p:spPr>
          <a:xfrm>
            <a:off x="283715" y="5175506"/>
            <a:ext cx="123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和弦进行法则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296731-E7E5-4BD5-8FD1-E76F4B5751D9}"/>
              </a:ext>
            </a:extLst>
          </p:cNvPr>
          <p:cNvSpPr txBox="1"/>
          <p:nvPr/>
        </p:nvSpPr>
        <p:spPr>
          <a:xfrm>
            <a:off x="-209507" y="6355705"/>
            <a:ext cx="242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包含和弦名称的数组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602A285-B33F-4FB2-8308-CF0A832C293E}"/>
              </a:ext>
            </a:extLst>
          </p:cNvPr>
          <p:cNvSpPr/>
          <p:nvPr/>
        </p:nvSpPr>
        <p:spPr>
          <a:xfrm>
            <a:off x="164565" y="1531036"/>
            <a:ext cx="259772" cy="1324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5E58A4B0-B8D3-49C8-B4CD-DBAB8A94FDA2}"/>
              </a:ext>
            </a:extLst>
          </p:cNvPr>
          <p:cNvSpPr/>
          <p:nvPr/>
        </p:nvSpPr>
        <p:spPr>
          <a:xfrm>
            <a:off x="182059" y="3177647"/>
            <a:ext cx="236398" cy="1315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F4F6377-088E-471F-97E5-FAE5DFC0084B}"/>
              </a:ext>
            </a:extLst>
          </p:cNvPr>
          <p:cNvSpPr/>
          <p:nvPr/>
        </p:nvSpPr>
        <p:spPr>
          <a:xfrm>
            <a:off x="151878" y="4821310"/>
            <a:ext cx="263675" cy="1574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07B0D9-B9BD-4E65-8F2D-67A8BE12EFC9}"/>
              </a:ext>
            </a:extLst>
          </p:cNvPr>
          <p:cNvSpPr txBox="1"/>
          <p:nvPr/>
        </p:nvSpPr>
        <p:spPr>
          <a:xfrm>
            <a:off x="283715" y="1862651"/>
            <a:ext cx="13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预处理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B22E95-DFD8-4CAA-8507-5F6D9D111EB5}"/>
              </a:ext>
            </a:extLst>
          </p:cNvPr>
          <p:cNvSpPr txBox="1"/>
          <p:nvPr/>
        </p:nvSpPr>
        <p:spPr>
          <a:xfrm>
            <a:off x="-2034023" y="1181052"/>
            <a:ext cx="525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旋律</a:t>
            </a:r>
            <a:r>
              <a:rPr lang="en-US" altLang="zh-CN" b="1" dirty="0"/>
              <a:t>midi</a:t>
            </a:r>
            <a:endParaRPr lang="zh-CN" altLang="en-US" b="1" dirty="0"/>
          </a:p>
        </p:txBody>
      </p:sp>
      <p:pic>
        <p:nvPicPr>
          <p:cNvPr id="23" name="Picture 2" descr="http://marg.snu.ac.kr/chord_generation/example.png">
            <a:extLst>
              <a:ext uri="{FF2B5EF4-FFF2-40B4-BE49-F238E27FC236}">
                <a16:creationId xmlns:a16="http://schemas.microsoft.com/office/drawing/2014/main" id="{9C627979-0587-411C-B9F3-7748EBC36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61" y="600909"/>
            <a:ext cx="4066309" cy="188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CF7E459-1162-4FB9-97C9-349DB32D2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38" y="2747298"/>
            <a:ext cx="3893079" cy="252273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B8AC379-FB26-4CE3-AA8A-97D7D070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38" y="5926913"/>
            <a:ext cx="10457143" cy="31428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D9E6569-6C9A-4546-8328-69B1DEC79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907" y="77956"/>
            <a:ext cx="3400000" cy="27530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66F3CB5-484F-484A-A3AC-FF534802E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268" y="3181112"/>
            <a:ext cx="4546517" cy="269515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3902B70F-B538-4371-9C3E-0AEA8B53F8E4}"/>
              </a:ext>
            </a:extLst>
          </p:cNvPr>
          <p:cNvSpPr txBox="1"/>
          <p:nvPr/>
        </p:nvSpPr>
        <p:spPr>
          <a:xfrm>
            <a:off x="10515600" y="783771"/>
            <a:ext cx="150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/>
              <a:t>音频文件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ABA1889E-662A-4632-99BB-B93C2152F61C}"/>
              </a:ext>
            </a:extLst>
          </p:cNvPr>
          <p:cNvSpPr/>
          <p:nvPr/>
        </p:nvSpPr>
        <p:spPr>
          <a:xfrm>
            <a:off x="11437257" y="1181206"/>
            <a:ext cx="263153" cy="2753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6A8A90-AC89-490B-90A6-385DF7DD80FF}"/>
              </a:ext>
            </a:extLst>
          </p:cNvPr>
          <p:cNvSpPr txBox="1"/>
          <p:nvPr/>
        </p:nvSpPr>
        <p:spPr>
          <a:xfrm>
            <a:off x="11041323" y="3988057"/>
            <a:ext cx="115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前端播放</a:t>
            </a: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CEE6A81D-0BE8-407E-BAC9-3741492BE407}"/>
              </a:ext>
            </a:extLst>
          </p:cNvPr>
          <p:cNvSpPr/>
          <p:nvPr/>
        </p:nvSpPr>
        <p:spPr>
          <a:xfrm>
            <a:off x="961302" y="2167165"/>
            <a:ext cx="603036" cy="179324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id="{DF3704EF-69FF-4598-AEBE-9505FD06953D}"/>
              </a:ext>
            </a:extLst>
          </p:cNvPr>
          <p:cNvSpPr/>
          <p:nvPr/>
        </p:nvSpPr>
        <p:spPr>
          <a:xfrm rot="279924">
            <a:off x="819818" y="3871726"/>
            <a:ext cx="913041" cy="170641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8974CCE0-1F99-401F-9CEE-C082437EA3D4}"/>
              </a:ext>
            </a:extLst>
          </p:cNvPr>
          <p:cNvSpPr/>
          <p:nvPr/>
        </p:nvSpPr>
        <p:spPr>
          <a:xfrm rot="1151243">
            <a:off x="1324102" y="5499725"/>
            <a:ext cx="1009649" cy="19810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箭头: V 形 35">
            <a:extLst>
              <a:ext uri="{FF2B5EF4-FFF2-40B4-BE49-F238E27FC236}">
                <a16:creationId xmlns:a16="http://schemas.microsoft.com/office/drawing/2014/main" id="{95F426CA-1855-4882-9D22-DAD90B3478C8}"/>
              </a:ext>
            </a:extLst>
          </p:cNvPr>
          <p:cNvSpPr/>
          <p:nvPr/>
        </p:nvSpPr>
        <p:spPr>
          <a:xfrm rot="10566134">
            <a:off x="9930453" y="1054053"/>
            <a:ext cx="1009649" cy="19810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箭头: V 形 36">
            <a:extLst>
              <a:ext uri="{FF2B5EF4-FFF2-40B4-BE49-F238E27FC236}">
                <a16:creationId xmlns:a16="http://schemas.microsoft.com/office/drawing/2014/main" id="{D1B3352B-2650-42A5-A6AC-B41637AAE8EE}"/>
              </a:ext>
            </a:extLst>
          </p:cNvPr>
          <p:cNvSpPr/>
          <p:nvPr/>
        </p:nvSpPr>
        <p:spPr>
          <a:xfrm rot="9955701">
            <a:off x="10137692" y="4245157"/>
            <a:ext cx="1009649" cy="19810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4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32EAD-FC00-49A6-8837-59F098A0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后续计划：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CE34F-E99C-43AA-A31E-52DDAF06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zh-CN" dirty="0"/>
              <a:t>模型部分：</a:t>
            </a:r>
          </a:p>
          <a:p>
            <a:pPr lvl="0"/>
            <a:r>
              <a:rPr lang="zh-CN" altLang="zh-CN" dirty="0"/>
              <a:t>旋律文件的鲁棒性</a:t>
            </a:r>
            <a:r>
              <a:rPr lang="zh-CN" altLang="en-US" dirty="0"/>
              <a:t>。</a:t>
            </a:r>
            <a:endParaRPr lang="zh-CN" altLang="zh-CN" dirty="0"/>
          </a:p>
          <a:p>
            <a:pPr lvl="0"/>
            <a:r>
              <a:rPr lang="zh-CN" altLang="zh-CN" dirty="0"/>
              <a:t>增加分解和弦的种类</a:t>
            </a:r>
            <a:r>
              <a:rPr lang="zh-CN" altLang="en-US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前端部分：</a:t>
            </a:r>
          </a:p>
          <a:p>
            <a:pPr lvl="0"/>
            <a:r>
              <a:rPr lang="zh-CN" altLang="zh-CN" dirty="0"/>
              <a:t>优化选择选项数目，</a:t>
            </a:r>
            <a:r>
              <a:rPr lang="zh-CN" altLang="en-US" dirty="0"/>
              <a:t>增加进度条和提示信息，</a:t>
            </a:r>
            <a:r>
              <a:rPr lang="zh-CN" altLang="zh-CN" dirty="0"/>
              <a:t>使之更加</a:t>
            </a:r>
            <a:r>
              <a:rPr lang="zh-CN" altLang="en-US" dirty="0"/>
              <a:t>易懂易用。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55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391</Words>
  <Application>Microsoft Office PowerPoint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音乐旋律的和弦编配算法的研究与实现</vt:lpstr>
      <vt:lpstr>毕设任务</vt:lpstr>
      <vt:lpstr>已完成任务</vt:lpstr>
      <vt:lpstr>后端设计：</vt:lpstr>
      <vt:lpstr>前端设计：</vt:lpstr>
      <vt:lpstr>截图展示：</vt:lpstr>
      <vt:lpstr>后续计划：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音乐旋律的和弦编配算法的研究与实现</dc:title>
  <dc:creator>waffle</dc:creator>
  <cp:lastModifiedBy>waffle</cp:lastModifiedBy>
  <cp:revision>15</cp:revision>
  <dcterms:created xsi:type="dcterms:W3CDTF">2020-03-25T10:56:44Z</dcterms:created>
  <dcterms:modified xsi:type="dcterms:W3CDTF">2020-03-28T05:21:08Z</dcterms:modified>
</cp:coreProperties>
</file>