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9" r:id="rId5"/>
    <p:sldId id="261" r:id="rId6"/>
    <p:sldId id="262" r:id="rId7"/>
    <p:sldId id="263" r:id="rId8"/>
    <p:sldId id="264" r:id="rId9"/>
    <p:sldId id="265" r:id="rId10"/>
    <p:sldId id="266" r:id="rId11"/>
    <p:sldId id="267" r:id="rId12"/>
    <p:sldId id="270" r:id="rId13"/>
    <p:sldId id="272" r:id="rId14"/>
    <p:sldId id="273" r:id="rId15"/>
    <p:sldId id="274" r:id="rId16"/>
    <p:sldId id="275" r:id="rId18"/>
    <p:sldId id="278" r:id="rId19"/>
    <p:sldId id="276" r:id="rId20"/>
    <p:sldId id="282" r:id="rId21"/>
    <p:sldId id="285" r:id="rId22"/>
    <p:sldId id="286" r:id="rId23"/>
    <p:sldId id="287"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5" name="Text Box 4"/>
          <p:cNvSpPr txBox="1"/>
          <p:nvPr/>
        </p:nvSpPr>
        <p:spPr>
          <a:xfrm>
            <a:off x="993775" y="4533265"/>
            <a:ext cx="3514090" cy="1198880"/>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Teacher: Nguyễn Đức Giang</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Student: Nguyễn Tuấn Minh</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Student ID: BKC12345</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Class: BTECD06K12</a:t>
            </a:r>
            <a:endParaRPr lang="en-US">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4029075" y="563880"/>
            <a:ext cx="4133850"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Relationship of 4 elements</a:t>
            </a:r>
            <a:endParaRPr lang="en-US" sz="2800">
              <a:solidFill>
                <a:schemeClr val="bg1"/>
              </a:solidFill>
              <a:latin typeface="Times New Roman" panose="02020603050405020304" charset="0"/>
              <a:cs typeface="Times New Roman" panose="02020603050405020304" charset="0"/>
            </a:endParaRPr>
          </a:p>
        </p:txBody>
      </p:sp>
      <p:pic>
        <p:nvPicPr>
          <p:cNvPr id="2" name="Content Placeholder 1"/>
          <p:cNvPicPr>
            <a:picLocks noChangeAspect="1"/>
          </p:cNvPicPr>
          <p:nvPr>
            <p:ph idx="1"/>
          </p:nvPr>
        </p:nvPicPr>
        <p:blipFill>
          <a:blip r:embed="rId2"/>
          <a:stretch>
            <a:fillRect/>
          </a:stretch>
        </p:blipFill>
        <p:spPr>
          <a:xfrm>
            <a:off x="5964555" y="2306320"/>
            <a:ext cx="5817235" cy="3014345"/>
          </a:xfrm>
          <a:prstGeom prst="rect">
            <a:avLst/>
          </a:prstGeom>
        </p:spPr>
      </p:pic>
      <p:sp>
        <p:nvSpPr>
          <p:cNvPr id="4" name="Text Box 3"/>
          <p:cNvSpPr txBox="1"/>
          <p:nvPr/>
        </p:nvSpPr>
        <p:spPr>
          <a:xfrm>
            <a:off x="415925" y="1613535"/>
            <a:ext cx="5102225" cy="4399915"/>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 Communication protocols allow devices to communicate with one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another. Devices require a transmitter and a receiver to convey and</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retrieve data to communicate with one another.</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Server hardware is used to store, process, retrieve, and share data</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amongst computers on a network.</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The operating system is the heart of the computer, assigning duties to</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server components.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The operating system, hardware, and internal data of the server are all</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managed by the webserver software.</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Text Box 5"/>
          <p:cNvSpPr txBox="1"/>
          <p:nvPr/>
        </p:nvSpPr>
        <p:spPr>
          <a:xfrm>
            <a:off x="7495540" y="1299210"/>
            <a:ext cx="4846955" cy="2306955"/>
          </a:xfrm>
          <a:prstGeom prst="rect">
            <a:avLst/>
          </a:prstGeom>
          <a:noFill/>
        </p:spPr>
        <p:txBody>
          <a:bodyPr wrap="square" rtlCol="0">
            <a:spAutoFit/>
          </a:bodyPr>
          <a:p>
            <a:r>
              <a:rPr lang="en-US" sz="4800">
                <a:solidFill>
                  <a:schemeClr val="bg1"/>
                </a:solidFill>
                <a:latin typeface="Times New Roman" panose="02020603050405020304" charset="0"/>
                <a:cs typeface="Times New Roman" panose="02020603050405020304" charset="0"/>
              </a:rPr>
              <a:t>2. Website Technology, Tools and Software</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14" name="Picture 13" descr="1590690600-front-end-back-end-1080x608-1-1024x576 (1)"/>
          <p:cNvPicPr>
            <a:picLocks noChangeAspect="1"/>
          </p:cNvPicPr>
          <p:nvPr/>
        </p:nvPicPr>
        <p:blipFill>
          <a:blip r:embed="rId2"/>
          <a:stretch>
            <a:fillRect/>
          </a:stretch>
        </p:blipFill>
        <p:spPr>
          <a:xfrm>
            <a:off x="-385445" y="-1250315"/>
            <a:ext cx="12192000" cy="6858000"/>
          </a:xfrm>
          <a:prstGeom prst="rect">
            <a:avLst/>
          </a:prstGeom>
        </p:spPr>
      </p:pic>
      <p:sp>
        <p:nvSpPr>
          <p:cNvPr id="8" name="Text Box 7"/>
          <p:cNvSpPr txBox="1"/>
          <p:nvPr/>
        </p:nvSpPr>
        <p:spPr>
          <a:xfrm>
            <a:off x="1130935" y="3977640"/>
            <a:ext cx="4878070" cy="1630045"/>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 A graphical user interface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Enhance the attractiveness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Watch and engage (static)</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Collect user feedback</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Send to the backend by protocol</a:t>
            </a:r>
            <a:endParaRPr lang="en-US" sz="2000">
              <a:solidFill>
                <a:schemeClr val="bg1"/>
              </a:solidFill>
              <a:latin typeface="Times New Roman" panose="02020603050405020304" charset="0"/>
              <a:cs typeface="Times New Roman" panose="02020603050405020304" charset="0"/>
            </a:endParaRPr>
          </a:p>
        </p:txBody>
      </p:sp>
      <p:sp>
        <p:nvSpPr>
          <p:cNvPr id="9" name="Text Box 8"/>
          <p:cNvSpPr txBox="1"/>
          <p:nvPr/>
        </p:nvSpPr>
        <p:spPr>
          <a:xfrm>
            <a:off x="7038340" y="3977640"/>
            <a:ext cx="5153660" cy="2553335"/>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 Developers create the functionality of a</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website.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The web framework includes languages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such as ASP.NET MVC and others.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Database server (MS SQL, MySQL, or</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Oracle)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Server-side languages include C#, PHP, Java,</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JSP, Python, ASP.NET, and more.</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821690" y="550545"/>
            <a:ext cx="3950970" cy="953135"/>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Relationship between</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front-end and back-end</a:t>
            </a:r>
            <a:endParaRPr lang="en-US" sz="28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38100" y="2133600"/>
            <a:ext cx="2540000" cy="2030095"/>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rPr>
              <a:t>• The client-side of the program is referred to as the front-end.</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The front-end is the section of the website that users can view and</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interact with.</a:t>
            </a:r>
            <a:endParaRPr lang="en-US">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2820035" y="2133600"/>
            <a:ext cx="3230245" cy="2030095"/>
          </a:xfrm>
          <a:prstGeom prst="rect">
            <a:avLst/>
          </a:prstGeom>
          <a:noFill/>
        </p:spPr>
        <p:txBody>
          <a:bodyPr wrap="square" rtlCol="0" anchor="t">
            <a:spAutoFit/>
          </a:bodyPr>
          <a:p>
            <a:pPr algn="just"/>
            <a:r>
              <a:rPr lang="en-US">
                <a:solidFill>
                  <a:schemeClr val="bg1"/>
                </a:solidFill>
                <a:latin typeface="Times New Roman" panose="02020603050405020304" charset="0"/>
                <a:cs typeface="Times New Roman" panose="02020603050405020304" charset="0"/>
              </a:rPr>
              <a:t>• The server-side of the program is referred to as the back-end.</a:t>
            </a:r>
            <a:endParaRPr lang="en-US">
              <a:solidFill>
                <a:schemeClr val="bg1"/>
              </a:solidFill>
              <a:latin typeface="Times New Roman" panose="02020603050405020304" charset="0"/>
              <a:cs typeface="Times New Roman" panose="02020603050405020304" charset="0"/>
            </a:endParaRPr>
          </a:p>
          <a:p>
            <a:pPr algn="just"/>
            <a:r>
              <a:rPr lang="en-US">
                <a:solidFill>
                  <a:schemeClr val="bg1"/>
                </a:solidFill>
                <a:latin typeface="Times New Roman" panose="02020603050405020304" charset="0"/>
                <a:cs typeface="Times New Roman" panose="02020603050405020304" charset="0"/>
              </a:rPr>
              <a:t>• Everything that happens behind the scenes is referred to as the back-end. It receives data from the front-end and performs the</a:t>
            </a:r>
            <a:endParaRPr lang="en-US">
              <a:solidFill>
                <a:schemeClr val="bg1"/>
              </a:solidFill>
              <a:latin typeface="Times New Roman" panose="02020603050405020304" charset="0"/>
              <a:cs typeface="Times New Roman" panose="02020603050405020304" charset="0"/>
            </a:endParaRPr>
          </a:p>
          <a:p>
            <a:pPr algn="just"/>
            <a:r>
              <a:rPr lang="en-US">
                <a:solidFill>
                  <a:schemeClr val="bg1"/>
                </a:solidFill>
                <a:latin typeface="Times New Roman" panose="02020603050405020304" charset="0"/>
                <a:cs typeface="Times New Roman" panose="02020603050405020304" charset="0"/>
              </a:rPr>
              <a:t>necessary operations.</a:t>
            </a:r>
            <a:endParaRPr lang="en-US">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6947535" y="335280"/>
            <a:ext cx="5098415" cy="1383665"/>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Relationship between front-end,</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back-end, application layer and</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presentation layer</a:t>
            </a:r>
            <a:endParaRPr lang="en-US" sz="2800">
              <a:solidFill>
                <a:schemeClr val="bg1"/>
              </a:solidFill>
              <a:latin typeface="Times New Roman" panose="02020603050405020304" charset="0"/>
              <a:cs typeface="Times New Roman" panose="02020603050405020304" charset="0"/>
            </a:endParaRPr>
          </a:p>
        </p:txBody>
      </p:sp>
      <p:sp>
        <p:nvSpPr>
          <p:cNvPr id="9" name="Text Box 8"/>
          <p:cNvSpPr txBox="1"/>
          <p:nvPr/>
        </p:nvSpPr>
        <p:spPr>
          <a:xfrm>
            <a:off x="9786620" y="2133600"/>
            <a:ext cx="2540000" cy="2306955"/>
          </a:xfrm>
          <a:prstGeom prst="rect">
            <a:avLst/>
          </a:prstGeom>
          <a:noFill/>
        </p:spPr>
        <p:txBody>
          <a:bodyPr wrap="square" rtlCol="0" anchor="t">
            <a:spAutoFit/>
          </a:bodyPr>
          <a:p>
            <a:r>
              <a:rPr lang="en-US">
                <a:solidFill>
                  <a:schemeClr val="bg1"/>
                </a:solidFill>
              </a:rPr>
              <a:t>Back-end and presentation layer:</a:t>
            </a:r>
            <a:endParaRPr lang="en-US">
              <a:solidFill>
                <a:schemeClr val="bg1"/>
              </a:solidFill>
            </a:endParaRPr>
          </a:p>
          <a:p>
            <a:r>
              <a:rPr lang="en-US">
                <a:solidFill>
                  <a:schemeClr val="bg1"/>
                </a:solidFill>
              </a:rPr>
              <a:t>• The program is interacted with by the</a:t>
            </a:r>
            <a:endParaRPr lang="en-US">
              <a:solidFill>
                <a:schemeClr val="bg1"/>
              </a:solidFill>
            </a:endParaRPr>
          </a:p>
          <a:p>
            <a:r>
              <a:rPr lang="en-US">
                <a:solidFill>
                  <a:schemeClr val="bg1"/>
                </a:solidFill>
              </a:rPr>
              <a:t>users.</a:t>
            </a:r>
            <a:endParaRPr lang="en-US">
              <a:solidFill>
                <a:schemeClr val="bg1"/>
              </a:solidFill>
            </a:endParaRPr>
          </a:p>
          <a:p>
            <a:r>
              <a:rPr lang="en-US">
                <a:solidFill>
                  <a:schemeClr val="bg1"/>
                </a:solidFill>
              </a:rPr>
              <a:t>• The operation of the website</a:t>
            </a:r>
            <a:endParaRPr lang="en-US">
              <a:solidFill>
                <a:schemeClr val="bg1"/>
              </a:solidFill>
            </a:endParaRPr>
          </a:p>
          <a:p>
            <a:r>
              <a:rPr lang="en-US">
                <a:solidFill>
                  <a:schemeClr val="bg1"/>
                </a:solidFill>
              </a:rPr>
              <a:t>• Collect data</a:t>
            </a:r>
            <a:endParaRPr lang="en-US">
              <a:solidFill>
                <a:schemeClr val="bg1"/>
              </a:solidFill>
            </a:endParaRPr>
          </a:p>
        </p:txBody>
      </p:sp>
      <p:sp>
        <p:nvSpPr>
          <p:cNvPr id="10" name="Text Box 9"/>
          <p:cNvSpPr txBox="1"/>
          <p:nvPr/>
        </p:nvSpPr>
        <p:spPr>
          <a:xfrm>
            <a:off x="7052310" y="2133600"/>
            <a:ext cx="2540000" cy="3969385"/>
          </a:xfrm>
          <a:prstGeom prst="rect">
            <a:avLst/>
          </a:prstGeom>
          <a:noFill/>
        </p:spPr>
        <p:txBody>
          <a:bodyPr wrap="square" rtlCol="0" anchor="t">
            <a:spAutoFit/>
          </a:bodyPr>
          <a:p>
            <a:r>
              <a:rPr lang="en-US">
                <a:solidFill>
                  <a:schemeClr val="bg1"/>
                </a:solidFill>
              </a:rPr>
              <a:t>Front-end and presentation layer:</a:t>
            </a:r>
            <a:endParaRPr lang="en-US">
              <a:solidFill>
                <a:schemeClr val="bg1"/>
              </a:solidFill>
            </a:endParaRPr>
          </a:p>
          <a:p>
            <a:r>
              <a:rPr lang="en-US">
                <a:solidFill>
                  <a:schemeClr val="bg1"/>
                </a:solidFill>
              </a:rPr>
              <a:t>• Create user interface, presentation</a:t>
            </a:r>
            <a:endParaRPr lang="en-US">
              <a:solidFill>
                <a:schemeClr val="bg1"/>
              </a:solidFill>
            </a:endParaRPr>
          </a:p>
          <a:p>
            <a:r>
              <a:rPr lang="en-US">
                <a:solidFill>
                  <a:schemeClr val="bg1"/>
                </a:solidFill>
              </a:rPr>
              <a:t>classes.</a:t>
            </a:r>
            <a:endParaRPr lang="en-US">
              <a:solidFill>
                <a:schemeClr val="bg1"/>
              </a:solidFill>
            </a:endParaRPr>
          </a:p>
          <a:p>
            <a:r>
              <a:rPr lang="en-US">
                <a:solidFill>
                  <a:schemeClr val="bg1"/>
                </a:solidFill>
              </a:rPr>
              <a:t>• Data transfer and reception from the</a:t>
            </a:r>
            <a:endParaRPr lang="en-US">
              <a:solidFill>
                <a:schemeClr val="bg1"/>
              </a:solidFill>
            </a:endParaRPr>
          </a:p>
          <a:p>
            <a:r>
              <a:rPr lang="en-US">
                <a:solidFill>
                  <a:schemeClr val="bg1"/>
                </a:solidFill>
              </a:rPr>
              <a:t>presentation layer</a:t>
            </a:r>
            <a:endParaRPr lang="en-US">
              <a:solidFill>
                <a:schemeClr val="bg1"/>
              </a:solidFill>
            </a:endParaRPr>
          </a:p>
          <a:p>
            <a:r>
              <a:rPr lang="en-US">
                <a:solidFill>
                  <a:schemeClr val="bg1"/>
                </a:solidFill>
              </a:rPr>
              <a:t>• Data transfer to the application layer</a:t>
            </a:r>
            <a:endParaRPr lang="en-US">
              <a:solidFill>
                <a:schemeClr val="bg1"/>
              </a:solidFill>
            </a:endParaRPr>
          </a:p>
          <a:p>
            <a:r>
              <a:rPr lang="en-US">
                <a:solidFill>
                  <a:schemeClr val="bg1"/>
                </a:solidFill>
              </a:rPr>
              <a:t>• Translation</a:t>
            </a:r>
            <a:endParaRPr lang="en-US">
              <a:solidFill>
                <a:schemeClr val="bg1"/>
              </a:solidFill>
            </a:endParaRPr>
          </a:p>
          <a:p>
            <a:r>
              <a:rPr lang="en-US">
                <a:solidFill>
                  <a:schemeClr val="bg1"/>
                </a:solidFill>
              </a:rPr>
              <a:t>• Data should be sent to the application</a:t>
            </a:r>
            <a:endParaRPr lang="en-US">
              <a:solidFill>
                <a:schemeClr val="bg1"/>
              </a:solidFill>
            </a:endParaRPr>
          </a:p>
          <a:p>
            <a:r>
              <a:rPr lang="en-US">
                <a:solidFill>
                  <a:schemeClr val="bg1"/>
                </a:solidFill>
              </a:rPr>
              <a:t>laye</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Text Box 5"/>
          <p:cNvSpPr txBox="1"/>
          <p:nvPr/>
        </p:nvSpPr>
        <p:spPr>
          <a:xfrm>
            <a:off x="363220" y="442595"/>
            <a:ext cx="2540000" cy="398780"/>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Front-end technologies</a:t>
            </a:r>
            <a:endParaRPr lang="en-US" sz="20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363220" y="974090"/>
            <a:ext cx="3807460" cy="3476625"/>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Definition:</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A form of "client-side" development</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focuses on the first thing a consumer sees when they open their browser or application</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Front-end development determines a website's style and feel.</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Front-end languages: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HTML, CSS, Javascript</a:t>
            </a:r>
            <a:endParaRPr lang="en-US" sz="20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9185275" y="442595"/>
            <a:ext cx="2540000" cy="398780"/>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Back-end technologies</a:t>
            </a:r>
            <a:endParaRPr lang="en-US" sz="2000">
              <a:solidFill>
                <a:schemeClr val="bg1"/>
              </a:solidFill>
              <a:latin typeface="Times New Roman" panose="02020603050405020304" charset="0"/>
              <a:cs typeface="Times New Roman" panose="02020603050405020304" charset="0"/>
            </a:endParaRPr>
          </a:p>
        </p:txBody>
      </p:sp>
      <p:sp>
        <p:nvSpPr>
          <p:cNvPr id="9" name="Text Box 8"/>
          <p:cNvSpPr txBox="1"/>
          <p:nvPr/>
        </p:nvSpPr>
        <p:spPr>
          <a:xfrm>
            <a:off x="5848985" y="974090"/>
            <a:ext cx="5876290" cy="3169285"/>
          </a:xfrm>
          <a:prstGeom prst="rect">
            <a:avLst/>
          </a:prstGeom>
          <a:noFill/>
        </p:spPr>
        <p:txBody>
          <a:bodyPr wrap="square" rtlCol="0" anchor="t">
            <a:spAutoFit/>
          </a:bodyPr>
          <a:p>
            <a:pPr algn="l"/>
            <a:r>
              <a:rPr lang="en-US" sz="2000">
                <a:solidFill>
                  <a:schemeClr val="bg1"/>
                </a:solidFill>
                <a:latin typeface="Times New Roman" panose="02020603050405020304" charset="0"/>
                <a:cs typeface="Times New Roman" panose="02020603050405020304" charset="0"/>
              </a:rPr>
              <a:t>Definition:</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 Back-end development refers to the development of</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an application's server-side.</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 In most cases, the back-end includes a server, an</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application, and a database.</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 The back-end work is hidden from view, but the code</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is responsible for delivering database data to the</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browser.</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Back-end languages:</a:t>
            </a:r>
            <a:endParaRPr lang="en-US" sz="2000">
              <a:solidFill>
                <a:schemeClr val="bg1"/>
              </a:solidFill>
              <a:latin typeface="Times New Roman" panose="02020603050405020304" charset="0"/>
              <a:cs typeface="Times New Roman" panose="02020603050405020304" charset="0"/>
            </a:endParaRPr>
          </a:p>
          <a:p>
            <a:pPr algn="l"/>
            <a:r>
              <a:rPr lang="en-US" sz="2000">
                <a:solidFill>
                  <a:schemeClr val="bg1"/>
                </a:solidFill>
                <a:latin typeface="Times New Roman" panose="02020603050405020304" charset="0"/>
                <a:cs typeface="Times New Roman" panose="02020603050405020304" charset="0"/>
              </a:rPr>
              <a:t>• Java, Python, PHP, Ruby on rails. .Net</a:t>
            </a:r>
            <a:endParaRPr lang="en-US" sz="2000">
              <a:solidFill>
                <a:schemeClr val="bg1"/>
              </a:solidFill>
              <a:latin typeface="Times New Roman" panose="02020603050405020304" charset="0"/>
              <a:cs typeface="Times New Roman" panose="02020603050405020304" charset="0"/>
            </a:endParaRPr>
          </a:p>
        </p:txBody>
      </p:sp>
      <p:pic>
        <p:nvPicPr>
          <p:cNvPr id="10" name="Picture 9" descr="html-css-js-course-intro"/>
          <p:cNvPicPr>
            <a:picLocks noChangeAspect="1"/>
          </p:cNvPicPr>
          <p:nvPr/>
        </p:nvPicPr>
        <p:blipFill>
          <a:blip r:embed="rId2"/>
          <a:stretch>
            <a:fillRect/>
          </a:stretch>
        </p:blipFill>
        <p:spPr>
          <a:xfrm>
            <a:off x="191770" y="4470400"/>
            <a:ext cx="4161155" cy="2308225"/>
          </a:xfrm>
          <a:prstGeom prst="rect">
            <a:avLst/>
          </a:prstGeom>
        </p:spPr>
      </p:pic>
      <p:pic>
        <p:nvPicPr>
          <p:cNvPr id="11" name="Picture 10" descr="java-javascript-php-python-logo"/>
          <p:cNvPicPr>
            <a:picLocks noChangeAspect="1"/>
          </p:cNvPicPr>
          <p:nvPr/>
        </p:nvPicPr>
        <p:blipFill>
          <a:blip r:embed="rId3"/>
          <a:stretch>
            <a:fillRect/>
          </a:stretch>
        </p:blipFill>
        <p:spPr>
          <a:xfrm>
            <a:off x="5076190" y="4471035"/>
            <a:ext cx="6811010" cy="23075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5600700" y="259080"/>
            <a:ext cx="989330"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CMS</a:t>
            </a:r>
            <a:endParaRPr lang="en-US" sz="28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425450" y="863600"/>
            <a:ext cx="11339195" cy="2245360"/>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Definition: software that enables users to create, maintain, and alter website content without the requirement for specific technical skills.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How to Create a Website Using a Content Management System (CMS):</a:t>
            </a: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Purchase or hire a web hosting and a domain name</a:t>
            </a: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Install your content management system on your web server</a:t>
            </a: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Configure the content management system to control how your site looks and performs</a:t>
            </a: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Begin writing material using the interface of the content management system.</a:t>
            </a:r>
            <a:endParaRPr lang="en-US" sz="2000">
              <a:solidFill>
                <a:schemeClr val="bg1"/>
              </a:solidFill>
              <a:latin typeface="Times New Roman" panose="02020603050405020304" charset="0"/>
              <a:cs typeface="Times New Roman" panose="02020603050405020304" charset="0"/>
            </a:endParaRPr>
          </a:p>
        </p:txBody>
      </p:sp>
      <p:pic>
        <p:nvPicPr>
          <p:cNvPr id="3" name="Picture 2" descr="cms-la-gi"/>
          <p:cNvPicPr>
            <a:picLocks noChangeAspect="1"/>
          </p:cNvPicPr>
          <p:nvPr/>
        </p:nvPicPr>
        <p:blipFill>
          <a:blip r:embed="rId2"/>
          <a:stretch>
            <a:fillRect/>
          </a:stretch>
        </p:blipFill>
        <p:spPr>
          <a:xfrm>
            <a:off x="2265680" y="3267710"/>
            <a:ext cx="7661275" cy="3224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425450" y="902335"/>
            <a:ext cx="11339195" cy="1014730"/>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Most themes are created in such a manner that what you see is precisely what you get.</a:t>
            </a: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Colors and typefaces can be altered, but the layout remains fairly consistent.</a:t>
            </a: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Example: WordPress and WIX</a:t>
            </a:r>
            <a:endParaRPr lang="en-US" sz="20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3739515" y="111125"/>
            <a:ext cx="4711065"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Online Website Creation Tools</a:t>
            </a:r>
            <a:endParaRPr lang="en-US" sz="2800">
              <a:solidFill>
                <a:schemeClr val="bg1"/>
              </a:solidFill>
              <a:latin typeface="Times New Roman" panose="02020603050405020304" charset="0"/>
              <a:cs typeface="Times New Roman" panose="02020603050405020304" charset="0"/>
            </a:endParaRPr>
          </a:p>
        </p:txBody>
      </p:sp>
      <p:pic>
        <p:nvPicPr>
          <p:cNvPr id="7" name="Picture 6" descr="squarespace-vs-wix-vs-weebly-vs-wordpress"/>
          <p:cNvPicPr>
            <a:picLocks noChangeAspect="1"/>
          </p:cNvPicPr>
          <p:nvPr/>
        </p:nvPicPr>
        <p:blipFill>
          <a:blip r:embed="rId2"/>
          <a:stretch>
            <a:fillRect/>
          </a:stretch>
        </p:blipFill>
        <p:spPr>
          <a:xfrm>
            <a:off x="2300605" y="2270760"/>
            <a:ext cx="7588250" cy="42157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737870" y="350520"/>
            <a:ext cx="10716260"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Differences between online website creation tools and custom-build sites</a:t>
            </a:r>
            <a:endParaRPr lang="en-US" sz="2800">
              <a:solidFill>
                <a:schemeClr val="bg1"/>
              </a:solidFill>
              <a:latin typeface="Times New Roman" panose="02020603050405020304" charset="0"/>
              <a:cs typeface="Times New Roman" panose="02020603050405020304" charset="0"/>
            </a:endParaRPr>
          </a:p>
        </p:txBody>
      </p:sp>
      <p:pic>
        <p:nvPicPr>
          <p:cNvPr id="3" name="Content Placeholder 2"/>
          <p:cNvPicPr>
            <a:picLocks noChangeAspect="1"/>
          </p:cNvPicPr>
          <p:nvPr>
            <p:ph sz="half" idx="2"/>
          </p:nvPr>
        </p:nvPicPr>
        <p:blipFill>
          <a:blip r:embed="rId2"/>
          <a:stretch>
            <a:fillRect/>
          </a:stretch>
        </p:blipFill>
        <p:spPr>
          <a:xfrm>
            <a:off x="2156460" y="1320165"/>
            <a:ext cx="7879080" cy="4045585"/>
          </a:xfrm>
          <a:prstGeom prst="rect">
            <a:avLst/>
          </a:prstGeom>
        </p:spPr>
      </p:pic>
      <p:sp>
        <p:nvSpPr>
          <p:cNvPr id="8" name="Text Box 7"/>
          <p:cNvSpPr txBox="1"/>
          <p:nvPr/>
        </p:nvSpPr>
        <p:spPr>
          <a:xfrm>
            <a:off x="581660" y="5726430"/>
            <a:ext cx="11028680" cy="706755"/>
          </a:xfrm>
          <a:prstGeom prst="rect">
            <a:avLst/>
          </a:prstGeom>
          <a:noFill/>
        </p:spPr>
        <p:txBody>
          <a:bodyPr wrap="square" rtlCol="0" anchor="t">
            <a:spAutoFit/>
          </a:bodyPr>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You are authorized and encouraged to use design to represent your company's culture and personality.</a:t>
            </a: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A one-of-a-kind arrangement may be shown, changed, and turned into a bespoke location format</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Text Box 5"/>
          <p:cNvSpPr txBox="1"/>
          <p:nvPr/>
        </p:nvSpPr>
        <p:spPr>
          <a:xfrm>
            <a:off x="7931150" y="3013710"/>
            <a:ext cx="4846955" cy="829945"/>
          </a:xfrm>
          <a:prstGeom prst="rect">
            <a:avLst/>
          </a:prstGeom>
          <a:noFill/>
        </p:spPr>
        <p:txBody>
          <a:bodyPr wrap="square" rtlCol="0">
            <a:spAutoFit/>
          </a:bodyPr>
          <a:p>
            <a:r>
              <a:rPr lang="en-US" sz="4800">
                <a:solidFill>
                  <a:schemeClr val="bg1"/>
                </a:solidFill>
                <a:latin typeface="Times New Roman" panose="02020603050405020304" charset="0"/>
                <a:cs typeface="Times New Roman" panose="02020603050405020304" charset="0"/>
              </a:rPr>
              <a:t>3. Evaluate</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1664970" y="320040"/>
            <a:ext cx="8862060"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sym typeface="+mn-ea"/>
              </a:rPr>
              <a:t>Analyze the effect of search engines on website performance</a:t>
            </a:r>
            <a:endParaRPr lang="en-US" sz="2800">
              <a:solidFill>
                <a:schemeClr val="bg1"/>
              </a:solidFill>
              <a:latin typeface="Times New Roman" panose="02020603050405020304" charset="0"/>
              <a:cs typeface="Times New Roman" panose="02020603050405020304" charset="0"/>
              <a:sym typeface="+mn-ea"/>
            </a:endParaRPr>
          </a:p>
        </p:txBody>
      </p:sp>
      <p:sp>
        <p:nvSpPr>
          <p:cNvPr id="6" name="Text Box 5"/>
          <p:cNvSpPr txBox="1"/>
          <p:nvPr/>
        </p:nvSpPr>
        <p:spPr>
          <a:xfrm>
            <a:off x="151765" y="842010"/>
            <a:ext cx="2905760" cy="368300"/>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rPr>
              <a:t>Search engine optimization</a:t>
            </a:r>
            <a:endParaRPr lang="en-US">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151765" y="1210310"/>
            <a:ext cx="11939905" cy="922020"/>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rPr>
              <a:t>It’s the process of getting traffic from the free, organic, editorial or natural search results on search engines.All the search engines such as google, yahoo, Bing have primary search results, where web page and othercontent such as videos or local listings are showed and ranked based on what the search engine considersmost relevant to users</a:t>
            </a:r>
            <a:endParaRPr lang="en-US">
              <a:solidFill>
                <a:schemeClr val="bg1"/>
              </a:solidFill>
              <a:latin typeface="Times New Roman" panose="02020603050405020304" charset="0"/>
              <a:cs typeface="Times New Roman" panose="02020603050405020304" charset="0"/>
            </a:endParaRPr>
          </a:p>
        </p:txBody>
      </p:sp>
      <p:sp>
        <p:nvSpPr>
          <p:cNvPr id="17" name="Text Box 16"/>
          <p:cNvSpPr txBox="1"/>
          <p:nvPr/>
        </p:nvSpPr>
        <p:spPr>
          <a:xfrm>
            <a:off x="151765" y="2319655"/>
            <a:ext cx="8056245" cy="1753235"/>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sym typeface="+mn-ea"/>
              </a:rPr>
              <a:t>Technical solution to improve website index based on SEO</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sym typeface="+mn-ea"/>
              </a:rPr>
              <a:t>1. Publish Relevant Content</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sym typeface="+mn-ea"/>
              </a:rPr>
              <a:t>2. Update Content Regularly</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sym typeface="+mn-ea"/>
              </a:rPr>
              <a:t>3. Metadata</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sym typeface="+mn-ea"/>
              </a:rPr>
              <a:t>4. Have a link-worthy site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sym typeface="+mn-ea"/>
              </a:rPr>
              <a:t>5. Use alt tags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Text Box 5"/>
          <p:cNvSpPr txBox="1"/>
          <p:nvPr/>
        </p:nvSpPr>
        <p:spPr>
          <a:xfrm>
            <a:off x="7638415" y="1299210"/>
            <a:ext cx="5080000" cy="3046095"/>
          </a:xfrm>
          <a:prstGeom prst="rect">
            <a:avLst/>
          </a:prstGeom>
          <a:noFill/>
        </p:spPr>
        <p:txBody>
          <a:bodyPr wrap="square" rtlCol="0">
            <a:spAutoFit/>
          </a:bodyPr>
          <a:p>
            <a:r>
              <a:rPr lang="en-US" sz="4800">
                <a:solidFill>
                  <a:schemeClr val="bg1"/>
                </a:solidFill>
                <a:latin typeface="Times New Roman" panose="02020603050405020304" charset="0"/>
                <a:cs typeface="Times New Roman" panose="02020603050405020304" charset="0"/>
              </a:rPr>
              <a:t>1. Server Technologies and Management Services</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Text Box 2"/>
          <p:cNvSpPr txBox="1"/>
          <p:nvPr/>
        </p:nvSpPr>
        <p:spPr>
          <a:xfrm>
            <a:off x="917575" y="5584190"/>
            <a:ext cx="1739265" cy="368300"/>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rPr>
              <a:t>Panda Algorithm</a:t>
            </a:r>
            <a:endParaRPr lang="en-US">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9075420" y="5584190"/>
            <a:ext cx="2529205" cy="368300"/>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rPr>
              <a:t>Hummingbird Algorithm</a:t>
            </a:r>
            <a:endParaRPr lang="en-US">
              <a:solidFill>
                <a:schemeClr val="bg1"/>
              </a:solidFill>
              <a:latin typeface="Times New Roman" panose="02020603050405020304" charset="0"/>
              <a:cs typeface="Times New Roman" panose="02020603050405020304" charset="0"/>
            </a:endParaRPr>
          </a:p>
        </p:txBody>
      </p:sp>
      <p:pic>
        <p:nvPicPr>
          <p:cNvPr id="13" name="Picture 12" descr="Google-hummingbird-update-1520x800"/>
          <p:cNvPicPr>
            <a:picLocks noChangeAspect="1"/>
          </p:cNvPicPr>
          <p:nvPr/>
        </p:nvPicPr>
        <p:blipFill>
          <a:blip r:embed="rId2"/>
          <a:stretch>
            <a:fillRect/>
          </a:stretch>
        </p:blipFill>
        <p:spPr>
          <a:xfrm>
            <a:off x="8679180" y="3659505"/>
            <a:ext cx="3321685" cy="1748790"/>
          </a:xfrm>
          <a:prstGeom prst="rect">
            <a:avLst/>
          </a:prstGeom>
        </p:spPr>
      </p:pic>
      <p:sp>
        <p:nvSpPr>
          <p:cNvPr id="14" name="Text Box 13"/>
          <p:cNvSpPr txBox="1"/>
          <p:nvPr/>
        </p:nvSpPr>
        <p:spPr>
          <a:xfrm>
            <a:off x="5125085" y="5584190"/>
            <a:ext cx="1941195" cy="368300"/>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rPr>
              <a:t>Penguin Algorithm</a:t>
            </a:r>
            <a:endParaRPr lang="en-US">
              <a:solidFill>
                <a:schemeClr val="bg1"/>
              </a:solidFill>
              <a:latin typeface="Times New Roman" panose="02020603050405020304" charset="0"/>
              <a:cs typeface="Times New Roman" panose="02020603050405020304" charset="0"/>
            </a:endParaRPr>
          </a:p>
        </p:txBody>
      </p:sp>
      <p:pic>
        <p:nvPicPr>
          <p:cNvPr id="15" name="Picture 14" descr="tat-tan-tat-ve-thuat-toan-google-panda-1"/>
          <p:cNvPicPr>
            <a:picLocks noChangeAspect="1"/>
          </p:cNvPicPr>
          <p:nvPr/>
        </p:nvPicPr>
        <p:blipFill>
          <a:blip r:embed="rId3"/>
          <a:stretch>
            <a:fillRect/>
          </a:stretch>
        </p:blipFill>
        <p:spPr>
          <a:xfrm>
            <a:off x="233045" y="3639185"/>
            <a:ext cx="3107690" cy="1749425"/>
          </a:xfrm>
          <a:prstGeom prst="rect">
            <a:avLst/>
          </a:prstGeom>
        </p:spPr>
      </p:pic>
      <p:pic>
        <p:nvPicPr>
          <p:cNvPr id="16" name="Picture 15" descr="WSI-Blog-Featured-Image-sept23-2zy6wf9gnt55efez4d0zcw"/>
          <p:cNvPicPr>
            <a:picLocks noChangeAspect="1"/>
          </p:cNvPicPr>
          <p:nvPr/>
        </p:nvPicPr>
        <p:blipFill>
          <a:blip r:embed="rId4"/>
          <a:stretch>
            <a:fillRect/>
          </a:stretch>
        </p:blipFill>
        <p:spPr>
          <a:xfrm>
            <a:off x="4140200" y="3659505"/>
            <a:ext cx="3911600" cy="1729105"/>
          </a:xfrm>
          <a:prstGeom prst="rect">
            <a:avLst/>
          </a:prstGeom>
        </p:spPr>
      </p:pic>
      <p:sp>
        <p:nvSpPr>
          <p:cNvPr id="4" name="Text Box 3"/>
          <p:cNvSpPr txBox="1"/>
          <p:nvPr/>
        </p:nvSpPr>
        <p:spPr>
          <a:xfrm>
            <a:off x="2206625" y="466725"/>
            <a:ext cx="7779385" cy="460375"/>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Some Search Engines, Algorithm influance to search engines</a:t>
            </a:r>
            <a:endParaRPr lang="en-US" sz="2400">
              <a:solidFill>
                <a:schemeClr val="bg1"/>
              </a:solidFill>
              <a:latin typeface="Times New Roman" panose="02020603050405020304" charset="0"/>
              <a:cs typeface="Times New Roman" panose="02020603050405020304" charset="0"/>
            </a:endParaRPr>
          </a:p>
        </p:txBody>
      </p:sp>
      <p:pic>
        <p:nvPicPr>
          <p:cNvPr id="5" name="Picture 4" descr="204962.XMTA05fb27bfc3b0db"/>
          <p:cNvPicPr>
            <a:picLocks noChangeAspect="1"/>
          </p:cNvPicPr>
          <p:nvPr/>
        </p:nvPicPr>
        <p:blipFill>
          <a:blip r:embed="rId5"/>
          <a:stretch>
            <a:fillRect/>
          </a:stretch>
        </p:blipFill>
        <p:spPr>
          <a:xfrm>
            <a:off x="233045" y="1202055"/>
            <a:ext cx="3108325" cy="1743710"/>
          </a:xfrm>
          <a:prstGeom prst="rect">
            <a:avLst/>
          </a:prstGeom>
        </p:spPr>
      </p:pic>
      <p:pic>
        <p:nvPicPr>
          <p:cNvPr id="6" name="Picture 5" descr="bing-site-search"/>
          <p:cNvPicPr>
            <a:picLocks noChangeAspect="1"/>
          </p:cNvPicPr>
          <p:nvPr/>
        </p:nvPicPr>
        <p:blipFill>
          <a:blip r:embed="rId6"/>
          <a:stretch>
            <a:fillRect/>
          </a:stretch>
        </p:blipFill>
        <p:spPr>
          <a:xfrm>
            <a:off x="4457065" y="1202055"/>
            <a:ext cx="3277235" cy="1720215"/>
          </a:xfrm>
          <a:prstGeom prst="rect">
            <a:avLst/>
          </a:prstGeom>
        </p:spPr>
      </p:pic>
      <p:pic>
        <p:nvPicPr>
          <p:cNvPr id="7" name="Picture 6" descr="nhin-lai-qua-khu-huy-hoang-cua-yahoo-truoc-khi-thuong-hieu-nay-bi-xoa-so"/>
          <p:cNvPicPr>
            <a:picLocks noChangeAspect="1"/>
          </p:cNvPicPr>
          <p:nvPr/>
        </p:nvPicPr>
        <p:blipFill>
          <a:blip r:embed="rId7"/>
          <a:stretch>
            <a:fillRect/>
          </a:stretch>
        </p:blipFill>
        <p:spPr>
          <a:xfrm>
            <a:off x="8679180" y="1398270"/>
            <a:ext cx="3328670" cy="1524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100965" y="213360"/>
            <a:ext cx="9655810" cy="706755"/>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The impact of common web development technologies and framework with regards to website design, function and management</a:t>
            </a:r>
            <a:endParaRPr lang="en-US" sz="20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100965" y="1214755"/>
            <a:ext cx="11786235" cy="1322070"/>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Frameworks are straight forward representation of a programming language, as they are easy to learn and get the job done in no time. However, excessive use of these development tools often eradicates one’s chances of getting the real deal-learning the language with a much more comprehensive overview. Think of it as going to college, only you never really get the thrill of it because you were homeschooled</a:t>
            </a:r>
            <a:endParaRPr lang="en-US" sz="20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100965" y="4448175"/>
            <a:ext cx="5801995" cy="398780"/>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Some frameworks: PHP, Ruby, Python, ...</a:t>
            </a:r>
            <a:endParaRPr lang="en-US" sz="2000">
              <a:solidFill>
                <a:schemeClr val="bg1"/>
              </a:solidFill>
              <a:latin typeface="Times New Roman" panose="02020603050405020304" charset="0"/>
              <a:cs typeface="Times New Roman" panose="02020603050405020304" charset="0"/>
            </a:endParaRPr>
          </a:p>
        </p:txBody>
      </p:sp>
      <p:sp>
        <p:nvSpPr>
          <p:cNvPr id="9" name="Text Box 8"/>
          <p:cNvSpPr txBox="1"/>
          <p:nvPr/>
        </p:nvSpPr>
        <p:spPr>
          <a:xfrm>
            <a:off x="100965" y="2831465"/>
            <a:ext cx="11786235" cy="1322070"/>
          </a:xfrm>
          <a:prstGeom prst="rect">
            <a:avLst/>
          </a:prstGeom>
          <a:noFill/>
        </p:spPr>
        <p:txBody>
          <a:bodyPr wrap="square" rtlCol="0">
            <a:spAutoFit/>
          </a:bodyPr>
          <a:p>
            <a:r>
              <a:rPr lang="en-US" sz="2000">
                <a:solidFill>
                  <a:schemeClr val="bg1"/>
                </a:solidFill>
                <a:latin typeface="Times New Roman" panose="02020603050405020304" charset="0"/>
                <a:cs typeface="Times New Roman" panose="02020603050405020304" charset="0"/>
              </a:rPr>
              <a:t>The fact that most programmers consider frameworks the quickest means to understanding a programming language is often than not a far-fetched idealism. Because most times, they tend to abandon the task of learning how a languages works once the job is done and completed. We all are a victim of this at same point, so there is no denying that</a:t>
            </a:r>
            <a:endParaRPr lang="en-US" sz="2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4399280" y="543560"/>
            <a:ext cx="3394075"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How do website work</a:t>
            </a:r>
            <a:endParaRPr lang="en-US" sz="28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307340" y="1684020"/>
            <a:ext cx="4215765" cy="4092575"/>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For the website to work correctly, the following items are required:</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 Clients: Internet-connected PCs and web access software used by web users.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 Sever: Computers that store websites or software for usage by consumers.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Websites work as follows: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 Respond to client inquiries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 Public Reactions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 Install on a computer referred to as a host.</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 Provide the client with information</a:t>
            </a:r>
            <a:endParaRPr lang="en-US" sz="2000">
              <a:solidFill>
                <a:schemeClr val="bg1"/>
              </a:solidFill>
              <a:latin typeface="Times New Roman" panose="02020603050405020304" charset="0"/>
              <a:cs typeface="Times New Roman" panose="02020603050405020304" charset="0"/>
            </a:endParaRPr>
          </a:p>
        </p:txBody>
      </p:sp>
      <p:pic>
        <p:nvPicPr>
          <p:cNvPr id="7" name="Picture 6" descr="web-server"/>
          <p:cNvPicPr>
            <a:picLocks noChangeAspect="1"/>
          </p:cNvPicPr>
          <p:nvPr/>
        </p:nvPicPr>
        <p:blipFill>
          <a:blip r:embed="rId2"/>
          <a:stretch>
            <a:fillRect/>
          </a:stretch>
        </p:blipFill>
        <p:spPr>
          <a:xfrm>
            <a:off x="5824855" y="2092325"/>
            <a:ext cx="5943600" cy="3276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4" name="Picture 3" descr="1-22"/>
          <p:cNvPicPr>
            <a:picLocks noChangeAspect="1"/>
          </p:cNvPicPr>
          <p:nvPr/>
        </p:nvPicPr>
        <p:blipFill>
          <a:blip r:embed="rId2">
            <a:alphaModFix amt="20000"/>
          </a:blip>
          <a:stretch>
            <a:fillRect/>
          </a:stretch>
        </p:blipFill>
        <p:spPr>
          <a:xfrm>
            <a:off x="988695" y="922655"/>
            <a:ext cx="14305915" cy="5354320"/>
          </a:xfrm>
          <a:prstGeom prst="rect">
            <a:avLst/>
          </a:prstGeom>
        </p:spPr>
      </p:pic>
      <p:sp>
        <p:nvSpPr>
          <p:cNvPr id="5" name="Text Box 4"/>
          <p:cNvSpPr txBox="1"/>
          <p:nvPr/>
        </p:nvSpPr>
        <p:spPr>
          <a:xfrm>
            <a:off x="4257040" y="523240"/>
            <a:ext cx="3677920"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Define, Purpose of DNS</a:t>
            </a:r>
            <a:endParaRPr lang="en-US" sz="28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307340" y="1684020"/>
            <a:ext cx="4418330" cy="1630045"/>
          </a:xfrm>
          <a:prstGeom prst="rect">
            <a:avLst/>
          </a:prstGeom>
          <a:noFill/>
        </p:spPr>
        <p:txBody>
          <a:bodyPr wrap="square" rtlCol="0" anchor="t">
            <a:spAutoFit/>
          </a:bodyPr>
          <a:p>
            <a:pPr algn="just"/>
            <a:r>
              <a:rPr lang="en-US" sz="2000">
                <a:solidFill>
                  <a:schemeClr val="bg1"/>
                </a:solidFill>
                <a:latin typeface="Times New Roman" panose="02020603050405020304" charset="0"/>
                <a:cs typeface="Times New Roman" panose="02020603050405020304" charset="0"/>
              </a:rPr>
              <a:t>DNS (Domain Name System) or domain name resolution system, can be explained as a system that helps humans and computers "communicate" with each other more easily.</a:t>
            </a:r>
            <a:endParaRPr lang="en-US" sz="20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384810" y="3314065"/>
            <a:ext cx="4198620" cy="3046095"/>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 Convert domain names to IP addresses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Find and identify services on the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Internet</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Humans are easier to work with than</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numbers.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4399280" y="543560"/>
            <a:ext cx="3394075"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Types of DNS server</a:t>
            </a:r>
            <a:endParaRPr 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334645" y="1383665"/>
            <a:ext cx="3509645" cy="2306955"/>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Recursive resolvers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The first stop in a DNS query serves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Acts as a go-between between a client</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and a DNS nameserver.</a:t>
            </a:r>
            <a:endParaRPr lang="en-US" sz="24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907530" y="1383665"/>
            <a:ext cx="4827270" cy="1198880"/>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TLD nameservers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Keeps track of all domain names that have a similar domain extension</a:t>
            </a:r>
            <a:endParaRPr lang="en-US" sz="24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6907530" y="3215005"/>
            <a:ext cx="4847590" cy="3046095"/>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Root nameservers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The initial stop in a recursive resolver's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search for DNS records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The Internet Corporation for Assigned</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Names and Numbers (ICANN) is in</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charge of it</a:t>
            </a:r>
            <a:endParaRPr lang="en-US" sz="2400">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334645" y="3954145"/>
            <a:ext cx="5151755" cy="2306955"/>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Authoritative nameservers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When the resolver receives a response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from a TLD name server, the answer</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directs the resolver to an authoritative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name server</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 The final stop on an IP address's trip</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2578735" y="513080"/>
            <a:ext cx="7035165"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How domain names are organized and managed</a:t>
            </a:r>
            <a:endParaRPr lang="en-US" sz="280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516255" y="1193800"/>
            <a:ext cx="1988185" cy="2306955"/>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Organized</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1) Root Level</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2) Top Level Domains</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3) Second Level Domains</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4) Sub-Domain</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5) Host</a:t>
            </a:r>
            <a:endParaRPr lang="en-US">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6076315" y="1193800"/>
            <a:ext cx="5720080" cy="1753235"/>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Managed</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Domains are administered by a global network of domain</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registrars and databases</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DNS is a mapping service that connects human-readable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computer hostnames to the IP addresses used by networking devices</a:t>
            </a:r>
            <a:endParaRPr lang="en-US">
              <a:solidFill>
                <a:schemeClr val="bg1"/>
              </a:solidFill>
              <a:latin typeface="Times New Roman" panose="02020603050405020304" charset="0"/>
              <a:cs typeface="Times New Roman" panose="02020603050405020304" charset="0"/>
            </a:endParaRPr>
          </a:p>
        </p:txBody>
      </p:sp>
      <p:pic>
        <p:nvPicPr>
          <p:cNvPr id="4" name="Picture 3" descr="img_dns"/>
          <p:cNvPicPr/>
          <p:nvPr/>
        </p:nvPicPr>
        <p:blipFill>
          <a:blip r:embed="rId2"/>
          <a:stretch>
            <a:fillRect/>
          </a:stretch>
        </p:blipFill>
        <p:spPr>
          <a:xfrm>
            <a:off x="6076315" y="3778250"/>
            <a:ext cx="5720080" cy="2721600"/>
          </a:xfrm>
          <a:prstGeom prst="rect">
            <a:avLst/>
          </a:prstGeom>
        </p:spPr>
      </p:pic>
      <p:pic>
        <p:nvPicPr>
          <p:cNvPr id="8" name="Picture 7" descr="The-organisation-of-the-DNS"/>
          <p:cNvPicPr>
            <a:picLocks noChangeAspect="1"/>
          </p:cNvPicPr>
          <p:nvPr/>
        </p:nvPicPr>
        <p:blipFill>
          <a:blip r:embed="rId3"/>
          <a:stretch>
            <a:fillRect/>
          </a:stretch>
        </p:blipFill>
        <p:spPr>
          <a:xfrm>
            <a:off x="516255" y="3778250"/>
            <a:ext cx="4743450" cy="2722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4186555" y="603885"/>
            <a:ext cx="3819525"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Communication protocol</a:t>
            </a:r>
            <a:endParaRPr lang="en-US" sz="28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307340" y="1684020"/>
            <a:ext cx="5340350" cy="4399915"/>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Definition:</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Rules and formats for digital messages are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described in formal terms.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Used for data transport over the internet.</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Required for message exchange inside or</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across computer systems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Purpose: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Used for data transmission via the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Internet.</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Choosing the appropriate channel or</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medium bandwidth for each form of</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communication</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Identifying the operating systems that will</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be utilized to connect with the devices</a:t>
            </a:r>
            <a:endParaRPr lang="en-US" sz="2000">
              <a:solidFill>
                <a:schemeClr val="bg1"/>
              </a:solidFill>
              <a:latin typeface="Times New Roman" panose="02020603050405020304" charset="0"/>
              <a:cs typeface="Times New Roman" panose="02020603050405020304" charset="0"/>
            </a:endParaRPr>
          </a:p>
        </p:txBody>
      </p:sp>
      <p:pic>
        <p:nvPicPr>
          <p:cNvPr id="2" name="Content Placeholder 1"/>
          <p:cNvPicPr>
            <a:picLocks noChangeAspect="1"/>
          </p:cNvPicPr>
          <p:nvPr>
            <p:ph idx="1"/>
          </p:nvPr>
        </p:nvPicPr>
        <p:blipFill>
          <a:blip r:embed="rId2"/>
          <a:stretch>
            <a:fillRect/>
          </a:stretch>
        </p:blipFill>
        <p:spPr>
          <a:xfrm>
            <a:off x="6260465" y="3000375"/>
            <a:ext cx="5448300" cy="1767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9182100" y="280035"/>
            <a:ext cx="2553335"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Server hardware</a:t>
            </a:r>
            <a:endParaRPr lang="en-US" sz="28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7416165" y="802005"/>
            <a:ext cx="4541520" cy="1938020"/>
          </a:xfrm>
          <a:prstGeom prst="rect">
            <a:avLst/>
          </a:prstGeom>
          <a:noFill/>
        </p:spPr>
        <p:txBody>
          <a:bodyPr wrap="square" rtlCol="0" anchor="t">
            <a:spAutoFit/>
          </a:bodyPr>
          <a:p>
            <a:pPr algn="just"/>
            <a:r>
              <a:rPr lang="en-US" sz="2000">
                <a:solidFill>
                  <a:schemeClr val="bg1"/>
                </a:solidFill>
                <a:latin typeface="Times New Roman" panose="02020603050405020304" charset="0"/>
                <a:cs typeface="Times New Roman" panose="02020603050405020304" charset="0"/>
              </a:rPr>
              <a:t>Definition: Physical computers operate</a:t>
            </a:r>
            <a:endParaRPr lang="en-US" sz="2000">
              <a:solidFill>
                <a:schemeClr val="bg1"/>
              </a:solidFill>
              <a:latin typeface="Times New Roman" panose="02020603050405020304" charset="0"/>
              <a:cs typeface="Times New Roman" panose="02020603050405020304" charset="0"/>
            </a:endParaRPr>
          </a:p>
          <a:p>
            <a:pPr algn="just"/>
            <a:r>
              <a:rPr lang="en-US" sz="2000">
                <a:solidFill>
                  <a:schemeClr val="bg1"/>
                </a:solidFill>
                <a:latin typeface="Times New Roman" panose="02020603050405020304" charset="0"/>
                <a:cs typeface="Times New Roman" panose="02020603050405020304" charset="0"/>
              </a:rPr>
              <a:t>constantly for an extended period,</a:t>
            </a:r>
            <a:endParaRPr lang="en-US" sz="2000">
              <a:solidFill>
                <a:schemeClr val="bg1"/>
              </a:solidFill>
              <a:latin typeface="Times New Roman" panose="02020603050405020304" charset="0"/>
              <a:cs typeface="Times New Roman" panose="02020603050405020304" charset="0"/>
            </a:endParaRPr>
          </a:p>
          <a:p>
            <a:pPr algn="just"/>
            <a:r>
              <a:rPr lang="en-US" sz="2000">
                <a:solidFill>
                  <a:schemeClr val="bg1"/>
                </a:solidFill>
                <a:latin typeface="Times New Roman" panose="02020603050405020304" charset="0"/>
                <a:cs typeface="Times New Roman" panose="02020603050405020304" charset="0"/>
              </a:rPr>
              <a:t>increasing user productivity.</a:t>
            </a:r>
            <a:endParaRPr lang="en-US" sz="2000">
              <a:solidFill>
                <a:schemeClr val="bg1"/>
              </a:solidFill>
              <a:latin typeface="Times New Roman" panose="02020603050405020304" charset="0"/>
              <a:cs typeface="Times New Roman" panose="02020603050405020304" charset="0"/>
            </a:endParaRPr>
          </a:p>
          <a:p>
            <a:pPr algn="just"/>
            <a:r>
              <a:rPr lang="en-US" sz="2000">
                <a:solidFill>
                  <a:schemeClr val="bg1"/>
                </a:solidFill>
                <a:latin typeface="Times New Roman" panose="02020603050405020304" charset="0"/>
                <a:cs typeface="Times New Roman" panose="02020603050405020304" charset="0"/>
              </a:rPr>
              <a:t>Purpose: Share data and complete tasks</a:t>
            </a:r>
            <a:endParaRPr lang="en-US" sz="2000">
              <a:solidFill>
                <a:schemeClr val="bg1"/>
              </a:solidFill>
              <a:latin typeface="Times New Roman" panose="02020603050405020304" charset="0"/>
              <a:cs typeface="Times New Roman" panose="02020603050405020304" charset="0"/>
            </a:endParaRPr>
          </a:p>
          <a:p>
            <a:pPr algn="just"/>
            <a:r>
              <a:rPr lang="en-US" sz="2000">
                <a:solidFill>
                  <a:schemeClr val="bg1"/>
                </a:solidFill>
                <a:latin typeface="Times New Roman" panose="02020603050405020304" charset="0"/>
                <a:cs typeface="Times New Roman" panose="02020603050405020304" charset="0"/>
              </a:rPr>
              <a:t>to keep your workflow running smoothly</a:t>
            </a:r>
            <a:endParaRPr lang="en-US" sz="2000">
              <a:solidFill>
                <a:schemeClr val="bg1"/>
              </a:solidFill>
              <a:latin typeface="Times New Roman" panose="02020603050405020304" charset="0"/>
              <a:cs typeface="Times New Roman" panose="02020603050405020304" charset="0"/>
            </a:endParaRPr>
          </a:p>
          <a:p>
            <a:pPr algn="just"/>
            <a:r>
              <a:rPr lang="en-US" sz="2000">
                <a:solidFill>
                  <a:schemeClr val="bg1"/>
                </a:solidFill>
                <a:latin typeface="Times New Roman" panose="02020603050405020304" charset="0"/>
                <a:cs typeface="Times New Roman" panose="02020603050405020304" charset="0"/>
              </a:rPr>
              <a:t>and your productivity high.</a:t>
            </a:r>
            <a:endParaRPr lang="en-US" sz="2000">
              <a:solidFill>
                <a:schemeClr val="bg1"/>
              </a:solidFill>
              <a:latin typeface="Times New Roman" panose="02020603050405020304" charset="0"/>
              <a:cs typeface="Times New Roman" panose="02020603050405020304" charset="0"/>
            </a:endParaRPr>
          </a:p>
        </p:txBody>
      </p:sp>
      <p:pic>
        <p:nvPicPr>
          <p:cNvPr id="2" name="Picture 1" descr="Dell_poweredge_1"/>
          <p:cNvPicPr>
            <a:picLocks noChangeAspect="1"/>
          </p:cNvPicPr>
          <p:nvPr/>
        </p:nvPicPr>
        <p:blipFill>
          <a:blip r:embed="rId2"/>
          <a:stretch>
            <a:fillRect/>
          </a:stretch>
        </p:blipFill>
        <p:spPr>
          <a:xfrm>
            <a:off x="5799455" y="2941955"/>
            <a:ext cx="5935980" cy="3496310"/>
          </a:xfrm>
          <a:prstGeom prst="rect">
            <a:avLst/>
          </a:prstGeom>
        </p:spPr>
      </p:pic>
      <p:sp>
        <p:nvSpPr>
          <p:cNvPr id="3" name="Text Box 2"/>
          <p:cNvSpPr txBox="1"/>
          <p:nvPr/>
        </p:nvSpPr>
        <p:spPr>
          <a:xfrm>
            <a:off x="307340" y="280035"/>
            <a:ext cx="3427730" cy="521970"/>
          </a:xfrm>
          <a:prstGeom prst="rect">
            <a:avLst/>
          </a:prstGeom>
          <a:noFill/>
        </p:spPr>
        <p:txBody>
          <a:bodyPr wrap="square" rtlCol="0">
            <a:spAutoFit/>
          </a:bodyPr>
          <a:p>
            <a:r>
              <a:rPr lang="en-US" sz="2800">
                <a:solidFill>
                  <a:schemeClr val="bg1"/>
                </a:solidFill>
                <a:latin typeface="Times New Roman" panose="02020603050405020304" charset="0"/>
                <a:cs typeface="Times New Roman" panose="02020603050405020304" charset="0"/>
              </a:rPr>
              <a:t>Web Server Software</a:t>
            </a:r>
            <a:endParaRPr lang="en-US" sz="28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307340" y="802005"/>
            <a:ext cx="5492115" cy="2861310"/>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Definition:</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A type of software that is meant to be run and maintained on a computer server</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Provides and facilitates the use of underlying server processing capability with a wide range of high-end computing applications</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and tasks</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Purpose: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On the server, operate and manage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Publish the files to other computers</a:t>
            </a:r>
            <a:endParaRPr lang="en-US">
              <a:solidFill>
                <a:schemeClr val="bg1"/>
              </a:solidFill>
              <a:latin typeface="Times New Roman" panose="02020603050405020304" charset="0"/>
              <a:cs typeface="Times New Roman" panose="02020603050405020304" charset="0"/>
            </a:endParaRPr>
          </a:p>
        </p:txBody>
      </p:sp>
      <p:pic>
        <p:nvPicPr>
          <p:cNvPr id="8" name="Picture 7" descr="web-server-software-216 (1)"/>
          <p:cNvPicPr>
            <a:picLocks noChangeAspect="1"/>
          </p:cNvPicPr>
          <p:nvPr/>
        </p:nvPicPr>
        <p:blipFill>
          <a:blip r:embed="rId3"/>
          <a:stretch>
            <a:fillRect/>
          </a:stretch>
        </p:blipFill>
        <p:spPr>
          <a:xfrm>
            <a:off x="307340" y="4015105"/>
            <a:ext cx="3703320" cy="2423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Text Box 4"/>
          <p:cNvSpPr txBox="1"/>
          <p:nvPr/>
        </p:nvSpPr>
        <p:spPr>
          <a:xfrm>
            <a:off x="4175760" y="421640"/>
            <a:ext cx="3840480" cy="521970"/>
          </a:xfrm>
          <a:prstGeom prst="rect">
            <a:avLst/>
          </a:prstGeom>
          <a:noFill/>
        </p:spPr>
        <p:txBody>
          <a:bodyPr wrap="square" rtlCol="0" anchor="t">
            <a:spAutoFit/>
          </a:bodyPr>
          <a:p>
            <a:r>
              <a:rPr lang="en-US" sz="2800">
                <a:solidFill>
                  <a:schemeClr val="bg1"/>
                </a:solidFill>
                <a:latin typeface="Times New Roman" panose="02020603050405020304" charset="0"/>
                <a:cs typeface="Times New Roman" panose="02020603050405020304" charset="0"/>
              </a:rPr>
              <a:t>Server Operating System</a:t>
            </a:r>
            <a:endParaRPr lang="en-US" sz="28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307340" y="1440180"/>
            <a:ext cx="4702810" cy="4399915"/>
          </a:xfrm>
          <a:prstGeom prst="rect">
            <a:avLst/>
          </a:prstGeom>
          <a:noFill/>
        </p:spPr>
        <p:txBody>
          <a:bodyPr wrap="square" rtlCol="0" anchor="t">
            <a:spAutoFit/>
          </a:bodyPr>
          <a:p>
            <a:r>
              <a:rPr lang="en-US" sz="2000">
                <a:solidFill>
                  <a:schemeClr val="bg1"/>
                </a:solidFill>
                <a:latin typeface="Times New Roman" panose="02020603050405020304" charset="0"/>
                <a:cs typeface="Times New Roman" panose="02020603050405020304" charset="0"/>
              </a:rPr>
              <a:t>Definition:</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Is a type of operating system that is specially</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built to work on servers.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Only intended for use on servers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Serve the requests of the network's client</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computers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Purpose:</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Manage assets, access, memory, and so on.</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Support for web servers, mail servers, and so</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on.</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The most popular server operating systems:</a:t>
            </a:r>
            <a:endParaRPr lang="en-US" sz="2000">
              <a:solidFill>
                <a:schemeClr val="bg1"/>
              </a:solidFill>
              <a:latin typeface="Times New Roman" panose="02020603050405020304" charset="0"/>
              <a:cs typeface="Times New Roman" panose="02020603050405020304" charset="0"/>
            </a:endParaRPr>
          </a:p>
          <a:p>
            <a:r>
              <a:rPr lang="en-US" sz="2000">
                <a:solidFill>
                  <a:schemeClr val="bg1"/>
                </a:solidFill>
                <a:latin typeface="Times New Roman" panose="02020603050405020304" charset="0"/>
                <a:cs typeface="Times New Roman" panose="02020603050405020304" charset="0"/>
              </a:rPr>
              <a:t>• Windows Server, MacOS, Linux, ...</a:t>
            </a:r>
            <a:endParaRPr lang="en-US" sz="2000">
              <a:solidFill>
                <a:schemeClr val="bg1"/>
              </a:solidFill>
              <a:latin typeface="Times New Roman" panose="02020603050405020304" charset="0"/>
              <a:cs typeface="Times New Roman" panose="02020603050405020304" charset="0"/>
            </a:endParaRPr>
          </a:p>
        </p:txBody>
      </p:sp>
      <p:pic>
        <p:nvPicPr>
          <p:cNvPr id="100" name="Content Placeholder 99"/>
          <p:cNvPicPr/>
          <p:nvPr>
            <p:ph idx="1"/>
          </p:nvPr>
        </p:nvPicPr>
        <p:blipFill>
          <a:blip r:embed="rId2"/>
          <a:stretch>
            <a:fillRect/>
          </a:stretch>
        </p:blipFill>
        <p:spPr>
          <a:xfrm>
            <a:off x="5777230" y="2260600"/>
            <a:ext cx="5829300" cy="275907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8059</Words>
  <Application>WPS Presentation</Application>
  <PresentationFormat>Widescreen</PresentationFormat>
  <Paragraphs>251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aloha</cp:lastModifiedBy>
  <cp:revision>6</cp:revision>
  <dcterms:created xsi:type="dcterms:W3CDTF">2022-03-30T12:26:00Z</dcterms:created>
  <dcterms:modified xsi:type="dcterms:W3CDTF">2022-03-31T10:40:15Z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AC9C901D107E465C929B990A4B57401A</vt:lpwstr>
  </property>
  <property fmtid="{D5CDD505-2E9C-101B-9397-08002B2CF9AE}" pid="3" name="KSOProductBuildVer">
    <vt:lpwstr>1033-11.2.0.11042</vt:lpwstr>
  </property>
</Properties>
</file>