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55" r:id="rId1"/>
    <p:sldMasterId id="2147486073" r:id="rId2"/>
    <p:sldMasterId id="2147486090" r:id="rId3"/>
  </p:sldMasterIdLst>
  <p:notesMasterIdLst>
    <p:notesMasterId r:id="rId8"/>
  </p:notesMasterIdLst>
  <p:sldIdLst>
    <p:sldId id="778" r:id="rId4"/>
    <p:sldId id="747" r:id="rId5"/>
    <p:sldId id="842" r:id="rId6"/>
    <p:sldId id="841" r:id="rId7"/>
  </p:sldIdLst>
  <p:sldSz cx="9906000" cy="6858000" type="A4"/>
  <p:notesSz cx="6797675" cy="9874250"/>
  <p:custDataLst>
    <p:tags r:id="rId9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638172" algn="l" rtl="0" fontAlgn="base" latinLnBrk="1">
      <a:spcBef>
        <a:spcPct val="0"/>
      </a:spcBef>
      <a:spcAft>
        <a:spcPct val="0"/>
      </a:spcAft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276342" algn="l" rtl="0" fontAlgn="base" latinLnBrk="1">
      <a:spcBef>
        <a:spcPct val="0"/>
      </a:spcBef>
      <a:spcAft>
        <a:spcPct val="0"/>
      </a:spcAft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914513" algn="l" rtl="0" fontAlgn="base" latinLnBrk="1">
      <a:spcBef>
        <a:spcPct val="0"/>
      </a:spcBef>
      <a:spcAft>
        <a:spcPct val="0"/>
      </a:spcAft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552683" algn="l" rtl="0" fontAlgn="base" latinLnBrk="1">
      <a:spcBef>
        <a:spcPct val="0"/>
      </a:spcBef>
      <a:spcAft>
        <a:spcPct val="0"/>
      </a:spcAft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3190854" algn="l" defTabSz="1276342" rtl="0" eaLnBrk="1" latinLnBrk="1" hangingPunct="1"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3829024" algn="l" defTabSz="1276342" rtl="0" eaLnBrk="1" latinLnBrk="1" hangingPunct="1"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4467195" algn="l" defTabSz="1276342" rtl="0" eaLnBrk="1" latinLnBrk="1" hangingPunct="1"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5105367" algn="l" defTabSz="1276342" rtl="0" eaLnBrk="1" latinLnBrk="1" hangingPunct="1">
      <a:defRPr kumimoji="1" sz="3351" b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5" userDrawn="1">
          <p15:clr>
            <a:srgbClr val="A4A3A4"/>
          </p15:clr>
        </p15:guide>
        <p15:guide id="2" orient="horz" pos="846" userDrawn="1">
          <p15:clr>
            <a:srgbClr val="A4A3A4"/>
          </p15:clr>
        </p15:guide>
        <p15:guide id="3" orient="horz" pos="407" userDrawn="1">
          <p15:clr>
            <a:srgbClr val="A4A3A4"/>
          </p15:clr>
        </p15:guide>
        <p15:guide id="4" orient="horz" pos="467" userDrawn="1">
          <p15:clr>
            <a:srgbClr val="A4A3A4"/>
          </p15:clr>
        </p15:guide>
        <p15:guide id="5" orient="horz" pos="769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pos="172" userDrawn="1">
          <p15:clr>
            <a:srgbClr val="A4A3A4"/>
          </p15:clr>
        </p15:guide>
        <p15:guide id="8" pos="4594" userDrawn="1">
          <p15:clr>
            <a:srgbClr val="A4A3A4"/>
          </p15:clr>
        </p15:guide>
        <p15:guide id="9" pos="319" userDrawn="1">
          <p15:clr>
            <a:srgbClr val="A4A3A4"/>
          </p15:clr>
        </p15:guide>
        <p15:guide id="10" pos="123" userDrawn="1">
          <p15:clr>
            <a:srgbClr val="A4A3A4"/>
          </p15:clr>
        </p15:guide>
        <p15:guide id="11" pos="6068" userDrawn="1">
          <p15:clr>
            <a:srgbClr val="A4A3A4"/>
          </p15:clr>
        </p15:guide>
        <p15:guide id="12" orient="horz" pos="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0000FF"/>
    <a:srgbClr val="DEEBF7"/>
    <a:srgbClr val="919AA2"/>
    <a:srgbClr val="FAFAFA"/>
    <a:srgbClr val="BDD7EE"/>
    <a:srgbClr val="0066CC"/>
    <a:srgbClr val="33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1129" autoAdjust="0"/>
  </p:normalViewPr>
  <p:slideViewPr>
    <p:cSldViewPr>
      <p:cViewPr varScale="1">
        <p:scale>
          <a:sx n="106" d="100"/>
          <a:sy n="106" d="100"/>
        </p:scale>
        <p:origin x="1578" y="102"/>
      </p:cViewPr>
      <p:guideLst>
        <p:guide orient="horz" pos="4095"/>
        <p:guide orient="horz" pos="846"/>
        <p:guide orient="horz" pos="407"/>
        <p:guide orient="horz" pos="467"/>
        <p:guide orient="horz" pos="769"/>
        <p:guide orient="horz" pos="527"/>
        <p:guide pos="172"/>
        <p:guide pos="4594"/>
        <p:guide pos="319"/>
        <p:guide pos="123"/>
        <p:guide pos="6068"/>
        <p:guide orient="horz" pos="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1060"/>
    </p:cViewPr>
  </p:sorterViewPr>
  <p:notesViewPr>
    <p:cSldViewPr>
      <p:cViewPr varScale="1">
        <p:scale>
          <a:sx n="82" d="100"/>
          <a:sy n="82" d="100"/>
        </p:scale>
        <p:origin x="3972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0822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065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065"/>
            <a:ext cx="294640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F204C6A-1A63-4F04-8825-220E8E81D4B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9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676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638172" algn="l" rtl="0" eaLnBrk="0" fontAlgn="base" latinLnBrk="1" hangingPunct="0">
      <a:spcBef>
        <a:spcPct val="30000"/>
      </a:spcBef>
      <a:spcAft>
        <a:spcPct val="0"/>
      </a:spcAft>
      <a:defRPr kumimoji="1" sz="1676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276342" algn="l" rtl="0" eaLnBrk="0" fontAlgn="base" latinLnBrk="1" hangingPunct="0">
      <a:spcBef>
        <a:spcPct val="30000"/>
      </a:spcBef>
      <a:spcAft>
        <a:spcPct val="0"/>
      </a:spcAft>
      <a:defRPr kumimoji="1" sz="1676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914513" algn="l" rtl="0" eaLnBrk="0" fontAlgn="base" latinLnBrk="1" hangingPunct="0">
      <a:spcBef>
        <a:spcPct val="30000"/>
      </a:spcBef>
      <a:spcAft>
        <a:spcPct val="0"/>
      </a:spcAft>
      <a:defRPr kumimoji="1" sz="1676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552683" algn="l" rtl="0" eaLnBrk="0" fontAlgn="base" latinLnBrk="1" hangingPunct="0">
      <a:spcBef>
        <a:spcPct val="30000"/>
      </a:spcBef>
      <a:spcAft>
        <a:spcPct val="0"/>
      </a:spcAft>
      <a:defRPr kumimoji="1" sz="1676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3190854" algn="l" defTabSz="1276342" rtl="0" eaLnBrk="1" latinLnBrk="1" hangingPunct="1">
      <a:defRPr sz="1676" kern="1200">
        <a:solidFill>
          <a:schemeClr val="tx1"/>
        </a:solidFill>
        <a:latin typeface="+mn-lt"/>
        <a:ea typeface="+mn-ea"/>
        <a:cs typeface="+mn-cs"/>
      </a:defRPr>
    </a:lvl6pPr>
    <a:lvl7pPr marL="3829024" algn="l" defTabSz="1276342" rtl="0" eaLnBrk="1" latinLnBrk="1" hangingPunct="1">
      <a:defRPr sz="1676" kern="1200">
        <a:solidFill>
          <a:schemeClr val="tx1"/>
        </a:solidFill>
        <a:latin typeface="+mn-lt"/>
        <a:ea typeface="+mn-ea"/>
        <a:cs typeface="+mn-cs"/>
      </a:defRPr>
    </a:lvl7pPr>
    <a:lvl8pPr marL="4467195" algn="l" defTabSz="1276342" rtl="0" eaLnBrk="1" latinLnBrk="1" hangingPunct="1">
      <a:defRPr sz="1676" kern="1200">
        <a:solidFill>
          <a:schemeClr val="tx1"/>
        </a:solidFill>
        <a:latin typeface="+mn-lt"/>
        <a:ea typeface="+mn-ea"/>
        <a:cs typeface="+mn-cs"/>
      </a:defRPr>
    </a:lvl8pPr>
    <a:lvl9pPr marL="5105367" algn="l" defTabSz="1276342" rtl="0" eaLnBrk="1" latinLnBrk="1" hangingPunct="1">
      <a:defRPr sz="16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SK_하이닉스\2차\학습하기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2" y="4"/>
            <a:ext cx="9909518" cy="68579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4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7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SK_하이닉스\2차\학습하기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2" y="0"/>
            <a:ext cx="9909518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62" y="72283"/>
            <a:ext cx="8423474" cy="562430"/>
          </a:xfrm>
          <a:prstGeom prst="rect">
            <a:avLst/>
          </a:prstGeom>
        </p:spPr>
        <p:txBody>
          <a:bodyPr/>
          <a:lstStyle>
            <a:lvl1pPr>
              <a:defRPr sz="2599">
                <a:solidFill>
                  <a:schemeClr val="tx1">
                    <a:lumMod val="65000"/>
                    <a:lumOff val="35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wner\Desktop\SK_하이닉스\2차\학습하기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2" y="0"/>
            <a:ext cx="9909518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62" y="72283"/>
            <a:ext cx="8423474" cy="562430"/>
          </a:xfrm>
          <a:prstGeom prst="rect">
            <a:avLst/>
          </a:prstGeom>
        </p:spPr>
        <p:txBody>
          <a:bodyPr/>
          <a:lstStyle>
            <a:lvl1pPr>
              <a:defRPr sz="2599">
                <a:solidFill>
                  <a:schemeClr val="tx1">
                    <a:lumMod val="65000"/>
                    <a:lumOff val="35000"/>
                  </a:schemeClr>
                </a:solidFill>
                <a:latin typeface="뫼비우스 Regular" pitchFamily="2" charset="-127"/>
                <a:ea typeface="뫼비우스 Regular" pitchFamily="2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14" y="275082"/>
            <a:ext cx="8915572" cy="114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75" r:id="rId1"/>
    <p:sldLayoutId id="2147486071" r:id="rId2"/>
  </p:sldLayoutIdLst>
  <p:txStyles>
    <p:titleStyle>
      <a:lvl1pPr algn="l" defTabSz="914103" rtl="0" eaLnBrk="1" latinLnBrk="1" hangingPunct="1">
        <a:lnSpc>
          <a:spcPct val="90000"/>
        </a:lnSpc>
        <a:spcBef>
          <a:spcPct val="0"/>
        </a:spcBef>
        <a:buNone/>
        <a:defRPr sz="4399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26" indent="-228526" algn="l" defTabSz="91410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77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3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6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7" indent="-228526" algn="l" defTabSz="91410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3" y="274643"/>
            <a:ext cx="8915400" cy="1143000"/>
          </a:xfrm>
          <a:prstGeom prst="rect">
            <a:avLst/>
          </a:prstGeom>
        </p:spPr>
        <p:txBody>
          <a:bodyPr vert="horz" lIns="91458" tIns="45729" rIns="91458" bIns="4572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600202"/>
            <a:ext cx="8915400" cy="4525963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56"/>
            <a:ext cx="2311401" cy="365126"/>
          </a:xfrm>
          <a:prstGeom prst="rect">
            <a:avLst/>
          </a:prstGeom>
        </p:spPr>
        <p:txBody>
          <a:bodyPr vert="horz" lIns="91458" tIns="45729" rIns="91458" bIns="4572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931B-8867-48EA-B939-CF267A73F89F}" type="datetimeFigureOut">
              <a:rPr lang="ko-KR" altLang="en-US" smtClean="0"/>
              <a:pPr/>
              <a:t>2019-06-03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3" y="6356356"/>
            <a:ext cx="3136900" cy="365126"/>
          </a:xfrm>
          <a:prstGeom prst="rect">
            <a:avLst/>
          </a:prstGeom>
        </p:spPr>
        <p:txBody>
          <a:bodyPr vert="horz" lIns="91458" tIns="45729" rIns="91458" bIns="4572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2" y="6356356"/>
            <a:ext cx="2311401" cy="365126"/>
          </a:xfrm>
          <a:prstGeom prst="rect">
            <a:avLst/>
          </a:prstGeom>
        </p:spPr>
        <p:txBody>
          <a:bodyPr vert="horz" lIns="91458" tIns="45729" rIns="91458" bIns="4572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9474-412D-4F87-87F4-C7C2C8647C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5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74" r:id="rId1"/>
  </p:sldLayoutIdLst>
  <p:txStyles>
    <p:titleStyle>
      <a:lvl1pPr algn="ctr" defTabSz="914285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57" indent="-285714" algn="l" defTabSz="914285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2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5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9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4" indent="-228572" algn="l" defTabSz="914285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9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4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  <p:sldLayoutId id="214748610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56544" y="2663915"/>
            <a:ext cx="6992918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경진대회 </a:t>
            </a:r>
            <a:r>
              <a:rPr lang="ko-KR" altLang="en-US" sz="4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자료</a:t>
            </a:r>
            <a:endParaRPr lang="en-US" altLang="ko-KR" sz="40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3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44162" y="72283"/>
            <a:ext cx="8423474" cy="56243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데이터 세트 및 결과 제출</a:t>
            </a:r>
            <a:endParaRPr lang="ko-KR" altLang="en-US" sz="2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1942" y="3472007"/>
            <a:ext cx="3200400" cy="1852014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&amp; </a:t>
            </a: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시험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데이터 세트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(train set)</a:t>
            </a: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60512" y="2089423"/>
            <a:ext cx="396044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" name="직선 연결선 7"/>
          <p:cNvCxnSpPr/>
          <p:nvPr/>
        </p:nvCxnSpPr>
        <p:spPr>
          <a:xfrm>
            <a:off x="5313040" y="2089423"/>
            <a:ext cx="396044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1051942" y="3228881"/>
            <a:ext cx="3200026" cy="203885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열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:  </a:t>
            </a:r>
            <a:r>
              <a:rPr kumimoji="0" lang="en-US" altLang="ko-KR" sz="1200" kern="0" dirty="0" smtClean="0">
                <a:solidFill>
                  <a:prstClr val="black"/>
                </a:solidFill>
                <a:latin typeface="+mj-ea"/>
                <a:ea typeface="+mj-ea"/>
              </a:rPr>
              <a:t>120</a:t>
            </a: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(</a:t>
            </a: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행번호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r>
              <a:rPr kumimoji="0" lang="en-US" altLang="ko-KR" sz="1200" kern="0" dirty="0" smtClean="0">
                <a:solidFill>
                  <a:prstClr val="black"/>
                </a:solidFill>
                <a:latin typeface="+mj-ea"/>
                <a:ea typeface="+mj-ea"/>
              </a:rPr>
              <a:t>Train/Test </a:t>
            </a:r>
            <a:r>
              <a:rPr kumimoji="0"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구분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제외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)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32310" y="4280858"/>
            <a:ext cx="1852013" cy="23432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행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13,746</a:t>
            </a: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개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1942" y="5357956"/>
            <a:ext cx="2952750" cy="1114425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시험 데이터 세트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(test set)</a:t>
            </a: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 rot="5400000">
            <a:off x="3572466" y="5811560"/>
            <a:ext cx="1121626" cy="21907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Y(</a:t>
            </a:r>
            <a:r>
              <a:rPr kumimoji="0" lang="ko-KR" altLang="en-US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불량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) : </a:t>
            </a:r>
            <a:r>
              <a:rPr kumimoji="0" lang="ko-KR" altLang="en-US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제외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 rot="5400000">
            <a:off x="336485" y="5798012"/>
            <a:ext cx="1114424" cy="234321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prstClr val="black"/>
                </a:solidFill>
                <a:latin typeface="+mj-ea"/>
                <a:ea typeface="+mj-ea"/>
              </a:rPr>
              <a:t>행 </a:t>
            </a:r>
            <a:r>
              <a:rPr kumimoji="0" lang="en-US" altLang="ko-KR" sz="1200" kern="0" dirty="0" smtClean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4,097</a:t>
            </a: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개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3228403" y="4295919"/>
            <a:ext cx="1800228" cy="2095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Y (</a:t>
            </a:r>
            <a:r>
              <a:rPr kumimoji="0" lang="ko-KR" altLang="en-US" sz="1050" kern="0" smtClean="0">
                <a:solidFill>
                  <a:prstClr val="black"/>
                </a:solidFill>
                <a:latin typeface="+mj-ea"/>
                <a:ea typeface="+mj-ea"/>
              </a:rPr>
              <a:t>불량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) : </a:t>
            </a:r>
            <a:r>
              <a:rPr kumimoji="0" lang="ko-KR" altLang="en-US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포함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5" name="제목 18"/>
          <p:cNvSpPr txBox="1">
            <a:spLocks/>
          </p:cNvSpPr>
          <p:nvPr/>
        </p:nvSpPr>
        <p:spPr>
          <a:xfrm>
            <a:off x="560511" y="2132856"/>
            <a:ext cx="3982913" cy="873877"/>
          </a:xfrm>
          <a:prstGeom prst="rect">
            <a:avLst/>
          </a:prstGeom>
        </p:spPr>
        <p:txBody>
          <a:bodyPr wrap="none" anchor="t" anchorCtr="0"/>
          <a:lstStyle/>
          <a:p>
            <a:pPr marL="180975" indent="-180975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Training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j-ea"/>
                <a:ea typeface="+mj-ea"/>
              </a:rPr>
              <a:t>데이터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약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13,471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개의 불량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j-ea"/>
                <a:ea typeface="+mj-ea"/>
              </a:rPr>
              <a:t>관련 데이터</a:t>
            </a:r>
            <a:endParaRPr kumimoji="0" lang="en-US" altLang="ko-KR" sz="12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180975" indent="-180975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Test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j-ea"/>
                <a:ea typeface="+mj-ea"/>
              </a:rPr>
              <a:t> 데이터</a:t>
            </a:r>
            <a:r>
              <a:rPr kumimoji="0" lang="en-US" altLang="ko-KR" sz="1200" dirty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Random &amp;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최근 </a:t>
            </a:r>
            <a:r>
              <a:rPr kumimoji="0" lang="ko-KR" altLang="en-US" sz="1200" b="1" smtClean="0">
                <a:solidFill>
                  <a:srgbClr val="0000FF"/>
                </a:solidFill>
                <a:latin typeface="+mj-ea"/>
                <a:ea typeface="+mj-ea"/>
              </a:rPr>
              <a:t>시점의 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4,372</a:t>
            </a:r>
            <a:r>
              <a:rPr kumimoji="0" lang="ko-KR" altLang="en-US" sz="1200" b="1" smtClean="0">
                <a:solidFill>
                  <a:srgbClr val="0000FF"/>
                </a:solidFill>
                <a:latin typeface="+mj-ea"/>
                <a:ea typeface="+mj-ea"/>
              </a:rPr>
              <a:t>개 </a:t>
            </a:r>
            <a:r>
              <a:rPr kumimoji="0"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데이터</a:t>
            </a:r>
            <a:endParaRPr kumimoji="0" lang="en-US" altLang="ko-KR" sz="12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180975" indent="-180975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j-ea"/>
                <a:ea typeface="+mj-ea"/>
              </a:rPr>
              <a:t>데이터 상세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: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다음 페이지에 설명</a:t>
            </a:r>
            <a:endParaRPr kumimoji="0" lang="en-US" altLang="ko-KR" sz="1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제목 18"/>
          <p:cNvSpPr txBox="1">
            <a:spLocks/>
          </p:cNvSpPr>
          <p:nvPr/>
        </p:nvSpPr>
        <p:spPr>
          <a:xfrm>
            <a:off x="560512" y="1774090"/>
            <a:ext cx="3963863" cy="294400"/>
          </a:xfrm>
          <a:prstGeom prst="rect">
            <a:avLst/>
          </a:prstGeom>
        </p:spPr>
        <p:txBody>
          <a:bodyPr wrap="none" anchor="ctr"/>
          <a:lstStyle/>
          <a:p>
            <a:pPr algn="ctr" fontAlgn="auto" latinLnBrk="0"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데이터 세트 구성</a:t>
            </a:r>
            <a:endParaRPr kumimoji="0" lang="ko-KR" altLang="en-US" sz="16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제목 18"/>
          <p:cNvSpPr txBox="1">
            <a:spLocks/>
          </p:cNvSpPr>
          <p:nvPr/>
        </p:nvSpPr>
        <p:spPr>
          <a:xfrm>
            <a:off x="5313040" y="1774090"/>
            <a:ext cx="3963863" cy="294400"/>
          </a:xfrm>
          <a:prstGeom prst="rect">
            <a:avLst/>
          </a:prstGeom>
        </p:spPr>
        <p:txBody>
          <a:bodyPr wrap="none" anchor="ctr"/>
          <a:lstStyle/>
          <a:p>
            <a:pPr algn="ctr" fontAlgn="auto" latinLnBrk="0"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Mission</a:t>
            </a:r>
            <a:endParaRPr kumimoji="0" lang="ko-KR" altLang="en-US" sz="16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제목 18"/>
          <p:cNvSpPr txBox="1">
            <a:spLocks/>
          </p:cNvSpPr>
          <p:nvPr/>
        </p:nvSpPr>
        <p:spPr>
          <a:xfrm>
            <a:off x="5319141" y="2132856"/>
            <a:ext cx="4425991" cy="892956"/>
          </a:xfrm>
          <a:prstGeom prst="rect">
            <a:avLst/>
          </a:prstGeom>
        </p:spPr>
        <p:txBody>
          <a:bodyPr wrap="none" anchor="t" anchorCtr="0"/>
          <a:lstStyle/>
          <a:p>
            <a:pPr marL="180975" indent="-180975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Mission1 :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학습데이터의 일부 혹은 전체를 활용한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/>
            </a:r>
            <a:b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</a:b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             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예측 함수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또는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Machine Learning logic)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 개발</a:t>
            </a:r>
            <a:endParaRPr kumimoji="0" lang="en-US" altLang="ko-KR" sz="12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180975" indent="-180975" fontAlgn="auto" latinLnBrk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Mission2 : Test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행의 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Y(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불량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j-ea"/>
                <a:ea typeface="+mj-ea"/>
              </a:rPr>
              <a:t>) </a:t>
            </a:r>
            <a:r>
              <a:rPr kumimoji="0" lang="ko-KR" altLang="en-US" sz="1200" smtClean="0">
                <a:solidFill>
                  <a:prstClr val="black"/>
                </a:solidFill>
                <a:latin typeface="+mj-ea"/>
                <a:ea typeface="+mj-ea"/>
              </a:rPr>
              <a:t>예측하여 제출</a:t>
            </a:r>
            <a:endParaRPr kumimoji="0" lang="en-US" altLang="ko-KR" sz="12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5935193" y="3450236"/>
                <a:ext cx="3200400" cy="1765050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altLang="ko-KR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pt-BR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ea"/>
                              <a:ea typeface="+mj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ea"/>
                              <a:ea typeface="+mj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93" y="3450236"/>
                <a:ext cx="3200400" cy="17650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>
            <a:off x="6203245" y="3453845"/>
            <a:ext cx="50405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1" name="직선 화살표 연결선 20"/>
          <p:cNvCxnSpPr/>
          <p:nvPr/>
        </p:nvCxnSpPr>
        <p:spPr>
          <a:xfrm>
            <a:off x="6303266" y="3358024"/>
            <a:ext cx="249467" cy="26784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>
            <a:off x="8434556" y="4058022"/>
            <a:ext cx="226740" cy="2910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5809199" y="3147570"/>
            <a:ext cx="1761529" cy="2481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학습데이터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변수 입력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92568" y="4266275"/>
            <a:ext cx="1560215" cy="2901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</a:rPr>
              <a:t>학습데이터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ko-KR" altLang="en-US" sz="1050" kern="0" noProof="0" dirty="0" smtClean="0">
                <a:solidFill>
                  <a:srgbClr val="0000FF"/>
                </a:solidFill>
                <a:latin typeface="+mj-ea"/>
                <a:ea typeface="+mj-ea"/>
              </a:rPr>
              <a:t>불량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</a:rPr>
              <a:t>확인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5934819" y="5710808"/>
                <a:ext cx="3200400" cy="714506"/>
              </a:xfrm>
              <a:prstGeom prst="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altLang="ko-KR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pt-BR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ea"/>
                              <a:ea typeface="+mj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ea"/>
                              <a:ea typeface="+mj-ea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ko-KR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19" y="5710808"/>
                <a:ext cx="3200400" cy="7145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/>
          <p:cNvCxnSpPr/>
          <p:nvPr/>
        </p:nvCxnSpPr>
        <p:spPr>
          <a:xfrm>
            <a:off x="6202871" y="5708873"/>
            <a:ext cx="50405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7" name="직선 연결선 26"/>
          <p:cNvCxnSpPr/>
          <p:nvPr/>
        </p:nvCxnSpPr>
        <p:spPr>
          <a:xfrm>
            <a:off x="8295524" y="6425439"/>
            <a:ext cx="50405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8" name="직선 화살표 연결선 27"/>
          <p:cNvCxnSpPr/>
          <p:nvPr/>
        </p:nvCxnSpPr>
        <p:spPr>
          <a:xfrm>
            <a:off x="6302892" y="5638006"/>
            <a:ext cx="249467" cy="26784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>
          <a:xfrm>
            <a:off x="8434182" y="6223962"/>
            <a:ext cx="226740" cy="2910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808825" y="5441684"/>
            <a:ext cx="1546173" cy="2481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시험데이터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변수 입력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19234" y="6451265"/>
            <a:ext cx="1733176" cy="2901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</a:rPr>
              <a:t>시험데이터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ko-KR" altLang="en-US" sz="1050" kern="0" dirty="0" smtClean="0">
                <a:solidFill>
                  <a:srgbClr val="FF0000"/>
                </a:solidFill>
                <a:latin typeface="+mj-ea"/>
                <a:ea typeface="+mj-ea"/>
              </a:rPr>
              <a:t>불량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ko-KR" altLang="en-US" sz="105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</a:rPr>
              <a:t>예측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454899" y="3358024"/>
            <a:ext cx="50405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5338298" y="3929957"/>
            <a:ext cx="577845" cy="94977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분석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방법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모델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9102" y="5615558"/>
            <a:ext cx="571500" cy="80975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예측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323251" y="5355693"/>
            <a:ext cx="504056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36" name="직선 화살표 연결선 35"/>
          <p:cNvCxnSpPr/>
          <p:nvPr/>
        </p:nvCxnSpPr>
        <p:spPr>
          <a:xfrm>
            <a:off x="8461909" y="5047542"/>
            <a:ext cx="226740" cy="29100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직사각형 36"/>
          <p:cNvSpPr/>
          <p:nvPr/>
        </p:nvSpPr>
        <p:spPr>
          <a:xfrm>
            <a:off x="7723071" y="5351525"/>
            <a:ext cx="1560215" cy="2901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학습데이터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예측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ko-KR" altLang="en-US" sz="105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실제값 </a:t>
            </a:r>
            <a:r>
              <a: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SCREEN)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520627" y="5441684"/>
            <a:ext cx="228450" cy="227614"/>
          </a:xfrm>
          <a:prstGeom prst="downArrow">
            <a:avLst/>
          </a:prstGeom>
          <a:gradFill flip="none" rotWithShape="1">
            <a:gsLst>
              <a:gs pos="0">
                <a:srgbClr val="5B9BD5">
                  <a:lumMod val="5000"/>
                  <a:lumOff val="95000"/>
                </a:srgbClr>
              </a:gs>
              <a:gs pos="74000">
                <a:sysClr val="window" lastClr="FFFFFF">
                  <a:lumMod val="85000"/>
                </a:sysClr>
              </a:gs>
              <a:gs pos="83000">
                <a:sysClr val="window" lastClr="FFFFFF">
                  <a:lumMod val="8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9" name="제목 18"/>
          <p:cNvSpPr txBox="1">
            <a:spLocks/>
          </p:cNvSpPr>
          <p:nvPr/>
        </p:nvSpPr>
        <p:spPr>
          <a:xfrm>
            <a:off x="276338" y="980728"/>
            <a:ext cx="9468794" cy="594317"/>
          </a:xfrm>
          <a:prstGeom prst="rect">
            <a:avLst/>
          </a:prstGeom>
        </p:spPr>
        <p:txBody>
          <a:bodyPr wrap="none" anchor="ctr"/>
          <a:lstStyle/>
          <a:p>
            <a:pPr algn="ctr" fontAlgn="auto" latinLnBrk="0">
              <a:spcAft>
                <a:spcPts val="0"/>
              </a:spcAft>
              <a:defRPr/>
            </a:pPr>
            <a:r>
              <a:rPr kumimoji="0" lang="ko-KR" altLang="en-US" sz="1800" b="1" dirty="0" smtClean="0">
                <a:solidFill>
                  <a:srgbClr val="0000FF"/>
                </a:solidFill>
                <a:latin typeface="+mj-ea"/>
                <a:ea typeface="+mj-ea"/>
              </a:rPr>
              <a:t>약 </a:t>
            </a:r>
            <a:r>
              <a:rPr kumimoji="0" lang="en-US" altLang="ko-KR" sz="1800" b="1" dirty="0" smtClean="0">
                <a:solidFill>
                  <a:srgbClr val="0000FF"/>
                </a:solidFill>
                <a:latin typeface="+mj-ea"/>
                <a:ea typeface="+mj-ea"/>
              </a:rPr>
              <a:t>4,000</a:t>
            </a:r>
            <a:r>
              <a:rPr kumimoji="0" lang="ko-KR" altLang="en-US" sz="1800" b="1" smtClean="0">
                <a:solidFill>
                  <a:srgbClr val="0000FF"/>
                </a:solidFill>
                <a:latin typeface="+mj-ea"/>
                <a:ea typeface="+mj-ea"/>
              </a:rPr>
              <a:t>개 </a:t>
            </a:r>
            <a:r>
              <a:rPr kumimoji="0" lang="en-US" altLang="ko-KR" sz="1800" b="1" dirty="0" smtClean="0">
                <a:solidFill>
                  <a:srgbClr val="0000FF"/>
                </a:solidFill>
                <a:latin typeface="+mj-ea"/>
                <a:ea typeface="+mj-ea"/>
              </a:rPr>
              <a:t>Wafer</a:t>
            </a:r>
            <a:r>
              <a:rPr kumimoji="0" lang="ko-KR" altLang="en-US" sz="1800" b="1" smtClean="0">
                <a:solidFill>
                  <a:srgbClr val="0000FF"/>
                </a:solidFill>
                <a:latin typeface="+mj-ea"/>
                <a:ea typeface="+mj-ea"/>
              </a:rPr>
              <a:t>의 불량</a:t>
            </a:r>
            <a:r>
              <a:rPr kumimoji="0" lang="ko-KR" altLang="en-US" sz="1800" b="1" smtClean="0">
                <a:solidFill>
                  <a:prstClr val="black"/>
                </a:solidFill>
                <a:latin typeface="+mj-ea"/>
                <a:ea typeface="+mj-ea"/>
              </a:rPr>
              <a:t>을 </a:t>
            </a:r>
            <a:r>
              <a:rPr kumimoji="0" lang="ko-KR" altLang="en-US" sz="1800" b="1" dirty="0" smtClean="0">
                <a:solidFill>
                  <a:prstClr val="black"/>
                </a:solidFill>
                <a:latin typeface="+mj-ea"/>
                <a:ea typeface="+mj-ea"/>
              </a:rPr>
              <a:t>예측하고</a:t>
            </a:r>
            <a:r>
              <a:rPr kumimoji="0" lang="en-US" altLang="ko-KR" sz="1800" b="1" dirty="0" smtClean="0">
                <a:solidFill>
                  <a:prstClr val="black"/>
                </a:solidFill>
                <a:latin typeface="+mj-ea"/>
                <a:ea typeface="+mj-ea"/>
              </a:rPr>
              <a:t>, Accuracy </a:t>
            </a:r>
            <a:r>
              <a:rPr kumimoji="0" lang="ko-KR" altLang="en-US" sz="1800" b="1" smtClean="0">
                <a:solidFill>
                  <a:prstClr val="black"/>
                </a:solidFill>
                <a:latin typeface="+mj-ea"/>
                <a:ea typeface="+mj-ea"/>
              </a:rPr>
              <a:t>개선 </a:t>
            </a:r>
            <a:r>
              <a:rPr kumimoji="0" lang="ko-KR" altLang="en-US" sz="1800" b="1" smtClean="0">
                <a:solidFill>
                  <a:prstClr val="black"/>
                </a:solidFill>
                <a:latin typeface="+mj-ea"/>
                <a:ea typeface="+mj-ea"/>
              </a:rPr>
              <a:t>하기</a:t>
            </a:r>
            <a:endParaRPr kumimoji="0" lang="ko-KR" altLang="en-US" sz="18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 rot="5400000">
            <a:off x="3416451" y="4631398"/>
            <a:ext cx="633129" cy="1991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Y :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제외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3742" y="4961887"/>
            <a:ext cx="228226" cy="771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mtClean="0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23742" y="5105821"/>
            <a:ext cx="228226" cy="771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mtClean="0"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23742" y="3683419"/>
            <a:ext cx="228226" cy="771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mtClean="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3742" y="3844286"/>
            <a:ext cx="228226" cy="771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smtClean="0">
              <a:latin typeface="+mj-ea"/>
              <a:ea typeface="+mj-ea"/>
            </a:endParaRPr>
          </a:p>
        </p:txBody>
      </p:sp>
      <p:cxnSp>
        <p:nvCxnSpPr>
          <p:cNvPr id="45" name="직선 화살표 연결선 44"/>
          <p:cNvCxnSpPr>
            <a:stCxn id="43" idx="1"/>
          </p:cNvCxnSpPr>
          <p:nvPr/>
        </p:nvCxnSpPr>
        <p:spPr>
          <a:xfrm flipH="1">
            <a:off x="3733015" y="3722012"/>
            <a:ext cx="290727" cy="64496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1"/>
          </p:cNvCxnSpPr>
          <p:nvPr/>
        </p:nvCxnSpPr>
        <p:spPr>
          <a:xfrm flipH="1" flipV="1">
            <a:off x="3733015" y="5060439"/>
            <a:ext cx="290727" cy="8397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 rot="5400000">
            <a:off x="8377574" y="4235675"/>
            <a:ext cx="1749672" cy="209550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Y (</a:t>
            </a:r>
            <a:r>
              <a:rPr kumimoji="0" lang="ko-KR" altLang="en-US" sz="1050" kern="0" smtClean="0">
                <a:solidFill>
                  <a:prstClr val="black"/>
                </a:solidFill>
                <a:latin typeface="+mj-ea"/>
                <a:ea typeface="+mj-ea"/>
              </a:rPr>
              <a:t>불량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) : </a:t>
            </a:r>
            <a:r>
              <a:rPr kumimoji="0" lang="ko-KR" altLang="en-US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포함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 rot="5400000">
            <a:off x="8938329" y="5898037"/>
            <a:ext cx="724663" cy="3301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Y (</a:t>
            </a:r>
            <a:r>
              <a:rPr kumimoji="0" lang="ko-KR" altLang="en-US" sz="1050" kern="0" noProof="0" smtClean="0">
                <a:solidFill>
                  <a:prstClr val="black"/>
                </a:solidFill>
                <a:latin typeface="+mj-ea"/>
                <a:ea typeface="+mj-ea"/>
              </a:rPr>
              <a:t>불량</a:t>
            </a: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 ) : </a:t>
            </a:r>
            <a:r>
              <a:rPr kumimoji="0" lang="ko-KR" altLang="en-US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제외</a:t>
            </a:r>
            <a:endParaRPr kumimoji="0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>
            <a:stCxn id="12" idx="0"/>
            <a:endCxn id="48" idx="2"/>
          </p:cNvCxnSpPr>
          <p:nvPr/>
        </p:nvCxnSpPr>
        <p:spPr>
          <a:xfrm>
            <a:off x="4242817" y="5921098"/>
            <a:ext cx="4892773" cy="14201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3"/>
            <a:endCxn id="25" idx="3"/>
          </p:cNvCxnSpPr>
          <p:nvPr/>
        </p:nvCxnSpPr>
        <p:spPr>
          <a:xfrm>
            <a:off x="4251968" y="5000480"/>
            <a:ext cx="4883251" cy="106758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44162" y="72283"/>
            <a:ext cx="8423474" cy="56243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데이터 상세 설명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6462"/>
              </p:ext>
            </p:extLst>
          </p:nvPr>
        </p:nvGraphicFramePr>
        <p:xfrm>
          <a:off x="459160" y="1366830"/>
          <a:ext cx="9209089" cy="1310640"/>
        </p:xfrm>
        <a:graphic>
          <a:graphicData uri="http://schemas.openxmlformats.org/drawingml/2006/table">
            <a:tbl>
              <a:tblPr firstRow="1" bandRow="1"/>
              <a:tblGrid>
                <a:gridCol w="1354455"/>
                <a:gridCol w="776605"/>
                <a:gridCol w="1705293"/>
                <a:gridCol w="1724343"/>
                <a:gridCol w="3648393"/>
              </a:tblGrid>
              <a:tr h="2449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열 이름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변수 유형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비고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2313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1247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Sequence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smtClean="0">
                          <a:latin typeface="+mn-ea"/>
                          <a:ea typeface="+mn-ea"/>
                        </a:rPr>
                        <a:t>값이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 증가할 수록 최신 데이터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Validation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Train/Validation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Binary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0 : Training Set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13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38.583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err="1" smtClean="0">
                          <a:latin typeface="+mn-ea"/>
                          <a:ea typeface="+mn-ea"/>
                        </a:rPr>
                        <a:t>Thk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value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Continuous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Test set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제외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원변수에서 변수 변환 함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평균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편차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1)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A~C117</a:t>
                      </a:r>
                      <a:endParaRPr lang="ko-KR" altLang="en-US" sz="110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장비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Data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Continuous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or Nominal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smtClean="0">
                          <a:latin typeface="+mn-ea"/>
                          <a:ea typeface="+mn-ea"/>
                        </a:rPr>
                        <a:t>장비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Sensor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Data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54656"/>
              </p:ext>
            </p:extLst>
          </p:nvPr>
        </p:nvGraphicFramePr>
        <p:xfrm>
          <a:off x="459160" y="3181249"/>
          <a:ext cx="8684840" cy="1310640"/>
        </p:xfrm>
        <a:graphic>
          <a:graphicData uri="http://schemas.openxmlformats.org/drawingml/2006/table">
            <a:tbl>
              <a:tblPr firstRow="1" bandRow="1"/>
              <a:tblGrid>
                <a:gridCol w="3281047"/>
                <a:gridCol w="1739423"/>
                <a:gridCol w="3664370"/>
              </a:tblGrid>
              <a:tr h="195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열이름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예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1847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장비 변수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LC, Nominal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Recipe </a:t>
                      </a:r>
                      <a:r>
                        <a:rPr lang="ko-KR" altLang="en-US" sz="1100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I, Nominal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C1~C117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장비 변수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0.513768, 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원변수에서 변수 변환 함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표준화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2018-11-01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10:02:14, End 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제목 18"/>
          <p:cNvSpPr txBox="1">
            <a:spLocks/>
          </p:cNvSpPr>
          <p:nvPr/>
        </p:nvSpPr>
        <p:spPr>
          <a:xfrm>
            <a:off x="459161" y="2876450"/>
            <a:ext cx="8018090" cy="294400"/>
          </a:xfrm>
          <a:prstGeom prst="rect">
            <a:avLst/>
          </a:prstGeom>
        </p:spPr>
        <p:txBody>
          <a:bodyPr wrap="none" anchor="ctr"/>
          <a:lstStyle/>
          <a:p>
            <a:pPr marL="180975" indent="-180975" fontAlgn="auto" latinLnBrk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300" b="1" dirty="0" smtClean="0">
                <a:solidFill>
                  <a:prstClr val="black"/>
                </a:solidFill>
                <a:latin typeface="+mj-ea"/>
                <a:ea typeface="+mj-ea"/>
              </a:rPr>
              <a:t>각 열에 대한 그룹 정보의 </a:t>
            </a:r>
            <a:r>
              <a:rPr kumimoji="0" lang="en-US" altLang="ko-KR" sz="1300" b="1" dirty="0" smtClean="0">
                <a:solidFill>
                  <a:prstClr val="black"/>
                </a:solidFill>
                <a:latin typeface="+mj-ea"/>
                <a:ea typeface="+mj-ea"/>
              </a:rPr>
              <a:t>17</a:t>
            </a:r>
            <a:r>
              <a:rPr kumimoji="0" lang="ko-KR" altLang="en-US" sz="1300" b="1" smtClean="0">
                <a:solidFill>
                  <a:prstClr val="black"/>
                </a:solidFill>
                <a:latin typeface="+mj-ea"/>
                <a:ea typeface="+mj-ea"/>
              </a:rPr>
              <a:t>번 그룹 예</a:t>
            </a:r>
            <a:endParaRPr kumimoji="0" lang="ko-KR" altLang="en-US" sz="1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55" name="제목 18"/>
          <p:cNvSpPr txBox="1">
            <a:spLocks/>
          </p:cNvSpPr>
          <p:nvPr/>
        </p:nvSpPr>
        <p:spPr>
          <a:xfrm>
            <a:off x="459160" y="1049677"/>
            <a:ext cx="8018090" cy="294400"/>
          </a:xfrm>
          <a:prstGeom prst="rect">
            <a:avLst/>
          </a:prstGeom>
        </p:spPr>
        <p:txBody>
          <a:bodyPr wrap="none" anchor="ctr"/>
          <a:lstStyle/>
          <a:p>
            <a:pPr marL="180975" indent="-180975" fontAlgn="auto" latinLnBrk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300" b="1" dirty="0" smtClean="0">
                <a:solidFill>
                  <a:prstClr val="black"/>
                </a:solidFill>
                <a:latin typeface="+mj-ea"/>
                <a:ea typeface="+mj-ea"/>
              </a:rPr>
              <a:t>각 열의 데이터 설명</a:t>
            </a:r>
            <a:endParaRPr kumimoji="0" lang="ko-KR" altLang="en-US" sz="1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6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44162" y="72283"/>
            <a:ext cx="8423474" cy="56243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평가 항목</a:t>
            </a:r>
          </a:p>
        </p:txBody>
      </p:sp>
      <p:sp>
        <p:nvSpPr>
          <p:cNvPr id="4" name="제목 18"/>
          <p:cNvSpPr txBox="1">
            <a:spLocks/>
          </p:cNvSpPr>
          <p:nvPr/>
        </p:nvSpPr>
        <p:spPr>
          <a:xfrm>
            <a:off x="464338" y="1249139"/>
            <a:ext cx="8018090" cy="294400"/>
          </a:xfrm>
          <a:prstGeom prst="rect">
            <a:avLst/>
          </a:prstGeom>
        </p:spPr>
        <p:txBody>
          <a:bodyPr wrap="none" anchor="ctr"/>
          <a:lstStyle/>
          <a:p>
            <a:pPr marL="180975" indent="-180975" fontAlgn="auto" latinLnBrk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600" dirty="0" smtClean="0">
                <a:solidFill>
                  <a:prstClr val="black"/>
                </a:solidFill>
                <a:latin typeface="+mj-ea"/>
                <a:ea typeface="+mj-ea"/>
              </a:rPr>
              <a:t>Accuracy </a:t>
            </a:r>
            <a:r>
              <a:rPr kumimoji="0" lang="ko-KR" altLang="en-US" sz="1600" b="1" smtClean="0">
                <a:solidFill>
                  <a:prstClr val="black"/>
                </a:solidFill>
                <a:latin typeface="+mj-ea"/>
                <a:ea typeface="+mj-ea"/>
              </a:rPr>
              <a:t>평가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지표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(1)</a:t>
            </a:r>
            <a:r>
              <a:rPr kumimoji="0" lang="ko-KR" altLang="en-US" sz="1600" b="1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: MSE</a:t>
            </a:r>
            <a:endParaRPr kumimoji="0" lang="ko-KR" altLang="en-US" sz="16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2" name="제목 18"/>
          <p:cNvSpPr txBox="1">
            <a:spLocks/>
          </p:cNvSpPr>
          <p:nvPr/>
        </p:nvSpPr>
        <p:spPr>
          <a:xfrm>
            <a:off x="464338" y="3501008"/>
            <a:ext cx="9155912" cy="294400"/>
          </a:xfrm>
          <a:prstGeom prst="rect">
            <a:avLst/>
          </a:prstGeom>
        </p:spPr>
        <p:txBody>
          <a:bodyPr wrap="none" anchor="ctr"/>
          <a:lstStyle/>
          <a:p>
            <a:pPr marL="180975" indent="-180975" fontAlgn="auto" latinLnBrk="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j-ea"/>
                <a:ea typeface="+mj-ea"/>
              </a:rPr>
              <a:t>평가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0" lang="ko-KR" altLang="en-US" sz="1600" b="1" smtClean="0">
                <a:solidFill>
                  <a:prstClr val="black"/>
                </a:solidFill>
                <a:latin typeface="+mj-ea"/>
                <a:ea typeface="+mj-ea"/>
              </a:rPr>
              <a:t>지표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j-ea"/>
                <a:ea typeface="+mj-ea"/>
              </a:rPr>
              <a:t>(2) : </a:t>
            </a:r>
            <a:r>
              <a:rPr kumimoji="0" lang="ko-KR" altLang="en-US" sz="1600" b="1" smtClean="0">
                <a:solidFill>
                  <a:prstClr val="black"/>
                </a:solidFill>
                <a:latin typeface="+mj-ea"/>
                <a:ea typeface="+mj-ea"/>
              </a:rPr>
              <a:t>보고서</a:t>
            </a:r>
            <a:endParaRPr kumimoji="0" lang="ko-KR" altLang="en-US" sz="16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제목 18"/>
          <p:cNvSpPr txBox="1">
            <a:spLocks/>
          </p:cNvSpPr>
          <p:nvPr/>
        </p:nvSpPr>
        <p:spPr>
          <a:xfrm>
            <a:off x="752370" y="3932692"/>
            <a:ext cx="7705830" cy="294400"/>
          </a:xfrm>
          <a:prstGeom prst="rect">
            <a:avLst/>
          </a:prstGeom>
        </p:spPr>
        <p:txBody>
          <a:bodyPr wrap="none" anchor="t"/>
          <a:lstStyle/>
          <a:p>
            <a:pPr fontAlgn="auto" latinLnBrk="0">
              <a:spcAft>
                <a:spcPts val="0"/>
              </a:spcAft>
              <a:defRPr/>
            </a:pPr>
            <a:r>
              <a:rPr kumimoji="0" lang="en-US" altLang="ko-KR" sz="1300" dirty="0">
                <a:solidFill>
                  <a:prstClr val="black"/>
                </a:solidFill>
                <a:latin typeface="+mj-ea"/>
                <a:ea typeface="+mj-ea"/>
              </a:rPr>
              <a:t>→</a:t>
            </a:r>
            <a:r>
              <a:rPr kumimoji="0" lang="en-US" altLang="ko-KR" sz="1300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0" lang="en-US" altLang="ko-KR" sz="1300" dirty="0" smtClean="0">
                <a:solidFill>
                  <a:prstClr val="black"/>
                </a:solidFill>
                <a:latin typeface="+mj-ea"/>
                <a:ea typeface="+mj-ea"/>
              </a:rPr>
              <a:t>MSE</a:t>
            </a:r>
            <a:r>
              <a:rPr kumimoji="0" lang="ko-KR" altLang="en-US" sz="130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kumimoji="0" lang="ko-KR" altLang="en-US" sz="1300" smtClean="0">
                <a:solidFill>
                  <a:prstClr val="black"/>
                </a:solidFill>
                <a:latin typeface="+mj-ea"/>
                <a:ea typeface="+mj-ea"/>
              </a:rPr>
              <a:t>개선을 위한 </a:t>
            </a:r>
            <a:r>
              <a:rPr kumimoji="0" lang="en-US" altLang="ko-KR" sz="1300" dirty="0" smtClean="0">
                <a:solidFill>
                  <a:prstClr val="black"/>
                </a:solidFill>
                <a:latin typeface="+mj-ea"/>
                <a:ea typeface="+mj-ea"/>
              </a:rPr>
              <a:t>Idea ex</a:t>
            </a:r>
            <a:r>
              <a:rPr kumimoji="0" lang="en-US" altLang="ko-KR" sz="1300" dirty="0" smtClean="0">
                <a:solidFill>
                  <a:prstClr val="black"/>
                </a:solidFill>
                <a:latin typeface="+mj-ea"/>
                <a:ea typeface="+mj-ea"/>
              </a:rPr>
              <a:t>) </a:t>
            </a:r>
            <a:r>
              <a:rPr kumimoji="0" lang="ko-KR" altLang="en-US" sz="1300" smtClean="0">
                <a:solidFill>
                  <a:prstClr val="black"/>
                </a:solidFill>
                <a:latin typeface="+mj-ea"/>
                <a:ea typeface="+mj-ea"/>
              </a:rPr>
              <a:t>데이터 전처리</a:t>
            </a:r>
            <a:endParaRPr kumimoji="0" lang="en-US" altLang="ko-KR" sz="13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fontAlgn="auto" latinLnBrk="0">
              <a:spcAft>
                <a:spcPts val="0"/>
              </a:spcAft>
              <a:defRPr/>
            </a:pPr>
            <a:endParaRPr kumimoji="0" lang="en-US" altLang="ko-KR" sz="13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fontAlgn="auto" latinLnBrk="0">
              <a:spcAft>
                <a:spcPts val="0"/>
              </a:spcAft>
              <a:defRPr/>
            </a:pPr>
            <a:r>
              <a:rPr kumimoji="0" lang="en-US" altLang="ko-KR" sz="1300" dirty="0">
                <a:solidFill>
                  <a:prstClr val="black"/>
                </a:solidFill>
                <a:latin typeface="+mj-ea"/>
                <a:ea typeface="+mj-ea"/>
              </a:rPr>
              <a:t>→ Algorithm </a:t>
            </a:r>
            <a:r>
              <a:rPr kumimoji="0" lang="ko-KR" altLang="en-US" sz="1300">
                <a:solidFill>
                  <a:prstClr val="black"/>
                </a:solidFill>
                <a:latin typeface="+mj-ea"/>
                <a:ea typeface="+mj-ea"/>
              </a:rPr>
              <a:t>검토 및 </a:t>
            </a:r>
            <a:r>
              <a:rPr kumimoji="0" lang="en-US" altLang="ko-KR" sz="1300" dirty="0">
                <a:solidFill>
                  <a:prstClr val="black"/>
                </a:solidFill>
                <a:latin typeface="+mj-ea"/>
                <a:ea typeface="+mj-ea"/>
              </a:rPr>
              <a:t>Parameter Tuning </a:t>
            </a:r>
            <a:r>
              <a:rPr kumimoji="0" lang="ko-KR" altLang="en-US" sz="1300">
                <a:solidFill>
                  <a:prstClr val="black"/>
                </a:solidFill>
                <a:latin typeface="+mj-ea"/>
                <a:ea typeface="+mj-ea"/>
              </a:rPr>
              <a:t>방식</a:t>
            </a:r>
          </a:p>
          <a:p>
            <a:pPr fontAlgn="auto" latinLnBrk="0">
              <a:spcAft>
                <a:spcPts val="0"/>
              </a:spcAft>
              <a:defRPr/>
            </a:pPr>
            <a:endParaRPr kumimoji="0" lang="ko-KR" altLang="en-US" sz="13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85845" y="1857529"/>
                <a:ext cx="3440109" cy="563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kumimoji="0" lang="en-US" altLang="ko-KR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pt-BR" altLang="ko-KR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pt-BR" altLang="ko-KR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altLang="ko-KR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ko-KR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0"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kumimoji="0" lang="en-US" altLang="ko-KR" sz="1800" i="1" baseline="-20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ko-KR" sz="1800" i="1" baseline="-20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0" lang="en-US" altLang="ko-KR" sz="1800" i="1" baseline="-25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𝑅𝑒𝑎𝑙</m:t>
                                  </m:r>
                                  <m:r>
                                    <a:rPr kumimoji="0"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altLang="ko-KR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kumimoji="0" lang="en-US" altLang="ko-KR" sz="1800" i="1" baseline="-20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ko-KR" sz="1800" i="1" baseline="-20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0" lang="en-US" altLang="ko-KR" sz="1800" b="0" i="1" baseline="-200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</m:e>
                              </m:d>
                              <m:r>
                                <a:rPr kumimoji="0" lang="en-US" altLang="ko-KR" sz="1800" i="1" baseline="30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num>
                        <m:den>
                          <m:r>
                            <a:rPr kumimoji="0" lang="en-US" altLang="ko-K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ko-KR" altLang="en-US" sz="18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45" y="1857529"/>
                <a:ext cx="3440109" cy="5633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1573&quot;&gt;&lt;property id=&quot;20148&quot; value=&quot;5&quot;/&gt;&lt;property id=&quot;20300&quot; value=&quot;슬라이드 4 - &amp;quot;반도체 제조 공정&amp;quot;&quot;/&gt;&lt;property id=&quot;20307&quot; value=&quot;648&quot;/&gt;&lt;/object&gt;&lt;object type=&quot;3&quot; unique_id=&quot;13842&quot;&gt;&lt;property id=&quot;20148&quot; value=&quot;5&quot;/&gt;&lt;property id=&quot;20300&quot; value=&quot;슬라이드 2 - &amp;quot;반도체 제조 공정&amp;quot;&quot;/&gt;&lt;property id=&quot;20307&quot; value=&quot;653&quot;/&gt;&lt;/object&gt;&lt;object type=&quot;3&quot; unique_id=&quot;14014&quot;&gt;&lt;property id=&quot;20148&quot; value=&quot;5&quot;/&gt;&lt;property id=&quot;20300&quot; value=&quot;슬라이드 3 - &amp;quot;반도체 제조 공정&amp;quot;&quot;/&gt;&lt;property id=&quot;20307&quot; value=&quot;654&quot;/&gt;&lt;/object&gt;&lt;object type=&quot;3&quot; unique_id=&quot;14059&quot;&gt;&lt;property id=&quot;20148&quot; value=&quot;5&quot;/&gt;&lt;property id=&quot;20300&quot; value=&quot;슬라이드 6 - &amp;quot;반도체 제조 공정&amp;quot;&quot;/&gt;&lt;property id=&quot;20307&quot; value=&quot;655&quot;/&gt;&lt;/object&gt;&lt;object type=&quot;3&quot; unique_id=&quot;19129&quot;&gt;&lt;property id=&quot;20148&quot; value=&quot;5&quot;/&gt;&lt;property id=&quot;20300&quot; value=&quot;슬라이드 1&quot;/&gt;&lt;property id=&quot;20307&quot; value=&quot;656&quot;/&gt;&lt;/object&gt;&lt;object type=&quot;3&quot; unique_id=&quot;19300&quot;&gt;&lt;property id=&quot;20148&quot; value=&quot;5&quot;/&gt;&lt;property id=&quot;20300&quot; value=&quot;슬라이드 5 - &amp;quot;반도체 제조 공정&amp;quot;&quot;/&gt;&lt;property id=&quot;20307&quot; value=&quot;657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29291</TotalTime>
  <Words>289</Words>
  <Application>Microsoft Office PowerPoint</Application>
  <PresentationFormat>A4 용지(210x297mm)</PresentationFormat>
  <Paragraphs>83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HY헤드라인M</vt:lpstr>
      <vt:lpstr>굴림</vt:lpstr>
      <vt:lpstr>맑은 고딕</vt:lpstr>
      <vt:lpstr>뫼비우스 Regular</vt:lpstr>
      <vt:lpstr>Arial</vt:lpstr>
      <vt:lpstr>Calibri</vt:lpstr>
      <vt:lpstr>Calibri Light</vt:lpstr>
      <vt:lpstr>Cambria Math</vt:lpstr>
      <vt:lpstr>Times New Roman</vt:lpstr>
      <vt:lpstr>Wingdings</vt:lpstr>
      <vt:lpstr>디자인 사용자 지정</vt:lpstr>
      <vt:lpstr>Office 테마</vt:lpstr>
      <vt:lpstr>1_디자인 사용자 지정</vt:lpstr>
      <vt:lpstr>PowerPoint 프레젠테이션</vt:lpstr>
      <vt:lpstr>데이터 세트 및 결과 제출</vt:lpstr>
      <vt:lpstr>데이터 상세 설명</vt:lpstr>
      <vt:lpstr>평가 항목</vt:lpstr>
    </vt:vector>
  </TitlesOfParts>
  <Company>samil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hkryu100633</dc:creator>
  <cp:lastModifiedBy>김성민(KIM SUNGMIN) DT Planning</cp:lastModifiedBy>
  <cp:revision>1469</cp:revision>
  <dcterms:created xsi:type="dcterms:W3CDTF">2002-09-03T06:51:17Z</dcterms:created>
  <dcterms:modified xsi:type="dcterms:W3CDTF">2019-06-03T11:44:45Z</dcterms:modified>
</cp:coreProperties>
</file>