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226400" y="274573"/>
            <a:ext cx="21915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654"/>
            <a:ext cx="5153705" cy="6845694"/>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2104533"/>
            <a:ext cx="5017500" cy="21051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5233233"/>
            <a:ext cx="3470700" cy="6747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6857248"/>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712900"/>
            <a:ext cx="4776000" cy="17343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3524166"/>
            <a:ext cx="4776000" cy="1625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6857248"/>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737333"/>
            <a:ext cx="4587000" cy="15315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507989"/>
            <a:ext cx="1037850" cy="1355016"/>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525000"/>
            <a:ext cx="7038900" cy="12189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2090067"/>
            <a:ext cx="7038900" cy="38817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507989"/>
            <a:ext cx="1037850" cy="1355016"/>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525000"/>
            <a:ext cx="7038900" cy="12189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2090067"/>
            <a:ext cx="3403200" cy="38817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2090067"/>
            <a:ext cx="3403200" cy="38817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507989"/>
            <a:ext cx="1037850" cy="1355016"/>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525000"/>
            <a:ext cx="7038900" cy="12189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507989"/>
            <a:ext cx="1037850" cy="1355016"/>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525000"/>
            <a:ext cx="3798900" cy="19908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2630067"/>
            <a:ext cx="3798900" cy="322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6857829"/>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1155700"/>
            <a:ext cx="4587000" cy="4694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507989"/>
            <a:ext cx="1037850" cy="1355016"/>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2211100"/>
            <a:ext cx="3036300" cy="23355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4717333"/>
            <a:ext cx="3036300" cy="6747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2262133"/>
            <a:ext cx="3676800" cy="3129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5504636"/>
            <a:ext cx="698925" cy="912853"/>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5740500"/>
            <a:ext cx="6936000" cy="6984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2104533"/>
            <a:ext cx="5017500" cy="2105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pt-BR"/>
              <a:t>APRESENTAÇÃO</a:t>
            </a:r>
            <a:endParaRPr b="1"/>
          </a:p>
          <a:p>
            <a:pPr indent="0" lvl="0" marL="0" algn="ctr">
              <a:spcBef>
                <a:spcPts val="0"/>
              </a:spcBef>
              <a:spcAft>
                <a:spcPts val="0"/>
              </a:spcAft>
              <a:buNone/>
            </a:pPr>
            <a:r>
              <a:rPr b="1" lang="pt-BR"/>
              <a:t>GRUPO</a:t>
            </a:r>
            <a:r>
              <a:rPr b="1" lang="pt-BR"/>
              <a:t> 5</a:t>
            </a:r>
            <a:endParaRPr b="1"/>
          </a:p>
        </p:txBody>
      </p:sp>
      <p:sp>
        <p:nvSpPr>
          <p:cNvPr id="135" name="Shape 135"/>
          <p:cNvSpPr txBox="1"/>
          <p:nvPr>
            <p:ph idx="1" type="subTitle"/>
          </p:nvPr>
        </p:nvSpPr>
        <p:spPr>
          <a:xfrm>
            <a:off x="5083950" y="5233233"/>
            <a:ext cx="3470700" cy="67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Terceira Etapa - Implementação</a:t>
            </a:r>
            <a:endParaRPr/>
          </a:p>
        </p:txBody>
      </p:sp>
      <p:sp>
        <p:nvSpPr>
          <p:cNvPr id="190" name="Shape 190"/>
          <p:cNvSpPr txBox="1"/>
          <p:nvPr>
            <p:ph idx="1" type="body"/>
          </p:nvPr>
        </p:nvSpPr>
        <p:spPr>
          <a:xfrm>
            <a:off x="1297500" y="1867342"/>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Nessa fase o jogo será  criado de fato.</a:t>
            </a:r>
            <a:endParaRPr sz="1800"/>
          </a:p>
          <a:p>
            <a:pPr indent="-342900" lvl="0" marL="457200" rtl="0">
              <a:spcBef>
                <a:spcPts val="0"/>
              </a:spcBef>
              <a:spcAft>
                <a:spcPts val="0"/>
              </a:spcAft>
              <a:buSzPts val="1800"/>
              <a:buChar char="●"/>
            </a:pPr>
            <a:r>
              <a:rPr lang="pt-BR" sz="1800"/>
              <a:t>Utilização do RPG Maker para a construção do jogo.</a:t>
            </a:r>
            <a:endParaRPr sz="1800"/>
          </a:p>
          <a:p>
            <a:pPr indent="-342900" lvl="0" marL="457200" rtl="0">
              <a:spcBef>
                <a:spcPts val="0"/>
              </a:spcBef>
              <a:spcAft>
                <a:spcPts val="0"/>
              </a:spcAft>
              <a:buSzPts val="1800"/>
              <a:buChar char="●"/>
            </a:pPr>
            <a:r>
              <a:rPr lang="pt-BR" sz="1800"/>
              <a:t>Edição dos mapas, personagens, itens, habilidades.</a:t>
            </a:r>
            <a:endParaRPr sz="1800"/>
          </a:p>
          <a:p>
            <a:pPr indent="-342900" lvl="0" marL="457200" rtl="0">
              <a:spcBef>
                <a:spcPts val="0"/>
              </a:spcBef>
              <a:spcAft>
                <a:spcPts val="0"/>
              </a:spcAft>
              <a:buSzPts val="1800"/>
              <a:buChar char="●"/>
            </a:pPr>
            <a:r>
              <a:rPr lang="pt-BR" sz="1800"/>
              <a:t>Edição dos eventos(Falas, interações de personagens, interações com objetos, acontecimentos e história do jogo).</a:t>
            </a:r>
            <a:endParaRPr sz="1800"/>
          </a:p>
          <a:p>
            <a:pPr indent="-342900" lvl="0" marL="457200" rtl="0">
              <a:spcBef>
                <a:spcPts val="0"/>
              </a:spcBef>
              <a:spcAft>
                <a:spcPts val="0"/>
              </a:spcAft>
              <a:buSzPts val="1800"/>
              <a:buChar char="●"/>
            </a:pPr>
            <a:r>
              <a:rPr lang="pt-BR" sz="1800"/>
              <a:t>Nessa etapa será gerado o jogo, tanto o protótipo quanto o jogo completo.</a:t>
            </a:r>
            <a:endParaRPr sz="1800"/>
          </a:p>
          <a:p>
            <a:pPr indent="-342900" lvl="0" marL="457200">
              <a:spcBef>
                <a:spcPts val="0"/>
              </a:spcBef>
              <a:spcAft>
                <a:spcPts val="0"/>
              </a:spcAft>
              <a:buSzPts val="1800"/>
              <a:buChar char="●"/>
            </a:pPr>
            <a:r>
              <a:rPr lang="pt-BR" sz="1800"/>
              <a:t>Contará com a participação dos quatro membros do grupo,  utilização do RPG Maker para a geração do jogo e geração de documentos referentes a essa etapa(Word e GitHub).</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Quarta Etapa - Teste do Sistema</a:t>
            </a:r>
            <a:endParaRPr/>
          </a:p>
        </p:txBody>
      </p:sp>
      <p:sp>
        <p:nvSpPr>
          <p:cNvPr id="196" name="Shape 196"/>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Nessa etapa será verificada o funcionamento de todas as ferramentas do jogo e tudo que foi proposto que ele deveria realizar.</a:t>
            </a:r>
            <a:endParaRPr sz="1800"/>
          </a:p>
          <a:p>
            <a:pPr indent="-342900" lvl="0" marL="457200" rtl="0">
              <a:spcBef>
                <a:spcPts val="0"/>
              </a:spcBef>
              <a:spcAft>
                <a:spcPts val="0"/>
              </a:spcAft>
              <a:buSzPts val="1800"/>
              <a:buChar char="●"/>
            </a:pPr>
            <a:r>
              <a:rPr lang="pt-BR" sz="1800"/>
              <a:t>Será utilizada a ferramenta de testes do próprio RPG Maker para a realização dos testes do sistema.</a:t>
            </a:r>
            <a:endParaRPr sz="1800"/>
          </a:p>
          <a:p>
            <a:pPr indent="-342900" lvl="0" marL="457200" rtl="0">
              <a:spcBef>
                <a:spcPts val="0"/>
              </a:spcBef>
              <a:spcAft>
                <a:spcPts val="0"/>
              </a:spcAft>
              <a:buSzPts val="1800"/>
              <a:buChar char="●"/>
            </a:pPr>
            <a:r>
              <a:rPr lang="pt-BR" sz="1800"/>
              <a:t>Nessa etapa serão geradas as versões do jogo com alguma correção feita.</a:t>
            </a:r>
            <a:endParaRPr sz="1800"/>
          </a:p>
          <a:p>
            <a:pPr indent="-342900" lvl="0" marL="457200">
              <a:spcBef>
                <a:spcPts val="0"/>
              </a:spcBef>
              <a:spcAft>
                <a:spcPts val="0"/>
              </a:spcAft>
              <a:buSzPts val="1800"/>
              <a:buChar char="●"/>
            </a:pPr>
            <a:r>
              <a:rPr lang="pt-BR" sz="1800"/>
              <a:t>Contará com a participação dos quatro membros do grupo,  utilização do RPG Maker para a realização dos testes do sistema.</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Quinta Etapa - Manutenção</a:t>
            </a:r>
            <a:endParaRPr/>
          </a:p>
        </p:txBody>
      </p:sp>
      <p:sp>
        <p:nvSpPr>
          <p:cNvPr id="202" name="Shape 202"/>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Nessa etapa o jogo receberá melhorias e otimização, como também reparo de defeitos.</a:t>
            </a:r>
            <a:br>
              <a:rPr lang="pt-BR" sz="1800"/>
            </a:br>
            <a:r>
              <a:rPr lang="pt-BR" sz="1800"/>
              <a:t>Esta fase envolverá:</a:t>
            </a:r>
            <a:endParaRPr sz="1800"/>
          </a:p>
          <a:p>
            <a:pPr indent="-342900" lvl="1" marL="914400" rtl="0">
              <a:spcBef>
                <a:spcPts val="1600"/>
              </a:spcBef>
              <a:spcAft>
                <a:spcPts val="0"/>
              </a:spcAft>
              <a:buSzPts val="1800"/>
              <a:buChar char="○"/>
            </a:pPr>
            <a:r>
              <a:rPr lang="pt-BR" sz="1800"/>
              <a:t>Mudanças para corrigir defeitos e deficiências que foram encontradas durante a utilização pelo usuário.</a:t>
            </a:r>
            <a:endParaRPr sz="1800"/>
          </a:p>
          <a:p>
            <a:pPr indent="-342900" lvl="1" marL="914400" rtl="0">
              <a:spcBef>
                <a:spcPts val="0"/>
              </a:spcBef>
              <a:spcAft>
                <a:spcPts val="0"/>
              </a:spcAft>
              <a:buSzPts val="1800"/>
              <a:buChar char="○"/>
            </a:pPr>
            <a:r>
              <a:rPr lang="pt-BR" sz="1800"/>
              <a:t>Novas funcionalidades para melhorar a aplicabilidade e usabilidade do software.</a:t>
            </a:r>
            <a:endParaRPr sz="1800"/>
          </a:p>
          <a:p>
            <a:pPr indent="-342900" lvl="0" marL="457200" rtl="0">
              <a:spcBef>
                <a:spcPts val="1600"/>
              </a:spcBef>
              <a:spcAft>
                <a:spcPts val="1600"/>
              </a:spcAft>
              <a:buSzPts val="1800"/>
              <a:buChar char="●"/>
            </a:pPr>
            <a:r>
              <a:rPr lang="pt-BR" sz="1800"/>
              <a:t>Contará com a participação dos quatro membros do grupo,  utilização do RPG Maker para a realização de manutenção do sistema.</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Cronograma</a:t>
            </a:r>
            <a:endParaRPr/>
          </a:p>
        </p:txBody>
      </p:sp>
      <p:sp>
        <p:nvSpPr>
          <p:cNvPr id="208" name="Shape 208"/>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09" name="Shape 209"/>
          <p:cNvPicPr preferRelativeResize="0"/>
          <p:nvPr/>
        </p:nvPicPr>
        <p:blipFill>
          <a:blip r:embed="rId3">
            <a:alphaModFix/>
          </a:blip>
          <a:stretch>
            <a:fillRect/>
          </a:stretch>
        </p:blipFill>
        <p:spPr>
          <a:xfrm>
            <a:off x="672650" y="1467900"/>
            <a:ext cx="7663749" cy="384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Métrica de Software - Introdução</a:t>
            </a:r>
            <a:endParaRPr/>
          </a:p>
          <a:p>
            <a:pPr indent="0" lvl="0" marL="0">
              <a:spcBef>
                <a:spcPts val="0"/>
              </a:spcBef>
              <a:spcAft>
                <a:spcPts val="0"/>
              </a:spcAft>
              <a:buNone/>
            </a:pPr>
            <a:r>
              <a:t/>
            </a:r>
            <a:endParaRPr/>
          </a:p>
        </p:txBody>
      </p:sp>
      <p:sp>
        <p:nvSpPr>
          <p:cNvPr id="215" name="Shape 215"/>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Métrica é uma medida quantitativa usada para determinar o tamanho de algo.</a:t>
            </a:r>
            <a:endParaRPr sz="1800"/>
          </a:p>
          <a:p>
            <a:pPr indent="-342900" lvl="0" marL="457200" rtl="0">
              <a:spcBef>
                <a:spcPts val="0"/>
              </a:spcBef>
              <a:spcAft>
                <a:spcPts val="0"/>
              </a:spcAft>
              <a:buSzPts val="1800"/>
              <a:buChar char="●"/>
            </a:pPr>
            <a:r>
              <a:rPr lang="pt-BR" sz="1800"/>
              <a:t>As métricas se dividem em dois tipos, as diretas e as indiretas.</a:t>
            </a:r>
            <a:endParaRPr sz="1800"/>
          </a:p>
          <a:p>
            <a:pPr indent="-342900" lvl="0" marL="457200" rtl="0">
              <a:spcBef>
                <a:spcPts val="0"/>
              </a:spcBef>
              <a:spcAft>
                <a:spcPts val="0"/>
              </a:spcAft>
              <a:buSzPts val="1800"/>
              <a:buChar char="●"/>
            </a:pPr>
            <a:r>
              <a:rPr lang="pt-BR" sz="1800"/>
              <a:t>As métricas diretas não dependem da medição de nenhum outro atributo.</a:t>
            </a:r>
            <a:endParaRPr sz="1800"/>
          </a:p>
          <a:p>
            <a:pPr indent="-342900" lvl="0" marL="457200" rtl="0">
              <a:spcBef>
                <a:spcPts val="0"/>
              </a:spcBef>
              <a:spcAft>
                <a:spcPts val="0"/>
              </a:spcAft>
              <a:buSzPts val="1800"/>
              <a:buChar char="●"/>
            </a:pPr>
            <a:r>
              <a:rPr lang="pt-BR" sz="1800"/>
              <a:t>As métricas indiretas usam combinações de outras métricas.</a:t>
            </a:r>
            <a:endParaRPr sz="1800"/>
          </a:p>
          <a:p>
            <a:pPr indent="-342900" lvl="0" marL="457200" rtl="0">
              <a:spcBef>
                <a:spcPts val="0"/>
              </a:spcBef>
              <a:spcAft>
                <a:spcPts val="0"/>
              </a:spcAft>
              <a:buSzPts val="1800"/>
              <a:buChar char="●"/>
            </a:pPr>
            <a:r>
              <a:rPr lang="pt-BR" sz="1800"/>
              <a:t>A principal função das métricas de software é no </a:t>
            </a:r>
            <a:r>
              <a:rPr lang="pt-BR" sz="1800"/>
              <a:t>auxílio do planejamento necessário para a execução do projeto.</a:t>
            </a:r>
            <a:endParaRPr sz="1800"/>
          </a:p>
          <a:p>
            <a:pPr indent="-342900" lvl="0" marL="457200" rtl="0">
              <a:spcBef>
                <a:spcPts val="0"/>
              </a:spcBef>
              <a:spcAft>
                <a:spcPts val="0"/>
              </a:spcAft>
              <a:buSzPts val="1800"/>
              <a:buChar char="●"/>
            </a:pPr>
            <a:r>
              <a:rPr lang="pt-BR" sz="1800"/>
              <a:t>Aumentar a exatidão sobre levantamento de custos/prazos, reduzir os defeitos do produto e reduzir os custos e prazos do projeto</a:t>
            </a:r>
            <a:r>
              <a:rPr lang="pt-BR" sz="1800"/>
              <a:t>  são algumas das vantagens da utilização das métricas.</a:t>
            </a:r>
            <a:endParaRPr sz="1800"/>
          </a:p>
          <a:p>
            <a:pPr indent="-342900" lvl="0" marL="457200">
              <a:spcBef>
                <a:spcPts val="0"/>
              </a:spcBef>
              <a:spcAft>
                <a:spcPts val="0"/>
              </a:spcAft>
              <a:buSzPts val="1800"/>
              <a:buChar char="●"/>
            </a:pPr>
            <a:r>
              <a:rPr lang="pt-BR" sz="1800"/>
              <a:t>Usaremos a métrica de análise de pontos por função (APF).</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Análise de Pontos por Função (APF)</a:t>
            </a:r>
            <a:endParaRPr/>
          </a:p>
        </p:txBody>
      </p:sp>
      <p:sp>
        <p:nvSpPr>
          <p:cNvPr id="221" name="Shape 221"/>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A métrica objetiva mensurar o software quantificando as tarefas e serviços oferecidos ao usuário, com base em seu projeto lógico.</a:t>
            </a:r>
            <a:endParaRPr sz="1800"/>
          </a:p>
          <a:p>
            <a:pPr indent="-342900" lvl="0" marL="457200" rtl="0">
              <a:spcBef>
                <a:spcPts val="0"/>
              </a:spcBef>
              <a:spcAft>
                <a:spcPts val="0"/>
              </a:spcAft>
              <a:buSzPts val="1800"/>
              <a:buChar char="●"/>
            </a:pPr>
            <a:r>
              <a:rPr lang="pt-BR" sz="1800"/>
              <a:t>A unidade de medida resultante do método de APF é o Ponto de Função.</a:t>
            </a:r>
            <a:endParaRPr sz="1800"/>
          </a:p>
          <a:p>
            <a:pPr indent="-311150" lvl="0" marL="457200">
              <a:spcBef>
                <a:spcPts val="0"/>
              </a:spcBef>
              <a:spcAft>
                <a:spcPts val="0"/>
              </a:spcAft>
              <a:buSzPts val="1300"/>
              <a:buChar char="●"/>
            </a:pPr>
            <a:r>
              <a:rPr lang="pt-BR" sz="1800"/>
              <a:t>Como insumo para este método podem ser utilizados diversos artefatos, como, documento de especificação de requisitos, protótipos de tela, modelo conceitual, modelo de classes, modelagem de dados, entre outros, desde que, tomando o devido cuidado para levar sempre em consideração a visão do usuário</a:t>
            </a:r>
            <a:r>
              <a:rPr lang="pt-B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Vantagens do APF </a:t>
            </a:r>
            <a:endParaRPr/>
          </a:p>
        </p:txBody>
      </p:sp>
      <p:sp>
        <p:nvSpPr>
          <p:cNvPr id="227" name="Shape 227"/>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Método muito simples de ser aplicado;</a:t>
            </a:r>
            <a:endParaRPr sz="1800"/>
          </a:p>
          <a:p>
            <a:pPr indent="-342900" lvl="0" marL="457200" rtl="0">
              <a:spcBef>
                <a:spcPts val="0"/>
              </a:spcBef>
              <a:spcAft>
                <a:spcPts val="0"/>
              </a:spcAft>
              <a:buSzPts val="1800"/>
              <a:buChar char="●"/>
            </a:pPr>
            <a:r>
              <a:rPr lang="pt-BR" sz="1800"/>
              <a:t>Medida consistente entre diversos projetos e organizações;</a:t>
            </a:r>
            <a:endParaRPr sz="1800"/>
          </a:p>
          <a:p>
            <a:pPr indent="-342900" lvl="0" marL="457200" rtl="0">
              <a:spcBef>
                <a:spcPts val="0"/>
              </a:spcBef>
              <a:spcAft>
                <a:spcPts val="0"/>
              </a:spcAft>
              <a:buSzPts val="1800"/>
              <a:buChar char="●"/>
            </a:pPr>
            <a:r>
              <a:rPr lang="pt-BR" sz="1800"/>
              <a:t>Possui um manual de práticas de contagem, que promove a interpretação consistente da medição funcional de software , estando em conformidade com a ISO/IEC 14143-1:2007.</a:t>
            </a:r>
            <a:endParaRPr sz="1800"/>
          </a:p>
          <a:p>
            <a:pPr indent="0" lvl="0" marL="0" rt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Aplicando APF</a:t>
            </a:r>
            <a:endParaRPr/>
          </a:p>
        </p:txBody>
      </p:sp>
      <p:sp>
        <p:nvSpPr>
          <p:cNvPr id="233" name="Shape 233"/>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Iremos mensurar o jogo quantificando as tarefas e serviços oferecidos ao usuário.</a:t>
            </a:r>
            <a:endParaRPr sz="1800"/>
          </a:p>
          <a:p>
            <a:pPr indent="-342900" lvl="0" marL="457200" rtl="0">
              <a:spcBef>
                <a:spcPts val="0"/>
              </a:spcBef>
              <a:spcAft>
                <a:spcPts val="0"/>
              </a:spcAft>
              <a:buSzPts val="1800"/>
              <a:buChar char="●"/>
            </a:pPr>
            <a:r>
              <a:rPr lang="pt-BR" sz="1800"/>
              <a:t>Levando em consideração que nosso jogo tem como objetivo a diversão somada ao ensino de engenharia de software, vamos quantificar questões como número de projetos assumidos pelo usuário no jogo, custo em tempo do usuário no jogo, número de questões relacionadas a engenharia de software respondidas, entre outras.</a:t>
            </a:r>
            <a:endParaRPr sz="1800"/>
          </a:p>
          <a:p>
            <a:pPr indent="0" lvl="0" marL="0">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Integrantes:</a:t>
            </a:r>
            <a:endParaRPr/>
          </a:p>
        </p:txBody>
      </p:sp>
      <p:sp>
        <p:nvSpPr>
          <p:cNvPr id="141" name="Shape 141"/>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Aloizio Júnior</a:t>
            </a:r>
            <a:endParaRPr sz="1800"/>
          </a:p>
          <a:p>
            <a:pPr indent="-342900" lvl="0" marL="457200" rtl="0">
              <a:spcBef>
                <a:spcPts val="0"/>
              </a:spcBef>
              <a:spcAft>
                <a:spcPts val="0"/>
              </a:spcAft>
              <a:buSzPts val="1800"/>
              <a:buChar char="●"/>
            </a:pPr>
            <a:r>
              <a:rPr lang="pt-BR" sz="1800"/>
              <a:t>Diogo Scheffer</a:t>
            </a:r>
            <a:endParaRPr sz="1800"/>
          </a:p>
          <a:p>
            <a:pPr indent="-342900" lvl="0" marL="457200" rtl="0">
              <a:spcBef>
                <a:spcPts val="0"/>
              </a:spcBef>
              <a:spcAft>
                <a:spcPts val="0"/>
              </a:spcAft>
              <a:buSzPts val="1800"/>
              <a:buChar char="●"/>
            </a:pPr>
            <a:r>
              <a:rPr lang="pt-BR" sz="1800"/>
              <a:t>Lucas Vidigal</a:t>
            </a:r>
            <a:endParaRPr sz="1800"/>
          </a:p>
          <a:p>
            <a:pPr indent="-342900" lvl="0" marL="457200">
              <a:spcBef>
                <a:spcPts val="0"/>
              </a:spcBef>
              <a:spcAft>
                <a:spcPts val="0"/>
              </a:spcAft>
              <a:buSzPts val="1800"/>
              <a:buChar char="●"/>
            </a:pPr>
            <a:r>
              <a:rPr lang="pt-BR" sz="1800"/>
              <a:t>Raih Lima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Paradigma de desenvolvimento</a:t>
            </a:r>
            <a:endParaRPr/>
          </a:p>
        </p:txBody>
      </p:sp>
      <p:sp>
        <p:nvSpPr>
          <p:cNvPr id="147" name="Shape 147"/>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Modelo que será utilizado: Método Cascata</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Introdução</a:t>
            </a:r>
            <a:endParaRPr/>
          </a:p>
        </p:txBody>
      </p:sp>
      <p:sp>
        <p:nvSpPr>
          <p:cNvPr id="153" name="Shape 153"/>
          <p:cNvSpPr txBox="1"/>
          <p:nvPr>
            <p:ph idx="1" type="body"/>
          </p:nvPr>
        </p:nvSpPr>
        <p:spPr>
          <a:xfrm>
            <a:off x="1297500" y="2090067"/>
            <a:ext cx="7038900" cy="3881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Char char="●"/>
            </a:pPr>
            <a:r>
              <a:rPr lang="pt-BR" sz="1800">
                <a:solidFill>
                  <a:srgbClr val="FFFFFF"/>
                </a:solidFill>
              </a:rPr>
              <a:t>O objetivo principal desse sistema é que as diferentes fases de desenvolvimento seguem uma sequência: A primeira etapa se direciona para a segunda e esta se movimenta para a terceira e assim por diante.</a:t>
            </a:r>
            <a:endParaRPr sz="1800">
              <a:solidFill>
                <a:srgbClr val="FFFFFF"/>
              </a:solidFill>
            </a:endParaRPr>
          </a:p>
          <a:p>
            <a:pPr indent="-342900" lvl="0" marL="457200" rtl="0">
              <a:spcBef>
                <a:spcPts val="0"/>
              </a:spcBef>
              <a:spcAft>
                <a:spcPts val="0"/>
              </a:spcAft>
              <a:buClr>
                <a:srgbClr val="FFFFFF"/>
              </a:buClr>
              <a:buSzPts val="1800"/>
              <a:buChar char="●"/>
            </a:pPr>
            <a:r>
              <a:rPr lang="pt-BR" sz="1800">
                <a:solidFill>
                  <a:srgbClr val="FFFFFF"/>
                </a:solidFill>
              </a:rPr>
              <a:t>As atividades que devem ser executadas são reunidas em tarefas e executadas sequencialmente, onde uma tarefa só se inicia quando a anterior foi completamente finalizada.</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Modelo em Cascata</a:t>
            </a:r>
            <a:endParaRPr/>
          </a:p>
        </p:txBody>
      </p:sp>
      <p:sp>
        <p:nvSpPr>
          <p:cNvPr id="159" name="Shape 159"/>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60" name="Shape 160"/>
          <p:cNvPicPr preferRelativeResize="0"/>
          <p:nvPr/>
        </p:nvPicPr>
        <p:blipFill>
          <a:blip r:embed="rId3">
            <a:alphaModFix/>
          </a:blip>
          <a:stretch>
            <a:fillRect/>
          </a:stretch>
        </p:blipFill>
        <p:spPr>
          <a:xfrm>
            <a:off x="1748600" y="2090067"/>
            <a:ext cx="5930050" cy="420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Etapas do desenvolvimento</a:t>
            </a:r>
            <a:endParaRPr/>
          </a:p>
        </p:txBody>
      </p:sp>
      <p:sp>
        <p:nvSpPr>
          <p:cNvPr id="166" name="Shape 166"/>
          <p:cNvSpPr txBox="1"/>
          <p:nvPr>
            <p:ph idx="1" type="body"/>
          </p:nvPr>
        </p:nvSpPr>
        <p:spPr>
          <a:xfrm>
            <a:off x="1052550" y="2076300"/>
            <a:ext cx="7038900" cy="38817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pt-BR" sz="1800"/>
              <a:t>O modelo em cascata será utilizado pois a estrutura da disciplina favorece a utilização desse modelo. A cada etapa completada segue-se a próxima e assim por diante, sendo considerada a anterior já finalizada.</a:t>
            </a:r>
            <a:endParaRPr sz="1800"/>
          </a:p>
          <a:p>
            <a:pPr indent="-342900" lvl="0" marL="457200" rtl="0">
              <a:spcBef>
                <a:spcPts val="0"/>
              </a:spcBef>
              <a:spcAft>
                <a:spcPts val="0"/>
              </a:spcAft>
              <a:buSzPts val="1800"/>
              <a:buChar char="●"/>
            </a:pPr>
            <a:r>
              <a:rPr lang="pt-BR" sz="1800"/>
              <a:t>É permitido apenas pequenas mudanças nas tarefas anteriores.</a:t>
            </a:r>
            <a:endParaRPr sz="1800"/>
          </a:p>
          <a:p>
            <a:pPr indent="-342900" lvl="0" marL="457200">
              <a:spcBef>
                <a:spcPts val="0"/>
              </a:spcBef>
              <a:spcAft>
                <a:spcPts val="0"/>
              </a:spcAft>
              <a:buSzPts val="1800"/>
              <a:buChar char="●"/>
            </a:pPr>
            <a:r>
              <a:rPr lang="pt-BR" sz="1800"/>
              <a:t>O desenvolvimento do software é de pequeno porte, o jogo a ser criado também é de pequeno porte, favorecendo a utilização do modelo em cascata.</a:t>
            </a:r>
            <a:endParaRPr sz="1800"/>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Primeira Etapa - </a:t>
            </a:r>
            <a:r>
              <a:rPr lang="pt-BR"/>
              <a:t>Análise</a:t>
            </a:r>
            <a:r>
              <a:rPr lang="pt-BR"/>
              <a:t> e Definição de Requisitos</a:t>
            </a:r>
            <a:endParaRPr/>
          </a:p>
        </p:txBody>
      </p:sp>
      <p:sp>
        <p:nvSpPr>
          <p:cNvPr id="172" name="Shape 172"/>
          <p:cNvSpPr txBox="1"/>
          <p:nvPr>
            <p:ph idx="1" type="body"/>
          </p:nvPr>
        </p:nvSpPr>
        <p:spPr>
          <a:xfrm>
            <a:off x="946575" y="2014325"/>
            <a:ext cx="77304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Nessa etapa o grupo se concentrou na criação e análise sobre o jogo que seria criado.</a:t>
            </a:r>
            <a:endParaRPr sz="1800"/>
          </a:p>
          <a:p>
            <a:pPr indent="-342900" lvl="0" marL="457200" rtl="0">
              <a:spcBef>
                <a:spcPts val="0"/>
              </a:spcBef>
              <a:spcAft>
                <a:spcPts val="0"/>
              </a:spcAft>
              <a:buSzPts val="1800"/>
              <a:buChar char="●"/>
            </a:pPr>
            <a:r>
              <a:rPr lang="pt-BR" sz="1800"/>
              <a:t>A partir da noção básica de funcionamento do jogo, o grupo redirecionou esforços na elicitação de requisitos.</a:t>
            </a:r>
            <a:endParaRPr sz="1800"/>
          </a:p>
          <a:p>
            <a:pPr indent="-342900" lvl="0" marL="457200" rtl="0">
              <a:spcBef>
                <a:spcPts val="0"/>
              </a:spcBef>
              <a:spcAft>
                <a:spcPts val="0"/>
              </a:spcAft>
              <a:buSzPts val="1800"/>
              <a:buChar char="●"/>
            </a:pPr>
            <a:r>
              <a:rPr lang="pt-BR" sz="1800"/>
              <a:t>Etapa importante do projeto, pois qualquer análise errada do jogo resultará em grandes problemas a frente.</a:t>
            </a:r>
            <a:endParaRPr sz="1800"/>
          </a:p>
          <a:p>
            <a:pPr indent="-342900" lvl="0" marL="457200" rtl="0">
              <a:spcBef>
                <a:spcPts val="0"/>
              </a:spcBef>
              <a:spcAft>
                <a:spcPts val="0"/>
              </a:spcAft>
              <a:buSzPts val="1800"/>
              <a:buChar char="●"/>
            </a:pPr>
            <a:r>
              <a:rPr lang="pt-BR" sz="1800"/>
              <a:t>Projetista deve constatar se os objetivos do software (no caso o jogo) são alcançados, para o nosso projeto, o objetivo  é </a:t>
            </a:r>
            <a:r>
              <a:rPr lang="pt-BR" sz="1800"/>
              <a:t>auxiliar no ensino de engenharia de software.</a:t>
            </a:r>
            <a:r>
              <a:rPr lang="pt-BR" sz="1800"/>
              <a:t> </a:t>
            </a:r>
            <a:endParaRPr sz="1800"/>
          </a:p>
          <a:p>
            <a:pPr indent="-342900" lvl="0" marL="457200" rtl="0">
              <a:spcBef>
                <a:spcPts val="0"/>
              </a:spcBef>
              <a:spcAft>
                <a:spcPts val="0"/>
              </a:spcAft>
              <a:buSzPts val="1800"/>
              <a:buChar char="●"/>
            </a:pPr>
            <a:r>
              <a:rPr lang="pt-BR" sz="1800"/>
              <a:t>Projetista levanta questões como viabilidade e facilidade do projeto, seguida da documentação do mesmo.</a:t>
            </a:r>
            <a:endParaRPr sz="1800"/>
          </a:p>
          <a:p>
            <a:pPr indent="-342900" lvl="0" marL="457200" rtl="0">
              <a:spcBef>
                <a:spcPts val="0"/>
              </a:spcBef>
              <a:spcAft>
                <a:spcPts val="0"/>
              </a:spcAft>
              <a:buSzPts val="1800"/>
              <a:buChar char="●"/>
            </a:pPr>
            <a:r>
              <a:rPr lang="pt-BR" sz="1800"/>
              <a:t>Será gerado nessa etapa documentos de requisitos, diagrama de classes e documento com especificações do jogo.</a:t>
            </a:r>
            <a:endParaRPr sz="1800"/>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Primeira Etapa - Análise e Definição de Requisitos</a:t>
            </a:r>
            <a:endParaRPr/>
          </a:p>
        </p:txBody>
      </p:sp>
      <p:sp>
        <p:nvSpPr>
          <p:cNvPr id="178" name="Shape 178"/>
          <p:cNvSpPr txBox="1"/>
          <p:nvPr>
            <p:ph idx="1" type="body"/>
          </p:nvPr>
        </p:nvSpPr>
        <p:spPr>
          <a:xfrm>
            <a:off x="1297500" y="2090067"/>
            <a:ext cx="7038900" cy="3881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Todos os membros da equipe estarão presentes nesta etapa, softwares de diagrama UML(Astah) e de documentação serão usados(Word e GitHub).</a:t>
            </a:r>
            <a:endParaRPr sz="1800"/>
          </a:p>
          <a:p>
            <a:pPr indent="-342900" lvl="0" marL="457200" rtl="0">
              <a:spcBef>
                <a:spcPts val="0"/>
              </a:spcBef>
              <a:spcAft>
                <a:spcPts val="0"/>
              </a:spcAft>
              <a:buSzPts val="1800"/>
              <a:buChar char="●"/>
            </a:pPr>
            <a:r>
              <a:rPr lang="pt-BR" sz="1800"/>
              <a:t>Hardware utilizado foram os computadores pessoais dos membros do grupo.</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297500" y="525000"/>
            <a:ext cx="7038900" cy="121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BR"/>
              <a:t>Segunda</a:t>
            </a:r>
            <a:r>
              <a:rPr lang="pt-BR"/>
              <a:t> Etapa - Projeto do Sistema</a:t>
            </a:r>
            <a:endParaRPr/>
          </a:p>
        </p:txBody>
      </p:sp>
      <p:sp>
        <p:nvSpPr>
          <p:cNvPr id="184" name="Shape 184"/>
          <p:cNvSpPr txBox="1"/>
          <p:nvPr>
            <p:ph idx="1" type="body"/>
          </p:nvPr>
        </p:nvSpPr>
        <p:spPr>
          <a:xfrm>
            <a:off x="1297500" y="1605451"/>
            <a:ext cx="7038900" cy="4366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pt-BR" sz="1800"/>
              <a:t>Nessa parte é definida os requisitos tanto do hardware quanto do software necessários para o desenvolvimento do jogo.</a:t>
            </a:r>
            <a:endParaRPr sz="1800"/>
          </a:p>
          <a:p>
            <a:pPr indent="-342900" lvl="0" marL="457200" rtl="0">
              <a:spcBef>
                <a:spcPts val="0"/>
              </a:spcBef>
              <a:spcAft>
                <a:spcPts val="0"/>
              </a:spcAft>
              <a:buSzPts val="1800"/>
              <a:buChar char="●"/>
            </a:pPr>
            <a:r>
              <a:rPr lang="pt-BR" sz="1800"/>
              <a:t>Indica também como o software deve ser desenvolvido.</a:t>
            </a:r>
            <a:endParaRPr sz="1800"/>
          </a:p>
          <a:p>
            <a:pPr indent="-342900" lvl="0" marL="457200" rtl="0">
              <a:spcBef>
                <a:spcPts val="0"/>
              </a:spcBef>
              <a:spcAft>
                <a:spcPts val="0"/>
              </a:spcAft>
              <a:buSzPts val="1800"/>
              <a:buChar char="●"/>
            </a:pPr>
            <a:r>
              <a:rPr lang="pt-BR" sz="1800"/>
              <a:t>Foi mostrado nas tarefas anteriores os requisitos necessários e também como será implementado. Principalmente pelo diagrama de classes que mostrou a estrutura do jogo.</a:t>
            </a:r>
            <a:endParaRPr sz="1800"/>
          </a:p>
          <a:p>
            <a:pPr indent="-342900" lvl="0" marL="457200" rtl="0">
              <a:spcBef>
                <a:spcPts val="0"/>
              </a:spcBef>
              <a:spcAft>
                <a:spcPts val="0"/>
              </a:spcAft>
              <a:buSzPts val="1800"/>
              <a:buChar char="●"/>
            </a:pPr>
            <a:r>
              <a:rPr lang="pt-BR" sz="1800"/>
              <a:t>Hardware utilizado foram os computadores pessoais dos membros do grupo.</a:t>
            </a:r>
            <a:endParaRPr sz="1800"/>
          </a:p>
          <a:p>
            <a:pPr indent="-342900" lvl="0" marL="457200" rtl="0">
              <a:spcBef>
                <a:spcPts val="0"/>
              </a:spcBef>
              <a:spcAft>
                <a:spcPts val="0"/>
              </a:spcAft>
              <a:buSzPts val="1800"/>
              <a:buChar char="●"/>
            </a:pPr>
            <a:r>
              <a:rPr lang="pt-BR" sz="1800"/>
              <a:t>Contará com a participação dos quatro membros do grupo, ferramentas de organização, geração de diagramas e requisitos(Astah e Taiga.io) e geração de documentos referentes a etapa(Word e GitHub). </a:t>
            </a:r>
            <a:endParaRPr sz="1800"/>
          </a:p>
          <a:p>
            <a:pPr indent="-342900" lvl="0" marL="457200">
              <a:spcBef>
                <a:spcPts val="0"/>
              </a:spcBef>
              <a:spcAft>
                <a:spcPts val="0"/>
              </a:spcAft>
              <a:buSzPts val="1800"/>
              <a:buChar char="●"/>
            </a:pPr>
            <a:r>
              <a:rPr lang="pt-BR" sz="1800"/>
              <a:t>Hardware utilizado foram os computadores pessoais dos membros do grupo.</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