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Apresentação</a:t>
            </a:r>
            <a:endParaRPr/>
          </a:p>
          <a:p>
            <a:pPr indent="0" lvl="0" marL="0">
              <a:spcBef>
                <a:spcPts val="0"/>
              </a:spcBef>
              <a:spcAft>
                <a:spcPts val="0"/>
              </a:spcAft>
              <a:buNone/>
            </a:pPr>
            <a:r>
              <a:rPr lang="pt-BR"/>
              <a:t>Grupo 5</a:t>
            </a:r>
            <a:endParaRPr/>
          </a:p>
        </p:txBody>
      </p:sp>
      <p:sp>
        <p:nvSpPr>
          <p:cNvPr id="135" name="Shape 135"/>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Terceira Etapa - Implementação</a:t>
            </a:r>
            <a:endParaRPr/>
          </a:p>
        </p:txBody>
      </p:sp>
      <p:sp>
        <p:nvSpPr>
          <p:cNvPr id="190" name="Shape 19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pt-BR"/>
              <a:t>Nessa fase o jogo será  criado de fato.</a:t>
            </a:r>
            <a:endParaRPr/>
          </a:p>
          <a:p>
            <a:pPr indent="-311150" lvl="0" marL="457200" rtl="0">
              <a:spcBef>
                <a:spcPts val="0"/>
              </a:spcBef>
              <a:spcAft>
                <a:spcPts val="0"/>
              </a:spcAft>
              <a:buSzPts val="1300"/>
              <a:buChar char="●"/>
            </a:pPr>
            <a:r>
              <a:rPr lang="pt-BR"/>
              <a:t>Utilização do RPG Maker para a construção do jogo.</a:t>
            </a:r>
            <a:endParaRPr/>
          </a:p>
          <a:p>
            <a:pPr indent="-311150" lvl="0" marL="457200" rtl="0">
              <a:spcBef>
                <a:spcPts val="0"/>
              </a:spcBef>
              <a:spcAft>
                <a:spcPts val="0"/>
              </a:spcAft>
              <a:buSzPts val="1300"/>
              <a:buChar char="●"/>
            </a:pPr>
            <a:r>
              <a:rPr lang="pt-BR"/>
              <a:t>Edição dos mapas, personagens, itens, habilidades.</a:t>
            </a:r>
            <a:endParaRPr/>
          </a:p>
          <a:p>
            <a:pPr indent="-311150" lvl="0" marL="457200" rtl="0">
              <a:spcBef>
                <a:spcPts val="0"/>
              </a:spcBef>
              <a:spcAft>
                <a:spcPts val="0"/>
              </a:spcAft>
              <a:buSzPts val="1300"/>
              <a:buChar char="●"/>
            </a:pPr>
            <a:r>
              <a:rPr lang="pt-BR"/>
              <a:t>Edição dos eventos(Falas, interações de personagens, interações com objetos, acontecimentos e história do jogo).</a:t>
            </a:r>
            <a:endParaRPr/>
          </a:p>
          <a:p>
            <a:pPr indent="-311150" lvl="0" marL="457200" rtl="0">
              <a:spcBef>
                <a:spcPts val="0"/>
              </a:spcBef>
              <a:spcAft>
                <a:spcPts val="0"/>
              </a:spcAft>
              <a:buSzPts val="1300"/>
              <a:buChar char="●"/>
            </a:pPr>
            <a:r>
              <a:rPr lang="pt-BR"/>
              <a:t>Nessa etapa será gerado o jogo, tanto o protótipo quanto o jogo completo.</a:t>
            </a:r>
            <a:endParaRPr/>
          </a:p>
          <a:p>
            <a:pPr indent="-311150" lvl="0" marL="457200">
              <a:spcBef>
                <a:spcPts val="0"/>
              </a:spcBef>
              <a:spcAft>
                <a:spcPts val="0"/>
              </a:spcAft>
              <a:buSzPts val="1300"/>
              <a:buChar char="●"/>
            </a:pPr>
            <a:r>
              <a:rPr lang="pt-BR"/>
              <a:t>Contará com a participação dos quatro membros do grupo,  utilização do RPG Maker para a geração do jogo e geração de documentos referentes a essa etapa(Word e GitHub).</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Quarta Etapa - Teste do Sistema</a:t>
            </a:r>
            <a:endParaRPr/>
          </a:p>
        </p:txBody>
      </p:sp>
      <p:sp>
        <p:nvSpPr>
          <p:cNvPr id="196" name="Shape 19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pt-BR"/>
              <a:t>Nessa etapa será verificada o funcionamento de todas as ferramentas do jogo e tudo que foi proposto que ele deveria realizar.</a:t>
            </a:r>
            <a:endParaRPr/>
          </a:p>
          <a:p>
            <a:pPr indent="-311150" lvl="0" marL="457200" rtl="0">
              <a:spcBef>
                <a:spcPts val="0"/>
              </a:spcBef>
              <a:spcAft>
                <a:spcPts val="0"/>
              </a:spcAft>
              <a:buSzPts val="1300"/>
              <a:buChar char="●"/>
            </a:pPr>
            <a:r>
              <a:rPr lang="pt-BR"/>
              <a:t>Será utilizada a ferramenta de testes do próprio RPG Maker para a realização dos testes do sistema.</a:t>
            </a:r>
            <a:endParaRPr/>
          </a:p>
          <a:p>
            <a:pPr indent="-311150" lvl="0" marL="457200" rtl="0">
              <a:spcBef>
                <a:spcPts val="0"/>
              </a:spcBef>
              <a:spcAft>
                <a:spcPts val="0"/>
              </a:spcAft>
              <a:buSzPts val="1300"/>
              <a:buChar char="●"/>
            </a:pPr>
            <a:r>
              <a:rPr lang="pt-BR"/>
              <a:t>Nessa etapa serão geradas as versões do jogo com alguma correção feita.</a:t>
            </a:r>
            <a:endParaRPr/>
          </a:p>
          <a:p>
            <a:pPr indent="-311150" lvl="0" marL="457200">
              <a:spcBef>
                <a:spcPts val="0"/>
              </a:spcBef>
              <a:spcAft>
                <a:spcPts val="0"/>
              </a:spcAft>
              <a:buSzPts val="1300"/>
              <a:buChar char="●"/>
            </a:pPr>
            <a:r>
              <a:rPr lang="pt-BR"/>
              <a:t>Contará com a participação dos quatro membros do grupo,  utilização do RPG Maker para a realização dos testes do sistema.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Quinta Etapa - Manutenção</a:t>
            </a:r>
            <a:endParaRPr/>
          </a:p>
        </p:txBody>
      </p:sp>
      <p:sp>
        <p:nvSpPr>
          <p:cNvPr id="202" name="Shape 20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pt-BR"/>
              <a:t>Nessa etapa o jogo receberá melhorias e otimização, como também reparo de defeitos.</a:t>
            </a:r>
            <a:br>
              <a:rPr lang="pt-BR"/>
            </a:br>
            <a:r>
              <a:rPr lang="pt-BR"/>
              <a:t>Esta fase envolverá:</a:t>
            </a:r>
            <a:endParaRPr/>
          </a:p>
          <a:p>
            <a:pPr indent="-298450" lvl="1" marL="914400" rtl="0">
              <a:spcBef>
                <a:spcPts val="1600"/>
              </a:spcBef>
              <a:spcAft>
                <a:spcPts val="0"/>
              </a:spcAft>
              <a:buSzPts val="1100"/>
              <a:buChar char="○"/>
            </a:pPr>
            <a:r>
              <a:rPr lang="pt-BR"/>
              <a:t>Mudanças para corrigir defeitos e deficiências que foram encontradas durante a utilização pelo usuário.</a:t>
            </a:r>
            <a:endParaRPr/>
          </a:p>
          <a:p>
            <a:pPr indent="-298450" lvl="1" marL="914400" rtl="0">
              <a:spcBef>
                <a:spcPts val="0"/>
              </a:spcBef>
              <a:spcAft>
                <a:spcPts val="0"/>
              </a:spcAft>
              <a:buSzPts val="1100"/>
              <a:buChar char="○"/>
            </a:pPr>
            <a:r>
              <a:rPr lang="pt-BR"/>
              <a:t>Novas funcionalidades para melhorar a aplicabilidade e usabilidade do software.</a:t>
            </a:r>
            <a:endParaRPr/>
          </a:p>
          <a:p>
            <a:pPr indent="-311150" lvl="0" marL="457200" rtl="0">
              <a:spcBef>
                <a:spcPts val="1600"/>
              </a:spcBef>
              <a:spcAft>
                <a:spcPts val="1600"/>
              </a:spcAft>
              <a:buSzPts val="1300"/>
              <a:buChar char="●"/>
            </a:pPr>
            <a:r>
              <a:rPr lang="pt-BR"/>
              <a:t>Contará com a participação dos quatro membros do grupo,  utilização do RPG Maker para a realização de manutenção do sistema.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Cronograma</a:t>
            </a:r>
            <a:endParaRPr/>
          </a:p>
        </p:txBody>
      </p:sp>
      <p:sp>
        <p:nvSpPr>
          <p:cNvPr id="208" name="Shape 20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209" name="Shape 209"/>
          <p:cNvPicPr preferRelativeResize="0"/>
          <p:nvPr/>
        </p:nvPicPr>
        <p:blipFill>
          <a:blip r:embed="rId3">
            <a:alphaModFix/>
          </a:blip>
          <a:stretch>
            <a:fillRect/>
          </a:stretch>
        </p:blipFill>
        <p:spPr>
          <a:xfrm>
            <a:off x="672650" y="1100925"/>
            <a:ext cx="7663749" cy="3844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Métrica de Software - Introdução</a:t>
            </a:r>
            <a:endParaRPr/>
          </a:p>
          <a:p>
            <a:pPr indent="0" lvl="0" marL="0">
              <a:spcBef>
                <a:spcPts val="0"/>
              </a:spcBef>
              <a:spcAft>
                <a:spcPts val="0"/>
              </a:spcAft>
              <a:buNone/>
            </a:pPr>
            <a:r>
              <a:t/>
            </a:r>
            <a:endParaRPr/>
          </a:p>
        </p:txBody>
      </p:sp>
      <p:sp>
        <p:nvSpPr>
          <p:cNvPr id="215" name="Shape 2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pt-BR"/>
              <a:t>Métrica é uma medida quantitativa usada para determinar o tamanho de algo.</a:t>
            </a:r>
            <a:endParaRPr/>
          </a:p>
          <a:p>
            <a:pPr indent="-311150" lvl="0" marL="457200" rtl="0">
              <a:spcBef>
                <a:spcPts val="0"/>
              </a:spcBef>
              <a:spcAft>
                <a:spcPts val="0"/>
              </a:spcAft>
              <a:buSzPts val="1300"/>
              <a:buChar char="●"/>
            </a:pPr>
            <a:r>
              <a:rPr lang="pt-BR"/>
              <a:t>As métricas se dividem em dois tipos, as diretas e as indiretas.</a:t>
            </a:r>
            <a:endParaRPr/>
          </a:p>
          <a:p>
            <a:pPr indent="-311150" lvl="0" marL="457200" rtl="0">
              <a:spcBef>
                <a:spcPts val="0"/>
              </a:spcBef>
              <a:spcAft>
                <a:spcPts val="0"/>
              </a:spcAft>
              <a:buSzPts val="1300"/>
              <a:buChar char="●"/>
            </a:pPr>
            <a:r>
              <a:rPr lang="pt-BR"/>
              <a:t>As métricas diretas não dependem da medição de nenhum outro atributo.</a:t>
            </a:r>
            <a:endParaRPr/>
          </a:p>
          <a:p>
            <a:pPr indent="-311150" lvl="0" marL="457200" rtl="0">
              <a:spcBef>
                <a:spcPts val="0"/>
              </a:spcBef>
              <a:spcAft>
                <a:spcPts val="0"/>
              </a:spcAft>
              <a:buSzPts val="1300"/>
              <a:buChar char="●"/>
            </a:pPr>
            <a:r>
              <a:rPr lang="pt-BR"/>
              <a:t>As métricas indiretas usam combinações de outras métricas.</a:t>
            </a:r>
            <a:endParaRPr/>
          </a:p>
          <a:p>
            <a:pPr indent="-311150" lvl="0" marL="457200" rtl="0">
              <a:spcBef>
                <a:spcPts val="0"/>
              </a:spcBef>
              <a:spcAft>
                <a:spcPts val="0"/>
              </a:spcAft>
              <a:buSzPts val="1300"/>
              <a:buChar char="●"/>
            </a:pPr>
            <a:r>
              <a:rPr lang="pt-BR"/>
              <a:t>A principal função das métricas de software é no </a:t>
            </a:r>
            <a:r>
              <a:rPr lang="pt-BR"/>
              <a:t>auxílio do planejamento necessário para a execução do projeto.</a:t>
            </a:r>
            <a:endParaRPr/>
          </a:p>
          <a:p>
            <a:pPr indent="-311150" lvl="0" marL="457200" rtl="0">
              <a:spcBef>
                <a:spcPts val="0"/>
              </a:spcBef>
              <a:spcAft>
                <a:spcPts val="0"/>
              </a:spcAft>
              <a:buSzPts val="1300"/>
              <a:buChar char="●"/>
            </a:pPr>
            <a:r>
              <a:rPr lang="pt-BR"/>
              <a:t>Aumentar a exatidão sobre levantamento de custos/prazos, reduzir os defeitos do produto e reduzir os custos e prazos do projeto</a:t>
            </a:r>
            <a:r>
              <a:rPr lang="pt-BR"/>
              <a:t>  são algumas das vantagens da utilização das métricas.</a:t>
            </a:r>
            <a:endParaRPr/>
          </a:p>
          <a:p>
            <a:pPr indent="-311150" lvl="0" marL="457200">
              <a:spcBef>
                <a:spcPts val="0"/>
              </a:spcBef>
              <a:spcAft>
                <a:spcPts val="0"/>
              </a:spcAft>
              <a:buSzPts val="1300"/>
              <a:buChar char="●"/>
            </a:pPr>
            <a:r>
              <a:rPr lang="pt-BR"/>
              <a:t>Usaremos a métrica de análise de pontos por função (APF).</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Análise de Pontos por Função (APF)</a:t>
            </a:r>
            <a:endParaRPr/>
          </a:p>
        </p:txBody>
      </p:sp>
      <p:sp>
        <p:nvSpPr>
          <p:cNvPr id="221" name="Shape 2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pt-BR"/>
              <a:t>A métrica objetiva mensurar o software quantificando as tarefas e serviços oferecidos ao usuário, com base em seu projeto lógico.</a:t>
            </a:r>
            <a:endParaRPr/>
          </a:p>
          <a:p>
            <a:pPr indent="-311150" lvl="0" marL="457200" rtl="0">
              <a:spcBef>
                <a:spcPts val="0"/>
              </a:spcBef>
              <a:spcAft>
                <a:spcPts val="0"/>
              </a:spcAft>
              <a:buSzPts val="1300"/>
              <a:buChar char="●"/>
            </a:pPr>
            <a:r>
              <a:rPr lang="pt-BR"/>
              <a:t>A unidade de medida resultante do método de APF é o Ponto de Função.</a:t>
            </a:r>
            <a:endParaRPr/>
          </a:p>
          <a:p>
            <a:pPr indent="-311150" lvl="0" marL="457200">
              <a:spcBef>
                <a:spcPts val="0"/>
              </a:spcBef>
              <a:spcAft>
                <a:spcPts val="0"/>
              </a:spcAft>
              <a:buSzPts val="1300"/>
              <a:buChar char="●"/>
            </a:pPr>
            <a:r>
              <a:rPr lang="pt-BR"/>
              <a:t>Como insumo para este método podem ser utilizados diversos artefatos, como, documento de especificação de requisitos, protótipos de tela, modelo conceitual, modelo de classes, modelagem de dados, entre outros, desde que, tomando o devido cuidado para levar sempre em consideração a visão do usuário.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Vantagens do APF </a:t>
            </a:r>
            <a:endParaRPr/>
          </a:p>
        </p:txBody>
      </p:sp>
      <p:sp>
        <p:nvSpPr>
          <p:cNvPr id="227" name="Shape 2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pt-BR"/>
              <a:t>Método muito simples de ser aplicado;</a:t>
            </a:r>
            <a:endParaRPr/>
          </a:p>
          <a:p>
            <a:pPr indent="-311150" lvl="0" marL="457200" rtl="0">
              <a:spcBef>
                <a:spcPts val="0"/>
              </a:spcBef>
              <a:spcAft>
                <a:spcPts val="0"/>
              </a:spcAft>
              <a:buSzPts val="1300"/>
              <a:buChar char="●"/>
            </a:pPr>
            <a:r>
              <a:rPr lang="pt-BR"/>
              <a:t>Medida consistente entre diversos projetos e organizações;</a:t>
            </a:r>
            <a:endParaRPr/>
          </a:p>
          <a:p>
            <a:pPr indent="-311150" lvl="0" marL="457200" rtl="0">
              <a:spcBef>
                <a:spcPts val="0"/>
              </a:spcBef>
              <a:spcAft>
                <a:spcPts val="0"/>
              </a:spcAft>
              <a:buSzPts val="1300"/>
              <a:buChar char="●"/>
            </a:pPr>
            <a:r>
              <a:rPr lang="pt-BR"/>
              <a:t>Possui um manual de práticas de contagem, que promove a interpretação consistente da medição funcional de software , estando em conformidade com a ISO/IEC 14143-1:2007.</a:t>
            </a:r>
            <a:endParaRPr/>
          </a:p>
          <a:p>
            <a:pPr indent="0" lvl="0" marL="0" rtl="0">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Integrantes</a:t>
            </a:r>
            <a:endParaRPr/>
          </a:p>
        </p:txBody>
      </p:sp>
      <p:sp>
        <p:nvSpPr>
          <p:cNvPr id="141" name="Shape 14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pt-BR"/>
              <a:t>Aloizio Júnior</a:t>
            </a:r>
            <a:endParaRPr/>
          </a:p>
          <a:p>
            <a:pPr indent="-311150" lvl="0" marL="457200" rtl="0">
              <a:spcBef>
                <a:spcPts val="0"/>
              </a:spcBef>
              <a:spcAft>
                <a:spcPts val="0"/>
              </a:spcAft>
              <a:buSzPts val="1300"/>
              <a:buChar char="●"/>
            </a:pPr>
            <a:r>
              <a:rPr lang="pt-BR"/>
              <a:t>Diogo Scheffer</a:t>
            </a:r>
            <a:endParaRPr/>
          </a:p>
          <a:p>
            <a:pPr indent="-311150" lvl="0" marL="457200" rtl="0">
              <a:spcBef>
                <a:spcPts val="0"/>
              </a:spcBef>
              <a:spcAft>
                <a:spcPts val="0"/>
              </a:spcAft>
              <a:buSzPts val="1300"/>
              <a:buChar char="●"/>
            </a:pPr>
            <a:r>
              <a:rPr lang="pt-BR"/>
              <a:t>Lucas Vidigal</a:t>
            </a:r>
            <a:endParaRPr/>
          </a:p>
          <a:p>
            <a:pPr indent="-311150" lvl="0" marL="457200">
              <a:spcBef>
                <a:spcPts val="0"/>
              </a:spcBef>
              <a:spcAft>
                <a:spcPts val="0"/>
              </a:spcAft>
              <a:buSzPts val="1300"/>
              <a:buChar char="●"/>
            </a:pPr>
            <a:r>
              <a:rPr lang="pt-BR"/>
              <a:t>Raih Lima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Paradigma de desenvolvimento</a:t>
            </a:r>
            <a:endParaRPr/>
          </a:p>
        </p:txBody>
      </p:sp>
      <p:sp>
        <p:nvSpPr>
          <p:cNvPr id="147" name="Shape 14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pt-BR"/>
              <a:t>Modelo que será utilizado: Método Cascata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Introdução</a:t>
            </a:r>
            <a:endParaRPr/>
          </a:p>
        </p:txBody>
      </p:sp>
      <p:sp>
        <p:nvSpPr>
          <p:cNvPr id="153" name="Shape 153"/>
          <p:cNvSpPr txBox="1"/>
          <p:nvPr>
            <p:ph idx="1" type="body"/>
          </p:nvPr>
        </p:nvSpPr>
        <p:spPr>
          <a:xfrm>
            <a:off x="1297500" y="1567550"/>
            <a:ext cx="7038900" cy="2911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11150" lvl="0" marL="457200" rtl="0">
              <a:spcBef>
                <a:spcPts val="0"/>
              </a:spcBef>
              <a:spcAft>
                <a:spcPts val="0"/>
              </a:spcAft>
              <a:buClr>
                <a:srgbClr val="FFFFFF"/>
              </a:buClr>
              <a:buSzPts val="1300"/>
              <a:buChar char="●"/>
            </a:pPr>
            <a:r>
              <a:rPr lang="pt-BR">
                <a:solidFill>
                  <a:srgbClr val="FFFFFF"/>
                </a:solidFill>
              </a:rPr>
              <a:t>O objetivo principal desse sistema é que as diferentes fases de desenvolvimento seguem uma sequência: A primeira etapa se direciona para a segunda e esta se movimenta para a terceira e assim por diante.</a:t>
            </a:r>
            <a:endParaRPr>
              <a:solidFill>
                <a:srgbClr val="FFFFFF"/>
              </a:solidFill>
            </a:endParaRPr>
          </a:p>
          <a:p>
            <a:pPr indent="-311150" lvl="0" marL="457200" rtl="0">
              <a:spcBef>
                <a:spcPts val="0"/>
              </a:spcBef>
              <a:spcAft>
                <a:spcPts val="0"/>
              </a:spcAft>
              <a:buClr>
                <a:srgbClr val="FFFFFF"/>
              </a:buClr>
              <a:buSzPts val="1300"/>
              <a:buChar char="●"/>
            </a:pPr>
            <a:r>
              <a:rPr lang="pt-BR">
                <a:solidFill>
                  <a:srgbClr val="FFFFFF"/>
                </a:solidFill>
              </a:rPr>
              <a:t>As atividades que devem ser executadas são reunidas em tarefas e executadas sequencialmente, onde uma tarefa só se inicia quando a anterior foi completamente finalizada.</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Modelo em Cascata</a:t>
            </a:r>
            <a:endParaRPr/>
          </a:p>
        </p:txBody>
      </p:sp>
      <p:sp>
        <p:nvSpPr>
          <p:cNvPr id="159" name="Shape 15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60" name="Shape 160"/>
          <p:cNvPicPr preferRelativeResize="0"/>
          <p:nvPr/>
        </p:nvPicPr>
        <p:blipFill>
          <a:blip r:embed="rId3">
            <a:alphaModFix/>
          </a:blip>
          <a:stretch>
            <a:fillRect/>
          </a:stretch>
        </p:blipFill>
        <p:spPr>
          <a:xfrm>
            <a:off x="1748600" y="1567550"/>
            <a:ext cx="5930050" cy="3151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Etapas do desenvolvimento</a:t>
            </a:r>
            <a:endParaRPr/>
          </a:p>
        </p:txBody>
      </p:sp>
      <p:sp>
        <p:nvSpPr>
          <p:cNvPr id="166" name="Shape 166"/>
          <p:cNvSpPr txBox="1"/>
          <p:nvPr>
            <p:ph idx="1" type="body"/>
          </p:nvPr>
        </p:nvSpPr>
        <p:spPr>
          <a:xfrm>
            <a:off x="1052550" y="1557225"/>
            <a:ext cx="7038900" cy="2911200"/>
          </a:xfrm>
          <a:prstGeom prst="rect">
            <a:avLst/>
          </a:prstGeom>
        </p:spPr>
        <p:txBody>
          <a:bodyPr anchorCtr="0" anchor="t" bIns="91425" lIns="91425" spcFirstLastPara="1" rIns="91425" wrap="square" tIns="91425">
            <a:noAutofit/>
          </a:bodyPr>
          <a:lstStyle/>
          <a:p>
            <a:pPr indent="-311150" lvl="0" marL="457200">
              <a:spcBef>
                <a:spcPts val="0"/>
              </a:spcBef>
              <a:spcAft>
                <a:spcPts val="0"/>
              </a:spcAft>
              <a:buSzPts val="1300"/>
              <a:buChar char="●"/>
            </a:pPr>
            <a:r>
              <a:rPr lang="pt-BR"/>
              <a:t>O modelo em cascata será utilizado pois a estrutura da disciplina favorece a utilização desse modelo. A cada etapa completada segue-se a próxima e assim por diante, sendo considerada a anterior já finalizada.</a:t>
            </a:r>
            <a:endParaRPr/>
          </a:p>
          <a:p>
            <a:pPr indent="-311150" lvl="0" marL="457200" rtl="0">
              <a:spcBef>
                <a:spcPts val="0"/>
              </a:spcBef>
              <a:spcAft>
                <a:spcPts val="0"/>
              </a:spcAft>
              <a:buSzPts val="1300"/>
              <a:buChar char="●"/>
            </a:pPr>
            <a:r>
              <a:rPr lang="pt-BR"/>
              <a:t>É permitido apenas pequenas mudanças nas tarefas anteriores.</a:t>
            </a:r>
            <a:endParaRPr/>
          </a:p>
          <a:p>
            <a:pPr indent="-311150" lvl="0" marL="457200">
              <a:spcBef>
                <a:spcPts val="0"/>
              </a:spcBef>
              <a:spcAft>
                <a:spcPts val="0"/>
              </a:spcAft>
              <a:buSzPts val="1300"/>
              <a:buChar char="●"/>
            </a:pPr>
            <a:r>
              <a:rPr lang="pt-BR"/>
              <a:t>O desenvolvimento do software é de pequeno porte, o jogo a ser criado também é de pequeno porte, favorecendo a utilização do modelo em cascata.</a:t>
            </a:r>
            <a:endParaRPr/>
          </a:p>
          <a:p>
            <a:pPr indent="0" lvl="0" marL="0">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Primeira Etapa - </a:t>
            </a:r>
            <a:r>
              <a:rPr lang="pt-BR"/>
              <a:t>Análise</a:t>
            </a:r>
            <a:r>
              <a:rPr lang="pt-BR"/>
              <a:t> e Definição de Requisitos</a:t>
            </a:r>
            <a:endParaRPr/>
          </a:p>
        </p:txBody>
      </p:sp>
      <p:sp>
        <p:nvSpPr>
          <p:cNvPr id="172" name="Shape 172"/>
          <p:cNvSpPr txBox="1"/>
          <p:nvPr>
            <p:ph idx="1" type="body"/>
          </p:nvPr>
        </p:nvSpPr>
        <p:spPr>
          <a:xfrm>
            <a:off x="1297500" y="15107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pt-BR"/>
              <a:t>Nessa etapa o grupo se concentrou na criação e análise sobre o jogo que seria criado.</a:t>
            </a:r>
            <a:endParaRPr/>
          </a:p>
          <a:p>
            <a:pPr indent="-311150" lvl="0" marL="457200" rtl="0">
              <a:spcBef>
                <a:spcPts val="0"/>
              </a:spcBef>
              <a:spcAft>
                <a:spcPts val="0"/>
              </a:spcAft>
              <a:buSzPts val="1300"/>
              <a:buChar char="●"/>
            </a:pPr>
            <a:r>
              <a:rPr lang="pt-BR"/>
              <a:t>A partir da noção básica de funcionamento do jogo, o grupo redirecionou esforços na elicitação de requisitos.</a:t>
            </a:r>
            <a:endParaRPr/>
          </a:p>
          <a:p>
            <a:pPr indent="-311150" lvl="0" marL="457200" rtl="0">
              <a:spcBef>
                <a:spcPts val="0"/>
              </a:spcBef>
              <a:spcAft>
                <a:spcPts val="0"/>
              </a:spcAft>
              <a:buSzPts val="1300"/>
              <a:buChar char="●"/>
            </a:pPr>
            <a:r>
              <a:rPr lang="pt-BR"/>
              <a:t>Etapa importante do projeto, pois qualquer análise errada do jogo resultará em grandes problemas a frente.</a:t>
            </a:r>
            <a:endParaRPr/>
          </a:p>
          <a:p>
            <a:pPr indent="-311150" lvl="0" marL="457200" rtl="0">
              <a:spcBef>
                <a:spcPts val="0"/>
              </a:spcBef>
              <a:spcAft>
                <a:spcPts val="0"/>
              </a:spcAft>
              <a:buSzPts val="1300"/>
              <a:buChar char="●"/>
            </a:pPr>
            <a:r>
              <a:rPr lang="pt-BR"/>
              <a:t>Projetista deve constatar se os objetivos do software (no caso o jogo) são alcançados, para o nosso projeto, o objetivo  é </a:t>
            </a:r>
            <a:r>
              <a:rPr lang="pt-BR"/>
              <a:t>auxiliar no ensino de engenharia de software.</a:t>
            </a:r>
            <a:r>
              <a:rPr lang="pt-BR"/>
              <a:t> </a:t>
            </a:r>
            <a:endParaRPr/>
          </a:p>
          <a:p>
            <a:pPr indent="-311150" lvl="0" marL="457200" rtl="0">
              <a:spcBef>
                <a:spcPts val="0"/>
              </a:spcBef>
              <a:spcAft>
                <a:spcPts val="0"/>
              </a:spcAft>
              <a:buSzPts val="1300"/>
              <a:buChar char="●"/>
            </a:pPr>
            <a:r>
              <a:rPr lang="pt-BR"/>
              <a:t>Projetista levanta questões como viabilidade e facilidade do projeto, seguida da documentação do mesmo.</a:t>
            </a:r>
            <a:endParaRPr/>
          </a:p>
          <a:p>
            <a:pPr indent="-311150" lvl="0" marL="457200" rtl="0">
              <a:spcBef>
                <a:spcPts val="0"/>
              </a:spcBef>
              <a:spcAft>
                <a:spcPts val="0"/>
              </a:spcAft>
              <a:buSzPts val="1300"/>
              <a:buChar char="●"/>
            </a:pPr>
            <a:r>
              <a:rPr lang="pt-BR"/>
              <a:t>Será gerado nessa etapa documentos de requisitos, diagrama de classes e documento com especificações do jogo.</a:t>
            </a:r>
            <a:endParaRPr/>
          </a:p>
          <a:p>
            <a:pPr indent="0" lvl="0" marL="0">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Primeira Etapa - Análise e Definição de Requisitos</a:t>
            </a:r>
            <a:endParaRPr/>
          </a:p>
        </p:txBody>
      </p:sp>
      <p:sp>
        <p:nvSpPr>
          <p:cNvPr id="178" name="Shape 17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pt-BR"/>
              <a:t>Todos os membros da equipe estarão presentes nesta etapa, softwares de diagrama UML(Astah) e de documentação serão usados(Word e GitHub).</a:t>
            </a:r>
            <a:endParaRPr/>
          </a:p>
          <a:p>
            <a:pPr indent="-311150" lvl="0" marL="457200" rtl="0">
              <a:spcBef>
                <a:spcPts val="0"/>
              </a:spcBef>
              <a:spcAft>
                <a:spcPts val="0"/>
              </a:spcAft>
              <a:buSzPts val="1300"/>
              <a:buChar char="●"/>
            </a:pPr>
            <a:r>
              <a:rPr lang="pt-BR"/>
              <a:t>Hardware utilizado foram os computadores pessoais dos membros do grupo.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Segunda</a:t>
            </a:r>
            <a:r>
              <a:rPr lang="pt-BR"/>
              <a:t> Etapa - Projeto do Sistema</a:t>
            </a:r>
            <a:endParaRPr/>
          </a:p>
        </p:txBody>
      </p:sp>
      <p:sp>
        <p:nvSpPr>
          <p:cNvPr id="184" name="Shape 18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pt-BR"/>
              <a:t>Nessa parte é definida os requisitos tanto do hardware quanto do software necessários para o desenvolvimento do jogo.</a:t>
            </a:r>
            <a:endParaRPr/>
          </a:p>
          <a:p>
            <a:pPr indent="-311150" lvl="0" marL="457200" rtl="0">
              <a:spcBef>
                <a:spcPts val="0"/>
              </a:spcBef>
              <a:spcAft>
                <a:spcPts val="0"/>
              </a:spcAft>
              <a:buSzPts val="1300"/>
              <a:buChar char="●"/>
            </a:pPr>
            <a:r>
              <a:rPr lang="pt-BR"/>
              <a:t>Indica também como o software deve ser desenvolvido.</a:t>
            </a:r>
            <a:endParaRPr/>
          </a:p>
          <a:p>
            <a:pPr indent="-311150" lvl="0" marL="457200" rtl="0">
              <a:spcBef>
                <a:spcPts val="0"/>
              </a:spcBef>
              <a:spcAft>
                <a:spcPts val="0"/>
              </a:spcAft>
              <a:buSzPts val="1300"/>
              <a:buChar char="●"/>
            </a:pPr>
            <a:r>
              <a:rPr lang="pt-BR"/>
              <a:t>Foi mostrado nas tarefas anteriores os requisitos necessários e também como será implementado. Principalmente pelo diagrama de classes que mostrou a estrutura do jogo.</a:t>
            </a:r>
            <a:endParaRPr/>
          </a:p>
          <a:p>
            <a:pPr indent="-311150" lvl="0" marL="457200" rtl="0">
              <a:spcBef>
                <a:spcPts val="0"/>
              </a:spcBef>
              <a:spcAft>
                <a:spcPts val="0"/>
              </a:spcAft>
              <a:buSzPts val="1300"/>
              <a:buChar char="●"/>
            </a:pPr>
            <a:r>
              <a:rPr lang="pt-BR"/>
              <a:t>Hardware utilizado foram os computadores pessoais dos membros do grupo.</a:t>
            </a:r>
            <a:endParaRPr/>
          </a:p>
          <a:p>
            <a:pPr indent="-311150" lvl="0" marL="457200" rtl="0">
              <a:spcBef>
                <a:spcPts val="0"/>
              </a:spcBef>
              <a:spcAft>
                <a:spcPts val="0"/>
              </a:spcAft>
              <a:buSzPts val="1300"/>
              <a:buChar char="●"/>
            </a:pPr>
            <a:r>
              <a:rPr lang="pt-BR"/>
              <a:t>Contará com a participação dos quatro membros do grupo, ferramentas de organização, geração de diagramas e requisitos(Astah e Taiga.io) e geração de documentos referentes a etapa(Word e GitHub). </a:t>
            </a:r>
            <a:endParaRPr/>
          </a:p>
          <a:p>
            <a:pPr indent="-311150" lvl="0" marL="457200">
              <a:spcBef>
                <a:spcPts val="0"/>
              </a:spcBef>
              <a:spcAft>
                <a:spcPts val="0"/>
              </a:spcAft>
              <a:buSzPts val="1300"/>
              <a:buChar char="●"/>
            </a:pPr>
            <a:r>
              <a:rPr lang="pt-BR"/>
              <a:t>Hardware utilizado foram os computadores pessoais dos membros do grupo.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