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Roboto Medium"/>
      <p:regular r:id="rId34"/>
      <p:bold r:id="rId35"/>
      <p:italic r:id="rId36"/>
      <p:boldItalic r:id="rId37"/>
    </p:embeddedFont>
    <p:embeddedFont>
      <p:font typeface="Poppins"/>
      <p:bold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RobotoMedium-bold.fntdata"/><Relationship Id="rId12" Type="http://schemas.openxmlformats.org/officeDocument/2006/relationships/slide" Target="slides/slide7.xml"/><Relationship Id="rId34" Type="http://schemas.openxmlformats.org/officeDocument/2006/relationships/font" Target="fonts/RobotoMedium-regular.fntdata"/><Relationship Id="rId15" Type="http://schemas.openxmlformats.org/officeDocument/2006/relationships/slide" Target="slides/slide10.xml"/><Relationship Id="rId37" Type="http://schemas.openxmlformats.org/officeDocument/2006/relationships/font" Target="fonts/RobotoMedium-boldItalic.fntdata"/><Relationship Id="rId14" Type="http://schemas.openxmlformats.org/officeDocument/2006/relationships/slide" Target="slides/slide9.xml"/><Relationship Id="rId36" Type="http://schemas.openxmlformats.org/officeDocument/2006/relationships/font" Target="fonts/RobotoMedium-italic.fntdata"/><Relationship Id="rId17" Type="http://schemas.openxmlformats.org/officeDocument/2006/relationships/slide" Target="slides/slide12.xml"/><Relationship Id="rId39" Type="http://schemas.openxmlformats.org/officeDocument/2006/relationships/font" Target="fonts/Poppins-boldItalic.fntdata"/><Relationship Id="rId16" Type="http://schemas.openxmlformats.org/officeDocument/2006/relationships/slide" Target="slides/slide11.xml"/><Relationship Id="rId38" Type="http://schemas.openxmlformats.org/officeDocument/2006/relationships/font" Target="fonts/Poppi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8dad3d8c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8dad3d8c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9e190967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9e190967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ebbd98cc2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ebbd98cc2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Campus Expert program is designed to support you by providing you with the best tools and resources to share your knowledge and learn new skills.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As a community leader you know the challenges students face on your campus. The program is designed to help you solve the struggles that you’re experiencing. We want to help you connect with other student communities to share ideas and best practices. The program will help you amplify your impact within your local community, attract more students to your events, and increase awareness of open source software .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becoming a campus experts you get access to four main benefits from the program:</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The Campus Experts training will give you community best practices, guidelines for using GitHub at your school, and advice for running events. Get advice from peers and mentors who will help you build confidence in public speaking, event planning, community outreach, and more!</a:t>
            </a:r>
            <a:endParaRPr/>
          </a:p>
          <a:p>
            <a:pPr indent="-298450" lvl="0" marL="457200" rtl="0" algn="l">
              <a:spcBef>
                <a:spcPts val="0"/>
              </a:spcBef>
              <a:spcAft>
                <a:spcPts val="0"/>
              </a:spcAft>
              <a:buSzPts val="1100"/>
              <a:buAutoNum type="arabicPeriod"/>
            </a:pPr>
            <a:r>
              <a:rPr lang="en"/>
              <a:t>Access GitHub conferences and speaking opportunities like GitHub Universe and Satellite</a:t>
            </a:r>
            <a:endParaRPr/>
          </a:p>
          <a:p>
            <a:pPr indent="-298450" lvl="0" marL="457200" rtl="0" algn="l">
              <a:spcBef>
                <a:spcPts val="0"/>
              </a:spcBef>
              <a:spcAft>
                <a:spcPts val="0"/>
              </a:spcAft>
              <a:buSzPts val="1100"/>
              <a:buAutoNum type="arabicPeriod"/>
            </a:pPr>
            <a:r>
              <a:rPr lang="en"/>
              <a:t>Receive exclusive swag and support from GitHub for your events.</a:t>
            </a:r>
            <a:endParaRPr/>
          </a:p>
          <a:p>
            <a:pPr indent="-298450" lvl="0" marL="457200" rtl="0" algn="l">
              <a:spcBef>
                <a:spcPts val="0"/>
              </a:spcBef>
              <a:spcAft>
                <a:spcPts val="0"/>
              </a:spcAft>
              <a:buSzPts val="1100"/>
              <a:buAutoNum type="arabicPeriod"/>
            </a:pPr>
            <a:r>
              <a:rPr lang="en"/>
              <a:t>Interact and collaborate with student community leaders beyond your campus.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ebbd98cc2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ebbd98cc2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Campus Expert program is designed to support you by providing you with the best tools and resources to share your knowledge and learn new skills.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As a community leader you know the challenges students face on your campus. The program is designed to help you solve the struggles that you’re experiencing. We want to help you connect with other student communities to share ideas and best practices. The program will help you amplify your impact within your local community, attract more students to your events, and increase awareness of open source software .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becoming a campus experts you get access to four main benefits from the program:</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The Campus Experts training will give you community best practices, guidelines for using GitHub at your school, and advice for running events. Get advice from peers and mentors who will help you build confidence in public speaking, event planning, community outreach, and more!</a:t>
            </a:r>
            <a:endParaRPr/>
          </a:p>
          <a:p>
            <a:pPr indent="-298450" lvl="0" marL="457200" rtl="0" algn="l">
              <a:spcBef>
                <a:spcPts val="0"/>
              </a:spcBef>
              <a:spcAft>
                <a:spcPts val="0"/>
              </a:spcAft>
              <a:buSzPts val="1100"/>
              <a:buAutoNum type="arabicPeriod"/>
            </a:pPr>
            <a:r>
              <a:rPr lang="en"/>
              <a:t>Access GitHub conferences and speaking opportunities like GitHub Universe and Satellite</a:t>
            </a:r>
            <a:endParaRPr/>
          </a:p>
          <a:p>
            <a:pPr indent="-298450" lvl="0" marL="457200" rtl="0" algn="l">
              <a:spcBef>
                <a:spcPts val="0"/>
              </a:spcBef>
              <a:spcAft>
                <a:spcPts val="0"/>
              </a:spcAft>
              <a:buSzPts val="1100"/>
              <a:buAutoNum type="arabicPeriod"/>
            </a:pPr>
            <a:r>
              <a:rPr lang="en"/>
              <a:t>Receive exclusive swag and support from GitHub for your events.</a:t>
            </a:r>
            <a:endParaRPr/>
          </a:p>
          <a:p>
            <a:pPr indent="-298450" lvl="0" marL="457200" rtl="0" algn="l">
              <a:spcBef>
                <a:spcPts val="0"/>
              </a:spcBef>
              <a:spcAft>
                <a:spcPts val="0"/>
              </a:spcAft>
              <a:buSzPts val="1100"/>
              <a:buAutoNum type="arabicPeriod"/>
            </a:pPr>
            <a:r>
              <a:rPr lang="en"/>
              <a:t>Interact and collaborate with student community leaders beyond your campus.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a9e190967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a9e190967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ebbd98cc2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ebbd98cc2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ebbd98cc2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ebbd98cc2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ebbd98cc2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ebbd98cc2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a9e190967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a9e190967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5101bd7c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5101bd7c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talk about how you can be part of the program</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5101bd7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15101bd7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become a campus expert the first thing that you need to have is the Students Developer Pack. The Pack has tens of tools and services that you can use to develop applications and learn with no cost –so it is always a nice-to-have.</a:t>
            </a:r>
            <a:endParaRPr/>
          </a:p>
          <a:p>
            <a:pPr indent="0" lvl="0" marL="0" rtl="0" algn="l">
              <a:lnSpc>
                <a:spcPct val="115000"/>
              </a:lnSpc>
              <a:spcBef>
                <a:spcPts val="1200"/>
              </a:spcBef>
              <a:spcAft>
                <a:spcPts val="0"/>
              </a:spcAft>
              <a:buClr>
                <a:schemeClr val="dk1"/>
              </a:buClr>
              <a:buSzPts val="1100"/>
              <a:buFont typeface="Arial"/>
              <a:buNone/>
            </a:pPr>
            <a:r>
              <a:rPr lang="en"/>
              <a:t>The application process consists of </a:t>
            </a:r>
            <a:r>
              <a:rPr lang="en"/>
              <a:t>two</a:t>
            </a:r>
            <a:r>
              <a:rPr lang="en"/>
              <a:t> sections: first an application form and then a video resume. In the form, we’re looking for students to tell us about the challenges their student community faces, what opportunities they want to build for their peers, as well as the potential they see for growth. In the video resume, we’re hoping to get to know you better as a person, including your motivations and interests.</a:t>
            </a:r>
            <a:endParaRPr/>
          </a:p>
          <a:p>
            <a:pPr indent="0" lvl="0" marL="0" rtl="0" algn="l">
              <a:lnSpc>
                <a:spcPct val="115000"/>
              </a:lnSpc>
              <a:spcBef>
                <a:spcPts val="1200"/>
              </a:spcBef>
              <a:spcAft>
                <a:spcPts val="0"/>
              </a:spcAft>
              <a:buClr>
                <a:schemeClr val="dk1"/>
              </a:buClr>
              <a:buSzPts val="1100"/>
              <a:buFont typeface="Arial"/>
              <a:buNone/>
            </a:pPr>
            <a:r>
              <a:rPr lang="en"/>
              <a:t>Applications to the program open twice a year—in February and August—and you’ll have a full month to submit. Once applications to the program close, the GitHub Education team will review it. This review period can take up to two weeks. If the team would like to move forward with you, they’ll reach out with instructions about how to submit your video resume. You will then have two weeks to do so.</a:t>
            </a:r>
            <a:endParaRPr/>
          </a:p>
          <a:p>
            <a:pPr indent="0" lvl="0" marL="0" rtl="0" algn="l">
              <a:lnSpc>
                <a:spcPct val="115000"/>
              </a:lnSpc>
              <a:spcBef>
                <a:spcPts val="1200"/>
              </a:spcBef>
              <a:spcAft>
                <a:spcPts val="0"/>
              </a:spcAft>
              <a:buNone/>
            </a:pPr>
            <a:r>
              <a:rPr lang="en"/>
              <a:t>A quick note on submitting your video: A video using your webcam and computer microphone is more than enough! We understand this process might not be accessible for all students. If you require an alternative method to make your submission, you can reach out to the GitHub Education team, and we’ll arrange some help. After your video has been submitted, we’ll take about a week to review it. If the program is the right fit for you, you’ll be accepted and receive an invitation to go through the GitHub Campus Experts Training.</a:t>
            </a:r>
            <a:endParaRPr/>
          </a:p>
          <a:p>
            <a:pPr indent="0" lvl="0" marL="0" rtl="0" algn="l">
              <a:lnSpc>
                <a:spcPct val="115000"/>
              </a:lnSpc>
              <a:spcBef>
                <a:spcPts val="1200"/>
              </a:spcBef>
              <a:spcAft>
                <a:spcPts val="0"/>
              </a:spcAft>
              <a:buNone/>
            </a:pPr>
            <a:r>
              <a:rPr lang="en"/>
              <a:t>There are four components we want to learn from you while applying to be part of the program:</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Motivation</a:t>
            </a:r>
            <a:r>
              <a:rPr lang="en">
                <a:solidFill>
                  <a:schemeClr val="dk1"/>
                </a:solidFill>
              </a:rPr>
              <a:t>: What makes you tick? What drives you?</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Interest</a:t>
            </a:r>
            <a:r>
              <a:rPr lang="en">
                <a:solidFill>
                  <a:schemeClr val="dk1"/>
                </a:solidFill>
              </a:rPr>
              <a:t>: Why do you want to be part of the program?</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Growth and potential</a:t>
            </a:r>
            <a:r>
              <a:rPr lang="en">
                <a:solidFill>
                  <a:schemeClr val="dk1"/>
                </a:solidFill>
              </a:rPr>
              <a:t>: What kind of skills do you want to learn, and how will they help you grow personally and professionally?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Contribution</a:t>
            </a:r>
            <a:r>
              <a:rPr lang="en">
                <a:solidFill>
                  <a:schemeClr val="dk1"/>
                </a:solidFill>
              </a:rPr>
              <a:t>: What kind of an impact do you want to make on your campus?</a:t>
            </a:r>
            <a:endParaRPr>
              <a:solidFill>
                <a:schemeClr val="dk1"/>
              </a:solidFill>
            </a:endParaRPr>
          </a:p>
          <a:p>
            <a:pPr indent="0" lvl="0" marL="0" rtl="0" algn="l">
              <a:lnSpc>
                <a:spcPct val="115000"/>
              </a:lnSpc>
              <a:spcBef>
                <a:spcPts val="1200"/>
              </a:spcBef>
              <a:spcAft>
                <a:spcPts val="1200"/>
              </a:spcAft>
              <a:buNone/>
            </a:pPr>
            <a:r>
              <a:rPr lang="en"/>
              <a:t>If you’re application is successful you will get invited to a welcome call and start going through the Campus Experts training!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15101bd7c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15101bd7c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start!</a:t>
            </a:r>
            <a:endParaRPr/>
          </a:p>
          <a:p>
            <a:pPr indent="0" lvl="0" marL="0" rtl="0" algn="l">
              <a:spcBef>
                <a:spcPts val="0"/>
              </a:spcBef>
              <a:spcAft>
                <a:spcPts val="0"/>
              </a:spcAft>
              <a:buNone/>
            </a:pPr>
            <a:r>
              <a:rPr lang="en"/>
              <a:t>I’m NAME and I’m a GitHub Campus from SCHOOL in CITY.  I joined the program on DATE. </a:t>
            </a:r>
            <a:endParaRPr/>
          </a:p>
          <a:p>
            <a:pPr indent="0" lvl="0" marL="0" rtl="0" algn="l">
              <a:spcBef>
                <a:spcPts val="0"/>
              </a:spcBef>
              <a:spcAft>
                <a:spcPts val="0"/>
              </a:spcAft>
              <a:buNone/>
            </a:pPr>
            <a:r>
              <a:rPr i="1" lang="en"/>
              <a:t>Add what you’re passionate about?</a:t>
            </a:r>
            <a:endParaRPr i="1"/>
          </a:p>
          <a:p>
            <a:pPr indent="0" lvl="0" marL="0" rtl="0" algn="l">
              <a:spcBef>
                <a:spcPts val="0"/>
              </a:spcBef>
              <a:spcAft>
                <a:spcPts val="0"/>
              </a:spcAft>
              <a:buNone/>
            </a:pPr>
            <a:r>
              <a:t/>
            </a:r>
            <a:endParaRPr i="1"/>
          </a:p>
          <a:p>
            <a:pPr indent="0" lvl="0" marL="0" rtl="0" algn="l">
              <a:spcBef>
                <a:spcPts val="0"/>
              </a:spcBef>
              <a:spcAft>
                <a:spcPts val="0"/>
              </a:spcAft>
              <a:buNone/>
            </a:pPr>
            <a:r>
              <a:rPr i="1" lang="en">
                <a:solidFill>
                  <a:schemeClr val="dk1"/>
                </a:solidFill>
              </a:rPr>
              <a:t>Add something about you outside of coding. (Hobby) Ex. When I’m not coding you can find me in making some awesome pottery or playing videogames with my friends</a:t>
            </a:r>
            <a:endParaRPr i="1">
              <a:solidFill>
                <a:schemeClr val="dk1"/>
              </a:solidFill>
            </a:endParaRPr>
          </a:p>
          <a:p>
            <a:pPr indent="0" lvl="0" marL="0" rtl="0" algn="l">
              <a:spcBef>
                <a:spcPts val="0"/>
              </a:spcBef>
              <a:spcAft>
                <a:spcPts val="0"/>
              </a:spcAft>
              <a:buNone/>
            </a:pPr>
            <a:r>
              <a:t/>
            </a:r>
            <a:endParaRPr i="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You can find me across the internet as USERNAME and feel free to reach out if you have any questions.</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15101bd7c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15101bd7c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Are you ready to apply? Applications are open now. Make sure you’re all set by getting the GitHub Student Developer Pack</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1555d8782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1555d8782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5101bd7c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5101bd7c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a9e190967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a9e190967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15101bd6c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15101bd6c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9e190967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9e190967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ebbd98cc2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ebbd98cc2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Campus Expert program is designed to support you by providing you with the best tools and resources to share your knowledge and learn new skills.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As a community leader you know the challenges students face on your campus. The program is designed to help you solve the struggles that you’re experiencing. We want to help you connect with other student communities to share ideas and best practices. The program will help you amplify your impact within your local community, attract more students to your events, and increase awareness of open source software .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becoming a campus experts you get access to four main benefits from the program:</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The Campus Experts training will give you community best practices, guidelines for using GitHub at your school, and advice for running events. Get advice from peers and mentors who will help you build confidence in public speaking, event planning, community outreach, and more!</a:t>
            </a:r>
            <a:endParaRPr/>
          </a:p>
          <a:p>
            <a:pPr indent="-298450" lvl="0" marL="457200" rtl="0" algn="l">
              <a:spcBef>
                <a:spcPts val="0"/>
              </a:spcBef>
              <a:spcAft>
                <a:spcPts val="0"/>
              </a:spcAft>
              <a:buSzPts val="1100"/>
              <a:buAutoNum type="arabicPeriod"/>
            </a:pPr>
            <a:r>
              <a:rPr lang="en"/>
              <a:t>Access GitHub conferences and speaking opportunities like GitHub Universe and Satellite</a:t>
            </a:r>
            <a:endParaRPr/>
          </a:p>
          <a:p>
            <a:pPr indent="-298450" lvl="0" marL="457200" rtl="0" algn="l">
              <a:spcBef>
                <a:spcPts val="0"/>
              </a:spcBef>
              <a:spcAft>
                <a:spcPts val="0"/>
              </a:spcAft>
              <a:buSzPts val="1100"/>
              <a:buAutoNum type="arabicPeriod"/>
            </a:pPr>
            <a:r>
              <a:rPr lang="en"/>
              <a:t>Receive exclusive swag and support from GitHub for your events.</a:t>
            </a:r>
            <a:endParaRPr/>
          </a:p>
          <a:p>
            <a:pPr indent="-298450" lvl="0" marL="457200" rtl="0" algn="l">
              <a:spcBef>
                <a:spcPts val="0"/>
              </a:spcBef>
              <a:spcAft>
                <a:spcPts val="0"/>
              </a:spcAft>
              <a:buSzPts val="1100"/>
              <a:buAutoNum type="arabicPeriod"/>
            </a:pPr>
            <a:r>
              <a:rPr lang="en"/>
              <a:t>Interact and collaborate with student community leaders beyond your campus.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8dad3d8c9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8dad3d8c9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bbd98cc2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ebbd98cc2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Campus Expert program is designed to support you by providing you with the best tools and resources to share your knowledge and learn new skills.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As a community leader you know the challenges students face on your campus. The program is designed to help you solve the struggles that you’re experiencing. We want to help you connect with other student communities to share ideas and best practices. The program will help you amplify your impact within your local community, attract more students to your events, and increase awareness of open source software .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becoming a campus experts you get access to four main benefits from the program:</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The Campus Experts training will give you community best practices, guidelines for using GitHub at your school, and advice for running events. Get advice from peers and mentors who will help you build confidence in public speaking, event planning, community outreach, and more!</a:t>
            </a:r>
            <a:endParaRPr/>
          </a:p>
          <a:p>
            <a:pPr indent="-298450" lvl="0" marL="457200" rtl="0" algn="l">
              <a:spcBef>
                <a:spcPts val="0"/>
              </a:spcBef>
              <a:spcAft>
                <a:spcPts val="0"/>
              </a:spcAft>
              <a:buSzPts val="1100"/>
              <a:buAutoNum type="arabicPeriod"/>
            </a:pPr>
            <a:r>
              <a:rPr lang="en"/>
              <a:t>Access GitHub conferences and speaking opportunities like GitHub Universe and Satellite</a:t>
            </a:r>
            <a:endParaRPr/>
          </a:p>
          <a:p>
            <a:pPr indent="-298450" lvl="0" marL="457200" rtl="0" algn="l">
              <a:spcBef>
                <a:spcPts val="0"/>
              </a:spcBef>
              <a:spcAft>
                <a:spcPts val="0"/>
              </a:spcAft>
              <a:buSzPts val="1100"/>
              <a:buAutoNum type="arabicPeriod"/>
            </a:pPr>
            <a:r>
              <a:rPr lang="en"/>
              <a:t>Receive exclusive swag and support from GitHub for your events.</a:t>
            </a:r>
            <a:endParaRPr/>
          </a:p>
          <a:p>
            <a:pPr indent="-298450" lvl="0" marL="457200" rtl="0" algn="l">
              <a:spcBef>
                <a:spcPts val="0"/>
              </a:spcBef>
              <a:spcAft>
                <a:spcPts val="0"/>
              </a:spcAft>
              <a:buSzPts val="1100"/>
              <a:buAutoNum type="arabicPeriod"/>
            </a:pPr>
            <a:r>
              <a:rPr lang="en"/>
              <a:t>Interact and collaborate with student community leaders beyond your campus.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bbd98cc2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bbd98cc2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Campus Expert program is designed to support you by providing you with the best tools and resources to share your knowledge and learn new skills.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As a community leader you know the challenges students face on your campus. The program is designed to help you solve the struggles that you’re experiencing. We want to help you connect with other student communities to share ideas and best practices. The program will help you amplify your impact within your local community, attract more students to your events, and increase awareness of open source software .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becoming a campus experts you get access to four main benefits from the program:</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The Campus Experts training will give you community best practices, guidelines for using GitHub at your school, and advice for running events. Get advice from peers and mentors who will help you build confidence in public speaking, event planning, community outreach, and more!</a:t>
            </a:r>
            <a:endParaRPr/>
          </a:p>
          <a:p>
            <a:pPr indent="-298450" lvl="0" marL="457200" rtl="0" algn="l">
              <a:spcBef>
                <a:spcPts val="0"/>
              </a:spcBef>
              <a:spcAft>
                <a:spcPts val="0"/>
              </a:spcAft>
              <a:buSzPts val="1100"/>
              <a:buAutoNum type="arabicPeriod"/>
            </a:pPr>
            <a:r>
              <a:rPr lang="en"/>
              <a:t>Access GitHub conferences and speaking opportunities like GitHub Universe and Satellite</a:t>
            </a:r>
            <a:endParaRPr/>
          </a:p>
          <a:p>
            <a:pPr indent="-298450" lvl="0" marL="457200" rtl="0" algn="l">
              <a:spcBef>
                <a:spcPts val="0"/>
              </a:spcBef>
              <a:spcAft>
                <a:spcPts val="0"/>
              </a:spcAft>
              <a:buSzPts val="1100"/>
              <a:buAutoNum type="arabicPeriod"/>
            </a:pPr>
            <a:r>
              <a:rPr lang="en"/>
              <a:t>Receive exclusive swag and support from GitHub for your events.</a:t>
            </a:r>
            <a:endParaRPr/>
          </a:p>
          <a:p>
            <a:pPr indent="-298450" lvl="0" marL="457200" rtl="0" algn="l">
              <a:spcBef>
                <a:spcPts val="0"/>
              </a:spcBef>
              <a:spcAft>
                <a:spcPts val="0"/>
              </a:spcAft>
              <a:buSzPts val="1100"/>
              <a:buAutoNum type="arabicPeriod"/>
            </a:pPr>
            <a:r>
              <a:rPr lang="en"/>
              <a:t>Interact and collaborate with student community leaders beyond your campus.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5101bd7c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5101bd7c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Campus Expert program is designed to support you by providing you with the best tools and resources to share your knowledge and learn new skills.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As a community leader you know the challenges students face on your campus. The program is designed to help you solve the struggles that you’re experiencing. We want to help you connect with other student communities to share ideas and best practices. The program will help you amplify your impact within your local community, attract more students to your events, and increase awareness of open source software .</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becoming a campus experts you get access to four main benefits from the program:</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The Campus Experts training will give you community best practices, guidelines for using GitHub at your school, and advice for running events. Get advice from peers and mentors who will help you build confidence in public speaking, event planning, community outreach, and more!</a:t>
            </a:r>
            <a:endParaRPr/>
          </a:p>
          <a:p>
            <a:pPr indent="-298450" lvl="0" marL="457200" rtl="0" algn="l">
              <a:spcBef>
                <a:spcPts val="0"/>
              </a:spcBef>
              <a:spcAft>
                <a:spcPts val="0"/>
              </a:spcAft>
              <a:buSzPts val="1100"/>
              <a:buAutoNum type="arabicPeriod"/>
            </a:pPr>
            <a:r>
              <a:rPr lang="en"/>
              <a:t>Access GitHub conferences and speaking opportunities like GitHub Universe and Satellite</a:t>
            </a:r>
            <a:endParaRPr/>
          </a:p>
          <a:p>
            <a:pPr indent="-298450" lvl="0" marL="457200" rtl="0" algn="l">
              <a:spcBef>
                <a:spcPts val="0"/>
              </a:spcBef>
              <a:spcAft>
                <a:spcPts val="0"/>
              </a:spcAft>
              <a:buSzPts val="1100"/>
              <a:buAutoNum type="arabicPeriod"/>
            </a:pPr>
            <a:r>
              <a:rPr lang="en"/>
              <a:t>Receive exclusive swag and support from GitHub for your events.</a:t>
            </a:r>
            <a:endParaRPr/>
          </a:p>
          <a:p>
            <a:pPr indent="-298450" lvl="0" marL="457200" rtl="0" algn="l">
              <a:spcBef>
                <a:spcPts val="0"/>
              </a:spcBef>
              <a:spcAft>
                <a:spcPts val="0"/>
              </a:spcAft>
              <a:buSzPts val="1100"/>
              <a:buAutoNum type="arabicPeriod"/>
            </a:pPr>
            <a:r>
              <a:rPr lang="en"/>
              <a:t>Interact and collaborate with student community leaders beyond your campus.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bbd98cc2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ebbd98cc2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Campus Expert program is designed to support you by providing you with the best tools and resources to share your knowledge and learn new skills.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As a community leader you know the challenges students face on your campus. The program is designed to help you solve the struggles that you’re experiencing. We want to help you connect with other student communities to share ideas and best practices. The program will help you amplify your impact within your local community, attract more students to your events, and increase awareness of open source software .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becoming a campus experts you get access to four main benefits from the program:</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The Campus Experts training will give you community best practices, guidelines for using GitHub at your school, and advice for running events. Get advice from peers and mentors who will help you build confidence in public speaking, event planning, community outreach, and more!</a:t>
            </a:r>
            <a:endParaRPr/>
          </a:p>
          <a:p>
            <a:pPr indent="-298450" lvl="0" marL="457200" rtl="0" algn="l">
              <a:spcBef>
                <a:spcPts val="0"/>
              </a:spcBef>
              <a:spcAft>
                <a:spcPts val="0"/>
              </a:spcAft>
              <a:buSzPts val="1100"/>
              <a:buAutoNum type="arabicPeriod"/>
            </a:pPr>
            <a:r>
              <a:rPr lang="en"/>
              <a:t>Access GitHub conferences and speaking opportunities like GitHub Universe and Satellite</a:t>
            </a:r>
            <a:endParaRPr/>
          </a:p>
          <a:p>
            <a:pPr indent="-298450" lvl="0" marL="457200" rtl="0" algn="l">
              <a:spcBef>
                <a:spcPts val="0"/>
              </a:spcBef>
              <a:spcAft>
                <a:spcPts val="0"/>
              </a:spcAft>
              <a:buSzPts val="1100"/>
              <a:buAutoNum type="arabicPeriod"/>
            </a:pPr>
            <a:r>
              <a:rPr lang="en"/>
              <a:t>Receive exclusive swag and support from GitHub for your events.</a:t>
            </a:r>
            <a:endParaRPr/>
          </a:p>
          <a:p>
            <a:pPr indent="-298450" lvl="0" marL="457200" rtl="0" algn="l">
              <a:spcBef>
                <a:spcPts val="0"/>
              </a:spcBef>
              <a:spcAft>
                <a:spcPts val="0"/>
              </a:spcAft>
              <a:buSzPts val="1100"/>
              <a:buAutoNum type="arabicPeriod"/>
            </a:pPr>
            <a:r>
              <a:rPr lang="en"/>
              <a:t>Interact and collaborate with student community leaders beyond your campus.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1" y="-14503"/>
            <a:ext cx="9144003" cy="5139057"/>
          </a:xfrm>
          <a:prstGeom prst="rect">
            <a:avLst/>
          </a:prstGeom>
          <a:noFill/>
          <a:ln>
            <a:noFill/>
          </a:ln>
        </p:spPr>
      </p:pic>
      <p:sp>
        <p:nvSpPr>
          <p:cNvPr id="11" name="Google Shape;11;p2"/>
          <p:cNvSpPr txBox="1"/>
          <p:nvPr>
            <p:ph idx="1" type="subTitle"/>
          </p:nvPr>
        </p:nvSpPr>
        <p:spPr>
          <a:xfrm>
            <a:off x="1548525" y="4304725"/>
            <a:ext cx="3067500" cy="285900"/>
          </a:xfrm>
          <a:prstGeom prst="rect">
            <a:avLst/>
          </a:prstGeom>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1400"/>
              <a:buFont typeface="Roboto"/>
              <a:buNone/>
              <a:defRPr sz="1400">
                <a:solidFill>
                  <a:schemeClr val="lt1"/>
                </a:solidFill>
                <a:latin typeface="Roboto"/>
                <a:ea typeface="Roboto"/>
                <a:cs typeface="Roboto"/>
                <a:sym typeface="Roboto"/>
              </a:defRPr>
            </a:lvl1pPr>
            <a:lvl2pPr lvl="1">
              <a:lnSpc>
                <a:spcPct val="100000"/>
              </a:lnSpc>
              <a:spcBef>
                <a:spcPts val="0"/>
              </a:spcBef>
              <a:spcAft>
                <a:spcPts val="0"/>
              </a:spcAft>
              <a:buSzPts val="1100"/>
              <a:buNone/>
              <a:defRPr sz="1100"/>
            </a:lvl2pPr>
            <a:lvl3pPr lvl="2">
              <a:lnSpc>
                <a:spcPct val="100000"/>
              </a:lnSpc>
              <a:spcBef>
                <a:spcPts val="0"/>
              </a:spcBef>
              <a:spcAft>
                <a:spcPts val="0"/>
              </a:spcAft>
              <a:buSzPts val="1100"/>
              <a:buNone/>
              <a:defRPr sz="1100"/>
            </a:lvl3pPr>
            <a:lvl4pPr lvl="3">
              <a:lnSpc>
                <a:spcPct val="100000"/>
              </a:lnSpc>
              <a:spcBef>
                <a:spcPts val="0"/>
              </a:spcBef>
              <a:spcAft>
                <a:spcPts val="0"/>
              </a:spcAft>
              <a:buSzPts val="1100"/>
              <a:buNone/>
              <a:defRPr sz="1100"/>
            </a:lvl4pPr>
            <a:lvl5pPr lvl="4">
              <a:lnSpc>
                <a:spcPct val="100000"/>
              </a:lnSpc>
              <a:spcBef>
                <a:spcPts val="0"/>
              </a:spcBef>
              <a:spcAft>
                <a:spcPts val="0"/>
              </a:spcAft>
              <a:buSzPts val="1100"/>
              <a:buNone/>
              <a:defRPr sz="1100"/>
            </a:lvl5pPr>
            <a:lvl6pPr lvl="5">
              <a:lnSpc>
                <a:spcPct val="100000"/>
              </a:lnSpc>
              <a:spcBef>
                <a:spcPts val="0"/>
              </a:spcBef>
              <a:spcAft>
                <a:spcPts val="0"/>
              </a:spcAft>
              <a:buSzPts val="1100"/>
              <a:buNone/>
              <a:defRPr sz="1100"/>
            </a:lvl6pPr>
            <a:lvl7pPr lvl="6">
              <a:lnSpc>
                <a:spcPct val="100000"/>
              </a:lnSpc>
              <a:spcBef>
                <a:spcPts val="0"/>
              </a:spcBef>
              <a:spcAft>
                <a:spcPts val="0"/>
              </a:spcAft>
              <a:buSzPts val="1100"/>
              <a:buNone/>
              <a:defRPr sz="1100"/>
            </a:lvl7pPr>
            <a:lvl8pPr lvl="7">
              <a:lnSpc>
                <a:spcPct val="100000"/>
              </a:lnSpc>
              <a:spcBef>
                <a:spcPts val="0"/>
              </a:spcBef>
              <a:spcAft>
                <a:spcPts val="0"/>
              </a:spcAft>
              <a:buSzPts val="1100"/>
              <a:buNone/>
              <a:defRPr sz="1100"/>
            </a:lvl8pPr>
            <a:lvl9pPr lvl="8">
              <a:lnSpc>
                <a:spcPct val="100000"/>
              </a:lnSpc>
              <a:spcBef>
                <a:spcPts val="0"/>
              </a:spcBef>
              <a:spcAft>
                <a:spcPts val="0"/>
              </a:spcAft>
              <a:buSzPts val="1100"/>
              <a:buNone/>
              <a:defRPr sz="11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3">
            <a:alphaModFix/>
          </a:blip>
          <a:stretch>
            <a:fillRect/>
          </a:stretch>
        </p:blipFill>
        <p:spPr>
          <a:xfrm>
            <a:off x="602800" y="1557700"/>
            <a:ext cx="251850" cy="251850"/>
          </a:xfrm>
          <a:prstGeom prst="rect">
            <a:avLst/>
          </a:prstGeom>
          <a:noFill/>
          <a:ln>
            <a:noFill/>
          </a:ln>
        </p:spPr>
      </p:pic>
      <p:sp>
        <p:nvSpPr>
          <p:cNvPr id="14" name="Google Shape;14;p2"/>
          <p:cNvSpPr txBox="1"/>
          <p:nvPr/>
        </p:nvSpPr>
        <p:spPr>
          <a:xfrm>
            <a:off x="854650" y="1483525"/>
            <a:ext cx="17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GitHub Education</a:t>
            </a:r>
            <a:endParaRPr>
              <a:solidFill>
                <a:schemeClr val="lt1"/>
              </a:solidFill>
            </a:endParaRPr>
          </a:p>
        </p:txBody>
      </p:sp>
      <p:sp>
        <p:nvSpPr>
          <p:cNvPr id="15" name="Google Shape;15;p2"/>
          <p:cNvSpPr txBox="1"/>
          <p:nvPr/>
        </p:nvSpPr>
        <p:spPr>
          <a:xfrm>
            <a:off x="602800" y="4263025"/>
            <a:ext cx="1283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rPr>
              <a:t>Presented by</a:t>
            </a:r>
            <a:endParaRPr sz="1200">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pic>
        <p:nvPicPr>
          <p:cNvPr id="51" name="Google Shape;51;p11"/>
          <p:cNvPicPr preferRelativeResize="0"/>
          <p:nvPr/>
        </p:nvPicPr>
        <p:blipFill>
          <a:blip r:embed="rId2">
            <a:alphaModFix/>
          </a:blip>
          <a:stretch>
            <a:fillRect/>
          </a:stretch>
        </p:blipFill>
        <p:spPr>
          <a:xfrm>
            <a:off x="137625" y="125125"/>
            <a:ext cx="8868751" cy="5187861"/>
          </a:xfrm>
          <a:prstGeom prst="rect">
            <a:avLst/>
          </a:prstGeom>
          <a:noFill/>
          <a:ln>
            <a:noFill/>
          </a:ln>
        </p:spPr>
      </p:pic>
      <p:sp>
        <p:nvSpPr>
          <p:cNvPr id="52" name="Google Shape;5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Font typeface="Roboto"/>
              <a:buChar char="●"/>
              <a:defRPr>
                <a:latin typeface="Roboto"/>
                <a:ea typeface="Roboto"/>
                <a:cs typeface="Roboto"/>
                <a:sym typeface="Roboto"/>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Font typeface="Roboto"/>
              <a:buChar char="■"/>
              <a:defRPr>
                <a:latin typeface="Roboto"/>
                <a:ea typeface="Roboto"/>
                <a:cs typeface="Roboto"/>
                <a:sym typeface="Roboto"/>
              </a:defRPr>
            </a:lvl3pPr>
            <a:lvl4pPr indent="-317500" lvl="3" marL="1828800" algn="ctr">
              <a:spcBef>
                <a:spcPts val="0"/>
              </a:spcBef>
              <a:spcAft>
                <a:spcPts val="0"/>
              </a:spcAft>
              <a:buSzPts val="1400"/>
              <a:buFont typeface="Roboto"/>
              <a:buChar char="●"/>
              <a:defRPr>
                <a:latin typeface="Roboto"/>
                <a:ea typeface="Roboto"/>
                <a:cs typeface="Roboto"/>
                <a:sym typeface="Roboto"/>
              </a:defRPr>
            </a:lvl4pPr>
            <a:lvl5pPr indent="-317500" lvl="4" marL="2286000" algn="ctr">
              <a:spcBef>
                <a:spcPts val="0"/>
              </a:spcBef>
              <a:spcAft>
                <a:spcPts val="0"/>
              </a:spcAft>
              <a:buSzPts val="1400"/>
              <a:buFont typeface="Roboto"/>
              <a:buChar char="○"/>
              <a:defRPr>
                <a:latin typeface="Roboto"/>
                <a:ea typeface="Roboto"/>
                <a:cs typeface="Roboto"/>
                <a:sym typeface="Roboto"/>
              </a:defRPr>
            </a:lvl5pPr>
            <a:lvl6pPr indent="-317500" lvl="5" marL="2743200" algn="ctr">
              <a:spcBef>
                <a:spcPts val="0"/>
              </a:spcBef>
              <a:spcAft>
                <a:spcPts val="0"/>
              </a:spcAft>
              <a:buSzPts val="1400"/>
              <a:buFont typeface="Roboto"/>
              <a:buChar char="■"/>
              <a:defRPr>
                <a:latin typeface="Roboto"/>
                <a:ea typeface="Roboto"/>
                <a:cs typeface="Roboto"/>
                <a:sym typeface="Roboto"/>
              </a:defRPr>
            </a:lvl6pPr>
            <a:lvl7pPr indent="-317500" lvl="6" marL="3200400" algn="ctr">
              <a:spcBef>
                <a:spcPts val="0"/>
              </a:spcBef>
              <a:spcAft>
                <a:spcPts val="0"/>
              </a:spcAft>
              <a:buSzPts val="1400"/>
              <a:buFont typeface="Roboto"/>
              <a:buChar char="●"/>
              <a:defRPr>
                <a:latin typeface="Roboto"/>
                <a:ea typeface="Roboto"/>
                <a:cs typeface="Roboto"/>
                <a:sym typeface="Roboto"/>
              </a:defRPr>
            </a:lvl7pPr>
            <a:lvl8pPr indent="-317500" lvl="7" marL="3657600" algn="ctr">
              <a:spcBef>
                <a:spcPts val="0"/>
              </a:spcBef>
              <a:spcAft>
                <a:spcPts val="0"/>
              </a:spcAft>
              <a:buSzPts val="1400"/>
              <a:buFont typeface="Roboto"/>
              <a:buChar char="○"/>
              <a:defRPr>
                <a:latin typeface="Roboto"/>
                <a:ea typeface="Roboto"/>
                <a:cs typeface="Roboto"/>
                <a:sym typeface="Roboto"/>
              </a:defRPr>
            </a:lvl8pPr>
            <a:lvl9pPr indent="-317500" lvl="8" marL="4114800" algn="ctr">
              <a:spcBef>
                <a:spcPts val="0"/>
              </a:spcBef>
              <a:spcAft>
                <a:spcPts val="0"/>
              </a:spcAft>
              <a:buSzPts val="1400"/>
              <a:buFont typeface="Roboto"/>
              <a:buChar char="■"/>
              <a:defRPr>
                <a:latin typeface="Roboto"/>
                <a:ea typeface="Roboto"/>
                <a:cs typeface="Roboto"/>
                <a:sym typeface="Roboto"/>
              </a:defRPr>
            </a:lvl9pPr>
          </a:lstStyle>
          <a:p/>
        </p:txBody>
      </p:sp>
      <p:sp>
        <p:nvSpPr>
          <p:cNvPr id="54" name="Google Shape;54;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57" name="Google Shape;57;p12"/>
          <p:cNvPicPr preferRelativeResize="0"/>
          <p:nvPr/>
        </p:nvPicPr>
        <p:blipFill>
          <a:blip r:embed="rId2">
            <a:alphaModFix/>
          </a:blip>
          <a:stretch>
            <a:fillRect/>
          </a:stretch>
        </p:blipFill>
        <p:spPr>
          <a:xfrm>
            <a:off x="8463342" y="76200"/>
            <a:ext cx="452065" cy="51435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ducation 2.0" type="secHead">
  <p:cSld name="SECTION_HEADER">
    <p:spTree>
      <p:nvGrpSpPr>
        <p:cNvPr id="16" name="Shape 16"/>
        <p:cNvGrpSpPr/>
        <p:nvPr/>
      </p:nvGrpSpPr>
      <p:grpSpPr>
        <a:xfrm>
          <a:off x="0" y="0"/>
          <a:ext cx="0" cy="0"/>
          <a:chOff x="0" y="0"/>
          <a:chExt cx="0" cy="0"/>
        </a:xfrm>
      </p:grpSpPr>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8" name="Google Shape;18;p3"/>
          <p:cNvPicPr preferRelativeResize="0"/>
          <p:nvPr/>
        </p:nvPicPr>
        <p:blipFill>
          <a:blip r:embed="rId2">
            <a:alphaModFix/>
          </a:blip>
          <a:stretch>
            <a:fillRect/>
          </a:stretch>
        </p:blipFill>
        <p:spPr>
          <a:xfrm>
            <a:off x="137625" y="125125"/>
            <a:ext cx="8868751" cy="518786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Font typeface="Roboto"/>
              <a:buChar char="●"/>
              <a:defRPr>
                <a:latin typeface="Roboto"/>
                <a:ea typeface="Roboto"/>
                <a:cs typeface="Roboto"/>
                <a:sym typeface="Roboto"/>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2" name="Google Shape;22;p4"/>
          <p:cNvPicPr preferRelativeResize="0"/>
          <p:nvPr/>
        </p:nvPicPr>
        <p:blipFill>
          <a:blip r:embed="rId2">
            <a:alphaModFix/>
          </a:blip>
          <a:stretch>
            <a:fillRect/>
          </a:stretch>
        </p:blipFill>
        <p:spPr>
          <a:xfrm>
            <a:off x="8463342" y="76200"/>
            <a:ext cx="452065" cy="514350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Font typeface="Roboto"/>
              <a:buChar char="●"/>
              <a:defRPr sz="1200">
                <a:latin typeface="Roboto"/>
                <a:ea typeface="Roboto"/>
                <a:cs typeface="Roboto"/>
                <a:sym typeface="Roboto"/>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30" name="Google Shape;30;p6"/>
          <p:cNvPicPr preferRelativeResize="0"/>
          <p:nvPr/>
        </p:nvPicPr>
        <p:blipFill>
          <a:blip r:embed="rId2">
            <a:alphaModFix/>
          </a:blip>
          <a:stretch>
            <a:fillRect/>
          </a:stretch>
        </p:blipFill>
        <p:spPr>
          <a:xfrm>
            <a:off x="8463342" y="76200"/>
            <a:ext cx="452065" cy="514350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Font typeface="Roboto"/>
              <a:buChar char="●"/>
              <a:defRPr sz="1200">
                <a:latin typeface="Roboto"/>
                <a:ea typeface="Roboto"/>
                <a:cs typeface="Roboto"/>
                <a:sym typeface="Roboto"/>
              </a:defRPr>
            </a:lvl1pPr>
            <a:lvl2pPr indent="-304800" lvl="1" marL="914400">
              <a:spcBef>
                <a:spcPts val="0"/>
              </a:spcBef>
              <a:spcAft>
                <a:spcPts val="0"/>
              </a:spcAft>
              <a:buSzPts val="1200"/>
              <a:buFont typeface="Roboto"/>
              <a:buChar char="○"/>
              <a:defRPr sz="1200">
                <a:latin typeface="Roboto"/>
                <a:ea typeface="Roboto"/>
                <a:cs typeface="Roboto"/>
                <a:sym typeface="Roboto"/>
              </a:defRPr>
            </a:lvl2pPr>
            <a:lvl3pPr indent="-304800" lvl="2" marL="1371600">
              <a:spcBef>
                <a:spcPts val="0"/>
              </a:spcBef>
              <a:spcAft>
                <a:spcPts val="0"/>
              </a:spcAft>
              <a:buSzPts val="1200"/>
              <a:buFont typeface="Roboto"/>
              <a:buChar char="■"/>
              <a:defRPr sz="1200">
                <a:latin typeface="Roboto"/>
                <a:ea typeface="Roboto"/>
                <a:cs typeface="Roboto"/>
                <a:sym typeface="Roboto"/>
              </a:defRPr>
            </a:lvl3pPr>
            <a:lvl4pPr indent="-304800" lvl="3" marL="1828800">
              <a:spcBef>
                <a:spcPts val="0"/>
              </a:spcBef>
              <a:spcAft>
                <a:spcPts val="0"/>
              </a:spcAft>
              <a:buSzPts val="1200"/>
              <a:buFont typeface="Roboto"/>
              <a:buChar char="●"/>
              <a:defRPr sz="1200">
                <a:latin typeface="Roboto"/>
                <a:ea typeface="Roboto"/>
                <a:cs typeface="Roboto"/>
                <a:sym typeface="Roboto"/>
              </a:defRPr>
            </a:lvl4pPr>
            <a:lvl5pPr indent="-304800" lvl="4" marL="2286000">
              <a:spcBef>
                <a:spcPts val="0"/>
              </a:spcBef>
              <a:spcAft>
                <a:spcPts val="0"/>
              </a:spcAft>
              <a:buSzPts val="1200"/>
              <a:buFont typeface="Roboto"/>
              <a:buChar char="○"/>
              <a:defRPr sz="1200">
                <a:latin typeface="Roboto"/>
                <a:ea typeface="Roboto"/>
                <a:cs typeface="Roboto"/>
                <a:sym typeface="Roboto"/>
              </a:defRPr>
            </a:lvl5pPr>
            <a:lvl6pPr indent="-304800" lvl="5" marL="2743200">
              <a:spcBef>
                <a:spcPts val="0"/>
              </a:spcBef>
              <a:spcAft>
                <a:spcPts val="0"/>
              </a:spcAft>
              <a:buSzPts val="1200"/>
              <a:buFont typeface="Roboto"/>
              <a:buChar char="■"/>
              <a:defRPr sz="1200">
                <a:latin typeface="Roboto"/>
                <a:ea typeface="Roboto"/>
                <a:cs typeface="Roboto"/>
                <a:sym typeface="Roboto"/>
              </a:defRPr>
            </a:lvl6pPr>
            <a:lvl7pPr indent="-304800" lvl="6" marL="3200400">
              <a:spcBef>
                <a:spcPts val="0"/>
              </a:spcBef>
              <a:spcAft>
                <a:spcPts val="0"/>
              </a:spcAft>
              <a:buSzPts val="1200"/>
              <a:buFont typeface="Roboto"/>
              <a:buChar char="●"/>
              <a:defRPr sz="1200">
                <a:latin typeface="Roboto"/>
                <a:ea typeface="Roboto"/>
                <a:cs typeface="Roboto"/>
                <a:sym typeface="Roboto"/>
              </a:defRPr>
            </a:lvl7pPr>
            <a:lvl8pPr indent="-304800" lvl="7" marL="3657600">
              <a:spcBef>
                <a:spcPts val="0"/>
              </a:spcBef>
              <a:spcAft>
                <a:spcPts val="0"/>
              </a:spcAft>
              <a:buSzPts val="1200"/>
              <a:buFont typeface="Roboto"/>
              <a:buChar char="○"/>
              <a:defRPr sz="1200">
                <a:latin typeface="Roboto"/>
                <a:ea typeface="Roboto"/>
                <a:cs typeface="Roboto"/>
                <a:sym typeface="Roboto"/>
              </a:defRPr>
            </a:lvl8pPr>
            <a:lvl9pPr indent="-304800" lvl="8" marL="4114800">
              <a:spcBef>
                <a:spcPts val="0"/>
              </a:spcBef>
              <a:spcAft>
                <a:spcPts val="0"/>
              </a:spcAft>
              <a:buSzPts val="1200"/>
              <a:buFont typeface="Roboto"/>
              <a:buChar char="■"/>
              <a:defRPr sz="1200">
                <a:latin typeface="Roboto"/>
                <a:ea typeface="Roboto"/>
                <a:cs typeface="Roboto"/>
                <a:sym typeface="Roboto"/>
              </a:defRPr>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35" name="Google Shape;35;p7"/>
          <p:cNvPicPr preferRelativeResize="0"/>
          <p:nvPr/>
        </p:nvPicPr>
        <p:blipFill>
          <a:blip r:embed="rId2">
            <a:alphaModFix/>
          </a:blip>
          <a:stretch>
            <a:fillRect/>
          </a:stretch>
        </p:blipFill>
        <p:spPr>
          <a:xfrm>
            <a:off x="8463342" y="76200"/>
            <a:ext cx="452065" cy="514350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39" name="Google Shape;39;p8"/>
          <p:cNvPicPr preferRelativeResize="0"/>
          <p:nvPr/>
        </p:nvPicPr>
        <p:blipFill>
          <a:blip r:embed="rId2">
            <a:alphaModFix/>
          </a:blip>
          <a:stretch>
            <a:fillRect/>
          </a:stretch>
        </p:blipFill>
        <p:spPr>
          <a:xfrm>
            <a:off x="137625" y="125125"/>
            <a:ext cx="8868751" cy="518786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a:buNone/>
              <a:defRPr>
                <a:latin typeface="Roboto"/>
                <a:ea typeface="Roboto"/>
                <a:cs typeface="Roboto"/>
                <a:sym typeface="Roboto"/>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9" name="Google Shape;49;p10"/>
          <p:cNvPicPr preferRelativeResize="0"/>
          <p:nvPr/>
        </p:nvPicPr>
        <p:blipFill>
          <a:blip r:embed="rId2">
            <a:alphaModFix/>
          </a:blip>
          <a:stretch>
            <a:fillRect/>
          </a:stretch>
        </p:blipFill>
        <p:spPr>
          <a:xfrm>
            <a:off x="8463342" y="76200"/>
            <a:ext cx="452065" cy="514350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24292E"/>
            </a:gs>
            <a:gs pos="100000">
              <a:srgbClr val="191919"/>
            </a:gs>
          </a:gsLst>
          <a:lin ang="10800025"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1"/>
              </a:buClr>
              <a:buSzPts val="1800"/>
              <a:buChar char="●"/>
              <a:defRPr sz="1800">
                <a:solidFill>
                  <a:schemeClr val="lt1"/>
                </a:solidFill>
              </a:defRPr>
            </a:lvl1pPr>
            <a:lvl2pPr indent="-317500" lvl="1" marL="9144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indent="-317500" lvl="2" marL="1371600">
              <a:lnSpc>
                <a:spcPct val="115000"/>
              </a:lnSpc>
              <a:spcBef>
                <a:spcPts val="0"/>
              </a:spcBef>
              <a:spcAft>
                <a:spcPts val="0"/>
              </a:spcAft>
              <a:buClr>
                <a:schemeClr val="lt1"/>
              </a:buClr>
              <a:buSzPts val="1400"/>
              <a:buChar char="■"/>
              <a:defRPr>
                <a:solidFill>
                  <a:schemeClr val="lt1"/>
                </a:solidFill>
              </a:defRPr>
            </a:lvl3pPr>
            <a:lvl4pPr indent="-317500" lvl="3" marL="1828800">
              <a:lnSpc>
                <a:spcPct val="115000"/>
              </a:lnSpc>
              <a:spcBef>
                <a:spcPts val="0"/>
              </a:spcBef>
              <a:spcAft>
                <a:spcPts val="0"/>
              </a:spcAft>
              <a:buClr>
                <a:schemeClr val="lt1"/>
              </a:buClr>
              <a:buSzPts val="1400"/>
              <a:buChar char="●"/>
              <a:defRPr>
                <a:solidFill>
                  <a:schemeClr val="lt1"/>
                </a:solidFill>
              </a:defRPr>
            </a:lvl4pPr>
            <a:lvl5pPr indent="-317500" lvl="4" marL="2286000">
              <a:lnSpc>
                <a:spcPct val="115000"/>
              </a:lnSpc>
              <a:spcBef>
                <a:spcPts val="0"/>
              </a:spcBef>
              <a:spcAft>
                <a:spcPts val="0"/>
              </a:spcAft>
              <a:buClr>
                <a:schemeClr val="lt1"/>
              </a:buClr>
              <a:buSzPts val="1400"/>
              <a:buChar char="○"/>
              <a:defRPr>
                <a:solidFill>
                  <a:schemeClr val="lt1"/>
                </a:solidFill>
              </a:defRPr>
            </a:lvl5pPr>
            <a:lvl6pPr indent="-317500" lvl="5" marL="2743200">
              <a:lnSpc>
                <a:spcPct val="115000"/>
              </a:lnSpc>
              <a:spcBef>
                <a:spcPts val="0"/>
              </a:spcBef>
              <a:spcAft>
                <a:spcPts val="0"/>
              </a:spcAft>
              <a:buClr>
                <a:schemeClr val="lt1"/>
              </a:buClr>
              <a:buSzPts val="1400"/>
              <a:buChar char="■"/>
              <a:defRPr>
                <a:solidFill>
                  <a:schemeClr val="lt1"/>
                </a:solidFill>
              </a:defRPr>
            </a:lvl6pPr>
            <a:lvl7pPr indent="-317500" lvl="6" marL="3200400">
              <a:lnSpc>
                <a:spcPct val="115000"/>
              </a:lnSpc>
              <a:spcBef>
                <a:spcPts val="0"/>
              </a:spcBef>
              <a:spcAft>
                <a:spcPts val="0"/>
              </a:spcAft>
              <a:buClr>
                <a:schemeClr val="lt1"/>
              </a:buClr>
              <a:buSzPts val="1400"/>
              <a:buChar char="●"/>
              <a:defRPr>
                <a:solidFill>
                  <a:schemeClr val="lt1"/>
                </a:solidFill>
              </a:defRPr>
            </a:lvl7pPr>
            <a:lvl8pPr indent="-317500" lvl="7" marL="3657600">
              <a:lnSpc>
                <a:spcPct val="115000"/>
              </a:lnSpc>
              <a:spcBef>
                <a:spcPts val="0"/>
              </a:spcBef>
              <a:spcAft>
                <a:spcPts val="0"/>
              </a:spcAft>
              <a:buClr>
                <a:schemeClr val="lt1"/>
              </a:buClr>
              <a:buSzPts val="1400"/>
              <a:buChar char="○"/>
              <a:defRPr>
                <a:solidFill>
                  <a:schemeClr val="lt1"/>
                </a:solidFill>
              </a:defRPr>
            </a:lvl8pPr>
            <a:lvl9pPr indent="-317500" lvl="8" marL="4114800">
              <a:lnSpc>
                <a:spcPct val="115000"/>
              </a:lnSpc>
              <a:spcBef>
                <a:spcPts val="0"/>
              </a:spcBef>
              <a:spcAft>
                <a:spcPts val="0"/>
              </a:spcAft>
              <a:buClr>
                <a:schemeClr val="lt1"/>
              </a:buClr>
              <a:buSzPts val="1400"/>
              <a:buChar char="■"/>
              <a:defRPr>
                <a:solidFill>
                  <a:schemeClr val="lt1"/>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5.png"/><Relationship Id="rId9"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8.png"/><Relationship Id="rId7" Type="http://schemas.openxmlformats.org/officeDocument/2006/relationships/image" Target="../media/image10.png"/><Relationship Id="rId8"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7.png"/><Relationship Id="rId5" Type="http://schemas.openxmlformats.org/officeDocument/2006/relationships/image" Target="../media/image18.png"/><Relationship Id="rId6"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idx="1" type="subTitle"/>
          </p:nvPr>
        </p:nvSpPr>
        <p:spPr>
          <a:xfrm>
            <a:off x="1548525" y="4304725"/>
            <a:ext cx="3067500" cy="2859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770"/>
              <a:buNone/>
            </a:pPr>
            <a:r>
              <a:rPr lang="en" sz="1070"/>
              <a:t>@iamrlz</a:t>
            </a:r>
            <a:endParaRPr sz="1070"/>
          </a:p>
        </p:txBody>
      </p:sp>
      <p:sp>
        <p:nvSpPr>
          <p:cNvPr id="63" name="Google Shape;63;p13"/>
          <p:cNvSpPr/>
          <p:nvPr/>
        </p:nvSpPr>
        <p:spPr>
          <a:xfrm>
            <a:off x="634984" y="2352838"/>
            <a:ext cx="3687314" cy="544709"/>
          </a:xfrm>
          <a:prstGeom prst="rect">
            <a:avLst/>
          </a:prstGeom>
        </p:spPr>
        <p:txBody>
          <a:bodyPr>
            <a:prstTxWarp prst="textPlain"/>
          </a:bodyPr>
          <a:lstStyle/>
          <a:p>
            <a:pPr lvl="0" algn="ctr"/>
            <a:r>
              <a:rPr b="1" i="0">
                <a:ln>
                  <a:noFill/>
                </a:ln>
                <a:gradFill>
                  <a:gsLst>
                    <a:gs pos="0">
                      <a:srgbClr val="5FFF72"/>
                    </a:gs>
                    <a:gs pos="100000">
                      <a:srgbClr val="ECFF2F"/>
                    </a:gs>
                  </a:gsLst>
                  <a:lin ang="18900044" scaled="0"/>
                </a:gradFill>
                <a:latin typeface="Roboto"/>
              </a:rPr>
              <a:t>Git it Together:</a:t>
            </a:r>
          </a:p>
        </p:txBody>
      </p:sp>
      <p:sp>
        <p:nvSpPr>
          <p:cNvPr id="64" name="Google Shape;64;p13"/>
          <p:cNvSpPr/>
          <p:nvPr/>
        </p:nvSpPr>
        <p:spPr>
          <a:xfrm>
            <a:off x="695834" y="3054538"/>
            <a:ext cx="7184812" cy="432128"/>
          </a:xfrm>
          <a:prstGeom prst="rect">
            <a:avLst/>
          </a:prstGeom>
        </p:spPr>
        <p:txBody>
          <a:bodyPr>
            <a:prstTxWarp prst="textPlain"/>
          </a:bodyPr>
          <a:lstStyle/>
          <a:p>
            <a:pPr lvl="0" algn="ctr"/>
            <a:r>
              <a:rPr b="1" i="0">
                <a:ln>
                  <a:noFill/>
                </a:ln>
                <a:gradFill>
                  <a:gsLst>
                    <a:gs pos="0">
                      <a:srgbClr val="5FFF72"/>
                    </a:gs>
                    <a:gs pos="100000">
                      <a:srgbClr val="ECFF2F"/>
                    </a:gs>
                  </a:gsLst>
                  <a:lin ang="18900044" scaled="0"/>
                </a:gradFill>
                <a:latin typeface="Roboto"/>
              </a:rPr>
              <a:t>Where Issues meet commits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nvSpPr>
        <p:spPr>
          <a:xfrm>
            <a:off x="709639" y="2798680"/>
            <a:ext cx="2862300" cy="292500"/>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1" i="0" lang="en" sz="1900" u="none" cap="none" strike="noStrike">
                <a:solidFill>
                  <a:srgbClr val="EEFF41"/>
                </a:solidFill>
                <a:latin typeface="Poppins"/>
                <a:ea typeface="Poppins"/>
                <a:cs typeface="Poppins"/>
                <a:sym typeface="Poppins"/>
              </a:rPr>
              <a:t>REMOTE REPOSITORY</a:t>
            </a:r>
            <a:endParaRPr sz="700">
              <a:solidFill>
                <a:srgbClr val="EEFF41"/>
              </a:solidFill>
            </a:endParaRPr>
          </a:p>
        </p:txBody>
      </p:sp>
      <p:sp>
        <p:nvSpPr>
          <p:cNvPr id="141" name="Google Shape;141;p22"/>
          <p:cNvSpPr txBox="1"/>
          <p:nvPr/>
        </p:nvSpPr>
        <p:spPr>
          <a:xfrm>
            <a:off x="709639" y="476250"/>
            <a:ext cx="2388300" cy="292500"/>
          </a:xfrm>
          <a:prstGeom prst="rect">
            <a:avLst/>
          </a:prstGeom>
          <a:noFill/>
          <a:ln>
            <a:noFill/>
          </a:ln>
        </p:spPr>
        <p:txBody>
          <a:bodyPr anchorCtr="0" anchor="t" bIns="0" lIns="0" spcFirstLastPara="1" rIns="0" wrap="square" tIns="0">
            <a:spAutoFit/>
          </a:bodyPr>
          <a:lstStyle/>
          <a:p>
            <a:pPr indent="0" lvl="0" marL="0" marR="0" rtl="0" algn="just">
              <a:lnSpc>
                <a:spcPct val="140005"/>
              </a:lnSpc>
              <a:spcBef>
                <a:spcPts val="0"/>
              </a:spcBef>
              <a:spcAft>
                <a:spcPts val="0"/>
              </a:spcAft>
              <a:buNone/>
            </a:pPr>
            <a:r>
              <a:rPr b="1" i="0" lang="en" sz="1900" u="none" cap="none" strike="noStrike">
                <a:solidFill>
                  <a:srgbClr val="EEFF41"/>
                </a:solidFill>
                <a:latin typeface="Poppins"/>
                <a:ea typeface="Poppins"/>
                <a:cs typeface="Poppins"/>
                <a:sym typeface="Poppins"/>
              </a:rPr>
              <a:t>LOCAL REPOSITORY</a:t>
            </a:r>
            <a:endParaRPr sz="700">
              <a:solidFill>
                <a:srgbClr val="EEFF41"/>
              </a:solidFill>
            </a:endParaRPr>
          </a:p>
        </p:txBody>
      </p:sp>
      <p:sp>
        <p:nvSpPr>
          <p:cNvPr id="142" name="Google Shape;142;p22"/>
          <p:cNvSpPr txBox="1"/>
          <p:nvPr/>
        </p:nvSpPr>
        <p:spPr>
          <a:xfrm>
            <a:off x="709639" y="923074"/>
            <a:ext cx="6758700" cy="1111500"/>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0" i="0" lang="en" sz="1900" u="none" cap="none" strike="noStrike">
                <a:solidFill>
                  <a:srgbClr val="FFFFF1"/>
                </a:solidFill>
                <a:latin typeface="Arial"/>
                <a:ea typeface="Arial"/>
                <a:cs typeface="Arial"/>
                <a:sym typeface="Arial"/>
              </a:rPr>
              <a:t>The local repository is present on our computer and consists of all the files and folders. This Repository is used to make changes locally, review history, and commit when offline.</a:t>
            </a:r>
            <a:endParaRPr sz="700"/>
          </a:p>
        </p:txBody>
      </p:sp>
      <p:sp>
        <p:nvSpPr>
          <p:cNvPr id="143" name="Google Shape;143;p22"/>
          <p:cNvSpPr txBox="1"/>
          <p:nvPr/>
        </p:nvSpPr>
        <p:spPr>
          <a:xfrm>
            <a:off x="709639" y="3446393"/>
            <a:ext cx="7438800" cy="1111500"/>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0" i="0" lang="en" sz="1900" u="none" cap="none" strike="noStrike">
                <a:solidFill>
                  <a:srgbClr val="FFFFF1"/>
                </a:solidFill>
                <a:latin typeface="Arial"/>
                <a:ea typeface="Arial"/>
                <a:cs typeface="Arial"/>
                <a:sym typeface="Arial"/>
              </a:rPr>
              <a:t>The remote repository refers to the server repository that may be present anywhere. This repository is used by all the team members to exchange the changes made.</a:t>
            </a:r>
            <a:endParaRPr sz="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p:nvPr/>
        </p:nvSpPr>
        <p:spPr>
          <a:xfrm>
            <a:off x="642377" y="376200"/>
            <a:ext cx="2174139" cy="364533"/>
          </a:xfrm>
          <a:prstGeom prst="rect">
            <a:avLst/>
          </a:prstGeom>
        </p:spPr>
        <p:txBody>
          <a:bodyPr>
            <a:prstTxWarp prst="textPlain"/>
          </a:bodyPr>
          <a:lstStyle/>
          <a:p>
            <a:pPr lvl="0" algn="ctr"/>
            <a:r>
              <a:rPr b="1" i="0">
                <a:ln>
                  <a:noFill/>
                </a:ln>
                <a:gradFill>
                  <a:gsLst>
                    <a:gs pos="0">
                      <a:srgbClr val="5FFF72"/>
                    </a:gs>
                    <a:gs pos="100000">
                      <a:srgbClr val="ECFF2F"/>
                    </a:gs>
                  </a:gsLst>
                  <a:lin ang="18900044" scaled="0"/>
                </a:gradFill>
                <a:latin typeface="Roboto"/>
              </a:rPr>
              <a:t>GitHub Slangs</a:t>
            </a:r>
          </a:p>
        </p:txBody>
      </p:sp>
      <p:sp>
        <p:nvSpPr>
          <p:cNvPr id="149" name="Google Shape;149;p23"/>
          <p:cNvSpPr txBox="1"/>
          <p:nvPr/>
        </p:nvSpPr>
        <p:spPr>
          <a:xfrm>
            <a:off x="993025" y="1659125"/>
            <a:ext cx="3527100" cy="315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rgbClr val="FFFFF1"/>
                </a:solidFill>
              </a:rPr>
              <a:t>Branching is like providing a separate room where one can create, update, and test your ideas without hindering the pre-existing project. </a:t>
            </a:r>
            <a:endParaRPr sz="700"/>
          </a:p>
          <a:p>
            <a:pPr indent="0" lvl="0" marL="0" rtl="0" algn="l">
              <a:lnSpc>
                <a:spcPct val="115000"/>
              </a:lnSpc>
              <a:spcBef>
                <a:spcPts val="0"/>
              </a:spcBef>
              <a:spcAft>
                <a:spcPts val="0"/>
              </a:spcAft>
              <a:buNone/>
            </a:pPr>
            <a:r>
              <a:t/>
            </a:r>
            <a:endParaRPr sz="1700">
              <a:solidFill>
                <a:srgbClr val="FFFFF1"/>
              </a:solidFill>
            </a:endParaRPr>
          </a:p>
          <a:p>
            <a:pPr indent="0" lvl="0" marL="0" rtl="0" algn="l">
              <a:lnSpc>
                <a:spcPct val="115000"/>
              </a:lnSpc>
              <a:spcBef>
                <a:spcPts val="0"/>
              </a:spcBef>
              <a:spcAft>
                <a:spcPts val="0"/>
              </a:spcAft>
              <a:buNone/>
            </a:pPr>
            <a:r>
              <a:t/>
            </a:r>
            <a:endParaRPr sz="1700">
              <a:solidFill>
                <a:srgbClr val="FFFFF1"/>
              </a:solidFill>
            </a:endParaRPr>
          </a:p>
          <a:p>
            <a:pPr indent="0" lvl="0" marL="0" rtl="0" algn="l">
              <a:lnSpc>
                <a:spcPct val="115000"/>
              </a:lnSpc>
              <a:spcBef>
                <a:spcPts val="0"/>
              </a:spcBef>
              <a:spcAft>
                <a:spcPts val="0"/>
              </a:spcAft>
              <a:buNone/>
            </a:pPr>
            <a:r>
              <a:t/>
            </a:r>
            <a:endParaRPr sz="1700">
              <a:solidFill>
                <a:srgbClr val="FFFFF1"/>
              </a:solidFill>
            </a:endParaRPr>
          </a:p>
          <a:p>
            <a:pPr indent="0" lvl="0" marL="0" rtl="0" algn="l">
              <a:lnSpc>
                <a:spcPct val="115000"/>
              </a:lnSpc>
              <a:spcBef>
                <a:spcPts val="0"/>
              </a:spcBef>
              <a:spcAft>
                <a:spcPts val="0"/>
              </a:spcAft>
              <a:buNone/>
            </a:pPr>
            <a:r>
              <a:t/>
            </a:r>
            <a:endParaRPr sz="1700">
              <a:solidFill>
                <a:srgbClr val="FFFFF1"/>
              </a:solidFill>
            </a:endParaRPr>
          </a:p>
          <a:p>
            <a:pPr indent="0" lvl="0" marL="0" rtl="0" algn="l">
              <a:lnSpc>
                <a:spcPct val="115000"/>
              </a:lnSpc>
              <a:spcBef>
                <a:spcPts val="0"/>
              </a:spcBef>
              <a:spcAft>
                <a:spcPts val="0"/>
              </a:spcAft>
              <a:buNone/>
            </a:pPr>
            <a:r>
              <a:t/>
            </a:r>
            <a:endParaRPr sz="1700">
              <a:solidFill>
                <a:srgbClr val="FFFFF1"/>
              </a:solidFill>
            </a:endParaRPr>
          </a:p>
        </p:txBody>
      </p:sp>
      <p:sp>
        <p:nvSpPr>
          <p:cNvPr id="150" name="Google Shape;150;p23"/>
          <p:cNvSpPr/>
          <p:nvPr/>
        </p:nvSpPr>
        <p:spPr>
          <a:xfrm>
            <a:off x="1136425" y="1179713"/>
            <a:ext cx="1680099" cy="364533"/>
          </a:xfrm>
          <a:prstGeom prst="rect">
            <a:avLst/>
          </a:prstGeom>
        </p:spPr>
        <p:txBody>
          <a:bodyPr>
            <a:prstTxWarp prst="textPlain"/>
          </a:bodyPr>
          <a:lstStyle/>
          <a:p>
            <a:pPr lvl="0" algn="ctr"/>
            <a:r>
              <a:rPr b="1" i="0">
                <a:ln>
                  <a:noFill/>
                </a:ln>
                <a:gradFill>
                  <a:gsLst>
                    <a:gs pos="0">
                      <a:srgbClr val="FF1ED2"/>
                    </a:gs>
                    <a:gs pos="100000">
                      <a:srgbClr val="FEF10D"/>
                    </a:gs>
                  </a:gsLst>
                  <a:lin ang="2698631" scaled="0"/>
                </a:gradFill>
                <a:latin typeface="Roboto"/>
              </a:rPr>
              <a:t>Branching</a:t>
            </a:r>
          </a:p>
        </p:txBody>
      </p:sp>
      <p:pic>
        <p:nvPicPr>
          <p:cNvPr id="151" name="Google Shape;151;p23"/>
          <p:cNvPicPr preferRelativeResize="0"/>
          <p:nvPr/>
        </p:nvPicPr>
        <p:blipFill rotWithShape="1">
          <a:blip r:embed="rId3">
            <a:alphaModFix/>
          </a:blip>
          <a:srcRect b="0" l="327" r="337" t="0"/>
          <a:stretch/>
        </p:blipFill>
        <p:spPr>
          <a:xfrm>
            <a:off x="4944675" y="1659125"/>
            <a:ext cx="3004549" cy="2790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p:nvPr/>
        </p:nvSpPr>
        <p:spPr>
          <a:xfrm>
            <a:off x="642377" y="376200"/>
            <a:ext cx="2174139" cy="364533"/>
          </a:xfrm>
          <a:prstGeom prst="rect">
            <a:avLst/>
          </a:prstGeom>
        </p:spPr>
        <p:txBody>
          <a:bodyPr>
            <a:prstTxWarp prst="textPlain"/>
          </a:bodyPr>
          <a:lstStyle/>
          <a:p>
            <a:pPr lvl="0" algn="ctr"/>
            <a:r>
              <a:rPr b="1" i="0">
                <a:ln>
                  <a:noFill/>
                </a:ln>
                <a:gradFill>
                  <a:gsLst>
                    <a:gs pos="0">
                      <a:srgbClr val="5FFF72"/>
                    </a:gs>
                    <a:gs pos="100000">
                      <a:srgbClr val="ECFF2F"/>
                    </a:gs>
                  </a:gsLst>
                  <a:lin ang="18900044" scaled="0"/>
                </a:gradFill>
                <a:latin typeface="Roboto"/>
              </a:rPr>
              <a:t>GitHub Slangs</a:t>
            </a:r>
          </a:p>
        </p:txBody>
      </p:sp>
      <p:sp>
        <p:nvSpPr>
          <p:cNvPr id="157" name="Google Shape;157;p24"/>
          <p:cNvSpPr txBox="1"/>
          <p:nvPr/>
        </p:nvSpPr>
        <p:spPr>
          <a:xfrm>
            <a:off x="993025" y="1975400"/>
            <a:ext cx="3369000" cy="1911600"/>
          </a:xfrm>
          <a:prstGeom prst="rect">
            <a:avLst/>
          </a:prstGeom>
          <a:noFill/>
          <a:ln>
            <a:noFill/>
          </a:ln>
        </p:spPr>
        <p:txBody>
          <a:bodyPr anchorCtr="0" anchor="t" bIns="91425" lIns="91425" spcFirstLastPara="1" rIns="91425" wrap="square" tIns="91425">
            <a:spAutoFit/>
          </a:bodyPr>
          <a:lstStyle/>
          <a:p>
            <a:pPr indent="0" lvl="0" marL="0" rtl="0" algn="l">
              <a:lnSpc>
                <a:spcPct val="139988"/>
              </a:lnSpc>
              <a:spcBef>
                <a:spcPts val="0"/>
              </a:spcBef>
              <a:spcAft>
                <a:spcPts val="0"/>
              </a:spcAft>
              <a:buNone/>
            </a:pPr>
            <a:r>
              <a:rPr lang="en" sz="1700">
                <a:solidFill>
                  <a:srgbClr val="FFFFF1"/>
                </a:solidFill>
              </a:rPr>
              <a:t>Merging means integrating two or more branches. It is a process of combining different versions of codes(files). </a:t>
            </a:r>
            <a:endParaRPr sz="700"/>
          </a:p>
          <a:p>
            <a:pPr indent="0" lvl="0" marL="0" rtl="0" algn="l">
              <a:lnSpc>
                <a:spcPct val="115000"/>
              </a:lnSpc>
              <a:spcBef>
                <a:spcPts val="0"/>
              </a:spcBef>
              <a:spcAft>
                <a:spcPts val="0"/>
              </a:spcAft>
              <a:buNone/>
            </a:pPr>
            <a:r>
              <a:t/>
            </a:r>
            <a:endParaRPr sz="1700">
              <a:solidFill>
                <a:srgbClr val="FFFFF1"/>
              </a:solidFill>
            </a:endParaRPr>
          </a:p>
        </p:txBody>
      </p:sp>
      <p:sp>
        <p:nvSpPr>
          <p:cNvPr id="158" name="Google Shape;158;p24"/>
          <p:cNvSpPr/>
          <p:nvPr/>
        </p:nvSpPr>
        <p:spPr>
          <a:xfrm>
            <a:off x="1136425" y="1495988"/>
            <a:ext cx="1368955" cy="359967"/>
          </a:xfrm>
          <a:prstGeom prst="rect">
            <a:avLst/>
          </a:prstGeom>
        </p:spPr>
        <p:txBody>
          <a:bodyPr>
            <a:prstTxWarp prst="textPlain"/>
          </a:bodyPr>
          <a:lstStyle/>
          <a:p>
            <a:pPr lvl="0" algn="ctr"/>
            <a:r>
              <a:rPr b="1" i="0">
                <a:ln>
                  <a:noFill/>
                </a:ln>
                <a:gradFill>
                  <a:gsLst>
                    <a:gs pos="0">
                      <a:srgbClr val="FF1ED2"/>
                    </a:gs>
                    <a:gs pos="100000">
                      <a:srgbClr val="FEF10D"/>
                    </a:gs>
                  </a:gsLst>
                  <a:lin ang="2698631" scaled="0"/>
                </a:gradFill>
                <a:latin typeface="Roboto"/>
              </a:rPr>
              <a:t>Merging</a:t>
            </a:r>
          </a:p>
        </p:txBody>
      </p:sp>
      <p:sp>
        <p:nvSpPr>
          <p:cNvPr id="159" name="Google Shape;159;p24"/>
          <p:cNvSpPr/>
          <p:nvPr/>
        </p:nvSpPr>
        <p:spPr>
          <a:xfrm>
            <a:off x="4494325" y="1659123"/>
            <a:ext cx="4401101" cy="2556229"/>
          </a:xfrm>
          <a:custGeom>
            <a:rect b="b" l="l" r="r" t="t"/>
            <a:pathLst>
              <a:path extrusionOk="0" h="5744335" w="11142029">
                <a:moveTo>
                  <a:pt x="0" y="0"/>
                </a:moveTo>
                <a:lnTo>
                  <a:pt x="11142029" y="0"/>
                </a:lnTo>
                <a:lnTo>
                  <a:pt x="11142029" y="5744335"/>
                </a:lnTo>
                <a:lnTo>
                  <a:pt x="0" y="5744335"/>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5"/>
          <p:cNvPicPr preferRelativeResize="0"/>
          <p:nvPr/>
        </p:nvPicPr>
        <p:blipFill>
          <a:blip r:embed="rId3">
            <a:alphaModFix/>
          </a:blip>
          <a:stretch>
            <a:fillRect/>
          </a:stretch>
        </p:blipFill>
        <p:spPr>
          <a:xfrm>
            <a:off x="1781975" y="2403775"/>
            <a:ext cx="5401499" cy="2387025"/>
          </a:xfrm>
          <a:prstGeom prst="rect">
            <a:avLst/>
          </a:prstGeom>
          <a:noFill/>
          <a:ln>
            <a:noFill/>
          </a:ln>
        </p:spPr>
      </p:pic>
      <p:sp>
        <p:nvSpPr>
          <p:cNvPr id="165" name="Google Shape;165;p25"/>
          <p:cNvSpPr txBox="1"/>
          <p:nvPr/>
        </p:nvSpPr>
        <p:spPr>
          <a:xfrm>
            <a:off x="1044875" y="1502250"/>
            <a:ext cx="6962700" cy="1069500"/>
          </a:xfrm>
          <a:prstGeom prst="rect">
            <a:avLst/>
          </a:prstGeom>
          <a:noFill/>
          <a:ln>
            <a:noFill/>
          </a:ln>
        </p:spPr>
        <p:txBody>
          <a:bodyPr anchorCtr="0" anchor="t" bIns="91425" lIns="91425" spcFirstLastPara="1" rIns="91425" wrap="square" tIns="91425">
            <a:spAutoFit/>
          </a:bodyPr>
          <a:lstStyle/>
          <a:p>
            <a:pPr indent="0" lvl="0" marL="0" rtl="0" algn="l">
              <a:lnSpc>
                <a:spcPct val="119053"/>
              </a:lnSpc>
              <a:spcBef>
                <a:spcPts val="0"/>
              </a:spcBef>
              <a:spcAft>
                <a:spcPts val="0"/>
              </a:spcAft>
              <a:buNone/>
            </a:pPr>
            <a:r>
              <a:rPr lang="en" sz="1700">
                <a:solidFill>
                  <a:srgbClr val="FFFFF1"/>
                </a:solidFill>
              </a:rPr>
              <a:t>Suppose a file has the same question but different answers edited simultaneously in different branches(by user A and user B).</a:t>
            </a:r>
            <a:endParaRPr sz="700"/>
          </a:p>
          <a:p>
            <a:pPr indent="0" lvl="0" marL="0" rtl="0" algn="l">
              <a:lnSpc>
                <a:spcPct val="115000"/>
              </a:lnSpc>
              <a:spcBef>
                <a:spcPts val="0"/>
              </a:spcBef>
              <a:spcAft>
                <a:spcPts val="0"/>
              </a:spcAft>
              <a:buNone/>
            </a:pPr>
            <a:r>
              <a:t/>
            </a:r>
            <a:endParaRPr sz="1700">
              <a:solidFill>
                <a:srgbClr val="FFFFF1"/>
              </a:solidFill>
            </a:endParaRPr>
          </a:p>
        </p:txBody>
      </p:sp>
      <p:sp>
        <p:nvSpPr>
          <p:cNvPr id="166" name="Google Shape;166;p25"/>
          <p:cNvSpPr/>
          <p:nvPr/>
        </p:nvSpPr>
        <p:spPr>
          <a:xfrm>
            <a:off x="1078175" y="779988"/>
            <a:ext cx="2482720" cy="368339"/>
          </a:xfrm>
          <a:prstGeom prst="rect">
            <a:avLst/>
          </a:prstGeom>
        </p:spPr>
        <p:txBody>
          <a:bodyPr>
            <a:prstTxWarp prst="textPlain"/>
          </a:bodyPr>
          <a:lstStyle/>
          <a:p>
            <a:pPr lvl="0" algn="ctr"/>
            <a:r>
              <a:rPr b="1" i="0">
                <a:ln>
                  <a:noFill/>
                </a:ln>
                <a:gradFill>
                  <a:gsLst>
                    <a:gs pos="0">
                      <a:srgbClr val="FF1ED2"/>
                    </a:gs>
                    <a:gs pos="100000">
                      <a:srgbClr val="FEF10D"/>
                    </a:gs>
                  </a:gsLst>
                  <a:lin ang="2698631" scaled="0"/>
                </a:gradFill>
                <a:latin typeface="Roboto"/>
              </a:rPr>
              <a:t>Merge Conflict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nvSpPr>
        <p:spPr>
          <a:xfrm>
            <a:off x="1044875" y="1502250"/>
            <a:ext cx="3808200" cy="16500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rgbClr val="FFFFF1"/>
              </a:buClr>
              <a:buSzPts val="1700"/>
              <a:buChar char="-"/>
            </a:pPr>
            <a:r>
              <a:rPr lang="en" sz="1700">
                <a:solidFill>
                  <a:srgbClr val="FFFFF1"/>
                </a:solidFill>
              </a:rPr>
              <a:t>A saved change or snapshot of your project.</a:t>
            </a:r>
            <a:endParaRPr sz="1700">
              <a:solidFill>
                <a:srgbClr val="FFFFF1"/>
              </a:solidFill>
            </a:endParaRPr>
          </a:p>
          <a:p>
            <a:pPr indent="-336550" lvl="0" marL="457200" rtl="0" algn="l">
              <a:lnSpc>
                <a:spcPct val="115000"/>
              </a:lnSpc>
              <a:spcBef>
                <a:spcPts val="0"/>
              </a:spcBef>
              <a:spcAft>
                <a:spcPts val="0"/>
              </a:spcAft>
              <a:buClr>
                <a:srgbClr val="FFFFF1"/>
              </a:buClr>
              <a:buSzPts val="1700"/>
              <a:buChar char="-"/>
            </a:pPr>
            <a:r>
              <a:rPr lang="en" sz="1700">
                <a:solidFill>
                  <a:srgbClr val="FFFFF1"/>
                </a:solidFill>
              </a:rPr>
              <a:t>Like pressing "Save" in your document.</a:t>
            </a:r>
            <a:endParaRPr sz="1700">
              <a:solidFill>
                <a:srgbClr val="FFFFF1"/>
              </a:solidFill>
            </a:endParaRPr>
          </a:p>
          <a:p>
            <a:pPr indent="0" lvl="0" marL="0" rtl="0" algn="l">
              <a:lnSpc>
                <a:spcPct val="115000"/>
              </a:lnSpc>
              <a:spcBef>
                <a:spcPts val="0"/>
              </a:spcBef>
              <a:spcAft>
                <a:spcPts val="0"/>
              </a:spcAft>
              <a:buNone/>
            </a:pPr>
            <a:r>
              <a:t/>
            </a:r>
            <a:endParaRPr sz="1700">
              <a:solidFill>
                <a:srgbClr val="FFFFF1"/>
              </a:solidFill>
            </a:endParaRPr>
          </a:p>
        </p:txBody>
      </p:sp>
      <p:sp>
        <p:nvSpPr>
          <p:cNvPr id="172" name="Google Shape;172;p26"/>
          <p:cNvSpPr/>
          <p:nvPr/>
        </p:nvSpPr>
        <p:spPr>
          <a:xfrm>
            <a:off x="1078175" y="779988"/>
            <a:ext cx="1320564" cy="284625"/>
          </a:xfrm>
          <a:prstGeom prst="rect">
            <a:avLst/>
          </a:prstGeom>
        </p:spPr>
        <p:txBody>
          <a:bodyPr>
            <a:prstTxWarp prst="textPlain"/>
          </a:bodyPr>
          <a:lstStyle/>
          <a:p>
            <a:pPr lvl="0" algn="ctr"/>
            <a:r>
              <a:rPr b="1" i="0">
                <a:ln>
                  <a:noFill/>
                </a:ln>
                <a:gradFill>
                  <a:gsLst>
                    <a:gs pos="0">
                      <a:srgbClr val="FF1ED2"/>
                    </a:gs>
                    <a:gs pos="100000">
                      <a:srgbClr val="FEF10D"/>
                    </a:gs>
                  </a:gsLst>
                  <a:lin ang="2698631" scaled="0"/>
                </a:gradFill>
                <a:latin typeface="Roboto"/>
              </a:rPr>
              <a:t>Commit</a:t>
            </a:r>
          </a:p>
        </p:txBody>
      </p:sp>
      <p:pic>
        <p:nvPicPr>
          <p:cNvPr id="173" name="Google Shape;173;p26"/>
          <p:cNvPicPr preferRelativeResize="0"/>
          <p:nvPr/>
        </p:nvPicPr>
        <p:blipFill rotWithShape="1">
          <a:blip r:embed="rId3">
            <a:alphaModFix/>
          </a:blip>
          <a:srcRect b="12652" l="0" r="0" t="13185"/>
          <a:stretch/>
        </p:blipFill>
        <p:spPr>
          <a:xfrm>
            <a:off x="5404100" y="1832875"/>
            <a:ext cx="2718699" cy="2688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nvSpPr>
        <p:spPr>
          <a:xfrm>
            <a:off x="1044875" y="1502250"/>
            <a:ext cx="3808200" cy="19509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rgbClr val="FFFFF1"/>
              </a:buClr>
              <a:buSzPts val="1700"/>
              <a:buChar char="-"/>
            </a:pPr>
            <a:r>
              <a:rPr lang="en" sz="1700">
                <a:solidFill>
                  <a:srgbClr val="FFFFF1"/>
                </a:solidFill>
              </a:rPr>
              <a:t>way to propose changes to the codebase.</a:t>
            </a:r>
            <a:endParaRPr sz="1700">
              <a:solidFill>
                <a:srgbClr val="FFFFF1"/>
              </a:solidFill>
            </a:endParaRPr>
          </a:p>
          <a:p>
            <a:pPr indent="-336550" lvl="0" marL="457200" rtl="0" algn="l">
              <a:lnSpc>
                <a:spcPct val="115000"/>
              </a:lnSpc>
              <a:spcBef>
                <a:spcPts val="0"/>
              </a:spcBef>
              <a:spcAft>
                <a:spcPts val="0"/>
              </a:spcAft>
              <a:buClr>
                <a:srgbClr val="FFFFF1"/>
              </a:buClr>
              <a:buSzPts val="1700"/>
              <a:buChar char="-"/>
            </a:pPr>
            <a:r>
              <a:rPr lang="en" sz="1700">
                <a:solidFill>
                  <a:srgbClr val="FFFFF1"/>
                </a:solidFill>
              </a:rPr>
              <a:t>Allows team members to review and discuss changes before integrating them.</a:t>
            </a:r>
            <a:endParaRPr sz="1700">
              <a:solidFill>
                <a:srgbClr val="FFFFF1"/>
              </a:solidFill>
            </a:endParaRPr>
          </a:p>
          <a:p>
            <a:pPr indent="0" lvl="0" marL="0" rtl="0" algn="l">
              <a:lnSpc>
                <a:spcPct val="115000"/>
              </a:lnSpc>
              <a:spcBef>
                <a:spcPts val="0"/>
              </a:spcBef>
              <a:spcAft>
                <a:spcPts val="0"/>
              </a:spcAft>
              <a:buNone/>
            </a:pPr>
            <a:r>
              <a:t/>
            </a:r>
            <a:endParaRPr sz="1700">
              <a:solidFill>
                <a:srgbClr val="FFFFF1"/>
              </a:solidFill>
            </a:endParaRPr>
          </a:p>
        </p:txBody>
      </p:sp>
      <p:sp>
        <p:nvSpPr>
          <p:cNvPr id="179" name="Google Shape;179;p27"/>
          <p:cNvSpPr/>
          <p:nvPr/>
        </p:nvSpPr>
        <p:spPr>
          <a:xfrm>
            <a:off x="1078175" y="779988"/>
            <a:ext cx="2116002" cy="362631"/>
          </a:xfrm>
          <a:prstGeom prst="rect">
            <a:avLst/>
          </a:prstGeom>
        </p:spPr>
        <p:txBody>
          <a:bodyPr>
            <a:prstTxWarp prst="textPlain"/>
          </a:bodyPr>
          <a:lstStyle/>
          <a:p>
            <a:pPr lvl="0" algn="ctr"/>
            <a:r>
              <a:rPr b="1" i="0">
                <a:ln>
                  <a:noFill/>
                </a:ln>
                <a:gradFill>
                  <a:gsLst>
                    <a:gs pos="0">
                      <a:srgbClr val="FF1ED2"/>
                    </a:gs>
                    <a:gs pos="100000">
                      <a:srgbClr val="FEF10D"/>
                    </a:gs>
                  </a:gsLst>
                  <a:lin ang="2698631" scaled="0"/>
                </a:gradFill>
                <a:latin typeface="Roboto"/>
              </a:rPr>
              <a:t>Pull Request</a:t>
            </a:r>
          </a:p>
        </p:txBody>
      </p:sp>
      <p:pic>
        <p:nvPicPr>
          <p:cNvPr id="180" name="Google Shape;180;p27"/>
          <p:cNvPicPr preferRelativeResize="0"/>
          <p:nvPr/>
        </p:nvPicPr>
        <p:blipFill>
          <a:blip r:embed="rId3">
            <a:alphaModFix/>
          </a:blip>
          <a:stretch>
            <a:fillRect/>
          </a:stretch>
        </p:blipFill>
        <p:spPr>
          <a:xfrm>
            <a:off x="5596400" y="1240850"/>
            <a:ext cx="2344500" cy="3151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nvSpPr>
        <p:spPr>
          <a:xfrm>
            <a:off x="1044875" y="1502250"/>
            <a:ext cx="3808200" cy="19509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rgbClr val="FFFFF1"/>
              </a:buClr>
              <a:buSzPts val="1700"/>
              <a:buChar char="-"/>
            </a:pPr>
            <a:r>
              <a:rPr lang="en" sz="1700">
                <a:solidFill>
                  <a:srgbClr val="FFFFF1"/>
                </a:solidFill>
              </a:rPr>
              <a:t>way to propose changes to the codebase.</a:t>
            </a:r>
            <a:endParaRPr sz="1700">
              <a:solidFill>
                <a:srgbClr val="FFFFF1"/>
              </a:solidFill>
            </a:endParaRPr>
          </a:p>
          <a:p>
            <a:pPr indent="-336550" lvl="0" marL="457200" rtl="0" algn="l">
              <a:lnSpc>
                <a:spcPct val="115000"/>
              </a:lnSpc>
              <a:spcBef>
                <a:spcPts val="0"/>
              </a:spcBef>
              <a:spcAft>
                <a:spcPts val="0"/>
              </a:spcAft>
              <a:buClr>
                <a:srgbClr val="FFFFF1"/>
              </a:buClr>
              <a:buSzPts val="1700"/>
              <a:buChar char="-"/>
            </a:pPr>
            <a:r>
              <a:rPr lang="en" sz="1700">
                <a:solidFill>
                  <a:srgbClr val="FFFFF1"/>
                </a:solidFill>
              </a:rPr>
              <a:t>Allows team members to review and discuss changes before integrating them.</a:t>
            </a:r>
            <a:endParaRPr sz="1700">
              <a:solidFill>
                <a:srgbClr val="FFFFF1"/>
              </a:solidFill>
            </a:endParaRPr>
          </a:p>
          <a:p>
            <a:pPr indent="0" lvl="0" marL="0" rtl="0" algn="l">
              <a:lnSpc>
                <a:spcPct val="115000"/>
              </a:lnSpc>
              <a:spcBef>
                <a:spcPts val="0"/>
              </a:spcBef>
              <a:spcAft>
                <a:spcPts val="0"/>
              </a:spcAft>
              <a:buNone/>
            </a:pPr>
            <a:r>
              <a:t/>
            </a:r>
            <a:endParaRPr sz="1700">
              <a:solidFill>
                <a:srgbClr val="FFFFF1"/>
              </a:solidFill>
            </a:endParaRPr>
          </a:p>
        </p:txBody>
      </p:sp>
      <p:sp>
        <p:nvSpPr>
          <p:cNvPr id="186" name="Google Shape;186;p28"/>
          <p:cNvSpPr/>
          <p:nvPr/>
        </p:nvSpPr>
        <p:spPr>
          <a:xfrm>
            <a:off x="1078175" y="779988"/>
            <a:ext cx="2116002" cy="362631"/>
          </a:xfrm>
          <a:prstGeom prst="rect">
            <a:avLst/>
          </a:prstGeom>
        </p:spPr>
        <p:txBody>
          <a:bodyPr>
            <a:prstTxWarp prst="textPlain"/>
          </a:bodyPr>
          <a:lstStyle/>
          <a:p>
            <a:pPr lvl="0" algn="ctr"/>
            <a:r>
              <a:rPr b="1" i="0">
                <a:ln>
                  <a:noFill/>
                </a:ln>
                <a:gradFill>
                  <a:gsLst>
                    <a:gs pos="0">
                      <a:srgbClr val="FF1ED2"/>
                    </a:gs>
                    <a:gs pos="100000">
                      <a:srgbClr val="FEF10D"/>
                    </a:gs>
                  </a:gsLst>
                  <a:lin ang="2698631" scaled="0"/>
                </a:gradFill>
                <a:latin typeface="Roboto"/>
              </a:rPr>
              <a:t>Pull Request</a:t>
            </a:r>
          </a:p>
        </p:txBody>
      </p:sp>
      <p:pic>
        <p:nvPicPr>
          <p:cNvPr id="187" name="Google Shape;187;p28"/>
          <p:cNvPicPr preferRelativeResize="0"/>
          <p:nvPr/>
        </p:nvPicPr>
        <p:blipFill>
          <a:blip r:embed="rId3">
            <a:alphaModFix/>
          </a:blip>
          <a:stretch>
            <a:fillRect/>
          </a:stretch>
        </p:blipFill>
        <p:spPr>
          <a:xfrm>
            <a:off x="5596400" y="1240850"/>
            <a:ext cx="2344500" cy="3151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9"/>
          <p:cNvPicPr preferRelativeResize="0"/>
          <p:nvPr/>
        </p:nvPicPr>
        <p:blipFill>
          <a:blip r:embed="rId3">
            <a:alphaModFix/>
          </a:blip>
          <a:stretch>
            <a:fillRect/>
          </a:stretch>
        </p:blipFill>
        <p:spPr>
          <a:xfrm>
            <a:off x="2930550" y="202525"/>
            <a:ext cx="3553849" cy="4738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p:nvPr/>
        </p:nvSpPr>
        <p:spPr>
          <a:xfrm>
            <a:off x="507647" y="1900525"/>
            <a:ext cx="8216378" cy="1342441"/>
          </a:xfrm>
          <a:prstGeom prst="rect">
            <a:avLst/>
          </a:prstGeom>
        </p:spPr>
        <p:txBody>
          <a:bodyPr>
            <a:prstTxWarp prst="textPlain"/>
          </a:bodyPr>
          <a:lstStyle/>
          <a:p>
            <a:pPr lvl="0" algn="ctr"/>
            <a:r>
              <a:rPr b="1" i="0">
                <a:ln>
                  <a:noFill/>
                </a:ln>
                <a:gradFill>
                  <a:gsLst>
                    <a:gs pos="0">
                      <a:srgbClr val="5FFF72"/>
                    </a:gs>
                    <a:gs pos="100000">
                      <a:srgbClr val="ECFF2F"/>
                    </a:gs>
                  </a:gsLst>
                  <a:lin ang="18900044" scaled="0"/>
                </a:gradFill>
                <a:latin typeface="Roboto"/>
              </a:rPr>
              <a:t>How you can apply for </a:t>
            </a:r>
            <a:br>
              <a:rPr b="1" i="0">
                <a:ln>
                  <a:noFill/>
                </a:ln>
                <a:gradFill>
                  <a:gsLst>
                    <a:gs pos="0">
                      <a:srgbClr val="5FFF72"/>
                    </a:gs>
                    <a:gs pos="100000">
                      <a:srgbClr val="ECFF2F"/>
                    </a:gs>
                  </a:gsLst>
                  <a:lin ang="18900044" scaled="0"/>
                </a:gradFill>
                <a:latin typeface="Roboto"/>
              </a:rPr>
            </a:br>
            <a:r>
              <a:rPr b="1" i="0">
                <a:ln>
                  <a:noFill/>
                </a:ln>
                <a:gradFill>
                  <a:gsLst>
                    <a:gs pos="0">
                      <a:srgbClr val="5FFF72"/>
                    </a:gs>
                    <a:gs pos="100000">
                      <a:srgbClr val="ECFF2F"/>
                    </a:gs>
                  </a:gsLst>
                  <a:lin ang="18900044" scaled="0"/>
                </a:gradFill>
                <a:latin typeface="Roboto"/>
              </a:rPr>
              <a:t>GitHub Student Developer Pack?</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p:nvPr/>
        </p:nvSpPr>
        <p:spPr>
          <a:xfrm>
            <a:off x="808100" y="393425"/>
            <a:ext cx="3383259" cy="362631"/>
          </a:xfrm>
          <a:prstGeom prst="rect">
            <a:avLst/>
          </a:prstGeom>
        </p:spPr>
        <p:txBody>
          <a:bodyPr>
            <a:prstTxWarp prst="textPlain"/>
          </a:bodyPr>
          <a:lstStyle/>
          <a:p>
            <a:pPr lvl="0" algn="ctr"/>
            <a:r>
              <a:rPr b="1" i="0">
                <a:ln>
                  <a:noFill/>
                </a:ln>
                <a:gradFill>
                  <a:gsLst>
                    <a:gs pos="0">
                      <a:srgbClr val="5FFF72"/>
                    </a:gs>
                    <a:gs pos="100000">
                      <a:srgbClr val="ECFF2F"/>
                    </a:gs>
                  </a:gsLst>
                  <a:lin ang="18900044" scaled="0"/>
                </a:gradFill>
                <a:latin typeface="Roboto"/>
              </a:rPr>
              <a:t>Application Process</a:t>
            </a:r>
          </a:p>
        </p:txBody>
      </p:sp>
      <p:sp>
        <p:nvSpPr>
          <p:cNvPr id="203" name="Google Shape;203;p31"/>
          <p:cNvSpPr txBox="1"/>
          <p:nvPr>
            <p:ph type="title"/>
          </p:nvPr>
        </p:nvSpPr>
        <p:spPr>
          <a:xfrm>
            <a:off x="736900" y="787925"/>
            <a:ext cx="3951300" cy="28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1560">
                <a:solidFill>
                  <a:srgbClr val="929292"/>
                </a:solidFill>
                <a:latin typeface="Roboto Medium"/>
                <a:ea typeface="Roboto Medium"/>
                <a:cs typeface="Roboto Medium"/>
                <a:sym typeface="Roboto Medium"/>
              </a:rPr>
              <a:t>Start with the GitHub Account</a:t>
            </a:r>
            <a:endParaRPr sz="1560">
              <a:solidFill>
                <a:srgbClr val="929292"/>
              </a:solidFill>
              <a:latin typeface="Roboto Medium"/>
              <a:ea typeface="Roboto Medium"/>
              <a:cs typeface="Roboto Medium"/>
              <a:sym typeface="Roboto Medium"/>
            </a:endParaRPr>
          </a:p>
        </p:txBody>
      </p:sp>
      <p:sp>
        <p:nvSpPr>
          <p:cNvPr id="204" name="Google Shape;204;p31"/>
          <p:cNvSpPr/>
          <p:nvPr/>
        </p:nvSpPr>
        <p:spPr>
          <a:xfrm>
            <a:off x="693400" y="1705775"/>
            <a:ext cx="396900" cy="416100"/>
          </a:xfrm>
          <a:prstGeom prst="roundRect">
            <a:avLst>
              <a:gd fmla="val 16667" name="adj"/>
            </a:avLst>
          </a:prstGeom>
          <a:gradFill>
            <a:gsLst>
              <a:gs pos="0">
                <a:srgbClr val="55BEF0"/>
              </a:gs>
              <a:gs pos="100000">
                <a:srgbClr val="5856D6"/>
              </a:gs>
            </a:gsLst>
            <a:lin ang="2700006"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Medium"/>
                <a:ea typeface="Roboto Medium"/>
                <a:cs typeface="Roboto Medium"/>
                <a:sym typeface="Roboto Medium"/>
              </a:rPr>
              <a:t>1</a:t>
            </a:r>
            <a:endParaRPr>
              <a:solidFill>
                <a:schemeClr val="lt1"/>
              </a:solidFill>
              <a:latin typeface="Roboto Medium"/>
              <a:ea typeface="Roboto Medium"/>
              <a:cs typeface="Roboto Medium"/>
              <a:sym typeface="Roboto Medium"/>
            </a:endParaRPr>
          </a:p>
        </p:txBody>
      </p:sp>
      <p:sp>
        <p:nvSpPr>
          <p:cNvPr id="205" name="Google Shape;205;p31"/>
          <p:cNvSpPr/>
          <p:nvPr/>
        </p:nvSpPr>
        <p:spPr>
          <a:xfrm>
            <a:off x="693400" y="2228150"/>
            <a:ext cx="396900" cy="416100"/>
          </a:xfrm>
          <a:prstGeom prst="roundRect">
            <a:avLst>
              <a:gd fmla="val 16667" name="adj"/>
            </a:avLst>
          </a:prstGeom>
          <a:gradFill>
            <a:gsLst>
              <a:gs pos="0">
                <a:srgbClr val="55BEF0"/>
              </a:gs>
              <a:gs pos="100000">
                <a:srgbClr val="5856D6"/>
              </a:gs>
            </a:gsLst>
            <a:lin ang="2700006"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Medium"/>
                <a:ea typeface="Roboto Medium"/>
                <a:cs typeface="Roboto Medium"/>
                <a:sym typeface="Roboto Medium"/>
              </a:rPr>
              <a:t>2</a:t>
            </a:r>
            <a:endParaRPr>
              <a:solidFill>
                <a:schemeClr val="lt1"/>
              </a:solidFill>
              <a:latin typeface="Roboto Medium"/>
              <a:ea typeface="Roboto Medium"/>
              <a:cs typeface="Roboto Medium"/>
              <a:sym typeface="Roboto Medium"/>
            </a:endParaRPr>
          </a:p>
        </p:txBody>
      </p:sp>
      <p:sp>
        <p:nvSpPr>
          <p:cNvPr id="206" name="Google Shape;206;p31"/>
          <p:cNvSpPr/>
          <p:nvPr/>
        </p:nvSpPr>
        <p:spPr>
          <a:xfrm>
            <a:off x="693400" y="2750525"/>
            <a:ext cx="396900" cy="416100"/>
          </a:xfrm>
          <a:prstGeom prst="roundRect">
            <a:avLst>
              <a:gd fmla="val 16667" name="adj"/>
            </a:avLst>
          </a:prstGeom>
          <a:gradFill>
            <a:gsLst>
              <a:gs pos="0">
                <a:srgbClr val="55BEF0"/>
              </a:gs>
              <a:gs pos="100000">
                <a:srgbClr val="5856D6"/>
              </a:gs>
            </a:gsLst>
            <a:lin ang="2700006"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Medium"/>
                <a:ea typeface="Roboto Medium"/>
                <a:cs typeface="Roboto Medium"/>
                <a:sym typeface="Roboto Medium"/>
              </a:rPr>
              <a:t>3</a:t>
            </a:r>
            <a:endParaRPr>
              <a:solidFill>
                <a:schemeClr val="lt1"/>
              </a:solidFill>
              <a:latin typeface="Roboto Medium"/>
              <a:ea typeface="Roboto Medium"/>
              <a:cs typeface="Roboto Medium"/>
              <a:sym typeface="Roboto Medium"/>
            </a:endParaRPr>
          </a:p>
        </p:txBody>
      </p:sp>
      <p:sp>
        <p:nvSpPr>
          <p:cNvPr id="207" name="Google Shape;207;p31"/>
          <p:cNvSpPr/>
          <p:nvPr/>
        </p:nvSpPr>
        <p:spPr>
          <a:xfrm>
            <a:off x="693400" y="3272900"/>
            <a:ext cx="396900" cy="416100"/>
          </a:xfrm>
          <a:prstGeom prst="roundRect">
            <a:avLst>
              <a:gd fmla="val 16667" name="adj"/>
            </a:avLst>
          </a:prstGeom>
          <a:gradFill>
            <a:gsLst>
              <a:gs pos="0">
                <a:srgbClr val="55BEF0"/>
              </a:gs>
              <a:gs pos="100000">
                <a:srgbClr val="5856D6"/>
              </a:gs>
            </a:gsLst>
            <a:lin ang="2700006"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Medium"/>
                <a:ea typeface="Roboto Medium"/>
                <a:cs typeface="Roboto Medium"/>
                <a:sym typeface="Roboto Medium"/>
              </a:rPr>
              <a:t>4</a:t>
            </a:r>
            <a:endParaRPr>
              <a:solidFill>
                <a:schemeClr val="lt1"/>
              </a:solidFill>
              <a:latin typeface="Roboto Medium"/>
              <a:ea typeface="Roboto Medium"/>
              <a:cs typeface="Roboto Medium"/>
              <a:sym typeface="Roboto Medium"/>
            </a:endParaRPr>
          </a:p>
        </p:txBody>
      </p:sp>
      <p:sp>
        <p:nvSpPr>
          <p:cNvPr id="208" name="Google Shape;208;p31"/>
          <p:cNvSpPr/>
          <p:nvPr/>
        </p:nvSpPr>
        <p:spPr>
          <a:xfrm>
            <a:off x="693400" y="3795275"/>
            <a:ext cx="396900" cy="416100"/>
          </a:xfrm>
          <a:prstGeom prst="roundRect">
            <a:avLst>
              <a:gd fmla="val 16667" name="adj"/>
            </a:avLst>
          </a:prstGeom>
          <a:gradFill>
            <a:gsLst>
              <a:gs pos="0">
                <a:srgbClr val="55BEF0"/>
              </a:gs>
              <a:gs pos="100000">
                <a:srgbClr val="5856D6"/>
              </a:gs>
            </a:gsLst>
            <a:lin ang="2700006"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Medium"/>
                <a:ea typeface="Roboto Medium"/>
                <a:cs typeface="Roboto Medium"/>
                <a:sym typeface="Roboto Medium"/>
              </a:rPr>
              <a:t>5</a:t>
            </a:r>
            <a:endParaRPr>
              <a:solidFill>
                <a:schemeClr val="lt1"/>
              </a:solidFill>
              <a:latin typeface="Roboto Medium"/>
              <a:ea typeface="Roboto Medium"/>
              <a:cs typeface="Roboto Medium"/>
              <a:sym typeface="Roboto Medium"/>
            </a:endParaRPr>
          </a:p>
        </p:txBody>
      </p:sp>
      <p:sp>
        <p:nvSpPr>
          <p:cNvPr id="209" name="Google Shape;209;p31"/>
          <p:cNvSpPr/>
          <p:nvPr/>
        </p:nvSpPr>
        <p:spPr>
          <a:xfrm>
            <a:off x="1217100" y="1705775"/>
            <a:ext cx="2284500" cy="416100"/>
          </a:xfrm>
          <a:prstGeom prst="roundRect">
            <a:avLst>
              <a:gd fmla="val 16667" name="adj"/>
            </a:avLst>
          </a:prstGeom>
          <a:gradFill>
            <a:gsLst>
              <a:gs pos="0">
                <a:srgbClr val="55BEF0"/>
              </a:gs>
              <a:gs pos="100000">
                <a:srgbClr val="5856D6"/>
              </a:gs>
            </a:gsLst>
            <a:lin ang="2700006"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Roboto Medium"/>
                <a:ea typeface="Roboto Medium"/>
                <a:cs typeface="Roboto Medium"/>
                <a:sym typeface="Roboto Medium"/>
              </a:rPr>
              <a:t>Have a GitHub Account</a:t>
            </a:r>
            <a:endParaRPr sz="1100">
              <a:solidFill>
                <a:schemeClr val="lt1"/>
              </a:solidFill>
              <a:latin typeface="Roboto Medium"/>
              <a:ea typeface="Roboto Medium"/>
              <a:cs typeface="Roboto Medium"/>
              <a:sym typeface="Roboto Medium"/>
            </a:endParaRPr>
          </a:p>
        </p:txBody>
      </p:sp>
      <p:sp>
        <p:nvSpPr>
          <p:cNvPr id="210" name="Google Shape;210;p31"/>
          <p:cNvSpPr/>
          <p:nvPr/>
        </p:nvSpPr>
        <p:spPr>
          <a:xfrm>
            <a:off x="1217100" y="2228150"/>
            <a:ext cx="2284500" cy="416100"/>
          </a:xfrm>
          <a:prstGeom prst="roundRect">
            <a:avLst>
              <a:gd fmla="val 16667" name="adj"/>
            </a:avLst>
          </a:prstGeom>
          <a:gradFill>
            <a:gsLst>
              <a:gs pos="0">
                <a:srgbClr val="55BEF0"/>
              </a:gs>
              <a:gs pos="100000">
                <a:srgbClr val="5856D6"/>
              </a:gs>
            </a:gsLst>
            <a:lin ang="2700006"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Roboto Medium"/>
                <a:ea typeface="Roboto Medium"/>
                <a:cs typeface="Roboto Medium"/>
                <a:sym typeface="Roboto Medium"/>
              </a:rPr>
              <a:t>Be at least 13 years old</a:t>
            </a:r>
            <a:endParaRPr sz="1100">
              <a:solidFill>
                <a:schemeClr val="lt1"/>
              </a:solidFill>
              <a:latin typeface="Roboto Medium"/>
              <a:ea typeface="Roboto Medium"/>
              <a:cs typeface="Roboto Medium"/>
              <a:sym typeface="Roboto Medium"/>
            </a:endParaRPr>
          </a:p>
        </p:txBody>
      </p:sp>
      <p:sp>
        <p:nvSpPr>
          <p:cNvPr id="211" name="Google Shape;211;p31"/>
          <p:cNvSpPr/>
          <p:nvPr/>
        </p:nvSpPr>
        <p:spPr>
          <a:xfrm>
            <a:off x="1217100" y="2750525"/>
            <a:ext cx="2284500" cy="416100"/>
          </a:xfrm>
          <a:prstGeom prst="roundRect">
            <a:avLst>
              <a:gd fmla="val 16667" name="adj"/>
            </a:avLst>
          </a:prstGeom>
          <a:gradFill>
            <a:gsLst>
              <a:gs pos="0">
                <a:srgbClr val="55BEF0"/>
              </a:gs>
              <a:gs pos="100000">
                <a:srgbClr val="5856D6"/>
              </a:gs>
            </a:gsLst>
            <a:lin ang="2700006"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lt1"/>
                </a:solidFill>
                <a:latin typeface="Roboto"/>
                <a:ea typeface="Roboto"/>
                <a:cs typeface="Roboto"/>
                <a:sym typeface="Roboto"/>
              </a:rPr>
              <a:t>Be currently enrolled in a degree from a recognized educational institution</a:t>
            </a:r>
            <a:endParaRPr b="1" sz="900">
              <a:solidFill>
                <a:schemeClr val="lt1"/>
              </a:solidFill>
              <a:latin typeface="Roboto"/>
              <a:ea typeface="Roboto"/>
              <a:cs typeface="Roboto"/>
              <a:sym typeface="Roboto"/>
            </a:endParaRPr>
          </a:p>
        </p:txBody>
      </p:sp>
      <p:sp>
        <p:nvSpPr>
          <p:cNvPr id="212" name="Google Shape;212;p31"/>
          <p:cNvSpPr/>
          <p:nvPr/>
        </p:nvSpPr>
        <p:spPr>
          <a:xfrm>
            <a:off x="1217100" y="3272900"/>
            <a:ext cx="2284500" cy="416100"/>
          </a:xfrm>
          <a:prstGeom prst="roundRect">
            <a:avLst>
              <a:gd fmla="val 16667" name="adj"/>
            </a:avLst>
          </a:prstGeom>
          <a:gradFill>
            <a:gsLst>
              <a:gs pos="0">
                <a:srgbClr val="55BEF0"/>
              </a:gs>
              <a:gs pos="100000">
                <a:srgbClr val="5856D6"/>
              </a:gs>
            </a:gsLst>
            <a:lin ang="2700006"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Roboto"/>
                <a:ea typeface="Roboto"/>
                <a:cs typeface="Roboto"/>
                <a:sym typeface="Roboto"/>
              </a:rPr>
              <a:t>Submit proof of your current student status through school documentation.</a:t>
            </a:r>
            <a:endParaRPr b="1" sz="1000">
              <a:solidFill>
                <a:schemeClr val="lt1"/>
              </a:solidFill>
              <a:latin typeface="Roboto"/>
              <a:ea typeface="Roboto"/>
              <a:cs typeface="Roboto"/>
              <a:sym typeface="Roboto"/>
            </a:endParaRPr>
          </a:p>
        </p:txBody>
      </p:sp>
      <p:sp>
        <p:nvSpPr>
          <p:cNvPr id="213" name="Google Shape;213;p31"/>
          <p:cNvSpPr/>
          <p:nvPr/>
        </p:nvSpPr>
        <p:spPr>
          <a:xfrm>
            <a:off x="1217100" y="3795275"/>
            <a:ext cx="2284500" cy="416100"/>
          </a:xfrm>
          <a:prstGeom prst="roundRect">
            <a:avLst>
              <a:gd fmla="val 16667" name="adj"/>
            </a:avLst>
          </a:prstGeom>
          <a:gradFill>
            <a:gsLst>
              <a:gs pos="0">
                <a:srgbClr val="55BEF0"/>
              </a:gs>
              <a:gs pos="100000">
                <a:srgbClr val="5856D6"/>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Roboto Medium"/>
                <a:ea typeface="Roboto Medium"/>
                <a:cs typeface="Roboto Medium"/>
                <a:sym typeface="Roboto Medium"/>
              </a:rPr>
              <a:t>Submit your Application! </a:t>
            </a:r>
            <a:r>
              <a:rPr lang="en" sz="1100">
                <a:solidFill>
                  <a:schemeClr val="lt1"/>
                </a:solidFill>
                <a:latin typeface="Roboto Medium"/>
                <a:ea typeface="Roboto Medium"/>
                <a:cs typeface="Roboto Medium"/>
                <a:sym typeface="Roboto Medium"/>
              </a:rPr>
              <a:t>Enjoy</a:t>
            </a:r>
            <a:r>
              <a:rPr lang="en" sz="1100">
                <a:solidFill>
                  <a:schemeClr val="lt1"/>
                </a:solidFill>
                <a:latin typeface="Roboto Medium"/>
                <a:ea typeface="Roboto Medium"/>
                <a:cs typeface="Roboto Medium"/>
                <a:sym typeface="Roboto Medium"/>
              </a:rPr>
              <a:t>:)</a:t>
            </a:r>
            <a:endParaRPr sz="1100">
              <a:solidFill>
                <a:schemeClr val="lt1"/>
              </a:solidFill>
              <a:latin typeface="Roboto Medium"/>
              <a:ea typeface="Roboto Medium"/>
              <a:cs typeface="Roboto Medium"/>
              <a:sym typeface="Roboto Medium"/>
            </a:endParaRPr>
          </a:p>
        </p:txBody>
      </p:sp>
      <p:pic>
        <p:nvPicPr>
          <p:cNvPr id="214" name="Google Shape;214;p31"/>
          <p:cNvPicPr preferRelativeResize="0"/>
          <p:nvPr/>
        </p:nvPicPr>
        <p:blipFill>
          <a:blip r:embed="rId3">
            <a:alphaModFix/>
          </a:blip>
          <a:stretch>
            <a:fillRect/>
          </a:stretch>
        </p:blipFill>
        <p:spPr>
          <a:xfrm>
            <a:off x="5025475" y="467750"/>
            <a:ext cx="3752200" cy="4323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1" type="body"/>
          </p:nvPr>
        </p:nvSpPr>
        <p:spPr>
          <a:xfrm>
            <a:off x="737125" y="1334050"/>
            <a:ext cx="3691500" cy="277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1200"/>
              </a:spcBef>
              <a:spcAft>
                <a:spcPts val="0"/>
              </a:spcAft>
              <a:buNone/>
            </a:pPr>
            <a:r>
              <a:rPr lang="en" sz="1600"/>
              <a:t>I’m Priyanshi</a:t>
            </a:r>
            <a:endParaRPr sz="1600"/>
          </a:p>
          <a:p>
            <a:pPr indent="-330200" lvl="0" marL="457200" rtl="0" algn="l">
              <a:spcBef>
                <a:spcPts val="1200"/>
              </a:spcBef>
              <a:spcAft>
                <a:spcPts val="0"/>
              </a:spcAft>
              <a:buSzPts val="1600"/>
              <a:buChar char="●"/>
            </a:pPr>
            <a:r>
              <a:rPr lang="en" sz="1600"/>
              <a:t>Community Enthusiast</a:t>
            </a:r>
            <a:endParaRPr sz="1600"/>
          </a:p>
          <a:p>
            <a:pPr indent="-330200" lvl="0" marL="457200" rtl="0" algn="l">
              <a:spcBef>
                <a:spcPts val="0"/>
              </a:spcBef>
              <a:spcAft>
                <a:spcPts val="0"/>
              </a:spcAft>
              <a:buSzPts val="1600"/>
              <a:buChar char="●"/>
            </a:pPr>
            <a:r>
              <a:rPr lang="en" sz="1600"/>
              <a:t>UI/UX Designer</a:t>
            </a:r>
            <a:endParaRPr sz="1600"/>
          </a:p>
          <a:p>
            <a:pPr indent="-330200" lvl="0" marL="457200" rtl="0" algn="l">
              <a:spcBef>
                <a:spcPts val="0"/>
              </a:spcBef>
              <a:spcAft>
                <a:spcPts val="0"/>
              </a:spcAft>
              <a:buSzPts val="1600"/>
              <a:buChar char="●"/>
            </a:pPr>
            <a:r>
              <a:rPr lang="en" sz="1600"/>
              <a:t>GDSC Lead’23</a:t>
            </a:r>
            <a:endParaRPr sz="1600"/>
          </a:p>
          <a:p>
            <a:pPr indent="-330200" lvl="0" marL="457200" rtl="0" algn="l">
              <a:spcBef>
                <a:spcPts val="0"/>
              </a:spcBef>
              <a:spcAft>
                <a:spcPts val="0"/>
              </a:spcAft>
              <a:buSzPts val="1600"/>
              <a:buChar char="●"/>
            </a:pPr>
            <a:r>
              <a:rPr lang="en" sz="1600"/>
              <a:t>GitHub Campus Expert 🚩!</a:t>
            </a:r>
            <a:endParaRPr sz="1600"/>
          </a:p>
        </p:txBody>
      </p:sp>
      <p:sp>
        <p:nvSpPr>
          <p:cNvPr id="70" name="Google Shape;70;p14"/>
          <p:cNvSpPr/>
          <p:nvPr/>
        </p:nvSpPr>
        <p:spPr>
          <a:xfrm>
            <a:off x="843600" y="672900"/>
            <a:ext cx="1978753" cy="535751"/>
          </a:xfrm>
          <a:prstGeom prst="rect">
            <a:avLst/>
          </a:prstGeom>
        </p:spPr>
        <p:txBody>
          <a:bodyPr>
            <a:prstTxWarp prst="textPlain"/>
          </a:bodyPr>
          <a:lstStyle/>
          <a:p>
            <a:pPr lvl="0" algn="ctr"/>
            <a:r>
              <a:rPr b="1" i="0">
                <a:ln>
                  <a:noFill/>
                </a:ln>
                <a:gradFill>
                  <a:gsLst>
                    <a:gs pos="0">
                      <a:srgbClr val="5FFF72"/>
                    </a:gs>
                    <a:gs pos="100000">
                      <a:srgbClr val="ECFF2F"/>
                    </a:gs>
                  </a:gsLst>
                  <a:lin ang="18900044" scaled="0"/>
                </a:gradFill>
                <a:latin typeface="Roboto"/>
              </a:rPr>
              <a:t>Me???</a:t>
            </a:r>
          </a:p>
        </p:txBody>
      </p:sp>
      <p:sp>
        <p:nvSpPr>
          <p:cNvPr id="71" name="Google Shape;71;p14"/>
          <p:cNvSpPr txBox="1"/>
          <p:nvPr>
            <p:ph idx="4294967295" type="subTitle"/>
          </p:nvPr>
        </p:nvSpPr>
        <p:spPr>
          <a:xfrm>
            <a:off x="4615900" y="4229900"/>
            <a:ext cx="3067500" cy="2859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1200"/>
              </a:spcAft>
              <a:buSzPts val="770"/>
              <a:buNone/>
            </a:pPr>
            <a:r>
              <a:rPr b="1" lang="en">
                <a:latin typeface="Roboto"/>
                <a:ea typeface="Roboto"/>
                <a:cs typeface="Roboto"/>
                <a:sym typeface="Roboto"/>
              </a:rPr>
              <a:t>@priyanshi-rai</a:t>
            </a:r>
            <a:endParaRPr b="1">
              <a:latin typeface="Roboto"/>
              <a:ea typeface="Roboto"/>
              <a:cs typeface="Roboto"/>
              <a:sym typeface="Roboto"/>
            </a:endParaRPr>
          </a:p>
        </p:txBody>
      </p:sp>
      <p:pic>
        <p:nvPicPr>
          <p:cNvPr id="72" name="Google Shape;72;p14"/>
          <p:cNvPicPr preferRelativeResize="0"/>
          <p:nvPr/>
        </p:nvPicPr>
        <p:blipFill>
          <a:blip r:embed="rId3">
            <a:alphaModFix/>
          </a:blip>
          <a:stretch>
            <a:fillRect/>
          </a:stretch>
        </p:blipFill>
        <p:spPr>
          <a:xfrm>
            <a:off x="4615900" y="1042200"/>
            <a:ext cx="3365524" cy="29629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p:nvPr/>
        </p:nvSpPr>
        <p:spPr>
          <a:xfrm>
            <a:off x="634984" y="2352838"/>
            <a:ext cx="3951703" cy="547552"/>
          </a:xfrm>
          <a:prstGeom prst="rect">
            <a:avLst/>
          </a:prstGeom>
        </p:spPr>
        <p:txBody>
          <a:bodyPr>
            <a:prstTxWarp prst="textPlain"/>
          </a:bodyPr>
          <a:lstStyle/>
          <a:p>
            <a:pPr lvl="0" algn="ctr"/>
            <a:r>
              <a:rPr b="1" i="0">
                <a:ln>
                  <a:noFill/>
                </a:ln>
                <a:gradFill>
                  <a:gsLst>
                    <a:gs pos="0">
                      <a:srgbClr val="5FFF72"/>
                    </a:gs>
                    <a:gs pos="100000">
                      <a:srgbClr val="ECFF2F"/>
                    </a:gs>
                  </a:gsLst>
                  <a:lin ang="18900044" scaled="0"/>
                </a:gradFill>
                <a:latin typeface="Roboto"/>
              </a:rPr>
              <a:t>Ready to apply?</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33"/>
          <p:cNvPicPr preferRelativeResize="0"/>
          <p:nvPr/>
        </p:nvPicPr>
        <p:blipFill>
          <a:blip r:embed="rId3">
            <a:alphaModFix/>
          </a:blip>
          <a:stretch>
            <a:fillRect/>
          </a:stretch>
        </p:blipFill>
        <p:spPr>
          <a:xfrm>
            <a:off x="722513" y="394525"/>
            <a:ext cx="7698974" cy="45068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p:nvPr/>
        </p:nvSpPr>
        <p:spPr>
          <a:xfrm>
            <a:off x="634984" y="2352838"/>
            <a:ext cx="4408168" cy="553807"/>
          </a:xfrm>
          <a:prstGeom prst="rect">
            <a:avLst/>
          </a:prstGeom>
        </p:spPr>
        <p:txBody>
          <a:bodyPr>
            <a:prstTxWarp prst="textPlain"/>
          </a:bodyPr>
          <a:lstStyle/>
          <a:p>
            <a:pPr lvl="0" algn="ctr"/>
            <a:r>
              <a:rPr b="1" i="0">
                <a:ln>
                  <a:noFill/>
                </a:ln>
                <a:gradFill>
                  <a:gsLst>
                    <a:gs pos="0">
                      <a:srgbClr val="5FFF72"/>
                    </a:gs>
                    <a:gs pos="100000">
                      <a:srgbClr val="ECFF2F"/>
                    </a:gs>
                  </a:gsLst>
                  <a:lin ang="18900044" scaled="0"/>
                </a:gradFill>
                <a:latin typeface="Roboto"/>
              </a:rPr>
              <a:t>Ready for Bonus?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idx="1" type="subTitle"/>
          </p:nvPr>
        </p:nvSpPr>
        <p:spPr>
          <a:xfrm>
            <a:off x="1548525" y="4304725"/>
            <a:ext cx="3067500" cy="285900"/>
          </a:xfrm>
          <a:prstGeom prst="rect">
            <a:avLst/>
          </a:prstGeom>
        </p:spPr>
        <p:txBody>
          <a:bodyPr anchorCtr="0" anchor="ctr" bIns="91425" lIns="91425" spcFirstLastPara="1" rIns="91425" wrap="square" tIns="91425">
            <a:normAutofit fontScale="55000" lnSpcReduction="20000"/>
          </a:bodyPr>
          <a:lstStyle/>
          <a:p>
            <a:pPr indent="0" lvl="0" marL="0" rtl="0" algn="l">
              <a:spcBef>
                <a:spcPts val="0"/>
              </a:spcBef>
              <a:spcAft>
                <a:spcPts val="0"/>
              </a:spcAft>
              <a:buNone/>
            </a:pPr>
            <a:r>
              <a:rPr lang="en"/>
              <a:t>Priyanshi-Rai</a:t>
            </a:r>
            <a:endParaRPr/>
          </a:p>
        </p:txBody>
      </p:sp>
      <p:sp>
        <p:nvSpPr>
          <p:cNvPr id="235" name="Google Shape;235;p35"/>
          <p:cNvSpPr txBox="1"/>
          <p:nvPr/>
        </p:nvSpPr>
        <p:spPr>
          <a:xfrm>
            <a:off x="426275" y="2451050"/>
            <a:ext cx="4839000" cy="9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FF9900"/>
                </a:solidFill>
              </a:rPr>
              <a:t>https://gh.io/lucknow24</a:t>
            </a:r>
            <a:endParaRPr b="1" sz="2600">
              <a:solidFill>
                <a:srgbClr val="FF9900"/>
              </a:solidFill>
            </a:endParaRPr>
          </a:p>
        </p:txBody>
      </p:sp>
      <p:pic>
        <p:nvPicPr>
          <p:cNvPr id="236" name="Google Shape;236;p35"/>
          <p:cNvPicPr preferRelativeResize="0"/>
          <p:nvPr/>
        </p:nvPicPr>
        <p:blipFill>
          <a:blip r:embed="rId3">
            <a:alphaModFix/>
          </a:blip>
          <a:stretch>
            <a:fillRect/>
          </a:stretch>
        </p:blipFill>
        <p:spPr>
          <a:xfrm>
            <a:off x="4699225" y="1435726"/>
            <a:ext cx="3233326" cy="32333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FOR LISTENING!</a:t>
            </a:r>
            <a:endParaRPr/>
          </a:p>
        </p:txBody>
      </p:sp>
      <p:sp>
        <p:nvSpPr>
          <p:cNvPr id="242" name="Google Shape;242;p36"/>
          <p:cNvSpPr/>
          <p:nvPr/>
        </p:nvSpPr>
        <p:spPr>
          <a:xfrm>
            <a:off x="1784128" y="2059540"/>
            <a:ext cx="5814803" cy="780616"/>
          </a:xfrm>
          <a:prstGeom prst="rect">
            <a:avLst/>
          </a:prstGeom>
        </p:spPr>
        <p:txBody>
          <a:bodyPr>
            <a:prstTxWarp prst="textPlain"/>
          </a:bodyPr>
          <a:lstStyle/>
          <a:p>
            <a:pPr lvl="0" algn="ctr"/>
            <a:r>
              <a:rPr b="1" i="0">
                <a:ln>
                  <a:noFill/>
                </a:ln>
                <a:gradFill>
                  <a:gsLst>
                    <a:gs pos="0">
                      <a:srgbClr val="5FFF72"/>
                    </a:gs>
                    <a:gs pos="100000">
                      <a:srgbClr val="ECFF2F"/>
                    </a:gs>
                  </a:gsLst>
                  <a:lin ang="18900044" scaled="0"/>
                </a:gradFill>
                <a:latin typeface="Roboto"/>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GitHub for Students</a:t>
            </a:r>
            <a:endParaRPr/>
          </a:p>
        </p:txBody>
      </p:sp>
      <p:sp>
        <p:nvSpPr>
          <p:cNvPr id="78" name="Google Shape;78;p15"/>
          <p:cNvSpPr txBox="1"/>
          <p:nvPr/>
        </p:nvSpPr>
        <p:spPr>
          <a:xfrm>
            <a:off x="850375" y="2124825"/>
            <a:ext cx="6448500" cy="20880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lt1"/>
              </a:buClr>
              <a:buSzPts val="1700"/>
              <a:buChar char="●"/>
            </a:pPr>
            <a:r>
              <a:rPr lang="en" sz="1700">
                <a:solidFill>
                  <a:schemeClr val="lt1"/>
                </a:solidFill>
              </a:rPr>
              <a:t>Welcome to the Code Party!</a:t>
            </a:r>
            <a:endParaRPr sz="1700">
              <a:solidFill>
                <a:schemeClr val="lt1"/>
              </a:solidFill>
            </a:endParaRPr>
          </a:p>
          <a:p>
            <a:pPr indent="-336550" lvl="0" marL="457200" rtl="0" algn="l">
              <a:spcBef>
                <a:spcPts val="0"/>
              </a:spcBef>
              <a:spcAft>
                <a:spcPts val="0"/>
              </a:spcAft>
              <a:buClr>
                <a:schemeClr val="lt1"/>
              </a:buClr>
              <a:buSzPts val="1700"/>
              <a:buChar char="●"/>
            </a:pPr>
            <a:r>
              <a:rPr lang="en" sz="1700">
                <a:solidFill>
                  <a:schemeClr val="accent6"/>
                </a:solidFill>
              </a:rPr>
              <a:t>GitHub</a:t>
            </a:r>
            <a:r>
              <a:rPr lang="en" sz="1700">
                <a:solidFill>
                  <a:schemeClr val="lt1"/>
                </a:solidFill>
              </a:rPr>
              <a:t>: The Social Network for Code</a:t>
            </a:r>
            <a:endParaRPr sz="1700">
              <a:solidFill>
                <a:schemeClr val="lt1"/>
              </a:solidFill>
            </a:endParaRPr>
          </a:p>
          <a:p>
            <a:pPr indent="-336550" lvl="0" marL="457200" rtl="0" algn="l">
              <a:spcBef>
                <a:spcPts val="0"/>
              </a:spcBef>
              <a:spcAft>
                <a:spcPts val="0"/>
              </a:spcAft>
              <a:buClr>
                <a:schemeClr val="lt1"/>
              </a:buClr>
              <a:buSzPts val="1700"/>
              <a:buChar char="●"/>
            </a:pPr>
            <a:r>
              <a:rPr lang="en" sz="1700">
                <a:solidFill>
                  <a:schemeClr val="lt1"/>
                </a:solidFill>
              </a:rPr>
              <a:t>Why </a:t>
            </a:r>
            <a:r>
              <a:rPr lang="en" sz="1700">
                <a:solidFill>
                  <a:schemeClr val="accent4"/>
                </a:solidFill>
              </a:rPr>
              <a:t>GitHub</a:t>
            </a:r>
            <a:r>
              <a:rPr lang="en" sz="1700">
                <a:solidFill>
                  <a:schemeClr val="lt1"/>
                </a:solidFill>
              </a:rPr>
              <a:t> Rocks!</a:t>
            </a:r>
            <a:endParaRPr sz="1700">
              <a:solidFill>
                <a:schemeClr val="lt1"/>
              </a:solidFill>
            </a:endParaRPr>
          </a:p>
          <a:p>
            <a:pPr indent="-336550" lvl="0" marL="457200" rtl="0" algn="l">
              <a:spcBef>
                <a:spcPts val="0"/>
              </a:spcBef>
              <a:spcAft>
                <a:spcPts val="0"/>
              </a:spcAft>
              <a:buClr>
                <a:schemeClr val="lt1"/>
              </a:buClr>
              <a:buSzPts val="1700"/>
              <a:buChar char="●"/>
            </a:pPr>
            <a:r>
              <a:rPr lang="en" sz="1700">
                <a:solidFill>
                  <a:schemeClr val="lt1"/>
                </a:solidFill>
              </a:rPr>
              <a:t>Code Buzzwords: Speak Like a Pro</a:t>
            </a:r>
            <a:endParaRPr sz="1700">
              <a:solidFill>
                <a:schemeClr val="lt1"/>
              </a:solidFill>
            </a:endParaRPr>
          </a:p>
          <a:p>
            <a:pPr indent="-336550" lvl="0" marL="457200" rtl="0" algn="l">
              <a:spcBef>
                <a:spcPts val="0"/>
              </a:spcBef>
              <a:spcAft>
                <a:spcPts val="0"/>
              </a:spcAft>
              <a:buClr>
                <a:schemeClr val="lt1"/>
              </a:buClr>
              <a:buSzPts val="1700"/>
              <a:buChar char="●"/>
            </a:pPr>
            <a:r>
              <a:rPr lang="en" sz="1700">
                <a:solidFill>
                  <a:schemeClr val="lt1"/>
                </a:solidFill>
              </a:rPr>
              <a:t>Your First Code Playground: Setting Up a Repo</a:t>
            </a:r>
            <a:endParaRPr sz="1700">
              <a:solidFill>
                <a:schemeClr val="lt1"/>
              </a:solidFill>
            </a:endParaRPr>
          </a:p>
          <a:p>
            <a:pPr indent="-336550" lvl="0" marL="457200" rtl="0" algn="l">
              <a:spcBef>
                <a:spcPts val="0"/>
              </a:spcBef>
              <a:spcAft>
                <a:spcPts val="0"/>
              </a:spcAft>
              <a:buClr>
                <a:schemeClr val="lt1"/>
              </a:buClr>
              <a:buSzPts val="1700"/>
              <a:buChar char="●"/>
            </a:pPr>
            <a:r>
              <a:rPr lang="en" sz="1700">
                <a:solidFill>
                  <a:schemeClr val="lt1"/>
                </a:solidFill>
              </a:rPr>
              <a:t>Inside the Repo: A Guided Tour</a:t>
            </a:r>
            <a:endParaRPr sz="1700">
              <a:solidFill>
                <a:schemeClr val="lt1"/>
              </a:solidFill>
            </a:endParaRPr>
          </a:p>
          <a:p>
            <a:pPr indent="-336550" lvl="0" marL="457200" rtl="0" algn="l">
              <a:spcBef>
                <a:spcPts val="0"/>
              </a:spcBef>
              <a:spcAft>
                <a:spcPts val="0"/>
              </a:spcAft>
              <a:buClr>
                <a:schemeClr val="lt1"/>
              </a:buClr>
              <a:buSzPts val="1700"/>
              <a:buChar char="●"/>
            </a:pPr>
            <a:r>
              <a:rPr lang="en" sz="1700">
                <a:solidFill>
                  <a:schemeClr val="lt1"/>
                </a:solidFill>
              </a:rPr>
              <a:t>Jump In: Getting Started with GitHub</a:t>
            </a:r>
            <a:endParaRPr sz="1700">
              <a:solidFill>
                <a:schemeClr val="lt1"/>
              </a:solidFill>
            </a:endParaRPr>
          </a:p>
        </p:txBody>
      </p:sp>
      <p:sp>
        <p:nvSpPr>
          <p:cNvPr id="79" name="Google Shape;79;p15"/>
          <p:cNvSpPr txBox="1"/>
          <p:nvPr>
            <p:ph type="title"/>
          </p:nvPr>
        </p:nvSpPr>
        <p:spPr>
          <a:xfrm>
            <a:off x="311700" y="555600"/>
            <a:ext cx="58314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t>What are we gonna learn today?</a:t>
            </a:r>
            <a:endParaRPr sz="2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p:nvPr/>
        </p:nvSpPr>
        <p:spPr>
          <a:xfrm>
            <a:off x="824750" y="601500"/>
            <a:ext cx="2700861" cy="289191"/>
          </a:xfrm>
          <a:prstGeom prst="rect">
            <a:avLst/>
          </a:prstGeom>
        </p:spPr>
        <p:txBody>
          <a:bodyPr>
            <a:prstTxWarp prst="textPlain"/>
          </a:bodyPr>
          <a:lstStyle/>
          <a:p>
            <a:pPr lvl="0" algn="ctr"/>
            <a:r>
              <a:rPr b="1" i="0">
                <a:ln>
                  <a:noFill/>
                </a:ln>
                <a:gradFill>
                  <a:gsLst>
                    <a:gs pos="0">
                      <a:srgbClr val="5FFF72"/>
                    </a:gs>
                    <a:gs pos="100000">
                      <a:srgbClr val="ECFF2F"/>
                    </a:gs>
                  </a:gsLst>
                  <a:lin ang="18900044" scaled="0"/>
                </a:gradFill>
                <a:latin typeface="Roboto"/>
              </a:rPr>
              <a:t>What is GitHub?</a:t>
            </a:r>
          </a:p>
        </p:txBody>
      </p:sp>
      <p:sp>
        <p:nvSpPr>
          <p:cNvPr id="85" name="Google Shape;85;p16"/>
          <p:cNvSpPr txBox="1"/>
          <p:nvPr>
            <p:ph type="title"/>
          </p:nvPr>
        </p:nvSpPr>
        <p:spPr>
          <a:xfrm>
            <a:off x="712800" y="2077350"/>
            <a:ext cx="7361400" cy="19194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700">
                <a:solidFill>
                  <a:srgbClr val="929292"/>
                </a:solidFill>
              </a:rPr>
              <a:t>GitHub is an online platform where developers store, share, and collaborate on code."</a:t>
            </a:r>
            <a:endParaRPr b="1" sz="1700">
              <a:solidFill>
                <a:srgbClr val="929292"/>
              </a:solidFill>
            </a:endParaRPr>
          </a:p>
          <a:p>
            <a:pPr indent="0" lvl="0" marL="0" rtl="0" algn="l">
              <a:lnSpc>
                <a:spcPct val="115000"/>
              </a:lnSpc>
              <a:spcBef>
                <a:spcPts val="1800"/>
              </a:spcBef>
              <a:spcAft>
                <a:spcPts val="0"/>
              </a:spcAft>
              <a:buNone/>
            </a:pPr>
            <a:r>
              <a:rPr b="1" lang="en" sz="1700">
                <a:solidFill>
                  <a:srgbClr val="929292"/>
                </a:solidFill>
              </a:rPr>
              <a:t>"Think of it as a social network, but instead of sharing photos or status updates, people share code!</a:t>
            </a:r>
            <a:endParaRPr b="1" sz="1700">
              <a:solidFill>
                <a:srgbClr val="929292"/>
              </a:solidFill>
            </a:endParaRPr>
          </a:p>
          <a:p>
            <a:pPr indent="0" lvl="0" marL="0" rtl="0" algn="l">
              <a:lnSpc>
                <a:spcPct val="115000"/>
              </a:lnSpc>
              <a:spcBef>
                <a:spcPts val="1800"/>
              </a:spcBef>
              <a:spcAft>
                <a:spcPts val="400"/>
              </a:spcAft>
              <a:buNone/>
            </a:pPr>
            <a:r>
              <a:t/>
            </a:r>
            <a:endParaRPr b="1" sz="1700">
              <a:solidFill>
                <a:srgbClr val="929292"/>
              </a:solidFill>
            </a:endParaRPr>
          </a:p>
        </p:txBody>
      </p:sp>
      <p:sp>
        <p:nvSpPr>
          <p:cNvPr id="86" name="Google Shape;86;p16"/>
          <p:cNvSpPr/>
          <p:nvPr/>
        </p:nvSpPr>
        <p:spPr>
          <a:xfrm>
            <a:off x="824750" y="1118863"/>
            <a:ext cx="5374879" cy="366436"/>
          </a:xfrm>
          <a:prstGeom prst="rect">
            <a:avLst/>
          </a:prstGeom>
        </p:spPr>
        <p:txBody>
          <a:bodyPr>
            <a:prstTxWarp prst="textPlain"/>
          </a:bodyPr>
          <a:lstStyle/>
          <a:p>
            <a:pPr lvl="0" algn="ctr"/>
            <a:r>
              <a:rPr b="1" i="0">
                <a:ln>
                  <a:noFill/>
                </a:ln>
                <a:gradFill>
                  <a:gsLst>
                    <a:gs pos="0">
                      <a:srgbClr val="5FFF72"/>
                    </a:gs>
                    <a:gs pos="100000">
                      <a:srgbClr val="ECFF2F"/>
                    </a:gs>
                  </a:gsLst>
                  <a:lin ang="18900044" scaled="0"/>
                </a:gradFill>
                <a:latin typeface="Roboto"/>
              </a:rPr>
              <a:t>Why is it Like a Social Network?</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p:nvPr/>
        </p:nvSpPr>
        <p:spPr>
          <a:xfrm>
            <a:off x="354313" y="977388"/>
            <a:ext cx="4652243" cy="411479"/>
          </a:xfrm>
          <a:prstGeom prst="rect">
            <a:avLst/>
          </a:prstGeom>
        </p:spPr>
        <p:txBody>
          <a:bodyPr>
            <a:prstTxWarp prst="textPlain"/>
          </a:bodyPr>
          <a:lstStyle/>
          <a:p>
            <a:pPr lvl="0" algn="ctr"/>
            <a:r>
              <a:rPr b="1" i="0">
                <a:ln>
                  <a:noFill/>
                </a:ln>
                <a:gradFill>
                  <a:gsLst>
                    <a:gs pos="0">
                      <a:srgbClr val="5FFF72"/>
                    </a:gs>
                    <a:gs pos="100000">
                      <a:srgbClr val="ECFF2F"/>
                    </a:gs>
                  </a:gsLst>
                  <a:lin ang="18900044" scaled="0"/>
                </a:gradFill>
                <a:latin typeface="Roboto"/>
              </a:rPr>
              <a:t>What is Open Source?</a:t>
            </a:r>
          </a:p>
        </p:txBody>
      </p:sp>
      <p:sp>
        <p:nvSpPr>
          <p:cNvPr id="92" name="Google Shape;92;p17"/>
          <p:cNvSpPr txBox="1"/>
          <p:nvPr/>
        </p:nvSpPr>
        <p:spPr>
          <a:xfrm>
            <a:off x="396172" y="1526023"/>
            <a:ext cx="3566400" cy="3365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600"/>
              </a:spcBef>
              <a:spcAft>
                <a:spcPts val="0"/>
              </a:spcAft>
              <a:buNone/>
            </a:pPr>
            <a:r>
              <a:rPr lang="en" sz="1800">
                <a:solidFill>
                  <a:srgbClr val="009999"/>
                </a:solidFill>
              </a:rPr>
              <a:t>• </a:t>
            </a:r>
            <a:r>
              <a:rPr lang="en" sz="1800">
                <a:solidFill>
                  <a:srgbClr val="FFFFFF"/>
                </a:solidFill>
                <a:latin typeface="Roboto"/>
                <a:ea typeface="Roboto"/>
                <a:cs typeface="Roboto"/>
                <a:sym typeface="Roboto"/>
              </a:rPr>
              <a:t>Open source software is code that is </a:t>
            </a:r>
            <a:r>
              <a:rPr b="1" lang="en" sz="1800">
                <a:solidFill>
                  <a:srgbClr val="FFFFFF"/>
                </a:solidFill>
                <a:latin typeface="Roboto"/>
                <a:ea typeface="Roboto"/>
                <a:cs typeface="Roboto"/>
                <a:sym typeface="Roboto"/>
              </a:rPr>
              <a:t>designed to be publicly accessible</a:t>
            </a:r>
            <a:r>
              <a:rPr lang="en" sz="1800">
                <a:solidFill>
                  <a:srgbClr val="FFFFFF"/>
                </a:solidFill>
                <a:latin typeface="Roboto"/>
                <a:ea typeface="Roboto"/>
                <a:cs typeface="Roboto"/>
                <a:sym typeface="Roboto"/>
              </a:rPr>
              <a:t>.</a:t>
            </a:r>
            <a:endParaRPr sz="1800">
              <a:solidFill>
                <a:srgbClr val="FFFFFF"/>
              </a:solidFill>
            </a:endParaRPr>
          </a:p>
          <a:p>
            <a:pPr indent="0" lvl="0" marL="0" rtl="0" algn="l">
              <a:lnSpc>
                <a:spcPct val="90000"/>
              </a:lnSpc>
              <a:spcBef>
                <a:spcPts val="1600"/>
              </a:spcBef>
              <a:spcAft>
                <a:spcPts val="0"/>
              </a:spcAft>
              <a:buNone/>
            </a:pPr>
            <a:r>
              <a:rPr lang="en" sz="1800">
                <a:solidFill>
                  <a:srgbClr val="009999"/>
                </a:solidFill>
              </a:rPr>
              <a:t>• </a:t>
            </a:r>
            <a:r>
              <a:rPr lang="en" sz="1800">
                <a:solidFill>
                  <a:srgbClr val="FFFFFF"/>
                </a:solidFill>
              </a:rPr>
              <a:t>Open source software fosters open exchange, </a:t>
            </a:r>
            <a:r>
              <a:rPr b="1" lang="en" sz="1800">
                <a:solidFill>
                  <a:srgbClr val="FFFFFF"/>
                </a:solidFill>
              </a:rPr>
              <a:t>collaborative participation</a:t>
            </a:r>
            <a:r>
              <a:rPr lang="en" sz="1800">
                <a:solidFill>
                  <a:srgbClr val="FFFFFF"/>
                </a:solidFill>
              </a:rPr>
              <a:t>, </a:t>
            </a:r>
            <a:r>
              <a:rPr b="1" lang="en" sz="1800">
                <a:solidFill>
                  <a:srgbClr val="FFFFFF"/>
                </a:solidFill>
              </a:rPr>
              <a:t>transparency</a:t>
            </a:r>
            <a:r>
              <a:rPr lang="en" sz="1800">
                <a:solidFill>
                  <a:srgbClr val="FFFFFF"/>
                </a:solidFill>
              </a:rPr>
              <a:t>, and </a:t>
            </a:r>
            <a:r>
              <a:rPr b="1" lang="en" sz="1800">
                <a:solidFill>
                  <a:srgbClr val="FFFFFF"/>
                </a:solidFill>
              </a:rPr>
              <a:t>community-oriented development</a:t>
            </a:r>
            <a:r>
              <a:rPr lang="en" sz="1800">
                <a:solidFill>
                  <a:srgbClr val="FFFFFF"/>
                </a:solidFill>
              </a:rPr>
              <a:t>.</a:t>
            </a:r>
            <a:endParaRPr sz="1800">
              <a:solidFill>
                <a:srgbClr val="FFFFFF"/>
              </a:solidFill>
            </a:endParaRPr>
          </a:p>
          <a:p>
            <a:pPr indent="0" lvl="0" marL="0" rtl="0" algn="l">
              <a:lnSpc>
                <a:spcPct val="90000"/>
              </a:lnSpc>
              <a:spcBef>
                <a:spcPts val="1600"/>
              </a:spcBef>
              <a:spcAft>
                <a:spcPts val="0"/>
              </a:spcAft>
              <a:buNone/>
            </a:pPr>
            <a:r>
              <a:t/>
            </a:r>
            <a:endParaRPr sz="1800">
              <a:solidFill>
                <a:srgbClr val="FFFFFF"/>
              </a:solidFill>
            </a:endParaRPr>
          </a:p>
          <a:p>
            <a:pPr indent="0" lvl="0" marL="0" rtl="0" algn="ctr">
              <a:spcBef>
                <a:spcPts val="0"/>
              </a:spcBef>
              <a:spcAft>
                <a:spcPts val="0"/>
              </a:spcAft>
              <a:buNone/>
            </a:pPr>
            <a:r>
              <a:t/>
            </a:r>
            <a:endParaRPr sz="1800">
              <a:solidFill>
                <a:srgbClr val="EEFF41"/>
              </a:solidFill>
              <a:highlight>
                <a:srgbClr val="202327"/>
              </a:highlight>
              <a:latin typeface="Roboto"/>
              <a:ea typeface="Roboto"/>
              <a:cs typeface="Roboto"/>
              <a:sym typeface="Roboto"/>
            </a:endParaRPr>
          </a:p>
        </p:txBody>
      </p:sp>
      <p:pic>
        <p:nvPicPr>
          <p:cNvPr id="93" name="Google Shape;93;p17"/>
          <p:cNvPicPr preferRelativeResize="0"/>
          <p:nvPr/>
        </p:nvPicPr>
        <p:blipFill>
          <a:blip r:embed="rId3">
            <a:alphaModFix/>
          </a:blip>
          <a:stretch>
            <a:fillRect/>
          </a:stretch>
        </p:blipFill>
        <p:spPr>
          <a:xfrm>
            <a:off x="7682788" y="2929713"/>
            <a:ext cx="720107" cy="770125"/>
          </a:xfrm>
          <a:prstGeom prst="rect">
            <a:avLst/>
          </a:prstGeom>
          <a:noFill/>
          <a:ln>
            <a:noFill/>
          </a:ln>
        </p:spPr>
      </p:pic>
      <p:pic>
        <p:nvPicPr>
          <p:cNvPr id="94" name="Google Shape;94;p17"/>
          <p:cNvPicPr preferRelativeResize="0"/>
          <p:nvPr/>
        </p:nvPicPr>
        <p:blipFill>
          <a:blip r:embed="rId4">
            <a:alphaModFix/>
          </a:blip>
          <a:stretch>
            <a:fillRect/>
          </a:stretch>
        </p:blipFill>
        <p:spPr>
          <a:xfrm>
            <a:off x="5230412" y="3126052"/>
            <a:ext cx="1487175" cy="673382"/>
          </a:xfrm>
          <a:prstGeom prst="rect">
            <a:avLst/>
          </a:prstGeom>
          <a:noFill/>
          <a:ln>
            <a:noFill/>
          </a:ln>
        </p:spPr>
      </p:pic>
      <p:pic>
        <p:nvPicPr>
          <p:cNvPr id="95" name="Google Shape;95;p17"/>
          <p:cNvPicPr preferRelativeResize="0"/>
          <p:nvPr/>
        </p:nvPicPr>
        <p:blipFill>
          <a:blip r:embed="rId5">
            <a:alphaModFix/>
          </a:blip>
          <a:stretch>
            <a:fillRect/>
          </a:stretch>
        </p:blipFill>
        <p:spPr>
          <a:xfrm>
            <a:off x="5275712" y="360599"/>
            <a:ext cx="1616027" cy="673375"/>
          </a:xfrm>
          <a:prstGeom prst="rect">
            <a:avLst/>
          </a:prstGeom>
          <a:noFill/>
          <a:ln>
            <a:noFill/>
          </a:ln>
        </p:spPr>
      </p:pic>
      <p:pic>
        <p:nvPicPr>
          <p:cNvPr id="96" name="Google Shape;96;p17"/>
          <p:cNvPicPr preferRelativeResize="0"/>
          <p:nvPr/>
        </p:nvPicPr>
        <p:blipFill>
          <a:blip r:embed="rId6">
            <a:alphaModFix/>
          </a:blip>
          <a:stretch>
            <a:fillRect/>
          </a:stretch>
        </p:blipFill>
        <p:spPr>
          <a:xfrm>
            <a:off x="7682786" y="190973"/>
            <a:ext cx="909500" cy="909500"/>
          </a:xfrm>
          <a:prstGeom prst="rect">
            <a:avLst/>
          </a:prstGeom>
          <a:noFill/>
          <a:ln>
            <a:noFill/>
          </a:ln>
        </p:spPr>
      </p:pic>
      <p:pic>
        <p:nvPicPr>
          <p:cNvPr id="97" name="Google Shape;97;p17"/>
          <p:cNvPicPr preferRelativeResize="0"/>
          <p:nvPr/>
        </p:nvPicPr>
        <p:blipFill>
          <a:blip r:embed="rId7">
            <a:alphaModFix/>
          </a:blip>
          <a:stretch>
            <a:fillRect/>
          </a:stretch>
        </p:blipFill>
        <p:spPr>
          <a:xfrm>
            <a:off x="5454398" y="1862723"/>
            <a:ext cx="909500" cy="909500"/>
          </a:xfrm>
          <a:prstGeom prst="rect">
            <a:avLst/>
          </a:prstGeom>
          <a:noFill/>
          <a:ln>
            <a:noFill/>
          </a:ln>
        </p:spPr>
      </p:pic>
      <p:pic>
        <p:nvPicPr>
          <p:cNvPr id="98" name="Google Shape;98;p17"/>
          <p:cNvPicPr preferRelativeResize="0"/>
          <p:nvPr/>
        </p:nvPicPr>
        <p:blipFill>
          <a:blip r:embed="rId8">
            <a:alphaModFix/>
          </a:blip>
          <a:stretch>
            <a:fillRect/>
          </a:stretch>
        </p:blipFill>
        <p:spPr>
          <a:xfrm>
            <a:off x="6684286" y="4177713"/>
            <a:ext cx="1743790" cy="498100"/>
          </a:xfrm>
          <a:prstGeom prst="rect">
            <a:avLst/>
          </a:prstGeom>
          <a:noFill/>
          <a:ln>
            <a:noFill/>
          </a:ln>
        </p:spPr>
      </p:pic>
      <p:pic>
        <p:nvPicPr>
          <p:cNvPr id="99" name="Google Shape;99;p17"/>
          <p:cNvPicPr preferRelativeResize="0"/>
          <p:nvPr/>
        </p:nvPicPr>
        <p:blipFill>
          <a:blip r:embed="rId9">
            <a:alphaModFix/>
          </a:blip>
          <a:stretch>
            <a:fillRect/>
          </a:stretch>
        </p:blipFill>
        <p:spPr>
          <a:xfrm>
            <a:off x="6843450" y="1443625"/>
            <a:ext cx="2112459" cy="850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p:nvPr/>
        </p:nvSpPr>
        <p:spPr>
          <a:xfrm>
            <a:off x="824750" y="601500"/>
            <a:ext cx="2265336" cy="366436"/>
          </a:xfrm>
          <a:prstGeom prst="rect">
            <a:avLst/>
          </a:prstGeom>
        </p:spPr>
        <p:txBody>
          <a:bodyPr>
            <a:prstTxWarp prst="textPlain"/>
          </a:bodyPr>
          <a:lstStyle/>
          <a:p>
            <a:pPr lvl="0" algn="ctr"/>
            <a:r>
              <a:rPr b="1" i="0">
                <a:ln>
                  <a:noFill/>
                </a:ln>
                <a:gradFill>
                  <a:gsLst>
                    <a:gs pos="0">
                      <a:srgbClr val="5FFF72"/>
                    </a:gs>
                    <a:gs pos="100000">
                      <a:srgbClr val="ECFF2F"/>
                    </a:gs>
                  </a:gsLst>
                  <a:lin ang="18900044" scaled="0"/>
                </a:gradFill>
                <a:latin typeface="Roboto"/>
              </a:rPr>
              <a:t>Why GitHub ?</a:t>
            </a:r>
          </a:p>
        </p:txBody>
      </p:sp>
      <p:sp>
        <p:nvSpPr>
          <p:cNvPr id="105" name="Google Shape;105;p18"/>
          <p:cNvSpPr txBox="1"/>
          <p:nvPr>
            <p:ph type="title"/>
          </p:nvPr>
        </p:nvSpPr>
        <p:spPr>
          <a:xfrm>
            <a:off x="712800" y="2077350"/>
            <a:ext cx="7361400" cy="19194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600">
                <a:solidFill>
                  <a:srgbClr val="EFEFEF"/>
                </a:solidFill>
              </a:rPr>
              <a:t>Every time you make a change, GitHub saves it. You can go back and see what your project looked like at any point."</a:t>
            </a:r>
            <a:endParaRPr b="1" sz="1600">
              <a:solidFill>
                <a:srgbClr val="EFEFEF"/>
              </a:solidFill>
            </a:endParaRPr>
          </a:p>
          <a:p>
            <a:pPr indent="0" lvl="0" marL="0" rtl="0" algn="l">
              <a:lnSpc>
                <a:spcPct val="115000"/>
              </a:lnSpc>
              <a:spcBef>
                <a:spcPts val="1800"/>
              </a:spcBef>
              <a:spcAft>
                <a:spcPts val="0"/>
              </a:spcAft>
              <a:buNone/>
            </a:pPr>
            <a:r>
              <a:rPr b="1" lang="en" sz="1600">
                <a:solidFill>
                  <a:srgbClr val="EFEFEF"/>
                </a:solidFill>
              </a:rPr>
              <a:t>"It's like having unlimited undos and redos for your project."</a:t>
            </a:r>
            <a:endParaRPr b="1" sz="1600">
              <a:solidFill>
                <a:srgbClr val="EFEFEF"/>
              </a:solidFill>
            </a:endParaRPr>
          </a:p>
          <a:p>
            <a:pPr indent="0" lvl="0" marL="0" rtl="0" algn="l">
              <a:lnSpc>
                <a:spcPct val="115000"/>
              </a:lnSpc>
              <a:spcBef>
                <a:spcPts val="1800"/>
              </a:spcBef>
              <a:spcAft>
                <a:spcPts val="400"/>
              </a:spcAft>
              <a:buNone/>
            </a:pPr>
            <a:r>
              <a:t/>
            </a:r>
            <a:endParaRPr b="1" sz="1600">
              <a:solidFill>
                <a:srgbClr val="EFEFEF"/>
              </a:solidFill>
            </a:endParaRPr>
          </a:p>
        </p:txBody>
      </p:sp>
      <p:sp>
        <p:nvSpPr>
          <p:cNvPr id="106" name="Google Shape;106;p18"/>
          <p:cNvSpPr/>
          <p:nvPr/>
        </p:nvSpPr>
        <p:spPr>
          <a:xfrm>
            <a:off x="824750" y="1310288"/>
            <a:ext cx="2616553" cy="289191"/>
          </a:xfrm>
          <a:prstGeom prst="rect">
            <a:avLst/>
          </a:prstGeom>
        </p:spPr>
        <p:txBody>
          <a:bodyPr>
            <a:prstTxWarp prst="textPlain"/>
          </a:bodyPr>
          <a:lstStyle/>
          <a:p>
            <a:pPr lvl="0" algn="ctr"/>
            <a:r>
              <a:rPr b="1" i="0">
                <a:ln>
                  <a:noFill/>
                </a:ln>
                <a:gradFill>
                  <a:gsLst>
                    <a:gs pos="0">
                      <a:srgbClr val="FF1ED2"/>
                    </a:gs>
                    <a:gs pos="100000">
                      <a:srgbClr val="FEF10D"/>
                    </a:gs>
                  </a:gsLst>
                  <a:lin ang="2698631" scaled="0"/>
                </a:gradFill>
                <a:latin typeface="Roboto"/>
              </a:rPr>
              <a:t>Version Control</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p:nvPr/>
        </p:nvSpPr>
        <p:spPr>
          <a:xfrm>
            <a:off x="824750" y="601500"/>
            <a:ext cx="2265336" cy="366436"/>
          </a:xfrm>
          <a:prstGeom prst="rect">
            <a:avLst/>
          </a:prstGeom>
        </p:spPr>
        <p:txBody>
          <a:bodyPr>
            <a:prstTxWarp prst="textPlain"/>
          </a:bodyPr>
          <a:lstStyle/>
          <a:p>
            <a:pPr lvl="0" algn="ctr"/>
            <a:r>
              <a:rPr b="1" i="0">
                <a:ln>
                  <a:noFill/>
                </a:ln>
                <a:gradFill>
                  <a:gsLst>
                    <a:gs pos="0">
                      <a:srgbClr val="5FFF72"/>
                    </a:gs>
                    <a:gs pos="100000">
                      <a:srgbClr val="ECFF2F"/>
                    </a:gs>
                  </a:gsLst>
                  <a:lin ang="18900044" scaled="0"/>
                </a:gradFill>
                <a:latin typeface="Roboto"/>
              </a:rPr>
              <a:t>Why GitHub ?</a:t>
            </a:r>
          </a:p>
        </p:txBody>
      </p:sp>
      <p:sp>
        <p:nvSpPr>
          <p:cNvPr id="112" name="Google Shape;112;p19"/>
          <p:cNvSpPr txBox="1"/>
          <p:nvPr>
            <p:ph type="title"/>
          </p:nvPr>
        </p:nvSpPr>
        <p:spPr>
          <a:xfrm>
            <a:off x="712800" y="2077350"/>
            <a:ext cx="7361400" cy="19194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600">
                <a:solidFill>
                  <a:srgbClr val="EFEFEF"/>
                </a:solidFill>
              </a:rPr>
              <a:t>GitHub is home to millions of open source projects. You can contribute to projects that people all around the world use.</a:t>
            </a:r>
            <a:endParaRPr b="1" sz="1600">
              <a:solidFill>
                <a:srgbClr val="EFEFEF"/>
              </a:solidFill>
            </a:endParaRPr>
          </a:p>
          <a:p>
            <a:pPr indent="0" lvl="0" marL="0" rtl="0" algn="l">
              <a:lnSpc>
                <a:spcPct val="115000"/>
              </a:lnSpc>
              <a:spcBef>
                <a:spcPts val="1800"/>
              </a:spcBef>
              <a:spcAft>
                <a:spcPts val="400"/>
              </a:spcAft>
              <a:buNone/>
            </a:pPr>
            <a:r>
              <a:rPr b="1" lang="en" sz="1600">
                <a:solidFill>
                  <a:srgbClr val="EFEFEF"/>
                </a:solidFill>
              </a:rPr>
              <a:t>By exploring other people's code, you can learn new programming techniques and best practices.</a:t>
            </a:r>
            <a:endParaRPr b="1" sz="1600">
              <a:solidFill>
                <a:srgbClr val="EFEFEF"/>
              </a:solidFill>
            </a:endParaRPr>
          </a:p>
        </p:txBody>
      </p:sp>
      <p:sp>
        <p:nvSpPr>
          <p:cNvPr id="113" name="Google Shape;113;p19"/>
          <p:cNvSpPr/>
          <p:nvPr/>
        </p:nvSpPr>
        <p:spPr>
          <a:xfrm>
            <a:off x="824750" y="1310288"/>
            <a:ext cx="4212345" cy="361870"/>
          </a:xfrm>
          <a:prstGeom prst="rect">
            <a:avLst/>
          </a:prstGeom>
        </p:spPr>
        <p:txBody>
          <a:bodyPr>
            <a:prstTxWarp prst="textPlain"/>
          </a:bodyPr>
          <a:lstStyle/>
          <a:p>
            <a:pPr lvl="0" algn="ctr"/>
            <a:r>
              <a:rPr b="1" i="0">
                <a:ln>
                  <a:noFill/>
                </a:ln>
                <a:gradFill>
                  <a:gsLst>
                    <a:gs pos="0">
                      <a:srgbClr val="FF1ED2"/>
                    </a:gs>
                    <a:gs pos="100000">
                      <a:srgbClr val="FEF10D"/>
                    </a:gs>
                  </a:gsLst>
                  <a:lin ang="2698631" scaled="0"/>
                </a:gradFill>
                <a:latin typeface="Roboto"/>
              </a:rPr>
              <a:t>Open Source Community</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p:nvPr/>
        </p:nvSpPr>
        <p:spPr>
          <a:xfrm>
            <a:off x="808327" y="625875"/>
            <a:ext cx="2422719" cy="289191"/>
          </a:xfrm>
          <a:prstGeom prst="rect">
            <a:avLst/>
          </a:prstGeom>
        </p:spPr>
        <p:txBody>
          <a:bodyPr>
            <a:prstTxWarp prst="textPlain"/>
          </a:bodyPr>
          <a:lstStyle/>
          <a:p>
            <a:pPr lvl="0" algn="ctr"/>
            <a:r>
              <a:rPr b="1" i="0">
                <a:ln>
                  <a:noFill/>
                </a:ln>
                <a:gradFill>
                  <a:gsLst>
                    <a:gs pos="0">
                      <a:srgbClr val="5FFF72"/>
                    </a:gs>
                    <a:gs pos="100000">
                      <a:srgbClr val="ECFF2F"/>
                    </a:gs>
                  </a:gsLst>
                  <a:lin ang="18900044" scaled="0"/>
                </a:gradFill>
                <a:latin typeface="Roboto"/>
              </a:rPr>
              <a:t>GitHub Pointers</a:t>
            </a:r>
          </a:p>
        </p:txBody>
      </p:sp>
      <p:sp>
        <p:nvSpPr>
          <p:cNvPr id="119" name="Google Shape;119;p20"/>
          <p:cNvSpPr txBox="1"/>
          <p:nvPr>
            <p:ph type="title"/>
          </p:nvPr>
        </p:nvSpPr>
        <p:spPr>
          <a:xfrm>
            <a:off x="729425" y="913700"/>
            <a:ext cx="77274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400"/>
              </a:spcAft>
              <a:buNone/>
            </a:pPr>
            <a:r>
              <a:rPr b="1" lang="en" sz="1700">
                <a:solidFill>
                  <a:srgbClr val="929292"/>
                </a:solidFill>
              </a:rPr>
              <a:t>Benefits to students who want to explore and develop their coding skills</a:t>
            </a:r>
            <a:endParaRPr sz="1560">
              <a:solidFill>
                <a:srgbClr val="929292"/>
              </a:solidFill>
              <a:latin typeface="Roboto Medium"/>
              <a:ea typeface="Roboto Medium"/>
              <a:cs typeface="Roboto Medium"/>
              <a:sym typeface="Roboto Medium"/>
            </a:endParaRPr>
          </a:p>
        </p:txBody>
      </p:sp>
      <p:sp>
        <p:nvSpPr>
          <p:cNvPr id="120" name="Google Shape;120;p20"/>
          <p:cNvSpPr/>
          <p:nvPr/>
        </p:nvSpPr>
        <p:spPr>
          <a:xfrm>
            <a:off x="2391700" y="1906075"/>
            <a:ext cx="1956300" cy="1260600"/>
          </a:xfrm>
          <a:prstGeom prst="roundRect">
            <a:avLst>
              <a:gd fmla="val 16667" name="adj"/>
            </a:avLst>
          </a:prstGeom>
          <a:gradFill>
            <a:gsLst>
              <a:gs pos="0">
                <a:srgbClr val="FF1ED2"/>
              </a:gs>
              <a:gs pos="100000">
                <a:srgbClr val="FEF10D"/>
              </a:gs>
            </a:gsLst>
            <a:lin ang="2700006" scaled="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Medium"/>
                <a:ea typeface="Roboto Medium"/>
                <a:cs typeface="Roboto Medium"/>
                <a:sym typeface="Roboto Medium"/>
              </a:rPr>
              <a:t>Collaboration</a:t>
            </a:r>
            <a:endParaRPr>
              <a:solidFill>
                <a:schemeClr val="lt1"/>
              </a:solidFill>
              <a:latin typeface="Roboto Medium"/>
              <a:ea typeface="Roboto Medium"/>
              <a:cs typeface="Roboto Medium"/>
              <a:sym typeface="Roboto Medium"/>
            </a:endParaRPr>
          </a:p>
        </p:txBody>
      </p:sp>
      <p:pic>
        <p:nvPicPr>
          <p:cNvPr id="121" name="Google Shape;121;p20"/>
          <p:cNvPicPr preferRelativeResize="0"/>
          <p:nvPr/>
        </p:nvPicPr>
        <p:blipFill rotWithShape="1">
          <a:blip r:embed="rId3">
            <a:alphaModFix/>
          </a:blip>
          <a:srcRect b="0" l="-21090" r="21089" t="0"/>
          <a:stretch/>
        </p:blipFill>
        <p:spPr>
          <a:xfrm>
            <a:off x="2892438" y="2022575"/>
            <a:ext cx="721800" cy="721800"/>
          </a:xfrm>
          <a:prstGeom prst="rect">
            <a:avLst/>
          </a:prstGeom>
          <a:noFill/>
          <a:ln>
            <a:noFill/>
          </a:ln>
        </p:spPr>
      </p:pic>
      <p:sp>
        <p:nvSpPr>
          <p:cNvPr id="122" name="Google Shape;122;p20"/>
          <p:cNvSpPr/>
          <p:nvPr/>
        </p:nvSpPr>
        <p:spPr>
          <a:xfrm>
            <a:off x="4865288" y="1825150"/>
            <a:ext cx="1887000" cy="1260600"/>
          </a:xfrm>
          <a:prstGeom prst="roundRect">
            <a:avLst>
              <a:gd fmla="val 16667" name="adj"/>
            </a:avLst>
          </a:prstGeom>
          <a:gradFill>
            <a:gsLst>
              <a:gs pos="0">
                <a:srgbClr val="FF1ED2"/>
              </a:gs>
              <a:gs pos="100000">
                <a:srgbClr val="FEF10D"/>
              </a:gs>
            </a:gsLst>
            <a:lin ang="2700006" scaled="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Medium"/>
                <a:ea typeface="Roboto Medium"/>
                <a:cs typeface="Roboto Medium"/>
                <a:sym typeface="Roboto Medium"/>
              </a:rPr>
              <a:t>Showcase Your Work</a:t>
            </a:r>
            <a:endParaRPr>
              <a:solidFill>
                <a:schemeClr val="lt1"/>
              </a:solidFill>
              <a:latin typeface="Roboto Medium"/>
              <a:ea typeface="Roboto Medium"/>
              <a:cs typeface="Roboto Medium"/>
              <a:sym typeface="Roboto Medium"/>
            </a:endParaRPr>
          </a:p>
        </p:txBody>
      </p:sp>
      <p:pic>
        <p:nvPicPr>
          <p:cNvPr id="123" name="Google Shape;123;p20"/>
          <p:cNvPicPr preferRelativeResize="0"/>
          <p:nvPr/>
        </p:nvPicPr>
        <p:blipFill rotWithShape="1">
          <a:blip r:embed="rId4">
            <a:alphaModFix/>
          </a:blip>
          <a:srcRect b="0" l="0" r="0" t="0"/>
          <a:stretch/>
        </p:blipFill>
        <p:spPr>
          <a:xfrm>
            <a:off x="5489488" y="1906075"/>
            <a:ext cx="680200" cy="680200"/>
          </a:xfrm>
          <a:prstGeom prst="rect">
            <a:avLst/>
          </a:prstGeom>
          <a:noFill/>
          <a:ln>
            <a:noFill/>
          </a:ln>
        </p:spPr>
      </p:pic>
      <p:sp>
        <p:nvSpPr>
          <p:cNvPr id="124" name="Google Shape;124;p20"/>
          <p:cNvSpPr/>
          <p:nvPr/>
        </p:nvSpPr>
        <p:spPr>
          <a:xfrm>
            <a:off x="2391713" y="3315725"/>
            <a:ext cx="1956300" cy="1097700"/>
          </a:xfrm>
          <a:prstGeom prst="roundRect">
            <a:avLst>
              <a:gd fmla="val 16667" name="adj"/>
            </a:avLst>
          </a:prstGeom>
          <a:gradFill>
            <a:gsLst>
              <a:gs pos="0">
                <a:srgbClr val="FF1ED2"/>
              </a:gs>
              <a:gs pos="100000">
                <a:srgbClr val="FEF10D"/>
              </a:gs>
            </a:gsLst>
            <a:lin ang="2700006" scaled="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Medium"/>
                <a:ea typeface="Roboto Medium"/>
                <a:cs typeface="Roboto Medium"/>
                <a:sym typeface="Roboto Medium"/>
              </a:rPr>
              <a:t>Learning and Growth</a:t>
            </a:r>
            <a:endParaRPr>
              <a:solidFill>
                <a:schemeClr val="lt1"/>
              </a:solidFill>
              <a:latin typeface="Roboto Medium"/>
              <a:ea typeface="Roboto Medium"/>
              <a:cs typeface="Roboto Medium"/>
              <a:sym typeface="Roboto Medium"/>
            </a:endParaRPr>
          </a:p>
        </p:txBody>
      </p:sp>
      <p:pic>
        <p:nvPicPr>
          <p:cNvPr id="125" name="Google Shape;125;p20"/>
          <p:cNvPicPr preferRelativeResize="0"/>
          <p:nvPr/>
        </p:nvPicPr>
        <p:blipFill rotWithShape="1">
          <a:blip r:embed="rId5">
            <a:alphaModFix/>
          </a:blip>
          <a:srcRect b="0" l="0" r="0" t="0"/>
          <a:stretch/>
        </p:blipFill>
        <p:spPr>
          <a:xfrm>
            <a:off x="3008963" y="3380425"/>
            <a:ext cx="721800" cy="721800"/>
          </a:xfrm>
          <a:prstGeom prst="rect">
            <a:avLst/>
          </a:prstGeom>
          <a:noFill/>
          <a:ln>
            <a:noFill/>
          </a:ln>
        </p:spPr>
      </p:pic>
      <p:sp>
        <p:nvSpPr>
          <p:cNvPr id="126" name="Google Shape;126;p20"/>
          <p:cNvSpPr/>
          <p:nvPr/>
        </p:nvSpPr>
        <p:spPr>
          <a:xfrm>
            <a:off x="4865288" y="3213050"/>
            <a:ext cx="1887000" cy="1200300"/>
          </a:xfrm>
          <a:prstGeom prst="roundRect">
            <a:avLst>
              <a:gd fmla="val 16667" name="adj"/>
            </a:avLst>
          </a:prstGeom>
          <a:gradFill>
            <a:gsLst>
              <a:gs pos="0">
                <a:srgbClr val="FF1ED2"/>
              </a:gs>
              <a:gs pos="100000">
                <a:srgbClr val="FEF10D"/>
              </a:gs>
            </a:gsLst>
            <a:lin ang="2700006" scaled="0"/>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Medium"/>
                <a:ea typeface="Roboto Medium"/>
                <a:cs typeface="Roboto Medium"/>
                <a:sym typeface="Roboto Medium"/>
              </a:rPr>
              <a:t>Community and Support</a:t>
            </a:r>
            <a:endParaRPr>
              <a:solidFill>
                <a:schemeClr val="lt1"/>
              </a:solidFill>
              <a:latin typeface="Roboto Medium"/>
              <a:ea typeface="Roboto Medium"/>
              <a:cs typeface="Roboto Medium"/>
              <a:sym typeface="Roboto Medium"/>
            </a:endParaRPr>
          </a:p>
        </p:txBody>
      </p:sp>
      <p:pic>
        <p:nvPicPr>
          <p:cNvPr id="127" name="Google Shape;127;p20"/>
          <p:cNvPicPr preferRelativeResize="0"/>
          <p:nvPr/>
        </p:nvPicPr>
        <p:blipFill rotWithShape="1">
          <a:blip r:embed="rId6">
            <a:alphaModFix/>
          </a:blip>
          <a:srcRect b="0" l="0" r="0" t="0"/>
          <a:stretch/>
        </p:blipFill>
        <p:spPr>
          <a:xfrm>
            <a:off x="5495788" y="3265775"/>
            <a:ext cx="626000" cy="626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p:nvPr/>
        </p:nvSpPr>
        <p:spPr>
          <a:xfrm>
            <a:off x="642377" y="376200"/>
            <a:ext cx="2174139" cy="364533"/>
          </a:xfrm>
          <a:prstGeom prst="rect">
            <a:avLst/>
          </a:prstGeom>
        </p:spPr>
        <p:txBody>
          <a:bodyPr>
            <a:prstTxWarp prst="textPlain"/>
          </a:bodyPr>
          <a:lstStyle/>
          <a:p>
            <a:pPr lvl="0" algn="ctr"/>
            <a:r>
              <a:rPr b="1" i="0">
                <a:ln>
                  <a:noFill/>
                </a:ln>
                <a:gradFill>
                  <a:gsLst>
                    <a:gs pos="0">
                      <a:srgbClr val="5FFF72"/>
                    </a:gs>
                    <a:gs pos="100000">
                      <a:srgbClr val="ECFF2F"/>
                    </a:gs>
                  </a:gsLst>
                  <a:lin ang="18900044" scaled="0"/>
                </a:gradFill>
                <a:latin typeface="Roboto"/>
              </a:rPr>
              <a:t>GitHub Slangs</a:t>
            </a:r>
          </a:p>
        </p:txBody>
      </p:sp>
      <p:sp>
        <p:nvSpPr>
          <p:cNvPr id="133" name="Google Shape;133;p21"/>
          <p:cNvSpPr txBox="1"/>
          <p:nvPr/>
        </p:nvSpPr>
        <p:spPr>
          <a:xfrm>
            <a:off x="1009650" y="1659125"/>
            <a:ext cx="3444000" cy="255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rgbClr val="FFFFF1"/>
                </a:solidFill>
              </a:rPr>
              <a:t>A</a:t>
            </a:r>
            <a:r>
              <a:rPr lang="en" sz="1700">
                <a:solidFill>
                  <a:srgbClr val="FFFFF1"/>
                </a:solidFill>
              </a:rPr>
              <a:t> repository is like a bag(storage) that contain all the files and folders related to a project cloned in our system. The repository keeps a record of all the versions we had. </a:t>
            </a:r>
            <a:endParaRPr sz="700"/>
          </a:p>
          <a:p>
            <a:pPr indent="0" lvl="0" marL="0" rtl="0" algn="l">
              <a:lnSpc>
                <a:spcPct val="115000"/>
              </a:lnSpc>
              <a:spcBef>
                <a:spcPts val="0"/>
              </a:spcBef>
              <a:spcAft>
                <a:spcPts val="0"/>
              </a:spcAft>
              <a:buNone/>
            </a:pPr>
            <a:r>
              <a:t/>
            </a:r>
            <a:endParaRPr sz="1700">
              <a:solidFill>
                <a:srgbClr val="FFFFF1"/>
              </a:solidFill>
            </a:endParaRPr>
          </a:p>
          <a:p>
            <a:pPr indent="0" lvl="0" marL="0" rtl="0" algn="l">
              <a:lnSpc>
                <a:spcPct val="115000"/>
              </a:lnSpc>
              <a:spcBef>
                <a:spcPts val="0"/>
              </a:spcBef>
              <a:spcAft>
                <a:spcPts val="0"/>
              </a:spcAft>
              <a:buNone/>
            </a:pPr>
            <a:r>
              <a:t/>
            </a:r>
            <a:endParaRPr sz="1700">
              <a:solidFill>
                <a:srgbClr val="FFFFF1"/>
              </a:solidFill>
            </a:endParaRPr>
          </a:p>
        </p:txBody>
      </p:sp>
      <p:sp>
        <p:nvSpPr>
          <p:cNvPr id="134" name="Google Shape;134;p21"/>
          <p:cNvSpPr/>
          <p:nvPr/>
        </p:nvSpPr>
        <p:spPr>
          <a:xfrm>
            <a:off x="1243500" y="1171388"/>
            <a:ext cx="1809395" cy="361870"/>
          </a:xfrm>
          <a:prstGeom prst="rect">
            <a:avLst/>
          </a:prstGeom>
        </p:spPr>
        <p:txBody>
          <a:bodyPr>
            <a:prstTxWarp prst="textPlain"/>
          </a:bodyPr>
          <a:lstStyle/>
          <a:p>
            <a:pPr lvl="0" algn="ctr"/>
            <a:r>
              <a:rPr b="1" i="0">
                <a:ln>
                  <a:noFill/>
                </a:ln>
                <a:gradFill>
                  <a:gsLst>
                    <a:gs pos="0">
                      <a:srgbClr val="FF1ED2"/>
                    </a:gs>
                    <a:gs pos="100000">
                      <a:srgbClr val="FEF10D"/>
                    </a:gs>
                  </a:gsLst>
                  <a:lin ang="2698631" scaled="0"/>
                </a:gradFill>
                <a:latin typeface="Roboto"/>
              </a:rPr>
              <a:t>Repository</a:t>
            </a:r>
          </a:p>
        </p:txBody>
      </p:sp>
      <p:sp>
        <p:nvSpPr>
          <p:cNvPr id="135" name="Google Shape;135;p21"/>
          <p:cNvSpPr/>
          <p:nvPr/>
        </p:nvSpPr>
        <p:spPr>
          <a:xfrm>
            <a:off x="4653350" y="1250275"/>
            <a:ext cx="3749040" cy="2496734"/>
          </a:xfrm>
          <a:custGeom>
            <a:rect b="b" l="l" r="r" t="t"/>
            <a:pathLst>
              <a:path extrusionOk="0" h="9791114" w="18288000">
                <a:moveTo>
                  <a:pt x="0" y="0"/>
                </a:moveTo>
                <a:lnTo>
                  <a:pt x="18288000" y="0"/>
                </a:lnTo>
                <a:lnTo>
                  <a:pt x="18288000" y="9791114"/>
                </a:lnTo>
                <a:lnTo>
                  <a:pt x="0" y="9791114"/>
                </a:lnTo>
                <a:lnTo>
                  <a:pt x="0" y="0"/>
                </a:lnTo>
                <a:close/>
              </a:path>
            </a:pathLst>
          </a:custGeom>
          <a:blipFill rotWithShape="1">
            <a:blip r:embed="rId3">
              <a:alphaModFix/>
            </a:blip>
            <a:stretch>
              <a:fillRect b="0" l="0" r="0" t="0"/>
            </a:stretch>
          </a:blipFill>
          <a:ln>
            <a:noFill/>
          </a:ln>
        </p:spPr>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FF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