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3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2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7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2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66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0B7CEB8-23C1-4E54-A61C-49A7DAB33760}" type="datetimeFigureOut">
              <a:rPr lang="en-IN" smtClean="0"/>
              <a:t>08/26/2020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45A26B5-4E3C-4FA0-B3F9-4A2CC8064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CA48-B885-433B-82D6-EC8C67553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Inter service Communication patterns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07D8-5B06-4667-9F9F-40A269797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Shakti Singh Tanwar</a:t>
            </a:r>
          </a:p>
          <a:p>
            <a:r>
              <a:rPr lang="en-IN" dirty="0"/>
              <a:t>Technical Evangelist</a:t>
            </a:r>
          </a:p>
          <a:p>
            <a:r>
              <a:rPr lang="en-IN" dirty="0"/>
              <a:t>SK JOB SEEDERS PVT LTD</a:t>
            </a:r>
          </a:p>
        </p:txBody>
      </p:sp>
    </p:spTree>
    <p:extLst>
      <p:ext uri="{BB962C8B-B14F-4D97-AF65-F5344CB8AC3E}">
        <p14:creationId xmlns:p14="http://schemas.microsoft.com/office/powerpoint/2010/main" val="20285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6EDA-046B-497A-A0FE-92DEF4D6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Evolving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3703-6267-4B18-9B85-C2D6343D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Incrementally deploy new versions of a service</a:t>
            </a:r>
          </a:p>
          <a:p>
            <a:r>
              <a:rPr lang="en-US" dirty="0"/>
              <a:t>Follow robustness principle. </a:t>
            </a:r>
          </a:p>
          <a:p>
            <a:pPr lvl="1"/>
            <a:r>
              <a:rPr lang="en-US" dirty="0"/>
              <a:t>Clients that use an older API should continue to work with the new version of the service. </a:t>
            </a:r>
          </a:p>
          <a:p>
            <a:pPr lvl="1"/>
            <a:r>
              <a:rPr lang="en-US" dirty="0"/>
              <a:t>The service provides default values for the missing request attributes and the clients ignore any extra response attributes</a:t>
            </a:r>
          </a:p>
          <a:p>
            <a:r>
              <a:rPr lang="en-US" dirty="0"/>
              <a:t>Comes versioning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0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D6AE-5556-49E3-8A7A-43E5952B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Partial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95AD-25D1-4753-ABDC-DF317254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strategies for dealing with partial failures include:</a:t>
            </a:r>
          </a:p>
          <a:p>
            <a:pPr lvl="1"/>
            <a:r>
              <a:rPr lang="en-US" dirty="0"/>
              <a:t>Network timeouts </a:t>
            </a:r>
          </a:p>
          <a:p>
            <a:pPr lvl="2"/>
            <a:r>
              <a:rPr lang="en-US" i="0" dirty="0"/>
              <a:t>Never block indefinitely and always use timeouts when waiting for a response. </a:t>
            </a:r>
          </a:p>
          <a:p>
            <a:pPr lvl="2"/>
            <a:r>
              <a:rPr lang="en-US" i="0" dirty="0"/>
              <a:t>Using timeouts ensures that resources are never tied up indefinitely.</a:t>
            </a:r>
          </a:p>
          <a:p>
            <a:pPr lvl="1"/>
            <a:r>
              <a:rPr lang="en-US" dirty="0"/>
              <a:t>Limiting the number of outstanding requests – </a:t>
            </a:r>
          </a:p>
          <a:p>
            <a:pPr lvl="2"/>
            <a:r>
              <a:rPr lang="en-US" i="0" dirty="0"/>
              <a:t>Impose an upper bound on the number of outstanding requests that a client can have with a particular service.</a:t>
            </a:r>
          </a:p>
          <a:p>
            <a:pPr lvl="2"/>
            <a:r>
              <a:rPr lang="en-US" i="0" dirty="0"/>
              <a:t> If the limit has been reached, it is probably pointless to make additional requests, and those attempts </a:t>
            </a:r>
            <a:r>
              <a:rPr lang="en-IN" i="0" dirty="0"/>
              <a:t>need to fail immediately.</a:t>
            </a:r>
          </a:p>
        </p:txBody>
      </p:sp>
    </p:spTree>
    <p:extLst>
      <p:ext uri="{BB962C8B-B14F-4D97-AF65-F5344CB8AC3E}">
        <p14:creationId xmlns:p14="http://schemas.microsoft.com/office/powerpoint/2010/main" val="38248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D6AE-5556-49E3-8A7A-43E5952B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Partial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95AD-25D1-4753-ABDC-DF317254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strategies for dealing with partial failures include:</a:t>
            </a:r>
          </a:p>
          <a:p>
            <a:pPr lvl="1"/>
            <a:r>
              <a:rPr lang="en-US" dirty="0"/>
              <a:t>Circuit breaker pattern </a:t>
            </a:r>
          </a:p>
          <a:p>
            <a:pPr lvl="2"/>
            <a:r>
              <a:rPr lang="en-US" i="0" dirty="0"/>
              <a:t>Track the number of successful and failed requests. If the error rate exceeds a configured threshold, trip the circuit breaker so that further attempts fail immediately. </a:t>
            </a:r>
          </a:p>
          <a:p>
            <a:pPr lvl="2"/>
            <a:r>
              <a:rPr lang="en-US" i="0" dirty="0"/>
              <a:t>If a large number of requests are failing, that suggests the service is unavailable and that sending requests is pointless. After a timeout period, the client should try again and, if successful, close the circuit breaker.</a:t>
            </a:r>
          </a:p>
          <a:p>
            <a:pPr lvl="1"/>
            <a:r>
              <a:rPr lang="en-US" dirty="0"/>
              <a:t>Provide fallbacks</a:t>
            </a:r>
          </a:p>
          <a:p>
            <a:pPr lvl="2"/>
            <a:r>
              <a:rPr lang="en-US" i="0" dirty="0"/>
              <a:t>Perform fallback logic when a request fails. For example, return cached data or a default value, such as an empty set of recommendations.</a:t>
            </a:r>
            <a:endParaRPr lang="en-IN" i="0" dirty="0"/>
          </a:p>
        </p:txBody>
      </p:sp>
    </p:spTree>
    <p:extLst>
      <p:ext uri="{BB962C8B-B14F-4D97-AF65-F5344CB8AC3E}">
        <p14:creationId xmlns:p14="http://schemas.microsoft.com/office/powerpoint/2010/main" val="13787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847B-7B14-4955-A07F-F0270A4A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IPC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6F1F-B1CE-4403-B46A-9980561B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Synchronous </a:t>
            </a:r>
            <a:r>
              <a:rPr lang="en-US" dirty="0"/>
              <a:t>request/response-based communication mechanisms such as HTTP-based REST or Thrift. </a:t>
            </a:r>
          </a:p>
          <a:p>
            <a:r>
              <a:rPr lang="en-US" dirty="0"/>
              <a:t>Asynchronous, message-based communication mechanisms such as AMQP or STOMP.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65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5B88-BE36-4DCA-9B0A-83ED9C25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90A0-D31A-4072-9B31-1D9CDA8D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readable, </a:t>
            </a:r>
            <a:r>
              <a:rPr lang="en-US" dirty="0"/>
              <a:t>text-based formats such as JSON or XML.</a:t>
            </a:r>
          </a:p>
          <a:p>
            <a:r>
              <a:rPr lang="en-US" dirty="0"/>
              <a:t>Alternatively, they can use a binary format (which is more efficient) such as Avro or Protocol Buffers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82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D68B-55C8-48CC-9210-928DA2F3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Asynchronous, Message-Based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F156-F426-44A0-9F6A-235CFEA7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client makes a request to a service by sending it a message. </a:t>
            </a:r>
          </a:p>
          <a:p>
            <a:pPr lvl="1"/>
            <a:r>
              <a:rPr lang="en-US" dirty="0"/>
              <a:t>If the service is expected to reply, it does so by sending a separate message back to the client.</a:t>
            </a:r>
          </a:p>
          <a:p>
            <a:pPr lvl="1"/>
            <a:r>
              <a:rPr lang="en-US" dirty="0"/>
              <a:t>Since the communication is asynchronous, the client does not block waiting for a reply.</a:t>
            </a:r>
          </a:p>
          <a:p>
            <a:pPr lvl="1"/>
            <a:r>
              <a:rPr lang="en-US" dirty="0"/>
              <a:t>Instead, the client is written assuming that the reply will not be received immediately</a:t>
            </a:r>
          </a:p>
          <a:p>
            <a:r>
              <a:rPr lang="en-US" dirty="0"/>
              <a:t>A message consists of </a:t>
            </a:r>
          </a:p>
          <a:p>
            <a:pPr lvl="1"/>
            <a:r>
              <a:rPr lang="en-US" dirty="0"/>
              <a:t>headers (metadata such as the sender) </a:t>
            </a:r>
          </a:p>
          <a:p>
            <a:pPr lvl="1"/>
            <a:r>
              <a:rPr lang="en-US" dirty="0"/>
              <a:t>Message body.</a:t>
            </a:r>
          </a:p>
          <a:p>
            <a:r>
              <a:rPr lang="en-US" dirty="0"/>
              <a:t>Messages are exchanged over channels. </a:t>
            </a:r>
          </a:p>
          <a:p>
            <a:pPr lvl="1"/>
            <a:r>
              <a:rPr lang="en-US" dirty="0"/>
              <a:t>Any number of producers can send messages to a channel. </a:t>
            </a:r>
          </a:p>
          <a:p>
            <a:pPr lvl="1"/>
            <a:r>
              <a:rPr lang="en-US" dirty="0"/>
              <a:t>Any number of consumers can receive messages from a channel.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16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6C3D-597A-4554-B1CC-10B74188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Asynchronous, Message-Based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41A8-C522-44A9-B39D-C355B13E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Channel Types</a:t>
            </a:r>
          </a:p>
          <a:p>
            <a:pPr lvl="1"/>
            <a:r>
              <a:rPr lang="en-US" dirty="0"/>
              <a:t>A point‑to‑point channel </a:t>
            </a:r>
          </a:p>
          <a:p>
            <a:pPr lvl="2"/>
            <a:r>
              <a:rPr lang="en-US" i="0" dirty="0"/>
              <a:t>Delivers a message to exactly one of the consumers that are reading from the channel. </a:t>
            </a:r>
          </a:p>
          <a:p>
            <a:pPr lvl="1"/>
            <a:r>
              <a:rPr lang="en-US" dirty="0"/>
              <a:t>A publish‑subscribe channel delivers each message to all of the attached consumers.</a:t>
            </a:r>
          </a:p>
          <a:p>
            <a:r>
              <a:rPr lang="en-IN" dirty="0"/>
              <a:t>Example RabbitMQ, Apache Kafka, Apache ActiveMQ, and NSQ</a:t>
            </a:r>
          </a:p>
        </p:txBody>
      </p:sp>
    </p:spTree>
    <p:extLst>
      <p:ext uri="{BB962C8B-B14F-4D97-AF65-F5344CB8AC3E}">
        <p14:creationId xmlns:p14="http://schemas.microsoft.com/office/powerpoint/2010/main" val="258772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57B-FB68-4A20-8A60-807557F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Asynchronous, Message-Based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6EB7-5868-4F5E-808B-8BD4260F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Advantages</a:t>
            </a:r>
          </a:p>
          <a:p>
            <a:pPr lvl="1"/>
            <a:r>
              <a:rPr lang="en-US" dirty="0"/>
              <a:t>Decouples the client from the service –</a:t>
            </a:r>
          </a:p>
          <a:p>
            <a:pPr lvl="2"/>
            <a:r>
              <a:rPr lang="en-US" dirty="0"/>
              <a:t> A client makes a request simply by sending a message to the appropriate channel. The client is completely unaware of the service instances.</a:t>
            </a:r>
          </a:p>
          <a:p>
            <a:pPr lvl="2"/>
            <a:r>
              <a:rPr lang="en-US" dirty="0"/>
              <a:t> It does not need to use a discovery mechanism to determine the location </a:t>
            </a:r>
            <a:r>
              <a:rPr lang="en-IN" dirty="0"/>
              <a:t>of a service instance.</a:t>
            </a:r>
          </a:p>
          <a:p>
            <a:pPr lvl="1"/>
            <a:r>
              <a:rPr lang="en-US" dirty="0"/>
              <a:t>Message buffering </a:t>
            </a:r>
          </a:p>
          <a:p>
            <a:pPr lvl="2"/>
            <a:r>
              <a:rPr lang="en-US" dirty="0"/>
              <a:t>With a synchronous request/response protocol, such as HTTP, both the client and service must be available for the duration of the exchange. </a:t>
            </a:r>
          </a:p>
          <a:p>
            <a:pPr lvl="2"/>
            <a:r>
              <a:rPr lang="en-US" dirty="0"/>
              <a:t>In contrast, a message broker queues up the messages written to a channel until the consumer can process them. </a:t>
            </a:r>
          </a:p>
          <a:p>
            <a:pPr lvl="2"/>
            <a:r>
              <a:rPr lang="en-US" dirty="0"/>
              <a:t>This means, for example, that an online store can accept orders from customers even when the order fulfillment system is slow or unavailable.</a:t>
            </a:r>
          </a:p>
          <a:p>
            <a:pPr lvl="2"/>
            <a:r>
              <a:rPr lang="en-US" dirty="0"/>
              <a:t>The order </a:t>
            </a:r>
            <a:r>
              <a:rPr lang="en-IN" dirty="0"/>
              <a:t>messages simply queue up.</a:t>
            </a:r>
          </a:p>
        </p:txBody>
      </p:sp>
    </p:spTree>
    <p:extLst>
      <p:ext uri="{BB962C8B-B14F-4D97-AF65-F5344CB8AC3E}">
        <p14:creationId xmlns:p14="http://schemas.microsoft.com/office/powerpoint/2010/main" val="243678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57B-FB68-4A20-8A60-807557F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Asynchronous, Message-Based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6EB7-5868-4F5E-808B-8BD4260F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Advantages</a:t>
            </a:r>
          </a:p>
          <a:p>
            <a:pPr lvl="1"/>
            <a:r>
              <a:rPr lang="en-US" dirty="0"/>
              <a:t>Flexible client-service interactions </a:t>
            </a:r>
          </a:p>
          <a:p>
            <a:pPr lvl="2"/>
            <a:r>
              <a:rPr lang="en-US" dirty="0"/>
              <a:t>Messaging supports all of the interaction styles </a:t>
            </a:r>
            <a:r>
              <a:rPr lang="en-IN" dirty="0"/>
              <a:t>described earlier.</a:t>
            </a:r>
          </a:p>
          <a:p>
            <a:pPr lvl="1"/>
            <a:r>
              <a:rPr lang="en-US" dirty="0"/>
              <a:t>Explicit inter-process communication </a:t>
            </a:r>
          </a:p>
          <a:p>
            <a:pPr lvl="2"/>
            <a:r>
              <a:rPr lang="en-US" dirty="0"/>
              <a:t>RPC-based mechanisms attempt to make invoking a remote service look the same as  calling a local service. </a:t>
            </a:r>
          </a:p>
          <a:p>
            <a:pPr lvl="2"/>
            <a:r>
              <a:rPr lang="en-US" dirty="0"/>
              <a:t>Messaging makes these differences very explicit so developers are not lulled into a </a:t>
            </a:r>
            <a:r>
              <a:rPr lang="en-IN" dirty="0"/>
              <a:t>false sense of security.</a:t>
            </a:r>
          </a:p>
        </p:txBody>
      </p:sp>
    </p:spTree>
    <p:extLst>
      <p:ext uri="{BB962C8B-B14F-4D97-AF65-F5344CB8AC3E}">
        <p14:creationId xmlns:p14="http://schemas.microsoft.com/office/powerpoint/2010/main" val="1983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C131-DDB6-49EA-8609-5BBCA5B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Asynchronous, Message-Based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33F1-4EBC-4105-A8F5-A81D67B0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Additional operational complexity</a:t>
            </a:r>
          </a:p>
          <a:p>
            <a:pPr lvl="2"/>
            <a:r>
              <a:rPr lang="en-US" dirty="0"/>
              <a:t> The messaging system is yet another system component that must be installed, configured, and operated. </a:t>
            </a:r>
          </a:p>
          <a:p>
            <a:pPr lvl="2"/>
            <a:r>
              <a:rPr lang="en-US" dirty="0"/>
              <a:t>It’s essential that the message broker be highly available, otherwise system reliability is impacted.</a:t>
            </a:r>
          </a:p>
          <a:p>
            <a:pPr lvl="1"/>
            <a:r>
              <a:rPr lang="en-US" dirty="0"/>
              <a:t>Complexity of implementing request/response-based interaction</a:t>
            </a:r>
          </a:p>
          <a:p>
            <a:pPr lvl="2"/>
            <a:r>
              <a:rPr lang="en-US" dirty="0"/>
              <a:t> Request/response style interaction requires some work to implement. </a:t>
            </a:r>
          </a:p>
          <a:p>
            <a:pPr lvl="2"/>
            <a:r>
              <a:rPr lang="en-US" dirty="0"/>
              <a:t>Each request message must contain a reply channel identifier and a correlation identifier. </a:t>
            </a:r>
          </a:p>
          <a:p>
            <a:pPr lvl="2"/>
            <a:r>
              <a:rPr lang="en-US" dirty="0"/>
              <a:t>The service writes a response message containing the correlation ID to the reply channel. </a:t>
            </a:r>
          </a:p>
          <a:p>
            <a:pPr lvl="2"/>
            <a:r>
              <a:rPr lang="en-US" dirty="0"/>
              <a:t>The client uses the correlation ID to match the response with the request. </a:t>
            </a:r>
          </a:p>
          <a:p>
            <a:pPr lvl="2"/>
            <a:r>
              <a:rPr lang="en-US" dirty="0"/>
              <a:t>It is often easier to use an IPC mechanism that directly supports request/response.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F8D9-B76A-41C0-B418-D028D00F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85BF-DFCF-40D8-8B15-C0291BFC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microservices-based application is a distributed system running on multiple machines. </a:t>
            </a:r>
          </a:p>
          <a:p>
            <a:r>
              <a:rPr lang="en-US" dirty="0"/>
              <a:t>Each service instance is typically a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63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28E8-DD79-4334-8571-A2F97030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Synchronous, Request/Response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5FDB-907C-4E69-B5C1-94DCF0E7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Rest</a:t>
            </a:r>
          </a:p>
          <a:p>
            <a:r>
              <a:rPr lang="en-IN" dirty="0"/>
              <a:t>Thrift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31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096-21A3-4A09-A313-D86ECA7D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Synchronous, Request/Response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372E-F953-497C-BAA0-5F05F48C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HTTP is simple and familiar.</a:t>
            </a:r>
          </a:p>
          <a:p>
            <a:pPr lvl="1"/>
            <a:r>
              <a:rPr lang="en-US" dirty="0"/>
              <a:t>You can test an HTTP API from within a browser using an extension such as Postman, or from the command line using curl (assuming JSON or some other text format </a:t>
            </a:r>
            <a:r>
              <a:rPr lang="en-IN" dirty="0"/>
              <a:t>is used).</a:t>
            </a:r>
          </a:p>
          <a:p>
            <a:pPr lvl="1"/>
            <a:r>
              <a:rPr lang="en-IN" dirty="0"/>
              <a:t>It directly supports request/response-style communication.</a:t>
            </a:r>
          </a:p>
          <a:p>
            <a:pPr lvl="1"/>
            <a:r>
              <a:rPr lang="en-US" dirty="0"/>
              <a:t>HTTP is, of course, firewall-friendly.</a:t>
            </a:r>
          </a:p>
          <a:p>
            <a:pPr lvl="1"/>
            <a:r>
              <a:rPr lang="en-US" dirty="0"/>
              <a:t>It doesn’t require an intermediate broker, which simplifies the system’s architecture</a:t>
            </a:r>
            <a:endParaRPr lang="en-IN" dirty="0"/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HTTP only directly supports the request/response style of interaction. You can use</a:t>
            </a:r>
          </a:p>
          <a:p>
            <a:pPr lvl="1"/>
            <a:r>
              <a:rPr lang="en-US" dirty="0"/>
              <a:t>HTTP for notifications but the server must always send an HTTP response.</a:t>
            </a:r>
          </a:p>
          <a:p>
            <a:pPr lvl="1"/>
            <a:r>
              <a:rPr lang="en-US" dirty="0"/>
              <a:t>Because the client and service communicate directly (without an intermediary to buffer messages), they must both be running for the duration of the exchange.</a:t>
            </a:r>
          </a:p>
          <a:p>
            <a:pPr lvl="1"/>
            <a:r>
              <a:rPr lang="en-US" dirty="0"/>
              <a:t>The client must know the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76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854F-8323-420E-A308-564B7E3B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2841995"/>
            <a:ext cx="10515600" cy="1325563"/>
          </a:xfrm>
        </p:spPr>
        <p:txBody>
          <a:bodyPr/>
          <a:lstStyle/>
          <a:p>
            <a:r>
              <a:rPr lang="en-IN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3742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165E-1E61-47BC-8C13-3145D57E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465C2-6969-4C0C-B618-716A90CCD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AAE3-3556-4807-9F51-3E8CC1E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7154-5876-4588-BEE2-04754B46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One-to-one </a:t>
            </a:r>
          </a:p>
          <a:p>
            <a:pPr lvl="1"/>
            <a:r>
              <a:rPr lang="en-US" dirty="0"/>
              <a:t>Each client request is processed by exactly one service instance.</a:t>
            </a:r>
          </a:p>
          <a:p>
            <a:r>
              <a:rPr lang="en-US" dirty="0"/>
              <a:t>One-to-many </a:t>
            </a:r>
          </a:p>
          <a:p>
            <a:pPr lvl="1"/>
            <a:r>
              <a:rPr lang="en-US" dirty="0"/>
              <a:t>Each request is processed by multiple service instances.</a:t>
            </a:r>
          </a:p>
          <a:p>
            <a:r>
              <a:rPr lang="en-US" dirty="0"/>
              <a:t>Synchronous </a:t>
            </a:r>
          </a:p>
          <a:p>
            <a:pPr lvl="1"/>
            <a:r>
              <a:rPr lang="en-US" dirty="0"/>
              <a:t>The client expects a timely response from the service and might even </a:t>
            </a:r>
            <a:r>
              <a:rPr lang="en-IN" dirty="0"/>
              <a:t>block while it waits.</a:t>
            </a:r>
          </a:p>
          <a:p>
            <a:r>
              <a:rPr lang="en-US" dirty="0"/>
              <a:t>Asynchronous </a:t>
            </a:r>
          </a:p>
          <a:p>
            <a:pPr lvl="1"/>
            <a:r>
              <a:rPr lang="en-US" dirty="0"/>
              <a:t>The client doesn’t block while waiting for a response, and the response, if any, isn’t necessarily sent immediately.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4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0082-6B08-4281-A796-7975A84C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 Styles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AA541-4F1A-475C-981A-ACEB5A4A1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3037681"/>
            <a:ext cx="10353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E8E4-5B9D-4F42-B32B-091AC142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one-to-one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0700-8FFD-47F1-AE6E-67A8EA60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Request/response – </a:t>
            </a:r>
          </a:p>
          <a:p>
            <a:pPr lvl="1"/>
            <a:r>
              <a:rPr lang="en-US" dirty="0"/>
              <a:t>A client makes a request to a service and waits for a response.</a:t>
            </a:r>
          </a:p>
          <a:p>
            <a:pPr lvl="1"/>
            <a:r>
              <a:rPr lang="en-US" dirty="0"/>
              <a:t>The client expects the response to arrive in a timely fashion. In a thread-based application, the thread that makes the request might even block while waiting.</a:t>
            </a:r>
          </a:p>
          <a:p>
            <a:r>
              <a:rPr lang="en-US" dirty="0"/>
              <a:t>Notification (a.k.a. a one-way request) – </a:t>
            </a:r>
          </a:p>
          <a:p>
            <a:pPr lvl="1"/>
            <a:r>
              <a:rPr lang="en-US" dirty="0"/>
              <a:t>A client sends a request to a service but no reply is expected or sent.</a:t>
            </a:r>
          </a:p>
          <a:p>
            <a:r>
              <a:rPr lang="en-US" dirty="0"/>
              <a:t>Request/async response – </a:t>
            </a:r>
          </a:p>
          <a:p>
            <a:pPr lvl="1"/>
            <a:r>
              <a:rPr lang="en-US" dirty="0"/>
              <a:t>A client sends a request to a service, which replies asynchronously. </a:t>
            </a:r>
          </a:p>
          <a:p>
            <a:pPr lvl="1"/>
            <a:r>
              <a:rPr lang="en-US" dirty="0"/>
              <a:t>The client does not block while waiting and is designed with the assumption that the response might not arrive for a while.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63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D3D2-E9AC-4E60-BE09-9F07F1F2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one-to-many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DD67-5FD1-4FED-9E82-E0118FD6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Publish/subscribe – A client publishes a notification message, which is consumed by zero or more interested services.</a:t>
            </a:r>
          </a:p>
          <a:p>
            <a:r>
              <a:rPr lang="en-US" dirty="0"/>
              <a:t>Publish/async responses – A client publishes a request message, and then waits a certain amount of time for responses from interested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93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0CDE-960F-4566-8807-ADF41FE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22259-9AE8-49B5-A2E4-4B1DECD23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2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DD20-C028-4FF9-A9B1-6006E542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B527-6DA6-47CD-96DD-20545111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service’s API is a contract between the service and its clients.</a:t>
            </a:r>
          </a:p>
          <a:p>
            <a:r>
              <a:rPr lang="en-IN" dirty="0"/>
              <a:t>Interface definition language (IDL)	</a:t>
            </a:r>
          </a:p>
          <a:p>
            <a:pPr lvl="1"/>
            <a:r>
              <a:rPr lang="en-IN" dirty="0"/>
              <a:t>Swagger</a:t>
            </a:r>
          </a:p>
          <a:p>
            <a:r>
              <a:rPr lang="en-IN" dirty="0" err="1"/>
              <a:t>Api</a:t>
            </a:r>
            <a:r>
              <a:rPr lang="en-IN" dirty="0"/>
              <a:t> First Design</a:t>
            </a:r>
          </a:p>
          <a:p>
            <a:pPr lvl="1"/>
            <a:r>
              <a:rPr lang="en-US" dirty="0"/>
              <a:t>Nature of the API definition depends on IPC mechanism used. </a:t>
            </a:r>
          </a:p>
          <a:p>
            <a:pPr lvl="2"/>
            <a:r>
              <a:rPr lang="en-US" i="0" dirty="0"/>
              <a:t>If you are using messaging, the API consists of the message channels and the message types. </a:t>
            </a:r>
          </a:p>
          <a:p>
            <a:pPr lvl="2"/>
            <a:r>
              <a:rPr lang="en-US" i="0" dirty="0"/>
              <a:t>If you are using HTTP, the API consists of the URLs and the request and response formats.</a:t>
            </a:r>
            <a:r>
              <a:rPr lang="en-IN" i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2409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79</TotalTime>
  <Words>1297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 Light</vt:lpstr>
      <vt:lpstr>Metropolitan</vt:lpstr>
      <vt:lpstr>Inter service Communication patterns</vt:lpstr>
      <vt:lpstr>Introduction</vt:lpstr>
      <vt:lpstr>Introduction</vt:lpstr>
      <vt:lpstr>Interaction Styles</vt:lpstr>
      <vt:lpstr>Interaction Styles</vt:lpstr>
      <vt:lpstr>one-to-one interactions</vt:lpstr>
      <vt:lpstr>one-to-many interactions</vt:lpstr>
      <vt:lpstr>Example</vt:lpstr>
      <vt:lpstr>Defining APIs</vt:lpstr>
      <vt:lpstr>Evolving APIs</vt:lpstr>
      <vt:lpstr>Handling Partial Failure</vt:lpstr>
      <vt:lpstr>Handling Partial Failure</vt:lpstr>
      <vt:lpstr>IPC Technologies</vt:lpstr>
      <vt:lpstr>Message formats</vt:lpstr>
      <vt:lpstr>Asynchronous, Message-Based Communication</vt:lpstr>
      <vt:lpstr>Asynchronous, Message-Based Communication</vt:lpstr>
      <vt:lpstr>Asynchronous, Message-Based Communication</vt:lpstr>
      <vt:lpstr>Asynchronous, Message-Based Communication</vt:lpstr>
      <vt:lpstr>Asynchronous, Message-Based Communication</vt:lpstr>
      <vt:lpstr>Synchronous, Request/Response IPC</vt:lpstr>
      <vt:lpstr>Synchronous, Request/Response IPC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service Communication patterns</dc:title>
  <dc:creator>shakti tanwar</dc:creator>
  <cp:lastModifiedBy>Singh, Shakti [C]</cp:lastModifiedBy>
  <cp:revision>54</cp:revision>
  <dcterms:created xsi:type="dcterms:W3CDTF">2019-06-18T16:42:00Z</dcterms:created>
  <dcterms:modified xsi:type="dcterms:W3CDTF">2020-08-26T04:03:43Z</dcterms:modified>
</cp:coreProperties>
</file>