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81" r:id="rId7"/>
    <p:sldId id="283" r:id="rId8"/>
    <p:sldId id="284" r:id="rId9"/>
    <p:sldId id="287" r:id="rId10"/>
    <p:sldId id="285" r:id="rId11"/>
    <p:sldId id="286" r:id="rId12"/>
    <p:sldId id="282" r:id="rId13"/>
    <p:sldId id="288"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C11F-1819-BD03-E752-05D6EA259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247AD7-4363-A49D-9FB9-B6AC48668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7CBAB9-7576-206F-5F22-F42605A2974E}"/>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5" name="Footer Placeholder 4">
            <a:extLst>
              <a:ext uri="{FF2B5EF4-FFF2-40B4-BE49-F238E27FC236}">
                <a16:creationId xmlns:a16="http://schemas.microsoft.com/office/drawing/2014/main" id="{071FA8EA-CA38-588D-EF59-13891315E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892FB-AB3D-A9B2-802B-F136510B53B0}"/>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265764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E3EA-5494-DD2A-4D53-F19EF1B2FF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41347-D3E6-A9E8-1D2A-6C4C8BE915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53A8E-9A4C-25B6-62C1-7E193F9F62D0}"/>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5" name="Footer Placeholder 4">
            <a:extLst>
              <a:ext uri="{FF2B5EF4-FFF2-40B4-BE49-F238E27FC236}">
                <a16:creationId xmlns:a16="http://schemas.microsoft.com/office/drawing/2014/main" id="{068A74BC-2688-7861-B16D-73F08285A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177B8-E153-2DE9-2F38-D4C0AA218978}"/>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305575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4C5EBA-F007-5B55-FB7A-ADB385829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3A023E-225C-35B3-F274-11023B19B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A35E2-E72C-372E-B1AC-BF3F4013A1B8}"/>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5" name="Footer Placeholder 4">
            <a:extLst>
              <a:ext uri="{FF2B5EF4-FFF2-40B4-BE49-F238E27FC236}">
                <a16:creationId xmlns:a16="http://schemas.microsoft.com/office/drawing/2014/main" id="{E5AD63B9-5B3C-5AAC-45C4-32BD6B3C5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19F34-DC79-7B95-54FC-5D11EC14B118}"/>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165917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5AA4-841C-25C8-FCAA-3449F21A6F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9728B-91E5-E018-6315-8D518846A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C7ABA-3C69-CB93-235D-B3E90978A32D}"/>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5" name="Footer Placeholder 4">
            <a:extLst>
              <a:ext uri="{FF2B5EF4-FFF2-40B4-BE49-F238E27FC236}">
                <a16:creationId xmlns:a16="http://schemas.microsoft.com/office/drawing/2014/main" id="{71FDCB50-EFE5-4EE1-CCF9-DC0D9F06D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C0E39-090B-768C-65C0-1260FE42CFB7}"/>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257697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1836-E67D-7692-B05C-E0294061D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FDDC15-73EF-9D18-84E9-39A792993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051C9-CF45-3744-F34A-03798A69C4A0}"/>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5" name="Footer Placeholder 4">
            <a:extLst>
              <a:ext uri="{FF2B5EF4-FFF2-40B4-BE49-F238E27FC236}">
                <a16:creationId xmlns:a16="http://schemas.microsoft.com/office/drawing/2014/main" id="{5E940EA3-C339-2846-CF52-8BCC9DBAFC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3C00C-C884-86B7-DA2C-AE9B55FB2295}"/>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32276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4752-73B4-BF7F-215A-DB6E3140B8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74FEF4-6518-A7BB-E19E-E21B28CD1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F993DD-EDAC-2927-E580-DD60BD090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5A126F-6798-8BE6-52A3-7AC4EC1BBB43}"/>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6" name="Footer Placeholder 5">
            <a:extLst>
              <a:ext uri="{FF2B5EF4-FFF2-40B4-BE49-F238E27FC236}">
                <a16:creationId xmlns:a16="http://schemas.microsoft.com/office/drawing/2014/main" id="{8BB5696F-1646-CA9A-D361-27C3691BA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498F5-DD16-638E-500F-B8233877C949}"/>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1902733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C4FD-857D-D036-2B9A-27206D8CA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82F5CA-ADA6-1FA2-A0B2-C599B5238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7DDEC-8E87-57CA-C994-1F37DF6CB9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CB0BC4-6306-3CCA-5D6E-42DAC0FD5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E556D5-8FA9-888D-92DB-800D7E542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28DD14-22B2-A34B-4123-61030B29A144}"/>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8" name="Footer Placeholder 7">
            <a:extLst>
              <a:ext uri="{FF2B5EF4-FFF2-40B4-BE49-F238E27FC236}">
                <a16:creationId xmlns:a16="http://schemas.microsoft.com/office/drawing/2014/main" id="{C3E49BDF-3CD3-93B2-654C-DD5500A0B9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23F245-26E4-EA9A-0976-90EBBC258492}"/>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145937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2A54-AEDB-E1CA-6D27-69609CCA1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809743-C733-6E25-CE7F-4545304CCE7E}"/>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4" name="Footer Placeholder 3">
            <a:extLst>
              <a:ext uri="{FF2B5EF4-FFF2-40B4-BE49-F238E27FC236}">
                <a16:creationId xmlns:a16="http://schemas.microsoft.com/office/drawing/2014/main" id="{B882CA65-C262-6F1E-E328-7E8AAFE76B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F44381-80AE-9923-D468-46AFC5ADA239}"/>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161572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815BD-14F1-B799-3DFD-8BB9F9C9D73C}"/>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3" name="Footer Placeholder 2">
            <a:extLst>
              <a:ext uri="{FF2B5EF4-FFF2-40B4-BE49-F238E27FC236}">
                <a16:creationId xmlns:a16="http://schemas.microsoft.com/office/drawing/2014/main" id="{96875047-2E8F-67FE-3FD1-D2D2D5EFB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85087C-11F5-56A6-9908-62EF83E6ABF9}"/>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41527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5056-99D3-E85B-2F93-54366B45A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3D890B-DE18-650A-F6FE-0400AC61A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ACB3C9-C73B-3B65-5467-63D44AEE0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62843-027B-DFF4-5425-BC091D38557F}"/>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6" name="Footer Placeholder 5">
            <a:extLst>
              <a:ext uri="{FF2B5EF4-FFF2-40B4-BE49-F238E27FC236}">
                <a16:creationId xmlns:a16="http://schemas.microsoft.com/office/drawing/2014/main" id="{350446B0-DCF5-786F-10C8-007E0D5C0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D9E253-9227-74F2-9A02-815A55D80983}"/>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257771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0F8C-62E0-DE45-524A-04B8DFFEE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75D346-8255-F582-C833-7F4212A20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09C2AC-0101-9EF7-407A-3D805B107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442F0-C27E-9CA5-7EDD-4F8C2C293EEC}"/>
              </a:ext>
            </a:extLst>
          </p:cNvPr>
          <p:cNvSpPr>
            <a:spLocks noGrp="1"/>
          </p:cNvSpPr>
          <p:nvPr>
            <p:ph type="dt" sz="half" idx="10"/>
          </p:nvPr>
        </p:nvSpPr>
        <p:spPr/>
        <p:txBody>
          <a:bodyPr/>
          <a:lstStyle/>
          <a:p>
            <a:fld id="{B9E4AB22-D5A0-445C-A6DB-A85DF817158E}" type="datetimeFigureOut">
              <a:rPr lang="en-IN" smtClean="0"/>
              <a:t>07/23/2022</a:t>
            </a:fld>
            <a:endParaRPr lang="en-IN"/>
          </a:p>
        </p:txBody>
      </p:sp>
      <p:sp>
        <p:nvSpPr>
          <p:cNvPr id="6" name="Footer Placeholder 5">
            <a:extLst>
              <a:ext uri="{FF2B5EF4-FFF2-40B4-BE49-F238E27FC236}">
                <a16:creationId xmlns:a16="http://schemas.microsoft.com/office/drawing/2014/main" id="{A9D35C22-D951-373E-9F53-69BCFBDC1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71F947-7F5F-F250-D4AC-9137E934D44A}"/>
              </a:ext>
            </a:extLst>
          </p:cNvPr>
          <p:cNvSpPr>
            <a:spLocks noGrp="1"/>
          </p:cNvSpPr>
          <p:nvPr>
            <p:ph type="sldNum" sz="quarter" idx="12"/>
          </p:nvPr>
        </p:nvSpPr>
        <p:spPr/>
        <p:txBody>
          <a:bodyPr/>
          <a:lstStyle/>
          <a:p>
            <a:fld id="{B8C0B837-2240-4C7E-9D25-0476FAC6E1AA}" type="slidenum">
              <a:rPr lang="en-IN" smtClean="0"/>
              <a:t>‹#›</a:t>
            </a:fld>
            <a:endParaRPr lang="en-IN"/>
          </a:p>
        </p:txBody>
      </p:sp>
    </p:spTree>
    <p:extLst>
      <p:ext uri="{BB962C8B-B14F-4D97-AF65-F5344CB8AC3E}">
        <p14:creationId xmlns:p14="http://schemas.microsoft.com/office/powerpoint/2010/main" val="264722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69664-1B6A-C137-4517-1DE908A33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0EB77-1A86-559A-71EC-F78C41EAB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77E13-90A2-93F9-0CEE-DA81EAD40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4AB22-D5A0-445C-A6DB-A85DF817158E}" type="datetimeFigureOut">
              <a:rPr lang="en-IN" smtClean="0"/>
              <a:t>07/23/2022</a:t>
            </a:fld>
            <a:endParaRPr lang="en-IN"/>
          </a:p>
        </p:txBody>
      </p:sp>
      <p:sp>
        <p:nvSpPr>
          <p:cNvPr id="5" name="Footer Placeholder 4">
            <a:extLst>
              <a:ext uri="{FF2B5EF4-FFF2-40B4-BE49-F238E27FC236}">
                <a16:creationId xmlns:a16="http://schemas.microsoft.com/office/drawing/2014/main" id="{2B79E0D7-F67D-56DC-5A4B-D10745954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FF8E0A-53BE-8D25-C0D9-6DDD9A35D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0B837-2240-4C7E-9D25-0476FAC6E1AA}" type="slidenum">
              <a:rPr lang="en-IN" smtClean="0"/>
              <a:t>‹#›</a:t>
            </a:fld>
            <a:endParaRPr lang="en-IN"/>
          </a:p>
        </p:txBody>
      </p:sp>
    </p:spTree>
    <p:extLst>
      <p:ext uri="{BB962C8B-B14F-4D97-AF65-F5344CB8AC3E}">
        <p14:creationId xmlns:p14="http://schemas.microsoft.com/office/powerpoint/2010/main" val="3598964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hyperlink" Target="https://www.guru99.com/best-virtual-machine-softwar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kubernetes.io/docs/concepts/overview/components/#kube-controller-manag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kubernetes.io/docs/concepts/overview/components/#add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uru99.com/docker-tutoria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FBA1-7EE0-7340-EA93-760CD4D18F66}"/>
              </a:ext>
            </a:extLst>
          </p:cNvPr>
          <p:cNvSpPr>
            <a:spLocks noGrp="1"/>
          </p:cNvSpPr>
          <p:nvPr>
            <p:ph type="ctrTitle"/>
          </p:nvPr>
        </p:nvSpPr>
        <p:spPr/>
        <p:txBody>
          <a:bodyPr/>
          <a:lstStyle/>
          <a:p>
            <a:r>
              <a:rPr lang="en-IN" dirty="0"/>
              <a:t>Introduction to Kubernetes	</a:t>
            </a:r>
          </a:p>
        </p:txBody>
      </p:sp>
      <p:sp>
        <p:nvSpPr>
          <p:cNvPr id="3" name="Subtitle 2">
            <a:extLst>
              <a:ext uri="{FF2B5EF4-FFF2-40B4-BE49-F238E27FC236}">
                <a16:creationId xmlns:a16="http://schemas.microsoft.com/office/drawing/2014/main" id="{DB55C4C4-FF9C-5628-F713-B19B26DF5B1C}"/>
              </a:ext>
            </a:extLst>
          </p:cNvPr>
          <p:cNvSpPr>
            <a:spLocks noGrp="1"/>
          </p:cNvSpPr>
          <p:nvPr>
            <p:ph type="subTitle" idx="1"/>
          </p:nvPr>
        </p:nvSpPr>
        <p:spPr/>
        <p:txBody>
          <a:bodyPr/>
          <a:lstStyle/>
          <a:p>
            <a:r>
              <a:rPr lang="en-IN" dirty="0"/>
              <a:t>Shakti Singh Tanwar</a:t>
            </a:r>
          </a:p>
        </p:txBody>
      </p:sp>
    </p:spTree>
    <p:extLst>
      <p:ext uri="{BB962C8B-B14F-4D97-AF65-F5344CB8AC3E}">
        <p14:creationId xmlns:p14="http://schemas.microsoft.com/office/powerpoint/2010/main" val="139080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133F-F1A5-21C0-323A-5EB2FCAD186C}"/>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More</a:t>
            </a:r>
            <a:endParaRPr lang="en-IN" dirty="0"/>
          </a:p>
        </p:txBody>
      </p:sp>
      <p:sp>
        <p:nvSpPr>
          <p:cNvPr id="3" name="Content Placeholder 2">
            <a:extLst>
              <a:ext uri="{FF2B5EF4-FFF2-40B4-BE49-F238E27FC236}">
                <a16:creationId xmlns:a16="http://schemas.microsoft.com/office/drawing/2014/main" id="{84EBEF28-A037-7A7F-D399-B27D51A702F7}"/>
              </a:ext>
            </a:extLst>
          </p:cNvPr>
          <p:cNvSpPr>
            <a:spLocks noGrp="1"/>
          </p:cNvSpPr>
          <p:nvPr>
            <p:ph idx="1"/>
          </p:nvPr>
        </p:nvSpPr>
        <p:spPr/>
        <p:txBody>
          <a:bodyPr>
            <a:normAutofit fontScale="62500" lnSpcReduction="20000"/>
          </a:bodyPr>
          <a:lstStyle/>
          <a:p>
            <a:pPr algn="l"/>
            <a:r>
              <a:rPr lang="en-US" b="1" i="0" dirty="0">
                <a:solidFill>
                  <a:srgbClr val="222222"/>
                </a:solidFill>
                <a:effectLst/>
                <a:latin typeface="Source Sans Pro" panose="020B0503030403020204" pitchFamily="34" charset="0"/>
              </a:rPr>
              <a:t>Replication Controllers</a:t>
            </a:r>
          </a:p>
          <a:p>
            <a:pPr lvl="1"/>
            <a:r>
              <a:rPr lang="en-US" b="0" i="0" dirty="0">
                <a:solidFill>
                  <a:srgbClr val="222222"/>
                </a:solidFill>
                <a:effectLst/>
                <a:latin typeface="Source Sans Pro" panose="020B0503030403020204" pitchFamily="34" charset="0"/>
              </a:rPr>
              <a:t>A replication controller is an object which defines a pod template. It also controls parameters to scale identical replicas of Pod horizontally by increasing or decreasing the number of running copies.</a:t>
            </a:r>
          </a:p>
          <a:p>
            <a:pPr algn="l"/>
            <a:r>
              <a:rPr lang="en-US" b="1" i="0" dirty="0">
                <a:solidFill>
                  <a:srgbClr val="222222"/>
                </a:solidFill>
                <a:effectLst/>
                <a:latin typeface="Source Sans Pro" panose="020B0503030403020204" pitchFamily="34" charset="0"/>
              </a:rPr>
              <a:t>Replication Sets</a:t>
            </a:r>
          </a:p>
          <a:p>
            <a:pPr lvl="1"/>
            <a:r>
              <a:rPr lang="en-US" b="0" i="0" dirty="0">
                <a:solidFill>
                  <a:srgbClr val="222222"/>
                </a:solidFill>
                <a:effectLst/>
                <a:latin typeface="Source Sans Pro" panose="020B0503030403020204" pitchFamily="34" charset="0"/>
              </a:rPr>
              <a:t>Replication sets are an interaction on the replication controller design with flexibility in how the controller recognizes the pods it is meant to manage. It replaces replication controllers because of their higher replicate selection capability.</a:t>
            </a:r>
          </a:p>
          <a:p>
            <a:pPr algn="l"/>
            <a:r>
              <a:rPr lang="en-US" b="1" i="0" dirty="0">
                <a:solidFill>
                  <a:srgbClr val="222222"/>
                </a:solidFill>
                <a:effectLst/>
                <a:latin typeface="Source Sans Pro" panose="020B0503030403020204" pitchFamily="34" charset="0"/>
              </a:rPr>
              <a:t>Deployments</a:t>
            </a:r>
          </a:p>
          <a:p>
            <a:pPr lvl="1"/>
            <a:r>
              <a:rPr lang="en-US" b="0" i="0" dirty="0">
                <a:solidFill>
                  <a:srgbClr val="222222"/>
                </a:solidFill>
                <a:effectLst/>
                <a:latin typeface="Source Sans Pro" panose="020B0503030403020204" pitchFamily="34" charset="0"/>
              </a:rPr>
              <a:t>Deployment is a common workload which can be directly created and manage. Deployment use replication set as a building block which adds the feature of life cycle management.</a:t>
            </a:r>
          </a:p>
          <a:p>
            <a:pPr algn="l"/>
            <a:r>
              <a:rPr lang="en-US" b="1" i="0" dirty="0">
                <a:solidFill>
                  <a:srgbClr val="222222"/>
                </a:solidFill>
                <a:effectLst/>
                <a:latin typeface="Source Sans Pro" panose="020B0503030403020204" pitchFamily="34" charset="0"/>
              </a:rPr>
              <a:t>Stateful Sets</a:t>
            </a:r>
          </a:p>
          <a:p>
            <a:pPr lvl="1"/>
            <a:r>
              <a:rPr lang="en-US" b="0" i="0" dirty="0">
                <a:solidFill>
                  <a:srgbClr val="222222"/>
                </a:solidFill>
                <a:effectLst/>
                <a:latin typeface="Source Sans Pro" panose="020B0503030403020204" pitchFamily="34" charset="0"/>
              </a:rPr>
              <a:t>It is a specialized pod control which offers ordering and uniqueness. It is mainly used to have fine-grained control, which you have a particular need regarding deployment order, stable networking, and persistent data.</a:t>
            </a:r>
          </a:p>
          <a:p>
            <a:pPr algn="l"/>
            <a:r>
              <a:rPr lang="en-US" b="1" i="0" dirty="0">
                <a:solidFill>
                  <a:srgbClr val="222222"/>
                </a:solidFill>
                <a:effectLst/>
                <a:latin typeface="Source Sans Pro" panose="020B0503030403020204" pitchFamily="34" charset="0"/>
              </a:rPr>
              <a:t>Daemon Sets</a:t>
            </a:r>
          </a:p>
          <a:p>
            <a:pPr lvl="1"/>
            <a:r>
              <a:rPr lang="en-US" b="0" i="0" dirty="0">
                <a:solidFill>
                  <a:srgbClr val="222222"/>
                </a:solidFill>
                <a:effectLst/>
                <a:latin typeface="Source Sans Pro" panose="020B0503030403020204" pitchFamily="34" charset="0"/>
              </a:rPr>
              <a:t>Daemon sets are another specialized form of pod controller that runs a copy of a pod on every node in the cluster. This type of pod controller is an effective method for deploying pods that allows you to perform maintenance and offers services for the nodes themselves.</a:t>
            </a:r>
          </a:p>
        </p:txBody>
      </p:sp>
    </p:spTree>
    <p:extLst>
      <p:ext uri="{BB962C8B-B14F-4D97-AF65-F5344CB8AC3E}">
        <p14:creationId xmlns:p14="http://schemas.microsoft.com/office/powerpoint/2010/main" val="209067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301F-B898-1355-CBC6-B22F2D733E9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Scheduler</a:t>
            </a:r>
            <a:endParaRPr lang="en-IN" dirty="0"/>
          </a:p>
        </p:txBody>
      </p:sp>
      <p:sp>
        <p:nvSpPr>
          <p:cNvPr id="3" name="Content Placeholder 2">
            <a:extLst>
              <a:ext uri="{FF2B5EF4-FFF2-40B4-BE49-F238E27FC236}">
                <a16:creationId xmlns:a16="http://schemas.microsoft.com/office/drawing/2014/main" id="{4AFB72D1-4DDA-645D-37B4-ACC3ACEE7CCD}"/>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scheduler schedules the tasks to the slave node. It stores the resource usage information for every slave node. It is responsible for distributing the workload.</a:t>
            </a:r>
          </a:p>
          <a:p>
            <a:pPr algn="l"/>
            <a:r>
              <a:rPr lang="en-US" b="0" i="0" dirty="0">
                <a:solidFill>
                  <a:srgbClr val="222222"/>
                </a:solidFill>
                <a:effectLst/>
                <a:latin typeface="Source Sans Pro" panose="020B0503030403020204" pitchFamily="34" charset="0"/>
              </a:rPr>
              <a:t>It also helps you to track how the working load is used on cluster nodes. It helps you to place the workload on resources which are available and accept the workload.</a:t>
            </a:r>
          </a:p>
          <a:p>
            <a:endParaRPr lang="en-IN" dirty="0"/>
          </a:p>
        </p:txBody>
      </p:sp>
    </p:spTree>
    <p:extLst>
      <p:ext uri="{BB962C8B-B14F-4D97-AF65-F5344CB8AC3E}">
        <p14:creationId xmlns:p14="http://schemas.microsoft.com/office/powerpoint/2010/main" val="377626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20E7-9976-704C-8FE8-A565203458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8E4ED8-E9D4-C829-CA49-FD34272C07F3}"/>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Cluster:</a:t>
            </a:r>
          </a:p>
          <a:p>
            <a:pPr lvl="1"/>
            <a:r>
              <a:rPr lang="en-US" b="0" i="0" dirty="0">
                <a:solidFill>
                  <a:srgbClr val="222222"/>
                </a:solidFill>
                <a:effectLst/>
                <a:latin typeface="Source Sans Pro" panose="020B0503030403020204" pitchFamily="34" charset="0"/>
              </a:rPr>
              <a:t>It is a collection of hosts(servers) that helps you to aggregate their available resources. That includes ram, CPU, ram, disk, and their devices into a usable pool.</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Master:</a:t>
            </a:r>
          </a:p>
          <a:p>
            <a:pPr lvl="1"/>
            <a:r>
              <a:rPr lang="en-US" b="0" i="0" dirty="0">
                <a:solidFill>
                  <a:srgbClr val="222222"/>
                </a:solidFill>
                <a:effectLst/>
                <a:latin typeface="Source Sans Pro" panose="020B0503030403020204" pitchFamily="34" charset="0"/>
              </a:rPr>
              <a:t>The master is a collection of components which make up the control panel of Kubernetes. These components are used for all cluster decisions. It includes both scheduling and responding to cluster events.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Node:</a:t>
            </a:r>
          </a:p>
          <a:p>
            <a:pPr lvl="1"/>
            <a:r>
              <a:rPr lang="en-US" b="0" i="0" dirty="0">
                <a:solidFill>
                  <a:srgbClr val="222222"/>
                </a:solidFill>
                <a:effectLst/>
                <a:latin typeface="Source Sans Pro" panose="020B0503030403020204" pitchFamily="34" charset="0"/>
              </a:rPr>
              <a:t>It is a single host which is capable of running on a physical or </a:t>
            </a:r>
            <a:r>
              <a:rPr lang="en-US" b="0" i="0" u="none" strike="noStrike" dirty="0">
                <a:solidFill>
                  <a:srgbClr val="222222"/>
                </a:solidFill>
                <a:effectLst/>
                <a:latin typeface="Source Sans Pro" panose="020B0503030403020204" pitchFamily="34" charset="0"/>
                <a:hlinkClick r:id="rId2"/>
              </a:rPr>
              <a:t>virtual machine</a:t>
            </a:r>
            <a:r>
              <a:rPr lang="en-US" b="0" i="0" dirty="0">
                <a:solidFill>
                  <a:srgbClr val="222222"/>
                </a:solidFill>
                <a:effectLst/>
                <a:latin typeface="Source Sans Pro" panose="020B0503030403020204" pitchFamily="34" charset="0"/>
              </a:rPr>
              <a:t>. A node should run both </a:t>
            </a:r>
            <a:r>
              <a:rPr lang="en-US" b="0" i="0" dirty="0" err="1">
                <a:solidFill>
                  <a:srgbClr val="222222"/>
                </a:solidFill>
                <a:effectLst/>
                <a:latin typeface="Source Sans Pro" panose="020B0503030403020204" pitchFamily="34" charset="0"/>
              </a:rPr>
              <a:t>kube</a:t>
            </a:r>
            <a:r>
              <a:rPr lang="en-US" b="0" i="0" dirty="0">
                <a:solidFill>
                  <a:srgbClr val="222222"/>
                </a:solidFill>
                <a:effectLst/>
                <a:latin typeface="Source Sans Pro" panose="020B0503030403020204" pitchFamily="34" charset="0"/>
              </a:rPr>
              <a:t>-proxy, </a:t>
            </a:r>
            <a:r>
              <a:rPr lang="en-US" b="0" i="0" dirty="0" err="1">
                <a:solidFill>
                  <a:srgbClr val="222222"/>
                </a:solidFill>
                <a:effectLst/>
                <a:latin typeface="Source Sans Pro" panose="020B0503030403020204" pitchFamily="34" charset="0"/>
              </a:rPr>
              <a:t>minikube</a:t>
            </a:r>
            <a:r>
              <a:rPr lang="en-US" b="0" i="0" dirty="0">
                <a:solidFill>
                  <a:srgbClr val="222222"/>
                </a:solidFill>
                <a:effectLst/>
                <a:latin typeface="Source Sans Pro" panose="020B0503030403020204" pitchFamily="34" charset="0"/>
              </a:rPr>
              <a:t>, and </a:t>
            </a:r>
            <a:r>
              <a:rPr lang="en-US" b="0" i="0" dirty="0" err="1">
                <a:solidFill>
                  <a:srgbClr val="222222"/>
                </a:solidFill>
                <a:effectLst/>
                <a:latin typeface="Source Sans Pro" panose="020B0503030403020204" pitchFamily="34" charset="0"/>
              </a:rPr>
              <a:t>kubelet</a:t>
            </a:r>
            <a:r>
              <a:rPr lang="en-US" b="0" i="0" dirty="0">
                <a:solidFill>
                  <a:srgbClr val="222222"/>
                </a:solidFill>
                <a:effectLst/>
                <a:latin typeface="Source Sans Pro" panose="020B0503030403020204" pitchFamily="34" charset="0"/>
              </a:rPr>
              <a:t> which are considered as a part of the cluster.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Namespace:</a:t>
            </a:r>
          </a:p>
          <a:p>
            <a:pPr lvl="1"/>
            <a:r>
              <a:rPr lang="en-US" b="0" i="0" dirty="0">
                <a:solidFill>
                  <a:srgbClr val="222222"/>
                </a:solidFill>
                <a:effectLst/>
                <a:latin typeface="Source Sans Pro" panose="020B0503030403020204" pitchFamily="34" charset="0"/>
              </a:rPr>
              <a:t>It is a logical cluster or environment. It is a widely used method which is used for scoping access or dividing a cluster.</a:t>
            </a:r>
          </a:p>
          <a:p>
            <a:r>
              <a:rPr lang="en-US" sz="3300" b="1" dirty="0">
                <a:solidFill>
                  <a:srgbClr val="222222"/>
                </a:solidFill>
                <a:latin typeface="Source Sans Pro" panose="020B0503030403020204" pitchFamily="34" charset="0"/>
              </a:rPr>
              <a:t>Service</a:t>
            </a:r>
          </a:p>
          <a:p>
            <a:r>
              <a:rPr lang="en-US" b="0" i="0" dirty="0">
                <a:solidFill>
                  <a:srgbClr val="222222"/>
                </a:solidFill>
                <a:effectLst/>
                <a:latin typeface="open sans" panose="020B0606030504020204" pitchFamily="34" charset="0"/>
              </a:rPr>
              <a:t>An abstract way to expose an application running on a set of </a:t>
            </a:r>
            <a:r>
              <a:rPr lang="en-US" b="0" i="0" u="none" strike="noStrike" dirty="0">
                <a:solidFill>
                  <a:srgbClr val="000000"/>
                </a:solidFill>
                <a:effectLst/>
                <a:latin typeface="open sans" panose="020B0606030504020204" pitchFamily="34" charset="0"/>
                <a:hlinkClick r:id="rId3"/>
              </a:rPr>
              <a:t>Pods</a:t>
            </a:r>
            <a:r>
              <a:rPr lang="en-US" b="0" i="0" dirty="0">
                <a:solidFill>
                  <a:srgbClr val="222222"/>
                </a:solidFill>
                <a:effectLst/>
                <a:latin typeface="open sans" panose="020B0606030504020204" pitchFamily="34" charset="0"/>
              </a:rPr>
              <a:t> as a network </a:t>
            </a:r>
            <a:r>
              <a:rPr lang="en-US" b="0" i="0" dirty="0" err="1">
                <a:solidFill>
                  <a:srgbClr val="222222"/>
                </a:solidFill>
                <a:effectLst/>
                <a:latin typeface="open sans" panose="020B0606030504020204" pitchFamily="34" charset="0"/>
              </a:rPr>
              <a:t>service.With</a:t>
            </a:r>
            <a:r>
              <a:rPr lang="en-US" b="0" i="0" dirty="0">
                <a:solidFill>
                  <a:srgbClr val="222222"/>
                </a:solidFill>
                <a:effectLst/>
                <a:latin typeface="open sans" panose="020B0606030504020204" pitchFamily="34" charset="0"/>
              </a:rPr>
              <a:t> Kubernetes you don't need to modify your application to use an unfamiliar service discovery mechanism. Kubernetes gives Pods their own IP addresses and a single DNS name for a set of Pods, and can load-balance across them.</a:t>
            </a:r>
          </a:p>
          <a:p>
            <a:pPr lvl="1"/>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86218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D1B-7F4C-00C6-CA6B-A01394162554}"/>
              </a:ext>
            </a:extLst>
          </p:cNvPr>
          <p:cNvSpPr>
            <a:spLocks noGrp="1"/>
          </p:cNvSpPr>
          <p:nvPr>
            <p:ph type="title"/>
          </p:nvPr>
        </p:nvSpPr>
        <p:spPr/>
        <p:txBody>
          <a:bodyPr/>
          <a:lstStyle/>
          <a:p>
            <a:r>
              <a:rPr lang="en-US" dirty="0"/>
              <a:t>Container → Pod → Cluster</a:t>
            </a:r>
            <a:br>
              <a:rPr lang="en-US" dirty="0"/>
            </a:br>
            <a:endParaRPr lang="en-IN" dirty="0"/>
          </a:p>
        </p:txBody>
      </p:sp>
      <p:sp>
        <p:nvSpPr>
          <p:cNvPr id="3" name="Content Placeholder 2">
            <a:extLst>
              <a:ext uri="{FF2B5EF4-FFF2-40B4-BE49-F238E27FC236}">
                <a16:creationId xmlns:a16="http://schemas.microsoft.com/office/drawing/2014/main" id="{56D474FC-C87F-C968-F300-F52856201530}"/>
              </a:ext>
            </a:extLst>
          </p:cNvPr>
          <p:cNvSpPr>
            <a:spLocks noGrp="1"/>
          </p:cNvSpPr>
          <p:nvPr>
            <p:ph idx="1"/>
          </p:nvPr>
        </p:nvSpPr>
        <p:spPr/>
        <p:txBody>
          <a:bodyPr/>
          <a:lstStyle/>
          <a:p>
            <a:pPr>
              <a:buFont typeface="Arial" panose="020B0604020202020204" pitchFamily="34" charset="0"/>
              <a:buChar char="•"/>
            </a:pPr>
            <a:r>
              <a:rPr lang="en-US" dirty="0"/>
              <a:t>“A container runs logically in a pod (though it also uses a container runtime);</a:t>
            </a:r>
          </a:p>
          <a:p>
            <a:pPr>
              <a:buFont typeface="Arial" panose="020B0604020202020204" pitchFamily="34" charset="0"/>
              <a:buChar char="•"/>
            </a:pPr>
            <a:r>
              <a:rPr lang="en-US" dirty="0"/>
              <a:t>A group of pods, related or unrelated, run on a cluster. A pod is a unit of replication on a cluster;</a:t>
            </a:r>
          </a:p>
          <a:p>
            <a:pPr>
              <a:buFont typeface="Arial" panose="020B0604020202020204" pitchFamily="34" charset="0"/>
              <a:buChar char="•"/>
            </a:pPr>
            <a:r>
              <a:rPr lang="en-US" dirty="0"/>
              <a:t>A cluster can contain many pods, related or unrelated [and] grouped under the tight logical borders called namespaces.”</a:t>
            </a:r>
          </a:p>
          <a:p>
            <a:endParaRPr lang="en-IN" dirty="0"/>
          </a:p>
        </p:txBody>
      </p:sp>
    </p:spTree>
    <p:extLst>
      <p:ext uri="{BB962C8B-B14F-4D97-AF65-F5344CB8AC3E}">
        <p14:creationId xmlns:p14="http://schemas.microsoft.com/office/powerpoint/2010/main" val="261044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E567-15F7-C575-614F-2AEB4F3696D7}"/>
              </a:ext>
            </a:extLst>
          </p:cNvPr>
          <p:cNvSpPr>
            <a:spLocks noGrp="1"/>
          </p:cNvSpPr>
          <p:nvPr>
            <p:ph type="title"/>
          </p:nvPr>
        </p:nvSpPr>
        <p:spPr/>
        <p:txBody>
          <a:bodyPr/>
          <a:lstStyle/>
          <a:p>
            <a:r>
              <a:rPr lang="en-IN" b="1" dirty="0"/>
              <a:t>Kubernetes Components</a:t>
            </a:r>
            <a:endParaRPr lang="en-IN" dirty="0"/>
          </a:p>
        </p:txBody>
      </p:sp>
      <p:sp>
        <p:nvSpPr>
          <p:cNvPr id="3" name="Content Placeholder 2">
            <a:extLst>
              <a:ext uri="{FF2B5EF4-FFF2-40B4-BE49-F238E27FC236}">
                <a16:creationId xmlns:a16="http://schemas.microsoft.com/office/drawing/2014/main" id="{C916B1E1-47C2-0D79-E13A-FB95053804C8}"/>
              </a:ext>
            </a:extLst>
          </p:cNvPr>
          <p:cNvSpPr>
            <a:spLocks noGrp="1"/>
          </p:cNvSpPr>
          <p:nvPr>
            <p:ph idx="1"/>
          </p:nvPr>
        </p:nvSpPr>
        <p:spPr/>
        <p:txBody>
          <a:bodyPr/>
          <a:lstStyle/>
          <a:p>
            <a:r>
              <a:rPr lang="en-US" dirty="0"/>
              <a:t>When you deploy Kubernetes, you get a Kubernetes cluster.</a:t>
            </a:r>
          </a:p>
          <a:p>
            <a:r>
              <a:rPr lang="en-US" dirty="0"/>
              <a:t>Kubernetes cluster consists of a set of worker machines, called nodes, that run containerized applications. Every cluster has at least one worker node.</a:t>
            </a:r>
          </a:p>
          <a:p>
            <a:r>
              <a:rPr lang="en-US" dirty="0"/>
              <a:t>The worker node(s) host the Pods that are the components of the application workload. </a:t>
            </a:r>
          </a:p>
          <a:p>
            <a:r>
              <a:rPr lang="en-US" dirty="0"/>
              <a:t>The control plane manages the worker nodes and the Pods in the cluster. In production environments, the control plane usually runs across multiple computers and a cluster usually runs multiple nodes, providing fault-tolerance and high availability.</a:t>
            </a:r>
          </a:p>
          <a:p>
            <a:endParaRPr lang="en-IN" dirty="0"/>
          </a:p>
        </p:txBody>
      </p:sp>
    </p:spTree>
    <p:extLst>
      <p:ext uri="{BB962C8B-B14F-4D97-AF65-F5344CB8AC3E}">
        <p14:creationId xmlns:p14="http://schemas.microsoft.com/office/powerpoint/2010/main" val="175405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919A-1232-018C-46C7-CE969B55043F}"/>
              </a:ext>
            </a:extLst>
          </p:cNvPr>
          <p:cNvSpPr>
            <a:spLocks noGrp="1"/>
          </p:cNvSpPr>
          <p:nvPr>
            <p:ph type="title"/>
          </p:nvPr>
        </p:nvSpPr>
        <p:spPr/>
        <p:txBody>
          <a:bodyPr/>
          <a:lstStyle/>
          <a:p>
            <a:r>
              <a:rPr lang="en-IN" b="1" dirty="0"/>
              <a:t>Kubernetes Components</a:t>
            </a:r>
            <a:endParaRPr lang="en-IN" dirty="0"/>
          </a:p>
        </p:txBody>
      </p:sp>
      <p:pic>
        <p:nvPicPr>
          <p:cNvPr id="5" name="Content Placeholder 4">
            <a:extLst>
              <a:ext uri="{FF2B5EF4-FFF2-40B4-BE49-F238E27FC236}">
                <a16:creationId xmlns:a16="http://schemas.microsoft.com/office/drawing/2014/main" id="{516003A6-7CA3-CF3E-D398-BE1F70E1586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1759750"/>
            <a:ext cx="10515599" cy="5098250"/>
          </a:xfrm>
        </p:spPr>
      </p:pic>
    </p:spTree>
    <p:extLst>
      <p:ext uri="{BB962C8B-B14F-4D97-AF65-F5344CB8AC3E}">
        <p14:creationId xmlns:p14="http://schemas.microsoft.com/office/powerpoint/2010/main" val="289713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0BC1-1D85-54CA-3C63-0733AF3DF0F9}"/>
              </a:ext>
            </a:extLst>
          </p:cNvPr>
          <p:cNvSpPr>
            <a:spLocks noGrp="1"/>
          </p:cNvSpPr>
          <p:nvPr>
            <p:ph type="title"/>
          </p:nvPr>
        </p:nvSpPr>
        <p:spPr/>
        <p:txBody>
          <a:bodyPr/>
          <a:lstStyle/>
          <a:p>
            <a:r>
              <a:rPr lang="en-IN" b="1" dirty="0"/>
              <a:t>Control Plane Components</a:t>
            </a:r>
            <a:endParaRPr lang="en-IN" dirty="0"/>
          </a:p>
        </p:txBody>
      </p:sp>
      <p:sp>
        <p:nvSpPr>
          <p:cNvPr id="3" name="Content Placeholder 2">
            <a:extLst>
              <a:ext uri="{FF2B5EF4-FFF2-40B4-BE49-F238E27FC236}">
                <a16:creationId xmlns:a16="http://schemas.microsoft.com/office/drawing/2014/main" id="{7092AC40-F475-BA43-DC0A-EEE3C873378E}"/>
              </a:ext>
            </a:extLst>
          </p:cNvPr>
          <p:cNvSpPr>
            <a:spLocks noGrp="1"/>
          </p:cNvSpPr>
          <p:nvPr>
            <p:ph idx="1"/>
          </p:nvPr>
        </p:nvSpPr>
        <p:spPr/>
        <p:txBody>
          <a:bodyPr/>
          <a:lstStyle/>
          <a:p>
            <a:r>
              <a:rPr lang="en-US" dirty="0"/>
              <a:t>Make global decisions about the cluster (for example, scheduling), as well as detecting and responding to cluster events (for example, starting up a new pod when a deployment's replicas field is unsatisfied).</a:t>
            </a:r>
          </a:p>
          <a:p>
            <a:r>
              <a:rPr lang="en-US" dirty="0"/>
              <a:t>Control plane components can be run on any machine in the cluster. However, for simplicity, set up scripts typically start all control plane components on the same machine, and do not run user containers on this machine. </a:t>
            </a:r>
            <a:endParaRPr lang="en-IN" dirty="0"/>
          </a:p>
        </p:txBody>
      </p:sp>
    </p:spTree>
    <p:extLst>
      <p:ext uri="{BB962C8B-B14F-4D97-AF65-F5344CB8AC3E}">
        <p14:creationId xmlns:p14="http://schemas.microsoft.com/office/powerpoint/2010/main" val="24224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9FAD-C1CB-AF6E-4514-9C118436107A}"/>
              </a:ext>
            </a:extLst>
          </p:cNvPr>
          <p:cNvSpPr>
            <a:spLocks noGrp="1"/>
          </p:cNvSpPr>
          <p:nvPr>
            <p:ph type="title"/>
          </p:nvPr>
        </p:nvSpPr>
        <p:spPr/>
        <p:txBody>
          <a:bodyPr/>
          <a:lstStyle/>
          <a:p>
            <a:r>
              <a:rPr lang="en-IN" b="1" dirty="0" err="1"/>
              <a:t>kube-apiserver</a:t>
            </a:r>
            <a:endParaRPr lang="en-IN" dirty="0"/>
          </a:p>
        </p:txBody>
      </p:sp>
      <p:sp>
        <p:nvSpPr>
          <p:cNvPr id="3" name="Content Placeholder 2">
            <a:extLst>
              <a:ext uri="{FF2B5EF4-FFF2-40B4-BE49-F238E27FC236}">
                <a16:creationId xmlns:a16="http://schemas.microsoft.com/office/drawing/2014/main" id="{7A51BE00-E81E-2234-4ABD-47B668FEDD60}"/>
              </a:ext>
            </a:extLst>
          </p:cNvPr>
          <p:cNvSpPr>
            <a:spLocks noGrp="1"/>
          </p:cNvSpPr>
          <p:nvPr>
            <p:ph idx="1"/>
          </p:nvPr>
        </p:nvSpPr>
        <p:spPr/>
        <p:txBody>
          <a:bodyPr/>
          <a:lstStyle/>
          <a:p>
            <a:r>
              <a:rPr lang="en-US" dirty="0"/>
              <a:t>The API server is a component of the Kubernetes control plane that exposes the Kubernetes API. </a:t>
            </a:r>
          </a:p>
          <a:p>
            <a:r>
              <a:rPr lang="en-US" dirty="0"/>
              <a:t>The API server is the front end for the Kubernetes control plane.</a:t>
            </a:r>
          </a:p>
          <a:p>
            <a:r>
              <a:rPr lang="en-US" dirty="0"/>
              <a:t>The main implementation of a Kubernetes API server is kube-apiserver.</a:t>
            </a:r>
          </a:p>
          <a:p>
            <a:r>
              <a:rPr lang="en-US" dirty="0"/>
              <a:t> kube-apiserver is designed to scale horizontally—that is, it scales by deploying more instances. You can run several instances of kube-apiserver and balance traffic between those instances.</a:t>
            </a:r>
          </a:p>
          <a:p>
            <a:endParaRPr lang="en-IN" dirty="0"/>
          </a:p>
        </p:txBody>
      </p:sp>
    </p:spTree>
    <p:extLst>
      <p:ext uri="{BB962C8B-B14F-4D97-AF65-F5344CB8AC3E}">
        <p14:creationId xmlns:p14="http://schemas.microsoft.com/office/powerpoint/2010/main" val="43057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AD5F-084B-AE1A-9255-C0A37BA6297F}"/>
              </a:ext>
            </a:extLst>
          </p:cNvPr>
          <p:cNvSpPr>
            <a:spLocks noGrp="1"/>
          </p:cNvSpPr>
          <p:nvPr>
            <p:ph type="title"/>
          </p:nvPr>
        </p:nvSpPr>
        <p:spPr/>
        <p:txBody>
          <a:bodyPr/>
          <a:lstStyle/>
          <a:p>
            <a:r>
              <a:rPr lang="en-IN" b="1"/>
              <a:t>etcd</a:t>
            </a:r>
          </a:p>
        </p:txBody>
      </p:sp>
      <p:sp>
        <p:nvSpPr>
          <p:cNvPr id="3" name="Content Placeholder 2">
            <a:extLst>
              <a:ext uri="{FF2B5EF4-FFF2-40B4-BE49-F238E27FC236}">
                <a16:creationId xmlns:a16="http://schemas.microsoft.com/office/drawing/2014/main" id="{D5CD57CB-84C5-D6E6-A7AF-61737A784E9B}"/>
              </a:ext>
            </a:extLst>
          </p:cNvPr>
          <p:cNvSpPr>
            <a:spLocks noGrp="1"/>
          </p:cNvSpPr>
          <p:nvPr>
            <p:ph idx="1"/>
          </p:nvPr>
        </p:nvSpPr>
        <p:spPr/>
        <p:txBody>
          <a:bodyPr/>
          <a:lstStyle/>
          <a:p>
            <a:r>
              <a:rPr lang="en-US" dirty="0"/>
              <a:t>Consistent and highly-available key value store used as Kubernetes' backing store for all cluster data.</a:t>
            </a:r>
          </a:p>
          <a:p>
            <a:r>
              <a:rPr lang="en-US" dirty="0"/>
              <a:t>If your Kubernetes cluster uses </a:t>
            </a:r>
            <a:r>
              <a:rPr lang="en-US" dirty="0" err="1"/>
              <a:t>etcd</a:t>
            </a:r>
            <a:r>
              <a:rPr lang="en-US" dirty="0"/>
              <a:t> as its backing store, make sure you have a back up plan for those data.</a:t>
            </a:r>
          </a:p>
          <a:p>
            <a:endParaRPr lang="en-IN" dirty="0"/>
          </a:p>
        </p:txBody>
      </p:sp>
    </p:spTree>
    <p:extLst>
      <p:ext uri="{BB962C8B-B14F-4D97-AF65-F5344CB8AC3E}">
        <p14:creationId xmlns:p14="http://schemas.microsoft.com/office/powerpoint/2010/main" val="3818596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A315-888A-5874-5D71-F18212DCCF7B}"/>
              </a:ext>
            </a:extLst>
          </p:cNvPr>
          <p:cNvSpPr>
            <a:spLocks noGrp="1"/>
          </p:cNvSpPr>
          <p:nvPr>
            <p:ph type="title"/>
          </p:nvPr>
        </p:nvSpPr>
        <p:spPr/>
        <p:txBody>
          <a:bodyPr/>
          <a:lstStyle/>
          <a:p>
            <a:r>
              <a:rPr lang="en-IN" b="1" dirty="0" err="1"/>
              <a:t>kube</a:t>
            </a:r>
            <a:r>
              <a:rPr lang="en-IN" b="1" dirty="0"/>
              <a:t>-scheduler</a:t>
            </a:r>
            <a:endParaRPr lang="en-IN" dirty="0"/>
          </a:p>
        </p:txBody>
      </p:sp>
      <p:sp>
        <p:nvSpPr>
          <p:cNvPr id="3" name="Content Placeholder 2">
            <a:extLst>
              <a:ext uri="{FF2B5EF4-FFF2-40B4-BE49-F238E27FC236}">
                <a16:creationId xmlns:a16="http://schemas.microsoft.com/office/drawing/2014/main" id="{ED6E3864-725B-7BC2-D5D1-546AC4F20388}"/>
              </a:ext>
            </a:extLst>
          </p:cNvPr>
          <p:cNvSpPr>
            <a:spLocks noGrp="1"/>
          </p:cNvSpPr>
          <p:nvPr>
            <p:ph idx="1"/>
          </p:nvPr>
        </p:nvSpPr>
        <p:spPr/>
        <p:txBody>
          <a:bodyPr/>
          <a:lstStyle/>
          <a:p>
            <a:r>
              <a:rPr lang="en-US" dirty="0"/>
              <a:t>Control plane component that watches for newly created Pods with no assigned node, and selects a node for them to run on.</a:t>
            </a:r>
          </a:p>
          <a:p>
            <a:r>
              <a:rPr lang="en-US" dirty="0"/>
              <a:t>Factors taken into account for scheduling decisions include: individual and collective resource requirements, hardware/software/policy constraints, affinity and anti-affinity specifications, data locality, inter-workload interference, and deadlines.</a:t>
            </a:r>
          </a:p>
          <a:p>
            <a:endParaRPr lang="en-IN" dirty="0"/>
          </a:p>
        </p:txBody>
      </p:sp>
    </p:spTree>
    <p:extLst>
      <p:ext uri="{BB962C8B-B14F-4D97-AF65-F5344CB8AC3E}">
        <p14:creationId xmlns:p14="http://schemas.microsoft.com/office/powerpoint/2010/main" val="279855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51E3-EA63-597D-B2C8-E0D1330471E2}"/>
              </a:ext>
            </a:extLst>
          </p:cNvPr>
          <p:cNvSpPr>
            <a:spLocks noGrp="1"/>
          </p:cNvSpPr>
          <p:nvPr>
            <p:ph type="title"/>
          </p:nvPr>
        </p:nvSpPr>
        <p:spPr/>
        <p:txBody>
          <a:bodyPr/>
          <a:lstStyle/>
          <a:p>
            <a:r>
              <a:rPr lang="en-IN" b="1" dirty="0"/>
              <a:t>What is Kubernetes?</a:t>
            </a:r>
            <a:endParaRPr lang="en-IN" dirty="0"/>
          </a:p>
        </p:txBody>
      </p:sp>
      <p:sp>
        <p:nvSpPr>
          <p:cNvPr id="3" name="Content Placeholder 2">
            <a:extLst>
              <a:ext uri="{FF2B5EF4-FFF2-40B4-BE49-F238E27FC236}">
                <a16:creationId xmlns:a16="http://schemas.microsoft.com/office/drawing/2014/main" id="{A850C4BA-0439-101D-31F6-642358B90D44}"/>
              </a:ext>
            </a:extLst>
          </p:cNvPr>
          <p:cNvSpPr>
            <a:spLocks noGrp="1"/>
          </p:cNvSpPr>
          <p:nvPr>
            <p:ph idx="1"/>
          </p:nvPr>
        </p:nvSpPr>
        <p:spPr/>
        <p:txBody>
          <a:bodyPr/>
          <a:lstStyle/>
          <a:p>
            <a:r>
              <a:rPr lang="en-US" dirty="0"/>
              <a:t>Portable, extensible, open source platform for managing containerized workloads and services, that facilitates both declarative configuration and automation. </a:t>
            </a:r>
          </a:p>
          <a:p>
            <a:endParaRPr lang="en-IN" dirty="0"/>
          </a:p>
        </p:txBody>
      </p:sp>
    </p:spTree>
    <p:extLst>
      <p:ext uri="{BB962C8B-B14F-4D97-AF65-F5344CB8AC3E}">
        <p14:creationId xmlns:p14="http://schemas.microsoft.com/office/powerpoint/2010/main" val="150349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ADA4-72E3-C120-32E4-A7809DDE7D7A}"/>
              </a:ext>
            </a:extLst>
          </p:cNvPr>
          <p:cNvSpPr>
            <a:spLocks noGrp="1"/>
          </p:cNvSpPr>
          <p:nvPr>
            <p:ph type="title"/>
          </p:nvPr>
        </p:nvSpPr>
        <p:spPr/>
        <p:txBody>
          <a:bodyPr/>
          <a:lstStyle/>
          <a:p>
            <a:r>
              <a:rPr lang="en-IN" b="1" dirty="0" err="1"/>
              <a:t>kube</a:t>
            </a:r>
            <a:r>
              <a:rPr lang="en-IN" b="1" dirty="0"/>
              <a:t>-controller-manager</a:t>
            </a:r>
            <a:r>
              <a:rPr lang="en-IN" b="1" dirty="0">
                <a:effectLst/>
                <a:hlinkClick r:id="rId2"/>
              </a:rPr>
              <a:t> </a:t>
            </a:r>
            <a:endParaRPr lang="en-IN" dirty="0"/>
          </a:p>
        </p:txBody>
      </p:sp>
      <p:sp>
        <p:nvSpPr>
          <p:cNvPr id="3" name="Content Placeholder 2">
            <a:extLst>
              <a:ext uri="{FF2B5EF4-FFF2-40B4-BE49-F238E27FC236}">
                <a16:creationId xmlns:a16="http://schemas.microsoft.com/office/drawing/2014/main" id="{5954D75E-2840-5378-7148-2715BC613126}"/>
              </a:ext>
            </a:extLst>
          </p:cNvPr>
          <p:cNvSpPr>
            <a:spLocks noGrp="1"/>
          </p:cNvSpPr>
          <p:nvPr>
            <p:ph idx="1"/>
          </p:nvPr>
        </p:nvSpPr>
        <p:spPr/>
        <p:txBody>
          <a:bodyPr>
            <a:normAutofit fontScale="92500"/>
          </a:bodyPr>
          <a:lstStyle/>
          <a:p>
            <a:r>
              <a:rPr lang="en-US" dirty="0"/>
              <a:t>Control plane component that runs controller processes.</a:t>
            </a:r>
          </a:p>
          <a:p>
            <a:r>
              <a:rPr lang="en-US" dirty="0"/>
              <a:t>Logically, each controller is a separate process, but to reduce complexity, they are all compiled into a single binary and run in a single process.</a:t>
            </a:r>
          </a:p>
          <a:p>
            <a:r>
              <a:rPr lang="en-US" dirty="0"/>
              <a:t>Some types of these controllers are:</a:t>
            </a:r>
          </a:p>
          <a:p>
            <a:pPr lvl="1"/>
            <a:r>
              <a:rPr lang="en-US" dirty="0"/>
              <a:t>Node controller: Responsible for noticing and responding when nodes go down.</a:t>
            </a:r>
          </a:p>
          <a:p>
            <a:pPr lvl="1"/>
            <a:r>
              <a:rPr lang="en-US" dirty="0"/>
              <a:t>Job controller: Watches for Job objects that represent one-off tasks, then creates Pods to run those tasks to completion.</a:t>
            </a:r>
          </a:p>
          <a:p>
            <a:pPr lvl="1"/>
            <a:r>
              <a:rPr lang="en-US" dirty="0"/>
              <a:t>Endpoints controller: Populates the Endpoints object (that is, joins Services &amp; Pods).</a:t>
            </a:r>
          </a:p>
          <a:p>
            <a:pPr lvl="1"/>
            <a:r>
              <a:rPr lang="en-US" dirty="0"/>
              <a:t>Service Account &amp; Token controllers: Create default accounts and API access tokens for new namespaces.</a:t>
            </a:r>
          </a:p>
        </p:txBody>
      </p:sp>
    </p:spTree>
    <p:extLst>
      <p:ext uri="{BB962C8B-B14F-4D97-AF65-F5344CB8AC3E}">
        <p14:creationId xmlns:p14="http://schemas.microsoft.com/office/powerpoint/2010/main" val="3207577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A33F-9F6C-7674-D1D6-C2CC1BA1A97C}"/>
              </a:ext>
            </a:extLst>
          </p:cNvPr>
          <p:cNvSpPr>
            <a:spLocks noGrp="1"/>
          </p:cNvSpPr>
          <p:nvPr>
            <p:ph type="title"/>
          </p:nvPr>
        </p:nvSpPr>
        <p:spPr/>
        <p:txBody>
          <a:bodyPr/>
          <a:lstStyle/>
          <a:p>
            <a:r>
              <a:rPr lang="en-IN" b="1"/>
              <a:t>cloud-controller-manager</a:t>
            </a:r>
          </a:p>
        </p:txBody>
      </p:sp>
      <p:sp>
        <p:nvSpPr>
          <p:cNvPr id="3" name="Content Placeholder 2">
            <a:extLst>
              <a:ext uri="{FF2B5EF4-FFF2-40B4-BE49-F238E27FC236}">
                <a16:creationId xmlns:a16="http://schemas.microsoft.com/office/drawing/2014/main" id="{23EBEE5D-239C-A5B9-24F3-A49FE387F4BD}"/>
              </a:ext>
            </a:extLst>
          </p:cNvPr>
          <p:cNvSpPr>
            <a:spLocks noGrp="1"/>
          </p:cNvSpPr>
          <p:nvPr>
            <p:ph idx="1"/>
          </p:nvPr>
        </p:nvSpPr>
        <p:spPr/>
        <p:txBody>
          <a:bodyPr>
            <a:normAutofit fontScale="92500" lnSpcReduction="20000"/>
          </a:bodyPr>
          <a:lstStyle/>
          <a:p>
            <a:r>
              <a:rPr lang="en-US" dirty="0"/>
              <a:t>A Kubernetes control plane component that embeds cloud-specific control logic. </a:t>
            </a:r>
          </a:p>
          <a:p>
            <a:r>
              <a:rPr lang="en-US" dirty="0"/>
              <a:t>The cloud controller manager lets you link your cluster into your cloud provider's API, and separates out the components that interact with that cloud platform from components that only interact with your cluster.</a:t>
            </a:r>
          </a:p>
          <a:p>
            <a:r>
              <a:rPr lang="en-US" dirty="0"/>
              <a:t>The cloud-controller-manager only runs controllers that are specific to your cloud provider. If you are running Kubernetes on your own premises, or in a learning environment inside your own PC, the cluster does not have a cloud controller manager.</a:t>
            </a:r>
          </a:p>
          <a:p>
            <a:r>
              <a:rPr lang="en-US" dirty="0"/>
              <a:t>As with the </a:t>
            </a:r>
            <a:r>
              <a:rPr lang="en-US" dirty="0" err="1"/>
              <a:t>kube</a:t>
            </a:r>
            <a:r>
              <a:rPr lang="en-US" dirty="0"/>
              <a:t>-controller-manager, the cloud-controller-manager combines several logically independent control loops into a single binary that you run as a single process. You can scale horizontally (run more than one copy) to improve performance or to help tolerate failures</a:t>
            </a:r>
          </a:p>
          <a:p>
            <a:endParaRPr lang="en-IN" dirty="0"/>
          </a:p>
        </p:txBody>
      </p:sp>
    </p:spTree>
    <p:extLst>
      <p:ext uri="{BB962C8B-B14F-4D97-AF65-F5344CB8AC3E}">
        <p14:creationId xmlns:p14="http://schemas.microsoft.com/office/powerpoint/2010/main" val="197174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0D68-F5A0-E74B-5772-8642BFA48F83}"/>
              </a:ext>
            </a:extLst>
          </p:cNvPr>
          <p:cNvSpPr>
            <a:spLocks noGrp="1"/>
          </p:cNvSpPr>
          <p:nvPr>
            <p:ph type="title"/>
          </p:nvPr>
        </p:nvSpPr>
        <p:spPr/>
        <p:txBody>
          <a:bodyPr/>
          <a:lstStyle/>
          <a:p>
            <a:r>
              <a:rPr lang="en-IN" b="1" dirty="0"/>
              <a:t>Node Components</a:t>
            </a:r>
            <a:endParaRPr lang="en-IN" dirty="0"/>
          </a:p>
        </p:txBody>
      </p:sp>
      <p:sp>
        <p:nvSpPr>
          <p:cNvPr id="3" name="Content Placeholder 2">
            <a:extLst>
              <a:ext uri="{FF2B5EF4-FFF2-40B4-BE49-F238E27FC236}">
                <a16:creationId xmlns:a16="http://schemas.microsoft.com/office/drawing/2014/main" id="{0E1F6E9F-C30F-2C0F-E044-05EBE458B9D8}"/>
              </a:ext>
            </a:extLst>
          </p:cNvPr>
          <p:cNvSpPr>
            <a:spLocks noGrp="1"/>
          </p:cNvSpPr>
          <p:nvPr>
            <p:ph idx="1"/>
          </p:nvPr>
        </p:nvSpPr>
        <p:spPr/>
        <p:txBody>
          <a:bodyPr>
            <a:normAutofit fontScale="77500" lnSpcReduction="20000"/>
          </a:bodyPr>
          <a:lstStyle/>
          <a:p>
            <a:r>
              <a:rPr lang="en-US" b="1" dirty="0" err="1"/>
              <a:t>kubelet</a:t>
            </a:r>
            <a:endParaRPr lang="en-US" b="1" dirty="0"/>
          </a:p>
          <a:p>
            <a:pPr lvl="1"/>
            <a:r>
              <a:rPr lang="en-US" dirty="0"/>
              <a:t>An agent that runs on each node in the cluster. It makes sure that containers are running in a Pod.</a:t>
            </a:r>
          </a:p>
          <a:p>
            <a:pPr lvl="1"/>
            <a:r>
              <a:rPr lang="en-US" dirty="0"/>
              <a:t>The </a:t>
            </a:r>
            <a:r>
              <a:rPr lang="en-US" dirty="0" err="1"/>
              <a:t>kubelet</a:t>
            </a:r>
            <a:r>
              <a:rPr lang="en-US" dirty="0"/>
              <a:t> takes a set of </a:t>
            </a:r>
            <a:r>
              <a:rPr lang="en-US" dirty="0" err="1"/>
              <a:t>PodSpecs</a:t>
            </a:r>
            <a:r>
              <a:rPr lang="en-US" dirty="0"/>
              <a:t> that are provided through various mechanisms and ensures that the containers described in those </a:t>
            </a:r>
            <a:r>
              <a:rPr lang="en-US" dirty="0" err="1"/>
              <a:t>PodSpecs</a:t>
            </a:r>
            <a:r>
              <a:rPr lang="en-US" dirty="0"/>
              <a:t> are running and healthy. The </a:t>
            </a:r>
            <a:r>
              <a:rPr lang="en-US" dirty="0" err="1"/>
              <a:t>kubelet</a:t>
            </a:r>
            <a:r>
              <a:rPr lang="en-US" dirty="0"/>
              <a:t> doesn't manage containers which were not created by Kubernetes.</a:t>
            </a:r>
          </a:p>
          <a:p>
            <a:r>
              <a:rPr lang="en-US" b="1" dirty="0" err="1"/>
              <a:t>kube</a:t>
            </a:r>
            <a:r>
              <a:rPr lang="en-US" b="1" dirty="0"/>
              <a:t>-proxy</a:t>
            </a:r>
          </a:p>
          <a:p>
            <a:pPr lvl="1"/>
            <a:r>
              <a:rPr lang="en-US" dirty="0" err="1"/>
              <a:t>kube</a:t>
            </a:r>
            <a:r>
              <a:rPr lang="en-US" dirty="0"/>
              <a:t>-proxy is a network proxy that runs on each node in your cluster, implementing part of the Kubernetes Service concept.</a:t>
            </a:r>
          </a:p>
          <a:p>
            <a:pPr lvl="1"/>
            <a:r>
              <a:rPr lang="en-US" dirty="0"/>
              <a:t>kube-proxy maintains network rules on nodes. These network rules allow network communication to your Pods from network sessions inside or outside of your cluster.</a:t>
            </a:r>
          </a:p>
          <a:p>
            <a:pPr lvl="1"/>
            <a:r>
              <a:rPr lang="en-US" dirty="0"/>
              <a:t>kube-proxy uses the operating system packet filtering layer if there is one and it's available. Otherwise, kube-proxy forwards the traffic itself.</a:t>
            </a:r>
          </a:p>
          <a:p>
            <a:r>
              <a:rPr lang="en-US" b="1" dirty="0"/>
              <a:t>Container runtime</a:t>
            </a:r>
          </a:p>
          <a:p>
            <a:pPr lvl="1"/>
            <a:r>
              <a:rPr lang="en-US" dirty="0"/>
              <a:t>The container runtime is the software that is responsible for running containers.</a:t>
            </a:r>
          </a:p>
          <a:p>
            <a:pPr lvl="1"/>
            <a:r>
              <a:rPr lang="en-US" dirty="0"/>
              <a:t>Kubernetes supports container runtimes such as containerd, CRI-O, and any other implementation of the Kubernetes CRI (Container Runtime Interface)</a:t>
            </a:r>
          </a:p>
          <a:p>
            <a:endParaRPr lang="en-IN" dirty="0"/>
          </a:p>
        </p:txBody>
      </p:sp>
    </p:spTree>
    <p:extLst>
      <p:ext uri="{BB962C8B-B14F-4D97-AF65-F5344CB8AC3E}">
        <p14:creationId xmlns:p14="http://schemas.microsoft.com/office/powerpoint/2010/main" val="311516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2FC8-BE5F-2C4B-9648-5E337631F3EA}"/>
              </a:ext>
            </a:extLst>
          </p:cNvPr>
          <p:cNvSpPr>
            <a:spLocks noGrp="1"/>
          </p:cNvSpPr>
          <p:nvPr>
            <p:ph type="title"/>
          </p:nvPr>
        </p:nvSpPr>
        <p:spPr/>
        <p:txBody>
          <a:bodyPr/>
          <a:lstStyle/>
          <a:p>
            <a:r>
              <a:rPr lang="en-IN" b="1" dirty="0"/>
              <a:t>Addons</a:t>
            </a:r>
            <a:r>
              <a:rPr lang="en-IN" b="1" dirty="0">
                <a:effectLst/>
                <a:hlinkClick r:id="rId2"/>
              </a:rPr>
              <a:t> </a:t>
            </a:r>
            <a:endParaRPr lang="en-IN" dirty="0"/>
          </a:p>
        </p:txBody>
      </p:sp>
      <p:sp>
        <p:nvSpPr>
          <p:cNvPr id="3" name="Content Placeholder 2">
            <a:extLst>
              <a:ext uri="{FF2B5EF4-FFF2-40B4-BE49-F238E27FC236}">
                <a16:creationId xmlns:a16="http://schemas.microsoft.com/office/drawing/2014/main" id="{2D43CAF0-F9F7-0FED-80E8-C2B29EB2DAB9}"/>
              </a:ext>
            </a:extLst>
          </p:cNvPr>
          <p:cNvSpPr>
            <a:spLocks noGrp="1"/>
          </p:cNvSpPr>
          <p:nvPr>
            <p:ph idx="1"/>
          </p:nvPr>
        </p:nvSpPr>
        <p:spPr/>
        <p:txBody>
          <a:bodyPr/>
          <a:lstStyle/>
          <a:p>
            <a:r>
              <a:rPr lang="en-US" dirty="0"/>
              <a:t>Addons use Kubernetes resources (</a:t>
            </a:r>
            <a:r>
              <a:rPr lang="en-US" dirty="0" err="1"/>
              <a:t>DaemonSet</a:t>
            </a:r>
            <a:r>
              <a:rPr lang="en-US" dirty="0"/>
              <a:t>, Deployment, </a:t>
            </a:r>
            <a:r>
              <a:rPr lang="en-US" dirty="0" err="1"/>
              <a:t>etc</a:t>
            </a:r>
            <a:r>
              <a:rPr lang="en-US" dirty="0"/>
              <a:t>) to implement cluster features. Because these are providing cluster-level features, </a:t>
            </a:r>
            <a:r>
              <a:rPr lang="en-US" dirty="0" err="1"/>
              <a:t>namespaced</a:t>
            </a:r>
            <a:r>
              <a:rPr lang="en-US" dirty="0"/>
              <a:t> resources for addons belong within the </a:t>
            </a:r>
            <a:r>
              <a:rPr lang="en-US" dirty="0" err="1"/>
              <a:t>kube</a:t>
            </a:r>
            <a:r>
              <a:rPr lang="en-US" dirty="0"/>
              <a:t>-system namespace.</a:t>
            </a:r>
          </a:p>
          <a:p>
            <a:endParaRPr lang="en-IN" dirty="0"/>
          </a:p>
        </p:txBody>
      </p:sp>
    </p:spTree>
    <p:extLst>
      <p:ext uri="{BB962C8B-B14F-4D97-AF65-F5344CB8AC3E}">
        <p14:creationId xmlns:p14="http://schemas.microsoft.com/office/powerpoint/2010/main" val="294004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2724-E564-AAB3-074B-0050C86FDE21}"/>
              </a:ext>
            </a:extLst>
          </p:cNvPr>
          <p:cNvSpPr>
            <a:spLocks noGrp="1"/>
          </p:cNvSpPr>
          <p:nvPr>
            <p:ph type="title"/>
          </p:nvPr>
        </p:nvSpPr>
        <p:spPr/>
        <p:txBody>
          <a:bodyPr/>
          <a:lstStyle/>
          <a:p>
            <a:r>
              <a:rPr lang="en-US" b="1" dirty="0"/>
              <a:t>DNS</a:t>
            </a:r>
            <a:endParaRPr lang="en-IN" dirty="0"/>
          </a:p>
        </p:txBody>
      </p:sp>
      <p:sp>
        <p:nvSpPr>
          <p:cNvPr id="3" name="Content Placeholder 2">
            <a:extLst>
              <a:ext uri="{FF2B5EF4-FFF2-40B4-BE49-F238E27FC236}">
                <a16:creationId xmlns:a16="http://schemas.microsoft.com/office/drawing/2014/main" id="{D326FD28-8C2C-EDA6-A419-140EAF1BF08D}"/>
              </a:ext>
            </a:extLst>
          </p:cNvPr>
          <p:cNvSpPr>
            <a:spLocks noGrp="1"/>
          </p:cNvSpPr>
          <p:nvPr>
            <p:ph idx="1"/>
          </p:nvPr>
        </p:nvSpPr>
        <p:spPr/>
        <p:txBody>
          <a:bodyPr/>
          <a:lstStyle/>
          <a:p>
            <a:r>
              <a:rPr lang="en-US" dirty="0"/>
              <a:t>While the other addons are not strictly required, all Kubernetes clusters should have cluster DNS, as many examples rely on it.</a:t>
            </a:r>
          </a:p>
          <a:p>
            <a:r>
              <a:rPr lang="en-US" dirty="0"/>
              <a:t>Cluster DNS is a DNS server, in addition to the other DNS server(s) in your environment, which serves DNS records for Kubernetes services.</a:t>
            </a:r>
          </a:p>
          <a:p>
            <a:r>
              <a:rPr lang="en-US" dirty="0"/>
              <a:t>Containers started by Kubernetes automatically include this DNS server in their DNS searches</a:t>
            </a:r>
          </a:p>
          <a:p>
            <a:endParaRPr lang="en-IN" dirty="0"/>
          </a:p>
        </p:txBody>
      </p:sp>
    </p:spTree>
    <p:extLst>
      <p:ext uri="{BB962C8B-B14F-4D97-AF65-F5344CB8AC3E}">
        <p14:creationId xmlns:p14="http://schemas.microsoft.com/office/powerpoint/2010/main" val="1080852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C2A0-D77E-702D-A1BC-9D171351A51B}"/>
              </a:ext>
            </a:extLst>
          </p:cNvPr>
          <p:cNvSpPr>
            <a:spLocks noGrp="1"/>
          </p:cNvSpPr>
          <p:nvPr>
            <p:ph type="title"/>
          </p:nvPr>
        </p:nvSpPr>
        <p:spPr/>
        <p:txBody>
          <a:bodyPr/>
          <a:lstStyle/>
          <a:p>
            <a:r>
              <a:rPr lang="en-IN" b="1" dirty="0"/>
              <a:t>Web UI (Dashboard)</a:t>
            </a:r>
            <a:endParaRPr lang="en-IN" dirty="0"/>
          </a:p>
        </p:txBody>
      </p:sp>
      <p:sp>
        <p:nvSpPr>
          <p:cNvPr id="3" name="Content Placeholder 2">
            <a:extLst>
              <a:ext uri="{FF2B5EF4-FFF2-40B4-BE49-F238E27FC236}">
                <a16:creationId xmlns:a16="http://schemas.microsoft.com/office/drawing/2014/main" id="{38CCCF08-6E50-7AA1-A66D-A356ED3DC2C6}"/>
              </a:ext>
            </a:extLst>
          </p:cNvPr>
          <p:cNvSpPr>
            <a:spLocks noGrp="1"/>
          </p:cNvSpPr>
          <p:nvPr>
            <p:ph idx="1"/>
          </p:nvPr>
        </p:nvSpPr>
        <p:spPr/>
        <p:txBody>
          <a:bodyPr/>
          <a:lstStyle/>
          <a:p>
            <a:r>
              <a:rPr lang="en-US" dirty="0"/>
              <a:t>Dashboard is a general purpose, web-based UI for Kubernetes clusters. It allows users to manage and troubleshoot applications running in the cluster, as well as the cluster itself</a:t>
            </a:r>
            <a:endParaRPr lang="en-IN" dirty="0"/>
          </a:p>
        </p:txBody>
      </p:sp>
    </p:spTree>
    <p:extLst>
      <p:ext uri="{BB962C8B-B14F-4D97-AF65-F5344CB8AC3E}">
        <p14:creationId xmlns:p14="http://schemas.microsoft.com/office/powerpoint/2010/main" val="3249513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95C2-2082-C45E-6A68-E9F3A8E558B5}"/>
              </a:ext>
            </a:extLst>
          </p:cNvPr>
          <p:cNvSpPr>
            <a:spLocks noGrp="1"/>
          </p:cNvSpPr>
          <p:nvPr>
            <p:ph type="title"/>
          </p:nvPr>
        </p:nvSpPr>
        <p:spPr/>
        <p:txBody>
          <a:bodyPr/>
          <a:lstStyle/>
          <a:p>
            <a:r>
              <a:rPr lang="en-IN" b="1" dirty="0"/>
              <a:t>Container Resource Monitoring</a:t>
            </a:r>
            <a:endParaRPr lang="en-IN" dirty="0"/>
          </a:p>
        </p:txBody>
      </p:sp>
      <p:sp>
        <p:nvSpPr>
          <p:cNvPr id="3" name="Content Placeholder 2">
            <a:extLst>
              <a:ext uri="{FF2B5EF4-FFF2-40B4-BE49-F238E27FC236}">
                <a16:creationId xmlns:a16="http://schemas.microsoft.com/office/drawing/2014/main" id="{69C0273D-2FAA-746B-228D-28B1A0295BF5}"/>
              </a:ext>
            </a:extLst>
          </p:cNvPr>
          <p:cNvSpPr>
            <a:spLocks noGrp="1"/>
          </p:cNvSpPr>
          <p:nvPr>
            <p:ph idx="1"/>
          </p:nvPr>
        </p:nvSpPr>
        <p:spPr/>
        <p:txBody>
          <a:bodyPr/>
          <a:lstStyle/>
          <a:p>
            <a:r>
              <a:rPr lang="en-IN" dirty="0"/>
              <a:t>Container Resource Monitoring records generic time-series metrics about containers in a central database, and provides a UI for browsing that data.</a:t>
            </a:r>
          </a:p>
        </p:txBody>
      </p:sp>
    </p:spTree>
    <p:extLst>
      <p:ext uri="{BB962C8B-B14F-4D97-AF65-F5344CB8AC3E}">
        <p14:creationId xmlns:p14="http://schemas.microsoft.com/office/powerpoint/2010/main" val="397292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FDAF-BA9D-7757-7BC0-77E3B48B17ED}"/>
              </a:ext>
            </a:extLst>
          </p:cNvPr>
          <p:cNvSpPr>
            <a:spLocks noGrp="1"/>
          </p:cNvSpPr>
          <p:nvPr>
            <p:ph type="title"/>
          </p:nvPr>
        </p:nvSpPr>
        <p:spPr/>
        <p:txBody>
          <a:bodyPr/>
          <a:lstStyle/>
          <a:p>
            <a:r>
              <a:rPr lang="en-IN" b="1" dirty="0"/>
              <a:t>Cluster-level Logging</a:t>
            </a:r>
            <a:endParaRPr lang="en-IN" dirty="0"/>
          </a:p>
        </p:txBody>
      </p:sp>
      <p:sp>
        <p:nvSpPr>
          <p:cNvPr id="3" name="Content Placeholder 2">
            <a:extLst>
              <a:ext uri="{FF2B5EF4-FFF2-40B4-BE49-F238E27FC236}">
                <a16:creationId xmlns:a16="http://schemas.microsoft.com/office/drawing/2014/main" id="{A684235B-272B-A461-BCB4-C5393D28A695}"/>
              </a:ext>
            </a:extLst>
          </p:cNvPr>
          <p:cNvSpPr>
            <a:spLocks noGrp="1"/>
          </p:cNvSpPr>
          <p:nvPr>
            <p:ph idx="1"/>
          </p:nvPr>
        </p:nvSpPr>
        <p:spPr/>
        <p:txBody>
          <a:bodyPr/>
          <a:lstStyle/>
          <a:p>
            <a:r>
              <a:rPr lang="en-IN" dirty="0"/>
              <a:t>A cluster-level logging mechanism is responsible for saving container logs to a central log store with search/browsing interface.</a:t>
            </a:r>
          </a:p>
          <a:p>
            <a:pPr marL="0" indent="0">
              <a:buNone/>
            </a:pPr>
            <a:endParaRPr lang="en-IN" dirty="0"/>
          </a:p>
        </p:txBody>
      </p:sp>
    </p:spTree>
    <p:extLst>
      <p:ext uri="{BB962C8B-B14F-4D97-AF65-F5344CB8AC3E}">
        <p14:creationId xmlns:p14="http://schemas.microsoft.com/office/powerpoint/2010/main" val="3801304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FF56-F8C9-4192-DD0F-660754C80BFD}"/>
              </a:ext>
            </a:extLst>
          </p:cNvPr>
          <p:cNvSpPr>
            <a:spLocks noGrp="1"/>
          </p:cNvSpPr>
          <p:nvPr>
            <p:ph type="title"/>
          </p:nvPr>
        </p:nvSpPr>
        <p:spPr/>
        <p:txBody>
          <a:bodyPr/>
          <a:lstStyle/>
          <a:p>
            <a:r>
              <a:rPr lang="en-IN" dirty="0"/>
              <a:t>Installing </a:t>
            </a:r>
            <a:r>
              <a:rPr lang="en-IN" dirty="0" err="1"/>
              <a:t>Minikube</a:t>
            </a:r>
            <a:endParaRPr lang="en-IN" dirty="0"/>
          </a:p>
        </p:txBody>
      </p:sp>
      <p:sp>
        <p:nvSpPr>
          <p:cNvPr id="3" name="Content Placeholder 2">
            <a:extLst>
              <a:ext uri="{FF2B5EF4-FFF2-40B4-BE49-F238E27FC236}">
                <a16:creationId xmlns:a16="http://schemas.microsoft.com/office/drawing/2014/main" id="{206665EE-E62A-28C3-8C84-D3AB3F696724}"/>
              </a:ext>
            </a:extLst>
          </p:cNvPr>
          <p:cNvSpPr>
            <a:spLocks noGrp="1"/>
          </p:cNvSpPr>
          <p:nvPr>
            <p:ph idx="1"/>
          </p:nvPr>
        </p:nvSpPr>
        <p:spPr/>
        <p:txBody>
          <a:bodyPr>
            <a:normAutofit fontScale="77500" lnSpcReduction="20000"/>
          </a:bodyPr>
          <a:lstStyle/>
          <a:p>
            <a:r>
              <a:rPr lang="en-US" b="0" i="0" dirty="0" err="1">
                <a:solidFill>
                  <a:srgbClr val="424242"/>
                </a:solidFill>
                <a:effectLst/>
                <a:latin typeface="Georgia" panose="02040502050405020303" pitchFamily="18" charset="0"/>
              </a:rPr>
              <a:t>Minikube</a:t>
            </a:r>
            <a:r>
              <a:rPr lang="en-US" b="0" i="0" dirty="0">
                <a:solidFill>
                  <a:srgbClr val="424242"/>
                </a:solidFill>
                <a:effectLst/>
                <a:latin typeface="Georgia" panose="02040502050405020303" pitchFamily="18" charset="0"/>
              </a:rPr>
              <a:t> is a tool that makes it easy to run Kubernetes locally. </a:t>
            </a:r>
            <a:r>
              <a:rPr lang="en-US" b="0" i="0" dirty="0" err="1">
                <a:solidFill>
                  <a:srgbClr val="424242"/>
                </a:solidFill>
                <a:effectLst/>
                <a:latin typeface="Georgia" panose="02040502050405020303" pitchFamily="18" charset="0"/>
              </a:rPr>
              <a:t>Minikube</a:t>
            </a:r>
            <a:r>
              <a:rPr lang="en-US" b="0" i="0" dirty="0">
                <a:solidFill>
                  <a:srgbClr val="424242"/>
                </a:solidFill>
                <a:effectLst/>
                <a:latin typeface="Georgia" panose="02040502050405020303" pitchFamily="18" charset="0"/>
              </a:rPr>
              <a:t> runs a single-node Kubernetes cluster inside a VM on your laptop for users looking to try out Kubernetes or develop with it day-to-day.</a:t>
            </a:r>
            <a:endParaRPr lang="en-IN" dirty="0"/>
          </a:p>
          <a:p>
            <a:r>
              <a:rPr lang="en-IN" dirty="0"/>
              <a:t>Run below command in </a:t>
            </a:r>
            <a:r>
              <a:rPr lang="en-IN" dirty="0" err="1"/>
              <a:t>powershell</a:t>
            </a:r>
            <a:endParaRPr lang="en-IN" dirty="0"/>
          </a:p>
          <a:p>
            <a:pPr marL="457200" lvl="1" indent="0">
              <a:buNone/>
            </a:pPr>
            <a:r>
              <a:rPr lang="en-IN" dirty="0"/>
              <a:t>New-Item -Path 'c:\' -Name '</a:t>
            </a:r>
            <a:r>
              <a:rPr lang="en-IN" dirty="0" err="1"/>
              <a:t>minikube</a:t>
            </a:r>
            <a:r>
              <a:rPr lang="en-IN" dirty="0"/>
              <a:t>' -ItemType Directory -Force</a:t>
            </a:r>
          </a:p>
          <a:p>
            <a:pPr marL="457200" lvl="1" indent="0">
              <a:buNone/>
            </a:pPr>
            <a:r>
              <a:rPr lang="en-IN" dirty="0"/>
              <a:t>Invoke-</a:t>
            </a:r>
            <a:r>
              <a:rPr lang="en-IN" dirty="0" err="1"/>
              <a:t>WebRequest</a:t>
            </a:r>
            <a:r>
              <a:rPr lang="en-IN" dirty="0"/>
              <a:t> -</a:t>
            </a:r>
            <a:r>
              <a:rPr lang="en-IN" dirty="0" err="1"/>
              <a:t>OutFile</a:t>
            </a:r>
            <a:r>
              <a:rPr lang="en-IN" dirty="0"/>
              <a:t> 'c:\</a:t>
            </a:r>
            <a:r>
              <a:rPr lang="en-IN" dirty="0" err="1"/>
              <a:t>minikube</a:t>
            </a:r>
            <a:r>
              <a:rPr lang="en-IN" dirty="0"/>
              <a:t>\minikube.exe' -Uri 'https://github.com/</a:t>
            </a:r>
            <a:r>
              <a:rPr lang="en-IN" dirty="0" err="1"/>
              <a:t>kubernetes</a:t>
            </a:r>
            <a:r>
              <a:rPr lang="en-IN" dirty="0"/>
              <a:t>/</a:t>
            </a:r>
            <a:r>
              <a:rPr lang="en-IN" dirty="0" err="1"/>
              <a:t>minikube</a:t>
            </a:r>
            <a:r>
              <a:rPr lang="en-IN" dirty="0"/>
              <a:t>/releases/latest/download/minikube-windows-amd64.exe' -</a:t>
            </a:r>
            <a:r>
              <a:rPr lang="en-IN" dirty="0" err="1"/>
              <a:t>UseBasicParsing</a:t>
            </a:r>
            <a:endParaRPr lang="en-IN" dirty="0"/>
          </a:p>
          <a:p>
            <a:r>
              <a:rPr lang="en-US" dirty="0"/>
              <a:t>Add the minikube.exe binary to your </a:t>
            </a:r>
            <a:r>
              <a:rPr lang="en-US" dirty="0" err="1"/>
              <a:t>PATH.Make</a:t>
            </a:r>
            <a:r>
              <a:rPr lang="en-US" dirty="0"/>
              <a:t> sure to run PowerShell as Administrator.</a:t>
            </a:r>
          </a:p>
          <a:p>
            <a:pPr marL="457200" lvl="1" indent="0">
              <a:buNone/>
            </a:pPr>
            <a:r>
              <a:rPr lang="en-IN" dirty="0"/>
              <a:t>$</a:t>
            </a:r>
            <a:r>
              <a:rPr lang="en-IN" dirty="0" err="1"/>
              <a:t>oldPath</a:t>
            </a:r>
            <a:r>
              <a:rPr lang="en-IN" dirty="0"/>
              <a:t> = [Environment]::</a:t>
            </a:r>
            <a:r>
              <a:rPr lang="en-IN" dirty="0" err="1"/>
              <a:t>GetEnvironmentVariable</a:t>
            </a:r>
            <a:r>
              <a:rPr lang="en-IN" dirty="0"/>
              <a:t>('Path', [</a:t>
            </a:r>
            <a:r>
              <a:rPr lang="en-IN" dirty="0" err="1"/>
              <a:t>EnvironmentVariableTarget</a:t>
            </a:r>
            <a:r>
              <a:rPr lang="en-IN" dirty="0"/>
              <a:t>]::Machine)</a:t>
            </a:r>
          </a:p>
          <a:p>
            <a:pPr marL="457200" lvl="1" indent="0">
              <a:buNone/>
            </a:pPr>
            <a:r>
              <a:rPr lang="en-IN" dirty="0"/>
              <a:t>if ($</a:t>
            </a:r>
            <a:r>
              <a:rPr lang="en-IN" dirty="0" err="1"/>
              <a:t>oldPath.Split</a:t>
            </a:r>
            <a:r>
              <a:rPr lang="en-IN" dirty="0"/>
              <a:t>(';') -</a:t>
            </a:r>
            <a:r>
              <a:rPr lang="en-IN" dirty="0" err="1"/>
              <a:t>inotcontains</a:t>
            </a:r>
            <a:r>
              <a:rPr lang="en-IN" dirty="0"/>
              <a:t> 'C:\</a:t>
            </a:r>
            <a:r>
              <a:rPr lang="en-IN" dirty="0" err="1"/>
              <a:t>minikube</a:t>
            </a:r>
            <a:r>
              <a:rPr lang="en-IN" dirty="0"/>
              <a:t>'){ `</a:t>
            </a:r>
          </a:p>
          <a:p>
            <a:pPr marL="457200" lvl="1" indent="0">
              <a:buNone/>
            </a:pPr>
            <a:r>
              <a:rPr lang="en-IN" dirty="0"/>
              <a:t>  [Environment]::</a:t>
            </a:r>
            <a:r>
              <a:rPr lang="en-IN" dirty="0" err="1"/>
              <a:t>SetEnvironmentVariable</a:t>
            </a:r>
            <a:r>
              <a:rPr lang="en-IN" dirty="0"/>
              <a:t>('Path', $('{0};C:\</a:t>
            </a:r>
            <a:r>
              <a:rPr lang="en-IN" dirty="0" err="1"/>
              <a:t>minikube</a:t>
            </a:r>
            <a:r>
              <a:rPr lang="en-IN" dirty="0"/>
              <a:t>' -f $</a:t>
            </a:r>
            <a:r>
              <a:rPr lang="en-IN" dirty="0" err="1"/>
              <a:t>oldPath</a:t>
            </a:r>
            <a:r>
              <a:rPr lang="en-IN" dirty="0"/>
              <a:t>), [</a:t>
            </a:r>
            <a:r>
              <a:rPr lang="en-IN" dirty="0" err="1"/>
              <a:t>EnvironmentVariableTarget</a:t>
            </a:r>
            <a:r>
              <a:rPr lang="en-IN" dirty="0"/>
              <a:t>]::Machine) `</a:t>
            </a:r>
          </a:p>
          <a:p>
            <a:pPr marL="457200" lvl="1" indent="0">
              <a:buNone/>
            </a:pPr>
            <a:r>
              <a:rPr lang="en-IN" dirty="0"/>
              <a:t>}</a:t>
            </a:r>
          </a:p>
          <a:p>
            <a:pPr lvl="1"/>
            <a:endParaRPr lang="en-IN" dirty="0"/>
          </a:p>
        </p:txBody>
      </p:sp>
    </p:spTree>
    <p:extLst>
      <p:ext uri="{BB962C8B-B14F-4D97-AF65-F5344CB8AC3E}">
        <p14:creationId xmlns:p14="http://schemas.microsoft.com/office/powerpoint/2010/main" val="415151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5FB1-DEC0-CA45-018D-09089D216F46}"/>
              </a:ext>
            </a:extLst>
          </p:cNvPr>
          <p:cNvSpPr>
            <a:spLocks noGrp="1"/>
          </p:cNvSpPr>
          <p:nvPr>
            <p:ph type="title"/>
          </p:nvPr>
        </p:nvSpPr>
        <p:spPr/>
        <p:txBody>
          <a:bodyPr/>
          <a:lstStyle/>
          <a:p>
            <a:r>
              <a:rPr lang="en-IN" dirty="0"/>
              <a:t>Run </a:t>
            </a:r>
            <a:r>
              <a:rPr lang="en-IN" dirty="0" err="1"/>
              <a:t>Minikube</a:t>
            </a:r>
            <a:endParaRPr lang="en-IN" dirty="0"/>
          </a:p>
        </p:txBody>
      </p:sp>
      <p:sp>
        <p:nvSpPr>
          <p:cNvPr id="3" name="Content Placeholder 2">
            <a:extLst>
              <a:ext uri="{FF2B5EF4-FFF2-40B4-BE49-F238E27FC236}">
                <a16:creationId xmlns:a16="http://schemas.microsoft.com/office/drawing/2014/main" id="{A5E5A94A-36FC-FD41-EB9E-5568E49D230E}"/>
              </a:ext>
            </a:extLst>
          </p:cNvPr>
          <p:cNvSpPr>
            <a:spLocks noGrp="1"/>
          </p:cNvSpPr>
          <p:nvPr>
            <p:ph idx="1"/>
          </p:nvPr>
        </p:nvSpPr>
        <p:spPr/>
        <p:txBody>
          <a:bodyPr/>
          <a:lstStyle/>
          <a:p>
            <a:r>
              <a:rPr lang="en-IN" dirty="0"/>
              <a:t>Run below command as Admin</a:t>
            </a:r>
          </a:p>
          <a:p>
            <a:pPr marL="457200" lvl="1" indent="0">
              <a:buNone/>
            </a:pPr>
            <a:r>
              <a:rPr lang="en-IN" dirty="0" err="1"/>
              <a:t>minikube</a:t>
            </a:r>
            <a:r>
              <a:rPr lang="en-IN" dirty="0"/>
              <a:t> start --driver=</a:t>
            </a:r>
            <a:r>
              <a:rPr lang="en-IN" dirty="0" err="1"/>
              <a:t>hyperv</a:t>
            </a:r>
            <a:r>
              <a:rPr lang="en-IN" dirty="0"/>
              <a:t> </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274090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DA60-971D-7D1C-F519-EBADF0943C4C}"/>
              </a:ext>
            </a:extLst>
          </p:cNvPr>
          <p:cNvSpPr>
            <a:spLocks noGrp="1"/>
          </p:cNvSpPr>
          <p:nvPr>
            <p:ph type="title"/>
          </p:nvPr>
        </p:nvSpPr>
        <p:spPr/>
        <p:txBody>
          <a:bodyPr/>
          <a:lstStyle/>
          <a:p>
            <a:r>
              <a:rPr lang="en-IN" dirty="0"/>
              <a:t>Why Kubernetes?</a:t>
            </a:r>
          </a:p>
        </p:txBody>
      </p:sp>
      <p:sp>
        <p:nvSpPr>
          <p:cNvPr id="3" name="Content Placeholder 2">
            <a:extLst>
              <a:ext uri="{FF2B5EF4-FFF2-40B4-BE49-F238E27FC236}">
                <a16:creationId xmlns:a16="http://schemas.microsoft.com/office/drawing/2014/main" id="{7A0D018A-3793-FEC7-C0A9-3FA8E57F02C6}"/>
              </a:ext>
            </a:extLst>
          </p:cNvPr>
          <p:cNvSpPr>
            <a:spLocks noGrp="1"/>
          </p:cNvSpPr>
          <p:nvPr>
            <p:ph idx="1"/>
          </p:nvPr>
        </p:nvSpPr>
        <p:spPr/>
        <p:txBody>
          <a:bodyPr>
            <a:normAutofit/>
          </a:bodyPr>
          <a:lstStyle/>
          <a:p>
            <a:r>
              <a:rPr lang="en-US" dirty="0"/>
              <a:t>Kubernetes provides you with a framework to run distributed systems resiliently. </a:t>
            </a:r>
          </a:p>
          <a:p>
            <a:r>
              <a:rPr lang="en-US" dirty="0"/>
              <a:t>It takes care of scaling and failover for your application, provides deployment patterns, and more</a:t>
            </a:r>
          </a:p>
          <a:p>
            <a:r>
              <a:rPr lang="en-US" b="1" dirty="0"/>
              <a:t>Service discovery and load balancing</a:t>
            </a:r>
            <a:r>
              <a:rPr lang="en-US" dirty="0"/>
              <a:t> </a:t>
            </a:r>
          </a:p>
          <a:p>
            <a:pPr lvl="1"/>
            <a:r>
              <a:rPr lang="en-US" dirty="0"/>
              <a:t>Exposing a container using the DNS name or using their own IP address.</a:t>
            </a:r>
          </a:p>
          <a:p>
            <a:pPr lvl="1"/>
            <a:r>
              <a:rPr lang="en-US" dirty="0"/>
              <a:t>Load balance and distribute the network traffic in case of high load</a:t>
            </a:r>
          </a:p>
          <a:p>
            <a:r>
              <a:rPr lang="en-US" b="1" dirty="0"/>
              <a:t>Storage orchestration</a:t>
            </a:r>
            <a:r>
              <a:rPr lang="en-US" dirty="0"/>
              <a:t> </a:t>
            </a:r>
          </a:p>
          <a:p>
            <a:pPr lvl="1"/>
            <a:r>
              <a:rPr lang="en-US" dirty="0"/>
              <a:t>Kubernetes allows you to automatically mount a storage system of your choice, such as local storages, public cloud providers, and more</a:t>
            </a:r>
            <a:endParaRPr lang="en-IN" dirty="0"/>
          </a:p>
        </p:txBody>
      </p:sp>
    </p:spTree>
    <p:extLst>
      <p:ext uri="{BB962C8B-B14F-4D97-AF65-F5344CB8AC3E}">
        <p14:creationId xmlns:p14="http://schemas.microsoft.com/office/powerpoint/2010/main" val="1036040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3193-E329-B9C7-25EB-EDA5BF540B80}"/>
              </a:ext>
            </a:extLst>
          </p:cNvPr>
          <p:cNvSpPr>
            <a:spLocks noGrp="1"/>
          </p:cNvSpPr>
          <p:nvPr>
            <p:ph type="title"/>
          </p:nvPr>
        </p:nvSpPr>
        <p:spPr/>
        <p:txBody>
          <a:bodyPr/>
          <a:lstStyle/>
          <a:p>
            <a:r>
              <a:rPr lang="en-IN" dirty="0"/>
              <a:t>Interact with cluster and Dashboard</a:t>
            </a:r>
          </a:p>
        </p:txBody>
      </p:sp>
      <p:sp>
        <p:nvSpPr>
          <p:cNvPr id="3" name="Content Placeholder 2">
            <a:extLst>
              <a:ext uri="{FF2B5EF4-FFF2-40B4-BE49-F238E27FC236}">
                <a16:creationId xmlns:a16="http://schemas.microsoft.com/office/drawing/2014/main" id="{72F14FD4-5514-2CF7-11B8-04EFDE3D6F5F}"/>
              </a:ext>
            </a:extLst>
          </p:cNvPr>
          <p:cNvSpPr>
            <a:spLocks noGrp="1"/>
          </p:cNvSpPr>
          <p:nvPr>
            <p:ph idx="1"/>
          </p:nvPr>
        </p:nvSpPr>
        <p:spPr/>
        <p:txBody>
          <a:bodyPr/>
          <a:lstStyle/>
          <a:p>
            <a:r>
              <a:rPr lang="en-IN" dirty="0"/>
              <a:t>Interact with cluster</a:t>
            </a:r>
          </a:p>
          <a:p>
            <a:pPr marL="0" indent="0">
              <a:buNone/>
            </a:pPr>
            <a:r>
              <a:rPr lang="en-IN" dirty="0"/>
              <a:t>	</a:t>
            </a:r>
            <a:r>
              <a:rPr lang="en-IN" dirty="0" err="1"/>
              <a:t>kubectl</a:t>
            </a:r>
            <a:r>
              <a:rPr lang="en-IN" dirty="0"/>
              <a:t> get po –A</a:t>
            </a:r>
          </a:p>
          <a:p>
            <a:r>
              <a:rPr lang="en-IN" dirty="0"/>
              <a:t>Open dashboard	</a:t>
            </a:r>
          </a:p>
          <a:p>
            <a:pPr marL="0" indent="0">
              <a:buNone/>
            </a:pPr>
            <a:r>
              <a:rPr lang="en-IN" dirty="0"/>
              <a:t>	</a:t>
            </a:r>
            <a:r>
              <a:rPr lang="en-IN" dirty="0" err="1"/>
              <a:t>minikube</a:t>
            </a:r>
            <a:r>
              <a:rPr lang="en-IN" dirty="0"/>
              <a:t> dashboard</a:t>
            </a:r>
          </a:p>
        </p:txBody>
      </p:sp>
    </p:spTree>
    <p:extLst>
      <p:ext uri="{BB962C8B-B14F-4D97-AF65-F5344CB8AC3E}">
        <p14:creationId xmlns:p14="http://schemas.microsoft.com/office/powerpoint/2010/main" val="129924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656D-1BAC-6A4D-1B75-897DD06B1AD3}"/>
              </a:ext>
            </a:extLst>
          </p:cNvPr>
          <p:cNvSpPr>
            <a:spLocks noGrp="1"/>
          </p:cNvSpPr>
          <p:nvPr>
            <p:ph type="title"/>
          </p:nvPr>
        </p:nvSpPr>
        <p:spPr/>
        <p:txBody>
          <a:bodyPr/>
          <a:lstStyle/>
          <a:p>
            <a:r>
              <a:rPr lang="en-IN" dirty="0"/>
              <a:t>Creating Sample Deployments</a:t>
            </a:r>
          </a:p>
        </p:txBody>
      </p:sp>
      <p:sp>
        <p:nvSpPr>
          <p:cNvPr id="3" name="Content Placeholder 2">
            <a:extLst>
              <a:ext uri="{FF2B5EF4-FFF2-40B4-BE49-F238E27FC236}">
                <a16:creationId xmlns:a16="http://schemas.microsoft.com/office/drawing/2014/main" id="{46862EFD-D1C8-BAD1-AF44-364E18154201}"/>
              </a:ext>
            </a:extLst>
          </p:cNvPr>
          <p:cNvSpPr>
            <a:spLocks noGrp="1"/>
          </p:cNvSpPr>
          <p:nvPr>
            <p:ph idx="1"/>
          </p:nvPr>
        </p:nvSpPr>
        <p:spPr/>
        <p:txBody>
          <a:bodyPr/>
          <a:lstStyle/>
          <a:p>
            <a:r>
              <a:rPr lang="en-IN" dirty="0" err="1"/>
              <a:t>kubectl</a:t>
            </a:r>
            <a:r>
              <a:rPr lang="en-IN" dirty="0"/>
              <a:t> create deployment hello-</a:t>
            </a:r>
            <a:r>
              <a:rPr lang="en-IN" dirty="0" err="1"/>
              <a:t>minikube</a:t>
            </a:r>
            <a:r>
              <a:rPr lang="en-IN" dirty="0"/>
              <a:t> --image=k8s.gcr.io/echoserver:1.4</a:t>
            </a:r>
          </a:p>
          <a:p>
            <a:r>
              <a:rPr lang="en-IN" dirty="0" err="1"/>
              <a:t>kubectl</a:t>
            </a:r>
            <a:r>
              <a:rPr lang="en-IN" dirty="0"/>
              <a:t> expose deployment hello-</a:t>
            </a:r>
            <a:r>
              <a:rPr lang="en-IN" dirty="0" err="1"/>
              <a:t>minikube</a:t>
            </a:r>
            <a:r>
              <a:rPr lang="en-IN" dirty="0"/>
              <a:t> --type=</a:t>
            </a:r>
            <a:r>
              <a:rPr lang="en-IN" dirty="0" err="1"/>
              <a:t>NodePort</a:t>
            </a:r>
            <a:r>
              <a:rPr lang="en-IN" dirty="0"/>
              <a:t> --port=8080</a:t>
            </a:r>
          </a:p>
          <a:p>
            <a:endParaRPr lang="en-IN" dirty="0"/>
          </a:p>
          <a:p>
            <a:r>
              <a:rPr lang="en-IN" dirty="0" err="1"/>
              <a:t>kubectl</a:t>
            </a:r>
            <a:r>
              <a:rPr lang="en-IN" dirty="0"/>
              <a:t> get services hello-</a:t>
            </a:r>
            <a:r>
              <a:rPr lang="en-IN" dirty="0" err="1"/>
              <a:t>minikube</a:t>
            </a:r>
            <a:endParaRPr lang="en-IN" dirty="0"/>
          </a:p>
          <a:p>
            <a:r>
              <a:rPr lang="en-IN" dirty="0"/>
              <a:t>Launch Service</a:t>
            </a:r>
          </a:p>
          <a:p>
            <a:pPr lvl="1"/>
            <a:r>
              <a:rPr lang="en-IN" dirty="0" err="1"/>
              <a:t>minikube</a:t>
            </a:r>
            <a:r>
              <a:rPr lang="en-IN" dirty="0"/>
              <a:t> service hello-</a:t>
            </a:r>
            <a:r>
              <a:rPr lang="en-IN" dirty="0" err="1"/>
              <a:t>minikube</a:t>
            </a:r>
            <a:endParaRPr lang="en-IN" dirty="0"/>
          </a:p>
          <a:p>
            <a:endParaRPr lang="en-IN" dirty="0"/>
          </a:p>
        </p:txBody>
      </p:sp>
    </p:spTree>
    <p:extLst>
      <p:ext uri="{BB962C8B-B14F-4D97-AF65-F5344CB8AC3E}">
        <p14:creationId xmlns:p14="http://schemas.microsoft.com/office/powerpoint/2010/main" val="178079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1701-5BC2-2DD3-0309-B7E39F48FD36}"/>
              </a:ext>
            </a:extLst>
          </p:cNvPr>
          <p:cNvSpPr>
            <a:spLocks noGrp="1"/>
          </p:cNvSpPr>
          <p:nvPr>
            <p:ph type="title"/>
          </p:nvPr>
        </p:nvSpPr>
        <p:spPr/>
        <p:txBody>
          <a:bodyPr/>
          <a:lstStyle/>
          <a:p>
            <a:r>
              <a:rPr lang="en-IN" dirty="0"/>
              <a:t>More on </a:t>
            </a:r>
            <a:r>
              <a:rPr lang="en-IN" dirty="0" err="1"/>
              <a:t>Kubectl</a:t>
            </a:r>
            <a:endParaRPr lang="en-IN" dirty="0"/>
          </a:p>
        </p:txBody>
      </p:sp>
      <p:sp>
        <p:nvSpPr>
          <p:cNvPr id="3" name="Content Placeholder 2">
            <a:extLst>
              <a:ext uri="{FF2B5EF4-FFF2-40B4-BE49-F238E27FC236}">
                <a16:creationId xmlns:a16="http://schemas.microsoft.com/office/drawing/2014/main" id="{008F7C33-2313-8941-AC00-2348CC3E554B}"/>
              </a:ext>
            </a:extLst>
          </p:cNvPr>
          <p:cNvSpPr>
            <a:spLocks noGrp="1"/>
          </p:cNvSpPr>
          <p:nvPr>
            <p:ph idx="1"/>
          </p:nvPr>
        </p:nvSpPr>
        <p:spPr/>
        <p:txBody>
          <a:bodyPr>
            <a:normAutofit fontScale="77500" lnSpcReduction="20000"/>
          </a:bodyPr>
          <a:lstStyle/>
          <a:p>
            <a:r>
              <a:rPr lang="en-IN" dirty="0"/>
              <a:t>Create Namespace</a:t>
            </a:r>
          </a:p>
          <a:p>
            <a:pPr lvl="1"/>
            <a:r>
              <a:rPr lang="en-US" dirty="0" err="1"/>
              <a:t>kubectl</a:t>
            </a:r>
            <a:r>
              <a:rPr lang="en-US" dirty="0"/>
              <a:t> create ns my-namespace namespace/my-namespace</a:t>
            </a:r>
          </a:p>
          <a:p>
            <a:r>
              <a:rPr lang="en-US" dirty="0"/>
              <a:t>List the namespaces.</a:t>
            </a:r>
          </a:p>
          <a:p>
            <a:pPr lvl="1"/>
            <a:r>
              <a:rPr lang="en-US" dirty="0"/>
              <a:t>$ </a:t>
            </a:r>
            <a:r>
              <a:rPr lang="en-US" dirty="0" err="1"/>
              <a:t>kubectl</a:t>
            </a:r>
            <a:r>
              <a:rPr lang="en-US" dirty="0"/>
              <a:t> get namespace</a:t>
            </a:r>
          </a:p>
          <a:p>
            <a:pPr lvl="1"/>
            <a:endParaRPr lang="en-US" dirty="0"/>
          </a:p>
          <a:p>
            <a:r>
              <a:rPr lang="en-IN" dirty="0"/>
              <a:t>Create namespace via YAML</a:t>
            </a:r>
          </a:p>
          <a:p>
            <a:pPr lvl="1"/>
            <a:r>
              <a:rPr lang="en-IN" dirty="0"/>
              <a:t>Create file </a:t>
            </a:r>
            <a:r>
              <a:rPr lang="en-IN" dirty="0" err="1"/>
              <a:t>namespace.yaml</a:t>
            </a:r>
            <a:r>
              <a:rPr lang="en-IN" dirty="0"/>
              <a:t> with below content</a:t>
            </a:r>
          </a:p>
          <a:p>
            <a:pPr marL="914400" lvl="2" indent="0">
              <a:buNone/>
            </a:pPr>
            <a:r>
              <a:rPr lang="en-US" dirty="0" err="1"/>
              <a:t>apiVersion</a:t>
            </a:r>
            <a:r>
              <a:rPr lang="en-US" dirty="0"/>
              <a:t>: v1</a:t>
            </a:r>
          </a:p>
          <a:p>
            <a:pPr marL="914400" lvl="2" indent="0">
              <a:buNone/>
            </a:pPr>
            <a:r>
              <a:rPr lang="en-US" dirty="0"/>
              <a:t>kind: Namespace</a:t>
            </a:r>
          </a:p>
          <a:p>
            <a:pPr marL="914400" lvl="2" indent="0">
              <a:buNone/>
            </a:pPr>
            <a:r>
              <a:rPr lang="en-US" dirty="0"/>
              <a:t>metadata:</a:t>
            </a:r>
          </a:p>
          <a:p>
            <a:pPr marL="914400" lvl="2" indent="0">
              <a:buNone/>
            </a:pPr>
            <a:r>
              <a:rPr lang="en-US" dirty="0"/>
              <a:t>  name: test-ns</a:t>
            </a:r>
          </a:p>
          <a:p>
            <a:r>
              <a:rPr lang="en-IN" dirty="0"/>
              <a:t>Deploy file</a:t>
            </a:r>
          </a:p>
          <a:p>
            <a:pPr lvl="1"/>
            <a:r>
              <a:rPr lang="en-US" dirty="0" err="1"/>
              <a:t>kubectl</a:t>
            </a:r>
            <a:r>
              <a:rPr lang="en-US" dirty="0"/>
              <a:t> apply -f </a:t>
            </a:r>
            <a:r>
              <a:rPr lang="en-US" dirty="0" err="1"/>
              <a:t>namespace.yaml</a:t>
            </a:r>
            <a:r>
              <a:rPr lang="en-US" dirty="0"/>
              <a:t> </a:t>
            </a:r>
          </a:p>
          <a:p>
            <a:r>
              <a:rPr lang="en-US" dirty="0"/>
              <a:t>List pods in namespace</a:t>
            </a:r>
          </a:p>
          <a:p>
            <a:pPr lvl="1"/>
            <a:r>
              <a:rPr lang="en-IN" dirty="0" err="1"/>
              <a:t>kubectl</a:t>
            </a:r>
            <a:r>
              <a:rPr lang="en-IN" dirty="0"/>
              <a:t> get pod -n my-namespace</a:t>
            </a:r>
          </a:p>
        </p:txBody>
      </p:sp>
    </p:spTree>
    <p:extLst>
      <p:ext uri="{BB962C8B-B14F-4D97-AF65-F5344CB8AC3E}">
        <p14:creationId xmlns:p14="http://schemas.microsoft.com/office/powerpoint/2010/main" val="1308406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52FF-59EA-1508-D574-CD23C181AA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47F3B0-71F8-43F4-227D-0A449F53FE5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0071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5A25-1181-959E-B8E8-F56C6B49ECEA}"/>
              </a:ext>
            </a:extLst>
          </p:cNvPr>
          <p:cNvSpPr>
            <a:spLocks noGrp="1"/>
          </p:cNvSpPr>
          <p:nvPr>
            <p:ph type="title"/>
          </p:nvPr>
        </p:nvSpPr>
        <p:spPr/>
        <p:txBody>
          <a:bodyPr/>
          <a:lstStyle/>
          <a:p>
            <a:r>
              <a:rPr lang="en-IN" dirty="0"/>
              <a:t>Why Kubernetes?</a:t>
            </a:r>
          </a:p>
        </p:txBody>
      </p:sp>
      <p:sp>
        <p:nvSpPr>
          <p:cNvPr id="3" name="Content Placeholder 2">
            <a:extLst>
              <a:ext uri="{FF2B5EF4-FFF2-40B4-BE49-F238E27FC236}">
                <a16:creationId xmlns:a16="http://schemas.microsoft.com/office/drawing/2014/main" id="{A2D1BA8B-A13F-2320-2D14-7F4E9FE37F6C}"/>
              </a:ext>
            </a:extLst>
          </p:cNvPr>
          <p:cNvSpPr>
            <a:spLocks noGrp="1"/>
          </p:cNvSpPr>
          <p:nvPr>
            <p:ph idx="1"/>
          </p:nvPr>
        </p:nvSpPr>
        <p:spPr/>
        <p:txBody>
          <a:bodyPr/>
          <a:lstStyle/>
          <a:p>
            <a:r>
              <a:rPr lang="en-IN" b="1" dirty="0"/>
              <a:t>Automated rollouts and rollbacks</a:t>
            </a:r>
          </a:p>
          <a:p>
            <a:pPr lvl="1"/>
            <a:r>
              <a:rPr lang="en-US" dirty="0"/>
              <a:t>We can automate Kubernetes to create new containers for your deployment, remove existing containers and adopt all their resources to the new container.</a:t>
            </a:r>
          </a:p>
          <a:p>
            <a:r>
              <a:rPr lang="en-IN" b="1" dirty="0"/>
              <a:t>Automatic bin packing</a:t>
            </a:r>
            <a:r>
              <a:rPr lang="en-IN" dirty="0"/>
              <a:t> </a:t>
            </a:r>
            <a:endParaRPr lang="en-US" dirty="0"/>
          </a:p>
          <a:p>
            <a:pPr lvl="1"/>
            <a:r>
              <a:rPr lang="en-US" dirty="0"/>
              <a:t>We can configure Kubernetes with a cluster of nodes that it can use to run containerized tasks. </a:t>
            </a:r>
          </a:p>
          <a:p>
            <a:pPr lvl="1"/>
            <a:r>
              <a:rPr lang="en-US" dirty="0"/>
              <a:t>We can tell Kubernetes how much CPU and memory (RAM) each container needs. </a:t>
            </a:r>
          </a:p>
          <a:p>
            <a:pPr lvl="1"/>
            <a:r>
              <a:rPr lang="en-US" dirty="0"/>
              <a:t>Kubernetes can fit containers onto your nodes to make the best use of your resources.</a:t>
            </a:r>
            <a:endParaRPr lang="en-IN" dirty="0"/>
          </a:p>
        </p:txBody>
      </p:sp>
    </p:spTree>
    <p:extLst>
      <p:ext uri="{BB962C8B-B14F-4D97-AF65-F5344CB8AC3E}">
        <p14:creationId xmlns:p14="http://schemas.microsoft.com/office/powerpoint/2010/main" val="142622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6C19-4602-87C5-F33E-D25FE83F6EF6}"/>
              </a:ext>
            </a:extLst>
          </p:cNvPr>
          <p:cNvSpPr>
            <a:spLocks noGrp="1"/>
          </p:cNvSpPr>
          <p:nvPr>
            <p:ph type="title"/>
          </p:nvPr>
        </p:nvSpPr>
        <p:spPr/>
        <p:txBody>
          <a:bodyPr/>
          <a:lstStyle/>
          <a:p>
            <a:r>
              <a:rPr lang="en-IN" dirty="0"/>
              <a:t>Why Kubernetes?</a:t>
            </a:r>
          </a:p>
        </p:txBody>
      </p:sp>
      <p:sp>
        <p:nvSpPr>
          <p:cNvPr id="3" name="Content Placeholder 2">
            <a:extLst>
              <a:ext uri="{FF2B5EF4-FFF2-40B4-BE49-F238E27FC236}">
                <a16:creationId xmlns:a16="http://schemas.microsoft.com/office/drawing/2014/main" id="{E372DC73-8454-2ED2-FB33-2EDAECC3A704}"/>
              </a:ext>
            </a:extLst>
          </p:cNvPr>
          <p:cNvSpPr>
            <a:spLocks noGrp="1"/>
          </p:cNvSpPr>
          <p:nvPr>
            <p:ph idx="1"/>
          </p:nvPr>
        </p:nvSpPr>
        <p:spPr/>
        <p:txBody>
          <a:bodyPr/>
          <a:lstStyle/>
          <a:p>
            <a:r>
              <a:rPr lang="en-US" b="1" dirty="0"/>
              <a:t>Self-healing</a:t>
            </a:r>
            <a:r>
              <a:rPr lang="en-US" dirty="0"/>
              <a:t> </a:t>
            </a:r>
          </a:p>
          <a:p>
            <a:pPr lvl="1"/>
            <a:r>
              <a:rPr lang="en-US" dirty="0"/>
              <a:t>Kubernetes restarts containers that fail, replaces containers, kills containers that don't respond to your user-defined health check, and doesn't advertise them to clients until they are ready to serve.</a:t>
            </a:r>
          </a:p>
          <a:p>
            <a:r>
              <a:rPr lang="en-US" b="1" dirty="0"/>
              <a:t>Secret and configuration management</a:t>
            </a:r>
            <a:r>
              <a:rPr lang="en-US" dirty="0"/>
              <a:t> 	</a:t>
            </a:r>
          </a:p>
          <a:p>
            <a:pPr lvl="1"/>
            <a:r>
              <a:rPr lang="en-US" dirty="0"/>
              <a:t>Kubernetes lets you store and manage sensitive information, such as passwords, OAuth tokens, and SSH keys. </a:t>
            </a:r>
          </a:p>
          <a:p>
            <a:pPr lvl="1"/>
            <a:r>
              <a:rPr lang="en-US" dirty="0"/>
              <a:t>You can deploy and update secrets and application configuration without rebuilding your container images, and without exposing secrets in your stack configuration.</a:t>
            </a:r>
            <a:endParaRPr lang="en-IN" dirty="0"/>
          </a:p>
        </p:txBody>
      </p:sp>
    </p:spTree>
    <p:extLst>
      <p:ext uri="{BB962C8B-B14F-4D97-AF65-F5344CB8AC3E}">
        <p14:creationId xmlns:p14="http://schemas.microsoft.com/office/powerpoint/2010/main" val="427665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3811-7A32-AA39-23B0-A0140946283D}"/>
              </a:ext>
            </a:extLst>
          </p:cNvPr>
          <p:cNvSpPr>
            <a:spLocks noGrp="1"/>
          </p:cNvSpPr>
          <p:nvPr>
            <p:ph type="title"/>
          </p:nvPr>
        </p:nvSpPr>
        <p:spPr/>
        <p:txBody>
          <a:bodyPr/>
          <a:lstStyle/>
          <a:p>
            <a:r>
              <a:rPr lang="en-IN" dirty="0"/>
              <a:t>Kubernetes Architecture</a:t>
            </a:r>
          </a:p>
        </p:txBody>
      </p:sp>
      <p:pic>
        <p:nvPicPr>
          <p:cNvPr id="2050" name="Picture 2" descr="Kubernetes Architecture">
            <a:extLst>
              <a:ext uri="{FF2B5EF4-FFF2-40B4-BE49-F238E27FC236}">
                <a16:creationId xmlns:a16="http://schemas.microsoft.com/office/drawing/2014/main" id="{81D10259-F0C1-75FA-B4A1-DF90B50C33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88478"/>
            <a:ext cx="10744200" cy="44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59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0FF0-D1F1-B682-3D0D-F5EDC7897581}"/>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Master Node</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341507AB-F7D3-052F-89C1-3975394A3EF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master node is the first and most vital component which is responsible for the management of Kubernetes cluster. It is the entry point for all kind of administrative tasks. There might be more than one master node in the cluster to check for fault tolerance.</a:t>
            </a:r>
          </a:p>
          <a:p>
            <a:pPr algn="l"/>
            <a:r>
              <a:rPr lang="en-US" b="0" i="0" dirty="0">
                <a:solidFill>
                  <a:srgbClr val="222222"/>
                </a:solidFill>
                <a:effectLst/>
                <a:latin typeface="Source Sans Pro" panose="020B0503030403020204" pitchFamily="34" charset="0"/>
              </a:rPr>
              <a:t>The master node has various components like API Server, Controller Manager, Scheduler, and ETCD. Let see all of them.</a:t>
            </a:r>
          </a:p>
          <a:p>
            <a:pPr algn="l"/>
            <a:r>
              <a:rPr lang="en-US" b="0" i="0" dirty="0">
                <a:solidFill>
                  <a:srgbClr val="222222"/>
                </a:solidFill>
                <a:effectLst/>
                <a:latin typeface="Source Sans Pro" panose="020B0503030403020204" pitchFamily="34" charset="0"/>
              </a:rPr>
              <a:t>API Server</a:t>
            </a:r>
            <a:r>
              <a:rPr lang="en-US" b="1" i="0" dirty="0">
                <a:solidFill>
                  <a:srgbClr val="222222"/>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The API server acts as an entry point for all the REST commands used for controlling the cluster.</a:t>
            </a:r>
          </a:p>
          <a:p>
            <a:endParaRPr lang="en-IN" dirty="0"/>
          </a:p>
        </p:txBody>
      </p:sp>
    </p:spTree>
    <p:extLst>
      <p:ext uri="{BB962C8B-B14F-4D97-AF65-F5344CB8AC3E}">
        <p14:creationId xmlns:p14="http://schemas.microsoft.com/office/powerpoint/2010/main" val="335898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82B7-F63D-D7D9-AC56-3A033F6ACB76}"/>
              </a:ext>
            </a:extLst>
          </p:cNvPr>
          <p:cNvSpPr>
            <a:spLocks noGrp="1"/>
          </p:cNvSpPr>
          <p:nvPr>
            <p:ph type="title"/>
          </p:nvPr>
        </p:nvSpPr>
        <p:spPr/>
        <p:txBody>
          <a:bodyPr/>
          <a:lstStyle/>
          <a:p>
            <a:r>
              <a:rPr lang="en-US" b="1" i="0" dirty="0" err="1">
                <a:solidFill>
                  <a:srgbClr val="222222"/>
                </a:solidFill>
                <a:effectLst/>
                <a:latin typeface="Source Sans Pro" panose="020B0503030403020204" pitchFamily="34" charset="0"/>
              </a:rPr>
              <a:t>Etcd</a:t>
            </a:r>
            <a:endParaRPr lang="en-IN" dirty="0"/>
          </a:p>
        </p:txBody>
      </p:sp>
      <p:sp>
        <p:nvSpPr>
          <p:cNvPr id="3" name="Content Placeholder 2">
            <a:extLst>
              <a:ext uri="{FF2B5EF4-FFF2-40B4-BE49-F238E27FC236}">
                <a16:creationId xmlns:a16="http://schemas.microsoft.com/office/drawing/2014/main" id="{1FA40222-ECE0-EDE2-CE71-E9CF2F28DD60}"/>
              </a:ext>
            </a:extLst>
          </p:cNvPr>
          <p:cNvSpPr>
            <a:spLocks noGrp="1"/>
          </p:cNvSpPr>
          <p:nvPr>
            <p:ph idx="1"/>
          </p:nvPr>
        </p:nvSpPr>
        <p:spPr/>
        <p:txBody>
          <a:bodyPr/>
          <a:lstStyle/>
          <a:p>
            <a:r>
              <a:rPr lang="en-US" b="0" i="0" dirty="0" err="1">
                <a:solidFill>
                  <a:srgbClr val="222222"/>
                </a:solidFill>
                <a:effectLst/>
                <a:latin typeface="Source Sans Pro" panose="020B0503030403020204" pitchFamily="34" charset="0"/>
              </a:rPr>
              <a:t>etcd</a:t>
            </a:r>
            <a:r>
              <a:rPr lang="en-US" b="0" i="0" dirty="0">
                <a:solidFill>
                  <a:srgbClr val="222222"/>
                </a:solidFill>
                <a:effectLst/>
                <a:latin typeface="Source Sans Pro" panose="020B0503030403020204" pitchFamily="34" charset="0"/>
              </a:rPr>
              <a:t> components store configuration detail and wright values. It communicates with the most component to receive commands and work. It also manages network rules and port forwarding activity.</a:t>
            </a:r>
            <a:endParaRPr lang="en-IN" dirty="0"/>
          </a:p>
        </p:txBody>
      </p:sp>
    </p:spTree>
    <p:extLst>
      <p:ext uri="{BB962C8B-B14F-4D97-AF65-F5344CB8AC3E}">
        <p14:creationId xmlns:p14="http://schemas.microsoft.com/office/powerpoint/2010/main" val="398398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7E2-9C49-B894-7995-C7EE6540FAE6}"/>
              </a:ext>
            </a:extLst>
          </p:cNvPr>
          <p:cNvSpPr>
            <a:spLocks noGrp="1"/>
          </p:cNvSpPr>
          <p:nvPr>
            <p:ph type="title"/>
          </p:nvPr>
        </p:nvSpPr>
        <p:spPr/>
        <p:txBody>
          <a:bodyPr>
            <a:normAutofit/>
          </a:bodyPr>
          <a:lstStyle/>
          <a:p>
            <a:r>
              <a:rPr lang="en-IN" b="1" i="0" dirty="0">
                <a:solidFill>
                  <a:srgbClr val="222222"/>
                </a:solidFill>
                <a:effectLst/>
                <a:latin typeface="Source Sans Pro" panose="020B0503030403020204" pitchFamily="34" charset="0"/>
              </a:rPr>
              <a:t>Worker/Slave nodes</a:t>
            </a:r>
            <a:endParaRPr lang="en-IN" dirty="0"/>
          </a:p>
        </p:txBody>
      </p:sp>
      <p:sp>
        <p:nvSpPr>
          <p:cNvPr id="3" name="Content Placeholder 2">
            <a:extLst>
              <a:ext uri="{FF2B5EF4-FFF2-40B4-BE49-F238E27FC236}">
                <a16:creationId xmlns:a16="http://schemas.microsoft.com/office/drawing/2014/main" id="{E9BBDAA0-5B50-C096-AB00-D2BC451B281B}"/>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Worker nodes are another essential component which contains all the required services to manage the networking between the containers, communicate with the master node, which allows you to assign resources to the scheduled containers.</a:t>
            </a:r>
          </a:p>
          <a:p>
            <a:pPr lvl="1"/>
            <a:r>
              <a:rPr lang="en-US" b="0" i="0" dirty="0" err="1">
                <a:solidFill>
                  <a:srgbClr val="222222"/>
                </a:solidFill>
                <a:effectLst/>
                <a:latin typeface="Source Sans Pro" panose="020B0503030403020204" pitchFamily="34" charset="0"/>
              </a:rPr>
              <a:t>Kubelet</a:t>
            </a:r>
            <a:r>
              <a:rPr lang="en-US" b="0" i="0" dirty="0">
                <a:solidFill>
                  <a:srgbClr val="222222"/>
                </a:solidFill>
                <a:effectLst/>
                <a:latin typeface="Source Sans Pro" panose="020B0503030403020204" pitchFamily="34" charset="0"/>
              </a:rPr>
              <a:t>: gets the configuration of a Pod from the API server and ensures that the described containers are up and running.</a:t>
            </a:r>
          </a:p>
          <a:p>
            <a:pPr lvl="1"/>
            <a:r>
              <a:rPr lang="en-US" b="0" i="0" dirty="0">
                <a:solidFill>
                  <a:srgbClr val="222222"/>
                </a:solidFill>
                <a:effectLst/>
                <a:latin typeface="Source Sans Pro" panose="020B0503030403020204" pitchFamily="34" charset="0"/>
              </a:rPr>
              <a:t>Docker Container: </a:t>
            </a:r>
            <a:r>
              <a:rPr lang="en-US" b="0" i="0" u="none" strike="noStrike" dirty="0">
                <a:solidFill>
                  <a:srgbClr val="222222"/>
                </a:solidFill>
                <a:effectLst/>
                <a:latin typeface="Source Sans Pro" panose="020B0503030403020204" pitchFamily="34" charset="0"/>
                <a:hlinkClick r:id="rId2"/>
              </a:rPr>
              <a:t>Docker</a:t>
            </a:r>
            <a:r>
              <a:rPr lang="en-US" b="0" i="0" dirty="0">
                <a:solidFill>
                  <a:srgbClr val="222222"/>
                </a:solidFill>
                <a:effectLst/>
                <a:latin typeface="Source Sans Pro" panose="020B0503030403020204" pitchFamily="34" charset="0"/>
              </a:rPr>
              <a:t> container runs on each of the worker nodes, which runs the configured pods</a:t>
            </a:r>
          </a:p>
          <a:p>
            <a:pPr lvl="1"/>
            <a:r>
              <a:rPr lang="en-US" b="0" i="0" dirty="0" err="1">
                <a:solidFill>
                  <a:srgbClr val="222222"/>
                </a:solidFill>
                <a:effectLst/>
                <a:latin typeface="Source Sans Pro" panose="020B0503030403020204" pitchFamily="34" charset="0"/>
              </a:rPr>
              <a:t>Kube</a:t>
            </a:r>
            <a:r>
              <a:rPr lang="en-US" b="0" i="0" dirty="0">
                <a:solidFill>
                  <a:srgbClr val="222222"/>
                </a:solidFill>
                <a:effectLst/>
                <a:latin typeface="Source Sans Pro" panose="020B0503030403020204" pitchFamily="34" charset="0"/>
              </a:rPr>
              <a:t>-proxy: </a:t>
            </a:r>
            <a:r>
              <a:rPr lang="en-US" b="0" i="0" dirty="0" err="1">
                <a:solidFill>
                  <a:srgbClr val="222222"/>
                </a:solidFill>
                <a:effectLst/>
                <a:latin typeface="Source Sans Pro" panose="020B0503030403020204" pitchFamily="34" charset="0"/>
              </a:rPr>
              <a:t>Kube</a:t>
            </a:r>
            <a:r>
              <a:rPr lang="en-US" b="0" i="0" dirty="0">
                <a:solidFill>
                  <a:srgbClr val="222222"/>
                </a:solidFill>
                <a:effectLst/>
                <a:latin typeface="Source Sans Pro" panose="020B0503030403020204" pitchFamily="34" charset="0"/>
              </a:rPr>
              <a:t>-proxy acts as a load balancer and network proxy to perform service on a single worker node</a:t>
            </a:r>
          </a:p>
          <a:p>
            <a:pPr lvl="1"/>
            <a:r>
              <a:rPr lang="en-US" b="0" i="0" dirty="0">
                <a:solidFill>
                  <a:srgbClr val="222222"/>
                </a:solidFill>
                <a:effectLst/>
                <a:latin typeface="Source Sans Pro" panose="020B0503030403020204" pitchFamily="34" charset="0"/>
              </a:rPr>
              <a:t>Pods: A pod is a combination of single or multiple containers that logically run together on nodes</a:t>
            </a:r>
          </a:p>
          <a:p>
            <a:endParaRPr lang="en-IN" dirty="0"/>
          </a:p>
        </p:txBody>
      </p:sp>
    </p:spTree>
    <p:extLst>
      <p:ext uri="{BB962C8B-B14F-4D97-AF65-F5344CB8AC3E}">
        <p14:creationId xmlns:p14="http://schemas.microsoft.com/office/powerpoint/2010/main" val="191477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2346</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Georgia</vt:lpstr>
      <vt:lpstr>open sans</vt:lpstr>
      <vt:lpstr>Source Sans Pro</vt:lpstr>
      <vt:lpstr>Office Theme</vt:lpstr>
      <vt:lpstr>Introduction to Kubernetes </vt:lpstr>
      <vt:lpstr>What is Kubernetes?</vt:lpstr>
      <vt:lpstr>Why Kubernetes?</vt:lpstr>
      <vt:lpstr>Why Kubernetes?</vt:lpstr>
      <vt:lpstr>Why Kubernetes?</vt:lpstr>
      <vt:lpstr>Kubernetes Architecture</vt:lpstr>
      <vt:lpstr>Master Node </vt:lpstr>
      <vt:lpstr>Etcd</vt:lpstr>
      <vt:lpstr>Worker/Slave nodes</vt:lpstr>
      <vt:lpstr>More</vt:lpstr>
      <vt:lpstr>Scheduler</vt:lpstr>
      <vt:lpstr>PowerPoint Presentation</vt:lpstr>
      <vt:lpstr>Container → Pod → Cluster </vt:lpstr>
      <vt:lpstr>Kubernetes Components</vt:lpstr>
      <vt:lpstr>Kubernetes Components</vt:lpstr>
      <vt:lpstr>Control Plane Components</vt:lpstr>
      <vt:lpstr>kube-apiserver</vt:lpstr>
      <vt:lpstr>etcd</vt:lpstr>
      <vt:lpstr>kube-scheduler</vt:lpstr>
      <vt:lpstr>kube-controller-manager </vt:lpstr>
      <vt:lpstr>cloud-controller-manager</vt:lpstr>
      <vt:lpstr>Node Components</vt:lpstr>
      <vt:lpstr>Addons </vt:lpstr>
      <vt:lpstr>DNS</vt:lpstr>
      <vt:lpstr>Web UI (Dashboard)</vt:lpstr>
      <vt:lpstr>Container Resource Monitoring</vt:lpstr>
      <vt:lpstr>Cluster-level Logging</vt:lpstr>
      <vt:lpstr>Installing Minikube</vt:lpstr>
      <vt:lpstr>Run Minikube</vt:lpstr>
      <vt:lpstr>Interact with cluster and Dashboard</vt:lpstr>
      <vt:lpstr>Creating Sample Deployments</vt:lpstr>
      <vt:lpstr>More on Kubectl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Kubernetes </dc:title>
  <dc:creator>Shakti Singh Tanwar</dc:creator>
  <cp:lastModifiedBy>Shakti Singh Tanwar</cp:lastModifiedBy>
  <cp:revision>21</cp:revision>
  <dcterms:created xsi:type="dcterms:W3CDTF">2022-07-22T16:40:59Z</dcterms:created>
  <dcterms:modified xsi:type="dcterms:W3CDTF">2022-07-23T04:16:51Z</dcterms:modified>
</cp:coreProperties>
</file>