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5" r:id="rId14"/>
    <p:sldId id="268" r:id="rId15"/>
    <p:sldId id="269" r:id="rId16"/>
    <p:sldId id="266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0F6C6-BE6E-4890-8BF2-E31E45226458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58877-0D49-4EDD-B7FB-0593AAD3D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3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7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smallest field number you can specify is 1, and the largest is 2</a:t>
            </a:r>
            <a:r>
              <a:rPr lang="en-US" baseline="30000" dirty="0"/>
              <a:t>29</a:t>
            </a:r>
            <a:r>
              <a:rPr lang="en-US" dirty="0"/>
              <a:t> - 1, or 536,870,911. You also cannot use the numbers 19000 through 19999 (</a:t>
            </a:r>
            <a:r>
              <a:rPr lang="en-US" dirty="0" err="1"/>
              <a:t>FieldDescriptor</a:t>
            </a:r>
            <a:r>
              <a:rPr lang="en-US" dirty="0"/>
              <a:t>::</a:t>
            </a:r>
            <a:r>
              <a:rPr lang="en-US" dirty="0" err="1"/>
              <a:t>kFirstReservedNumber</a:t>
            </a:r>
            <a:r>
              <a:rPr lang="en-US" dirty="0"/>
              <a:t> through </a:t>
            </a:r>
            <a:r>
              <a:rPr lang="en-US" dirty="0" err="1"/>
              <a:t>FieldDescriptor</a:t>
            </a:r>
            <a:r>
              <a:rPr lang="en-US" dirty="0"/>
              <a:t>::</a:t>
            </a:r>
            <a:r>
              <a:rPr lang="en-US" dirty="0" err="1"/>
              <a:t>kLastReservedNumber</a:t>
            </a:r>
            <a:r>
              <a:rPr lang="en-US" dirty="0"/>
              <a:t>), as they are reserved for the Protocol Buffers implementation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7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6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Message fields can be one of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/>
              <a:t>singular: a well-formed message can have zero or one of this field (but not more than one). And this is the default field rule for proto3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/>
              <a:t>repeated: this field can be repeated any number of times (including zero) in a well-formed message. The order of the repeated values will be preserved.</a:t>
            </a:r>
          </a:p>
          <a:p>
            <a:r>
              <a:rPr lang="en-US" sz="5400" dirty="0"/>
              <a:t>In proto3, repeated fields of scalar numeric types use packed encoding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3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message </a:t>
            </a:r>
            <a:r>
              <a:rPr lang="en-IN" dirty="0" err="1"/>
              <a:t>SearchRequest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  string query = 1;</a:t>
            </a:r>
            <a:br>
              <a:rPr lang="en-IN" dirty="0"/>
            </a:br>
            <a:r>
              <a:rPr lang="en-IN" dirty="0"/>
              <a:t>  int32 </a:t>
            </a:r>
            <a:r>
              <a:rPr lang="en-IN" dirty="0" err="1"/>
              <a:t>page_number</a:t>
            </a:r>
            <a:r>
              <a:rPr lang="en-IN" dirty="0"/>
              <a:t> = 2;</a:t>
            </a:r>
            <a:br>
              <a:rPr lang="en-IN" dirty="0"/>
            </a:br>
            <a:r>
              <a:rPr lang="en-IN" dirty="0"/>
              <a:t>  int32 </a:t>
            </a:r>
            <a:r>
              <a:rPr lang="en-IN" dirty="0" err="1"/>
              <a:t>result_per_page</a:t>
            </a:r>
            <a:r>
              <a:rPr lang="en-IN" dirty="0"/>
              <a:t> = 3;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enum</a:t>
            </a:r>
            <a:r>
              <a:rPr lang="en-IN" dirty="0"/>
              <a:t> Corpus {</a:t>
            </a:r>
            <a:br>
              <a:rPr lang="en-IN" dirty="0"/>
            </a:br>
            <a:r>
              <a:rPr lang="en-IN" dirty="0"/>
              <a:t>    UNIVERSAL = 0;</a:t>
            </a:r>
            <a:br>
              <a:rPr lang="en-IN" dirty="0"/>
            </a:br>
            <a:r>
              <a:rPr lang="en-IN" dirty="0"/>
              <a:t>    WEB = 1;</a:t>
            </a:r>
            <a:br>
              <a:rPr lang="en-IN" dirty="0"/>
            </a:br>
            <a:r>
              <a:rPr lang="en-IN" dirty="0"/>
              <a:t>    IMAGES = 2;</a:t>
            </a:r>
            <a:br>
              <a:rPr lang="en-IN" dirty="0"/>
            </a:br>
            <a:r>
              <a:rPr lang="en-IN" dirty="0"/>
              <a:t>    LOCAL = 3;</a:t>
            </a:r>
            <a:br>
              <a:rPr lang="en-IN" dirty="0"/>
            </a:br>
            <a:r>
              <a:rPr lang="en-IN" dirty="0"/>
              <a:t>    NEWS = 4;</a:t>
            </a:r>
            <a:br>
              <a:rPr lang="en-IN" dirty="0"/>
            </a:br>
            <a:r>
              <a:rPr lang="en-IN" dirty="0"/>
              <a:t>    PRODUCTS = 5;</a:t>
            </a:r>
            <a:br>
              <a:rPr lang="en-IN" dirty="0"/>
            </a:br>
            <a:r>
              <a:rPr lang="en-IN" dirty="0"/>
              <a:t>    VIDEO = 6;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>  Corpus </a:t>
            </a:r>
            <a:r>
              <a:rPr lang="en-IN" dirty="0" err="1"/>
              <a:t>corpus</a:t>
            </a:r>
            <a:r>
              <a:rPr lang="en-IN" dirty="0"/>
              <a:t> = 4;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8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6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Kestrel endpoints used for </a:t>
            </a:r>
            <a:r>
              <a:rPr lang="en-US" dirty="0" err="1"/>
              <a:t>gRPC</a:t>
            </a:r>
            <a:r>
              <a:rPr lang="en-US" dirty="0"/>
              <a:t> should be secured with TLS. In development, an endpoint secured with TLS is automatically created at https://localhost:5001 when the ASP.NET Core development certificate is present. No configuration is required. An https prefix verifies the Kestrel endpoint is using TLS.</a:t>
            </a:r>
          </a:p>
          <a:p>
            <a:r>
              <a:rPr lang="en-US" dirty="0"/>
              <a:t>In production, TLS must be explicitly configured. In the following </a:t>
            </a:r>
            <a:r>
              <a:rPr lang="en-US" i="1" dirty="0" err="1"/>
              <a:t>appsettings.json</a:t>
            </a:r>
            <a:r>
              <a:rPr lang="en-US" dirty="0"/>
              <a:t> example, an HTTP/2 endpoint secured with TLS is provided: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58877-0D49-4EDD-B7FB-0593AAD3D5E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6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1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96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37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99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63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7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3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0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3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9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1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2146-704A-4E8B-9E41-37B06C16F200}" type="datetimeFigureOut">
              <a:rPr lang="en-IN" smtClean="0"/>
              <a:t>06/12/2021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3B684D-85E5-4025-9E4E-24BA5F750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0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encod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reference/overview" TargetMode="External"/><Relationship Id="rId2" Type="http://schemas.openxmlformats.org/officeDocument/2006/relationships/hyperlink" Target="https://developers.google.com/protocol-buffers/docs/proto3#enu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servers/kestrel?view=aspnetcore-3.1#http2-supp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DCF5-A6D5-4EEE-8979-8DDE6CB23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GRpc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BD331-6591-4968-AF89-5B90C3DE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Shakti Singh Tanwar</a:t>
            </a:r>
          </a:p>
        </p:txBody>
      </p:sp>
    </p:spTree>
    <p:extLst>
      <p:ext uri="{BB962C8B-B14F-4D97-AF65-F5344CB8AC3E}">
        <p14:creationId xmlns:p14="http://schemas.microsoft.com/office/powerpoint/2010/main" val="132989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3353-A8FB-4503-B34E-C7B6C287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Scalar Fields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161A5-B0F6-4445-A1FA-AC6A4B7D5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26544"/>
            <a:ext cx="8596312" cy="27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3D4-1010-4BA2-AEB9-E21EF63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Field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0036-FA7A-48F1-A49E-31B00336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numbers are used to identify your fields in the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binary format</a:t>
            </a:r>
            <a:r>
              <a:rPr lang="en-US" dirty="0"/>
              <a:t>, and should not be changed once your message type is in use.</a:t>
            </a:r>
          </a:p>
          <a:p>
            <a:r>
              <a:rPr lang="en-US" dirty="0"/>
              <a:t>Field numbers in the range 1 through 15 take one byte to encode</a:t>
            </a:r>
          </a:p>
          <a:p>
            <a:r>
              <a:rPr lang="en-US" dirty="0"/>
              <a:t>Field numbers in the range 16 through 2047 take two bytes.</a:t>
            </a:r>
          </a:p>
          <a:p>
            <a:r>
              <a:rPr lang="en-US" dirty="0"/>
              <a:t>The smallest field number you can specify is 1, and the largest is 229 - 1, or 536,870,911. </a:t>
            </a:r>
          </a:p>
          <a:p>
            <a:r>
              <a:rPr lang="en-US" dirty="0"/>
              <a:t>You also cannot use the numbers 19000 through 19999 (</a:t>
            </a:r>
            <a:r>
              <a:rPr lang="en-US" dirty="0" err="1"/>
              <a:t>FieldDescriptor</a:t>
            </a:r>
            <a:r>
              <a:rPr lang="en-US" dirty="0"/>
              <a:t>::</a:t>
            </a:r>
            <a:r>
              <a:rPr lang="en-US" dirty="0" err="1"/>
              <a:t>kFirstReservedNumber</a:t>
            </a:r>
            <a:r>
              <a:rPr lang="en-US" dirty="0"/>
              <a:t> through </a:t>
            </a:r>
            <a:r>
              <a:rPr lang="en-US" dirty="0" err="1"/>
              <a:t>FieldDescriptor</a:t>
            </a:r>
            <a:r>
              <a:rPr lang="en-US" dirty="0"/>
              <a:t>::</a:t>
            </a:r>
            <a:r>
              <a:rPr lang="en-US" dirty="0" err="1"/>
              <a:t>kLastReservedNumber</a:t>
            </a:r>
            <a:r>
              <a:rPr lang="en-US" dirty="0"/>
              <a:t>), as they are reserved for the Protocol Buffers implementation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7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85B-AE16-4849-B345-7FCBE8D2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62E4-10C6-48E6-B42F-F69F5DE4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type can be updated by entirely removing a field, or commenting it out</a:t>
            </a:r>
          </a:p>
          <a:p>
            <a:r>
              <a:rPr lang="en-US" dirty="0"/>
              <a:t>Future users can reuse the field number unknowingly. </a:t>
            </a:r>
          </a:p>
          <a:p>
            <a:r>
              <a:rPr lang="en-US" dirty="0"/>
              <a:t>Can cause severe issues if they later load old versions of the same .proto, including data corruption, privacy bugs, and so on. </a:t>
            </a:r>
          </a:p>
          <a:p>
            <a:r>
              <a:rPr lang="en-US" dirty="0"/>
              <a:t>To avoid always specify that the field numbers (and/or names, which can also cause issues for JSON serialization) of your deleted fields are reserved. </a:t>
            </a:r>
          </a:p>
          <a:p>
            <a:r>
              <a:rPr lang="en-US" dirty="0"/>
              <a:t>The protocol buffer compiler will complain if any future users try to use these field identifiers.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37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85B-AE16-4849-B345-7FCBE8D2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62E4-10C6-48E6-B42F-F69F5DE4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Foo {</a:t>
            </a:r>
          </a:p>
          <a:p>
            <a:pPr marL="0" indent="0">
              <a:buNone/>
            </a:pPr>
            <a:r>
              <a:rPr lang="en-US" dirty="0"/>
              <a:t>  reserved 2, 15, 9 to 11, 40 to max;</a:t>
            </a:r>
          </a:p>
          <a:p>
            <a:pPr marL="0" indent="0">
              <a:buNone/>
            </a:pPr>
            <a:r>
              <a:rPr lang="en-US" dirty="0"/>
              <a:t>  reserved "FOO", "BAR";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14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E79B-B079-450C-BF3F-99D4E43C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Field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DDEA-EAB6-4D4F-9395-591AC80F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Message fields can be one of the following:</a:t>
            </a:r>
          </a:p>
          <a:p>
            <a:pPr lvl="1"/>
            <a:r>
              <a:rPr lang="en-US" dirty="0"/>
              <a:t>singular: a well-formed message can have zero or one of this field (but not more than one). And this is the default field rule for proto3 syntax.</a:t>
            </a:r>
          </a:p>
          <a:p>
            <a:pPr lvl="1"/>
            <a:r>
              <a:rPr lang="en-US" dirty="0"/>
              <a:t>repeated: this field can be repeated any number of times (including zero) in a well-formed message. The order of the repeated values will be preserved.</a:t>
            </a:r>
          </a:p>
          <a:p>
            <a:r>
              <a:rPr lang="en-US" sz="2800" dirty="0"/>
              <a:t>In proto3, repeated fields of scalar numeric types use packed encoding by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54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69CE-7BFD-479A-833E-A2BEF731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061D-CF81-44EB-9092-C91C0C01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err="1"/>
              <a:t>SearchRequest</a:t>
            </a:r>
            <a:r>
              <a:rPr lang="en-US" dirty="0"/>
              <a:t> represents a search query, with pagination options to * indicate which results to include in the response. */</a:t>
            </a:r>
          </a:p>
          <a:p>
            <a:pPr marL="0" indent="0">
              <a:buNone/>
            </a:pPr>
            <a:r>
              <a:rPr lang="en-US" dirty="0"/>
              <a:t>message </a:t>
            </a:r>
            <a:r>
              <a:rPr lang="en-US" dirty="0" err="1"/>
              <a:t>SearchRequest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string query = 1;</a:t>
            </a:r>
          </a:p>
          <a:p>
            <a:pPr marL="0" indent="0">
              <a:buNone/>
            </a:pPr>
            <a:r>
              <a:rPr lang="en-US" dirty="0"/>
              <a:t>  int32 </a:t>
            </a:r>
            <a:r>
              <a:rPr lang="en-US" dirty="0" err="1"/>
              <a:t>page_number</a:t>
            </a:r>
            <a:r>
              <a:rPr lang="en-US" dirty="0"/>
              <a:t> = 2;  // Which page number do we want?</a:t>
            </a:r>
          </a:p>
          <a:p>
            <a:pPr marL="0" indent="0">
              <a:buNone/>
            </a:pPr>
            <a:r>
              <a:rPr lang="en-US" dirty="0"/>
              <a:t>  int32 </a:t>
            </a:r>
            <a:r>
              <a:rPr lang="en-US" dirty="0" err="1"/>
              <a:t>result_per_page</a:t>
            </a:r>
            <a:r>
              <a:rPr lang="en-US" dirty="0"/>
              <a:t> = 3;  // Number of results to return per page.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0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DB38-B2BB-4A9E-B23A-70417BC1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2D94-BDBA-4F25-B71E-833A73DC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strings, the default value is the empty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bytes, the default value is empty bytes.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bools, the default value is false.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numeric types, the default value is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>
                <a:hlinkClick r:id="rId2"/>
              </a:rPr>
              <a:t>enums</a:t>
            </a:r>
            <a:r>
              <a:rPr lang="en-US" dirty="0"/>
              <a:t>, the default value is the </a:t>
            </a:r>
            <a:r>
              <a:rPr lang="en-US" b="1" dirty="0"/>
              <a:t>first defined </a:t>
            </a:r>
            <a:r>
              <a:rPr lang="en-US" b="1" dirty="0" err="1"/>
              <a:t>enum</a:t>
            </a:r>
            <a:r>
              <a:rPr lang="en-US" b="1" dirty="0"/>
              <a:t> value</a:t>
            </a:r>
            <a:r>
              <a:rPr lang="en-US" dirty="0"/>
              <a:t>, which must be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message fields, the field is not set. Its exact value is language-dependent. See the </a:t>
            </a:r>
            <a:r>
              <a:rPr lang="en-US" dirty="0">
                <a:hlinkClick r:id="rId3"/>
              </a:rPr>
              <a:t>generated code guide</a:t>
            </a:r>
            <a:r>
              <a:rPr lang="en-US" dirty="0"/>
              <a:t> for details.</a:t>
            </a:r>
          </a:p>
          <a:p>
            <a:r>
              <a:rPr lang="en-US" dirty="0"/>
              <a:t>The default value for repeated fields is empty (generally an empty list in the appropriate language).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9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4D33-14ED-4F03-BC18-3EB73EB5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Enumerations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CE9A-C749-469C-BAF3-35277174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message </a:t>
            </a:r>
            <a:r>
              <a:rPr lang="en-IN" dirty="0" err="1"/>
              <a:t>SearchRequest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string query = 1;</a:t>
            </a:r>
          </a:p>
          <a:p>
            <a:pPr marL="0" indent="0">
              <a:buNone/>
            </a:pPr>
            <a:r>
              <a:rPr lang="en-IN" dirty="0"/>
              <a:t>  int32 </a:t>
            </a:r>
            <a:r>
              <a:rPr lang="en-IN" dirty="0" err="1"/>
              <a:t>page_number</a:t>
            </a:r>
            <a:r>
              <a:rPr lang="en-IN" dirty="0"/>
              <a:t> = 2;</a:t>
            </a:r>
          </a:p>
          <a:p>
            <a:pPr marL="0" indent="0">
              <a:buNone/>
            </a:pPr>
            <a:r>
              <a:rPr lang="en-IN" dirty="0"/>
              <a:t>  int32 </a:t>
            </a:r>
            <a:r>
              <a:rPr lang="en-IN" dirty="0" err="1"/>
              <a:t>result_per_page</a:t>
            </a:r>
            <a:r>
              <a:rPr lang="en-IN" dirty="0"/>
              <a:t> = 3;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enum</a:t>
            </a:r>
            <a:r>
              <a:rPr lang="en-IN" dirty="0"/>
              <a:t> Corpus {</a:t>
            </a:r>
          </a:p>
          <a:p>
            <a:pPr marL="0" indent="0">
              <a:buNone/>
            </a:pPr>
            <a:r>
              <a:rPr lang="en-IN" dirty="0"/>
              <a:t>    UNIVERSAL = 0;</a:t>
            </a:r>
          </a:p>
          <a:p>
            <a:pPr marL="0" indent="0">
              <a:buNone/>
            </a:pPr>
            <a:r>
              <a:rPr lang="en-IN" dirty="0"/>
              <a:t>    WEB = 1;</a:t>
            </a:r>
          </a:p>
          <a:p>
            <a:pPr marL="0" indent="0">
              <a:buNone/>
            </a:pPr>
            <a:r>
              <a:rPr lang="en-IN" dirty="0"/>
              <a:t>    IMAGES = 2;</a:t>
            </a:r>
          </a:p>
          <a:p>
            <a:pPr marL="0" indent="0">
              <a:buNone/>
            </a:pPr>
            <a:r>
              <a:rPr lang="en-IN" dirty="0"/>
              <a:t>    LOCAL = 3;</a:t>
            </a:r>
          </a:p>
          <a:p>
            <a:pPr marL="0" indent="0">
              <a:buNone/>
            </a:pPr>
            <a:r>
              <a:rPr lang="en-IN" dirty="0"/>
              <a:t>    NEWS = 4;</a:t>
            </a:r>
          </a:p>
          <a:p>
            <a:pPr marL="0" indent="0">
              <a:buNone/>
            </a:pPr>
            <a:r>
              <a:rPr lang="en-IN" dirty="0"/>
              <a:t>    PRODUCTS = 5;</a:t>
            </a:r>
          </a:p>
          <a:p>
            <a:pPr marL="0" indent="0">
              <a:buNone/>
            </a:pPr>
            <a:r>
              <a:rPr lang="en-IN" dirty="0"/>
              <a:t>    VIDEO = 6;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Corpus </a:t>
            </a:r>
            <a:r>
              <a:rPr lang="en-IN" dirty="0" err="1"/>
              <a:t>corpus</a:t>
            </a:r>
            <a:r>
              <a:rPr lang="en-IN" dirty="0"/>
              <a:t> = 4;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4D33-14ED-4F03-BC18-3EB73EB5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Enumerations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CE9A-C749-469C-BAF3-35277174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must be a zero value, so that we can use 0 as a numeric default value.</a:t>
            </a:r>
          </a:p>
          <a:p>
            <a:r>
              <a:rPr lang="en-US" dirty="0"/>
              <a:t> The zero value needs to be the first element, for compatibility with the proto2 semantics where the first </a:t>
            </a:r>
            <a:r>
              <a:rPr lang="en-US" dirty="0" err="1"/>
              <a:t>enum</a:t>
            </a:r>
            <a:r>
              <a:rPr lang="en-US" dirty="0"/>
              <a:t> value is always the default.</a:t>
            </a:r>
          </a:p>
          <a:p>
            <a:r>
              <a:rPr lang="en-IN" dirty="0"/>
              <a:t>Can define alias as well </a:t>
            </a:r>
          </a:p>
          <a:p>
            <a:pPr marL="457200" lvl="1" indent="0">
              <a:buNone/>
            </a:pPr>
            <a:r>
              <a:rPr lang="en-IN" dirty="0"/>
              <a:t>message MyMessage1 {</a:t>
            </a:r>
          </a:p>
          <a:p>
            <a:pPr marL="457200" lvl="1" indent="0">
              <a:buNone/>
            </a:pPr>
            <a:r>
              <a:rPr lang="en-IN" dirty="0"/>
              <a:t> 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IN" dirty="0" err="1"/>
              <a:t>EnumAllowingAlias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    option </a:t>
            </a:r>
            <a:r>
              <a:rPr lang="en-IN" dirty="0" err="1"/>
              <a:t>allow_alias</a:t>
            </a:r>
            <a:r>
              <a:rPr lang="en-IN" dirty="0"/>
              <a:t> = true;</a:t>
            </a:r>
          </a:p>
          <a:p>
            <a:pPr marL="457200" lvl="1" indent="0">
              <a:buNone/>
            </a:pPr>
            <a:r>
              <a:rPr lang="en-IN" dirty="0"/>
              <a:t>    UNKNOWN = 0;</a:t>
            </a:r>
          </a:p>
          <a:p>
            <a:pPr marL="457200" lvl="1" indent="0">
              <a:buNone/>
            </a:pPr>
            <a:r>
              <a:rPr lang="en-IN" dirty="0"/>
              <a:t>    STARTED = 1;</a:t>
            </a:r>
          </a:p>
          <a:p>
            <a:pPr marL="457200" lvl="1" indent="0">
              <a:buNone/>
            </a:pPr>
            <a:r>
              <a:rPr lang="en-IN" dirty="0"/>
              <a:t>    RUNNING = 1;</a:t>
            </a:r>
          </a:p>
          <a:p>
            <a:pPr marL="457200" lvl="1" indent="0">
              <a:buNone/>
            </a:pPr>
            <a:r>
              <a:rPr lang="en-IN" dirty="0"/>
              <a:t>  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44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6DFC-FC25-4C67-893C-F29443A2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Composite</a:t>
            </a:r>
            <a:r>
              <a:rPr lang="en-IN" dirty="0"/>
              <a:t> </a:t>
            </a:r>
            <a:r>
              <a:rPr lang="en-IN" b="1" dirty="0"/>
              <a:t>Message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9C05-4435-4FA3-9207-ED739E8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message </a:t>
            </a:r>
            <a:r>
              <a:rPr lang="en-IN" dirty="0" err="1"/>
              <a:t>SearchResponse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repeated Result results =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message Result {</a:t>
            </a:r>
          </a:p>
          <a:p>
            <a:pPr marL="0" indent="0">
              <a:buNone/>
            </a:pPr>
            <a:r>
              <a:rPr lang="en-IN" dirty="0"/>
              <a:t>  string </a:t>
            </a:r>
            <a:r>
              <a:rPr lang="en-IN" dirty="0" err="1"/>
              <a:t>url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  string title = 2;</a:t>
            </a:r>
          </a:p>
          <a:p>
            <a:pPr marL="0" indent="0">
              <a:buNone/>
            </a:pPr>
            <a:r>
              <a:rPr lang="en-IN" dirty="0"/>
              <a:t>  repeated string snippets = 3;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5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6575-5CE5-466B-8D49-B9F8EC19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gRpc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4A85-9856-4856-AE55-A95DE82B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agnostic, high-performance Remote Procedure Call (RPC)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98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D390-6E83-4661-8FC1-3077DCBE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Importing Definitions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B36D-8691-4D65-A05B-9DFF8578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"</a:t>
            </a:r>
            <a:r>
              <a:rPr lang="en-US" dirty="0" err="1"/>
              <a:t>myproject</a:t>
            </a:r>
            <a:r>
              <a:rPr lang="en-US" dirty="0"/>
              <a:t>/</a:t>
            </a:r>
            <a:r>
              <a:rPr lang="en-US" dirty="0" err="1"/>
              <a:t>other_protos.proto</a:t>
            </a:r>
            <a:r>
              <a:rPr lang="en-US" dirty="0"/>
              <a:t>";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3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B2EA-5A02-48DE-91C2-D437C7B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Nested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F627-0179-4C34-A42E-058D33B9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message </a:t>
            </a:r>
            <a:r>
              <a:rPr lang="en-IN" dirty="0" err="1"/>
              <a:t>SearchResponse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message Result {</a:t>
            </a:r>
          </a:p>
          <a:p>
            <a:pPr marL="0" indent="0">
              <a:buNone/>
            </a:pPr>
            <a:r>
              <a:rPr lang="en-IN" dirty="0"/>
              <a:t>    string </a:t>
            </a:r>
            <a:r>
              <a:rPr lang="en-IN" dirty="0" err="1"/>
              <a:t>url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    string title = 2;</a:t>
            </a:r>
          </a:p>
          <a:p>
            <a:pPr marL="0" indent="0">
              <a:buNone/>
            </a:pPr>
            <a:r>
              <a:rPr lang="en-IN" dirty="0"/>
              <a:t>    repeated string snippets = 3;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repeated Result results =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2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E762-FA28-4EFC-A398-BE6E82EB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77B0-F476-44E3-8454-6846F62E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gRPC</a:t>
            </a:r>
            <a:r>
              <a:rPr lang="en-IN" dirty="0"/>
              <a:t> requires HTTP/2</a:t>
            </a:r>
          </a:p>
          <a:p>
            <a:r>
              <a:rPr lang="en-US" dirty="0"/>
              <a:t>Kestrel </a:t>
            </a:r>
            <a:r>
              <a:rPr lang="en-US" dirty="0">
                <a:hlinkClick r:id="rId2"/>
              </a:rPr>
              <a:t>supports HTTP/2</a:t>
            </a:r>
            <a:r>
              <a:rPr lang="en-US" dirty="0"/>
              <a:t> on most modern operating systems. </a:t>
            </a:r>
          </a:p>
          <a:p>
            <a:r>
              <a:rPr lang="en-US" dirty="0"/>
              <a:t>Kestrel endpoints are configured to support HTTP/1.1 and HTTP/2 connections by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32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7D2-946C-4DC7-BC27-C074A022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03BC-A944-49A9-BC8D-2FA5385D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Kestrel endpoints used for </a:t>
            </a:r>
            <a:r>
              <a:rPr lang="en-US" dirty="0" err="1"/>
              <a:t>gRPC</a:t>
            </a:r>
            <a:r>
              <a:rPr lang="en-US" dirty="0"/>
              <a:t> should be secured with TLS. </a:t>
            </a:r>
          </a:p>
          <a:p>
            <a:r>
              <a:rPr lang="en-US" dirty="0"/>
              <a:t>In development, an endpoint secured with TLS is automatically created at https://localhost:5001 when the ASP.NET Core development certificate is present. No configuration is required. An https prefix verifies the Kestrel endpoint is using TLS.</a:t>
            </a:r>
          </a:p>
          <a:p>
            <a:r>
              <a:rPr lang="en-US" dirty="0"/>
              <a:t>In production, TLS must be explicitly configured. In the following </a:t>
            </a:r>
            <a:r>
              <a:rPr lang="en-US" dirty="0" err="1"/>
              <a:t>appsettings.json</a:t>
            </a:r>
            <a:r>
              <a:rPr lang="en-US" dirty="0"/>
              <a:t> example, an HTTP/2 endpoint secured with TLS is provided: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11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9334-B1C3-4C4C-AF44-945A4204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EE03-4315-4249-B025-66A6885A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7"/>
            <a:ext cx="8596668" cy="4691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"Kestrel": {</a:t>
            </a:r>
          </a:p>
          <a:p>
            <a:pPr marL="0" indent="0">
              <a:buNone/>
            </a:pPr>
            <a:r>
              <a:rPr lang="en-IN" dirty="0"/>
              <a:t>    "Endpoints": {</a:t>
            </a:r>
          </a:p>
          <a:p>
            <a:pPr marL="0" indent="0">
              <a:buNone/>
            </a:pPr>
            <a:r>
              <a:rPr lang="en-IN" dirty="0"/>
              <a:t>      "</a:t>
            </a:r>
            <a:r>
              <a:rPr lang="en-IN" dirty="0" err="1"/>
              <a:t>HttpsInlineCertFile</a:t>
            </a:r>
            <a:r>
              <a:rPr lang="en-IN" dirty="0"/>
              <a:t>": {</a:t>
            </a:r>
          </a:p>
          <a:p>
            <a:pPr marL="0" indent="0">
              <a:buNone/>
            </a:pPr>
            <a:r>
              <a:rPr lang="en-IN" dirty="0"/>
              <a:t>        "</a:t>
            </a:r>
            <a:r>
              <a:rPr lang="en-IN" dirty="0" err="1"/>
              <a:t>Url</a:t>
            </a:r>
            <a:r>
              <a:rPr lang="en-IN" dirty="0"/>
              <a:t>": "https://localhost:5001",</a:t>
            </a:r>
          </a:p>
          <a:p>
            <a:pPr marL="0" indent="0">
              <a:buNone/>
            </a:pPr>
            <a:r>
              <a:rPr lang="en-IN" dirty="0"/>
              <a:t>        "Protocols": "Http2",</a:t>
            </a:r>
          </a:p>
          <a:p>
            <a:pPr marL="0" indent="0">
              <a:buNone/>
            </a:pPr>
            <a:r>
              <a:rPr lang="en-IN" dirty="0"/>
              <a:t>        "Certificate": {</a:t>
            </a:r>
          </a:p>
          <a:p>
            <a:pPr marL="0" indent="0">
              <a:buNone/>
            </a:pPr>
            <a:r>
              <a:rPr lang="en-IN" dirty="0"/>
              <a:t>          "Path": "&lt;path to .</a:t>
            </a:r>
            <a:r>
              <a:rPr lang="en-IN" dirty="0" err="1"/>
              <a:t>pfx</a:t>
            </a:r>
            <a:r>
              <a:rPr lang="en-IN" dirty="0"/>
              <a:t> file&gt;",</a:t>
            </a:r>
          </a:p>
          <a:p>
            <a:pPr marL="0" indent="0">
              <a:buNone/>
            </a:pPr>
            <a:r>
              <a:rPr lang="en-IN" dirty="0"/>
              <a:t>          "Password": "&lt;certificate password&gt;"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053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9334-B1C3-4C4C-AF44-945A4204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EE03-4315-4249-B025-66A6885A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static </a:t>
            </a:r>
            <a:r>
              <a:rPr lang="en-IN" dirty="0" err="1"/>
              <a:t>IHostBuilder</a:t>
            </a:r>
            <a:r>
              <a:rPr lang="en-IN" dirty="0"/>
              <a:t> </a:t>
            </a:r>
            <a:r>
              <a:rPr lang="en-IN" dirty="0" err="1"/>
              <a:t>CreateHostBuilder</a:t>
            </a:r>
            <a:r>
              <a:rPr lang="en-IN" dirty="0"/>
              <a:t>(string[] </a:t>
            </a:r>
            <a:r>
              <a:rPr lang="en-IN" dirty="0" err="1"/>
              <a:t>args</a:t>
            </a:r>
            <a:r>
              <a:rPr lang="en-IN" dirty="0"/>
              <a:t>) =&gt;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Host.CreateDefaultBuilder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.</a:t>
            </a:r>
            <a:r>
              <a:rPr lang="en-IN" dirty="0" err="1"/>
              <a:t>ConfigureWebHostDefaults</a:t>
            </a:r>
            <a:r>
              <a:rPr lang="en-IN" dirty="0"/>
              <a:t>(</a:t>
            </a:r>
            <a:r>
              <a:rPr lang="en-IN" dirty="0" err="1"/>
              <a:t>webBuilder</a:t>
            </a:r>
            <a:r>
              <a:rPr lang="en-IN" dirty="0"/>
              <a:t> =&gt;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webBuilder.ConfigureKestrel</a:t>
            </a:r>
            <a:r>
              <a:rPr lang="en-IN" dirty="0"/>
              <a:t>(options =&gt;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options.Listen</a:t>
            </a:r>
            <a:r>
              <a:rPr lang="en-IN" dirty="0"/>
              <a:t>(</a:t>
            </a:r>
            <a:r>
              <a:rPr lang="en-IN" dirty="0" err="1"/>
              <a:t>IPAddress.Any</a:t>
            </a:r>
            <a:r>
              <a:rPr lang="en-IN" dirty="0"/>
              <a:t>, 5001, </a:t>
            </a:r>
            <a:r>
              <a:rPr lang="en-IN" dirty="0" err="1"/>
              <a:t>listenOptions</a:t>
            </a:r>
            <a:r>
              <a:rPr lang="en-IN" dirty="0"/>
              <a:t> =&gt;</a:t>
            </a:r>
          </a:p>
          <a:p>
            <a:pPr marL="0" indent="0">
              <a:buNone/>
            </a:pPr>
            <a:r>
              <a:rPr lang="en-IN" dirty="0"/>
              <a:t>                {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listenOptions.Protocols</a:t>
            </a:r>
            <a:r>
              <a:rPr lang="en-IN" dirty="0"/>
              <a:t> = HttpProtocols.Http2;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dirty="0" err="1"/>
              <a:t>listenOptions.UseHttps</a:t>
            </a:r>
            <a:r>
              <a:rPr lang="en-IN" dirty="0"/>
              <a:t>("&lt;path to .</a:t>
            </a:r>
            <a:r>
              <a:rPr lang="en-IN" dirty="0" err="1"/>
              <a:t>pfx</a:t>
            </a:r>
            <a:r>
              <a:rPr lang="en-IN" dirty="0"/>
              <a:t> file&gt;", </a:t>
            </a:r>
          </a:p>
          <a:p>
            <a:pPr marL="0" indent="0">
              <a:buNone/>
            </a:pPr>
            <a:r>
              <a:rPr lang="en-IN" dirty="0"/>
              <a:t>                        "&lt;certificate password&gt;");</a:t>
            </a:r>
          </a:p>
          <a:p>
            <a:pPr marL="0" indent="0">
              <a:buNone/>
            </a:pPr>
            <a:r>
              <a:rPr lang="en-IN" dirty="0"/>
              <a:t>                });</a:t>
            </a:r>
          </a:p>
          <a:p>
            <a:pPr marL="0" indent="0">
              <a:buNone/>
            </a:pPr>
            <a:r>
              <a:rPr lang="en-IN" dirty="0"/>
              <a:t>            });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webBuilder.UseStartup</a:t>
            </a:r>
            <a:r>
              <a:rPr lang="en-IN" dirty="0"/>
              <a:t>&lt;</a:t>
            </a:r>
            <a:r>
              <a:rPr lang="en-IN" dirty="0" err="1"/>
              <a:t>Startup</a:t>
            </a:r>
            <a:r>
              <a:rPr lang="en-IN" dirty="0"/>
              <a:t>&gt;();</a:t>
            </a:r>
          </a:p>
          <a:p>
            <a:pPr marL="0" indent="0">
              <a:buNone/>
            </a:pPr>
            <a:r>
              <a:rPr lang="en-IN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19252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6F8A-5706-40A7-8605-2A196A10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gRPC</a:t>
            </a:r>
            <a:r>
              <a:rPr lang="en-IN" b="1" dirty="0"/>
              <a:t> calls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F4D4-3648-45F8-8669-29E56E76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Server streaming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streaming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Bi-directional streaming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8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1E33-2335-4060-A7AF-54FD1011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Unary call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DBDE-56D5-4A87-968F-B939F838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var client = new </a:t>
            </a:r>
            <a:r>
              <a:rPr lang="en-IN" dirty="0" err="1"/>
              <a:t>Greet.GreeterClient</a:t>
            </a:r>
            <a:r>
              <a:rPr lang="en-IN" dirty="0"/>
              <a:t>(channel);</a:t>
            </a:r>
          </a:p>
          <a:p>
            <a:pPr marL="0" indent="0">
              <a:buNone/>
            </a:pPr>
            <a:r>
              <a:rPr lang="en-IN" dirty="0"/>
              <a:t>var response = await </a:t>
            </a:r>
            <a:r>
              <a:rPr lang="en-IN" dirty="0" err="1"/>
              <a:t>client.SayHelloAsync</a:t>
            </a:r>
            <a:r>
              <a:rPr lang="en-IN" dirty="0"/>
              <a:t>(new </a:t>
            </a:r>
            <a:r>
              <a:rPr lang="en-IN" dirty="0" err="1"/>
              <a:t>HelloRequest</a:t>
            </a:r>
            <a:r>
              <a:rPr lang="en-IN" dirty="0"/>
              <a:t> { Name = "World" });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Console.WriteLine</a:t>
            </a:r>
            <a:r>
              <a:rPr lang="en-IN" dirty="0"/>
              <a:t>("Greeting: " + </a:t>
            </a:r>
            <a:r>
              <a:rPr lang="en-IN" dirty="0" err="1"/>
              <a:t>response.Message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// Greeting: Hello World</a:t>
            </a:r>
          </a:p>
        </p:txBody>
      </p:sp>
    </p:spTree>
    <p:extLst>
      <p:ext uri="{BB962C8B-B14F-4D97-AF65-F5344CB8AC3E}">
        <p14:creationId xmlns:p14="http://schemas.microsoft.com/office/powerpoint/2010/main" val="76375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07A-74F3-49B5-BFD7-8F6D23F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Server streaming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50B3-2743-478B-8951-8AB6B9E1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streaming call starts with the client sending a request message. </a:t>
            </a:r>
            <a:r>
              <a:rPr lang="en-US" dirty="0" err="1"/>
              <a:t>ResponseStream.MoveNext</a:t>
            </a:r>
            <a:r>
              <a:rPr lang="en-US" dirty="0"/>
              <a:t>() reads messages streamed from the service. </a:t>
            </a:r>
          </a:p>
          <a:p>
            <a:r>
              <a:rPr lang="en-US" dirty="0"/>
              <a:t>The server streaming call is complete when </a:t>
            </a:r>
            <a:r>
              <a:rPr lang="en-US" dirty="0" err="1"/>
              <a:t>ResponseStream.MoveNext</a:t>
            </a:r>
            <a:r>
              <a:rPr lang="en-US" dirty="0"/>
              <a:t>() returns false.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7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07A-74F3-49B5-BFD7-8F6D23F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Server streaming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50B3-2743-478B-8951-8AB6B9E1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client = new </a:t>
            </a:r>
            <a:r>
              <a:rPr lang="en-US" dirty="0" err="1"/>
              <a:t>Greet.GreeterClient</a:t>
            </a:r>
            <a:r>
              <a:rPr lang="en-US" dirty="0"/>
              <a:t>(channel);</a:t>
            </a:r>
          </a:p>
          <a:p>
            <a:pPr marL="0" indent="0">
              <a:buNone/>
            </a:pPr>
            <a:r>
              <a:rPr lang="en-US" dirty="0"/>
              <a:t>using var call = </a:t>
            </a:r>
            <a:r>
              <a:rPr lang="en-US" dirty="0" err="1"/>
              <a:t>client.SayHellos</a:t>
            </a:r>
            <a:r>
              <a:rPr lang="en-US" dirty="0"/>
              <a:t>(new </a:t>
            </a:r>
            <a:r>
              <a:rPr lang="en-US" dirty="0" err="1"/>
              <a:t>HelloRequest</a:t>
            </a:r>
            <a:r>
              <a:rPr lang="en-US" dirty="0"/>
              <a:t> { Name = "World"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await foreach (var response in </a:t>
            </a:r>
            <a:r>
              <a:rPr lang="en-US" dirty="0" err="1"/>
              <a:t>call.ResponseStream.ReadAllAsync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("Greeting: " + </a:t>
            </a:r>
            <a:r>
              <a:rPr lang="en-US" dirty="0" err="1"/>
              <a:t>response.Message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 "Greeting: Hello World" is written multiple times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50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6BC9-0BA2-4790-B325-2EDD6E3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5468-D4C4-4ECA-B777-61A8DC03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Modern, high-performance, lightweight RPC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Contract-first API development, using Protocol Buffers by default, allowing for language agnostic implementations.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Tooling available for many languages to generate strongly-typed servers and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client, server, and bi-directional streaming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network usage with </a:t>
            </a:r>
            <a:r>
              <a:rPr lang="en-US" dirty="0" err="1"/>
              <a:t>Protobuf</a:t>
            </a:r>
            <a:r>
              <a:rPr lang="en-US" dirty="0"/>
              <a:t> binary serialization.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00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B2E-B117-4E86-8D9E-46751001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Client streaming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B79E-4812-470D-ABD2-904FED6B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streaming call starts without the client sending a message. The client can choose to send messages with </a:t>
            </a:r>
            <a:r>
              <a:rPr lang="en-US" dirty="0" err="1"/>
              <a:t>RequestStream.WriteAsync</a:t>
            </a:r>
            <a:r>
              <a:rPr lang="en-US" dirty="0"/>
              <a:t>. </a:t>
            </a:r>
          </a:p>
          <a:p>
            <a:r>
              <a:rPr lang="en-US" dirty="0"/>
              <a:t>When the client has finished sending messages, </a:t>
            </a:r>
            <a:r>
              <a:rPr lang="en-US" dirty="0" err="1"/>
              <a:t>RequestStream.CompleteAsync</a:t>
            </a:r>
            <a:r>
              <a:rPr lang="en-US" dirty="0"/>
              <a:t>() should be called to notify the service. </a:t>
            </a:r>
          </a:p>
          <a:p>
            <a:r>
              <a:rPr lang="en-US" dirty="0"/>
              <a:t>The call is finished when the service returns a response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95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B2E-B117-4E86-8D9E-46751001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Client streaming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B79E-4812-470D-ABD2-904FED6B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client = new </a:t>
            </a:r>
            <a:r>
              <a:rPr lang="en-US" dirty="0" err="1"/>
              <a:t>Counter.CounterClient</a:t>
            </a:r>
            <a:r>
              <a:rPr lang="en-US" dirty="0"/>
              <a:t>(channel);</a:t>
            </a:r>
          </a:p>
          <a:p>
            <a:pPr marL="0" indent="0">
              <a:buNone/>
            </a:pPr>
            <a:r>
              <a:rPr lang="en-US" dirty="0"/>
              <a:t>using var call = </a:t>
            </a:r>
            <a:r>
              <a:rPr lang="en-US" dirty="0" err="1"/>
              <a:t>client.AccumulateCount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(var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await </a:t>
            </a:r>
            <a:r>
              <a:rPr lang="en-US" dirty="0" err="1"/>
              <a:t>call.RequestStream.WriteAsync</a:t>
            </a:r>
            <a:r>
              <a:rPr lang="en-US" dirty="0"/>
              <a:t>(new </a:t>
            </a:r>
            <a:r>
              <a:rPr lang="en-US" dirty="0" err="1"/>
              <a:t>CounterRequest</a:t>
            </a:r>
            <a:r>
              <a:rPr lang="en-US" dirty="0"/>
              <a:t> { Count = 1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await </a:t>
            </a:r>
            <a:r>
              <a:rPr lang="en-US" dirty="0" err="1"/>
              <a:t>call.RequestStream.CompleteAsync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response = await call;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($"Count: {</a:t>
            </a:r>
            <a:r>
              <a:rPr lang="en-US" dirty="0" err="1"/>
              <a:t>response.Count</a:t>
            </a:r>
            <a:r>
              <a:rPr lang="en-US" dirty="0"/>
              <a:t>}");</a:t>
            </a:r>
          </a:p>
          <a:p>
            <a:pPr marL="0" indent="0">
              <a:buNone/>
            </a:pPr>
            <a:r>
              <a:rPr lang="en-US" dirty="0"/>
              <a:t>// Count: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55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F595-CBD2-461B-994E-00B6F9F7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Bi-directional streaming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129E-BD0C-48C8-97C5-826A1C7D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bi-directional streaming call starts without the client sending a message. </a:t>
            </a:r>
          </a:p>
          <a:p>
            <a:r>
              <a:rPr lang="en-US" dirty="0"/>
              <a:t>The client can choose to send messages with </a:t>
            </a:r>
            <a:r>
              <a:rPr lang="en-US" dirty="0" err="1"/>
              <a:t>RequestStream.WriteAsync</a:t>
            </a:r>
            <a:r>
              <a:rPr lang="en-US" dirty="0"/>
              <a:t>. </a:t>
            </a:r>
          </a:p>
          <a:p>
            <a:r>
              <a:rPr lang="en-US" dirty="0"/>
              <a:t>Messages streamed from the service are accessible with </a:t>
            </a:r>
            <a:r>
              <a:rPr lang="en-US" dirty="0" err="1"/>
              <a:t>ResponseStream.MoveNext</a:t>
            </a:r>
            <a:r>
              <a:rPr lang="en-US" dirty="0"/>
              <a:t>() or </a:t>
            </a:r>
            <a:r>
              <a:rPr lang="en-US" dirty="0" err="1"/>
              <a:t>ResponseStream.ReadAllAsync</a:t>
            </a:r>
            <a:r>
              <a:rPr lang="en-US" dirty="0"/>
              <a:t>(). </a:t>
            </a:r>
          </a:p>
          <a:p>
            <a:r>
              <a:rPr lang="en-US" dirty="0"/>
              <a:t>The bi-directional streaming call is complete when the </a:t>
            </a:r>
            <a:r>
              <a:rPr lang="en-US" dirty="0" err="1"/>
              <a:t>ResponseStream</a:t>
            </a:r>
            <a:r>
              <a:rPr lang="en-US" dirty="0"/>
              <a:t> has no more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6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F595-CBD2-461B-994E-00B6F9F7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Bi-directional streaming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129E-BD0C-48C8-97C5-826A1C7D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bi-directional streaming call starts without the client sending a message. </a:t>
            </a:r>
          </a:p>
          <a:p>
            <a:r>
              <a:rPr lang="en-US" dirty="0"/>
              <a:t>The client can choose to send messages with </a:t>
            </a:r>
            <a:r>
              <a:rPr lang="en-US" dirty="0" err="1"/>
              <a:t>RequestStream.WriteAsync</a:t>
            </a:r>
            <a:r>
              <a:rPr lang="en-US" dirty="0"/>
              <a:t>. </a:t>
            </a:r>
          </a:p>
          <a:p>
            <a:r>
              <a:rPr lang="en-US" dirty="0"/>
              <a:t>Messages streamed from the service are accessible with </a:t>
            </a:r>
            <a:r>
              <a:rPr lang="en-US" dirty="0" err="1"/>
              <a:t>ResponseStream.MoveNext</a:t>
            </a:r>
            <a:r>
              <a:rPr lang="en-US" dirty="0"/>
              <a:t>() or </a:t>
            </a:r>
            <a:r>
              <a:rPr lang="en-US" dirty="0" err="1"/>
              <a:t>ResponseStream.ReadAllAsync</a:t>
            </a:r>
            <a:r>
              <a:rPr lang="en-US" dirty="0"/>
              <a:t>(). </a:t>
            </a:r>
          </a:p>
          <a:p>
            <a:r>
              <a:rPr lang="en-US" dirty="0"/>
              <a:t>The bi-directional streaming call is complete when the </a:t>
            </a:r>
            <a:r>
              <a:rPr lang="en-US" dirty="0" err="1"/>
              <a:t>ResponseStream</a:t>
            </a:r>
            <a:r>
              <a:rPr lang="en-US" dirty="0"/>
              <a:t> has no more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883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F076-0D97-4660-9339-014D651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Bi-directional streaming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3E68-690E-449D-8785-903CC9E4F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693"/>
            <a:ext cx="8596668" cy="4567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var client = new </a:t>
            </a:r>
            <a:r>
              <a:rPr lang="en-IN" dirty="0" err="1"/>
              <a:t>Echo.EchoClient</a:t>
            </a:r>
            <a:r>
              <a:rPr lang="en-IN" dirty="0"/>
              <a:t>(channel);</a:t>
            </a:r>
          </a:p>
          <a:p>
            <a:pPr marL="0" indent="0">
              <a:buNone/>
            </a:pPr>
            <a:r>
              <a:rPr lang="en-IN" dirty="0"/>
              <a:t>using var call = </a:t>
            </a:r>
            <a:r>
              <a:rPr lang="en-IN" dirty="0" err="1"/>
              <a:t>client.Echo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Console.WriteLine</a:t>
            </a:r>
            <a:r>
              <a:rPr lang="en-IN" dirty="0"/>
              <a:t>("Starting background task to receive messages");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readTask</a:t>
            </a:r>
            <a:r>
              <a:rPr lang="en-IN" dirty="0"/>
              <a:t> = </a:t>
            </a:r>
            <a:r>
              <a:rPr lang="en-IN" dirty="0" err="1"/>
              <a:t>Task.Run</a:t>
            </a:r>
            <a:r>
              <a:rPr lang="en-IN" dirty="0"/>
              <a:t>(async () =&gt;{</a:t>
            </a:r>
          </a:p>
          <a:p>
            <a:pPr marL="0" indent="0">
              <a:buNone/>
            </a:pPr>
            <a:r>
              <a:rPr lang="en-IN" dirty="0"/>
              <a:t>    await foreach (var response in </a:t>
            </a:r>
            <a:r>
              <a:rPr lang="en-IN" dirty="0" err="1"/>
              <a:t>call.ResponseStream.ReadAllAsync</a:t>
            </a:r>
            <a:r>
              <a:rPr lang="en-IN" dirty="0"/>
              <a:t>())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response.Message</a:t>
            </a:r>
            <a:r>
              <a:rPr lang="en-IN" dirty="0"/>
              <a:t>);        // Echo messages sent to the service    }});</a:t>
            </a:r>
          </a:p>
          <a:p>
            <a:pPr marL="0" indent="0">
              <a:buNone/>
            </a:pPr>
            <a:r>
              <a:rPr lang="en-IN" dirty="0" err="1"/>
              <a:t>Console.WriteLine</a:t>
            </a:r>
            <a:r>
              <a:rPr lang="en-IN" dirty="0"/>
              <a:t>("Starting to send messages");</a:t>
            </a:r>
          </a:p>
          <a:p>
            <a:pPr marL="0" indent="0">
              <a:buNone/>
            </a:pPr>
            <a:r>
              <a:rPr lang="en-IN" dirty="0" err="1"/>
              <a:t>Console.WriteLine</a:t>
            </a:r>
            <a:r>
              <a:rPr lang="en-IN" dirty="0"/>
              <a:t>("Type a message to echo then press enter.");</a:t>
            </a:r>
          </a:p>
          <a:p>
            <a:pPr marL="0" indent="0">
              <a:buNone/>
            </a:pPr>
            <a:r>
              <a:rPr lang="en-IN" dirty="0"/>
              <a:t>while (true){</a:t>
            </a:r>
          </a:p>
          <a:p>
            <a:pPr marL="0" indent="0">
              <a:buNone/>
            </a:pPr>
            <a:r>
              <a:rPr lang="en-IN" dirty="0"/>
              <a:t>    var result =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string.IsNullOrEmpty</a:t>
            </a:r>
            <a:r>
              <a:rPr lang="en-IN" dirty="0"/>
              <a:t>(result))    {        break;    }</a:t>
            </a:r>
          </a:p>
          <a:p>
            <a:pPr marL="0" indent="0">
              <a:buNone/>
            </a:pPr>
            <a:r>
              <a:rPr lang="en-IN" dirty="0"/>
              <a:t>    await </a:t>
            </a:r>
            <a:r>
              <a:rPr lang="en-IN" dirty="0" err="1"/>
              <a:t>call.RequestStream.WriteAsync</a:t>
            </a:r>
            <a:r>
              <a:rPr lang="en-IN" dirty="0"/>
              <a:t>(new </a:t>
            </a:r>
            <a:r>
              <a:rPr lang="en-IN" dirty="0" err="1"/>
              <a:t>EchoMessage</a:t>
            </a:r>
            <a:r>
              <a:rPr lang="en-IN" dirty="0"/>
              <a:t> { Message = result });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Console.WriteLine</a:t>
            </a:r>
            <a:r>
              <a:rPr lang="en-IN" dirty="0"/>
              <a:t>("Disconnecting");</a:t>
            </a:r>
          </a:p>
          <a:p>
            <a:pPr marL="0" indent="0">
              <a:buNone/>
            </a:pPr>
            <a:r>
              <a:rPr lang="en-IN" dirty="0"/>
              <a:t>await </a:t>
            </a:r>
            <a:r>
              <a:rPr lang="en-IN" dirty="0" err="1"/>
              <a:t>call.RequestStream.CompleteAsync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await </a:t>
            </a:r>
            <a:r>
              <a:rPr lang="en-IN" dirty="0" err="1"/>
              <a:t>readTask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541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E0C7-E3BE-4BB7-BA9B-E2DD95A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</a:t>
            </a:r>
            <a:r>
              <a:rPr lang="en-IN" b="1" dirty="0" err="1"/>
              <a:t>gRPC</a:t>
            </a:r>
            <a:r>
              <a:rPr lang="en-IN" b="1" dirty="0"/>
              <a:t> trailers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B08C-11AF-4681-8837-049EE8C1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calls may return </a:t>
            </a:r>
            <a:r>
              <a:rPr lang="en-US" dirty="0" err="1"/>
              <a:t>gRPC</a:t>
            </a:r>
            <a:r>
              <a:rPr lang="en-US" dirty="0"/>
              <a:t> trailers. </a:t>
            </a:r>
            <a:r>
              <a:rPr lang="en-US" dirty="0" err="1"/>
              <a:t>gRPC</a:t>
            </a:r>
            <a:r>
              <a:rPr lang="en-US" dirty="0"/>
              <a:t> trailers are used to provide name/value metadata about a call. Trailers provide similar functionality to HTTP headers, but are received at the end of the call.</a:t>
            </a:r>
          </a:p>
          <a:p>
            <a:r>
              <a:rPr lang="en-US" dirty="0" err="1"/>
              <a:t>gRPC</a:t>
            </a:r>
            <a:r>
              <a:rPr lang="en-US" dirty="0"/>
              <a:t> trailers are accessible using </a:t>
            </a:r>
            <a:r>
              <a:rPr lang="en-US" dirty="0" err="1"/>
              <a:t>GetTrailers</a:t>
            </a:r>
            <a:r>
              <a:rPr lang="en-US" dirty="0"/>
              <a:t>(), which returns a collection of metadata. Trailers are returned after the response is complete, therefore, you must await all response messages before accessing the trailers.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90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F8EC-F2E1-4EC9-972F-1DE422B5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Trailing Headers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D42E3-9371-4CE2-9078-78693B6ED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15226"/>
            <a:ext cx="7947961" cy="4226799"/>
          </a:xfrm>
        </p:spPr>
      </p:pic>
    </p:spTree>
    <p:extLst>
      <p:ext uri="{BB962C8B-B14F-4D97-AF65-F5344CB8AC3E}">
        <p14:creationId xmlns:p14="http://schemas.microsoft.com/office/powerpoint/2010/main" val="116776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2EBE-E4DB-46A9-A6BC-6C8FB5AA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Ideal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B22F-7824-4D01-B0C3-B1220D1E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Lightweight microservices where efficiency is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Polyglot systems where multiple languages are required for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Point-to-point real-time services that need to handle streaming requests or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64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163C-56FF-44E7-A0CA-CE7E2A8A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9AAC-F48D-4D9F-824F-DEA65BB4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uses a contract-first approach to API development. Protocol buffers (</a:t>
            </a:r>
            <a:r>
              <a:rPr lang="en-US" dirty="0" err="1"/>
              <a:t>protobuf</a:t>
            </a:r>
            <a:r>
              <a:rPr lang="en-US" dirty="0"/>
              <a:t>) are used as the Interface Design Language (IDL) by default. The </a:t>
            </a:r>
            <a:r>
              <a:rPr lang="en-US" i="1" dirty="0"/>
              <a:t>*.proto</a:t>
            </a:r>
            <a:r>
              <a:rPr lang="en-US" dirty="0"/>
              <a:t> file contains:</a:t>
            </a:r>
          </a:p>
          <a:p>
            <a:pPr lvl="1"/>
            <a:r>
              <a:rPr lang="en-US" dirty="0"/>
              <a:t>The definition of the </a:t>
            </a:r>
            <a:r>
              <a:rPr lang="en-US" dirty="0" err="1"/>
              <a:t>gRPC</a:t>
            </a:r>
            <a:r>
              <a:rPr lang="en-US" dirty="0"/>
              <a:t> service.</a:t>
            </a:r>
          </a:p>
          <a:p>
            <a:pPr lvl="1"/>
            <a:r>
              <a:rPr lang="en-US" dirty="0"/>
              <a:t>The messages sent between clients and servers.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0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BF6B-4E49-405B-A2A5-3F4845C3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AB90-909D-419D-867E-FA75EA1B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6830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syntax = "proto3";</a:t>
            </a:r>
          </a:p>
          <a:p>
            <a:pPr marL="0" indent="0">
              <a:buNone/>
            </a:pPr>
            <a:r>
              <a:rPr lang="en-IN" dirty="0"/>
              <a:t>option </a:t>
            </a:r>
            <a:r>
              <a:rPr lang="en-IN" dirty="0" err="1"/>
              <a:t>csharp_namespace</a:t>
            </a:r>
            <a:r>
              <a:rPr lang="en-IN" dirty="0"/>
              <a:t> = "</a:t>
            </a:r>
            <a:r>
              <a:rPr lang="en-IN" dirty="0" err="1"/>
              <a:t>GrpcGreeter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package greet;</a:t>
            </a:r>
          </a:p>
          <a:p>
            <a:pPr marL="0" indent="0">
              <a:buNone/>
            </a:pPr>
            <a:r>
              <a:rPr lang="en-IN" dirty="0"/>
              <a:t>// The greeting service definition.</a:t>
            </a:r>
          </a:p>
          <a:p>
            <a:pPr marL="0" indent="0">
              <a:buNone/>
            </a:pPr>
            <a:r>
              <a:rPr lang="en-IN" dirty="0"/>
              <a:t>service Greeter {</a:t>
            </a:r>
          </a:p>
          <a:p>
            <a:pPr marL="0" indent="0">
              <a:buNone/>
            </a:pPr>
            <a:r>
              <a:rPr lang="en-IN" dirty="0"/>
              <a:t>  // Sends a greeting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rpc</a:t>
            </a:r>
            <a:r>
              <a:rPr lang="en-IN" dirty="0"/>
              <a:t> </a:t>
            </a:r>
            <a:r>
              <a:rPr lang="en-IN" dirty="0" err="1"/>
              <a:t>SayHello</a:t>
            </a:r>
            <a:r>
              <a:rPr lang="en-IN" dirty="0"/>
              <a:t> (</a:t>
            </a:r>
            <a:r>
              <a:rPr lang="en-IN" dirty="0" err="1"/>
              <a:t>HelloRequest</a:t>
            </a:r>
            <a:r>
              <a:rPr lang="en-IN" dirty="0"/>
              <a:t>) returns (</a:t>
            </a:r>
            <a:r>
              <a:rPr lang="en-IN" dirty="0" err="1"/>
              <a:t>HelloReply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The request message containing the user's name.</a:t>
            </a:r>
          </a:p>
          <a:p>
            <a:pPr marL="0" indent="0">
              <a:buNone/>
            </a:pPr>
            <a:r>
              <a:rPr lang="en-IN" dirty="0"/>
              <a:t>message </a:t>
            </a:r>
            <a:r>
              <a:rPr lang="en-IN" dirty="0" err="1"/>
              <a:t>HelloRequest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string name =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The response message containing the greetings.</a:t>
            </a:r>
          </a:p>
          <a:p>
            <a:pPr marL="0" indent="0">
              <a:buNone/>
            </a:pPr>
            <a:r>
              <a:rPr lang="en-IN" dirty="0"/>
              <a:t>message </a:t>
            </a:r>
            <a:r>
              <a:rPr lang="en-IN" dirty="0" err="1"/>
              <a:t>HelloReply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string message = 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0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6A8B-E7CC-4C94-9B9E-6B1C8573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Proto3 </a:t>
            </a:r>
            <a:br>
              <a:rPr lang="en-IN" b="1" dirty="0"/>
            </a:br>
            <a:r>
              <a:rPr lang="en-IN" b="1" dirty="0"/>
              <a:t>Defining A Message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5641-7252-4361-87BE-725C4D36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syntax = "proto3";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message </a:t>
            </a:r>
            <a:r>
              <a:rPr lang="en-IN" dirty="0" err="1"/>
              <a:t>SearchRequest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string query = 1;</a:t>
            </a:r>
          </a:p>
          <a:p>
            <a:pPr marL="0" indent="0">
              <a:buNone/>
            </a:pPr>
            <a:r>
              <a:rPr lang="en-IN" dirty="0"/>
              <a:t>  int32 </a:t>
            </a:r>
            <a:r>
              <a:rPr lang="en-IN" dirty="0" err="1"/>
              <a:t>page_number</a:t>
            </a:r>
            <a:r>
              <a:rPr lang="en-IN" dirty="0"/>
              <a:t> = 2;</a:t>
            </a:r>
          </a:p>
          <a:p>
            <a:pPr marL="0" indent="0">
              <a:buNone/>
            </a:pPr>
            <a:r>
              <a:rPr lang="en-IN" dirty="0"/>
              <a:t>  int32 </a:t>
            </a:r>
            <a:r>
              <a:rPr lang="en-IN" dirty="0" err="1"/>
              <a:t>result_per_page</a:t>
            </a:r>
            <a:r>
              <a:rPr lang="en-IN" dirty="0"/>
              <a:t> = 3;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1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B3DC-3F90-4BB5-87B7-0072B001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Field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DEF0-18D8-40DB-B478-3BFD2384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</a:t>
            </a:r>
          </a:p>
          <a:p>
            <a:r>
              <a:rPr lang="en-IN" dirty="0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30590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3353-A8FB-4503-B34E-C7B6C287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Scalar Fields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BF008-ACCA-426D-9D7F-E2A5755D4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386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08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2286</Words>
  <Application>Microsoft Office PowerPoint</Application>
  <PresentationFormat>Widescreen</PresentationFormat>
  <Paragraphs>261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 3</vt:lpstr>
      <vt:lpstr>Facet</vt:lpstr>
      <vt:lpstr>GRpc</vt:lpstr>
      <vt:lpstr>What is gRpc</vt:lpstr>
      <vt:lpstr>Benefits</vt:lpstr>
      <vt:lpstr>Ideal For</vt:lpstr>
      <vt:lpstr>Development Approach</vt:lpstr>
      <vt:lpstr>Example</vt:lpstr>
      <vt:lpstr>Proto3  Defining A Message Type</vt:lpstr>
      <vt:lpstr>Field Types</vt:lpstr>
      <vt:lpstr>Scalar Fields</vt:lpstr>
      <vt:lpstr>Scalar Fields</vt:lpstr>
      <vt:lpstr>Field Numbers</vt:lpstr>
      <vt:lpstr>Reserved Fields</vt:lpstr>
      <vt:lpstr>Reserved Fields</vt:lpstr>
      <vt:lpstr>Field Rules</vt:lpstr>
      <vt:lpstr>Adding Comments</vt:lpstr>
      <vt:lpstr>Default Values</vt:lpstr>
      <vt:lpstr>Enumerations</vt:lpstr>
      <vt:lpstr>Enumerations</vt:lpstr>
      <vt:lpstr>Composite Message Types</vt:lpstr>
      <vt:lpstr>Importing Definitions</vt:lpstr>
      <vt:lpstr>Nested Types</vt:lpstr>
      <vt:lpstr>Http2</vt:lpstr>
      <vt:lpstr>TLS</vt:lpstr>
      <vt:lpstr>TLS</vt:lpstr>
      <vt:lpstr>TLS</vt:lpstr>
      <vt:lpstr>gRPC calls Types</vt:lpstr>
      <vt:lpstr>Unary call </vt:lpstr>
      <vt:lpstr>Server streaming call</vt:lpstr>
      <vt:lpstr>Server streaming call</vt:lpstr>
      <vt:lpstr>Client streaming call</vt:lpstr>
      <vt:lpstr>Client streaming call</vt:lpstr>
      <vt:lpstr>Bi-directional streaming call</vt:lpstr>
      <vt:lpstr>Bi-directional streaming call</vt:lpstr>
      <vt:lpstr>Bi-directional streaming call</vt:lpstr>
      <vt:lpstr>Access gRPC trailers</vt:lpstr>
      <vt:lpstr>Trailing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Singh, Shakti [C]</dc:creator>
  <cp:lastModifiedBy>Singh, Shakti [C]</cp:lastModifiedBy>
  <cp:revision>45</cp:revision>
  <dcterms:created xsi:type="dcterms:W3CDTF">2020-08-26T22:15:33Z</dcterms:created>
  <dcterms:modified xsi:type="dcterms:W3CDTF">2021-06-12T04:25:52Z</dcterms:modified>
</cp:coreProperties>
</file>