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0"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B3E7-293C-4A58-9342-E58C16676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8258A4-1AA5-4AB8-AA97-CFF5A9013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C3BA67-E0CC-4681-9E97-3469F39A8BBF}"/>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5" name="Footer Placeholder 4">
            <a:extLst>
              <a:ext uri="{FF2B5EF4-FFF2-40B4-BE49-F238E27FC236}">
                <a16:creationId xmlns:a16="http://schemas.microsoft.com/office/drawing/2014/main" id="{B85BF96B-E635-4DED-A068-B84588C15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FEF43-2F34-436A-A076-5B297E7D7688}"/>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344626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537E-6494-46EF-BA79-2519CBC29A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C5A828-F572-4A38-A877-7E51908586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A4443-3C7B-4B70-ADBE-BD9B6C209754}"/>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5" name="Footer Placeholder 4">
            <a:extLst>
              <a:ext uri="{FF2B5EF4-FFF2-40B4-BE49-F238E27FC236}">
                <a16:creationId xmlns:a16="http://schemas.microsoft.com/office/drawing/2014/main" id="{2E3F2D86-4E9E-4114-AD46-EABC75B8B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E41A6-9B52-4649-9D91-B8C7FA5DCF98}"/>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260523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DADFE-6AB8-45D6-AF90-3F5D04EAEE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A02C53-6108-44BF-A334-264CA278B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4C620-4CED-497C-B150-8ED1BFF58759}"/>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5" name="Footer Placeholder 4">
            <a:extLst>
              <a:ext uri="{FF2B5EF4-FFF2-40B4-BE49-F238E27FC236}">
                <a16:creationId xmlns:a16="http://schemas.microsoft.com/office/drawing/2014/main" id="{9A548DCC-3118-4712-BF00-3DBB8DF2A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436D7-4BD7-4ABD-BC5D-A151FD0E9AF5}"/>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230213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9340-03B9-41B9-AFBF-742F96C06D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5A505-DC8F-476A-B9BA-35EF51AD4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30A1-D634-402F-BFA1-15914AF1B9D8}"/>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5" name="Footer Placeholder 4">
            <a:extLst>
              <a:ext uri="{FF2B5EF4-FFF2-40B4-BE49-F238E27FC236}">
                <a16:creationId xmlns:a16="http://schemas.microsoft.com/office/drawing/2014/main" id="{0102C32F-1A0B-488A-ACAB-F0FD507F8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88196-DBFB-470E-AA0F-7BAF9E56D776}"/>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349781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94D4-95F2-434F-B5AB-5441C5D43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C9C6FF-2BAF-40D9-83B5-79AE0EE23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61400-CB79-4616-9D75-32DFD2538275}"/>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5" name="Footer Placeholder 4">
            <a:extLst>
              <a:ext uri="{FF2B5EF4-FFF2-40B4-BE49-F238E27FC236}">
                <a16:creationId xmlns:a16="http://schemas.microsoft.com/office/drawing/2014/main" id="{20CEF75E-4941-4C78-9D74-831D42816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080CD-1A28-4056-895E-F3CA2CDA6DF0}"/>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107798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A4FB-745E-4502-BD46-DBA813CF4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63688-D192-4644-83D0-69997585EC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0BAA98-02BC-4F79-BBFA-B38D9A6F62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8B91CC-1066-4A96-A61D-D7EF87141077}"/>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6" name="Footer Placeholder 5">
            <a:extLst>
              <a:ext uri="{FF2B5EF4-FFF2-40B4-BE49-F238E27FC236}">
                <a16:creationId xmlns:a16="http://schemas.microsoft.com/office/drawing/2014/main" id="{03B5156E-BB8C-4CE1-93BB-63240D20C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0648F-9577-4AB5-BC9A-A015D04FB6E0}"/>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153073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E704-C5D6-477D-9EE2-EEBAE94CCA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F6A700-517E-496B-81EE-F6952FCC2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E160B5-E12E-42C0-8A1E-8BC9899CF2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70FB21-7211-4185-B3D6-6EA2DA75FE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0871EB-6824-4438-8566-868D34374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1308BD-3BF1-4016-B4F9-375E8AE99434}"/>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8" name="Footer Placeholder 7">
            <a:extLst>
              <a:ext uri="{FF2B5EF4-FFF2-40B4-BE49-F238E27FC236}">
                <a16:creationId xmlns:a16="http://schemas.microsoft.com/office/drawing/2014/main" id="{AB11097A-3144-46BA-AA1A-2A02283D7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ABE88-6886-4284-B14D-3ECC3C84BCDB}"/>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358290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23EE-8351-4055-9C34-18ECB9EA89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CBC2C9-4F1A-4E3F-8696-386C12790B2F}"/>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4" name="Footer Placeholder 3">
            <a:extLst>
              <a:ext uri="{FF2B5EF4-FFF2-40B4-BE49-F238E27FC236}">
                <a16:creationId xmlns:a16="http://schemas.microsoft.com/office/drawing/2014/main" id="{4FF02742-4229-45F5-9045-BF7E41A790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236601-83CF-48BB-8451-C0DB7CB6948A}"/>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136255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F2363C-4472-46C0-8F94-EF848AEE1708}"/>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3" name="Footer Placeholder 2">
            <a:extLst>
              <a:ext uri="{FF2B5EF4-FFF2-40B4-BE49-F238E27FC236}">
                <a16:creationId xmlns:a16="http://schemas.microsoft.com/office/drawing/2014/main" id="{2E06FD28-07CA-4564-B53A-BD1BA7E4D6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48968B-8C39-48C2-9954-3B74233E3285}"/>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37434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BF25-12B8-4C4E-8F52-AE3B1952C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02B987-25A4-49FE-B6D6-E0A9C90BE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6CF648-37FB-4444-9310-F5C01AF20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65E90-0F04-4C00-8411-A3D776182B2D}"/>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6" name="Footer Placeholder 5">
            <a:extLst>
              <a:ext uri="{FF2B5EF4-FFF2-40B4-BE49-F238E27FC236}">
                <a16:creationId xmlns:a16="http://schemas.microsoft.com/office/drawing/2014/main" id="{79A8A308-96C1-4BBE-BE9F-428B56D8F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3615A-61F3-4778-BD79-47CFCEB54550}"/>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257645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DFC9-AE18-4F4B-A541-4CAF1C5E5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CBC117-C849-4879-80A6-265B02F51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DF56D4-9146-4643-8363-7ECB4C793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221AC-1367-4B9A-8EC0-07212A7633D5}"/>
              </a:ext>
            </a:extLst>
          </p:cNvPr>
          <p:cNvSpPr>
            <a:spLocks noGrp="1"/>
          </p:cNvSpPr>
          <p:nvPr>
            <p:ph type="dt" sz="half" idx="10"/>
          </p:nvPr>
        </p:nvSpPr>
        <p:spPr/>
        <p:txBody>
          <a:bodyPr/>
          <a:lstStyle/>
          <a:p>
            <a:fld id="{8D6C6135-1799-4B4A-8F8E-3FA9A9CAF86E}" type="datetimeFigureOut">
              <a:rPr lang="en-US" smtClean="0"/>
              <a:t>4/12/2021</a:t>
            </a:fld>
            <a:endParaRPr lang="en-US"/>
          </a:p>
        </p:txBody>
      </p:sp>
      <p:sp>
        <p:nvSpPr>
          <p:cNvPr id="6" name="Footer Placeholder 5">
            <a:extLst>
              <a:ext uri="{FF2B5EF4-FFF2-40B4-BE49-F238E27FC236}">
                <a16:creationId xmlns:a16="http://schemas.microsoft.com/office/drawing/2014/main" id="{33B90A37-6E65-4B98-A25E-63C18CA3D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0C0B1-53B4-451E-8482-0A6E31679411}"/>
              </a:ext>
            </a:extLst>
          </p:cNvPr>
          <p:cNvSpPr>
            <a:spLocks noGrp="1"/>
          </p:cNvSpPr>
          <p:nvPr>
            <p:ph type="sldNum" sz="quarter" idx="12"/>
          </p:nvPr>
        </p:nvSpPr>
        <p:spPr/>
        <p:txBody>
          <a:bodyPr/>
          <a:lstStyle/>
          <a:p>
            <a:fld id="{DAC52FCB-B514-486F-A5A4-C970BB9786F6}" type="slidenum">
              <a:rPr lang="en-US" smtClean="0"/>
              <a:t>‹#›</a:t>
            </a:fld>
            <a:endParaRPr lang="en-US"/>
          </a:p>
        </p:txBody>
      </p:sp>
    </p:spTree>
    <p:extLst>
      <p:ext uri="{BB962C8B-B14F-4D97-AF65-F5344CB8AC3E}">
        <p14:creationId xmlns:p14="http://schemas.microsoft.com/office/powerpoint/2010/main" val="1923405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6FF1D-257F-4F50-82A0-14C535359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0955EB-CA5F-4AD7-ABA1-485E61C31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1AB2-4B46-46FC-B035-1292DB4F9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C6135-1799-4B4A-8F8E-3FA9A9CAF86E}" type="datetimeFigureOut">
              <a:rPr lang="en-US" smtClean="0"/>
              <a:t>4/12/2021</a:t>
            </a:fld>
            <a:endParaRPr lang="en-US"/>
          </a:p>
        </p:txBody>
      </p:sp>
      <p:sp>
        <p:nvSpPr>
          <p:cNvPr id="5" name="Footer Placeholder 4">
            <a:extLst>
              <a:ext uri="{FF2B5EF4-FFF2-40B4-BE49-F238E27FC236}">
                <a16:creationId xmlns:a16="http://schemas.microsoft.com/office/drawing/2014/main" id="{1C3EA509-6716-4CEB-AB21-FE5AF6C0A8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A773C6-A798-428C-B06A-52A0B7FAB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52FCB-B514-486F-A5A4-C970BB9786F6}" type="slidenum">
              <a:rPr lang="en-US" smtClean="0"/>
              <a:t>‹#›</a:t>
            </a:fld>
            <a:endParaRPr lang="en-US"/>
          </a:p>
        </p:txBody>
      </p:sp>
    </p:spTree>
    <p:extLst>
      <p:ext uri="{BB962C8B-B14F-4D97-AF65-F5344CB8AC3E}">
        <p14:creationId xmlns:p14="http://schemas.microsoft.com/office/powerpoint/2010/main" val="426660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4" descr="CPU with binary numbers and blueprint">
            <a:extLst>
              <a:ext uri="{FF2B5EF4-FFF2-40B4-BE49-F238E27FC236}">
                <a16:creationId xmlns:a16="http://schemas.microsoft.com/office/drawing/2014/main" id="{DD03B599-C562-457F-91D7-5773964FC7A9}"/>
              </a:ext>
            </a:extLst>
          </p:cNvPr>
          <p:cNvPicPr>
            <a:picLocks noChangeAspect="1"/>
          </p:cNvPicPr>
          <p:nvPr/>
        </p:nvPicPr>
        <p:blipFill rotWithShape="1">
          <a:blip r:embed="rId2"/>
          <a:srcRect/>
          <a:stretch/>
        </p:blipFill>
        <p:spPr>
          <a:xfrm>
            <a:off x="20" y="10"/>
            <a:ext cx="12191980" cy="6857990"/>
          </a:xfrm>
          <a:prstGeom prst="rect">
            <a:avLst/>
          </a:prstGeom>
        </p:spPr>
      </p:pic>
      <p:sp>
        <p:nvSpPr>
          <p:cNvPr id="18" name="Freeform: Shape 8">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190D1860-46C8-4B9D-BB47-FC11F7B7C0BD}"/>
              </a:ext>
            </a:extLst>
          </p:cNvPr>
          <p:cNvSpPr>
            <a:spLocks noGrp="1"/>
          </p:cNvSpPr>
          <p:nvPr>
            <p:ph type="subTitle" idx="1"/>
          </p:nvPr>
        </p:nvSpPr>
        <p:spPr>
          <a:xfrm>
            <a:off x="841249" y="5543643"/>
            <a:ext cx="8856058" cy="479701"/>
          </a:xfrm>
        </p:spPr>
        <p:txBody>
          <a:bodyPr>
            <a:normAutofit/>
          </a:bodyPr>
          <a:lstStyle/>
          <a:p>
            <a:pPr algn="l"/>
            <a:r>
              <a:rPr lang="en-US" sz="2000" dirty="0">
                <a:solidFill>
                  <a:srgbClr val="FFFFFF"/>
                </a:solidFill>
              </a:rPr>
              <a:t>Customer Rating Predictions</a:t>
            </a:r>
          </a:p>
        </p:txBody>
      </p:sp>
      <p:sp>
        <p:nvSpPr>
          <p:cNvPr id="2" name="Title 1">
            <a:extLst>
              <a:ext uri="{FF2B5EF4-FFF2-40B4-BE49-F238E27FC236}">
                <a16:creationId xmlns:a16="http://schemas.microsoft.com/office/drawing/2014/main" id="{8D3BC644-B5B2-4D70-BFEC-371FB6E89E9D}"/>
              </a:ext>
            </a:extLst>
          </p:cNvPr>
          <p:cNvSpPr>
            <a:spLocks noGrp="1"/>
          </p:cNvSpPr>
          <p:nvPr>
            <p:ph type="ctrTitle"/>
          </p:nvPr>
        </p:nvSpPr>
        <p:spPr>
          <a:xfrm>
            <a:off x="841248" y="4199861"/>
            <a:ext cx="8856059" cy="1336826"/>
          </a:xfrm>
        </p:spPr>
        <p:txBody>
          <a:bodyPr>
            <a:normAutofit/>
          </a:bodyPr>
          <a:lstStyle/>
          <a:p>
            <a:pPr algn="l"/>
            <a:r>
              <a:rPr lang="en-US" sz="5400">
                <a:solidFill>
                  <a:srgbClr val="FFFFFF"/>
                </a:solidFill>
              </a:rPr>
              <a:t>Natural Language Processing</a:t>
            </a:r>
          </a:p>
        </p:txBody>
      </p:sp>
    </p:spTree>
    <p:extLst>
      <p:ext uri="{BB962C8B-B14F-4D97-AF65-F5344CB8AC3E}">
        <p14:creationId xmlns:p14="http://schemas.microsoft.com/office/powerpoint/2010/main" val="20450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BD9B047-1A9C-4D02-8537-28F78715488E}"/>
              </a:ext>
            </a:extLst>
          </p:cNvPr>
          <p:cNvSpPr>
            <a:spLocks noGrp="1"/>
          </p:cNvSpPr>
          <p:nvPr>
            <p:ph type="ctrTitle"/>
          </p:nvPr>
        </p:nvSpPr>
        <p:spPr>
          <a:xfrm>
            <a:off x="142042" y="2767106"/>
            <a:ext cx="4099400" cy="1858160"/>
          </a:xfrm>
        </p:spPr>
        <p:txBody>
          <a:bodyPr anchor="t">
            <a:normAutofit/>
          </a:bodyPr>
          <a:lstStyle/>
          <a:p>
            <a:pPr algn="l"/>
            <a:r>
              <a:rPr lang="en-US" sz="4000" dirty="0">
                <a:solidFill>
                  <a:srgbClr val="FFFFFF"/>
                </a:solidFill>
              </a:rPr>
              <a:t>Feature Extraction Algorithm</a:t>
            </a:r>
          </a:p>
        </p:txBody>
      </p:sp>
      <p:sp>
        <p:nvSpPr>
          <p:cNvPr id="3" name="Subtitle 2">
            <a:extLst>
              <a:ext uri="{FF2B5EF4-FFF2-40B4-BE49-F238E27FC236}">
                <a16:creationId xmlns:a16="http://schemas.microsoft.com/office/drawing/2014/main" id="{BE0CA58A-5A01-4CD9-B793-0FC14D033632}"/>
              </a:ext>
            </a:extLst>
          </p:cNvPr>
          <p:cNvSpPr>
            <a:spLocks noGrp="1"/>
          </p:cNvSpPr>
          <p:nvPr>
            <p:ph type="subTitle" idx="1"/>
          </p:nvPr>
        </p:nvSpPr>
        <p:spPr>
          <a:xfrm>
            <a:off x="4180646" y="1482571"/>
            <a:ext cx="7493355" cy="3293616"/>
          </a:xfrm>
        </p:spPr>
        <p:txBody>
          <a:bodyPr anchor="b">
            <a:normAutofit/>
          </a:bodyPr>
          <a:lstStyle/>
          <a:p>
            <a:pPr algn="l"/>
            <a:r>
              <a:rPr lang="en-US" sz="1800" dirty="0"/>
              <a:t>Machine Learning algorithms only understand numeric values, so we must convert strings into the meaningful numeric values. To convert strings to numeric values we will use two algorithms that are:</a:t>
            </a:r>
          </a:p>
          <a:p>
            <a:pPr marL="457200" indent="-457200" algn="l">
              <a:buAutoNum type="arabicParenR"/>
            </a:pPr>
            <a:r>
              <a:rPr lang="en-US" sz="1800" dirty="0"/>
              <a:t>TFIDF – </a:t>
            </a:r>
            <a:r>
              <a:rPr lang="en-US" sz="1800" b="0" i="0" dirty="0">
                <a:effectLst/>
                <a:latin typeface="charter"/>
              </a:rPr>
              <a:t> Term Frequency Inverse Document Frequency – TF-IDF is a measure of originality of a word by comparing the number of times a word appears in the data set with the number of rows the words appear in.</a:t>
            </a:r>
            <a:endParaRPr lang="en-US" sz="1800" dirty="0"/>
          </a:p>
          <a:p>
            <a:pPr marL="457200" indent="-457200" algn="l">
              <a:buAutoNum type="arabicParenR"/>
            </a:pPr>
            <a:r>
              <a:rPr lang="en-US" sz="1800" dirty="0"/>
              <a:t>Bag of Words or </a:t>
            </a:r>
            <a:r>
              <a:rPr lang="en-US" sz="1800" b="0" i="0" dirty="0">
                <a:effectLst/>
                <a:latin typeface="charter"/>
              </a:rPr>
              <a:t>Count Vectorizer - Count Vectorizer give number of frequency with respect to index of vocabulary</a:t>
            </a:r>
            <a:endParaRPr lang="en-US" sz="1800" dirty="0"/>
          </a:p>
        </p:txBody>
      </p:sp>
    </p:spTree>
    <p:extLst>
      <p:ext uri="{BB962C8B-B14F-4D97-AF65-F5344CB8AC3E}">
        <p14:creationId xmlns:p14="http://schemas.microsoft.com/office/powerpoint/2010/main" val="127040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DB2033-29E7-490C-B0D8-7F55D7FEC438}"/>
              </a:ext>
            </a:extLst>
          </p:cNvPr>
          <p:cNvSpPr>
            <a:spLocks noGrp="1"/>
          </p:cNvSpPr>
          <p:nvPr>
            <p:ph type="ctrTitle"/>
          </p:nvPr>
        </p:nvSpPr>
        <p:spPr>
          <a:xfrm>
            <a:off x="660041" y="2767106"/>
            <a:ext cx="2880828" cy="3071906"/>
          </a:xfrm>
        </p:spPr>
        <p:txBody>
          <a:bodyPr anchor="t">
            <a:normAutofit/>
          </a:bodyPr>
          <a:lstStyle/>
          <a:p>
            <a:pPr algn="l"/>
            <a:r>
              <a:rPr lang="en-US" sz="4000">
                <a:solidFill>
                  <a:srgbClr val="FFFFFF"/>
                </a:solidFill>
              </a:rPr>
              <a:t>Feature Extraction Algorithm</a:t>
            </a:r>
          </a:p>
        </p:txBody>
      </p:sp>
      <p:sp>
        <p:nvSpPr>
          <p:cNvPr id="3" name="Subtitle 2">
            <a:extLst>
              <a:ext uri="{FF2B5EF4-FFF2-40B4-BE49-F238E27FC236}">
                <a16:creationId xmlns:a16="http://schemas.microsoft.com/office/drawing/2014/main" id="{09CD03EE-BD7A-4FC4-BE32-C3727409A816}"/>
              </a:ext>
            </a:extLst>
          </p:cNvPr>
          <p:cNvSpPr>
            <a:spLocks noGrp="1"/>
          </p:cNvSpPr>
          <p:nvPr>
            <p:ph type="subTitle" idx="1"/>
          </p:nvPr>
        </p:nvSpPr>
        <p:spPr>
          <a:xfrm>
            <a:off x="4241443" y="843380"/>
            <a:ext cx="7628002" cy="2781594"/>
          </a:xfrm>
        </p:spPr>
        <p:txBody>
          <a:bodyPr anchor="b">
            <a:normAutofit/>
          </a:bodyPr>
          <a:lstStyle/>
          <a:p>
            <a:pPr algn="l"/>
            <a:r>
              <a:rPr lang="en-US" sz="1800" dirty="0"/>
              <a:t>After converting the strings into numeric values, we will check for the imbalance in the data set for two classes. We can clearly see that there is class imbalance issue with almost 85% of the data having 1. if our model only predicts 1 correctly Accuracy of our model would be 85% which is not good. To handle this, we must perform some sampling techniques. </a:t>
            </a:r>
          </a:p>
          <a:p>
            <a:pPr marL="457200" indent="-457200" algn="l">
              <a:buAutoNum type="arabicParenR"/>
            </a:pPr>
            <a:r>
              <a:rPr lang="en-US" sz="1800" dirty="0"/>
              <a:t>Over Sampling</a:t>
            </a:r>
          </a:p>
          <a:p>
            <a:pPr marL="457200" indent="-457200" algn="l">
              <a:buAutoNum type="arabicParenR"/>
            </a:pPr>
            <a:r>
              <a:rPr lang="en-US" sz="1800" dirty="0"/>
              <a:t>Under Sampling</a:t>
            </a:r>
          </a:p>
          <a:p>
            <a:pPr algn="l"/>
            <a:endParaRPr lang="en-US" sz="800" dirty="0">
              <a:solidFill>
                <a:srgbClr val="FFFFFF"/>
              </a:solidFill>
            </a:endParaRPr>
          </a:p>
        </p:txBody>
      </p:sp>
      <p:pic>
        <p:nvPicPr>
          <p:cNvPr id="5" name="Picture 4">
            <a:extLst>
              <a:ext uri="{FF2B5EF4-FFF2-40B4-BE49-F238E27FC236}">
                <a16:creationId xmlns:a16="http://schemas.microsoft.com/office/drawing/2014/main" id="{088BC434-314A-42A3-B8BE-F39851A5C903}"/>
              </a:ext>
            </a:extLst>
          </p:cNvPr>
          <p:cNvPicPr>
            <a:picLocks noChangeAspect="1"/>
          </p:cNvPicPr>
          <p:nvPr/>
        </p:nvPicPr>
        <p:blipFill>
          <a:blip r:embed="rId2"/>
          <a:stretch>
            <a:fillRect/>
          </a:stretch>
        </p:blipFill>
        <p:spPr>
          <a:xfrm>
            <a:off x="4346678" y="3980085"/>
            <a:ext cx="6097148" cy="2658006"/>
          </a:xfrm>
          <a:prstGeom prst="rect">
            <a:avLst/>
          </a:prstGeom>
        </p:spPr>
      </p:pic>
    </p:spTree>
    <p:extLst>
      <p:ext uri="{BB962C8B-B14F-4D97-AF65-F5344CB8AC3E}">
        <p14:creationId xmlns:p14="http://schemas.microsoft.com/office/powerpoint/2010/main" val="44055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862D1B-C244-44E3-A39D-9ACCA3989E96}"/>
              </a:ext>
            </a:extLst>
          </p:cNvPr>
          <p:cNvSpPr>
            <a:spLocks noGrp="1"/>
          </p:cNvSpPr>
          <p:nvPr>
            <p:ph type="ctrTitle"/>
          </p:nvPr>
        </p:nvSpPr>
        <p:spPr>
          <a:xfrm>
            <a:off x="660040" y="2767106"/>
            <a:ext cx="3483799" cy="3071906"/>
          </a:xfrm>
        </p:spPr>
        <p:txBody>
          <a:bodyPr anchor="t">
            <a:normAutofit/>
          </a:bodyPr>
          <a:lstStyle/>
          <a:p>
            <a:pPr algn="l"/>
            <a:r>
              <a:rPr lang="en-US" sz="4000" dirty="0">
                <a:solidFill>
                  <a:srgbClr val="FFFFFF"/>
                </a:solidFill>
              </a:rPr>
              <a:t>Model Training</a:t>
            </a:r>
          </a:p>
        </p:txBody>
      </p:sp>
      <p:sp>
        <p:nvSpPr>
          <p:cNvPr id="3" name="Subtitle 2">
            <a:extLst>
              <a:ext uri="{FF2B5EF4-FFF2-40B4-BE49-F238E27FC236}">
                <a16:creationId xmlns:a16="http://schemas.microsoft.com/office/drawing/2014/main" id="{E5AFA221-5601-4A6E-BE18-ACB2FCB2283C}"/>
              </a:ext>
            </a:extLst>
          </p:cNvPr>
          <p:cNvSpPr>
            <a:spLocks noGrp="1"/>
          </p:cNvSpPr>
          <p:nvPr>
            <p:ph type="subTitle" idx="1"/>
          </p:nvPr>
        </p:nvSpPr>
        <p:spPr>
          <a:xfrm>
            <a:off x="4236746" y="2508128"/>
            <a:ext cx="7238989" cy="1494117"/>
          </a:xfrm>
        </p:spPr>
        <p:txBody>
          <a:bodyPr anchor="b">
            <a:noAutofit/>
          </a:bodyPr>
          <a:lstStyle/>
          <a:p>
            <a:pPr algn="l"/>
            <a:r>
              <a:rPr lang="en-US" sz="1800" dirty="0"/>
              <a:t>To Train a model we will create a pipeline and include all the feature extraction steps into it.</a:t>
            </a:r>
          </a:p>
          <a:p>
            <a:pPr algn="l"/>
            <a:r>
              <a:rPr lang="en-US" sz="1800" dirty="0"/>
              <a:t>We will include Naïve Bayes, Logistic Regression and Random Forest Classifier in our pipeline and check for the validation metrics.</a:t>
            </a:r>
          </a:p>
          <a:p>
            <a:pPr algn="l"/>
            <a:r>
              <a:rPr lang="en-US" sz="1800" dirty="0"/>
              <a:t>After validating the model will decide which one is better.</a:t>
            </a:r>
          </a:p>
        </p:txBody>
      </p:sp>
    </p:spTree>
    <p:extLst>
      <p:ext uri="{BB962C8B-B14F-4D97-AF65-F5344CB8AC3E}">
        <p14:creationId xmlns:p14="http://schemas.microsoft.com/office/powerpoint/2010/main" val="360770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E40C8C2-F07D-4A64-BCAF-41C405DD09B0}"/>
              </a:ext>
            </a:extLst>
          </p:cNvPr>
          <p:cNvSpPr>
            <a:spLocks noGrp="1"/>
          </p:cNvSpPr>
          <p:nvPr>
            <p:ph type="ctrTitle"/>
          </p:nvPr>
        </p:nvSpPr>
        <p:spPr>
          <a:xfrm>
            <a:off x="660041" y="2767106"/>
            <a:ext cx="2880828" cy="3071906"/>
          </a:xfrm>
        </p:spPr>
        <p:txBody>
          <a:bodyPr anchor="t">
            <a:normAutofit/>
          </a:bodyPr>
          <a:lstStyle/>
          <a:p>
            <a:pPr algn="l"/>
            <a:r>
              <a:rPr lang="en-US" sz="4000">
                <a:solidFill>
                  <a:srgbClr val="FFFFFF"/>
                </a:solidFill>
              </a:rPr>
              <a:t>Comparison of Model</a:t>
            </a:r>
          </a:p>
        </p:txBody>
      </p:sp>
      <p:sp>
        <p:nvSpPr>
          <p:cNvPr id="3" name="Subtitle 2">
            <a:extLst>
              <a:ext uri="{FF2B5EF4-FFF2-40B4-BE49-F238E27FC236}">
                <a16:creationId xmlns:a16="http://schemas.microsoft.com/office/drawing/2014/main" id="{3F49D26D-29F1-479C-91CC-C10788039F75}"/>
              </a:ext>
            </a:extLst>
          </p:cNvPr>
          <p:cNvSpPr>
            <a:spLocks noGrp="1"/>
          </p:cNvSpPr>
          <p:nvPr>
            <p:ph type="subTitle" idx="1"/>
          </p:nvPr>
        </p:nvSpPr>
        <p:spPr>
          <a:xfrm>
            <a:off x="621131" y="4366728"/>
            <a:ext cx="3083122" cy="1732634"/>
          </a:xfrm>
        </p:spPr>
        <p:txBody>
          <a:bodyPr anchor="b">
            <a:normAutofit/>
          </a:bodyPr>
          <a:lstStyle/>
          <a:p>
            <a:pPr algn="l"/>
            <a:r>
              <a:rPr lang="en-US" sz="2000" dirty="0">
                <a:solidFill>
                  <a:srgbClr val="FFFFFF"/>
                </a:solidFill>
              </a:rPr>
              <a:t>Classification report of Naïve Bayes Algorithm with TFIDF</a:t>
            </a:r>
          </a:p>
          <a:p>
            <a:pPr algn="l"/>
            <a:endParaRPr lang="en-US" sz="2000" dirty="0">
              <a:solidFill>
                <a:srgbClr val="FFFFFF"/>
              </a:solidFill>
            </a:endParaRPr>
          </a:p>
          <a:p>
            <a:pPr algn="l"/>
            <a:endParaRPr lang="en-US" sz="2000" dirty="0">
              <a:solidFill>
                <a:srgbClr val="FFFFFF"/>
              </a:solidFill>
            </a:endParaRPr>
          </a:p>
        </p:txBody>
      </p:sp>
      <p:pic>
        <p:nvPicPr>
          <p:cNvPr id="5" name="Picture 4">
            <a:extLst>
              <a:ext uri="{FF2B5EF4-FFF2-40B4-BE49-F238E27FC236}">
                <a16:creationId xmlns:a16="http://schemas.microsoft.com/office/drawing/2014/main" id="{0C60A19F-80BB-4F9C-95C1-F81D501E6B12}"/>
              </a:ext>
            </a:extLst>
          </p:cNvPr>
          <p:cNvPicPr>
            <a:picLocks noChangeAspect="1"/>
          </p:cNvPicPr>
          <p:nvPr/>
        </p:nvPicPr>
        <p:blipFill>
          <a:blip r:embed="rId2"/>
          <a:stretch>
            <a:fillRect/>
          </a:stretch>
        </p:blipFill>
        <p:spPr>
          <a:xfrm>
            <a:off x="4502428" y="2019980"/>
            <a:ext cx="7225748" cy="2818040"/>
          </a:xfrm>
          <a:prstGeom prst="rect">
            <a:avLst/>
          </a:prstGeom>
        </p:spPr>
      </p:pic>
    </p:spTree>
    <p:extLst>
      <p:ext uri="{BB962C8B-B14F-4D97-AF65-F5344CB8AC3E}">
        <p14:creationId xmlns:p14="http://schemas.microsoft.com/office/powerpoint/2010/main" val="294686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8AB633-AEE8-4940-B366-FB47284D362D}"/>
              </a:ext>
            </a:extLst>
          </p:cNvPr>
          <p:cNvSpPr>
            <a:spLocks noGrp="1"/>
          </p:cNvSpPr>
          <p:nvPr>
            <p:ph type="ctrTitle"/>
          </p:nvPr>
        </p:nvSpPr>
        <p:spPr>
          <a:xfrm>
            <a:off x="660041" y="2767106"/>
            <a:ext cx="2880828" cy="3071906"/>
          </a:xfrm>
        </p:spPr>
        <p:txBody>
          <a:bodyPr anchor="t">
            <a:normAutofit/>
          </a:bodyPr>
          <a:lstStyle/>
          <a:p>
            <a:pPr algn="l"/>
            <a:r>
              <a:rPr lang="en-US" sz="4000">
                <a:solidFill>
                  <a:srgbClr val="FFFFFF"/>
                </a:solidFill>
              </a:rPr>
              <a:t>Comparison of Model</a:t>
            </a:r>
          </a:p>
        </p:txBody>
      </p:sp>
      <p:sp>
        <p:nvSpPr>
          <p:cNvPr id="3" name="Subtitle 2">
            <a:extLst>
              <a:ext uri="{FF2B5EF4-FFF2-40B4-BE49-F238E27FC236}">
                <a16:creationId xmlns:a16="http://schemas.microsoft.com/office/drawing/2014/main" id="{601C3D58-11E0-4EDE-9603-DD677FCF5C7A}"/>
              </a:ext>
            </a:extLst>
          </p:cNvPr>
          <p:cNvSpPr>
            <a:spLocks noGrp="1"/>
          </p:cNvSpPr>
          <p:nvPr>
            <p:ph type="subTitle" idx="1"/>
          </p:nvPr>
        </p:nvSpPr>
        <p:spPr>
          <a:xfrm>
            <a:off x="640586" y="4441372"/>
            <a:ext cx="2919738" cy="1859046"/>
          </a:xfrm>
        </p:spPr>
        <p:txBody>
          <a:bodyPr anchor="b">
            <a:normAutofit/>
          </a:bodyPr>
          <a:lstStyle/>
          <a:p>
            <a:pPr algn="l"/>
            <a:r>
              <a:rPr lang="en-US" sz="2000" dirty="0">
                <a:solidFill>
                  <a:srgbClr val="FFFFFF"/>
                </a:solidFill>
              </a:rPr>
              <a:t>Classification Report of Naïve Bayes with Bag of Words</a:t>
            </a:r>
          </a:p>
          <a:p>
            <a:pPr algn="l"/>
            <a:endParaRPr lang="en-US" sz="2000" dirty="0">
              <a:solidFill>
                <a:srgbClr val="FFFFFF"/>
              </a:solidFill>
            </a:endParaRPr>
          </a:p>
          <a:p>
            <a:pPr algn="l"/>
            <a:endParaRPr lang="en-US" sz="2000" dirty="0">
              <a:solidFill>
                <a:srgbClr val="FFFFFF"/>
              </a:solidFill>
            </a:endParaRPr>
          </a:p>
        </p:txBody>
      </p:sp>
      <p:pic>
        <p:nvPicPr>
          <p:cNvPr id="5" name="Picture 4">
            <a:extLst>
              <a:ext uri="{FF2B5EF4-FFF2-40B4-BE49-F238E27FC236}">
                <a16:creationId xmlns:a16="http://schemas.microsoft.com/office/drawing/2014/main" id="{91A7A686-CB33-4A1B-9D9D-E463A11C845D}"/>
              </a:ext>
            </a:extLst>
          </p:cNvPr>
          <p:cNvPicPr>
            <a:picLocks noChangeAspect="1"/>
          </p:cNvPicPr>
          <p:nvPr/>
        </p:nvPicPr>
        <p:blipFill>
          <a:blip r:embed="rId2"/>
          <a:stretch>
            <a:fillRect/>
          </a:stretch>
        </p:blipFill>
        <p:spPr>
          <a:xfrm>
            <a:off x="4502428" y="2318041"/>
            <a:ext cx="7225748" cy="2221918"/>
          </a:xfrm>
          <a:prstGeom prst="rect">
            <a:avLst/>
          </a:prstGeom>
        </p:spPr>
      </p:pic>
    </p:spTree>
    <p:extLst>
      <p:ext uri="{BB962C8B-B14F-4D97-AF65-F5344CB8AC3E}">
        <p14:creationId xmlns:p14="http://schemas.microsoft.com/office/powerpoint/2010/main" val="41173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8AB633-AEE8-4940-B366-FB47284D362D}"/>
              </a:ext>
            </a:extLst>
          </p:cNvPr>
          <p:cNvSpPr>
            <a:spLocks noGrp="1"/>
          </p:cNvSpPr>
          <p:nvPr>
            <p:ph type="ctrTitle"/>
          </p:nvPr>
        </p:nvSpPr>
        <p:spPr>
          <a:xfrm>
            <a:off x="660041" y="2767106"/>
            <a:ext cx="2880828" cy="3071906"/>
          </a:xfrm>
        </p:spPr>
        <p:txBody>
          <a:bodyPr anchor="t">
            <a:normAutofit/>
          </a:bodyPr>
          <a:lstStyle/>
          <a:p>
            <a:pPr algn="l"/>
            <a:r>
              <a:rPr lang="en-US" sz="4000">
                <a:solidFill>
                  <a:srgbClr val="FFFFFF"/>
                </a:solidFill>
              </a:rPr>
              <a:t>Comparison of Model</a:t>
            </a:r>
          </a:p>
        </p:txBody>
      </p:sp>
      <p:sp>
        <p:nvSpPr>
          <p:cNvPr id="3" name="Subtitle 2">
            <a:extLst>
              <a:ext uri="{FF2B5EF4-FFF2-40B4-BE49-F238E27FC236}">
                <a16:creationId xmlns:a16="http://schemas.microsoft.com/office/drawing/2014/main" id="{601C3D58-11E0-4EDE-9603-DD677FCF5C7A}"/>
              </a:ext>
            </a:extLst>
          </p:cNvPr>
          <p:cNvSpPr>
            <a:spLocks noGrp="1"/>
          </p:cNvSpPr>
          <p:nvPr>
            <p:ph type="subTitle" idx="1"/>
          </p:nvPr>
        </p:nvSpPr>
        <p:spPr>
          <a:xfrm>
            <a:off x="660041" y="4338735"/>
            <a:ext cx="2919738" cy="2247335"/>
          </a:xfrm>
        </p:spPr>
        <p:txBody>
          <a:bodyPr anchor="b">
            <a:normAutofit/>
          </a:bodyPr>
          <a:lstStyle/>
          <a:p>
            <a:pPr algn="l"/>
            <a:r>
              <a:rPr lang="en-US" sz="2000" dirty="0">
                <a:solidFill>
                  <a:srgbClr val="FFFFFF"/>
                </a:solidFill>
              </a:rPr>
              <a:t>Classification Report of Logistic Regression with TFIDF</a:t>
            </a:r>
          </a:p>
          <a:p>
            <a:pPr algn="l"/>
            <a:endParaRPr lang="en-US" sz="2000" dirty="0">
              <a:solidFill>
                <a:srgbClr val="FFFFFF"/>
              </a:solidFill>
            </a:endParaRPr>
          </a:p>
          <a:p>
            <a:pPr algn="l"/>
            <a:endParaRPr lang="en-US" sz="2000" dirty="0">
              <a:solidFill>
                <a:srgbClr val="FFFFFF"/>
              </a:solidFill>
            </a:endParaRPr>
          </a:p>
        </p:txBody>
      </p:sp>
      <p:pic>
        <p:nvPicPr>
          <p:cNvPr id="6" name="Picture 5">
            <a:extLst>
              <a:ext uri="{FF2B5EF4-FFF2-40B4-BE49-F238E27FC236}">
                <a16:creationId xmlns:a16="http://schemas.microsoft.com/office/drawing/2014/main" id="{C89CB319-4AEF-4459-AD91-D99020BDB662}"/>
              </a:ext>
            </a:extLst>
          </p:cNvPr>
          <p:cNvPicPr>
            <a:picLocks noChangeAspect="1"/>
          </p:cNvPicPr>
          <p:nvPr/>
        </p:nvPicPr>
        <p:blipFill>
          <a:blip r:embed="rId2"/>
          <a:stretch>
            <a:fillRect/>
          </a:stretch>
        </p:blipFill>
        <p:spPr>
          <a:xfrm>
            <a:off x="4502428" y="2399331"/>
            <a:ext cx="7225748" cy="2059338"/>
          </a:xfrm>
          <a:prstGeom prst="rect">
            <a:avLst/>
          </a:prstGeom>
        </p:spPr>
      </p:pic>
    </p:spTree>
    <p:extLst>
      <p:ext uri="{BB962C8B-B14F-4D97-AF65-F5344CB8AC3E}">
        <p14:creationId xmlns:p14="http://schemas.microsoft.com/office/powerpoint/2010/main" val="154003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8AB633-AEE8-4940-B366-FB47284D362D}"/>
              </a:ext>
            </a:extLst>
          </p:cNvPr>
          <p:cNvSpPr>
            <a:spLocks noGrp="1"/>
          </p:cNvSpPr>
          <p:nvPr>
            <p:ph type="ctrTitle"/>
          </p:nvPr>
        </p:nvSpPr>
        <p:spPr>
          <a:xfrm>
            <a:off x="660041" y="2767106"/>
            <a:ext cx="2880828" cy="3071906"/>
          </a:xfrm>
        </p:spPr>
        <p:txBody>
          <a:bodyPr anchor="t">
            <a:normAutofit/>
          </a:bodyPr>
          <a:lstStyle/>
          <a:p>
            <a:pPr algn="l"/>
            <a:r>
              <a:rPr lang="en-US" sz="4000">
                <a:solidFill>
                  <a:srgbClr val="FFFFFF"/>
                </a:solidFill>
              </a:rPr>
              <a:t>Comparison of Model</a:t>
            </a:r>
          </a:p>
        </p:txBody>
      </p:sp>
      <p:sp>
        <p:nvSpPr>
          <p:cNvPr id="3" name="Subtitle 2">
            <a:extLst>
              <a:ext uri="{FF2B5EF4-FFF2-40B4-BE49-F238E27FC236}">
                <a16:creationId xmlns:a16="http://schemas.microsoft.com/office/drawing/2014/main" id="{601C3D58-11E0-4EDE-9603-DD677FCF5C7A}"/>
              </a:ext>
            </a:extLst>
          </p:cNvPr>
          <p:cNvSpPr>
            <a:spLocks noGrp="1"/>
          </p:cNvSpPr>
          <p:nvPr>
            <p:ph type="subTitle" idx="1"/>
          </p:nvPr>
        </p:nvSpPr>
        <p:spPr>
          <a:xfrm>
            <a:off x="660041" y="4348065"/>
            <a:ext cx="2919738" cy="1867479"/>
          </a:xfrm>
        </p:spPr>
        <p:txBody>
          <a:bodyPr anchor="b">
            <a:normAutofit/>
          </a:bodyPr>
          <a:lstStyle/>
          <a:p>
            <a:pPr algn="l"/>
            <a:r>
              <a:rPr lang="en-US" sz="2000" dirty="0">
                <a:solidFill>
                  <a:srgbClr val="FFFFFF"/>
                </a:solidFill>
              </a:rPr>
              <a:t>Classification Report of Logistic Regression with Bag of Words</a:t>
            </a:r>
          </a:p>
          <a:p>
            <a:pPr algn="l"/>
            <a:endParaRPr lang="en-US" sz="2000" dirty="0">
              <a:solidFill>
                <a:srgbClr val="FFFFFF"/>
              </a:solidFill>
            </a:endParaRPr>
          </a:p>
          <a:p>
            <a:pPr algn="l"/>
            <a:endParaRPr lang="en-US" sz="2000" dirty="0">
              <a:solidFill>
                <a:srgbClr val="FFFFFF"/>
              </a:solidFill>
            </a:endParaRPr>
          </a:p>
        </p:txBody>
      </p:sp>
      <p:pic>
        <p:nvPicPr>
          <p:cNvPr id="5" name="Picture 4">
            <a:extLst>
              <a:ext uri="{FF2B5EF4-FFF2-40B4-BE49-F238E27FC236}">
                <a16:creationId xmlns:a16="http://schemas.microsoft.com/office/drawing/2014/main" id="{ED6CBDBA-F871-4A19-AC9F-271A106EA557}"/>
              </a:ext>
            </a:extLst>
          </p:cNvPr>
          <p:cNvPicPr>
            <a:picLocks noChangeAspect="1"/>
          </p:cNvPicPr>
          <p:nvPr/>
        </p:nvPicPr>
        <p:blipFill>
          <a:blip r:embed="rId2"/>
          <a:stretch>
            <a:fillRect/>
          </a:stretch>
        </p:blipFill>
        <p:spPr>
          <a:xfrm>
            <a:off x="4502428" y="2209656"/>
            <a:ext cx="7225748" cy="2438688"/>
          </a:xfrm>
          <a:prstGeom prst="rect">
            <a:avLst/>
          </a:prstGeom>
        </p:spPr>
      </p:pic>
    </p:spTree>
    <p:extLst>
      <p:ext uri="{BB962C8B-B14F-4D97-AF65-F5344CB8AC3E}">
        <p14:creationId xmlns:p14="http://schemas.microsoft.com/office/powerpoint/2010/main" val="222680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8AB633-AEE8-4940-B366-FB47284D362D}"/>
              </a:ext>
            </a:extLst>
          </p:cNvPr>
          <p:cNvSpPr>
            <a:spLocks noGrp="1"/>
          </p:cNvSpPr>
          <p:nvPr>
            <p:ph type="ctrTitle"/>
          </p:nvPr>
        </p:nvSpPr>
        <p:spPr>
          <a:xfrm>
            <a:off x="660041" y="2767106"/>
            <a:ext cx="2880828" cy="3071906"/>
          </a:xfrm>
        </p:spPr>
        <p:txBody>
          <a:bodyPr anchor="t">
            <a:normAutofit/>
          </a:bodyPr>
          <a:lstStyle/>
          <a:p>
            <a:pPr algn="l"/>
            <a:r>
              <a:rPr lang="en-US" sz="4000">
                <a:solidFill>
                  <a:srgbClr val="FFFFFF"/>
                </a:solidFill>
              </a:rPr>
              <a:t>Comparison of Model</a:t>
            </a:r>
          </a:p>
        </p:txBody>
      </p:sp>
      <p:sp>
        <p:nvSpPr>
          <p:cNvPr id="3" name="Subtitle 2">
            <a:extLst>
              <a:ext uri="{FF2B5EF4-FFF2-40B4-BE49-F238E27FC236}">
                <a16:creationId xmlns:a16="http://schemas.microsoft.com/office/drawing/2014/main" id="{601C3D58-11E0-4EDE-9603-DD677FCF5C7A}"/>
              </a:ext>
            </a:extLst>
          </p:cNvPr>
          <p:cNvSpPr>
            <a:spLocks noGrp="1"/>
          </p:cNvSpPr>
          <p:nvPr>
            <p:ph type="subTitle" idx="1"/>
          </p:nvPr>
        </p:nvSpPr>
        <p:spPr>
          <a:xfrm>
            <a:off x="660041" y="4432042"/>
            <a:ext cx="2919738" cy="1845666"/>
          </a:xfrm>
        </p:spPr>
        <p:txBody>
          <a:bodyPr anchor="b">
            <a:normAutofit/>
          </a:bodyPr>
          <a:lstStyle/>
          <a:p>
            <a:pPr algn="l"/>
            <a:r>
              <a:rPr lang="en-US" sz="2000" dirty="0">
                <a:solidFill>
                  <a:srgbClr val="FFFFFF"/>
                </a:solidFill>
              </a:rPr>
              <a:t>Classification Report of Random Forest Classifier with TFIDF</a:t>
            </a:r>
          </a:p>
          <a:p>
            <a:pPr algn="l"/>
            <a:endParaRPr lang="en-US" sz="2000" dirty="0">
              <a:solidFill>
                <a:srgbClr val="FFFFFF"/>
              </a:solidFill>
            </a:endParaRPr>
          </a:p>
          <a:p>
            <a:pPr algn="l"/>
            <a:endParaRPr lang="en-US" sz="2000" dirty="0">
              <a:solidFill>
                <a:srgbClr val="FFFFFF"/>
              </a:solidFill>
            </a:endParaRPr>
          </a:p>
        </p:txBody>
      </p:sp>
      <p:pic>
        <p:nvPicPr>
          <p:cNvPr id="6" name="Picture 5">
            <a:extLst>
              <a:ext uri="{FF2B5EF4-FFF2-40B4-BE49-F238E27FC236}">
                <a16:creationId xmlns:a16="http://schemas.microsoft.com/office/drawing/2014/main" id="{A33D6F96-4814-4F37-A2F4-D7531C9E42DF}"/>
              </a:ext>
            </a:extLst>
          </p:cNvPr>
          <p:cNvPicPr>
            <a:picLocks noChangeAspect="1"/>
          </p:cNvPicPr>
          <p:nvPr/>
        </p:nvPicPr>
        <p:blipFill>
          <a:blip r:embed="rId2"/>
          <a:stretch>
            <a:fillRect/>
          </a:stretch>
        </p:blipFill>
        <p:spPr>
          <a:xfrm>
            <a:off x="4502428" y="2525781"/>
            <a:ext cx="7225748" cy="1806437"/>
          </a:xfrm>
          <a:prstGeom prst="rect">
            <a:avLst/>
          </a:prstGeom>
        </p:spPr>
      </p:pic>
    </p:spTree>
    <p:extLst>
      <p:ext uri="{BB962C8B-B14F-4D97-AF65-F5344CB8AC3E}">
        <p14:creationId xmlns:p14="http://schemas.microsoft.com/office/powerpoint/2010/main" val="106179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8AB633-AEE8-4940-B366-FB47284D362D}"/>
              </a:ext>
            </a:extLst>
          </p:cNvPr>
          <p:cNvSpPr>
            <a:spLocks noGrp="1"/>
          </p:cNvSpPr>
          <p:nvPr>
            <p:ph type="ctrTitle"/>
          </p:nvPr>
        </p:nvSpPr>
        <p:spPr>
          <a:xfrm>
            <a:off x="660041" y="2767106"/>
            <a:ext cx="2880828" cy="3071906"/>
          </a:xfrm>
        </p:spPr>
        <p:txBody>
          <a:bodyPr anchor="t">
            <a:normAutofit/>
          </a:bodyPr>
          <a:lstStyle/>
          <a:p>
            <a:pPr algn="l"/>
            <a:r>
              <a:rPr lang="en-US" sz="4000">
                <a:solidFill>
                  <a:srgbClr val="FFFFFF"/>
                </a:solidFill>
              </a:rPr>
              <a:t>Comparison of Model</a:t>
            </a:r>
          </a:p>
        </p:txBody>
      </p:sp>
      <p:sp>
        <p:nvSpPr>
          <p:cNvPr id="3" name="Subtitle 2">
            <a:extLst>
              <a:ext uri="{FF2B5EF4-FFF2-40B4-BE49-F238E27FC236}">
                <a16:creationId xmlns:a16="http://schemas.microsoft.com/office/drawing/2014/main" id="{601C3D58-11E0-4EDE-9603-DD677FCF5C7A}"/>
              </a:ext>
            </a:extLst>
          </p:cNvPr>
          <p:cNvSpPr>
            <a:spLocks noGrp="1"/>
          </p:cNvSpPr>
          <p:nvPr>
            <p:ph type="subTitle" idx="1"/>
          </p:nvPr>
        </p:nvSpPr>
        <p:spPr>
          <a:xfrm>
            <a:off x="640586" y="4142792"/>
            <a:ext cx="2919738" cy="1956569"/>
          </a:xfrm>
        </p:spPr>
        <p:txBody>
          <a:bodyPr anchor="b">
            <a:normAutofit/>
          </a:bodyPr>
          <a:lstStyle/>
          <a:p>
            <a:pPr algn="l"/>
            <a:r>
              <a:rPr lang="en-US" sz="2000" dirty="0">
                <a:solidFill>
                  <a:srgbClr val="FFFFFF"/>
                </a:solidFill>
              </a:rPr>
              <a:t>Classification Report of Random Forest Classifier with Bag of Words</a:t>
            </a:r>
          </a:p>
          <a:p>
            <a:pPr algn="l"/>
            <a:endParaRPr lang="en-US" sz="2000" dirty="0">
              <a:solidFill>
                <a:srgbClr val="FFFFFF"/>
              </a:solidFill>
            </a:endParaRPr>
          </a:p>
          <a:p>
            <a:pPr algn="l"/>
            <a:endParaRPr lang="en-US" sz="2000" dirty="0">
              <a:solidFill>
                <a:srgbClr val="FFFFFF"/>
              </a:solidFill>
            </a:endParaRPr>
          </a:p>
        </p:txBody>
      </p:sp>
      <p:pic>
        <p:nvPicPr>
          <p:cNvPr id="6" name="Picture 5">
            <a:extLst>
              <a:ext uri="{FF2B5EF4-FFF2-40B4-BE49-F238E27FC236}">
                <a16:creationId xmlns:a16="http://schemas.microsoft.com/office/drawing/2014/main" id="{CF652C7C-23AB-404F-914D-022C735EF40F}"/>
              </a:ext>
            </a:extLst>
          </p:cNvPr>
          <p:cNvPicPr>
            <a:picLocks noChangeAspect="1"/>
          </p:cNvPicPr>
          <p:nvPr/>
        </p:nvPicPr>
        <p:blipFill>
          <a:blip r:embed="rId2"/>
          <a:stretch>
            <a:fillRect/>
          </a:stretch>
        </p:blipFill>
        <p:spPr>
          <a:xfrm>
            <a:off x="4502428" y="2462556"/>
            <a:ext cx="7225748" cy="1932887"/>
          </a:xfrm>
          <a:prstGeom prst="rect">
            <a:avLst/>
          </a:prstGeom>
        </p:spPr>
      </p:pic>
    </p:spTree>
    <p:extLst>
      <p:ext uri="{BB962C8B-B14F-4D97-AF65-F5344CB8AC3E}">
        <p14:creationId xmlns:p14="http://schemas.microsoft.com/office/powerpoint/2010/main" val="325670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56D1E12-21B5-4E80-AC69-9AE0EAD48FD0}"/>
              </a:ext>
            </a:extLst>
          </p:cNvPr>
          <p:cNvSpPr>
            <a:spLocks noGrp="1"/>
          </p:cNvSpPr>
          <p:nvPr>
            <p:ph type="ctrTitle"/>
          </p:nvPr>
        </p:nvSpPr>
        <p:spPr>
          <a:xfrm>
            <a:off x="578888" y="1120416"/>
            <a:ext cx="2880828" cy="1641445"/>
          </a:xfrm>
        </p:spPr>
        <p:txBody>
          <a:bodyPr anchor="t">
            <a:normAutofit/>
          </a:bodyPr>
          <a:lstStyle/>
          <a:p>
            <a:pPr algn="l"/>
            <a:r>
              <a:rPr lang="en-US" sz="2800" dirty="0">
                <a:solidFill>
                  <a:srgbClr val="FFFFFF"/>
                </a:solidFill>
              </a:rPr>
              <a:t>Prediction from Model/Conclusion</a:t>
            </a:r>
          </a:p>
        </p:txBody>
      </p:sp>
      <p:sp>
        <p:nvSpPr>
          <p:cNvPr id="3" name="Subtitle 2">
            <a:extLst>
              <a:ext uri="{FF2B5EF4-FFF2-40B4-BE49-F238E27FC236}">
                <a16:creationId xmlns:a16="http://schemas.microsoft.com/office/drawing/2014/main" id="{F1D22376-CCD1-4591-8B0F-1395CA5585BD}"/>
              </a:ext>
            </a:extLst>
          </p:cNvPr>
          <p:cNvSpPr>
            <a:spLocks noGrp="1"/>
          </p:cNvSpPr>
          <p:nvPr>
            <p:ph type="subTitle" idx="1"/>
          </p:nvPr>
        </p:nvSpPr>
        <p:spPr>
          <a:xfrm>
            <a:off x="98614" y="2668556"/>
            <a:ext cx="3939989" cy="3257240"/>
          </a:xfrm>
        </p:spPr>
        <p:txBody>
          <a:bodyPr anchor="b">
            <a:normAutofit/>
          </a:bodyPr>
          <a:lstStyle/>
          <a:p>
            <a:pPr algn="l"/>
            <a:r>
              <a:rPr lang="en-US" sz="1800" dirty="0">
                <a:solidFill>
                  <a:srgbClr val="FFFFFF"/>
                </a:solidFill>
              </a:rPr>
              <a:t>From our Classification reports we can clearly see that Naïve Bayes performed well then Logistic and Random Forest using any vectorization technique (TFIDF or Bag of Words).</a:t>
            </a:r>
          </a:p>
          <a:p>
            <a:pPr algn="l"/>
            <a:r>
              <a:rPr lang="en-US" sz="1800" dirty="0">
                <a:solidFill>
                  <a:srgbClr val="FFFFFF"/>
                </a:solidFill>
              </a:rPr>
              <a:t>We will use ensemble of Naïve Bayes with TFIDF and Bag of words along with Logistic regression with TFIDF for our final prediction.</a:t>
            </a:r>
          </a:p>
          <a:p>
            <a:pPr algn="l"/>
            <a:endParaRPr lang="en-US" sz="1100" dirty="0">
              <a:solidFill>
                <a:srgbClr val="FFFFFF"/>
              </a:solidFill>
            </a:endParaRPr>
          </a:p>
        </p:txBody>
      </p:sp>
      <p:pic>
        <p:nvPicPr>
          <p:cNvPr id="5" name="Picture 4">
            <a:extLst>
              <a:ext uri="{FF2B5EF4-FFF2-40B4-BE49-F238E27FC236}">
                <a16:creationId xmlns:a16="http://schemas.microsoft.com/office/drawing/2014/main" id="{69FEDB34-2BE8-4031-AF53-B7E31154B0FF}"/>
              </a:ext>
            </a:extLst>
          </p:cNvPr>
          <p:cNvPicPr>
            <a:picLocks noChangeAspect="1"/>
          </p:cNvPicPr>
          <p:nvPr/>
        </p:nvPicPr>
        <p:blipFill>
          <a:blip r:embed="rId2"/>
          <a:stretch>
            <a:fillRect/>
          </a:stretch>
        </p:blipFill>
        <p:spPr>
          <a:xfrm>
            <a:off x="4502428" y="2272881"/>
            <a:ext cx="7225748" cy="2312238"/>
          </a:xfrm>
          <a:prstGeom prst="rect">
            <a:avLst/>
          </a:prstGeom>
        </p:spPr>
      </p:pic>
    </p:spTree>
    <p:extLst>
      <p:ext uri="{BB962C8B-B14F-4D97-AF65-F5344CB8AC3E}">
        <p14:creationId xmlns:p14="http://schemas.microsoft.com/office/powerpoint/2010/main" val="61002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1697B-0188-4917-8940-69E53B510F08}"/>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Table of Content</a:t>
            </a:r>
          </a:p>
        </p:txBody>
      </p:sp>
      <p:sp>
        <p:nvSpPr>
          <p:cNvPr id="3" name="Subtitle 2">
            <a:extLst>
              <a:ext uri="{FF2B5EF4-FFF2-40B4-BE49-F238E27FC236}">
                <a16:creationId xmlns:a16="http://schemas.microsoft.com/office/drawing/2014/main" id="{0CCD345D-E4D8-4EED-8E08-2D87060B6AF9}"/>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marL="457200" indent="-228600" algn="l">
              <a:buFont typeface="Arial" panose="020B0604020202020204" pitchFamily="34" charset="0"/>
              <a:buChar char="•"/>
            </a:pPr>
            <a:r>
              <a:rPr lang="en-US" sz="2000"/>
              <a:t>Introduction</a:t>
            </a:r>
          </a:p>
          <a:p>
            <a:pPr marL="457200" indent="-228600" algn="l">
              <a:buFont typeface="Arial" panose="020B0604020202020204" pitchFamily="34" charset="0"/>
              <a:buChar char="•"/>
            </a:pPr>
            <a:r>
              <a:rPr lang="en-US" sz="2000"/>
              <a:t>Machine Learning Algorithms Used for Training Model</a:t>
            </a:r>
          </a:p>
          <a:p>
            <a:pPr marL="457200" indent="-228600" algn="l">
              <a:buFont typeface="Arial" panose="020B0604020202020204" pitchFamily="34" charset="0"/>
              <a:buChar char="•"/>
            </a:pPr>
            <a:r>
              <a:rPr lang="en-US" sz="2000"/>
              <a:t>Assumptions and Metric used for Validating the model</a:t>
            </a:r>
          </a:p>
          <a:p>
            <a:pPr marL="457200" indent="-228600" algn="l">
              <a:buFont typeface="Arial" panose="020B0604020202020204" pitchFamily="34" charset="0"/>
              <a:buChar char="•"/>
            </a:pPr>
            <a:r>
              <a:rPr lang="en-US" sz="2000"/>
              <a:t>Pre-Processing Steps </a:t>
            </a:r>
          </a:p>
          <a:p>
            <a:pPr marL="457200" indent="-228600" algn="l">
              <a:buFont typeface="Arial" panose="020B0604020202020204" pitchFamily="34" charset="0"/>
              <a:buChar char="•"/>
            </a:pPr>
            <a:r>
              <a:rPr lang="en-US" sz="2000"/>
              <a:t>Feature Extraction Algorithms</a:t>
            </a:r>
          </a:p>
          <a:p>
            <a:pPr marL="457200" indent="-228600" algn="l">
              <a:buFont typeface="Arial" panose="020B0604020202020204" pitchFamily="34" charset="0"/>
              <a:buChar char="•"/>
            </a:pPr>
            <a:r>
              <a:rPr lang="en-US" sz="2000"/>
              <a:t>Model Training</a:t>
            </a:r>
          </a:p>
          <a:p>
            <a:pPr marL="457200" indent="-228600" algn="l">
              <a:buFont typeface="Arial" panose="020B0604020202020204" pitchFamily="34" charset="0"/>
              <a:buChar char="•"/>
            </a:pPr>
            <a:r>
              <a:rPr lang="en-US" sz="2000"/>
              <a:t>Comparison of Model</a:t>
            </a:r>
          </a:p>
          <a:p>
            <a:pPr marL="457200" indent="-228600" algn="l">
              <a:buFont typeface="Arial" panose="020B0604020202020204" pitchFamily="34" charset="0"/>
              <a:buChar char="•"/>
            </a:pPr>
            <a:r>
              <a:rPr lang="en-US" sz="2000"/>
              <a:t>Prediction from Model/ Conclusion</a:t>
            </a:r>
          </a:p>
          <a:p>
            <a:pPr marL="457200"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425931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56D1E12-21B5-4E80-AC69-9AE0EAD48FD0}"/>
              </a:ext>
            </a:extLst>
          </p:cNvPr>
          <p:cNvSpPr>
            <a:spLocks noGrp="1"/>
          </p:cNvSpPr>
          <p:nvPr>
            <p:ph type="ctrTitle"/>
          </p:nvPr>
        </p:nvSpPr>
        <p:spPr>
          <a:xfrm>
            <a:off x="807490" y="2788253"/>
            <a:ext cx="2880828" cy="3071906"/>
          </a:xfrm>
        </p:spPr>
        <p:txBody>
          <a:bodyPr anchor="t">
            <a:normAutofit/>
          </a:bodyPr>
          <a:lstStyle/>
          <a:p>
            <a:pPr algn="l"/>
            <a:r>
              <a:rPr lang="en-US" sz="3600" dirty="0">
                <a:solidFill>
                  <a:srgbClr val="FFFFFF"/>
                </a:solidFill>
              </a:rPr>
              <a:t>Conclusion</a:t>
            </a:r>
          </a:p>
        </p:txBody>
      </p:sp>
      <p:sp>
        <p:nvSpPr>
          <p:cNvPr id="3" name="Subtitle 2">
            <a:extLst>
              <a:ext uri="{FF2B5EF4-FFF2-40B4-BE49-F238E27FC236}">
                <a16:creationId xmlns:a16="http://schemas.microsoft.com/office/drawing/2014/main" id="{F1D22376-CCD1-4591-8B0F-1395CA5585BD}"/>
              </a:ext>
            </a:extLst>
          </p:cNvPr>
          <p:cNvSpPr>
            <a:spLocks noGrp="1"/>
          </p:cNvSpPr>
          <p:nvPr>
            <p:ph type="subTitle" idx="1"/>
          </p:nvPr>
        </p:nvSpPr>
        <p:spPr>
          <a:xfrm>
            <a:off x="4388891" y="2501977"/>
            <a:ext cx="7345906" cy="3259631"/>
          </a:xfrm>
        </p:spPr>
        <p:txBody>
          <a:bodyPr anchor="b">
            <a:normAutofit/>
          </a:bodyPr>
          <a:lstStyle/>
          <a:p>
            <a:pPr algn="l"/>
            <a:r>
              <a:rPr lang="en-US" sz="2000" dirty="0"/>
              <a:t>Out of all the algorithms we have used ensemble Algorithm performed well with this data set for predicting the ratings from the text.</a:t>
            </a:r>
          </a:p>
          <a:p>
            <a:pPr algn="l"/>
            <a:r>
              <a:rPr lang="en-US" sz="2000" dirty="0"/>
              <a:t>We can improve the prediction by using Neural Networks. We can also add steps to track emoticons to get a good score for </a:t>
            </a:r>
            <a:r>
              <a:rPr lang="en-US" sz="2000"/>
              <a:t>sarcastic comments. </a:t>
            </a:r>
            <a:endParaRPr lang="en-US" sz="2000" dirty="0"/>
          </a:p>
          <a:p>
            <a:pPr algn="l"/>
            <a:endParaRPr lang="en-US" sz="2000" dirty="0"/>
          </a:p>
          <a:p>
            <a:pPr algn="l"/>
            <a:endParaRPr lang="en-US" sz="1100" dirty="0">
              <a:solidFill>
                <a:srgbClr val="FFFFFF"/>
              </a:solidFill>
            </a:endParaRPr>
          </a:p>
        </p:txBody>
      </p:sp>
    </p:spTree>
    <p:extLst>
      <p:ext uri="{BB962C8B-B14F-4D97-AF65-F5344CB8AC3E}">
        <p14:creationId xmlns:p14="http://schemas.microsoft.com/office/powerpoint/2010/main" val="348434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1">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5" name="Oval 34">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44">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3" name="Straight Connector 52">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40B9DB4-5A59-48A6-A207-81117FD43C97}"/>
              </a:ext>
            </a:extLst>
          </p:cNvPr>
          <p:cNvSpPr>
            <a:spLocks noGrp="1"/>
          </p:cNvSpPr>
          <p:nvPr>
            <p:ph type="ctrTitle"/>
          </p:nvPr>
        </p:nvSpPr>
        <p:spPr>
          <a:xfrm>
            <a:off x="1533786" y="630936"/>
            <a:ext cx="8399587" cy="2702018"/>
          </a:xfrm>
          <a:noFill/>
        </p:spPr>
        <p:txBody>
          <a:bodyPr anchor="b">
            <a:normAutofit/>
          </a:bodyPr>
          <a:lstStyle/>
          <a:p>
            <a:r>
              <a:rPr lang="en-US" sz="9600" dirty="0">
                <a:solidFill>
                  <a:schemeClr val="bg1"/>
                </a:solidFill>
              </a:rPr>
              <a:t>Thank You</a:t>
            </a:r>
          </a:p>
        </p:txBody>
      </p:sp>
    </p:spTree>
    <p:extLst>
      <p:ext uri="{BB962C8B-B14F-4D97-AF65-F5344CB8AC3E}">
        <p14:creationId xmlns:p14="http://schemas.microsoft.com/office/powerpoint/2010/main" val="202308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AACCA-B1EB-4C6C-8D79-79A270789432}"/>
              </a:ext>
            </a:extLst>
          </p:cNvPr>
          <p:cNvSpPr>
            <a:spLocks noGrp="1"/>
          </p:cNvSpPr>
          <p:nvPr>
            <p:ph type="ctrTitle"/>
          </p:nvPr>
        </p:nvSpPr>
        <p:spPr>
          <a:xfrm>
            <a:off x="466722" y="586855"/>
            <a:ext cx="3201366" cy="3387497"/>
          </a:xfrm>
          <a:prstGeom prst="ellipse">
            <a:avLst/>
          </a:prstGeom>
        </p:spPr>
        <p:txBody>
          <a:bodyPr vert="horz" lIns="91440" tIns="45720" rIns="91440" bIns="45720" rtlCol="0" anchor="b">
            <a:normAutofit/>
          </a:bodyPr>
          <a:lstStyle/>
          <a:p>
            <a:pPr algn="r"/>
            <a:r>
              <a:rPr lang="en-US" sz="3100" kern="1200">
                <a:solidFill>
                  <a:srgbClr val="FFFFFF"/>
                </a:solidFill>
                <a:latin typeface="+mj-lt"/>
                <a:ea typeface="+mj-ea"/>
                <a:cs typeface="+mj-cs"/>
              </a:rPr>
              <a:t>Introduction</a:t>
            </a:r>
          </a:p>
        </p:txBody>
      </p:sp>
      <p:sp>
        <p:nvSpPr>
          <p:cNvPr id="3" name="Subtitle 2">
            <a:extLst>
              <a:ext uri="{FF2B5EF4-FFF2-40B4-BE49-F238E27FC236}">
                <a16:creationId xmlns:a16="http://schemas.microsoft.com/office/drawing/2014/main" id="{6DE0C47D-42AD-4283-B1D8-AD6C987F6C55}"/>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endParaRPr lang="en-US" sz="1600" dirty="0"/>
          </a:p>
          <a:p>
            <a:pPr indent="-228600" algn="l">
              <a:buFont typeface="Arial" panose="020B0604020202020204" pitchFamily="34" charset="0"/>
              <a:buChar char="•"/>
            </a:pPr>
            <a:r>
              <a:rPr lang="en-US" sz="1600" dirty="0"/>
              <a:t>Problem Statement: Predict the rating of the items from the given data(Musical Instruments), using </a:t>
            </a:r>
            <a:r>
              <a:rPr lang="en-US" sz="1600" b="0" i="0" dirty="0">
                <a:effectLst/>
              </a:rPr>
              <a:t>comments/reviews, determine overall rating.</a:t>
            </a:r>
          </a:p>
          <a:p>
            <a:pPr indent="-228600" algn="l">
              <a:buFont typeface="Arial" panose="020B0604020202020204" pitchFamily="34" charset="0"/>
              <a:buChar char="•"/>
            </a:pPr>
            <a:endParaRPr lang="en-US" sz="1600" dirty="0"/>
          </a:p>
          <a:p>
            <a:pPr indent="-228600" algn="l" fontAlgn="base">
              <a:buFont typeface="Arial" panose="020B0604020202020204" pitchFamily="34" charset="0"/>
              <a:buChar char="•"/>
            </a:pPr>
            <a:r>
              <a:rPr lang="en-US" sz="1600" dirty="0"/>
              <a:t>T</a:t>
            </a:r>
            <a:r>
              <a:rPr lang="en-US" sz="1600" b="0" i="0" dirty="0">
                <a:effectLst/>
              </a:rPr>
              <a:t>his file has reviewer ID , User ID, Reviewer Name, Reviewer text, helpful, Summary, Overall, </a:t>
            </a:r>
            <a:r>
              <a:rPr lang="en-US" sz="1600" dirty="0"/>
              <a:t>Unix </a:t>
            </a:r>
            <a:r>
              <a:rPr lang="en-US" sz="1600" b="0" i="0" dirty="0">
                <a:effectLst/>
              </a:rPr>
              <a:t>Review time and Review Time</a:t>
            </a:r>
            <a:br>
              <a:rPr lang="en-US" sz="1600" b="0" i="0" dirty="0">
                <a:effectLst/>
              </a:rPr>
            </a:br>
            <a:r>
              <a:rPr lang="en-US" sz="1600" b="0" i="0" dirty="0">
                <a:effectLst/>
              </a:rPr>
              <a:t>Description of columns in the file:</a:t>
            </a:r>
          </a:p>
          <a:p>
            <a:pPr indent="-228600" algn="l" fontAlgn="base">
              <a:buFont typeface="Arial" panose="020B0604020202020204" pitchFamily="34" charset="0"/>
              <a:buChar char="•"/>
            </a:pPr>
            <a:r>
              <a:rPr lang="en-US" sz="1600" b="0" i="0" dirty="0" err="1">
                <a:effectLst/>
              </a:rPr>
              <a:t>reviewerID</a:t>
            </a:r>
            <a:r>
              <a:rPr lang="en-US" sz="1600" b="0" i="0" dirty="0">
                <a:effectLst/>
              </a:rPr>
              <a:t> - ID of the reviewer</a:t>
            </a:r>
          </a:p>
          <a:p>
            <a:pPr indent="-228600" algn="l" fontAlgn="base">
              <a:buFont typeface="Arial" panose="020B0604020202020204" pitchFamily="34" charset="0"/>
              <a:buChar char="•"/>
            </a:pPr>
            <a:r>
              <a:rPr lang="en-US" sz="1600" b="0" i="0" dirty="0">
                <a:effectLst/>
              </a:rPr>
              <a:t> </a:t>
            </a:r>
            <a:r>
              <a:rPr lang="en-US" sz="1600" b="0" i="0" dirty="0" err="1">
                <a:effectLst/>
              </a:rPr>
              <a:t>asin</a:t>
            </a:r>
            <a:r>
              <a:rPr lang="en-US" sz="1600" b="0" i="0" dirty="0">
                <a:effectLst/>
              </a:rPr>
              <a:t> - ID of the product</a:t>
            </a:r>
          </a:p>
          <a:p>
            <a:pPr indent="-228600" algn="l" fontAlgn="base">
              <a:buFont typeface="Arial" panose="020B0604020202020204" pitchFamily="34" charset="0"/>
              <a:buChar char="•"/>
            </a:pPr>
            <a:r>
              <a:rPr lang="en-US" sz="1600" b="0" i="0" dirty="0" err="1">
                <a:effectLst/>
              </a:rPr>
              <a:t>reviewerName</a:t>
            </a:r>
            <a:r>
              <a:rPr lang="en-US" sz="1600" b="0" i="0" dirty="0">
                <a:effectLst/>
              </a:rPr>
              <a:t> - name of the reviewer</a:t>
            </a:r>
          </a:p>
          <a:p>
            <a:pPr indent="-228600" algn="l" fontAlgn="base">
              <a:buFont typeface="Arial" panose="020B0604020202020204" pitchFamily="34" charset="0"/>
              <a:buChar char="•"/>
            </a:pPr>
            <a:r>
              <a:rPr lang="en-US" sz="1600" b="0" i="0" dirty="0">
                <a:effectLst/>
              </a:rPr>
              <a:t>helpful - helpfulness rating of the review</a:t>
            </a:r>
          </a:p>
          <a:p>
            <a:pPr indent="-228600" algn="l" fontAlgn="base">
              <a:buFont typeface="Arial" panose="020B0604020202020204" pitchFamily="34" charset="0"/>
              <a:buChar char="•"/>
            </a:pPr>
            <a:r>
              <a:rPr lang="en-US" sz="1600" b="0" i="0" dirty="0" err="1">
                <a:effectLst/>
              </a:rPr>
              <a:t>reviewText</a:t>
            </a:r>
            <a:r>
              <a:rPr lang="en-US" sz="1600" b="0" i="0" dirty="0">
                <a:effectLst/>
              </a:rPr>
              <a:t> - text of the review</a:t>
            </a:r>
          </a:p>
          <a:p>
            <a:pPr indent="-228600" algn="l" fontAlgn="base">
              <a:buFont typeface="Arial" panose="020B0604020202020204" pitchFamily="34" charset="0"/>
              <a:buChar char="•"/>
            </a:pPr>
            <a:r>
              <a:rPr lang="en-US" sz="1600" b="0" i="0" dirty="0">
                <a:effectLst/>
              </a:rPr>
              <a:t>overall - rating of the product</a:t>
            </a:r>
          </a:p>
          <a:p>
            <a:pPr indent="-228600" algn="l" fontAlgn="base">
              <a:buFont typeface="Arial" panose="020B0604020202020204" pitchFamily="34" charset="0"/>
              <a:buChar char="•"/>
            </a:pPr>
            <a:r>
              <a:rPr lang="en-US" sz="1600" b="0" i="0" dirty="0">
                <a:effectLst/>
              </a:rPr>
              <a:t>summary - summary of the review</a:t>
            </a:r>
          </a:p>
          <a:p>
            <a:pPr indent="-228600" algn="l" fontAlgn="base">
              <a:buFont typeface="Arial" panose="020B0604020202020204" pitchFamily="34" charset="0"/>
              <a:buChar char="•"/>
            </a:pPr>
            <a:r>
              <a:rPr lang="en-US" sz="1600" b="0" i="0" dirty="0" err="1">
                <a:effectLst/>
              </a:rPr>
              <a:t>unixReviewTime</a:t>
            </a:r>
            <a:r>
              <a:rPr lang="en-US" sz="1600" b="0" i="0" dirty="0">
                <a:effectLst/>
              </a:rPr>
              <a:t> - time of the review (</a:t>
            </a:r>
            <a:r>
              <a:rPr lang="en-US" sz="1600" b="0" i="0" dirty="0" err="1">
                <a:effectLst/>
              </a:rPr>
              <a:t>unix</a:t>
            </a:r>
            <a:r>
              <a:rPr lang="en-US" sz="1600" b="0" i="0" dirty="0">
                <a:effectLst/>
              </a:rPr>
              <a:t> time)</a:t>
            </a:r>
          </a:p>
          <a:p>
            <a:pPr indent="-228600" algn="l" fontAlgn="base">
              <a:buFont typeface="Arial" panose="020B0604020202020204" pitchFamily="34" charset="0"/>
              <a:buChar char="•"/>
            </a:pPr>
            <a:r>
              <a:rPr lang="en-US" sz="1600" b="0" i="0" dirty="0" err="1">
                <a:effectLst/>
              </a:rPr>
              <a:t>reviewTime</a:t>
            </a:r>
            <a:r>
              <a:rPr lang="en-US" sz="1600" b="0" i="0" dirty="0">
                <a:effectLst/>
              </a:rPr>
              <a:t> - time of the review</a:t>
            </a:r>
            <a:endParaRPr lang="en-US" sz="1600" dirty="0"/>
          </a:p>
        </p:txBody>
      </p:sp>
    </p:spTree>
    <p:extLst>
      <p:ext uri="{BB962C8B-B14F-4D97-AF65-F5344CB8AC3E}">
        <p14:creationId xmlns:p14="http://schemas.microsoft.com/office/powerpoint/2010/main" val="344657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4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53E94D-4473-4B3F-B4C0-8D24ED8D2BF4}"/>
              </a:ext>
            </a:extLst>
          </p:cNvPr>
          <p:cNvSpPr>
            <a:spLocks noGrp="1"/>
          </p:cNvSpPr>
          <p:nvPr>
            <p:ph type="ctrTitle"/>
          </p:nvPr>
        </p:nvSpPr>
        <p:spPr>
          <a:xfrm>
            <a:off x="660041" y="2767106"/>
            <a:ext cx="2880828" cy="3071906"/>
          </a:xfrm>
        </p:spPr>
        <p:txBody>
          <a:bodyPr anchor="t">
            <a:normAutofit/>
          </a:bodyPr>
          <a:lstStyle/>
          <a:p>
            <a:pPr algn="l"/>
            <a:r>
              <a:rPr lang="en-US" sz="4000">
                <a:solidFill>
                  <a:srgbClr val="FFFFFF"/>
                </a:solidFill>
              </a:rPr>
              <a:t>Data Exploration</a:t>
            </a:r>
          </a:p>
        </p:txBody>
      </p:sp>
      <p:sp>
        <p:nvSpPr>
          <p:cNvPr id="3" name="Subtitle 2">
            <a:extLst>
              <a:ext uri="{FF2B5EF4-FFF2-40B4-BE49-F238E27FC236}">
                <a16:creationId xmlns:a16="http://schemas.microsoft.com/office/drawing/2014/main" id="{8439EAE8-3272-4306-80FA-726B105C9A15}"/>
              </a:ext>
            </a:extLst>
          </p:cNvPr>
          <p:cNvSpPr>
            <a:spLocks noGrp="1"/>
          </p:cNvSpPr>
          <p:nvPr>
            <p:ph type="subTitle" idx="1"/>
          </p:nvPr>
        </p:nvSpPr>
        <p:spPr>
          <a:xfrm>
            <a:off x="640586" y="3932715"/>
            <a:ext cx="2919738" cy="1494117"/>
          </a:xfrm>
        </p:spPr>
        <p:txBody>
          <a:bodyPr anchor="b">
            <a:normAutofit/>
          </a:bodyPr>
          <a:lstStyle/>
          <a:p>
            <a:pPr algn="l"/>
            <a:r>
              <a:rPr lang="en-US" sz="2000" dirty="0">
                <a:solidFill>
                  <a:srgbClr val="FFFFFF"/>
                </a:solidFill>
              </a:rPr>
              <a:t>Printing first few rows of Data to get familiar with the data set</a:t>
            </a:r>
          </a:p>
        </p:txBody>
      </p:sp>
      <p:pic>
        <p:nvPicPr>
          <p:cNvPr id="5" name="Picture 4">
            <a:extLst>
              <a:ext uri="{FF2B5EF4-FFF2-40B4-BE49-F238E27FC236}">
                <a16:creationId xmlns:a16="http://schemas.microsoft.com/office/drawing/2014/main" id="{54B4FCE1-2460-4710-843F-5CF19526AC78}"/>
              </a:ext>
            </a:extLst>
          </p:cNvPr>
          <p:cNvPicPr>
            <a:picLocks noChangeAspect="1"/>
          </p:cNvPicPr>
          <p:nvPr/>
        </p:nvPicPr>
        <p:blipFill>
          <a:blip r:embed="rId2"/>
          <a:stretch>
            <a:fillRect/>
          </a:stretch>
        </p:blipFill>
        <p:spPr>
          <a:xfrm>
            <a:off x="4038604" y="391887"/>
            <a:ext cx="8059204" cy="4689880"/>
          </a:xfrm>
          <a:prstGeom prst="rect">
            <a:avLst/>
          </a:prstGeom>
        </p:spPr>
      </p:pic>
    </p:spTree>
    <p:extLst>
      <p:ext uri="{BB962C8B-B14F-4D97-AF65-F5344CB8AC3E}">
        <p14:creationId xmlns:p14="http://schemas.microsoft.com/office/powerpoint/2010/main" val="26546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Rectangle 6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D1C78-020C-4237-9E19-F5832511E787}"/>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l"/>
            <a:r>
              <a:rPr lang="en-US" sz="4000" kern="1200" dirty="0">
                <a:solidFill>
                  <a:srgbClr val="FFFFFF"/>
                </a:solidFill>
                <a:latin typeface="+mj-lt"/>
                <a:ea typeface="+mj-ea"/>
                <a:cs typeface="+mj-cs"/>
              </a:rPr>
              <a:t>Data Exploration</a:t>
            </a:r>
          </a:p>
        </p:txBody>
      </p:sp>
      <p:sp>
        <p:nvSpPr>
          <p:cNvPr id="3" name="Subtitle 2">
            <a:extLst>
              <a:ext uri="{FF2B5EF4-FFF2-40B4-BE49-F238E27FC236}">
                <a16:creationId xmlns:a16="http://schemas.microsoft.com/office/drawing/2014/main" id="{8151450E-27C1-410A-A54D-3551E77567CF}"/>
              </a:ext>
            </a:extLst>
          </p:cNvPr>
          <p:cNvSpPr>
            <a:spLocks noGrp="1"/>
          </p:cNvSpPr>
          <p:nvPr>
            <p:ph type="subTitle" idx="1"/>
          </p:nvPr>
        </p:nvSpPr>
        <p:spPr>
          <a:xfrm>
            <a:off x="4581727" y="649480"/>
            <a:ext cx="7408110" cy="5546047"/>
          </a:xfrm>
        </p:spPr>
        <p:txBody>
          <a:bodyPr vert="horz" lIns="91440" tIns="45720" rIns="91440" bIns="45720" rtlCol="0" anchor="ctr">
            <a:normAutofit/>
          </a:bodyPr>
          <a:lstStyle/>
          <a:p>
            <a:pPr indent="-228600" algn="l">
              <a:buFont typeface="Arial" panose="020B0604020202020204" pitchFamily="34" charset="0"/>
              <a:buChar char="•"/>
            </a:pPr>
            <a:r>
              <a:rPr lang="en-US" sz="1700" dirty="0"/>
              <a:t>Total Number of Rows in a Data Set is : 10261</a:t>
            </a:r>
          </a:p>
          <a:p>
            <a:pPr indent="-228600" algn="l">
              <a:buFont typeface="Arial" panose="020B0604020202020204" pitchFamily="34" charset="0"/>
              <a:buChar char="•"/>
            </a:pPr>
            <a:r>
              <a:rPr lang="en-US" sz="1700" dirty="0"/>
              <a:t>Total Number of Columns in a Data Set is: 9</a:t>
            </a:r>
          </a:p>
          <a:p>
            <a:pPr indent="-228600" algn="l">
              <a:buFont typeface="Arial" panose="020B0604020202020204" pitchFamily="34" charset="0"/>
              <a:buChar char="•"/>
            </a:pPr>
            <a:r>
              <a:rPr lang="en-US" sz="1700" dirty="0"/>
              <a:t>Null Values in The Data Set: 27 rows for reviewer name is having null values other than that all the columns have valid values.</a:t>
            </a:r>
          </a:p>
          <a:p>
            <a:pPr indent="-228600" algn="l">
              <a:buFont typeface="Arial" panose="020B0604020202020204" pitchFamily="34" charset="0"/>
              <a:buChar char="•"/>
            </a:pPr>
            <a:r>
              <a:rPr lang="en-US" sz="1700" dirty="0"/>
              <a:t>For Our Prediction we only need </a:t>
            </a:r>
            <a:r>
              <a:rPr lang="en-US" sz="1700" dirty="0" err="1"/>
              <a:t>reviewText</a:t>
            </a:r>
            <a:r>
              <a:rPr lang="en-US" sz="1700" dirty="0"/>
              <a:t> and summary so we will drop all the other unnecessary columns from the data set.</a:t>
            </a:r>
          </a:p>
          <a:p>
            <a:pPr indent="-228600" algn="l">
              <a:buFont typeface="Arial" panose="020B0604020202020204" pitchFamily="34" charset="0"/>
              <a:buChar char="•"/>
            </a:pPr>
            <a:r>
              <a:rPr lang="en-US" sz="1700" dirty="0"/>
              <a:t>There are no duplicate rows in the data set</a:t>
            </a:r>
          </a:p>
          <a:p>
            <a:pPr indent="-228600" algn="l">
              <a:buFont typeface="Arial" panose="020B0604020202020204" pitchFamily="34" charset="0"/>
              <a:buChar char="•"/>
            </a:pPr>
            <a:r>
              <a:rPr lang="en-US" sz="1700" dirty="0"/>
              <a:t>After dropping unnecessary columns, we will merge the </a:t>
            </a:r>
            <a:r>
              <a:rPr lang="en-US" sz="1700" dirty="0" err="1"/>
              <a:t>reviewText</a:t>
            </a:r>
            <a:r>
              <a:rPr lang="en-US" sz="1700" dirty="0"/>
              <a:t> and summary into one column.</a:t>
            </a:r>
          </a:p>
        </p:txBody>
      </p:sp>
    </p:spTree>
    <p:extLst>
      <p:ext uri="{BB962C8B-B14F-4D97-AF65-F5344CB8AC3E}">
        <p14:creationId xmlns:p14="http://schemas.microsoft.com/office/powerpoint/2010/main" val="278627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1464A-BE8B-4EAC-84D2-A4E15384857E}"/>
              </a:ext>
            </a:extLst>
          </p:cNvPr>
          <p:cNvSpPr>
            <a:spLocks noGrp="1"/>
          </p:cNvSpPr>
          <p:nvPr>
            <p:ph type="ctrTitle"/>
          </p:nvPr>
        </p:nvSpPr>
        <p:spPr>
          <a:xfrm>
            <a:off x="149290" y="586855"/>
            <a:ext cx="3518798" cy="3387497"/>
          </a:xfrm>
        </p:spPr>
        <p:txBody>
          <a:bodyPr vert="horz" lIns="91440" tIns="45720" rIns="91440" bIns="45720" rtlCol="0" anchor="b">
            <a:normAutofit/>
          </a:bodyPr>
          <a:lstStyle/>
          <a:p>
            <a:pPr algn="l"/>
            <a:r>
              <a:rPr lang="en-US" sz="3600" kern="1200" dirty="0">
                <a:solidFill>
                  <a:srgbClr val="FFFFFF"/>
                </a:solidFill>
                <a:latin typeface="+mj-lt"/>
                <a:ea typeface="+mj-ea"/>
                <a:cs typeface="+mj-cs"/>
              </a:rPr>
              <a:t>Machine Learning Algorithm used for training a model</a:t>
            </a:r>
          </a:p>
        </p:txBody>
      </p:sp>
      <p:sp>
        <p:nvSpPr>
          <p:cNvPr id="3" name="Subtitle 2">
            <a:extLst>
              <a:ext uri="{FF2B5EF4-FFF2-40B4-BE49-F238E27FC236}">
                <a16:creationId xmlns:a16="http://schemas.microsoft.com/office/drawing/2014/main" id="{161FBC33-1271-4E60-A2BF-B58777AC577C}"/>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dirty="0"/>
              <a:t>We will use 3 different Machine Learning Algorithm for Training our Model that are:</a:t>
            </a:r>
          </a:p>
          <a:p>
            <a:pPr marL="457200" indent="-228600" algn="l">
              <a:buFont typeface="Arial" panose="020B0604020202020204" pitchFamily="34" charset="0"/>
              <a:buChar char="•"/>
            </a:pPr>
            <a:r>
              <a:rPr lang="en-US" sz="2000" dirty="0"/>
              <a:t>Naïve Bayes </a:t>
            </a:r>
          </a:p>
          <a:p>
            <a:pPr marL="457200" indent="-228600" algn="l">
              <a:buFont typeface="Arial" panose="020B0604020202020204" pitchFamily="34" charset="0"/>
              <a:buChar char="•"/>
            </a:pPr>
            <a:r>
              <a:rPr lang="en-US" sz="2000" dirty="0"/>
              <a:t>Logistic Regression</a:t>
            </a:r>
          </a:p>
          <a:p>
            <a:pPr marL="457200" indent="-228600" algn="l">
              <a:buFont typeface="Arial" panose="020B0604020202020204" pitchFamily="34" charset="0"/>
              <a:buChar char="•"/>
            </a:pPr>
            <a:r>
              <a:rPr lang="en-US" sz="2000" dirty="0"/>
              <a:t>Random Forest Classifier</a:t>
            </a:r>
          </a:p>
          <a:p>
            <a:pPr marL="457200" indent="-228600" algn="l">
              <a:buFont typeface="Arial" panose="020B0604020202020204" pitchFamily="34" charset="0"/>
              <a:buChar char="•"/>
            </a:pPr>
            <a:r>
              <a:rPr lang="en-US" sz="2000" dirty="0"/>
              <a:t>Ensemble Algorithm</a:t>
            </a:r>
          </a:p>
        </p:txBody>
      </p:sp>
    </p:spTree>
    <p:extLst>
      <p:ext uri="{BB962C8B-B14F-4D97-AF65-F5344CB8AC3E}">
        <p14:creationId xmlns:p14="http://schemas.microsoft.com/office/powerpoint/2010/main" val="363561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E0356F0-ABA5-4322-B7E6-8E1213124C13}"/>
              </a:ext>
            </a:extLst>
          </p:cNvPr>
          <p:cNvSpPr>
            <a:spLocks noGrp="1"/>
          </p:cNvSpPr>
          <p:nvPr>
            <p:ph type="ctrTitle"/>
          </p:nvPr>
        </p:nvSpPr>
        <p:spPr>
          <a:xfrm>
            <a:off x="660041" y="2767106"/>
            <a:ext cx="2880828" cy="3071906"/>
          </a:xfrm>
        </p:spPr>
        <p:txBody>
          <a:bodyPr vert="horz" lIns="91440" tIns="45720" rIns="91440" bIns="45720" rtlCol="0" anchor="t">
            <a:normAutofit/>
          </a:bodyPr>
          <a:lstStyle/>
          <a:p>
            <a:pPr algn="l"/>
            <a:r>
              <a:rPr lang="en-US" sz="4000" dirty="0">
                <a:solidFill>
                  <a:srgbClr val="FFFFFF"/>
                </a:solidFill>
              </a:rPr>
              <a:t>Assumption and Metrics used for Validating Model</a:t>
            </a:r>
          </a:p>
        </p:txBody>
      </p:sp>
      <p:sp>
        <p:nvSpPr>
          <p:cNvPr id="3" name="Subtitle 2">
            <a:extLst>
              <a:ext uri="{FF2B5EF4-FFF2-40B4-BE49-F238E27FC236}">
                <a16:creationId xmlns:a16="http://schemas.microsoft.com/office/drawing/2014/main" id="{CB3D9115-2033-4219-BB00-6934DE0ACC2E}"/>
              </a:ext>
            </a:extLst>
          </p:cNvPr>
          <p:cNvSpPr>
            <a:spLocks noGrp="1"/>
          </p:cNvSpPr>
          <p:nvPr>
            <p:ph type="subTitle" idx="1"/>
          </p:nvPr>
        </p:nvSpPr>
        <p:spPr>
          <a:xfrm>
            <a:off x="4143840" y="1740023"/>
            <a:ext cx="7707849" cy="3826275"/>
          </a:xfrm>
        </p:spPr>
        <p:txBody>
          <a:bodyPr vert="horz" lIns="91440" tIns="45720" rIns="91440" bIns="45720" rtlCol="0" anchor="b">
            <a:normAutofit fontScale="32500" lnSpcReduction="20000"/>
          </a:bodyPr>
          <a:lstStyle/>
          <a:p>
            <a:pPr indent="-228600" algn="l">
              <a:buFont typeface="Arial" panose="020B0604020202020204" pitchFamily="34" charset="0"/>
              <a:buChar char="•"/>
            </a:pPr>
            <a:r>
              <a:rPr lang="en-US" sz="8000" dirty="0"/>
              <a:t>Assumptions:</a:t>
            </a:r>
          </a:p>
          <a:p>
            <a:pPr marL="457200" indent="-228600" algn="l">
              <a:buFont typeface="Arial" panose="020B0604020202020204" pitchFamily="34" charset="0"/>
              <a:buChar char="•"/>
            </a:pPr>
            <a:r>
              <a:rPr lang="en-US" sz="8000" dirty="0"/>
              <a:t>We will use ASCII values ranging between 0-127</a:t>
            </a:r>
          </a:p>
          <a:p>
            <a:pPr marL="457200" indent="-228600" algn="l">
              <a:buFont typeface="Arial" panose="020B0604020202020204" pitchFamily="34" charset="0"/>
              <a:buChar char="•"/>
            </a:pPr>
            <a:r>
              <a:rPr lang="en-US" sz="8000" dirty="0"/>
              <a:t>We will only use Verbs, Adverbs, Nouns and Adjectives from the sentence.</a:t>
            </a:r>
          </a:p>
          <a:p>
            <a:pPr indent="-228600" algn="l">
              <a:buFont typeface="Arial" panose="020B0604020202020204" pitchFamily="34" charset="0"/>
              <a:buChar char="•"/>
            </a:pPr>
            <a:r>
              <a:rPr lang="en-US" sz="8000" dirty="0"/>
              <a:t>Metrics Used:</a:t>
            </a:r>
          </a:p>
          <a:p>
            <a:pPr lvl="1" indent="-228600" algn="l">
              <a:buFont typeface="Arial" panose="020B0604020202020204" pitchFamily="34" charset="0"/>
              <a:buChar char="•"/>
            </a:pPr>
            <a:r>
              <a:rPr lang="en-US" sz="8000" dirty="0"/>
              <a:t>Precision = TP / (TP + FP)</a:t>
            </a:r>
          </a:p>
          <a:p>
            <a:pPr lvl="1" indent="-228600" algn="l">
              <a:buFont typeface="Arial" panose="020B0604020202020204" pitchFamily="34" charset="0"/>
              <a:buChar char="•"/>
            </a:pPr>
            <a:r>
              <a:rPr lang="en-US" sz="8000" dirty="0"/>
              <a:t>Recall = TP / (TP + FN)</a:t>
            </a:r>
          </a:p>
          <a:p>
            <a:pPr lvl="1" indent="-228600" algn="l">
              <a:buFont typeface="Arial" panose="020B0604020202020204" pitchFamily="34" charset="0"/>
              <a:buChar char="•"/>
            </a:pPr>
            <a:r>
              <a:rPr lang="en-US" sz="8000" dirty="0"/>
              <a:t>Accuracy = (TP + TN) / (Total)</a:t>
            </a:r>
          </a:p>
          <a:p>
            <a:pPr lvl="1" indent="-228600" algn="l">
              <a:buFont typeface="Arial" panose="020B0604020202020204" pitchFamily="34" charset="0"/>
              <a:buChar char="•"/>
            </a:pPr>
            <a:r>
              <a:rPr lang="en-US" sz="8000" dirty="0"/>
              <a:t>F1 Score</a:t>
            </a:r>
          </a:p>
          <a:p>
            <a:pPr lvl="1" indent="-228600" algn="l">
              <a:buFont typeface="Arial" panose="020B0604020202020204" pitchFamily="34" charset="0"/>
              <a:buChar char="•"/>
            </a:pPr>
            <a:r>
              <a:rPr lang="en-US" sz="8000" dirty="0"/>
              <a:t>ROC AUC score</a:t>
            </a:r>
          </a:p>
          <a:p>
            <a:pPr indent="-228600" algn="l">
              <a:buFont typeface="Arial" panose="020B0604020202020204" pitchFamily="34" charset="0"/>
              <a:buChar char="•"/>
            </a:pPr>
            <a:endParaRPr lang="en-US" sz="500" dirty="0">
              <a:solidFill>
                <a:srgbClr val="FFFFFF"/>
              </a:solidFill>
            </a:endParaRPr>
          </a:p>
          <a:p>
            <a:pPr indent="-228600" algn="l">
              <a:buFont typeface="Arial" panose="020B0604020202020204" pitchFamily="34" charset="0"/>
              <a:buChar char="•"/>
            </a:pPr>
            <a:endParaRPr lang="en-US" sz="500" dirty="0">
              <a:solidFill>
                <a:srgbClr val="FFFFFF"/>
              </a:solidFill>
            </a:endParaRPr>
          </a:p>
          <a:p>
            <a:pPr algn="l"/>
            <a:endParaRPr lang="en-US" sz="500" dirty="0">
              <a:solidFill>
                <a:srgbClr val="FFFFFF"/>
              </a:solidFill>
            </a:endParaRPr>
          </a:p>
        </p:txBody>
      </p:sp>
    </p:spTree>
    <p:extLst>
      <p:ext uri="{BB962C8B-B14F-4D97-AF65-F5344CB8AC3E}">
        <p14:creationId xmlns:p14="http://schemas.microsoft.com/office/powerpoint/2010/main" val="423656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267C25B-2141-4191-BF12-DA43E6B8DD0D}"/>
              </a:ext>
            </a:extLst>
          </p:cNvPr>
          <p:cNvSpPr>
            <a:spLocks noGrp="1"/>
          </p:cNvSpPr>
          <p:nvPr>
            <p:ph type="ctrTitle"/>
          </p:nvPr>
        </p:nvSpPr>
        <p:spPr>
          <a:xfrm>
            <a:off x="354105" y="2767106"/>
            <a:ext cx="3186764" cy="1804894"/>
          </a:xfrm>
        </p:spPr>
        <p:txBody>
          <a:bodyPr vert="horz" lIns="91440" tIns="45720" rIns="91440" bIns="45720" rtlCol="0" anchor="t">
            <a:normAutofit/>
          </a:bodyPr>
          <a:lstStyle/>
          <a:p>
            <a:pPr algn="l"/>
            <a:r>
              <a:rPr lang="en-US" sz="4000" kern="1200" dirty="0">
                <a:solidFill>
                  <a:srgbClr val="FFFFFF"/>
                </a:solidFill>
                <a:latin typeface="+mj-lt"/>
                <a:ea typeface="+mj-ea"/>
                <a:cs typeface="+mj-cs"/>
              </a:rPr>
              <a:t>Pre-Processing Steps</a:t>
            </a:r>
          </a:p>
        </p:txBody>
      </p:sp>
      <p:sp>
        <p:nvSpPr>
          <p:cNvPr id="3" name="Subtitle 2">
            <a:extLst>
              <a:ext uri="{FF2B5EF4-FFF2-40B4-BE49-F238E27FC236}">
                <a16:creationId xmlns:a16="http://schemas.microsoft.com/office/drawing/2014/main" id="{E2DE0343-3A24-4659-A2BF-7B41AE44E0B8}"/>
              </a:ext>
            </a:extLst>
          </p:cNvPr>
          <p:cNvSpPr>
            <a:spLocks noGrp="1"/>
          </p:cNvSpPr>
          <p:nvPr>
            <p:ph type="subTitle" idx="1"/>
          </p:nvPr>
        </p:nvSpPr>
        <p:spPr>
          <a:xfrm>
            <a:off x="4143840" y="1091953"/>
            <a:ext cx="7553387" cy="5317725"/>
          </a:xfrm>
        </p:spPr>
        <p:txBody>
          <a:bodyPr vert="horz" lIns="91440" tIns="45720" rIns="91440" bIns="45720" rtlCol="0" anchor="b">
            <a:normAutofit/>
          </a:bodyPr>
          <a:lstStyle/>
          <a:p>
            <a:pPr indent="-228600" algn="l">
              <a:buFont typeface="Arial" panose="020B0604020202020204" pitchFamily="34" charset="0"/>
              <a:buChar char="•"/>
            </a:pPr>
            <a:r>
              <a:rPr lang="en-US" sz="1600" dirty="0"/>
              <a:t>In Sentiment Analysis from text Pre-Processing plays, crucial role since text could contain anything like punctuations, jargon, or numeric value which needs to be cleaned using these steps since these words don’t have influence on the sentiment score.</a:t>
            </a:r>
          </a:p>
          <a:p>
            <a:pPr indent="-228600" algn="l">
              <a:buFont typeface="Arial" panose="020B0604020202020204" pitchFamily="34" charset="0"/>
              <a:buChar char="•"/>
            </a:pPr>
            <a:r>
              <a:rPr lang="en-US" sz="1600" dirty="0"/>
              <a:t>Steps followed for pre-processing are:</a:t>
            </a:r>
          </a:p>
          <a:p>
            <a:pPr marL="457200" indent="-228600" algn="l">
              <a:buFont typeface="Arial" panose="020B0604020202020204" pitchFamily="34" charset="0"/>
              <a:buChar char="•"/>
            </a:pPr>
            <a:r>
              <a:rPr lang="en-US" sz="1600" dirty="0"/>
              <a:t>Merging the ratings into two classes bad(ratings 1,2 and 3) and good(ratings 4 and 5)</a:t>
            </a:r>
          </a:p>
          <a:p>
            <a:pPr marL="457200" indent="-228600" algn="l">
              <a:buFont typeface="Arial" panose="020B0604020202020204" pitchFamily="34" charset="0"/>
              <a:buChar char="•"/>
            </a:pPr>
            <a:r>
              <a:rPr lang="en-US" sz="1600" dirty="0"/>
              <a:t>Converting the text into lower to make the complete text consistent</a:t>
            </a:r>
          </a:p>
          <a:p>
            <a:pPr marL="457200" indent="-228600" algn="l">
              <a:buFont typeface="Arial" panose="020B0604020202020204" pitchFamily="34" charset="0"/>
              <a:buChar char="•"/>
            </a:pPr>
            <a:r>
              <a:rPr lang="en-US" sz="1600" dirty="0"/>
              <a:t>Removing the non-ASCII values</a:t>
            </a:r>
          </a:p>
          <a:p>
            <a:pPr marL="457200" indent="-228600" algn="l">
              <a:buFont typeface="Arial" panose="020B0604020202020204" pitchFamily="34" charset="0"/>
              <a:buChar char="•"/>
            </a:pPr>
            <a:r>
              <a:rPr lang="en-US" sz="1600" dirty="0"/>
              <a:t>Fixing the abbreviations </a:t>
            </a:r>
            <a:r>
              <a:rPr lang="en-US" sz="1600" dirty="0" err="1"/>
              <a:t>eg</a:t>
            </a:r>
            <a:r>
              <a:rPr lang="en-US" sz="1600" dirty="0"/>
              <a:t>: that’s to that is etc.</a:t>
            </a:r>
          </a:p>
          <a:p>
            <a:pPr marL="457200" indent="-228600" algn="l">
              <a:buFont typeface="Arial" panose="020B0604020202020204" pitchFamily="34" charset="0"/>
              <a:buChar char="•"/>
            </a:pPr>
            <a:r>
              <a:rPr lang="en-US" sz="1600" dirty="0"/>
              <a:t>Removing unnecessary words such as internet links if any, numeric values, mention(@), and alpha numeric values</a:t>
            </a:r>
          </a:p>
          <a:p>
            <a:pPr marL="457200" indent="-228600" algn="l">
              <a:buFont typeface="Arial" panose="020B0604020202020204" pitchFamily="34" charset="0"/>
              <a:buChar char="•"/>
            </a:pPr>
            <a:r>
              <a:rPr lang="en-US" sz="1600" dirty="0"/>
              <a:t>After all the above steps we will perform lemmatization by removing </a:t>
            </a:r>
            <a:r>
              <a:rPr lang="en-US" sz="1600" dirty="0" err="1"/>
              <a:t>stopwords</a:t>
            </a:r>
            <a:r>
              <a:rPr lang="en-US" sz="1600" dirty="0"/>
              <a:t> and punctuations in the sentence.</a:t>
            </a:r>
          </a:p>
          <a:p>
            <a:pPr marL="457200" indent="-228600" algn="l">
              <a:buFont typeface="Arial" panose="020B0604020202020204" pitchFamily="34" charset="0"/>
              <a:buChar char="•"/>
            </a:pPr>
            <a:endParaRPr lang="en-US" sz="1600" dirty="0">
              <a:solidFill>
                <a:srgbClr val="FFFFFF"/>
              </a:solidFill>
            </a:endParaRPr>
          </a:p>
          <a:p>
            <a:pPr indent="-228600" algn="l">
              <a:buFont typeface="Arial" panose="020B0604020202020204" pitchFamily="34" charset="0"/>
              <a:buChar char="•"/>
            </a:pPr>
            <a:endParaRPr lang="en-US" sz="1600" dirty="0">
              <a:solidFill>
                <a:srgbClr val="FFFFFF"/>
              </a:solidFill>
            </a:endParaRPr>
          </a:p>
          <a:p>
            <a:pPr marL="457200" indent="-228600" algn="l">
              <a:buFont typeface="Arial" panose="020B0604020202020204" pitchFamily="34" charset="0"/>
              <a:buChar char="•"/>
            </a:pPr>
            <a:endParaRPr lang="en-US" sz="1600" dirty="0">
              <a:solidFill>
                <a:srgbClr val="FFFFFF"/>
              </a:solidFill>
            </a:endParaRPr>
          </a:p>
        </p:txBody>
      </p:sp>
    </p:spTree>
    <p:extLst>
      <p:ext uri="{BB962C8B-B14F-4D97-AF65-F5344CB8AC3E}">
        <p14:creationId xmlns:p14="http://schemas.microsoft.com/office/powerpoint/2010/main" val="64767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A0410E-B3DE-4B42-A06B-9AB892B39A57}"/>
              </a:ext>
            </a:extLst>
          </p:cNvPr>
          <p:cNvSpPr>
            <a:spLocks noGrp="1"/>
          </p:cNvSpPr>
          <p:nvPr>
            <p:ph type="ctrTitle"/>
          </p:nvPr>
        </p:nvSpPr>
        <p:spPr>
          <a:xfrm>
            <a:off x="354105" y="2767106"/>
            <a:ext cx="3186764" cy="1716117"/>
          </a:xfrm>
        </p:spPr>
        <p:txBody>
          <a:bodyPr anchor="t">
            <a:normAutofit/>
          </a:bodyPr>
          <a:lstStyle/>
          <a:p>
            <a:pPr algn="l"/>
            <a:r>
              <a:rPr lang="en-US" sz="4000" dirty="0">
                <a:solidFill>
                  <a:srgbClr val="FFFFFF"/>
                </a:solidFill>
              </a:rPr>
              <a:t>Data After Pre-Processing</a:t>
            </a:r>
          </a:p>
        </p:txBody>
      </p:sp>
      <p:sp>
        <p:nvSpPr>
          <p:cNvPr id="3" name="Subtitle 2">
            <a:extLst>
              <a:ext uri="{FF2B5EF4-FFF2-40B4-BE49-F238E27FC236}">
                <a16:creationId xmlns:a16="http://schemas.microsoft.com/office/drawing/2014/main" id="{8BE04D3A-39AE-4FC4-8598-0F61E9ED381D}"/>
              </a:ext>
            </a:extLst>
          </p:cNvPr>
          <p:cNvSpPr>
            <a:spLocks noGrp="1"/>
          </p:cNvSpPr>
          <p:nvPr>
            <p:ph type="subTitle" idx="1"/>
          </p:nvPr>
        </p:nvSpPr>
        <p:spPr>
          <a:xfrm>
            <a:off x="4143839" y="437929"/>
            <a:ext cx="7590957" cy="1494117"/>
          </a:xfrm>
        </p:spPr>
        <p:txBody>
          <a:bodyPr anchor="b">
            <a:normAutofit/>
          </a:bodyPr>
          <a:lstStyle/>
          <a:p>
            <a:pPr algn="l"/>
            <a:r>
              <a:rPr lang="en-US" sz="1800" dirty="0"/>
              <a:t>After removing all the unnecessary words from the text, it only has words which are required for finding the sentiment scores</a:t>
            </a:r>
          </a:p>
        </p:txBody>
      </p:sp>
      <p:pic>
        <p:nvPicPr>
          <p:cNvPr id="5" name="Picture 4">
            <a:extLst>
              <a:ext uri="{FF2B5EF4-FFF2-40B4-BE49-F238E27FC236}">
                <a16:creationId xmlns:a16="http://schemas.microsoft.com/office/drawing/2014/main" id="{571ED144-162D-4048-86F3-71DDF916E769}"/>
              </a:ext>
            </a:extLst>
          </p:cNvPr>
          <p:cNvPicPr>
            <a:picLocks noChangeAspect="1"/>
          </p:cNvPicPr>
          <p:nvPr/>
        </p:nvPicPr>
        <p:blipFill>
          <a:blip r:embed="rId2"/>
          <a:stretch>
            <a:fillRect/>
          </a:stretch>
        </p:blipFill>
        <p:spPr>
          <a:xfrm>
            <a:off x="4234037" y="2369975"/>
            <a:ext cx="7957964" cy="2873829"/>
          </a:xfrm>
          <a:prstGeom prst="rect">
            <a:avLst/>
          </a:prstGeom>
        </p:spPr>
      </p:pic>
    </p:spTree>
    <p:extLst>
      <p:ext uri="{BB962C8B-B14F-4D97-AF65-F5344CB8AC3E}">
        <p14:creationId xmlns:p14="http://schemas.microsoft.com/office/powerpoint/2010/main" val="199850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945</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charter</vt:lpstr>
      <vt:lpstr>Office Theme</vt:lpstr>
      <vt:lpstr>Natural Language Processing</vt:lpstr>
      <vt:lpstr>Table of Content</vt:lpstr>
      <vt:lpstr>Introduction</vt:lpstr>
      <vt:lpstr>Data Exploration</vt:lpstr>
      <vt:lpstr>Data Exploration</vt:lpstr>
      <vt:lpstr>Machine Learning Algorithm used for training a model</vt:lpstr>
      <vt:lpstr>Assumption and Metrics used for Validating Model</vt:lpstr>
      <vt:lpstr>Pre-Processing Steps</vt:lpstr>
      <vt:lpstr>Data After Pre-Processing</vt:lpstr>
      <vt:lpstr>Feature Extraction Algorithm</vt:lpstr>
      <vt:lpstr>Feature Extraction Algorithm</vt:lpstr>
      <vt:lpstr>Model Training</vt:lpstr>
      <vt:lpstr>Comparison of Model</vt:lpstr>
      <vt:lpstr>Comparison of Model</vt:lpstr>
      <vt:lpstr>Comparison of Model</vt:lpstr>
      <vt:lpstr>Comparison of Model</vt:lpstr>
      <vt:lpstr>Comparison of Model</vt:lpstr>
      <vt:lpstr>Comparison of Model</vt:lpstr>
      <vt:lpstr>Prediction from Model/Conclusion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RAMESH SURAGAM</dc:creator>
  <cp:lastModifiedBy>RAMESH SURAGAM</cp:lastModifiedBy>
  <cp:revision>48</cp:revision>
  <dcterms:created xsi:type="dcterms:W3CDTF">2021-04-11T20:47:31Z</dcterms:created>
  <dcterms:modified xsi:type="dcterms:W3CDTF">2021-04-12T02:27:52Z</dcterms:modified>
</cp:coreProperties>
</file>