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notesMasterIdLst>
    <p:notesMasterId r:id="rId7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5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11" r:id="rId48"/>
    <p:sldId id="312" r:id="rId49"/>
    <p:sldId id="313" r:id="rId50"/>
    <p:sldId id="314" r:id="rId51"/>
    <p:sldId id="315" r:id="rId52"/>
    <p:sldId id="316" r:id="rId53"/>
    <p:sldId id="317" r:id="rId54"/>
    <p:sldId id="318" r:id="rId55"/>
    <p:sldId id="319" r:id="rId56"/>
    <p:sldId id="320" r:id="rId57"/>
    <p:sldId id="321" r:id="rId58"/>
    <p:sldId id="322" r:id="rId59"/>
    <p:sldId id="323" r:id="rId60"/>
    <p:sldId id="324" r:id="rId61"/>
    <p:sldId id="325" r:id="rId62"/>
    <p:sldId id="326" r:id="rId63"/>
    <p:sldId id="327" r:id="rId64"/>
    <p:sldId id="328" r:id="rId65"/>
    <p:sldId id="329" r:id="rId66"/>
    <p:sldId id="330" r:id="rId67"/>
    <p:sldId id="331" r:id="rId68"/>
    <p:sldId id="332" r:id="rId69"/>
    <p:sldId id="333" r:id="rId70"/>
    <p:sldId id="334" r:id="rId71"/>
    <p:sldId id="335" r:id="rId72"/>
    <p:sldId id="336" r:id="rId73"/>
    <p:sldId id="337" r:id="rId74"/>
    <p:sldId id="338" r:id="rId7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DB1DE-0ACF-460C-BC1A-7CD6CED0A2B3}" type="datetimeFigureOut">
              <a:rPr lang="en-IN" smtClean="0"/>
              <a:t>26-01-2025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74A5DC-BC28-4AFC-9F54-2C9C0A059D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3440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C40755-A32B-9ACF-BD34-4D572051B5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4EAAACD-585E-E644-B3AA-027F859D13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09E82E1-EBBD-10FB-D08A-5F50142AD3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613465-31B9-57BD-7F34-33CD10DE27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33EDF0-19E3-4B8D-A3BC-761B7F882FB7}" type="slidenum">
              <a:rPr lang="en-IN" smtClean="0"/>
              <a:t>47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7443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BF0975-D23A-11C4-B9F0-951A8B6A22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950701A-C7E8-E505-4D96-58971E98FA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3EC5833-CCF6-7FFB-1D0A-4677787750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830BC5-616D-5778-CDE8-581C1A9C03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33EDF0-19E3-4B8D-A3BC-761B7F882FB7}" type="slidenum">
              <a:rPr lang="en-IN" smtClean="0"/>
              <a:t>48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64409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BDDBB6-BCFD-662D-B28B-D49B1E577A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4888DED-4AD2-314A-0A08-D9E5237311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34CFE4F-3C53-166F-434B-1E1D4C24F1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D6FF42-70DD-E3E2-53EB-AB77BA6AA4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33EDF0-19E3-4B8D-A3BC-761B7F882FB7}" type="slidenum">
              <a:rPr lang="en-IN" smtClean="0"/>
              <a:t>49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35025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463FD1-D2E9-1CEA-BBAB-F490842969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749838B-9AE7-C3BD-C9D6-BAF8FDA55CD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01DA0F0-249B-DA99-9208-D0F276D669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C12F5F-ADC8-2B75-4C8D-E34ECA9423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33EDF0-19E3-4B8D-A3BC-761B7F882FB7}" type="slidenum">
              <a:rPr lang="en-IN" smtClean="0"/>
              <a:t>50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8021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5A9CF-17C1-4265-B50B-85D71A285BE6}" type="datetimeFigureOut">
              <a:rPr lang="en-IN" smtClean="0"/>
              <a:t>26-01-2025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B7202-DAD4-4B81-9374-A7C672DC77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6124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5A9CF-17C1-4265-B50B-85D71A285BE6}" type="datetimeFigureOut">
              <a:rPr lang="en-IN" smtClean="0"/>
              <a:t>26-01-2025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B7202-DAD4-4B81-9374-A7C672DC77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3206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5A9CF-17C1-4265-B50B-85D71A285BE6}" type="datetimeFigureOut">
              <a:rPr lang="en-IN" smtClean="0"/>
              <a:t>26-01-2025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B7202-DAD4-4B81-9374-A7C672DC77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00214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5A9CF-17C1-4265-B50B-85D71A285BE6}" type="datetimeFigureOut">
              <a:rPr lang="en-IN" smtClean="0"/>
              <a:t>26-01-2025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B7202-DAD4-4B81-9374-A7C672DC77A8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393403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5A9CF-17C1-4265-B50B-85D71A285BE6}" type="datetimeFigureOut">
              <a:rPr lang="en-IN" smtClean="0"/>
              <a:t>26-01-2025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B7202-DAD4-4B81-9374-A7C672DC77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72703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5A9CF-17C1-4265-B50B-85D71A285BE6}" type="datetimeFigureOut">
              <a:rPr lang="en-IN" smtClean="0"/>
              <a:t>26-01-2025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B7202-DAD4-4B81-9374-A7C672DC77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86199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5A9CF-17C1-4265-B50B-85D71A285BE6}" type="datetimeFigureOut">
              <a:rPr lang="en-IN" smtClean="0"/>
              <a:t>26-01-2025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B7202-DAD4-4B81-9374-A7C672DC77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115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5A9CF-17C1-4265-B50B-85D71A285BE6}" type="datetimeFigureOut">
              <a:rPr lang="en-IN" smtClean="0"/>
              <a:t>26-01-2025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B7202-DAD4-4B81-9374-A7C672DC77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38935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5A9CF-17C1-4265-B50B-85D71A285BE6}" type="datetimeFigureOut">
              <a:rPr lang="en-IN" smtClean="0"/>
              <a:t>26-01-2025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B7202-DAD4-4B81-9374-A7C672DC77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1243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5A9CF-17C1-4265-B50B-85D71A285BE6}" type="datetimeFigureOut">
              <a:rPr lang="en-IN" smtClean="0"/>
              <a:t>26-01-2025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B7202-DAD4-4B81-9374-A7C672DC77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3174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5A9CF-17C1-4265-B50B-85D71A285BE6}" type="datetimeFigureOut">
              <a:rPr lang="en-IN" smtClean="0"/>
              <a:t>26-01-2025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B7202-DAD4-4B81-9374-A7C672DC77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78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5A9CF-17C1-4265-B50B-85D71A285BE6}" type="datetimeFigureOut">
              <a:rPr lang="en-IN" smtClean="0"/>
              <a:t>26-01-2025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B7202-DAD4-4B81-9374-A7C672DC77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1600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5A9CF-17C1-4265-B50B-85D71A285BE6}" type="datetimeFigureOut">
              <a:rPr lang="en-IN" smtClean="0"/>
              <a:t>26-01-2025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B7202-DAD4-4B81-9374-A7C672DC77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7717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5A9CF-17C1-4265-B50B-85D71A285BE6}" type="datetimeFigureOut">
              <a:rPr lang="en-IN" smtClean="0"/>
              <a:t>26-01-2025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B7202-DAD4-4B81-9374-A7C672DC77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2010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5A9CF-17C1-4265-B50B-85D71A285BE6}" type="datetimeFigureOut">
              <a:rPr lang="en-IN" smtClean="0"/>
              <a:t>26-01-2025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B7202-DAD4-4B81-9374-A7C672DC77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7899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5A9CF-17C1-4265-B50B-85D71A285BE6}" type="datetimeFigureOut">
              <a:rPr lang="en-IN" smtClean="0"/>
              <a:t>26-01-2025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B7202-DAD4-4B81-9374-A7C672DC77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989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5A9CF-17C1-4265-B50B-85D71A285BE6}" type="datetimeFigureOut">
              <a:rPr lang="en-IN" smtClean="0"/>
              <a:t>26-01-2025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B7202-DAD4-4B81-9374-A7C672DC77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54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D105A9CF-17C1-4265-B50B-85D71A285BE6}" type="datetimeFigureOut">
              <a:rPr lang="en-IN" smtClean="0"/>
              <a:t>26-01-2025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D7FB7202-DAD4-4B81-9374-A7C672DC77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29103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  <p:sldLayoutId id="2147483924" r:id="rId12"/>
    <p:sldLayoutId id="2147483925" r:id="rId13"/>
    <p:sldLayoutId id="2147483926" r:id="rId14"/>
    <p:sldLayoutId id="2147483927" r:id="rId15"/>
    <p:sldLayoutId id="2147483928" r:id="rId16"/>
    <p:sldLayoutId id="214748392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EBE6C-478B-D8C4-CC44-00710FD306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2979" y="497264"/>
            <a:ext cx="8825658" cy="765928"/>
          </a:xfrm>
        </p:spPr>
        <p:txBody>
          <a:bodyPr>
            <a:normAutofit fontScale="90000"/>
          </a:bodyPr>
          <a:lstStyle/>
          <a:p>
            <a:pPr algn="l"/>
            <a:r>
              <a:rPr lang="en-US" sz="5400" dirty="0">
                <a:solidFill>
                  <a:schemeClr val="tx2">
                    <a:lumMod val="75000"/>
                  </a:schemeClr>
                </a:solidFill>
                <a:latin typeface="Bahnschrift SemiBold" panose="020B0502040204020203" pitchFamily="34" charset="0"/>
              </a:rPr>
              <a:t>What is id NodeJS</a:t>
            </a:r>
            <a:endParaRPr lang="en-IN" sz="5400" dirty="0">
              <a:solidFill>
                <a:schemeClr val="tx2">
                  <a:lumMod val="7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5E286D-2A20-2791-A7DA-6B4D16D3836E}"/>
              </a:ext>
            </a:extLst>
          </p:cNvPr>
          <p:cNvSpPr txBox="1"/>
          <p:nvPr/>
        </p:nvSpPr>
        <p:spPr>
          <a:xfrm>
            <a:off x="1454712" y="1253017"/>
            <a:ext cx="6114272" cy="32614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Node is not a language.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This is the server environment.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NodeJS Connect with database.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Code and syntax is very similar to JavaScript.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But not exactly the same.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NodeJS free open source.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NodeJS use Chrome’s V8 engine to execute code.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B1FA6F-E2F1-A455-277B-8BD6152D7219}"/>
              </a:ext>
            </a:extLst>
          </p:cNvPr>
          <p:cNvSpPr txBox="1"/>
          <p:nvPr/>
        </p:nvSpPr>
        <p:spPr>
          <a:xfrm>
            <a:off x="1022979" y="4538755"/>
            <a:ext cx="60944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3"/>
                </a:solidFill>
                <a:latin typeface="Bahnschrift Light SemiCondensed" panose="020B0502040204020203" pitchFamily="34" charset="0"/>
              </a:rPr>
              <a:t>Page No. 54 .Start API Creation</a:t>
            </a:r>
            <a:endParaRPr lang="en-IN" sz="2800" dirty="0">
              <a:solidFill>
                <a:schemeClr val="accent3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8F36471-53E0-692F-B914-440E21A3DF2C}"/>
              </a:ext>
            </a:extLst>
          </p:cNvPr>
          <p:cNvSpPr txBox="1">
            <a:spLocks/>
          </p:cNvSpPr>
          <p:nvPr/>
        </p:nvSpPr>
        <p:spPr>
          <a:xfrm>
            <a:off x="1107824" y="5270176"/>
            <a:ext cx="6593875" cy="699942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600" b="0" kern="120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accent3"/>
                </a:solidFill>
                <a:latin typeface="Bahnschrift Light SemiCondensed" panose="020B0502040204020203" pitchFamily="34" charset="0"/>
              </a:rPr>
              <a:t> </a:t>
            </a:r>
            <a:endParaRPr lang="en-IN" sz="2800" dirty="0">
              <a:solidFill>
                <a:schemeClr val="accent3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BDEEA5-3C18-249D-D67F-CF3ACD82F73E}"/>
              </a:ext>
            </a:extLst>
          </p:cNvPr>
          <p:cNvSpPr txBox="1"/>
          <p:nvPr/>
        </p:nvSpPr>
        <p:spPr>
          <a:xfrm>
            <a:off x="1022979" y="5096927"/>
            <a:ext cx="60944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3"/>
                </a:solidFill>
                <a:latin typeface="Bahnschrift Light SemiCondensed" panose="020B0502040204020203" pitchFamily="34" charset="0"/>
              </a:rPr>
              <a:t>Page No. 58 .Start Mongoose</a:t>
            </a:r>
            <a:endParaRPr lang="en-IN" sz="2800" dirty="0">
              <a:solidFill>
                <a:schemeClr val="accent3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D1C62D-5EC1-6872-A28E-9D10A7304FAE}"/>
              </a:ext>
            </a:extLst>
          </p:cNvPr>
          <p:cNvSpPr txBox="1"/>
          <p:nvPr/>
        </p:nvSpPr>
        <p:spPr>
          <a:xfrm>
            <a:off x="1022979" y="5624840"/>
            <a:ext cx="609442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3"/>
                </a:solidFill>
                <a:latin typeface="Bahnschrift Light SemiCondensed" panose="020B0502040204020203" pitchFamily="34" charset="0"/>
              </a:rPr>
              <a:t>Page No. 46 .Node JS with MongoDB</a:t>
            </a:r>
            <a:endParaRPr lang="en-IN" sz="2800" dirty="0">
              <a:solidFill>
                <a:schemeClr val="accent3"/>
              </a:solidFill>
              <a:latin typeface="Bahnschrift Light SemiCondensed" panose="020B0502040204020203" pitchFamily="34" charset="0"/>
            </a:endParaRPr>
          </a:p>
          <a:p>
            <a:r>
              <a:rPr lang="en-US" sz="2800" dirty="0">
                <a:solidFill>
                  <a:schemeClr val="accent3"/>
                </a:solidFill>
                <a:latin typeface="Bahnschrift Light SemiCondensed" panose="020B0502040204020203" pitchFamily="34" charset="0"/>
              </a:rPr>
              <a:t>Page No. 70 .Node JS with </a:t>
            </a:r>
            <a:r>
              <a:rPr lang="en-US" sz="2800" dirty="0" err="1">
                <a:solidFill>
                  <a:schemeClr val="accent3"/>
                </a:solidFill>
                <a:latin typeface="Bahnschrift Light SemiCondensed" panose="020B0502040204020203" pitchFamily="34" charset="0"/>
              </a:rPr>
              <a:t>Mysql</a:t>
            </a:r>
            <a:endParaRPr lang="en-IN" sz="2800" dirty="0">
              <a:solidFill>
                <a:schemeClr val="accent3"/>
              </a:solidFill>
              <a:latin typeface="Bahnschrift Ligh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1262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1D1F0A-9AB8-8A28-E1C8-CF86BEBDB2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15B15-82A6-B4B9-AC8C-F94DA628FB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2979" y="497264"/>
            <a:ext cx="8825658" cy="765928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tx2">
                    <a:lumMod val="75000"/>
                  </a:schemeClr>
                </a:solidFill>
                <a:latin typeface="Bahnschrift SemiBold" panose="020B0502040204020203" pitchFamily="34" charset="0"/>
              </a:rPr>
              <a:t>Fundamentals of NodeJS</a:t>
            </a:r>
            <a:endParaRPr lang="en-IN" sz="4400" dirty="0">
              <a:solidFill>
                <a:schemeClr val="tx2">
                  <a:lumMod val="7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749028-DA32-75AE-6749-E2F6C7D50CA4}"/>
              </a:ext>
            </a:extLst>
          </p:cNvPr>
          <p:cNvSpPr txBox="1"/>
          <p:nvPr/>
        </p:nvSpPr>
        <p:spPr>
          <a:xfrm>
            <a:off x="1454712" y="1253017"/>
            <a:ext cx="6114272" cy="14147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JavaScript fundamentals for NodeJS.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Conditions, Loop, and Array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The import function and variables from another file.</a:t>
            </a:r>
          </a:p>
        </p:txBody>
      </p:sp>
    </p:spTree>
    <p:extLst>
      <p:ext uri="{BB962C8B-B14F-4D97-AF65-F5344CB8AC3E}">
        <p14:creationId xmlns:p14="http://schemas.microsoft.com/office/powerpoint/2010/main" val="3683442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7FFABD-94C1-A78C-9DAA-402C09C0C9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B2815-A36B-A081-856D-7734CC2EFC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2979" y="402995"/>
            <a:ext cx="8825658" cy="765928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tx2">
                    <a:lumMod val="75000"/>
                  </a:schemeClr>
                </a:solidFill>
                <a:latin typeface="Bahnschrift SemiBold" panose="020B0502040204020203" pitchFamily="34" charset="0"/>
              </a:rPr>
              <a:t>Core Module in NodeJS</a:t>
            </a:r>
            <a:endParaRPr lang="en-IN" sz="4400" dirty="0">
              <a:solidFill>
                <a:schemeClr val="tx2">
                  <a:lumMod val="7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6846CE-C189-E44A-98E1-00761C61D85E}"/>
              </a:ext>
            </a:extLst>
          </p:cNvPr>
          <p:cNvSpPr txBox="1"/>
          <p:nvPr/>
        </p:nvSpPr>
        <p:spPr>
          <a:xfrm>
            <a:off x="1454712" y="1158748"/>
            <a:ext cx="6114272" cy="1876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What are the core modules ?.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What are the global modules.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Global module example.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Non-global module with Example.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80A866-4351-BAB4-27D3-93C63714A252}"/>
              </a:ext>
            </a:extLst>
          </p:cNvPr>
          <p:cNvSpPr txBox="1"/>
          <p:nvPr/>
        </p:nvSpPr>
        <p:spPr>
          <a:xfrm>
            <a:off x="1199561" y="3203265"/>
            <a:ext cx="9386740" cy="8669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5"/>
                </a:solidFill>
                <a:latin typeface="Bahnschrift SemiLight SemiConde" panose="020B0502040204020203" pitchFamily="34" charset="0"/>
              </a:rPr>
              <a:t>C</a:t>
            </a:r>
            <a:r>
              <a:rPr lang="en-US" sz="1800" b="1" dirty="0">
                <a:solidFill>
                  <a:schemeClr val="accent5"/>
                </a:solidFill>
                <a:latin typeface="Bahnschrift SemiLight SemiConde" panose="020B0502040204020203" pitchFamily="34" charset="0"/>
              </a:rPr>
              <a:t>ore modules:- </a:t>
            </a:r>
            <a:r>
              <a:rPr lang="en-US" sz="1800" dirty="0">
                <a:solidFill>
                  <a:schemeClr val="accent5"/>
                </a:solidFill>
                <a:latin typeface="Bahnschrift SemiLight SemiConde" panose="020B0502040204020203" pitchFamily="34" charset="0"/>
              </a:rPr>
              <a:t>Core  modules are built in modules that include. Ex. FD, buffer, Http etc.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5"/>
                </a:solidFill>
                <a:latin typeface="Bahnschrift SemiLight SemiConde" panose="020B0502040204020203" pitchFamily="34" charset="0"/>
              </a:rPr>
              <a:t>Non-global module: it is typically export the module is called non-global module</a:t>
            </a:r>
            <a:endParaRPr lang="en-US" sz="1800" dirty="0">
              <a:solidFill>
                <a:schemeClr val="accent5"/>
              </a:solidFill>
              <a:latin typeface="Bahnschrift SemiLight SemiCond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1324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4D6E83-69F2-960C-0ED4-382264DA15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537E8-D91C-12A4-40D4-6D5CFA4DCB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2979" y="402995"/>
            <a:ext cx="9591602" cy="765928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tx2">
                    <a:lumMod val="75000"/>
                  </a:schemeClr>
                </a:solidFill>
                <a:latin typeface="Bahnschrift SemiBold" panose="020B0502040204020203" pitchFamily="34" charset="0"/>
              </a:rPr>
              <a:t>Make Basic server output on browser</a:t>
            </a:r>
            <a:endParaRPr lang="en-IN" sz="4400" dirty="0">
              <a:solidFill>
                <a:schemeClr val="tx2">
                  <a:lumMod val="7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2B16BE-3863-0919-0081-6DFF96EA412A}"/>
              </a:ext>
            </a:extLst>
          </p:cNvPr>
          <p:cNvSpPr txBox="1"/>
          <p:nvPr/>
        </p:nvSpPr>
        <p:spPr>
          <a:xfrm>
            <a:off x="1454712" y="1158748"/>
            <a:ext cx="6114272" cy="1876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Make basic server.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Function as parameter in node.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Arrow function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Get output on browser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1580DB-6C83-AFBC-CB9C-449456B145EA}"/>
              </a:ext>
            </a:extLst>
          </p:cNvPr>
          <p:cNvSpPr txBox="1"/>
          <p:nvPr/>
        </p:nvSpPr>
        <p:spPr>
          <a:xfrm>
            <a:off x="1284402" y="3035159"/>
            <a:ext cx="6775515" cy="15431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http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http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createServer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"&lt;h2&gt;Hello, This is Alok Sing&lt;/h2&gt;"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listen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8000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904170-7140-A76F-8692-11F74D01DDFB}"/>
              </a:ext>
            </a:extLst>
          </p:cNvPr>
          <p:cNvSpPr txBox="1"/>
          <p:nvPr/>
        </p:nvSpPr>
        <p:spPr>
          <a:xfrm>
            <a:off x="1208988" y="4399142"/>
            <a:ext cx="6094428" cy="11840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dataControll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"&lt;h2&gt;Hello, This is Alok Singh&lt;/h2&gt;"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http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createServer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dataControll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listen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8000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851B74-90D3-CD79-EDCA-7D4903C511F5}"/>
              </a:ext>
            </a:extLst>
          </p:cNvPr>
          <p:cNvSpPr txBox="1"/>
          <p:nvPr/>
        </p:nvSpPr>
        <p:spPr>
          <a:xfrm>
            <a:off x="1022979" y="5763125"/>
            <a:ext cx="6094428" cy="1004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http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createServer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"&lt;h2&gt;Hello, This is Alok Singh&lt;/h2&gt;"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listen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8000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0C0F87-4D77-ADD9-D9C3-AA5F7DE02C01}"/>
              </a:ext>
            </a:extLst>
          </p:cNvPr>
          <p:cNvSpPr txBox="1"/>
          <p:nvPr/>
        </p:nvSpPr>
        <p:spPr>
          <a:xfrm>
            <a:off x="6535502" y="2210391"/>
            <a:ext cx="5455393" cy="1004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http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createServer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"&lt;h2&gt;Hello, This is Alok Singh&lt;/h2&gt;"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listen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8000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669331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CC8037-0F43-4238-02BF-85E02390AB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6A1C2-AA74-8C22-4B1A-431FD607C5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2979" y="402995"/>
            <a:ext cx="8825658" cy="765928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tx2">
                    <a:lumMod val="75000"/>
                  </a:schemeClr>
                </a:solidFill>
                <a:latin typeface="Bahnschrift SemiBold" panose="020B0502040204020203" pitchFamily="34" charset="0"/>
              </a:rPr>
              <a:t>All About </a:t>
            </a:r>
            <a:r>
              <a:rPr lang="en-US" sz="4400" dirty="0" err="1">
                <a:solidFill>
                  <a:schemeClr val="tx2">
                    <a:lumMod val="75000"/>
                  </a:schemeClr>
                </a:solidFill>
                <a:latin typeface="Bahnschrift SemiBold" panose="020B0502040204020203" pitchFamily="34" charset="0"/>
              </a:rPr>
              <a:t>Package.Json</a:t>
            </a:r>
            <a:endParaRPr lang="en-IN" sz="4400" dirty="0">
              <a:solidFill>
                <a:schemeClr val="tx2">
                  <a:lumMod val="7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94CE14-F134-32E2-C047-8FB141EDD0AB}"/>
              </a:ext>
            </a:extLst>
          </p:cNvPr>
          <p:cNvSpPr txBox="1"/>
          <p:nvPr/>
        </p:nvSpPr>
        <p:spPr>
          <a:xfrm>
            <a:off x="1454712" y="1158748"/>
            <a:ext cx="6114272" cy="1876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What is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package.Json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 file.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How to make it.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Check the file in detail.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Install external package.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9032D3-FB7E-DA36-7D37-BEC1529B0289}"/>
              </a:ext>
            </a:extLst>
          </p:cNvPr>
          <p:cNvSpPr txBox="1"/>
          <p:nvPr/>
        </p:nvSpPr>
        <p:spPr>
          <a:xfrm>
            <a:off x="1199561" y="3203265"/>
            <a:ext cx="9386740" cy="459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b="1" dirty="0" err="1">
                <a:solidFill>
                  <a:schemeClr val="accent5"/>
                </a:solidFill>
                <a:latin typeface="Bahnschrift SemiLight SemiConde" panose="020B0502040204020203" pitchFamily="34" charset="0"/>
              </a:rPr>
              <a:t>Package.json</a:t>
            </a:r>
            <a:r>
              <a:rPr lang="en-US" sz="1800" b="1" dirty="0">
                <a:solidFill>
                  <a:schemeClr val="accent5"/>
                </a:solidFill>
                <a:latin typeface="Bahnschrift SemiLight SemiConde" panose="020B0502040204020203" pitchFamily="34" charset="0"/>
              </a:rPr>
              <a:t>:- it ke</a:t>
            </a:r>
            <a:r>
              <a:rPr lang="en-US" b="1" dirty="0">
                <a:solidFill>
                  <a:schemeClr val="accent5"/>
                </a:solidFill>
                <a:latin typeface="Bahnschrift SemiLight SemiConde" panose="020B0502040204020203" pitchFamily="34" charset="0"/>
              </a:rPr>
              <a:t>pt have the project details</a:t>
            </a:r>
            <a:r>
              <a:rPr lang="en-US" sz="1800" dirty="0">
                <a:solidFill>
                  <a:schemeClr val="accent5"/>
                </a:solidFill>
                <a:latin typeface="Bahnschrift SemiLight SemiConde" panose="020B0502040204020203" pitchFamily="34" charset="0"/>
              </a:rPr>
              <a:t>. Meana it kept code related </a:t>
            </a:r>
            <a:r>
              <a:rPr lang="en-US" sz="1800">
                <a:solidFill>
                  <a:schemeClr val="accent5"/>
                </a:solidFill>
                <a:latin typeface="Bahnschrift SemiLight SemiConde" panose="020B0502040204020203" pitchFamily="34" charset="0"/>
              </a:rPr>
              <a:t>details.</a:t>
            </a:r>
            <a:endParaRPr lang="en-US" sz="1800" dirty="0">
              <a:solidFill>
                <a:schemeClr val="accent5"/>
              </a:solidFill>
              <a:latin typeface="Bahnschrift SemiLight SemiCond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9078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800E47-C048-F18D-DB99-59BBC86EF4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94FAF-1BE8-E10D-AABC-3A0279D63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2979" y="402995"/>
            <a:ext cx="8825658" cy="765928"/>
          </a:xfrm>
        </p:spPr>
        <p:txBody>
          <a:bodyPr>
            <a:normAutofit/>
          </a:bodyPr>
          <a:lstStyle/>
          <a:p>
            <a:pPr algn="l"/>
            <a:r>
              <a:rPr lang="en-US" sz="4400" dirty="0" err="1">
                <a:solidFill>
                  <a:schemeClr val="tx2">
                    <a:lumMod val="75000"/>
                  </a:schemeClr>
                </a:solidFill>
                <a:latin typeface="Bahnschrift SemiBold" panose="020B0502040204020203" pitchFamily="34" charset="0"/>
              </a:rPr>
              <a:t>Nodemon</a:t>
            </a:r>
            <a:r>
              <a:rPr lang="en-US" sz="4400" dirty="0">
                <a:solidFill>
                  <a:schemeClr val="tx2">
                    <a:lumMod val="75000"/>
                  </a:schemeClr>
                </a:solidFill>
                <a:latin typeface="Bahnschrift SemiBold" panose="020B0502040204020203" pitchFamily="34" charset="0"/>
              </a:rPr>
              <a:t> | Time saving module</a:t>
            </a:r>
            <a:endParaRPr lang="en-IN" sz="4400" dirty="0">
              <a:solidFill>
                <a:schemeClr val="tx2">
                  <a:lumMod val="7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68FED6-9C26-E1BD-3B58-9661CF9D569D}"/>
              </a:ext>
            </a:extLst>
          </p:cNvPr>
          <p:cNvSpPr txBox="1"/>
          <p:nvPr/>
        </p:nvSpPr>
        <p:spPr>
          <a:xfrm>
            <a:off x="1454712" y="1158748"/>
            <a:ext cx="6114272" cy="14147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What is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Nodemon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 package ?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How to install it ?.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How to use it ?.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71599F-E3D1-B74F-67AC-9E6384806C93}"/>
              </a:ext>
            </a:extLst>
          </p:cNvPr>
          <p:cNvSpPr txBox="1"/>
          <p:nvPr/>
        </p:nvSpPr>
        <p:spPr>
          <a:xfrm>
            <a:off x="1199561" y="3203265"/>
            <a:ext cx="9386740" cy="877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 err="1">
                <a:solidFill>
                  <a:schemeClr val="accent5"/>
                </a:solidFill>
                <a:latin typeface="Bahnschrift SemiLight SemiConde" panose="020B0502040204020203" pitchFamily="34" charset="0"/>
              </a:rPr>
              <a:t>Nodemon</a:t>
            </a:r>
            <a:r>
              <a:rPr lang="en-US" sz="1800" b="1" dirty="0">
                <a:solidFill>
                  <a:schemeClr val="accent5"/>
                </a:solidFill>
                <a:latin typeface="Bahnschrift SemiLight SemiConde" panose="020B0502040204020203" pitchFamily="34" charset="0"/>
              </a:rPr>
              <a:t>:- </a:t>
            </a:r>
            <a:r>
              <a:rPr lang="en-US" sz="1800" b="1" dirty="0" err="1">
                <a:solidFill>
                  <a:srgbClr val="FFFF00"/>
                </a:solidFill>
                <a:latin typeface="Bahnschrift SemiLight SemiConde" panose="020B0502040204020203" pitchFamily="34" charset="0"/>
              </a:rPr>
              <a:t>N</a:t>
            </a:r>
            <a:r>
              <a:rPr lang="en-US" dirty="0" err="1">
                <a:solidFill>
                  <a:srgbClr val="FFFF00"/>
                </a:solidFill>
              </a:rPr>
              <a:t>odemon</a:t>
            </a:r>
            <a:r>
              <a:rPr lang="en-US" dirty="0">
                <a:solidFill>
                  <a:srgbClr val="FFFF00"/>
                </a:solidFill>
              </a:rPr>
              <a:t> is a tool that helps develop Node.js based applications by automatically restarting the node application when file changes in the directory are detected</a:t>
            </a:r>
            <a:r>
              <a:rPr lang="en-US" sz="1800" dirty="0">
                <a:solidFill>
                  <a:srgbClr val="FFFF00"/>
                </a:solidFill>
                <a:latin typeface="Bahnschrift SemiLight SemiConde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23794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943CA4-BE44-9F27-F993-54F8390A65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D0C1E-5EFF-A4F5-3DD5-ABD9E5ACB9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2979" y="402995"/>
            <a:ext cx="8825658" cy="765928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tx2">
                    <a:lumMod val="75000"/>
                  </a:schemeClr>
                </a:solidFill>
                <a:latin typeface="Bahnschrift SemiBold" panose="020B0502040204020203" pitchFamily="34" charset="0"/>
              </a:rPr>
              <a:t>Make a simple API</a:t>
            </a:r>
            <a:endParaRPr lang="en-IN" sz="4400" dirty="0">
              <a:solidFill>
                <a:schemeClr val="tx2">
                  <a:lumMod val="7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803EFD-D71C-6ACF-83DB-079853116AAF}"/>
              </a:ext>
            </a:extLst>
          </p:cNvPr>
          <p:cNvSpPr txBox="1"/>
          <p:nvPr/>
        </p:nvSpPr>
        <p:spPr>
          <a:xfrm>
            <a:off x="1454712" y="1158748"/>
            <a:ext cx="6114272" cy="1876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Make a server.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Create header and API body.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Create and API with static data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Put data in another file.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A1ACAB-E3E9-CC50-BDE1-13C9A1A01C13}"/>
              </a:ext>
            </a:extLst>
          </p:cNvPr>
          <p:cNvSpPr txBox="1"/>
          <p:nvPr/>
        </p:nvSpPr>
        <p:spPr>
          <a:xfrm>
            <a:off x="1454712" y="5240067"/>
            <a:ext cx="6094428" cy="15431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htpp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'./data'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htpp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createServer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writeHead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,{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content-type'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'application</a:t>
            </a:r>
            <a:r>
              <a:rPr lang="en-IN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IN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son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stringify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}).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listen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4500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2678CD-BE7F-6DB8-2B70-A8F441AE6A47}"/>
              </a:ext>
            </a:extLst>
          </p:cNvPr>
          <p:cNvSpPr txBox="1"/>
          <p:nvPr/>
        </p:nvSpPr>
        <p:spPr>
          <a:xfrm>
            <a:off x="1454712" y="3096604"/>
            <a:ext cx="9051302" cy="19021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htpp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htpp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createServer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writeHead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,{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content-type'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'application</a:t>
            </a:r>
            <a:r>
              <a:rPr lang="en-IN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IN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son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stringify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([{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"Alok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Singh"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email: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"aloksingh@gmail.com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{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Aasth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Bharti"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email: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"bharti.17@gmail.com"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{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"Anshika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Bharti"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email: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"bharti.01@gmail.com"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{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"Raja"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email: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"raja23@gmail.com"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}]));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}).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listen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4500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6449751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4E1DA7-7AD9-64C8-E54E-96226FD04A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1419C-83B6-73B8-5F04-D3C1EC37FF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2979" y="402995"/>
            <a:ext cx="8825658" cy="765928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tx2">
                    <a:lumMod val="75000"/>
                  </a:schemeClr>
                </a:solidFill>
                <a:latin typeface="Bahnschrift SemiBold" panose="020B0502040204020203" pitchFamily="34" charset="0"/>
              </a:rPr>
              <a:t>Input from command line</a:t>
            </a:r>
            <a:endParaRPr lang="en-IN" sz="4400" dirty="0">
              <a:solidFill>
                <a:schemeClr val="tx2">
                  <a:lumMod val="7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752972-4322-56A0-A121-6F71F72EF9C0}"/>
              </a:ext>
            </a:extLst>
          </p:cNvPr>
          <p:cNvSpPr txBox="1"/>
          <p:nvPr/>
        </p:nvSpPr>
        <p:spPr>
          <a:xfrm>
            <a:off x="1454712" y="1158748"/>
            <a:ext cx="6114272" cy="14147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Set input from command line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Create file with input.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Delete file with input.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5F818E-E3D9-81C8-B258-31BF2AB07CA8}"/>
              </a:ext>
            </a:extLst>
          </p:cNvPr>
          <p:cNvSpPr txBox="1"/>
          <p:nvPr/>
        </p:nvSpPr>
        <p:spPr>
          <a:xfrm>
            <a:off x="1256122" y="2800346"/>
            <a:ext cx="6094428" cy="22612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'fs'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argv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'add'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fs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writeFileSync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</a:t>
            </a:r>
            <a:r>
              <a:rPr lang="en-I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'remove'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fs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unlinkSync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'invalid input'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B8CA19E-53A0-4D4F-33EF-EF54549506B9}"/>
              </a:ext>
            </a:extLst>
          </p:cNvPr>
          <p:cNvCxnSpPr>
            <a:cxnSpLocks/>
          </p:cNvCxnSpPr>
          <p:nvPr/>
        </p:nvCxnSpPr>
        <p:spPr>
          <a:xfrm flipH="1">
            <a:off x="4590854" y="2667786"/>
            <a:ext cx="1414020" cy="3299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2ECB006-39EC-CB08-094A-3B0FD5937AF6}"/>
              </a:ext>
            </a:extLst>
          </p:cNvPr>
          <p:cNvSpPr txBox="1"/>
          <p:nvPr/>
        </p:nvSpPr>
        <p:spPr>
          <a:xfrm>
            <a:off x="5902359" y="2491433"/>
            <a:ext cx="30472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A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argument Vector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868F0E-94CD-9470-01F7-16018B19AE59}"/>
              </a:ext>
            </a:extLst>
          </p:cNvPr>
          <p:cNvSpPr txBox="1"/>
          <p:nvPr/>
        </p:nvSpPr>
        <p:spPr>
          <a:xfrm>
            <a:off x="685798" y="5367383"/>
            <a:ext cx="644562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chemeClr val="bg1">
                    <a:lumMod val="95000"/>
                    <a:lumOff val="5000"/>
                  </a:schemeClr>
                </a:solidFill>
                <a:latin typeface="Bahnschrift SemiLight SemiConde" panose="020B0502040204020203" pitchFamily="34" charset="0"/>
              </a:rPr>
              <a:t>D:/node24&gt;node index.js add data.txt ‘This is data text file’</a:t>
            </a:r>
          </a:p>
          <a:p>
            <a:r>
              <a:rPr lang="en-IN" sz="2000" dirty="0">
                <a:solidFill>
                  <a:schemeClr val="bg1">
                    <a:lumMod val="95000"/>
                    <a:lumOff val="5000"/>
                  </a:schemeClr>
                </a:solidFill>
                <a:latin typeface="Bahnschrift SemiLight SemiConde" panose="020B0502040204020203" pitchFamily="34" charset="0"/>
              </a:rPr>
              <a:t>Data.txt created</a:t>
            </a:r>
          </a:p>
          <a:p>
            <a:r>
              <a:rPr lang="en-IN" sz="2000" dirty="0">
                <a:solidFill>
                  <a:schemeClr val="bg1">
                    <a:lumMod val="95000"/>
                    <a:lumOff val="5000"/>
                  </a:schemeClr>
                </a:solidFill>
                <a:latin typeface="Bahnschrift SemiLight SemiConde" panose="020B0502040204020203" pitchFamily="34" charset="0"/>
              </a:rPr>
              <a:t>D:/node24&gt;node index.js remove data.txt</a:t>
            </a:r>
          </a:p>
          <a:p>
            <a:r>
              <a:rPr lang="en-IN" sz="2000" dirty="0">
                <a:solidFill>
                  <a:schemeClr val="bg1">
                    <a:lumMod val="95000"/>
                    <a:lumOff val="5000"/>
                  </a:schemeClr>
                </a:solidFill>
                <a:latin typeface="Bahnschrift SemiLight SemiConde" panose="020B0502040204020203" pitchFamily="34" charset="0"/>
              </a:rPr>
              <a:t>Data.txt remove</a:t>
            </a:r>
            <a:endParaRPr lang="en-IN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96217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8F220C-C97B-0FE1-D00F-B4CC92821C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42C2F-70D2-1A6D-9579-B0029082CD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2979" y="402995"/>
            <a:ext cx="8825658" cy="765928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tx2">
                    <a:lumMod val="75000"/>
                  </a:schemeClr>
                </a:solidFill>
                <a:latin typeface="Bahnschrift SemiBold" panose="020B0502040204020203" pitchFamily="34" charset="0"/>
              </a:rPr>
              <a:t>Show file list</a:t>
            </a:r>
            <a:endParaRPr lang="en-IN" sz="4400" dirty="0">
              <a:solidFill>
                <a:schemeClr val="tx2">
                  <a:lumMod val="7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BA807B-CF27-E9A8-444F-5C643AC72D3A}"/>
              </a:ext>
            </a:extLst>
          </p:cNvPr>
          <p:cNvSpPr txBox="1"/>
          <p:nvPr/>
        </p:nvSpPr>
        <p:spPr>
          <a:xfrm>
            <a:off x="1454712" y="1158748"/>
            <a:ext cx="6114272" cy="14147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Make file in a folder.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Use Path Module.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Get file name and Print.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0A2185-7AFB-AEE3-2600-C848223CAC18}"/>
              </a:ext>
            </a:extLst>
          </p:cNvPr>
          <p:cNvSpPr txBox="1"/>
          <p:nvPr/>
        </p:nvSpPr>
        <p:spPr>
          <a:xfrm>
            <a:off x="1199561" y="2533958"/>
            <a:ext cx="9386740" cy="877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b="1" dirty="0">
                <a:solidFill>
                  <a:schemeClr val="accent5"/>
                </a:solidFill>
                <a:latin typeface="Bahnschrift SemiLight SemiConde" panose="020B0502040204020203" pitchFamily="34" charset="0"/>
              </a:rPr>
              <a:t>Path Module:- </a:t>
            </a:r>
            <a:r>
              <a:rPr lang="en-IN" b="1" dirty="0">
                <a:solidFill>
                  <a:srgbClr val="FFFF00"/>
                </a:solidFill>
                <a:latin typeface="Bahnschrift Light SemiCondensed" panose="020B0502040204020203" pitchFamily="34" charset="0"/>
              </a:rPr>
              <a:t>It allows you to parse file paths into their individual components like root, </a:t>
            </a:r>
            <a:r>
              <a:rPr lang="en-IN" b="1" dirty="0" err="1">
                <a:solidFill>
                  <a:srgbClr val="FFFF00"/>
                </a:solidFill>
                <a:latin typeface="Bahnschrift Light SemiCondensed" panose="020B0502040204020203" pitchFamily="34" charset="0"/>
              </a:rPr>
              <a:t>dir</a:t>
            </a:r>
            <a:r>
              <a:rPr lang="en-IN" b="1" dirty="0">
                <a:solidFill>
                  <a:srgbClr val="FFFF00"/>
                </a:solidFill>
                <a:latin typeface="Bahnschrift Light SemiCondensed" panose="020B0502040204020203" pitchFamily="34" charset="0"/>
              </a:rPr>
              <a:t>, base, </a:t>
            </a:r>
            <a:r>
              <a:rPr lang="en-IN" b="1" dirty="0" err="1">
                <a:solidFill>
                  <a:srgbClr val="FFFF00"/>
                </a:solidFill>
                <a:latin typeface="Bahnschrift Light SemiCondensed" panose="020B0502040204020203" pitchFamily="34" charset="0"/>
              </a:rPr>
              <a:t>ext</a:t>
            </a:r>
            <a:r>
              <a:rPr lang="en-IN" b="1" dirty="0">
                <a:solidFill>
                  <a:srgbClr val="FFFF00"/>
                </a:solidFill>
                <a:latin typeface="Bahnschrift Light SemiCondensed" panose="020B0502040204020203" pitchFamily="34" charset="0"/>
              </a:rPr>
              <a:t>, and name</a:t>
            </a:r>
            <a:r>
              <a:rPr lang="en-US" sz="1800" dirty="0">
                <a:solidFill>
                  <a:srgbClr val="FFFF00"/>
                </a:solidFill>
                <a:latin typeface="Bahnschrift Light SemiCondensed" panose="020B0502040204020203" pitchFamily="34" charset="0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CE4F93-0E0A-06C9-CFA4-EDA19B9F0EF1}"/>
              </a:ext>
            </a:extLst>
          </p:cNvPr>
          <p:cNvSpPr txBox="1"/>
          <p:nvPr/>
        </p:nvSpPr>
        <p:spPr>
          <a:xfrm>
            <a:off x="1454711" y="3446495"/>
            <a:ext cx="8895919" cy="15431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'fs'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'path'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dirPath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dirname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'files'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//console.log(</a:t>
            </a:r>
            <a:r>
              <a:rPr lang="en-I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dirPath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fs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writeFileSync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dirPath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'/hello'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txt'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'This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is simple file'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   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42E00B-143A-AE90-A322-31B1D9BDF67F}"/>
              </a:ext>
            </a:extLst>
          </p:cNvPr>
          <p:cNvSpPr txBox="1"/>
          <p:nvPr/>
        </p:nvSpPr>
        <p:spPr>
          <a:xfrm>
            <a:off x="1474556" y="5270963"/>
            <a:ext cx="6094428" cy="11840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fs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readdir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dirPath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files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"File name 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is"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})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I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console.warn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(files);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17078069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DF23B1-F73A-8799-30DF-FB45099894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6430A-CF5A-51F3-E11A-F17F1528EA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2979" y="402995"/>
            <a:ext cx="8825658" cy="765928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tx2">
                    <a:lumMod val="75000"/>
                  </a:schemeClr>
                </a:solidFill>
                <a:latin typeface="Bahnschrift SemiBold" panose="020B0502040204020203" pitchFamily="34" charset="0"/>
              </a:rPr>
              <a:t>Crud with file system</a:t>
            </a:r>
            <a:endParaRPr lang="en-IN" sz="4400" dirty="0">
              <a:solidFill>
                <a:schemeClr val="tx2">
                  <a:lumMod val="7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C1992D-1E94-3AF4-A7CC-BF74ADF1AD2C}"/>
              </a:ext>
            </a:extLst>
          </p:cNvPr>
          <p:cNvSpPr txBox="1"/>
          <p:nvPr/>
        </p:nvSpPr>
        <p:spPr>
          <a:xfrm>
            <a:off x="1454712" y="1158748"/>
            <a:ext cx="6114272" cy="23380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Make file.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Read file.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Update file.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Rename file.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Delete file.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65EA4C-69AB-548A-ECD7-820AD9D972CB}"/>
              </a:ext>
            </a:extLst>
          </p:cNvPr>
          <p:cNvSpPr txBox="1"/>
          <p:nvPr/>
        </p:nvSpPr>
        <p:spPr>
          <a:xfrm>
            <a:off x="1454712" y="3496824"/>
            <a:ext cx="9009667" cy="3158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'fs'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'path'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dirPath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dirname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'files'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filePath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dirPath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/apple.txt`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I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fs.writeFileSync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filePath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,'This is a simple text file');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I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fs.readFile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(filePath,'utf8',(</a:t>
            </a:r>
            <a:r>
              <a:rPr lang="en-I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err,item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 =&gt; {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    console.log(item);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});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I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fs.appendFile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filePath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,'and file name is apple.txt',(err)=&gt;{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    if(!err) console.log('file is updated');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})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I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fs.rename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filePath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,`${</a:t>
            </a:r>
            <a:r>
              <a:rPr lang="en-I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dirPath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}/fruit.txt`,(err) =&gt; {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    if(!err) console.log('file is renamed');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});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fs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unlinkSync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dirPath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/fruit.txt`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'file is deleted'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30674611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C24CC0-4837-A2E9-7B1D-542809E6D1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E215F-489B-AA59-F85D-2AC28E84A1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2979" y="402995"/>
            <a:ext cx="8825658" cy="765928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tx2">
                    <a:lumMod val="75000"/>
                  </a:schemeClr>
                </a:solidFill>
                <a:latin typeface="Bahnschrift SemiBold" panose="020B0502040204020203" pitchFamily="34" charset="0"/>
              </a:rPr>
              <a:t>Asynchronous and Synchronous</a:t>
            </a:r>
            <a:endParaRPr lang="en-IN" sz="4400" dirty="0">
              <a:solidFill>
                <a:schemeClr val="tx2">
                  <a:lumMod val="7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23552C-D719-6F41-0562-3E38AC36946C}"/>
              </a:ext>
            </a:extLst>
          </p:cNvPr>
          <p:cNvSpPr txBox="1"/>
          <p:nvPr/>
        </p:nvSpPr>
        <p:spPr>
          <a:xfrm>
            <a:off x="1464019" y="1418084"/>
            <a:ext cx="74496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hnschrift Light SemiCondensed" panose="020B0502040204020203" pitchFamily="34" charset="0"/>
              </a:rPr>
              <a:t>In synchronous operation tasks are performs at a time</a:t>
            </a:r>
            <a:endParaRPr lang="en-IN" sz="2000" dirty="0">
              <a:latin typeface="Bahnschrift Light SemiCondensed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37B2E0-5432-0314-911C-EE874B6EB4D9}"/>
              </a:ext>
            </a:extLst>
          </p:cNvPr>
          <p:cNvSpPr/>
          <p:nvPr/>
        </p:nvSpPr>
        <p:spPr>
          <a:xfrm>
            <a:off x="1105432" y="1982859"/>
            <a:ext cx="2716306" cy="50768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Bahnschrift SemiBold SemiConden" panose="020B0502040204020203" pitchFamily="34" charset="0"/>
              </a:rPr>
              <a:t>Users…</a:t>
            </a:r>
            <a:endParaRPr lang="en-IN" sz="2400" dirty="0">
              <a:latin typeface="Bahnschrift SemiBold SemiConden" panose="020B05020402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E309EE-A186-B801-E885-7734CF49D5EF}"/>
              </a:ext>
            </a:extLst>
          </p:cNvPr>
          <p:cNvSpPr/>
          <p:nvPr/>
        </p:nvSpPr>
        <p:spPr>
          <a:xfrm>
            <a:off x="3821738" y="1982858"/>
            <a:ext cx="2599765" cy="50768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Bahnschrift SemiBold SemiConden" panose="020B0502040204020203" pitchFamily="34" charset="0"/>
              </a:rPr>
              <a:t>Products</a:t>
            </a:r>
            <a:r>
              <a:rPr lang="en-US" dirty="0"/>
              <a:t>..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7ABC6B-478D-DA95-0AA8-6B13DB0FD01B}"/>
              </a:ext>
            </a:extLst>
          </p:cNvPr>
          <p:cNvSpPr/>
          <p:nvPr/>
        </p:nvSpPr>
        <p:spPr>
          <a:xfrm>
            <a:off x="6421504" y="1980498"/>
            <a:ext cx="2259104" cy="50768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Bahnschrift SemiBold SemiConden" panose="020B0502040204020203" pitchFamily="34" charset="0"/>
              </a:rPr>
              <a:t>Cities..</a:t>
            </a:r>
            <a:endParaRPr lang="en-IN" sz="2400" dirty="0">
              <a:latin typeface="Bahnschrift SemiBold SemiConden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AC989F-E57C-320C-106F-71F142DD394E}"/>
              </a:ext>
            </a:extLst>
          </p:cNvPr>
          <p:cNvSpPr txBox="1"/>
          <p:nvPr/>
        </p:nvSpPr>
        <p:spPr>
          <a:xfrm>
            <a:off x="1464019" y="2915191"/>
            <a:ext cx="57727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Bahnschrift Light SemiCondensed" panose="020B0502040204020203" pitchFamily="34" charset="0"/>
              </a:rPr>
              <a:t>In Asynchronous  second task don not wait to finish first</a:t>
            </a:r>
            <a:endParaRPr lang="en-IN" sz="2000" dirty="0">
              <a:latin typeface="Bahnschrift Light SemiCondensed" panose="020B0502040204020203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03F3B5B-9257-B941-F267-7FCA726ACCB7}"/>
              </a:ext>
            </a:extLst>
          </p:cNvPr>
          <p:cNvSpPr/>
          <p:nvPr/>
        </p:nvSpPr>
        <p:spPr>
          <a:xfrm>
            <a:off x="1105431" y="3486105"/>
            <a:ext cx="3639671" cy="50768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Bahnschrift SemiBold SemiConden" panose="020B0502040204020203" pitchFamily="34" charset="0"/>
              </a:rPr>
              <a:t>Users…</a:t>
            </a:r>
            <a:endParaRPr lang="en-IN" sz="2400" dirty="0">
              <a:latin typeface="Bahnschrift SemiBold SemiConden" panose="020B050204020402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F04F19-4296-26DA-3395-AA24B0A2E5C3}"/>
              </a:ext>
            </a:extLst>
          </p:cNvPr>
          <p:cNvSpPr/>
          <p:nvPr/>
        </p:nvSpPr>
        <p:spPr>
          <a:xfrm>
            <a:off x="3337644" y="3993790"/>
            <a:ext cx="3639671" cy="50768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Bahnschrift SemiBold SemiConden" panose="020B0502040204020203" pitchFamily="34" charset="0"/>
              </a:rPr>
              <a:t>Products</a:t>
            </a:r>
            <a:r>
              <a:rPr lang="en-US" dirty="0"/>
              <a:t>..</a:t>
            </a:r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60E9F9-98BB-687B-9EC5-F098676F112B}"/>
              </a:ext>
            </a:extLst>
          </p:cNvPr>
          <p:cNvSpPr/>
          <p:nvPr/>
        </p:nvSpPr>
        <p:spPr>
          <a:xfrm>
            <a:off x="5188854" y="4522710"/>
            <a:ext cx="3491754" cy="50768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Bahnschrift SemiBold SemiConden" panose="020B0502040204020203" pitchFamily="34" charset="0"/>
              </a:rPr>
              <a:t>Cities..</a:t>
            </a:r>
            <a:endParaRPr lang="en-IN" sz="2400" dirty="0">
              <a:latin typeface="Bahnschrift SemiBold SemiConden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8503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780723-B1E3-B555-FE8A-98174A62A2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0C42333-AC6F-F6E9-9FEA-FD06CD3609C2}"/>
              </a:ext>
            </a:extLst>
          </p:cNvPr>
          <p:cNvSpPr txBox="1"/>
          <p:nvPr/>
        </p:nvSpPr>
        <p:spPr>
          <a:xfrm>
            <a:off x="1274453" y="1314598"/>
            <a:ext cx="7019708" cy="23380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NodeJS mostly used for  API.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So we can connect the same database with </a:t>
            </a:r>
            <a:r>
              <a:rPr lang="en-US" sz="2000" b="1" dirty="0">
                <a:solidFill>
                  <a:schemeClr val="bg1"/>
                </a:solidFill>
                <a:latin typeface="Bahnschrift SemiLight SemiConde" panose="020B0502040204020203" pitchFamily="34" charset="0"/>
              </a:rPr>
              <a:t>Web, APP, Mobile APP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Node is easy to understand who know the JavaScript.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Node is super-fast for API.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With Node and JavaScript, you can become a full stack developer.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715F6B0-86DB-84A7-F411-613E13635186}"/>
              </a:ext>
            </a:extLst>
          </p:cNvPr>
          <p:cNvSpPr txBox="1">
            <a:spLocks/>
          </p:cNvSpPr>
          <p:nvPr/>
        </p:nvSpPr>
        <p:spPr>
          <a:xfrm>
            <a:off x="1175379" y="3665778"/>
            <a:ext cx="9081590" cy="600636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cap="none" dirty="0">
                <a:solidFill>
                  <a:schemeClr val="tx2">
                    <a:lumMod val="75000"/>
                  </a:schemeClr>
                </a:solidFill>
                <a:latin typeface="Bahnschrift SemiBold" panose="020B0502040204020203" pitchFamily="34" charset="0"/>
              </a:rPr>
              <a:t>History and More…</a:t>
            </a:r>
            <a:endParaRPr lang="en-IN" sz="4000" cap="none" dirty="0">
              <a:solidFill>
                <a:schemeClr val="accent4">
                  <a:lumMod val="40000"/>
                  <a:lumOff val="6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A47C8A-9C12-99E3-CC1F-2B5FB0CAE111}"/>
              </a:ext>
            </a:extLst>
          </p:cNvPr>
          <p:cNvSpPr txBox="1"/>
          <p:nvPr/>
        </p:nvSpPr>
        <p:spPr>
          <a:xfrm>
            <a:off x="1274453" y="4223690"/>
            <a:ext cx="7019708" cy="14147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First Release : May 27 2009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Current Version:20.16.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Written in C, C++, JavaScript.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E5CAFE1C-603F-0004-6A1F-7A44E1AAC3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5379" y="380499"/>
            <a:ext cx="6545174" cy="750718"/>
          </a:xfrm>
        </p:spPr>
        <p:txBody>
          <a:bodyPr>
            <a:noAutofit/>
          </a:bodyPr>
          <a:lstStyle/>
          <a:p>
            <a:pPr algn="l"/>
            <a:r>
              <a:rPr lang="en-US" sz="4400" dirty="0">
                <a:solidFill>
                  <a:schemeClr val="tx2">
                    <a:lumMod val="75000"/>
                  </a:schemeClr>
                </a:solidFill>
                <a:latin typeface="Bahnschrift SemiBold" panose="020B0502040204020203" pitchFamily="34" charset="0"/>
              </a:rPr>
              <a:t>Why</a:t>
            </a:r>
            <a:r>
              <a:rPr lang="en-US" sz="4800" dirty="0">
                <a:solidFill>
                  <a:schemeClr val="tx2">
                    <a:lumMod val="75000"/>
                  </a:schemeClr>
                </a:solidFill>
                <a:latin typeface="Bahnschrift SemiBold" panose="020B0502040204020203" pitchFamily="34" charset="0"/>
              </a:rPr>
              <a:t> do we do NodeJS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38350271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8D9431-9977-6A43-1977-75F8FBF91F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553C5-5047-1C4E-6CC7-F0E9D4FC23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2979" y="402995"/>
            <a:ext cx="8825658" cy="765928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tx2">
                    <a:lumMod val="75000"/>
                  </a:schemeClr>
                </a:solidFill>
                <a:latin typeface="Bahnschrift SemiBold" panose="020B0502040204020203" pitchFamily="34" charset="0"/>
              </a:rPr>
              <a:t>Asynchronous and Synchronous</a:t>
            </a:r>
            <a:endParaRPr lang="en-IN" sz="4400" dirty="0">
              <a:solidFill>
                <a:schemeClr val="tx2">
                  <a:lumMod val="7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F52DB8-2029-F6F1-48EC-1A666A428F17}"/>
              </a:ext>
            </a:extLst>
          </p:cNvPr>
          <p:cNvSpPr txBox="1"/>
          <p:nvPr/>
        </p:nvSpPr>
        <p:spPr>
          <a:xfrm>
            <a:off x="1464019" y="1406902"/>
            <a:ext cx="41152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Bahnschrift Light SemiCondensed" panose="020B0502040204020203" pitchFamily="34" charset="0"/>
              </a:rPr>
              <a:t>Asynchronous  Drawback with Example</a:t>
            </a:r>
            <a:endParaRPr lang="en-IN" sz="2000" dirty="0">
              <a:latin typeface="Bahnschrift Light SemiCondensed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56D945-7AB7-9C1F-AF06-75306718FA75}"/>
              </a:ext>
            </a:extLst>
          </p:cNvPr>
          <p:cNvSpPr txBox="1"/>
          <p:nvPr/>
        </p:nvSpPr>
        <p:spPr>
          <a:xfrm>
            <a:off x="1464019" y="2044991"/>
            <a:ext cx="6094428" cy="26203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console.log("Start exe...");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I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(() =&gt; {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    console.log("Login exe...");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},2000)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console.log("Complete exe...");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I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Droback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},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8800904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878D39-A71B-E1B8-769F-6714463790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71842-E20F-38C7-9E5F-88523B92C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2979" y="402995"/>
            <a:ext cx="8825658" cy="765928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tx2">
                    <a:lumMod val="75000"/>
                  </a:schemeClr>
                </a:solidFill>
                <a:latin typeface="Bahnschrift SemiBold" panose="020B0502040204020203" pitchFamily="34" charset="0"/>
              </a:rPr>
              <a:t>Handle Asynchronous Data in NodeJS</a:t>
            </a:r>
            <a:endParaRPr lang="en-IN" sz="4400" dirty="0">
              <a:solidFill>
                <a:schemeClr val="tx2">
                  <a:lumMod val="7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079A27-42F6-3538-27B0-E19A6C885AB0}"/>
              </a:ext>
            </a:extLst>
          </p:cNvPr>
          <p:cNvSpPr txBox="1"/>
          <p:nvPr/>
        </p:nvSpPr>
        <p:spPr>
          <a:xfrm>
            <a:off x="4626204" y="1131246"/>
            <a:ext cx="74212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It wait for the internal data and return its result later. It have two parameters.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B11AF4A-900F-B036-3D1E-8E65E04944A6}"/>
              </a:ext>
            </a:extLst>
          </p:cNvPr>
          <p:cNvCxnSpPr>
            <a:cxnSpLocks/>
          </p:cNvCxnSpPr>
          <p:nvPr/>
        </p:nvCxnSpPr>
        <p:spPr>
          <a:xfrm flipH="1">
            <a:off x="4518808" y="1483892"/>
            <a:ext cx="152400" cy="13335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0119E26-EA13-10D2-0C50-14552E5134E8}"/>
              </a:ext>
            </a:extLst>
          </p:cNvPr>
          <p:cNvCxnSpPr>
            <a:cxnSpLocks/>
          </p:cNvCxnSpPr>
          <p:nvPr/>
        </p:nvCxnSpPr>
        <p:spPr>
          <a:xfrm flipH="1">
            <a:off x="5201124" y="2139884"/>
            <a:ext cx="565608" cy="7070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A0D8B87-9225-6FAA-0183-0C2BE94697AB}"/>
              </a:ext>
            </a:extLst>
          </p:cNvPr>
          <p:cNvCxnSpPr>
            <a:cxnSpLocks/>
          </p:cNvCxnSpPr>
          <p:nvPr/>
        </p:nvCxnSpPr>
        <p:spPr>
          <a:xfrm flipH="1">
            <a:off x="6881923" y="2380267"/>
            <a:ext cx="893975" cy="4424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01952DF-621C-136A-FD9E-9E412A043DD5}"/>
              </a:ext>
            </a:extLst>
          </p:cNvPr>
          <p:cNvSpPr txBox="1"/>
          <p:nvPr/>
        </p:nvSpPr>
        <p:spPr>
          <a:xfrm>
            <a:off x="7706452" y="2126542"/>
            <a:ext cx="43705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 operation failed, and the Promise returns an error.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86F414F-2C31-E92A-ACE0-6DD59A9D57A5}"/>
              </a:ext>
            </a:extLst>
          </p:cNvPr>
          <p:cNvSpPr txBox="1"/>
          <p:nvPr/>
        </p:nvSpPr>
        <p:spPr>
          <a:xfrm>
            <a:off x="4948630" y="1589215"/>
            <a:ext cx="70270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The operation completed successfully, and the Promise returns the result.</a:t>
            </a:r>
            <a:endParaRPr lang="en-IN" dirty="0">
              <a:solidFill>
                <a:schemeClr val="accent3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B8FBF08-BD7E-2A75-406F-265E57F0DA60}"/>
              </a:ext>
            </a:extLst>
          </p:cNvPr>
          <p:cNvSpPr txBox="1"/>
          <p:nvPr/>
        </p:nvSpPr>
        <p:spPr>
          <a:xfrm>
            <a:off x="1022550" y="1774607"/>
            <a:ext cx="6498243" cy="35180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endParaRPr lang="en-IN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waitingData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resolve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reject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b=30;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resolve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},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waitingData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7944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A6BA2D-75B8-D01E-3998-BB953BC341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DAAB4-85C3-C9CC-23E2-190FA03710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2979" y="402995"/>
            <a:ext cx="8825658" cy="765928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tx2">
                    <a:lumMod val="75000"/>
                  </a:schemeClr>
                </a:solidFill>
                <a:latin typeface="Bahnschrift SemiBold" panose="020B0502040204020203" pitchFamily="34" charset="0"/>
              </a:rPr>
              <a:t>How NodeJS work</a:t>
            </a:r>
            <a:endParaRPr lang="en-IN" sz="4400" dirty="0">
              <a:solidFill>
                <a:schemeClr val="tx2">
                  <a:lumMod val="7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9973E0-DC2A-25EA-D662-45B8684AC4FA}"/>
              </a:ext>
            </a:extLst>
          </p:cNvPr>
          <p:cNvSpPr txBox="1"/>
          <p:nvPr/>
        </p:nvSpPr>
        <p:spPr>
          <a:xfrm>
            <a:off x="1454712" y="1092759"/>
            <a:ext cx="6114272" cy="1876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Call Stack.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Node API.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Call Back Queue.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Example.</a:t>
            </a:r>
          </a:p>
        </p:txBody>
      </p:sp>
    </p:spTree>
    <p:extLst>
      <p:ext uri="{BB962C8B-B14F-4D97-AF65-F5344CB8AC3E}">
        <p14:creationId xmlns:p14="http://schemas.microsoft.com/office/powerpoint/2010/main" val="39328987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19A265-27DF-EDE0-B3A3-E4B9DA8430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719E4-7B86-2B6B-1655-62AB57B609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2979" y="402995"/>
            <a:ext cx="8825658" cy="563730"/>
          </a:xfrm>
        </p:spPr>
        <p:txBody>
          <a:bodyPr>
            <a:normAutofit fontScale="90000"/>
          </a:bodyPr>
          <a:lstStyle/>
          <a:p>
            <a:pPr algn="l"/>
            <a:r>
              <a:rPr lang="en-US" sz="4400" dirty="0">
                <a:solidFill>
                  <a:schemeClr val="tx2">
                    <a:lumMod val="75000"/>
                  </a:schemeClr>
                </a:solidFill>
                <a:latin typeface="Bahnschrift SemiBold" panose="020B0502040204020203" pitchFamily="34" charset="0"/>
              </a:rPr>
              <a:t>How NodeJS work</a:t>
            </a:r>
            <a:endParaRPr lang="en-IN" sz="4400" dirty="0">
              <a:solidFill>
                <a:schemeClr val="tx2">
                  <a:lumMod val="7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5443F5-CBE7-22AB-8D43-153B05D2256E}"/>
              </a:ext>
            </a:extLst>
          </p:cNvPr>
          <p:cNvSpPr/>
          <p:nvPr/>
        </p:nvSpPr>
        <p:spPr>
          <a:xfrm>
            <a:off x="617456" y="999237"/>
            <a:ext cx="10788977" cy="5480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latin typeface="Bahnschrift SemiBold SemiConden" panose="020B0502040204020203" pitchFamily="34" charset="0"/>
              </a:rPr>
              <a:t>Asynchronous Node JS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F7734D-C7C7-C42C-7D13-29BE6204C078}"/>
              </a:ext>
            </a:extLst>
          </p:cNvPr>
          <p:cNvSpPr/>
          <p:nvPr/>
        </p:nvSpPr>
        <p:spPr>
          <a:xfrm>
            <a:off x="612740" y="1547557"/>
            <a:ext cx="3516198" cy="2864183"/>
          </a:xfrm>
          <a:prstGeom prst="rect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F0816D-BC5D-E8AA-9AF2-AB4EF2568C94}"/>
              </a:ext>
            </a:extLst>
          </p:cNvPr>
          <p:cNvSpPr/>
          <p:nvPr/>
        </p:nvSpPr>
        <p:spPr>
          <a:xfrm>
            <a:off x="8342721" y="1747546"/>
            <a:ext cx="3063711" cy="24903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E492E2-FB13-BBF7-8241-77DF0C4872AF}"/>
              </a:ext>
            </a:extLst>
          </p:cNvPr>
          <p:cNvSpPr/>
          <p:nvPr/>
        </p:nvSpPr>
        <p:spPr>
          <a:xfrm>
            <a:off x="612740" y="4411741"/>
            <a:ext cx="3511482" cy="20432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3BFBA9-84CE-9CF0-1653-05BD6A0B5F4F}"/>
              </a:ext>
            </a:extLst>
          </p:cNvPr>
          <p:cNvSpPr/>
          <p:nvPr/>
        </p:nvSpPr>
        <p:spPr>
          <a:xfrm>
            <a:off x="4587717" y="1734483"/>
            <a:ext cx="3170543" cy="24903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5F90E7-75CC-6040-0B01-2315ABCCC96C}"/>
              </a:ext>
            </a:extLst>
          </p:cNvPr>
          <p:cNvSpPr/>
          <p:nvPr/>
        </p:nvSpPr>
        <p:spPr>
          <a:xfrm>
            <a:off x="4650558" y="5005633"/>
            <a:ext cx="6755874" cy="14493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F8D939C-3533-CDC4-53E7-52EA531E7990}"/>
              </a:ext>
            </a:extLst>
          </p:cNvPr>
          <p:cNvSpPr/>
          <p:nvPr/>
        </p:nvSpPr>
        <p:spPr>
          <a:xfrm>
            <a:off x="7852528" y="2828040"/>
            <a:ext cx="364511" cy="40535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0A480926-DF1F-C795-1485-647562679DAD}"/>
              </a:ext>
            </a:extLst>
          </p:cNvPr>
          <p:cNvSpPr/>
          <p:nvPr/>
        </p:nvSpPr>
        <p:spPr>
          <a:xfrm>
            <a:off x="9539926" y="4411740"/>
            <a:ext cx="405352" cy="40535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5FB71E3-8344-3F45-29EC-60F01BC87512}"/>
              </a:ext>
            </a:extLst>
          </p:cNvPr>
          <p:cNvSpPr/>
          <p:nvPr/>
        </p:nvSpPr>
        <p:spPr>
          <a:xfrm>
            <a:off x="628450" y="1570038"/>
            <a:ext cx="3495772" cy="1663355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err="1">
                <a:solidFill>
                  <a:schemeClr val="tx2"/>
                </a:solidFill>
                <a:latin typeface="Bahnschrift Light SemiCondensed" panose="020B0502040204020203" pitchFamily="34" charset="0"/>
              </a:rPr>
              <a:t>const</a:t>
            </a:r>
            <a:r>
              <a:rPr lang="en-IN" dirty="0">
                <a:latin typeface="Bahnschrift Light SemiCondensed" panose="020B0502040204020203" pitchFamily="34" charset="0"/>
              </a:rPr>
              <a:t> x = 1;</a:t>
            </a:r>
          </a:p>
          <a:p>
            <a:r>
              <a:rPr lang="en-IN" dirty="0" err="1">
                <a:solidFill>
                  <a:schemeClr val="tx2"/>
                </a:solidFill>
                <a:latin typeface="Bahnschrift Light SemiCondensed" panose="020B0502040204020203" pitchFamily="34" charset="0"/>
              </a:rPr>
              <a:t>const</a:t>
            </a:r>
            <a:r>
              <a:rPr lang="en-IN" dirty="0">
                <a:latin typeface="Bahnschrift Light SemiCondensed" panose="020B0502040204020203" pitchFamily="34" charset="0"/>
              </a:rPr>
              <a:t> y = x+2;</a:t>
            </a:r>
          </a:p>
          <a:p>
            <a:endParaRPr lang="en-IN" dirty="0">
              <a:latin typeface="Bahnschrift Light SemiCondensed" panose="020B0502040204020203" pitchFamily="34" charset="0"/>
            </a:endParaRPr>
          </a:p>
          <a:p>
            <a:r>
              <a:rPr lang="en-IN" dirty="0">
                <a:solidFill>
                  <a:schemeClr val="tx2"/>
                </a:solidFill>
                <a:latin typeface="Bahnschrift Light SemiCondensed" panose="020B0502040204020203" pitchFamily="34" charset="0"/>
              </a:rPr>
              <a:t>Console</a:t>
            </a:r>
            <a:r>
              <a:rPr lang="en-IN" dirty="0">
                <a:latin typeface="Bahnschrift Light SemiCondensed" panose="020B0502040204020203" pitchFamily="34" charset="0"/>
              </a:rPr>
              <a:t>.log(‘Sum is ‘ +y );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318ABA-A545-45BD-EA19-014B35FE7DB6}"/>
              </a:ext>
            </a:extLst>
          </p:cNvPr>
          <p:cNvSpPr/>
          <p:nvPr/>
        </p:nvSpPr>
        <p:spPr>
          <a:xfrm>
            <a:off x="4597145" y="1755688"/>
            <a:ext cx="3161116" cy="548089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Call Stack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6A9949F-D05E-A605-CD23-5CD1733E859C}"/>
              </a:ext>
            </a:extLst>
          </p:cNvPr>
          <p:cNvSpPr/>
          <p:nvPr/>
        </p:nvSpPr>
        <p:spPr>
          <a:xfrm>
            <a:off x="8361575" y="1763549"/>
            <a:ext cx="3044857" cy="548089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Node APIs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08D2230-8BAF-54EE-315D-3FB154D92FEA}"/>
              </a:ext>
            </a:extLst>
          </p:cNvPr>
          <p:cNvSpPr/>
          <p:nvPr/>
        </p:nvSpPr>
        <p:spPr>
          <a:xfrm>
            <a:off x="617451" y="4443654"/>
            <a:ext cx="3506771" cy="548089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B5A25CD-9558-0DB1-9898-B0E739E70D18}"/>
              </a:ext>
            </a:extLst>
          </p:cNvPr>
          <p:cNvSpPr/>
          <p:nvPr/>
        </p:nvSpPr>
        <p:spPr>
          <a:xfrm>
            <a:off x="4688267" y="5019774"/>
            <a:ext cx="6652179" cy="548089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Callback Queue</a:t>
            </a:r>
          </a:p>
        </p:txBody>
      </p:sp>
      <p:pic>
        <p:nvPicPr>
          <p:cNvPr id="19" name="Graphic 18" descr="Repeat">
            <a:extLst>
              <a:ext uri="{FF2B5EF4-FFF2-40B4-BE49-F238E27FC236}">
                <a16:creationId xmlns:a16="http://schemas.microsoft.com/office/drawing/2014/main" id="{19EBA48A-9DAA-BB49-471F-90D823A92C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05684" y="4444299"/>
            <a:ext cx="448238" cy="46455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24A4694-9ABD-AD02-0A0E-7383911AC79B}"/>
              </a:ext>
            </a:extLst>
          </p:cNvPr>
          <p:cNvSpPr txBox="1"/>
          <p:nvPr/>
        </p:nvSpPr>
        <p:spPr>
          <a:xfrm>
            <a:off x="4688268" y="4485729"/>
            <a:ext cx="20707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Event Loop</a:t>
            </a:r>
          </a:p>
        </p:txBody>
      </p:sp>
    </p:spTree>
    <p:extLst>
      <p:ext uri="{BB962C8B-B14F-4D97-AF65-F5344CB8AC3E}">
        <p14:creationId xmlns:p14="http://schemas.microsoft.com/office/powerpoint/2010/main" val="19479863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03DA8E-B77B-0D56-B491-8A86645730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BE568-7A72-C7C1-7D8A-9463EC766C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2979" y="402995"/>
            <a:ext cx="3869532" cy="563730"/>
          </a:xfrm>
        </p:spPr>
        <p:txBody>
          <a:bodyPr>
            <a:normAutofit fontScale="90000"/>
          </a:bodyPr>
          <a:lstStyle/>
          <a:p>
            <a:pPr algn="l"/>
            <a:r>
              <a:rPr lang="en-US" sz="4400" dirty="0">
                <a:solidFill>
                  <a:schemeClr val="tx2">
                    <a:lumMod val="75000"/>
                  </a:schemeClr>
                </a:solidFill>
                <a:latin typeface="Bahnschrift SemiBold" panose="020B0502040204020203" pitchFamily="34" charset="0"/>
              </a:rPr>
              <a:t>How NodeJS work</a:t>
            </a:r>
            <a:endParaRPr lang="en-IN" sz="4400" dirty="0">
              <a:solidFill>
                <a:schemeClr val="tx2">
                  <a:lumMod val="7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F4F34C-9120-FB49-6539-42F82A6FBD70}"/>
              </a:ext>
            </a:extLst>
          </p:cNvPr>
          <p:cNvSpPr/>
          <p:nvPr/>
        </p:nvSpPr>
        <p:spPr>
          <a:xfrm>
            <a:off x="617456" y="999237"/>
            <a:ext cx="10788977" cy="5480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latin typeface="Bahnschrift SemiBold SemiConden" panose="020B0502040204020203" pitchFamily="34" charset="0"/>
              </a:rPr>
              <a:t>Asynchronous Node JS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8FF0734-2993-831D-26CA-758CDB5CDFFE}"/>
              </a:ext>
            </a:extLst>
          </p:cNvPr>
          <p:cNvSpPr/>
          <p:nvPr/>
        </p:nvSpPr>
        <p:spPr>
          <a:xfrm>
            <a:off x="612740" y="1547557"/>
            <a:ext cx="3516198" cy="2864183"/>
          </a:xfrm>
          <a:prstGeom prst="rect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C44C26-D691-54E3-67C6-6E677ABF7E60}"/>
              </a:ext>
            </a:extLst>
          </p:cNvPr>
          <p:cNvSpPr/>
          <p:nvPr/>
        </p:nvSpPr>
        <p:spPr>
          <a:xfrm>
            <a:off x="8342721" y="1747546"/>
            <a:ext cx="3063711" cy="24903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AA034E-8768-940F-40B8-A95E0E42004F}"/>
              </a:ext>
            </a:extLst>
          </p:cNvPr>
          <p:cNvSpPr/>
          <p:nvPr/>
        </p:nvSpPr>
        <p:spPr>
          <a:xfrm>
            <a:off x="612740" y="4901937"/>
            <a:ext cx="3511482" cy="15530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B3BA90-BCC0-E267-5D8D-7D2D8627797B}"/>
              </a:ext>
            </a:extLst>
          </p:cNvPr>
          <p:cNvSpPr/>
          <p:nvPr/>
        </p:nvSpPr>
        <p:spPr>
          <a:xfrm>
            <a:off x="4587717" y="1734483"/>
            <a:ext cx="3170543" cy="24903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497531-9CC0-CB57-371D-0D09025A53EA}"/>
              </a:ext>
            </a:extLst>
          </p:cNvPr>
          <p:cNvSpPr/>
          <p:nvPr/>
        </p:nvSpPr>
        <p:spPr>
          <a:xfrm>
            <a:off x="4650558" y="5184743"/>
            <a:ext cx="6755874" cy="12443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7576E95C-AD85-4CAB-2E6B-EFB4B97B3C45}"/>
              </a:ext>
            </a:extLst>
          </p:cNvPr>
          <p:cNvSpPr/>
          <p:nvPr/>
        </p:nvSpPr>
        <p:spPr>
          <a:xfrm>
            <a:off x="7852528" y="2828040"/>
            <a:ext cx="364511" cy="40535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4C18AF53-0E65-496C-F890-AC2D81A2EBB2}"/>
              </a:ext>
            </a:extLst>
          </p:cNvPr>
          <p:cNvSpPr/>
          <p:nvPr/>
        </p:nvSpPr>
        <p:spPr>
          <a:xfrm>
            <a:off x="9539926" y="4468302"/>
            <a:ext cx="405352" cy="49019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DC5EF8D-F9C4-3DF5-F1BC-ABFF810EC9C9}"/>
              </a:ext>
            </a:extLst>
          </p:cNvPr>
          <p:cNvSpPr/>
          <p:nvPr/>
        </p:nvSpPr>
        <p:spPr>
          <a:xfrm>
            <a:off x="628450" y="1570038"/>
            <a:ext cx="3495772" cy="1663355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err="1">
                <a:solidFill>
                  <a:schemeClr val="tx2"/>
                </a:solidFill>
                <a:latin typeface="Bahnschrift Light SemiCondensed" panose="020B0502040204020203" pitchFamily="34" charset="0"/>
              </a:rPr>
              <a:t>const</a:t>
            </a:r>
            <a:r>
              <a:rPr lang="en-IN" dirty="0">
                <a:latin typeface="Bahnschrift Light SemiCondensed" panose="020B0502040204020203" pitchFamily="34" charset="0"/>
              </a:rPr>
              <a:t> x = 1;</a:t>
            </a:r>
          </a:p>
          <a:p>
            <a:r>
              <a:rPr lang="en-IN" dirty="0" err="1">
                <a:solidFill>
                  <a:schemeClr val="tx2"/>
                </a:solidFill>
                <a:latin typeface="Bahnschrift Light SemiCondensed" panose="020B0502040204020203" pitchFamily="34" charset="0"/>
              </a:rPr>
              <a:t>const</a:t>
            </a:r>
            <a:r>
              <a:rPr lang="en-IN" dirty="0">
                <a:latin typeface="Bahnschrift Light SemiCondensed" panose="020B0502040204020203" pitchFamily="34" charset="0"/>
              </a:rPr>
              <a:t> y = x+2;</a:t>
            </a:r>
          </a:p>
          <a:p>
            <a:endParaRPr lang="en-IN" dirty="0">
              <a:latin typeface="Bahnschrift Light SemiCondensed" panose="020B0502040204020203" pitchFamily="34" charset="0"/>
            </a:endParaRPr>
          </a:p>
          <a:p>
            <a:r>
              <a:rPr lang="en-IN" dirty="0">
                <a:solidFill>
                  <a:schemeClr val="tx2"/>
                </a:solidFill>
                <a:latin typeface="Bahnschrift Light SemiCondensed" panose="020B0502040204020203" pitchFamily="34" charset="0"/>
              </a:rPr>
              <a:t>Console</a:t>
            </a:r>
            <a:r>
              <a:rPr lang="en-IN" dirty="0">
                <a:latin typeface="Bahnschrift Light SemiCondensed" panose="020B0502040204020203" pitchFamily="34" charset="0"/>
              </a:rPr>
              <a:t>.log(‘Sum is ‘ +y );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270AD7-3770-8E15-BB82-89C913C513C5}"/>
              </a:ext>
            </a:extLst>
          </p:cNvPr>
          <p:cNvSpPr/>
          <p:nvPr/>
        </p:nvSpPr>
        <p:spPr>
          <a:xfrm>
            <a:off x="4597145" y="1755688"/>
            <a:ext cx="3161116" cy="548089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Call Stack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C5A2AE0-0AC1-477D-A7A3-2574B9158745}"/>
              </a:ext>
            </a:extLst>
          </p:cNvPr>
          <p:cNvSpPr/>
          <p:nvPr/>
        </p:nvSpPr>
        <p:spPr>
          <a:xfrm>
            <a:off x="8361575" y="1763549"/>
            <a:ext cx="3044857" cy="548089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Node APIs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94AED1-D0FB-B3F5-8636-320271B8C907}"/>
              </a:ext>
            </a:extLst>
          </p:cNvPr>
          <p:cNvSpPr/>
          <p:nvPr/>
        </p:nvSpPr>
        <p:spPr>
          <a:xfrm>
            <a:off x="645733" y="4933851"/>
            <a:ext cx="3407794" cy="416598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5DB362-88D6-C4CF-579C-52EED30B12D1}"/>
              </a:ext>
            </a:extLst>
          </p:cNvPr>
          <p:cNvSpPr/>
          <p:nvPr/>
        </p:nvSpPr>
        <p:spPr>
          <a:xfrm>
            <a:off x="4688268" y="5198885"/>
            <a:ext cx="2268714" cy="47055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Callback Queue</a:t>
            </a:r>
          </a:p>
        </p:txBody>
      </p:sp>
      <p:pic>
        <p:nvPicPr>
          <p:cNvPr id="19" name="Graphic 18" descr="Repeat">
            <a:extLst>
              <a:ext uri="{FF2B5EF4-FFF2-40B4-BE49-F238E27FC236}">
                <a16:creationId xmlns:a16="http://schemas.microsoft.com/office/drawing/2014/main" id="{84CDD577-89F8-B401-F269-E945273212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05684" y="4708254"/>
            <a:ext cx="448238" cy="46455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0D82394-AE95-F02D-7158-DBF11164A966}"/>
              </a:ext>
            </a:extLst>
          </p:cNvPr>
          <p:cNvSpPr txBox="1"/>
          <p:nvPr/>
        </p:nvSpPr>
        <p:spPr>
          <a:xfrm>
            <a:off x="4688268" y="4825097"/>
            <a:ext cx="20707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Event Loop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83FE02A-E8B6-CC81-C2C9-CCDBD61C5936}"/>
              </a:ext>
            </a:extLst>
          </p:cNvPr>
          <p:cNvSpPr/>
          <p:nvPr/>
        </p:nvSpPr>
        <p:spPr>
          <a:xfrm>
            <a:off x="4892511" y="3301333"/>
            <a:ext cx="2545237" cy="548089"/>
          </a:xfrm>
          <a:prstGeom prst="rect">
            <a:avLst/>
          </a:prstGeom>
          <a:solidFill>
            <a:srgbClr val="92D05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Main()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A879CA2-9B51-35DE-AD1B-2525491439E3}"/>
              </a:ext>
            </a:extLst>
          </p:cNvPr>
          <p:cNvCxnSpPr>
            <a:cxnSpLocks/>
          </p:cNvCxnSpPr>
          <p:nvPr/>
        </p:nvCxnSpPr>
        <p:spPr>
          <a:xfrm flipH="1">
            <a:off x="6039441" y="511693"/>
            <a:ext cx="201103" cy="14019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BA86F3A-4F85-3D8F-7404-80EEC9BC0236}"/>
              </a:ext>
            </a:extLst>
          </p:cNvPr>
          <p:cNvSpPr txBox="1"/>
          <p:nvPr/>
        </p:nvSpPr>
        <p:spPr>
          <a:xfrm>
            <a:off x="6063791" y="144270"/>
            <a:ext cx="60496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Bahnschrift Light SemiCondensed" panose="020B0502040204020203" pitchFamily="34" charset="0"/>
              </a:rPr>
              <a:t>Before executing the function, it registers which function will be executed first and which function will be called later.</a:t>
            </a:r>
            <a:endParaRPr lang="en-IN" sz="1600" dirty="0">
              <a:latin typeface="Bahnschrift Ligh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352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105B9F-006D-7B7B-5E45-C884B11A34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58044-2B42-26CF-3569-72BEC005A5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2979" y="402995"/>
            <a:ext cx="3869532" cy="563730"/>
          </a:xfrm>
        </p:spPr>
        <p:txBody>
          <a:bodyPr>
            <a:normAutofit fontScale="90000"/>
          </a:bodyPr>
          <a:lstStyle/>
          <a:p>
            <a:pPr algn="l"/>
            <a:r>
              <a:rPr lang="en-US" sz="4400" dirty="0">
                <a:solidFill>
                  <a:schemeClr val="tx2">
                    <a:lumMod val="75000"/>
                  </a:schemeClr>
                </a:solidFill>
                <a:latin typeface="Bahnschrift SemiBold" panose="020B0502040204020203" pitchFamily="34" charset="0"/>
              </a:rPr>
              <a:t>How NodeJS work</a:t>
            </a:r>
            <a:endParaRPr lang="en-IN" sz="4400" dirty="0">
              <a:solidFill>
                <a:schemeClr val="tx2">
                  <a:lumMod val="7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3CED39-B370-686A-A87B-6D4D125E2AA2}"/>
              </a:ext>
            </a:extLst>
          </p:cNvPr>
          <p:cNvSpPr/>
          <p:nvPr/>
        </p:nvSpPr>
        <p:spPr>
          <a:xfrm>
            <a:off x="617456" y="999237"/>
            <a:ext cx="10788977" cy="5480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latin typeface="Bahnschrift SemiBold SemiConden" panose="020B0502040204020203" pitchFamily="34" charset="0"/>
              </a:rPr>
              <a:t>Asynchronous Node JS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986579-C6C6-51E6-27BB-D227D5F67E17}"/>
              </a:ext>
            </a:extLst>
          </p:cNvPr>
          <p:cNvSpPr/>
          <p:nvPr/>
        </p:nvSpPr>
        <p:spPr>
          <a:xfrm>
            <a:off x="612740" y="1547557"/>
            <a:ext cx="3516198" cy="2864183"/>
          </a:xfrm>
          <a:prstGeom prst="rect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C33FC1A-EB24-1823-5378-3E61048BA1D7}"/>
              </a:ext>
            </a:extLst>
          </p:cNvPr>
          <p:cNvSpPr/>
          <p:nvPr/>
        </p:nvSpPr>
        <p:spPr>
          <a:xfrm>
            <a:off x="8342721" y="1747546"/>
            <a:ext cx="3063711" cy="24903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BDD08E9-97EC-08B1-666D-BFFEA454FBF3}"/>
              </a:ext>
            </a:extLst>
          </p:cNvPr>
          <p:cNvSpPr/>
          <p:nvPr/>
        </p:nvSpPr>
        <p:spPr>
          <a:xfrm>
            <a:off x="612740" y="4901937"/>
            <a:ext cx="3511482" cy="15530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DB8A23-76C7-B3EE-0FE8-F17B2DDD28EF}"/>
              </a:ext>
            </a:extLst>
          </p:cNvPr>
          <p:cNvSpPr/>
          <p:nvPr/>
        </p:nvSpPr>
        <p:spPr>
          <a:xfrm>
            <a:off x="4587717" y="1734483"/>
            <a:ext cx="3170543" cy="24903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554D4C-EDDB-8C7A-1B6F-49C5478688A1}"/>
              </a:ext>
            </a:extLst>
          </p:cNvPr>
          <p:cNvSpPr/>
          <p:nvPr/>
        </p:nvSpPr>
        <p:spPr>
          <a:xfrm>
            <a:off x="4650558" y="5184743"/>
            <a:ext cx="6755874" cy="12443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7391C8BD-7837-7FD9-0E3B-560391D6334F}"/>
              </a:ext>
            </a:extLst>
          </p:cNvPr>
          <p:cNvSpPr/>
          <p:nvPr/>
        </p:nvSpPr>
        <p:spPr>
          <a:xfrm>
            <a:off x="7852528" y="2828040"/>
            <a:ext cx="364511" cy="40535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8EA1A846-D5E7-7D82-7F1B-87E435023E78}"/>
              </a:ext>
            </a:extLst>
          </p:cNvPr>
          <p:cNvSpPr/>
          <p:nvPr/>
        </p:nvSpPr>
        <p:spPr>
          <a:xfrm>
            <a:off x="9539926" y="4468302"/>
            <a:ext cx="405352" cy="49019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9378BD2-7B51-29BA-A72C-B703B409025A}"/>
              </a:ext>
            </a:extLst>
          </p:cNvPr>
          <p:cNvSpPr/>
          <p:nvPr/>
        </p:nvSpPr>
        <p:spPr>
          <a:xfrm>
            <a:off x="628450" y="1570038"/>
            <a:ext cx="3495772" cy="1663355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err="1">
                <a:solidFill>
                  <a:schemeClr val="tx2"/>
                </a:solidFill>
                <a:latin typeface="Bahnschrift Light SemiCondensed" panose="020B0502040204020203" pitchFamily="34" charset="0"/>
              </a:rPr>
              <a:t>const</a:t>
            </a:r>
            <a:r>
              <a:rPr lang="en-IN" dirty="0">
                <a:latin typeface="Bahnschrift Light SemiCondensed" panose="020B0502040204020203" pitchFamily="34" charset="0"/>
              </a:rPr>
              <a:t> x = 1;</a:t>
            </a:r>
          </a:p>
          <a:p>
            <a:r>
              <a:rPr lang="en-IN" dirty="0" err="1">
                <a:solidFill>
                  <a:schemeClr val="tx2"/>
                </a:solidFill>
                <a:latin typeface="Bahnschrift Light SemiCondensed" panose="020B0502040204020203" pitchFamily="34" charset="0"/>
              </a:rPr>
              <a:t>const</a:t>
            </a:r>
            <a:r>
              <a:rPr lang="en-IN" dirty="0">
                <a:latin typeface="Bahnschrift Light SemiCondensed" panose="020B0502040204020203" pitchFamily="34" charset="0"/>
              </a:rPr>
              <a:t> y = x+2;</a:t>
            </a:r>
          </a:p>
          <a:p>
            <a:endParaRPr lang="en-IN" dirty="0">
              <a:latin typeface="Bahnschrift Light SemiCondensed" panose="020B0502040204020203" pitchFamily="34" charset="0"/>
            </a:endParaRPr>
          </a:p>
          <a:p>
            <a:r>
              <a:rPr lang="en-IN" dirty="0">
                <a:solidFill>
                  <a:schemeClr val="tx2"/>
                </a:solidFill>
                <a:latin typeface="Bahnschrift Light SemiCondensed" panose="020B0502040204020203" pitchFamily="34" charset="0"/>
              </a:rPr>
              <a:t>Console</a:t>
            </a:r>
            <a:r>
              <a:rPr lang="en-IN" dirty="0">
                <a:latin typeface="Bahnschrift Light SemiCondensed" panose="020B0502040204020203" pitchFamily="34" charset="0"/>
              </a:rPr>
              <a:t>.log(‘Sum is ‘ +y );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C9AD05E-F840-1376-E5A6-215D3589E5B0}"/>
              </a:ext>
            </a:extLst>
          </p:cNvPr>
          <p:cNvSpPr/>
          <p:nvPr/>
        </p:nvSpPr>
        <p:spPr>
          <a:xfrm>
            <a:off x="4597145" y="1755688"/>
            <a:ext cx="3161116" cy="548089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Call Stack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3F6616-F7B6-D464-E7BB-429AC8489D77}"/>
              </a:ext>
            </a:extLst>
          </p:cNvPr>
          <p:cNvSpPr/>
          <p:nvPr/>
        </p:nvSpPr>
        <p:spPr>
          <a:xfrm>
            <a:off x="8361575" y="1763549"/>
            <a:ext cx="3044857" cy="548089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Node APIs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AC41F1-1F59-646B-A2AC-D3CBCAFA06DE}"/>
              </a:ext>
            </a:extLst>
          </p:cNvPr>
          <p:cNvSpPr/>
          <p:nvPr/>
        </p:nvSpPr>
        <p:spPr>
          <a:xfrm>
            <a:off x="645733" y="4933851"/>
            <a:ext cx="3407794" cy="416598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sum is 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64F1E7-64E0-7A5E-A5ED-DA0018B39E05}"/>
              </a:ext>
            </a:extLst>
          </p:cNvPr>
          <p:cNvSpPr/>
          <p:nvPr/>
        </p:nvSpPr>
        <p:spPr>
          <a:xfrm>
            <a:off x="4688268" y="5198885"/>
            <a:ext cx="2268714" cy="47055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Callback Queue</a:t>
            </a:r>
          </a:p>
        </p:txBody>
      </p:sp>
      <p:pic>
        <p:nvPicPr>
          <p:cNvPr id="19" name="Graphic 18" descr="Repeat">
            <a:extLst>
              <a:ext uri="{FF2B5EF4-FFF2-40B4-BE49-F238E27FC236}">
                <a16:creationId xmlns:a16="http://schemas.microsoft.com/office/drawing/2014/main" id="{D13DFDA1-8AC7-18D9-29B5-6166376465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05684" y="4708254"/>
            <a:ext cx="448238" cy="46455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F28CCFC-6E09-B0BB-D714-FA9CE607AEE1}"/>
              </a:ext>
            </a:extLst>
          </p:cNvPr>
          <p:cNvSpPr txBox="1"/>
          <p:nvPr/>
        </p:nvSpPr>
        <p:spPr>
          <a:xfrm>
            <a:off x="4688268" y="4825097"/>
            <a:ext cx="20707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Event Loop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AF97B95-30A4-B571-0721-80821495D01E}"/>
              </a:ext>
            </a:extLst>
          </p:cNvPr>
          <p:cNvSpPr/>
          <p:nvPr/>
        </p:nvSpPr>
        <p:spPr>
          <a:xfrm>
            <a:off x="4892511" y="3640696"/>
            <a:ext cx="2064471" cy="407165"/>
          </a:xfrm>
          <a:prstGeom prst="rect">
            <a:avLst/>
          </a:prstGeom>
          <a:solidFill>
            <a:srgbClr val="92D05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Main()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43755B3-3870-1EF1-5AF3-9E08D10C78FF}"/>
              </a:ext>
            </a:extLst>
          </p:cNvPr>
          <p:cNvCxnSpPr>
            <a:cxnSpLocks/>
          </p:cNvCxnSpPr>
          <p:nvPr/>
        </p:nvCxnSpPr>
        <p:spPr>
          <a:xfrm flipH="1">
            <a:off x="6039441" y="511693"/>
            <a:ext cx="201103" cy="14019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3EF2B52-8947-F2E7-206B-048C07048147}"/>
              </a:ext>
            </a:extLst>
          </p:cNvPr>
          <p:cNvSpPr txBox="1"/>
          <p:nvPr/>
        </p:nvSpPr>
        <p:spPr>
          <a:xfrm>
            <a:off x="6063791" y="144270"/>
            <a:ext cx="60496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Bahnschrift Light SemiCondensed" panose="020B0502040204020203" pitchFamily="34" charset="0"/>
              </a:rPr>
              <a:t>Before executing the function, it registers which function will be executed first and which function will be called later.</a:t>
            </a:r>
            <a:endParaRPr lang="en-IN" sz="1600" dirty="0">
              <a:latin typeface="Bahnschrift Light SemiCondensed" panose="020B0502040204020203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EEDF11-2951-7186-7CAA-32695695FA17}"/>
              </a:ext>
            </a:extLst>
          </p:cNvPr>
          <p:cNvSpPr/>
          <p:nvPr/>
        </p:nvSpPr>
        <p:spPr>
          <a:xfrm>
            <a:off x="4900369" y="3050319"/>
            <a:ext cx="2545237" cy="448358"/>
          </a:xfrm>
          <a:prstGeom prst="rect">
            <a:avLst/>
          </a:prstGeom>
          <a:solidFill>
            <a:srgbClr val="92D05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log('sum is 3')</a:t>
            </a:r>
          </a:p>
        </p:txBody>
      </p:sp>
    </p:spTree>
    <p:extLst>
      <p:ext uri="{BB962C8B-B14F-4D97-AF65-F5344CB8AC3E}">
        <p14:creationId xmlns:p14="http://schemas.microsoft.com/office/powerpoint/2010/main" val="28869385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F8BE69-8873-A193-68CC-8097F7BA56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D0F84-3F7E-01C3-5D5B-8B841D7A66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2979" y="402995"/>
            <a:ext cx="3869532" cy="563730"/>
          </a:xfrm>
        </p:spPr>
        <p:txBody>
          <a:bodyPr>
            <a:normAutofit fontScale="90000"/>
          </a:bodyPr>
          <a:lstStyle/>
          <a:p>
            <a:pPr algn="l"/>
            <a:r>
              <a:rPr lang="en-US" sz="4400" dirty="0">
                <a:solidFill>
                  <a:schemeClr val="tx2">
                    <a:lumMod val="75000"/>
                  </a:schemeClr>
                </a:solidFill>
                <a:latin typeface="Bahnschrift SemiBold" panose="020B0502040204020203" pitchFamily="34" charset="0"/>
              </a:rPr>
              <a:t>How NodeJS work</a:t>
            </a:r>
            <a:endParaRPr lang="en-IN" sz="4400" dirty="0">
              <a:solidFill>
                <a:schemeClr val="tx2">
                  <a:lumMod val="7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7EE5D5-5F09-E665-998C-3D9471A8C68A}"/>
              </a:ext>
            </a:extLst>
          </p:cNvPr>
          <p:cNvSpPr/>
          <p:nvPr/>
        </p:nvSpPr>
        <p:spPr>
          <a:xfrm>
            <a:off x="617456" y="999237"/>
            <a:ext cx="10788977" cy="5480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latin typeface="Bahnschrift SemiBold SemiConden" panose="020B0502040204020203" pitchFamily="34" charset="0"/>
              </a:rPr>
              <a:t>Asynchronous Node JS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7488C7-E103-B2F2-7B22-A29E3C68B233}"/>
              </a:ext>
            </a:extLst>
          </p:cNvPr>
          <p:cNvSpPr/>
          <p:nvPr/>
        </p:nvSpPr>
        <p:spPr>
          <a:xfrm>
            <a:off x="612740" y="1547557"/>
            <a:ext cx="3516198" cy="2864183"/>
          </a:xfrm>
          <a:prstGeom prst="rect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3565EC-0972-4C3E-D8A5-EF52257FDED5}"/>
              </a:ext>
            </a:extLst>
          </p:cNvPr>
          <p:cNvSpPr/>
          <p:nvPr/>
        </p:nvSpPr>
        <p:spPr>
          <a:xfrm>
            <a:off x="8342721" y="1747546"/>
            <a:ext cx="3063711" cy="24903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5013732-0518-6F81-2514-A08330741BC0}"/>
              </a:ext>
            </a:extLst>
          </p:cNvPr>
          <p:cNvSpPr/>
          <p:nvPr/>
        </p:nvSpPr>
        <p:spPr>
          <a:xfrm>
            <a:off x="612740" y="4901937"/>
            <a:ext cx="3511482" cy="15530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D5018A-B790-9ABF-ECB1-D09717EA20E8}"/>
              </a:ext>
            </a:extLst>
          </p:cNvPr>
          <p:cNvSpPr/>
          <p:nvPr/>
        </p:nvSpPr>
        <p:spPr>
          <a:xfrm>
            <a:off x="4587717" y="1734483"/>
            <a:ext cx="3170543" cy="24903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8DAA7E-1A1B-4E1B-AEC2-6F869E3FC6F8}"/>
              </a:ext>
            </a:extLst>
          </p:cNvPr>
          <p:cNvSpPr/>
          <p:nvPr/>
        </p:nvSpPr>
        <p:spPr>
          <a:xfrm>
            <a:off x="4650558" y="5184743"/>
            <a:ext cx="6755874" cy="12443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23FB18C9-B545-0256-B880-AFF2CC309732}"/>
              </a:ext>
            </a:extLst>
          </p:cNvPr>
          <p:cNvSpPr/>
          <p:nvPr/>
        </p:nvSpPr>
        <p:spPr>
          <a:xfrm>
            <a:off x="7852528" y="2828040"/>
            <a:ext cx="364511" cy="40535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D5D2AD01-A770-FE7D-FED8-1859D7F12059}"/>
              </a:ext>
            </a:extLst>
          </p:cNvPr>
          <p:cNvSpPr/>
          <p:nvPr/>
        </p:nvSpPr>
        <p:spPr>
          <a:xfrm>
            <a:off x="9539926" y="4468302"/>
            <a:ext cx="405352" cy="49019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90B3B10-7AC4-BEBA-4EBE-CDCCD31F7853}"/>
              </a:ext>
            </a:extLst>
          </p:cNvPr>
          <p:cNvSpPr/>
          <p:nvPr/>
        </p:nvSpPr>
        <p:spPr>
          <a:xfrm>
            <a:off x="628450" y="1570038"/>
            <a:ext cx="3495772" cy="1663355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err="1">
                <a:solidFill>
                  <a:schemeClr val="tx2"/>
                </a:solidFill>
                <a:latin typeface="Bahnschrift Light SemiCondensed" panose="020B0502040204020203" pitchFamily="34" charset="0"/>
              </a:rPr>
              <a:t>const</a:t>
            </a:r>
            <a:r>
              <a:rPr lang="en-IN" dirty="0">
                <a:latin typeface="Bahnschrift Light SemiCondensed" panose="020B0502040204020203" pitchFamily="34" charset="0"/>
              </a:rPr>
              <a:t> x = 1;</a:t>
            </a:r>
          </a:p>
          <a:p>
            <a:r>
              <a:rPr lang="en-IN" dirty="0" err="1">
                <a:solidFill>
                  <a:schemeClr val="tx2"/>
                </a:solidFill>
                <a:latin typeface="Bahnschrift Light SemiCondensed" panose="020B0502040204020203" pitchFamily="34" charset="0"/>
              </a:rPr>
              <a:t>const</a:t>
            </a:r>
            <a:r>
              <a:rPr lang="en-IN" dirty="0">
                <a:latin typeface="Bahnschrift Light SemiCondensed" panose="020B0502040204020203" pitchFamily="34" charset="0"/>
              </a:rPr>
              <a:t> y = x+2;</a:t>
            </a:r>
          </a:p>
          <a:p>
            <a:endParaRPr lang="en-IN" dirty="0">
              <a:latin typeface="Bahnschrift Light SemiCondensed" panose="020B0502040204020203" pitchFamily="34" charset="0"/>
            </a:endParaRPr>
          </a:p>
          <a:p>
            <a:r>
              <a:rPr lang="en-IN" dirty="0">
                <a:solidFill>
                  <a:schemeClr val="tx2"/>
                </a:solidFill>
                <a:latin typeface="Bahnschrift Light SemiCondensed" panose="020B0502040204020203" pitchFamily="34" charset="0"/>
              </a:rPr>
              <a:t>Console</a:t>
            </a:r>
            <a:r>
              <a:rPr lang="en-IN" dirty="0">
                <a:latin typeface="Bahnschrift Light SemiCondensed" panose="020B0502040204020203" pitchFamily="34" charset="0"/>
              </a:rPr>
              <a:t>.log(‘Sum is ‘ +y );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EB2A75-B36A-4E91-A281-E18E6466743D}"/>
              </a:ext>
            </a:extLst>
          </p:cNvPr>
          <p:cNvSpPr/>
          <p:nvPr/>
        </p:nvSpPr>
        <p:spPr>
          <a:xfrm>
            <a:off x="4597145" y="1755688"/>
            <a:ext cx="3161116" cy="548089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Call Stack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D57C4CD-0D8E-5B8A-C16D-62950441B965}"/>
              </a:ext>
            </a:extLst>
          </p:cNvPr>
          <p:cNvSpPr/>
          <p:nvPr/>
        </p:nvSpPr>
        <p:spPr>
          <a:xfrm>
            <a:off x="8361575" y="1763549"/>
            <a:ext cx="3044857" cy="548089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Node APIs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81CADC3-A434-E111-0011-257D1526671C}"/>
              </a:ext>
            </a:extLst>
          </p:cNvPr>
          <p:cNvSpPr/>
          <p:nvPr/>
        </p:nvSpPr>
        <p:spPr>
          <a:xfrm>
            <a:off x="645733" y="4933851"/>
            <a:ext cx="3407794" cy="416598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sum is 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3AF506-A65B-DB3A-47C1-0E838253D1C4}"/>
              </a:ext>
            </a:extLst>
          </p:cNvPr>
          <p:cNvSpPr/>
          <p:nvPr/>
        </p:nvSpPr>
        <p:spPr>
          <a:xfrm>
            <a:off x="4688268" y="5198885"/>
            <a:ext cx="2268714" cy="47055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Callback Queue</a:t>
            </a:r>
          </a:p>
        </p:txBody>
      </p:sp>
      <p:pic>
        <p:nvPicPr>
          <p:cNvPr id="19" name="Graphic 18" descr="Repeat">
            <a:extLst>
              <a:ext uri="{FF2B5EF4-FFF2-40B4-BE49-F238E27FC236}">
                <a16:creationId xmlns:a16="http://schemas.microsoft.com/office/drawing/2014/main" id="{33BAD611-B393-B45B-236D-C3E371B1B6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05684" y="4708254"/>
            <a:ext cx="448238" cy="46455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9472229-26BD-0421-4044-78840EEB7E56}"/>
              </a:ext>
            </a:extLst>
          </p:cNvPr>
          <p:cNvSpPr txBox="1"/>
          <p:nvPr/>
        </p:nvSpPr>
        <p:spPr>
          <a:xfrm>
            <a:off x="4688268" y="4825097"/>
            <a:ext cx="20707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Event Loop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E958354-5A5B-93F3-71C9-2212E6FDF635}"/>
              </a:ext>
            </a:extLst>
          </p:cNvPr>
          <p:cNvSpPr/>
          <p:nvPr/>
        </p:nvSpPr>
        <p:spPr>
          <a:xfrm>
            <a:off x="4892511" y="3640696"/>
            <a:ext cx="2064471" cy="407165"/>
          </a:xfrm>
          <a:prstGeom prst="rect">
            <a:avLst/>
          </a:prstGeom>
          <a:solidFill>
            <a:srgbClr val="92D05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Main()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AEE36BB-249F-50AD-C11D-D929007D8D47}"/>
              </a:ext>
            </a:extLst>
          </p:cNvPr>
          <p:cNvCxnSpPr>
            <a:cxnSpLocks/>
          </p:cNvCxnSpPr>
          <p:nvPr/>
        </p:nvCxnSpPr>
        <p:spPr>
          <a:xfrm flipH="1">
            <a:off x="6039441" y="511693"/>
            <a:ext cx="201103" cy="14019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8B8D711-E21A-1D66-6DF0-8407AA466583}"/>
              </a:ext>
            </a:extLst>
          </p:cNvPr>
          <p:cNvSpPr txBox="1"/>
          <p:nvPr/>
        </p:nvSpPr>
        <p:spPr>
          <a:xfrm>
            <a:off x="6063791" y="144270"/>
            <a:ext cx="60496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Bahnschrift Light SemiCondensed" panose="020B0502040204020203" pitchFamily="34" charset="0"/>
              </a:rPr>
              <a:t>Before executing the function, it registers which function will be executed first and which function will be called later.</a:t>
            </a:r>
            <a:endParaRPr lang="en-IN" sz="1600" dirty="0">
              <a:latin typeface="Bahnschrift Ligh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1388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12D971-21E8-8E20-4427-DDA7CCDBF7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41303-CCAE-2E6E-EA53-6FEF8D1F92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2979" y="402995"/>
            <a:ext cx="3869532" cy="563730"/>
          </a:xfrm>
        </p:spPr>
        <p:txBody>
          <a:bodyPr>
            <a:normAutofit fontScale="90000"/>
          </a:bodyPr>
          <a:lstStyle/>
          <a:p>
            <a:pPr algn="l"/>
            <a:r>
              <a:rPr lang="en-US" sz="4400" dirty="0">
                <a:solidFill>
                  <a:schemeClr val="tx2">
                    <a:lumMod val="75000"/>
                  </a:schemeClr>
                </a:solidFill>
                <a:latin typeface="Bahnschrift SemiBold" panose="020B0502040204020203" pitchFamily="34" charset="0"/>
              </a:rPr>
              <a:t>How NodeJS work</a:t>
            </a:r>
            <a:endParaRPr lang="en-IN" sz="4400" dirty="0">
              <a:solidFill>
                <a:schemeClr val="tx2">
                  <a:lumMod val="7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DDFE38-683D-E258-76D4-4CE706AC17D0}"/>
              </a:ext>
            </a:extLst>
          </p:cNvPr>
          <p:cNvSpPr/>
          <p:nvPr/>
        </p:nvSpPr>
        <p:spPr>
          <a:xfrm>
            <a:off x="617456" y="999237"/>
            <a:ext cx="10788977" cy="5480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latin typeface="Bahnschrift SemiBold SemiConden" panose="020B0502040204020203" pitchFamily="34" charset="0"/>
              </a:rPr>
              <a:t>Asynchronous Node JS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659AEE-1BA2-A160-9AB3-C8C6BADDA6E8}"/>
              </a:ext>
            </a:extLst>
          </p:cNvPr>
          <p:cNvSpPr/>
          <p:nvPr/>
        </p:nvSpPr>
        <p:spPr>
          <a:xfrm>
            <a:off x="612740" y="1547557"/>
            <a:ext cx="3516198" cy="2864183"/>
          </a:xfrm>
          <a:prstGeom prst="rect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19D11D-04FE-C4AD-834D-34BF52C15E8C}"/>
              </a:ext>
            </a:extLst>
          </p:cNvPr>
          <p:cNvSpPr/>
          <p:nvPr/>
        </p:nvSpPr>
        <p:spPr>
          <a:xfrm>
            <a:off x="8342721" y="1747546"/>
            <a:ext cx="3063711" cy="24903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9E8B5D-F44B-0948-A6F8-2E07D00C1E4B}"/>
              </a:ext>
            </a:extLst>
          </p:cNvPr>
          <p:cNvSpPr/>
          <p:nvPr/>
        </p:nvSpPr>
        <p:spPr>
          <a:xfrm>
            <a:off x="612740" y="4901937"/>
            <a:ext cx="3511482" cy="15530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8BA1F1-AF7F-C429-D68F-953069369CD9}"/>
              </a:ext>
            </a:extLst>
          </p:cNvPr>
          <p:cNvSpPr/>
          <p:nvPr/>
        </p:nvSpPr>
        <p:spPr>
          <a:xfrm>
            <a:off x="4587717" y="1734483"/>
            <a:ext cx="3170543" cy="24903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196B0D-D735-2210-24A2-10A316CD4344}"/>
              </a:ext>
            </a:extLst>
          </p:cNvPr>
          <p:cNvSpPr/>
          <p:nvPr/>
        </p:nvSpPr>
        <p:spPr>
          <a:xfrm>
            <a:off x="4650558" y="5184743"/>
            <a:ext cx="6755874" cy="12443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A416E61-7CD8-E703-98C0-BE9863105747}"/>
              </a:ext>
            </a:extLst>
          </p:cNvPr>
          <p:cNvSpPr/>
          <p:nvPr/>
        </p:nvSpPr>
        <p:spPr>
          <a:xfrm>
            <a:off x="7852528" y="2828040"/>
            <a:ext cx="364511" cy="40535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5D006773-62F6-FB4A-9BCB-305C5387E275}"/>
              </a:ext>
            </a:extLst>
          </p:cNvPr>
          <p:cNvSpPr/>
          <p:nvPr/>
        </p:nvSpPr>
        <p:spPr>
          <a:xfrm>
            <a:off x="9539926" y="4468302"/>
            <a:ext cx="405352" cy="49019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9C90F21-164B-48CE-3981-5490F377BA1E}"/>
              </a:ext>
            </a:extLst>
          </p:cNvPr>
          <p:cNvSpPr/>
          <p:nvPr/>
        </p:nvSpPr>
        <p:spPr>
          <a:xfrm>
            <a:off x="628450" y="1570038"/>
            <a:ext cx="3495772" cy="1663355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err="1">
                <a:solidFill>
                  <a:schemeClr val="tx2"/>
                </a:solidFill>
                <a:latin typeface="Bahnschrift Light SemiCondensed" panose="020B0502040204020203" pitchFamily="34" charset="0"/>
              </a:rPr>
              <a:t>const</a:t>
            </a:r>
            <a:r>
              <a:rPr lang="en-IN" dirty="0">
                <a:latin typeface="Bahnschrift Light SemiCondensed" panose="020B0502040204020203" pitchFamily="34" charset="0"/>
              </a:rPr>
              <a:t> x = 1;</a:t>
            </a:r>
          </a:p>
          <a:p>
            <a:r>
              <a:rPr lang="en-IN" dirty="0" err="1">
                <a:solidFill>
                  <a:schemeClr val="tx2"/>
                </a:solidFill>
                <a:latin typeface="Bahnschrift Light SemiCondensed" panose="020B0502040204020203" pitchFamily="34" charset="0"/>
              </a:rPr>
              <a:t>const</a:t>
            </a:r>
            <a:r>
              <a:rPr lang="en-IN" dirty="0">
                <a:latin typeface="Bahnschrift Light SemiCondensed" panose="020B0502040204020203" pitchFamily="34" charset="0"/>
              </a:rPr>
              <a:t> y = x+2;</a:t>
            </a:r>
          </a:p>
          <a:p>
            <a:endParaRPr lang="en-IN" dirty="0">
              <a:latin typeface="Bahnschrift Light SemiCondensed" panose="020B0502040204020203" pitchFamily="34" charset="0"/>
            </a:endParaRPr>
          </a:p>
          <a:p>
            <a:r>
              <a:rPr lang="en-IN" dirty="0">
                <a:solidFill>
                  <a:schemeClr val="tx2"/>
                </a:solidFill>
                <a:latin typeface="Bahnschrift Light SemiCondensed" panose="020B0502040204020203" pitchFamily="34" charset="0"/>
              </a:rPr>
              <a:t>Console</a:t>
            </a:r>
            <a:r>
              <a:rPr lang="en-IN" dirty="0">
                <a:latin typeface="Bahnschrift Light SemiCondensed" panose="020B0502040204020203" pitchFamily="34" charset="0"/>
              </a:rPr>
              <a:t>.log(‘Sum is ‘ +y );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1027B1-A413-8F23-AF75-A47891E79A25}"/>
              </a:ext>
            </a:extLst>
          </p:cNvPr>
          <p:cNvSpPr/>
          <p:nvPr/>
        </p:nvSpPr>
        <p:spPr>
          <a:xfrm>
            <a:off x="4597145" y="1755688"/>
            <a:ext cx="3161116" cy="548089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Call Stack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6630530-9C0D-A11B-1A27-133E559594A1}"/>
              </a:ext>
            </a:extLst>
          </p:cNvPr>
          <p:cNvSpPr/>
          <p:nvPr/>
        </p:nvSpPr>
        <p:spPr>
          <a:xfrm>
            <a:off x="8361575" y="1763549"/>
            <a:ext cx="3044857" cy="548089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Node APIs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336168A-1CE6-4EDD-D55B-4C87C9B6D3A8}"/>
              </a:ext>
            </a:extLst>
          </p:cNvPr>
          <p:cNvSpPr/>
          <p:nvPr/>
        </p:nvSpPr>
        <p:spPr>
          <a:xfrm>
            <a:off x="645733" y="4933851"/>
            <a:ext cx="3407794" cy="416598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sum is 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5252F06-3475-5766-8CEC-B7CF9C946A35}"/>
              </a:ext>
            </a:extLst>
          </p:cNvPr>
          <p:cNvSpPr/>
          <p:nvPr/>
        </p:nvSpPr>
        <p:spPr>
          <a:xfrm>
            <a:off x="4688268" y="5198885"/>
            <a:ext cx="2268714" cy="47055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Callback Queue</a:t>
            </a:r>
          </a:p>
        </p:txBody>
      </p:sp>
      <p:pic>
        <p:nvPicPr>
          <p:cNvPr id="19" name="Graphic 18" descr="Repeat">
            <a:extLst>
              <a:ext uri="{FF2B5EF4-FFF2-40B4-BE49-F238E27FC236}">
                <a16:creationId xmlns:a16="http://schemas.microsoft.com/office/drawing/2014/main" id="{2823C213-5667-0EB5-9BED-8D8DA6ED9A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05684" y="4708254"/>
            <a:ext cx="448238" cy="46455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CF5BAFC-62CB-C130-DA48-1727D8864AA9}"/>
              </a:ext>
            </a:extLst>
          </p:cNvPr>
          <p:cNvSpPr txBox="1"/>
          <p:nvPr/>
        </p:nvSpPr>
        <p:spPr>
          <a:xfrm>
            <a:off x="4688268" y="4825097"/>
            <a:ext cx="20707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Event Loop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17EB512-A0AD-557C-0D40-D610C1638BE8}"/>
              </a:ext>
            </a:extLst>
          </p:cNvPr>
          <p:cNvCxnSpPr>
            <a:cxnSpLocks/>
          </p:cNvCxnSpPr>
          <p:nvPr/>
        </p:nvCxnSpPr>
        <p:spPr>
          <a:xfrm flipH="1">
            <a:off x="6039441" y="511693"/>
            <a:ext cx="201103" cy="14019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C5EE40E-1389-791E-E1CA-B1480BB76864}"/>
              </a:ext>
            </a:extLst>
          </p:cNvPr>
          <p:cNvSpPr txBox="1"/>
          <p:nvPr/>
        </p:nvSpPr>
        <p:spPr>
          <a:xfrm>
            <a:off x="6063791" y="144270"/>
            <a:ext cx="60496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Bahnschrift Light SemiCondensed" panose="020B0502040204020203" pitchFamily="34" charset="0"/>
              </a:rPr>
              <a:t>Before executing the function, it registers which function will be executed first and which function will be called later.</a:t>
            </a:r>
            <a:endParaRPr lang="en-IN" sz="1600" dirty="0">
              <a:latin typeface="Bahnschrift Ligh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14167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CA936B-AB45-CA9E-460B-94E2E03FEC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F8EE0-BE85-43B6-4222-D4B5DD1161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2979" y="402995"/>
            <a:ext cx="3869532" cy="563730"/>
          </a:xfrm>
        </p:spPr>
        <p:txBody>
          <a:bodyPr>
            <a:normAutofit fontScale="90000"/>
          </a:bodyPr>
          <a:lstStyle/>
          <a:p>
            <a:pPr algn="l"/>
            <a:r>
              <a:rPr lang="en-US" sz="4400" dirty="0">
                <a:solidFill>
                  <a:schemeClr val="tx2">
                    <a:lumMod val="75000"/>
                  </a:schemeClr>
                </a:solidFill>
                <a:latin typeface="Bahnschrift SemiBold" panose="020B0502040204020203" pitchFamily="34" charset="0"/>
              </a:rPr>
              <a:t>How NodeJS work</a:t>
            </a:r>
            <a:endParaRPr lang="en-IN" sz="4400" dirty="0">
              <a:solidFill>
                <a:schemeClr val="tx2">
                  <a:lumMod val="7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336608-87CB-585E-FBA9-ED6199425B61}"/>
              </a:ext>
            </a:extLst>
          </p:cNvPr>
          <p:cNvSpPr/>
          <p:nvPr/>
        </p:nvSpPr>
        <p:spPr>
          <a:xfrm>
            <a:off x="617456" y="999237"/>
            <a:ext cx="10788977" cy="5480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latin typeface="Bahnschrift SemiBold SemiConden" panose="020B0502040204020203" pitchFamily="34" charset="0"/>
              </a:rPr>
              <a:t>Asynchronous Node JS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0020829-BD83-0AE0-225E-69D824BE3A9B}"/>
              </a:ext>
            </a:extLst>
          </p:cNvPr>
          <p:cNvSpPr/>
          <p:nvPr/>
        </p:nvSpPr>
        <p:spPr>
          <a:xfrm>
            <a:off x="612739" y="1660681"/>
            <a:ext cx="4075529" cy="3220978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"Starting up..."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(()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"Two seconds have passed..."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},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(()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"0 seconds have passed..."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},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"Finishing up..."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F41318-2CCC-182B-2C0A-5A16BF2AD692}"/>
              </a:ext>
            </a:extLst>
          </p:cNvPr>
          <p:cNvSpPr/>
          <p:nvPr/>
        </p:nvSpPr>
        <p:spPr>
          <a:xfrm>
            <a:off x="8905190" y="1747546"/>
            <a:ext cx="2501242" cy="2720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F288C8-BC9A-4709-3C98-DE5E6B455633}"/>
              </a:ext>
            </a:extLst>
          </p:cNvPr>
          <p:cNvSpPr/>
          <p:nvPr/>
        </p:nvSpPr>
        <p:spPr>
          <a:xfrm>
            <a:off x="612740" y="5015061"/>
            <a:ext cx="4075528" cy="15530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AEDDDD-C595-498C-4B7C-47D94303C5E0}"/>
              </a:ext>
            </a:extLst>
          </p:cNvPr>
          <p:cNvSpPr/>
          <p:nvPr/>
        </p:nvSpPr>
        <p:spPr>
          <a:xfrm>
            <a:off x="5432995" y="1687348"/>
            <a:ext cx="2702338" cy="28641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7BC876-16BE-599E-BC55-70EED9E4249B}"/>
              </a:ext>
            </a:extLst>
          </p:cNvPr>
          <p:cNvSpPr/>
          <p:nvPr/>
        </p:nvSpPr>
        <p:spPr>
          <a:xfrm>
            <a:off x="5432994" y="5260157"/>
            <a:ext cx="6124267" cy="12443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FAA179D-D134-F106-88BB-20A732A62A75}"/>
              </a:ext>
            </a:extLst>
          </p:cNvPr>
          <p:cNvSpPr/>
          <p:nvPr/>
        </p:nvSpPr>
        <p:spPr>
          <a:xfrm>
            <a:off x="8314443" y="2828040"/>
            <a:ext cx="364511" cy="40535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62249AD6-7A98-630F-C32C-3A8178140A4A}"/>
              </a:ext>
            </a:extLst>
          </p:cNvPr>
          <p:cNvSpPr/>
          <p:nvPr/>
        </p:nvSpPr>
        <p:spPr>
          <a:xfrm>
            <a:off x="9539926" y="4694549"/>
            <a:ext cx="405352" cy="49019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D10568C-587D-3E42-2CA5-2EB5C4F440DD}"/>
              </a:ext>
            </a:extLst>
          </p:cNvPr>
          <p:cNvSpPr/>
          <p:nvPr/>
        </p:nvSpPr>
        <p:spPr>
          <a:xfrm>
            <a:off x="5458120" y="1755688"/>
            <a:ext cx="2601799" cy="548089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Call Stack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BE39E03-2F0B-E629-A589-AE8351A773D7}"/>
              </a:ext>
            </a:extLst>
          </p:cNvPr>
          <p:cNvSpPr/>
          <p:nvPr/>
        </p:nvSpPr>
        <p:spPr>
          <a:xfrm>
            <a:off x="8920583" y="1763549"/>
            <a:ext cx="2485849" cy="548089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Node APIs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DBE92D2-F2DA-82A1-58E8-3A420F18369A}"/>
              </a:ext>
            </a:extLst>
          </p:cNvPr>
          <p:cNvSpPr/>
          <p:nvPr/>
        </p:nvSpPr>
        <p:spPr>
          <a:xfrm>
            <a:off x="5456555" y="5302582"/>
            <a:ext cx="2056612" cy="47055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Callback Queue</a:t>
            </a:r>
          </a:p>
        </p:txBody>
      </p:sp>
      <p:pic>
        <p:nvPicPr>
          <p:cNvPr id="19" name="Graphic 18" descr="Repeat">
            <a:extLst>
              <a:ext uri="{FF2B5EF4-FFF2-40B4-BE49-F238E27FC236}">
                <a16:creationId xmlns:a16="http://schemas.microsoft.com/office/drawing/2014/main" id="{5C829DC1-B6B0-636B-4F4A-388CA16076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05684" y="4783670"/>
            <a:ext cx="448238" cy="46455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C573604-D422-0703-3710-2E7BED9B517C}"/>
              </a:ext>
            </a:extLst>
          </p:cNvPr>
          <p:cNvSpPr txBox="1"/>
          <p:nvPr/>
        </p:nvSpPr>
        <p:spPr>
          <a:xfrm>
            <a:off x="5470695" y="4881659"/>
            <a:ext cx="20707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Event Loop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FA56799-DFBF-A363-A3BC-ACBDE2488C94}"/>
              </a:ext>
            </a:extLst>
          </p:cNvPr>
          <p:cNvCxnSpPr>
            <a:cxnSpLocks/>
          </p:cNvCxnSpPr>
          <p:nvPr/>
        </p:nvCxnSpPr>
        <p:spPr>
          <a:xfrm flipH="1">
            <a:off x="6039441" y="511693"/>
            <a:ext cx="201103" cy="14019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855E6F5-108D-B785-07FE-CA2D62B4413C}"/>
              </a:ext>
            </a:extLst>
          </p:cNvPr>
          <p:cNvSpPr txBox="1"/>
          <p:nvPr/>
        </p:nvSpPr>
        <p:spPr>
          <a:xfrm>
            <a:off x="6063791" y="144270"/>
            <a:ext cx="60496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Bahnschrift Light SemiCondensed" panose="020B0502040204020203" pitchFamily="34" charset="0"/>
              </a:rPr>
              <a:t>Before executing the function, it registers which function will be executed first and which function will be called later.</a:t>
            </a:r>
            <a:endParaRPr lang="en-IN" sz="1600" dirty="0">
              <a:latin typeface="Bahnschrift Light SemiCondensed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97C8EF-2593-8304-28D7-6032DF2172AC}"/>
              </a:ext>
            </a:extLst>
          </p:cNvPr>
          <p:cNvSpPr txBox="1"/>
          <p:nvPr/>
        </p:nvSpPr>
        <p:spPr>
          <a:xfrm>
            <a:off x="689736" y="5101419"/>
            <a:ext cx="34297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Starting up...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4E8FBB8-6A05-3A4F-9ECB-EB8436D69FAC}"/>
              </a:ext>
            </a:extLst>
          </p:cNvPr>
          <p:cNvSpPr/>
          <p:nvPr/>
        </p:nvSpPr>
        <p:spPr>
          <a:xfrm>
            <a:off x="5590094" y="3951783"/>
            <a:ext cx="2064471" cy="407165"/>
          </a:xfrm>
          <a:prstGeom prst="rect">
            <a:avLst/>
          </a:prstGeom>
          <a:solidFill>
            <a:srgbClr val="92D05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Main()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71DF84A-5E62-50C9-E87C-332484ABDB2B}"/>
              </a:ext>
            </a:extLst>
          </p:cNvPr>
          <p:cNvSpPr/>
          <p:nvPr/>
        </p:nvSpPr>
        <p:spPr>
          <a:xfrm>
            <a:off x="8920583" y="2503983"/>
            <a:ext cx="2485849" cy="407165"/>
          </a:xfrm>
          <a:prstGeom prst="rect">
            <a:avLst/>
          </a:prstGeom>
          <a:solidFill>
            <a:srgbClr val="92D05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err="1"/>
              <a:t>setTimeout</a:t>
            </a:r>
            <a:r>
              <a:rPr lang="en-IN" dirty="0"/>
              <a:t> (2 	Sec)</a:t>
            </a:r>
          </a:p>
        </p:txBody>
      </p:sp>
    </p:spTree>
    <p:extLst>
      <p:ext uri="{BB962C8B-B14F-4D97-AF65-F5344CB8AC3E}">
        <p14:creationId xmlns:p14="http://schemas.microsoft.com/office/powerpoint/2010/main" val="25023225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449AEF-FA9B-FB3E-B024-C72B5B8BF4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35917-F68C-C231-09EC-464EC98DCE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2979" y="402995"/>
            <a:ext cx="3869532" cy="563730"/>
          </a:xfrm>
        </p:spPr>
        <p:txBody>
          <a:bodyPr>
            <a:normAutofit fontScale="90000"/>
          </a:bodyPr>
          <a:lstStyle/>
          <a:p>
            <a:pPr algn="l"/>
            <a:r>
              <a:rPr lang="en-US" sz="4400" dirty="0">
                <a:solidFill>
                  <a:schemeClr val="tx2">
                    <a:lumMod val="75000"/>
                  </a:schemeClr>
                </a:solidFill>
                <a:latin typeface="Bahnschrift SemiBold" panose="020B0502040204020203" pitchFamily="34" charset="0"/>
              </a:rPr>
              <a:t>How NodeJS work</a:t>
            </a:r>
            <a:endParaRPr lang="en-IN" sz="4400" dirty="0">
              <a:solidFill>
                <a:schemeClr val="tx2">
                  <a:lumMod val="7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FA89A8-66AF-0C4D-C160-24CE31AE0580}"/>
              </a:ext>
            </a:extLst>
          </p:cNvPr>
          <p:cNvSpPr/>
          <p:nvPr/>
        </p:nvSpPr>
        <p:spPr>
          <a:xfrm>
            <a:off x="617456" y="999237"/>
            <a:ext cx="10788977" cy="5480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latin typeface="Bahnschrift SemiBold SemiConden" panose="020B0502040204020203" pitchFamily="34" charset="0"/>
              </a:rPr>
              <a:t>Asynchronous Node JS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E15394E-73FE-A2AB-9357-B65362688007}"/>
              </a:ext>
            </a:extLst>
          </p:cNvPr>
          <p:cNvSpPr/>
          <p:nvPr/>
        </p:nvSpPr>
        <p:spPr>
          <a:xfrm>
            <a:off x="612739" y="1660681"/>
            <a:ext cx="4075529" cy="3220978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"Starting up..."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(()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"Two seconds have passed..."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},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(()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"0 seconds have passed..."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},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"Finishing up..."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F8D5A6-2690-F778-0540-F403572B6721}"/>
              </a:ext>
            </a:extLst>
          </p:cNvPr>
          <p:cNvSpPr/>
          <p:nvPr/>
        </p:nvSpPr>
        <p:spPr>
          <a:xfrm>
            <a:off x="8905190" y="1747546"/>
            <a:ext cx="2501242" cy="2720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513428-36B8-C27A-0336-84D34B764E6C}"/>
              </a:ext>
            </a:extLst>
          </p:cNvPr>
          <p:cNvSpPr/>
          <p:nvPr/>
        </p:nvSpPr>
        <p:spPr>
          <a:xfrm>
            <a:off x="612740" y="5015061"/>
            <a:ext cx="4075528" cy="15530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F10B65-2189-3237-A8C0-D72A173F36CE}"/>
              </a:ext>
            </a:extLst>
          </p:cNvPr>
          <p:cNvSpPr/>
          <p:nvPr/>
        </p:nvSpPr>
        <p:spPr>
          <a:xfrm>
            <a:off x="5432995" y="1687348"/>
            <a:ext cx="2702338" cy="28641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8DD35D-0D1A-08CB-0822-9C60261B4041}"/>
              </a:ext>
            </a:extLst>
          </p:cNvPr>
          <p:cNvSpPr/>
          <p:nvPr/>
        </p:nvSpPr>
        <p:spPr>
          <a:xfrm>
            <a:off x="5432994" y="5260157"/>
            <a:ext cx="6124267" cy="12443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176AE3A1-3EA4-8A28-2D19-F69FD883E791}"/>
              </a:ext>
            </a:extLst>
          </p:cNvPr>
          <p:cNvSpPr/>
          <p:nvPr/>
        </p:nvSpPr>
        <p:spPr>
          <a:xfrm>
            <a:off x="8314443" y="2828040"/>
            <a:ext cx="364511" cy="40535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669CB9AB-BCCC-E346-396D-193C30428AB5}"/>
              </a:ext>
            </a:extLst>
          </p:cNvPr>
          <p:cNvSpPr/>
          <p:nvPr/>
        </p:nvSpPr>
        <p:spPr>
          <a:xfrm>
            <a:off x="9539926" y="4694549"/>
            <a:ext cx="405352" cy="49019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7FE9FE9-7E68-C934-9738-037F1C7F5EDB}"/>
              </a:ext>
            </a:extLst>
          </p:cNvPr>
          <p:cNvSpPr/>
          <p:nvPr/>
        </p:nvSpPr>
        <p:spPr>
          <a:xfrm>
            <a:off x="5458120" y="1755688"/>
            <a:ext cx="2601799" cy="548089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Call Stack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EB8AC48-B7E6-2CA3-E932-F73E03D140C3}"/>
              </a:ext>
            </a:extLst>
          </p:cNvPr>
          <p:cNvSpPr/>
          <p:nvPr/>
        </p:nvSpPr>
        <p:spPr>
          <a:xfrm>
            <a:off x="8920583" y="1763549"/>
            <a:ext cx="2485849" cy="548089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Node APIs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5C3CC5A-D022-3F6A-BA6C-7234C8F6476D}"/>
              </a:ext>
            </a:extLst>
          </p:cNvPr>
          <p:cNvSpPr/>
          <p:nvPr/>
        </p:nvSpPr>
        <p:spPr>
          <a:xfrm>
            <a:off x="5456555" y="5302582"/>
            <a:ext cx="2056612" cy="47055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Callback Queue</a:t>
            </a:r>
          </a:p>
        </p:txBody>
      </p:sp>
      <p:pic>
        <p:nvPicPr>
          <p:cNvPr id="19" name="Graphic 18" descr="Repeat">
            <a:extLst>
              <a:ext uri="{FF2B5EF4-FFF2-40B4-BE49-F238E27FC236}">
                <a16:creationId xmlns:a16="http://schemas.microsoft.com/office/drawing/2014/main" id="{1D049918-B4B1-4500-F137-BF0BB4BAFA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05684" y="4783670"/>
            <a:ext cx="448238" cy="46455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B26353A-6F2C-85D2-4FC5-A55668CB64DB}"/>
              </a:ext>
            </a:extLst>
          </p:cNvPr>
          <p:cNvSpPr txBox="1"/>
          <p:nvPr/>
        </p:nvSpPr>
        <p:spPr>
          <a:xfrm>
            <a:off x="5470695" y="4881659"/>
            <a:ext cx="20707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Event Loop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2ED1453-407E-8C46-0EA1-39D18608B482}"/>
              </a:ext>
            </a:extLst>
          </p:cNvPr>
          <p:cNvCxnSpPr>
            <a:cxnSpLocks/>
          </p:cNvCxnSpPr>
          <p:nvPr/>
        </p:nvCxnSpPr>
        <p:spPr>
          <a:xfrm flipH="1">
            <a:off x="6039441" y="511693"/>
            <a:ext cx="201103" cy="14019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3418B5A-E293-2DA1-3761-84901E318D05}"/>
              </a:ext>
            </a:extLst>
          </p:cNvPr>
          <p:cNvSpPr txBox="1"/>
          <p:nvPr/>
        </p:nvSpPr>
        <p:spPr>
          <a:xfrm>
            <a:off x="6063791" y="144270"/>
            <a:ext cx="60496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Bahnschrift Light SemiCondensed" panose="020B0502040204020203" pitchFamily="34" charset="0"/>
              </a:rPr>
              <a:t>Before executing the function, it registers which function will be executed first and which function will be called later.</a:t>
            </a:r>
            <a:endParaRPr lang="en-IN" sz="1600" dirty="0">
              <a:latin typeface="Bahnschrift Light SemiCondensed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F4CA80-F839-9E76-F16E-4C1632FBB724}"/>
              </a:ext>
            </a:extLst>
          </p:cNvPr>
          <p:cNvSpPr txBox="1"/>
          <p:nvPr/>
        </p:nvSpPr>
        <p:spPr>
          <a:xfrm>
            <a:off x="689736" y="5101419"/>
            <a:ext cx="34297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Starting up...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2170A75-5DDA-F62C-957E-8D2699585A8C}"/>
              </a:ext>
            </a:extLst>
          </p:cNvPr>
          <p:cNvSpPr/>
          <p:nvPr/>
        </p:nvSpPr>
        <p:spPr>
          <a:xfrm>
            <a:off x="5590094" y="3951783"/>
            <a:ext cx="2064471" cy="407165"/>
          </a:xfrm>
          <a:prstGeom prst="rect">
            <a:avLst/>
          </a:prstGeom>
          <a:solidFill>
            <a:srgbClr val="92D05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Main()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891D331-97FA-7AB2-679D-F73269550804}"/>
              </a:ext>
            </a:extLst>
          </p:cNvPr>
          <p:cNvSpPr/>
          <p:nvPr/>
        </p:nvSpPr>
        <p:spPr>
          <a:xfrm>
            <a:off x="8920583" y="2503983"/>
            <a:ext cx="2485849" cy="407165"/>
          </a:xfrm>
          <a:prstGeom prst="rect">
            <a:avLst/>
          </a:prstGeom>
          <a:solidFill>
            <a:srgbClr val="92D05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err="1"/>
              <a:t>setTimeout</a:t>
            </a:r>
            <a:r>
              <a:rPr lang="en-IN" dirty="0"/>
              <a:t> (2 	Sec)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3F3AC7E-299F-F2BA-CC3E-3A6FB8820BDD}"/>
              </a:ext>
            </a:extLst>
          </p:cNvPr>
          <p:cNvSpPr/>
          <p:nvPr/>
        </p:nvSpPr>
        <p:spPr>
          <a:xfrm>
            <a:off x="8922151" y="3042882"/>
            <a:ext cx="2485849" cy="407165"/>
          </a:xfrm>
          <a:prstGeom prst="rect">
            <a:avLst/>
          </a:prstGeom>
          <a:solidFill>
            <a:srgbClr val="92D05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err="1"/>
              <a:t>setTimeout</a:t>
            </a:r>
            <a:r>
              <a:rPr lang="en-IN" dirty="0"/>
              <a:t> (0 	Sec)</a:t>
            </a:r>
          </a:p>
        </p:txBody>
      </p:sp>
    </p:spTree>
    <p:extLst>
      <p:ext uri="{BB962C8B-B14F-4D97-AF65-F5344CB8AC3E}">
        <p14:creationId xmlns:p14="http://schemas.microsoft.com/office/powerpoint/2010/main" val="3666797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1943D4-D649-60C8-2E0A-141B2B6F90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79F90-8C7B-7E18-E3C5-373EAB1E34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2979" y="497264"/>
            <a:ext cx="8825658" cy="765928"/>
          </a:xfrm>
        </p:spPr>
        <p:txBody>
          <a:bodyPr>
            <a:normAutofit fontScale="90000"/>
          </a:bodyPr>
          <a:lstStyle/>
          <a:p>
            <a:pPr algn="l"/>
            <a:r>
              <a:rPr lang="en-US" sz="4900" dirty="0">
                <a:solidFill>
                  <a:schemeClr val="tx2">
                    <a:lumMod val="75000"/>
                  </a:schemeClr>
                </a:solidFill>
                <a:latin typeface="Bahnschrift SemiBold" panose="020B0502040204020203" pitchFamily="34" charset="0"/>
              </a:rPr>
              <a:t>Basic</a:t>
            </a:r>
            <a:r>
              <a:rPr lang="en-US" sz="5400" dirty="0">
                <a:solidFill>
                  <a:schemeClr val="tx2">
                    <a:lumMod val="75000"/>
                  </a:schemeClr>
                </a:solidFill>
                <a:latin typeface="Bahnschrift SemiBold" panose="020B0502040204020203" pitchFamily="34" charset="0"/>
              </a:rPr>
              <a:t> before Getting start</a:t>
            </a:r>
            <a:endParaRPr lang="en-IN" sz="5400" dirty="0">
              <a:solidFill>
                <a:schemeClr val="tx2">
                  <a:lumMod val="7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9EBAFA-6F24-0A1F-4930-746FE111EB6B}"/>
              </a:ext>
            </a:extLst>
          </p:cNvPr>
          <p:cNvSpPr txBox="1"/>
          <p:nvPr/>
        </p:nvSpPr>
        <p:spPr>
          <a:xfrm>
            <a:off x="1454712" y="1253017"/>
            <a:ext cx="6114272" cy="1876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What are client and server side.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Where do we use node(Client or Server Side).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How NodeJS use JavaScript.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What developer Make with NodeJS.</a:t>
            </a:r>
          </a:p>
        </p:txBody>
      </p:sp>
    </p:spTree>
    <p:extLst>
      <p:ext uri="{BB962C8B-B14F-4D97-AF65-F5344CB8AC3E}">
        <p14:creationId xmlns:p14="http://schemas.microsoft.com/office/powerpoint/2010/main" val="18824768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DCBEDA-2F23-C57C-8B81-79E4D97F7C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20412-880F-964E-4C07-E201833045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2979" y="402995"/>
            <a:ext cx="3869532" cy="563730"/>
          </a:xfrm>
        </p:spPr>
        <p:txBody>
          <a:bodyPr>
            <a:normAutofit fontScale="90000"/>
          </a:bodyPr>
          <a:lstStyle/>
          <a:p>
            <a:pPr algn="l"/>
            <a:r>
              <a:rPr lang="en-US" sz="4400" dirty="0">
                <a:solidFill>
                  <a:schemeClr val="tx2">
                    <a:lumMod val="75000"/>
                  </a:schemeClr>
                </a:solidFill>
                <a:latin typeface="Bahnschrift SemiBold" panose="020B0502040204020203" pitchFamily="34" charset="0"/>
              </a:rPr>
              <a:t>How NodeJS work</a:t>
            </a:r>
            <a:endParaRPr lang="en-IN" sz="4400" dirty="0">
              <a:solidFill>
                <a:schemeClr val="tx2">
                  <a:lumMod val="7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8287A3-E384-5DF8-03ED-95F3D419B5D7}"/>
              </a:ext>
            </a:extLst>
          </p:cNvPr>
          <p:cNvSpPr/>
          <p:nvPr/>
        </p:nvSpPr>
        <p:spPr>
          <a:xfrm>
            <a:off x="617456" y="999237"/>
            <a:ext cx="10788977" cy="5480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latin typeface="Bahnschrift SemiBold SemiConden" panose="020B0502040204020203" pitchFamily="34" charset="0"/>
              </a:rPr>
              <a:t>Asynchronous Node JS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9CB4C5-45C3-1392-F120-445EEA35DE16}"/>
              </a:ext>
            </a:extLst>
          </p:cNvPr>
          <p:cNvSpPr/>
          <p:nvPr/>
        </p:nvSpPr>
        <p:spPr>
          <a:xfrm>
            <a:off x="612739" y="1660681"/>
            <a:ext cx="4075529" cy="3220978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"Starting up..."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(()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"Two seconds have passed..."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},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(()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"0 seconds have passed..."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},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"Finishing up..."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EFD7BF-C80C-0F89-BDE8-7B93072EDBE9}"/>
              </a:ext>
            </a:extLst>
          </p:cNvPr>
          <p:cNvSpPr/>
          <p:nvPr/>
        </p:nvSpPr>
        <p:spPr>
          <a:xfrm>
            <a:off x="8905190" y="1747546"/>
            <a:ext cx="2501242" cy="2720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61633F-19E0-5265-D76E-5F8ADA4B51D7}"/>
              </a:ext>
            </a:extLst>
          </p:cNvPr>
          <p:cNvSpPr/>
          <p:nvPr/>
        </p:nvSpPr>
        <p:spPr>
          <a:xfrm>
            <a:off x="612740" y="5015061"/>
            <a:ext cx="4075528" cy="15530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D52A6D5-4A96-EF60-6E19-02564654439C}"/>
              </a:ext>
            </a:extLst>
          </p:cNvPr>
          <p:cNvSpPr/>
          <p:nvPr/>
        </p:nvSpPr>
        <p:spPr>
          <a:xfrm>
            <a:off x="5432995" y="1687348"/>
            <a:ext cx="2702338" cy="28641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222CD9-934B-536F-CED1-C2829EBCA0C5}"/>
              </a:ext>
            </a:extLst>
          </p:cNvPr>
          <p:cNvSpPr/>
          <p:nvPr/>
        </p:nvSpPr>
        <p:spPr>
          <a:xfrm>
            <a:off x="5432994" y="5260157"/>
            <a:ext cx="6124267" cy="12443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D8F526D2-8939-9623-D598-3B3C854B8E38}"/>
              </a:ext>
            </a:extLst>
          </p:cNvPr>
          <p:cNvSpPr/>
          <p:nvPr/>
        </p:nvSpPr>
        <p:spPr>
          <a:xfrm>
            <a:off x="8314443" y="2828040"/>
            <a:ext cx="364511" cy="40535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6310AE0E-FAD5-9661-E02B-A7A323EF3130}"/>
              </a:ext>
            </a:extLst>
          </p:cNvPr>
          <p:cNvSpPr/>
          <p:nvPr/>
        </p:nvSpPr>
        <p:spPr>
          <a:xfrm>
            <a:off x="9539926" y="4694549"/>
            <a:ext cx="405352" cy="49019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80AB39-B785-25B6-F7D4-D27F8B2D1A10}"/>
              </a:ext>
            </a:extLst>
          </p:cNvPr>
          <p:cNvSpPr/>
          <p:nvPr/>
        </p:nvSpPr>
        <p:spPr>
          <a:xfrm>
            <a:off x="5458120" y="1755688"/>
            <a:ext cx="2601799" cy="548089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Call Stack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6CEBB1-1F7C-6A16-2FC9-86051ACFF656}"/>
              </a:ext>
            </a:extLst>
          </p:cNvPr>
          <p:cNvSpPr/>
          <p:nvPr/>
        </p:nvSpPr>
        <p:spPr>
          <a:xfrm>
            <a:off x="8920583" y="1763549"/>
            <a:ext cx="2485849" cy="548089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Node APIs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155BC2A-F6A8-BCC3-5D5A-EB5C651E57BA}"/>
              </a:ext>
            </a:extLst>
          </p:cNvPr>
          <p:cNvSpPr/>
          <p:nvPr/>
        </p:nvSpPr>
        <p:spPr>
          <a:xfrm>
            <a:off x="5456555" y="5302582"/>
            <a:ext cx="2056612" cy="47055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Callback Queue</a:t>
            </a:r>
          </a:p>
        </p:txBody>
      </p:sp>
      <p:pic>
        <p:nvPicPr>
          <p:cNvPr id="19" name="Graphic 18" descr="Repeat">
            <a:extLst>
              <a:ext uri="{FF2B5EF4-FFF2-40B4-BE49-F238E27FC236}">
                <a16:creationId xmlns:a16="http://schemas.microsoft.com/office/drawing/2014/main" id="{69602453-1532-9F53-E9FF-ED17508822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05684" y="4783670"/>
            <a:ext cx="448238" cy="46455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3D8D3CC-1754-BDAF-C315-3D9A37A771BA}"/>
              </a:ext>
            </a:extLst>
          </p:cNvPr>
          <p:cNvSpPr txBox="1"/>
          <p:nvPr/>
        </p:nvSpPr>
        <p:spPr>
          <a:xfrm>
            <a:off x="5470695" y="4881659"/>
            <a:ext cx="20707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Event Loop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A059294-3061-7154-D90F-CE87A63C1083}"/>
              </a:ext>
            </a:extLst>
          </p:cNvPr>
          <p:cNvCxnSpPr>
            <a:cxnSpLocks/>
          </p:cNvCxnSpPr>
          <p:nvPr/>
        </p:nvCxnSpPr>
        <p:spPr>
          <a:xfrm flipH="1">
            <a:off x="6039441" y="511693"/>
            <a:ext cx="201103" cy="14019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436B722-34D7-B2DB-AAF3-75A703545670}"/>
              </a:ext>
            </a:extLst>
          </p:cNvPr>
          <p:cNvSpPr txBox="1"/>
          <p:nvPr/>
        </p:nvSpPr>
        <p:spPr>
          <a:xfrm>
            <a:off x="6063791" y="144270"/>
            <a:ext cx="60496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Bahnschrift Light SemiCondensed" panose="020B0502040204020203" pitchFamily="34" charset="0"/>
              </a:rPr>
              <a:t>Before executing the function, it registers which function will be executed first and which function will be called later.</a:t>
            </a:r>
            <a:endParaRPr lang="en-IN" sz="1600" dirty="0">
              <a:latin typeface="Bahnschrift Light SemiCondensed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EACE6B-C54D-04F7-AE3D-8FB3D33A4E4D}"/>
              </a:ext>
            </a:extLst>
          </p:cNvPr>
          <p:cNvSpPr txBox="1"/>
          <p:nvPr/>
        </p:nvSpPr>
        <p:spPr>
          <a:xfrm>
            <a:off x="689736" y="5101419"/>
            <a:ext cx="34297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Starting up...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24A4126-5ACC-9FA1-F0D7-536347BFA7DB}"/>
              </a:ext>
            </a:extLst>
          </p:cNvPr>
          <p:cNvSpPr/>
          <p:nvPr/>
        </p:nvSpPr>
        <p:spPr>
          <a:xfrm>
            <a:off x="5590094" y="3951783"/>
            <a:ext cx="2064471" cy="407165"/>
          </a:xfrm>
          <a:prstGeom prst="rect">
            <a:avLst/>
          </a:prstGeom>
          <a:solidFill>
            <a:srgbClr val="92D05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Main()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A6DE81E-C6A4-C33D-5460-B369CC96DE3F}"/>
              </a:ext>
            </a:extLst>
          </p:cNvPr>
          <p:cNvSpPr/>
          <p:nvPr/>
        </p:nvSpPr>
        <p:spPr>
          <a:xfrm>
            <a:off x="8920583" y="2503983"/>
            <a:ext cx="2485849" cy="407165"/>
          </a:xfrm>
          <a:prstGeom prst="rect">
            <a:avLst/>
          </a:prstGeom>
          <a:solidFill>
            <a:srgbClr val="92D05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err="1"/>
              <a:t>setTimeout</a:t>
            </a:r>
            <a:r>
              <a:rPr lang="en-IN" dirty="0"/>
              <a:t> (2 	Sec)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EFB05A-CC8E-0B34-EC2E-21FD4EE70B30}"/>
              </a:ext>
            </a:extLst>
          </p:cNvPr>
          <p:cNvSpPr/>
          <p:nvPr/>
        </p:nvSpPr>
        <p:spPr>
          <a:xfrm>
            <a:off x="5590094" y="5882326"/>
            <a:ext cx="2485849" cy="407165"/>
          </a:xfrm>
          <a:prstGeom prst="rect">
            <a:avLst/>
          </a:prstGeom>
          <a:solidFill>
            <a:srgbClr val="92D05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Callback (0 	Sec)</a:t>
            </a:r>
          </a:p>
        </p:txBody>
      </p:sp>
    </p:spTree>
    <p:extLst>
      <p:ext uri="{BB962C8B-B14F-4D97-AF65-F5344CB8AC3E}">
        <p14:creationId xmlns:p14="http://schemas.microsoft.com/office/powerpoint/2010/main" val="38121552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BD1263-54DD-63E7-0EDC-1DA96BB4B7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3D41F-CF70-B885-D5FA-30BCEC405B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2979" y="402995"/>
            <a:ext cx="3869532" cy="563730"/>
          </a:xfrm>
        </p:spPr>
        <p:txBody>
          <a:bodyPr>
            <a:normAutofit fontScale="90000"/>
          </a:bodyPr>
          <a:lstStyle/>
          <a:p>
            <a:pPr algn="l"/>
            <a:r>
              <a:rPr lang="en-US" sz="4400" dirty="0">
                <a:solidFill>
                  <a:schemeClr val="tx2">
                    <a:lumMod val="75000"/>
                  </a:schemeClr>
                </a:solidFill>
                <a:latin typeface="Bahnschrift SemiBold" panose="020B0502040204020203" pitchFamily="34" charset="0"/>
              </a:rPr>
              <a:t>How NodeJS work</a:t>
            </a:r>
            <a:endParaRPr lang="en-IN" sz="4400" dirty="0">
              <a:solidFill>
                <a:schemeClr val="tx2">
                  <a:lumMod val="7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6B03EC-B21B-1E10-CA0F-24FF36DB73AD}"/>
              </a:ext>
            </a:extLst>
          </p:cNvPr>
          <p:cNvSpPr/>
          <p:nvPr/>
        </p:nvSpPr>
        <p:spPr>
          <a:xfrm>
            <a:off x="617456" y="999237"/>
            <a:ext cx="10788977" cy="5480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latin typeface="Bahnschrift SemiBold SemiConden" panose="020B0502040204020203" pitchFamily="34" charset="0"/>
              </a:rPr>
              <a:t>Asynchronous Node JS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D6952E-3BE1-8271-5423-08ECF9BE9679}"/>
              </a:ext>
            </a:extLst>
          </p:cNvPr>
          <p:cNvSpPr/>
          <p:nvPr/>
        </p:nvSpPr>
        <p:spPr>
          <a:xfrm>
            <a:off x="612739" y="1660681"/>
            <a:ext cx="4075529" cy="3220978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"Starting up..."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(()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"Two seconds have passed..."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},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(()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"0 seconds have passed..."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},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"Finishing up..."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84B448-46A0-4A58-BEF5-0A33C874C4FE}"/>
              </a:ext>
            </a:extLst>
          </p:cNvPr>
          <p:cNvSpPr/>
          <p:nvPr/>
        </p:nvSpPr>
        <p:spPr>
          <a:xfrm>
            <a:off x="8905190" y="1747546"/>
            <a:ext cx="2501242" cy="2720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A91FBF2-EFA6-45D8-8ADD-7CAB3A3AFE54}"/>
              </a:ext>
            </a:extLst>
          </p:cNvPr>
          <p:cNvSpPr/>
          <p:nvPr/>
        </p:nvSpPr>
        <p:spPr>
          <a:xfrm>
            <a:off x="612740" y="5015061"/>
            <a:ext cx="4075528" cy="15530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B1AE03-3599-4360-81EC-44F7F5266253}"/>
              </a:ext>
            </a:extLst>
          </p:cNvPr>
          <p:cNvSpPr/>
          <p:nvPr/>
        </p:nvSpPr>
        <p:spPr>
          <a:xfrm>
            <a:off x="5432995" y="1687348"/>
            <a:ext cx="2702338" cy="28641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16056D-C380-421C-405A-FAC153714BAD}"/>
              </a:ext>
            </a:extLst>
          </p:cNvPr>
          <p:cNvSpPr/>
          <p:nvPr/>
        </p:nvSpPr>
        <p:spPr>
          <a:xfrm>
            <a:off x="5432994" y="5260157"/>
            <a:ext cx="6124267" cy="12443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AF0C6DDA-3249-1926-B012-FFA8898F4CE5}"/>
              </a:ext>
            </a:extLst>
          </p:cNvPr>
          <p:cNvSpPr/>
          <p:nvPr/>
        </p:nvSpPr>
        <p:spPr>
          <a:xfrm>
            <a:off x="8314443" y="2828040"/>
            <a:ext cx="364511" cy="40535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903814BB-7B07-D595-010A-13AD78E0A211}"/>
              </a:ext>
            </a:extLst>
          </p:cNvPr>
          <p:cNvSpPr/>
          <p:nvPr/>
        </p:nvSpPr>
        <p:spPr>
          <a:xfrm>
            <a:off x="9539926" y="4694549"/>
            <a:ext cx="405352" cy="49019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D10E22-5794-DE7F-BF42-7D73E62F44CE}"/>
              </a:ext>
            </a:extLst>
          </p:cNvPr>
          <p:cNvSpPr/>
          <p:nvPr/>
        </p:nvSpPr>
        <p:spPr>
          <a:xfrm>
            <a:off x="5458120" y="1755688"/>
            <a:ext cx="2601799" cy="548089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Call Stack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5978242-05D9-2C20-B3AD-299AE58F5477}"/>
              </a:ext>
            </a:extLst>
          </p:cNvPr>
          <p:cNvSpPr/>
          <p:nvPr/>
        </p:nvSpPr>
        <p:spPr>
          <a:xfrm>
            <a:off x="8920583" y="1763549"/>
            <a:ext cx="2485849" cy="548089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Node APIs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1473952-F154-3BAD-B7AC-8ED0A6F384A5}"/>
              </a:ext>
            </a:extLst>
          </p:cNvPr>
          <p:cNvSpPr/>
          <p:nvPr/>
        </p:nvSpPr>
        <p:spPr>
          <a:xfrm>
            <a:off x="5456555" y="5302582"/>
            <a:ext cx="2056612" cy="47055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Callback Queue</a:t>
            </a:r>
          </a:p>
        </p:txBody>
      </p:sp>
      <p:pic>
        <p:nvPicPr>
          <p:cNvPr id="19" name="Graphic 18" descr="Repeat">
            <a:extLst>
              <a:ext uri="{FF2B5EF4-FFF2-40B4-BE49-F238E27FC236}">
                <a16:creationId xmlns:a16="http://schemas.microsoft.com/office/drawing/2014/main" id="{AE3353C9-28A8-8457-75ED-0D19FE9B9B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05684" y="4783670"/>
            <a:ext cx="448238" cy="46455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D684B31-A787-0E7E-4BE1-81CF391BFA4D}"/>
              </a:ext>
            </a:extLst>
          </p:cNvPr>
          <p:cNvSpPr txBox="1"/>
          <p:nvPr/>
        </p:nvSpPr>
        <p:spPr>
          <a:xfrm>
            <a:off x="5470695" y="4881659"/>
            <a:ext cx="20707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Event Loop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99E6579-2B0E-90D2-5D9E-A77C4BF929FC}"/>
              </a:ext>
            </a:extLst>
          </p:cNvPr>
          <p:cNvCxnSpPr>
            <a:cxnSpLocks/>
          </p:cNvCxnSpPr>
          <p:nvPr/>
        </p:nvCxnSpPr>
        <p:spPr>
          <a:xfrm flipH="1">
            <a:off x="6039441" y="511693"/>
            <a:ext cx="201103" cy="14019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7B36483-0107-2E36-F60B-CCFA33F01D70}"/>
              </a:ext>
            </a:extLst>
          </p:cNvPr>
          <p:cNvSpPr txBox="1"/>
          <p:nvPr/>
        </p:nvSpPr>
        <p:spPr>
          <a:xfrm>
            <a:off x="6063791" y="144270"/>
            <a:ext cx="60496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Bahnschrift Light SemiCondensed" panose="020B0502040204020203" pitchFamily="34" charset="0"/>
              </a:rPr>
              <a:t>Before executing the function, it registers which function will be executed first and which function will be called later.</a:t>
            </a:r>
            <a:endParaRPr lang="en-IN" sz="1600" dirty="0">
              <a:latin typeface="Bahnschrift Light SemiCondensed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52F6E9-3BCF-6F2F-F837-0A5C2972B2F1}"/>
              </a:ext>
            </a:extLst>
          </p:cNvPr>
          <p:cNvSpPr txBox="1"/>
          <p:nvPr/>
        </p:nvSpPr>
        <p:spPr>
          <a:xfrm>
            <a:off x="689736" y="5101419"/>
            <a:ext cx="34297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Starting up...</a:t>
            </a:r>
          </a:p>
          <a:p>
            <a:r>
              <a:rPr lang="en-IN" dirty="0">
                <a:solidFill>
                  <a:schemeClr val="bg1"/>
                </a:solidFill>
              </a:rPr>
              <a:t>Finishing up…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9536127-1A8E-2C4E-8C71-4850827582A1}"/>
              </a:ext>
            </a:extLst>
          </p:cNvPr>
          <p:cNvSpPr/>
          <p:nvPr/>
        </p:nvSpPr>
        <p:spPr>
          <a:xfrm>
            <a:off x="8920583" y="2503983"/>
            <a:ext cx="2485849" cy="407165"/>
          </a:xfrm>
          <a:prstGeom prst="rect">
            <a:avLst/>
          </a:prstGeom>
          <a:solidFill>
            <a:srgbClr val="92D05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err="1"/>
              <a:t>setTimeout</a:t>
            </a:r>
            <a:r>
              <a:rPr lang="en-IN" dirty="0"/>
              <a:t> (2 	Sec)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0A2CAF-BD43-3CD4-23BB-67F283E35101}"/>
              </a:ext>
            </a:extLst>
          </p:cNvPr>
          <p:cNvSpPr/>
          <p:nvPr/>
        </p:nvSpPr>
        <p:spPr>
          <a:xfrm>
            <a:off x="5590094" y="3532683"/>
            <a:ext cx="2485849" cy="407165"/>
          </a:xfrm>
          <a:prstGeom prst="rect">
            <a:avLst/>
          </a:prstGeom>
          <a:solidFill>
            <a:srgbClr val="92D05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Callback (0 	Sec)</a:t>
            </a:r>
          </a:p>
        </p:txBody>
      </p:sp>
    </p:spTree>
    <p:extLst>
      <p:ext uri="{BB962C8B-B14F-4D97-AF65-F5344CB8AC3E}">
        <p14:creationId xmlns:p14="http://schemas.microsoft.com/office/powerpoint/2010/main" val="9776318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6DDF01-AE2A-B02C-F641-54B6405E45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A6C75-D700-356C-49BB-95A0F1BAF4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2979" y="402995"/>
            <a:ext cx="3869532" cy="563730"/>
          </a:xfrm>
        </p:spPr>
        <p:txBody>
          <a:bodyPr>
            <a:normAutofit fontScale="90000"/>
          </a:bodyPr>
          <a:lstStyle/>
          <a:p>
            <a:pPr algn="l"/>
            <a:r>
              <a:rPr lang="en-US" sz="4400" dirty="0">
                <a:solidFill>
                  <a:schemeClr val="tx2">
                    <a:lumMod val="75000"/>
                  </a:schemeClr>
                </a:solidFill>
                <a:latin typeface="Bahnschrift SemiBold" panose="020B0502040204020203" pitchFamily="34" charset="0"/>
              </a:rPr>
              <a:t>How NodeJS work</a:t>
            </a:r>
            <a:endParaRPr lang="en-IN" sz="4400" dirty="0">
              <a:solidFill>
                <a:schemeClr val="tx2">
                  <a:lumMod val="7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CBBC7E-2BA9-A8DD-2D0A-D8DA3CACAB78}"/>
              </a:ext>
            </a:extLst>
          </p:cNvPr>
          <p:cNvSpPr/>
          <p:nvPr/>
        </p:nvSpPr>
        <p:spPr>
          <a:xfrm>
            <a:off x="617456" y="999237"/>
            <a:ext cx="10788977" cy="5480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latin typeface="Bahnschrift SemiBold SemiConden" panose="020B0502040204020203" pitchFamily="34" charset="0"/>
              </a:rPr>
              <a:t>Asynchronous Node JS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52FA25-8C3D-D7E9-5EE1-9DA73484C3CD}"/>
              </a:ext>
            </a:extLst>
          </p:cNvPr>
          <p:cNvSpPr/>
          <p:nvPr/>
        </p:nvSpPr>
        <p:spPr>
          <a:xfrm>
            <a:off x="612739" y="1660681"/>
            <a:ext cx="4075529" cy="3220978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"Starting up..."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(()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"Two seconds have passed..."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},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(()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"0 seconds have passed..."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},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"Finishing up..."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B43342-388B-9C34-A898-F380BA839E36}"/>
              </a:ext>
            </a:extLst>
          </p:cNvPr>
          <p:cNvSpPr/>
          <p:nvPr/>
        </p:nvSpPr>
        <p:spPr>
          <a:xfrm>
            <a:off x="8905190" y="1747546"/>
            <a:ext cx="2501242" cy="2720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B6787E3-4966-DD30-7CF8-A4FAD3DEE287}"/>
              </a:ext>
            </a:extLst>
          </p:cNvPr>
          <p:cNvSpPr/>
          <p:nvPr/>
        </p:nvSpPr>
        <p:spPr>
          <a:xfrm>
            <a:off x="612740" y="5015061"/>
            <a:ext cx="4075528" cy="15530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F1413F-273D-32DF-D431-D453858165D3}"/>
              </a:ext>
            </a:extLst>
          </p:cNvPr>
          <p:cNvSpPr/>
          <p:nvPr/>
        </p:nvSpPr>
        <p:spPr>
          <a:xfrm>
            <a:off x="5432995" y="1687348"/>
            <a:ext cx="2702338" cy="28641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8E33F7-21FB-16FB-549B-D3944A7715C1}"/>
              </a:ext>
            </a:extLst>
          </p:cNvPr>
          <p:cNvSpPr/>
          <p:nvPr/>
        </p:nvSpPr>
        <p:spPr>
          <a:xfrm>
            <a:off x="5432994" y="5260157"/>
            <a:ext cx="6124267" cy="12443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D98755C9-3735-FFFF-2935-1B8E34418C8B}"/>
              </a:ext>
            </a:extLst>
          </p:cNvPr>
          <p:cNvSpPr/>
          <p:nvPr/>
        </p:nvSpPr>
        <p:spPr>
          <a:xfrm>
            <a:off x="8314443" y="2828040"/>
            <a:ext cx="364511" cy="40535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72EFC324-3D8A-83B1-6BB3-60D21C2B4493}"/>
              </a:ext>
            </a:extLst>
          </p:cNvPr>
          <p:cNvSpPr/>
          <p:nvPr/>
        </p:nvSpPr>
        <p:spPr>
          <a:xfrm>
            <a:off x="9539926" y="4694549"/>
            <a:ext cx="405352" cy="49019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9F9872D-9AD8-E002-F04C-517514D7F37E}"/>
              </a:ext>
            </a:extLst>
          </p:cNvPr>
          <p:cNvSpPr/>
          <p:nvPr/>
        </p:nvSpPr>
        <p:spPr>
          <a:xfrm>
            <a:off x="5458120" y="1755688"/>
            <a:ext cx="2601799" cy="548089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Call Stack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8FB78BA-0C95-E18D-2C92-306DE6BC111C}"/>
              </a:ext>
            </a:extLst>
          </p:cNvPr>
          <p:cNvSpPr/>
          <p:nvPr/>
        </p:nvSpPr>
        <p:spPr>
          <a:xfrm>
            <a:off x="8920583" y="1763549"/>
            <a:ext cx="2485849" cy="548089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Node APIs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EDF851-CE98-1E01-5C6D-65B8E20C8E99}"/>
              </a:ext>
            </a:extLst>
          </p:cNvPr>
          <p:cNvSpPr/>
          <p:nvPr/>
        </p:nvSpPr>
        <p:spPr>
          <a:xfrm>
            <a:off x="5456555" y="5302582"/>
            <a:ext cx="2056612" cy="47055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Callback Queue</a:t>
            </a:r>
          </a:p>
        </p:txBody>
      </p:sp>
      <p:pic>
        <p:nvPicPr>
          <p:cNvPr id="19" name="Graphic 18" descr="Repeat">
            <a:extLst>
              <a:ext uri="{FF2B5EF4-FFF2-40B4-BE49-F238E27FC236}">
                <a16:creationId xmlns:a16="http://schemas.microsoft.com/office/drawing/2014/main" id="{F442EB4C-BA68-0B13-6D5A-F244B20BCC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05684" y="4783670"/>
            <a:ext cx="448238" cy="46455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41F5330-F021-4F11-41A5-490ACD01CEFA}"/>
              </a:ext>
            </a:extLst>
          </p:cNvPr>
          <p:cNvSpPr txBox="1"/>
          <p:nvPr/>
        </p:nvSpPr>
        <p:spPr>
          <a:xfrm>
            <a:off x="5470695" y="4881659"/>
            <a:ext cx="20707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Event Loop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52B470E-1AEE-E9DB-EE72-314ED973D128}"/>
              </a:ext>
            </a:extLst>
          </p:cNvPr>
          <p:cNvCxnSpPr>
            <a:cxnSpLocks/>
          </p:cNvCxnSpPr>
          <p:nvPr/>
        </p:nvCxnSpPr>
        <p:spPr>
          <a:xfrm flipH="1">
            <a:off x="6039441" y="511693"/>
            <a:ext cx="201103" cy="14019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36128FB-1600-92A6-3581-70B39EAC5B56}"/>
              </a:ext>
            </a:extLst>
          </p:cNvPr>
          <p:cNvSpPr txBox="1"/>
          <p:nvPr/>
        </p:nvSpPr>
        <p:spPr>
          <a:xfrm>
            <a:off x="6063791" y="144270"/>
            <a:ext cx="60496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Bahnschrift Light SemiCondensed" panose="020B0502040204020203" pitchFamily="34" charset="0"/>
              </a:rPr>
              <a:t>Before executing the function, it registers which function will be executed first and which function will be called later.</a:t>
            </a:r>
            <a:endParaRPr lang="en-IN" sz="1600" dirty="0">
              <a:latin typeface="Bahnschrift Light SemiCondensed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664B59E-C9AF-2D9B-6B70-070D78297100}"/>
              </a:ext>
            </a:extLst>
          </p:cNvPr>
          <p:cNvSpPr txBox="1"/>
          <p:nvPr/>
        </p:nvSpPr>
        <p:spPr>
          <a:xfrm>
            <a:off x="689736" y="5101419"/>
            <a:ext cx="342977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Starting up...</a:t>
            </a:r>
          </a:p>
          <a:p>
            <a:r>
              <a:rPr lang="en-IN" dirty="0">
                <a:solidFill>
                  <a:schemeClr val="bg1"/>
                </a:solidFill>
              </a:rPr>
              <a:t>Finishing up…</a:t>
            </a:r>
          </a:p>
          <a:p>
            <a:r>
              <a:rPr lang="en-IN" dirty="0">
                <a:solidFill>
                  <a:schemeClr val="bg1"/>
                </a:solidFill>
              </a:rPr>
              <a:t>Zero (0) second have passed…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E48A4E2-7F96-7FEB-AB65-DA928975FB48}"/>
              </a:ext>
            </a:extLst>
          </p:cNvPr>
          <p:cNvSpPr/>
          <p:nvPr/>
        </p:nvSpPr>
        <p:spPr>
          <a:xfrm>
            <a:off x="5649484" y="5906951"/>
            <a:ext cx="2485849" cy="407165"/>
          </a:xfrm>
          <a:prstGeom prst="rect">
            <a:avLst/>
          </a:prstGeom>
          <a:solidFill>
            <a:srgbClr val="92D05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err="1"/>
              <a:t>setTimeout</a:t>
            </a:r>
            <a:r>
              <a:rPr lang="en-IN" dirty="0"/>
              <a:t> (2 	Sec)</a:t>
            </a:r>
          </a:p>
        </p:txBody>
      </p:sp>
    </p:spTree>
    <p:extLst>
      <p:ext uri="{BB962C8B-B14F-4D97-AF65-F5344CB8AC3E}">
        <p14:creationId xmlns:p14="http://schemas.microsoft.com/office/powerpoint/2010/main" val="21617869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5E5113-455D-3EF1-094B-CE95202750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BCCDB-53D3-8A0B-72BF-EE3C411C43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2979" y="402995"/>
            <a:ext cx="3869532" cy="563730"/>
          </a:xfrm>
        </p:spPr>
        <p:txBody>
          <a:bodyPr>
            <a:normAutofit fontScale="90000"/>
          </a:bodyPr>
          <a:lstStyle/>
          <a:p>
            <a:pPr algn="l"/>
            <a:r>
              <a:rPr lang="en-US" sz="4400" dirty="0">
                <a:solidFill>
                  <a:schemeClr val="tx2">
                    <a:lumMod val="75000"/>
                  </a:schemeClr>
                </a:solidFill>
                <a:latin typeface="Bahnschrift SemiBold" panose="020B0502040204020203" pitchFamily="34" charset="0"/>
              </a:rPr>
              <a:t>How NodeJS work</a:t>
            </a:r>
            <a:endParaRPr lang="en-IN" sz="4400" dirty="0">
              <a:solidFill>
                <a:schemeClr val="tx2">
                  <a:lumMod val="7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C4A653-8D3C-61D4-C860-4A3813C35895}"/>
              </a:ext>
            </a:extLst>
          </p:cNvPr>
          <p:cNvSpPr/>
          <p:nvPr/>
        </p:nvSpPr>
        <p:spPr>
          <a:xfrm>
            <a:off x="617456" y="999237"/>
            <a:ext cx="10788977" cy="5480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latin typeface="Bahnschrift SemiBold SemiConden" panose="020B0502040204020203" pitchFamily="34" charset="0"/>
              </a:rPr>
              <a:t>Asynchronous Node JS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5C4C990-06D4-9C79-1F11-4534F9AE3D35}"/>
              </a:ext>
            </a:extLst>
          </p:cNvPr>
          <p:cNvSpPr/>
          <p:nvPr/>
        </p:nvSpPr>
        <p:spPr>
          <a:xfrm>
            <a:off x="612739" y="1660681"/>
            <a:ext cx="4075529" cy="3220978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"Starting up..."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(()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"Two seconds have passed..."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},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(()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"0 seconds have passed..."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},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"Finishing up..."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AF49E0-48F9-30AA-9348-D2276CF59F93}"/>
              </a:ext>
            </a:extLst>
          </p:cNvPr>
          <p:cNvSpPr/>
          <p:nvPr/>
        </p:nvSpPr>
        <p:spPr>
          <a:xfrm>
            <a:off x="8905190" y="1747546"/>
            <a:ext cx="2501242" cy="2720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2468F7-E194-1B90-A986-48CA1939BD83}"/>
              </a:ext>
            </a:extLst>
          </p:cNvPr>
          <p:cNvSpPr/>
          <p:nvPr/>
        </p:nvSpPr>
        <p:spPr>
          <a:xfrm>
            <a:off x="612740" y="5015061"/>
            <a:ext cx="4075528" cy="15530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968BBA-4D0B-44A7-BF02-C8CC5CB43CDA}"/>
              </a:ext>
            </a:extLst>
          </p:cNvPr>
          <p:cNvSpPr/>
          <p:nvPr/>
        </p:nvSpPr>
        <p:spPr>
          <a:xfrm>
            <a:off x="5432995" y="1687348"/>
            <a:ext cx="2702338" cy="28641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73B8CC-12BE-FBF9-DBA4-10DD4EA45468}"/>
              </a:ext>
            </a:extLst>
          </p:cNvPr>
          <p:cNvSpPr/>
          <p:nvPr/>
        </p:nvSpPr>
        <p:spPr>
          <a:xfrm>
            <a:off x="5432994" y="5260157"/>
            <a:ext cx="6124267" cy="12443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5F2AEAA7-521E-A333-8216-DFB06FD59643}"/>
              </a:ext>
            </a:extLst>
          </p:cNvPr>
          <p:cNvSpPr/>
          <p:nvPr/>
        </p:nvSpPr>
        <p:spPr>
          <a:xfrm>
            <a:off x="8314443" y="2828040"/>
            <a:ext cx="364511" cy="40535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6FB91C2B-2C75-F012-1BEB-480F3AF58501}"/>
              </a:ext>
            </a:extLst>
          </p:cNvPr>
          <p:cNvSpPr/>
          <p:nvPr/>
        </p:nvSpPr>
        <p:spPr>
          <a:xfrm>
            <a:off x="9539926" y="4694549"/>
            <a:ext cx="405352" cy="49019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FBEEC7-CE2C-D24F-982C-FA41CC147E61}"/>
              </a:ext>
            </a:extLst>
          </p:cNvPr>
          <p:cNvSpPr/>
          <p:nvPr/>
        </p:nvSpPr>
        <p:spPr>
          <a:xfrm>
            <a:off x="5458120" y="1755688"/>
            <a:ext cx="2601799" cy="548089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Call Stack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BB87E08-B69A-272B-B32C-37D94A11A3E4}"/>
              </a:ext>
            </a:extLst>
          </p:cNvPr>
          <p:cNvSpPr/>
          <p:nvPr/>
        </p:nvSpPr>
        <p:spPr>
          <a:xfrm>
            <a:off x="8920583" y="1763549"/>
            <a:ext cx="2485849" cy="548089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Node APIs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E440F18-E5EB-0742-46F5-3A9B066B2B01}"/>
              </a:ext>
            </a:extLst>
          </p:cNvPr>
          <p:cNvSpPr/>
          <p:nvPr/>
        </p:nvSpPr>
        <p:spPr>
          <a:xfrm>
            <a:off x="5456555" y="5302582"/>
            <a:ext cx="2056612" cy="47055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Callback Queue</a:t>
            </a:r>
          </a:p>
        </p:txBody>
      </p:sp>
      <p:pic>
        <p:nvPicPr>
          <p:cNvPr id="19" name="Graphic 18" descr="Repeat">
            <a:extLst>
              <a:ext uri="{FF2B5EF4-FFF2-40B4-BE49-F238E27FC236}">
                <a16:creationId xmlns:a16="http://schemas.microsoft.com/office/drawing/2014/main" id="{88EFCC45-CFC0-15AB-F84B-093A606D5D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05684" y="4783670"/>
            <a:ext cx="448238" cy="46455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E8C0497-5C98-A487-9FFB-5D869366B312}"/>
              </a:ext>
            </a:extLst>
          </p:cNvPr>
          <p:cNvSpPr txBox="1"/>
          <p:nvPr/>
        </p:nvSpPr>
        <p:spPr>
          <a:xfrm>
            <a:off x="5470695" y="4881659"/>
            <a:ext cx="20707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Event Loop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B6F47D9-414F-0279-1207-E5F3AD135AE4}"/>
              </a:ext>
            </a:extLst>
          </p:cNvPr>
          <p:cNvCxnSpPr>
            <a:cxnSpLocks/>
          </p:cNvCxnSpPr>
          <p:nvPr/>
        </p:nvCxnSpPr>
        <p:spPr>
          <a:xfrm flipH="1">
            <a:off x="6039441" y="511693"/>
            <a:ext cx="201103" cy="14019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0481E95-2D67-049E-B444-46F740C7CC95}"/>
              </a:ext>
            </a:extLst>
          </p:cNvPr>
          <p:cNvSpPr txBox="1"/>
          <p:nvPr/>
        </p:nvSpPr>
        <p:spPr>
          <a:xfrm>
            <a:off x="6063791" y="144270"/>
            <a:ext cx="60496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Bahnschrift Light SemiCondensed" panose="020B0502040204020203" pitchFamily="34" charset="0"/>
              </a:rPr>
              <a:t>Before executing the function, it registers which function will be executed first and which function will be called later.</a:t>
            </a:r>
            <a:endParaRPr lang="en-IN" sz="1600" dirty="0">
              <a:latin typeface="Bahnschrift Light SemiCondensed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F8CE80-E98B-84B6-2487-35B06A64CD93}"/>
              </a:ext>
            </a:extLst>
          </p:cNvPr>
          <p:cNvSpPr txBox="1"/>
          <p:nvPr/>
        </p:nvSpPr>
        <p:spPr>
          <a:xfrm>
            <a:off x="689736" y="5101419"/>
            <a:ext cx="342977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Starting up...</a:t>
            </a:r>
          </a:p>
          <a:p>
            <a:r>
              <a:rPr lang="en-IN" dirty="0">
                <a:solidFill>
                  <a:schemeClr val="bg1"/>
                </a:solidFill>
              </a:rPr>
              <a:t>Finishing up…</a:t>
            </a:r>
          </a:p>
          <a:p>
            <a:r>
              <a:rPr lang="en-IN" dirty="0">
                <a:solidFill>
                  <a:schemeClr val="bg1"/>
                </a:solidFill>
              </a:rPr>
              <a:t>Zero (0) second have passed…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7E9E336-C1E1-C8B1-C527-C53633B64ABE}"/>
              </a:ext>
            </a:extLst>
          </p:cNvPr>
          <p:cNvSpPr/>
          <p:nvPr/>
        </p:nvSpPr>
        <p:spPr>
          <a:xfrm>
            <a:off x="5516094" y="3848728"/>
            <a:ext cx="2485849" cy="407165"/>
          </a:xfrm>
          <a:prstGeom prst="rect">
            <a:avLst/>
          </a:prstGeom>
          <a:solidFill>
            <a:srgbClr val="92D05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err="1"/>
              <a:t>setTimeout</a:t>
            </a:r>
            <a:r>
              <a:rPr lang="en-IN" dirty="0"/>
              <a:t> (2 	Sec)</a:t>
            </a:r>
          </a:p>
        </p:txBody>
      </p:sp>
    </p:spTree>
    <p:extLst>
      <p:ext uri="{BB962C8B-B14F-4D97-AF65-F5344CB8AC3E}">
        <p14:creationId xmlns:p14="http://schemas.microsoft.com/office/powerpoint/2010/main" val="23410200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37DC89-27FF-013E-4A2A-90AF82F611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FA887-4DAF-D4DF-35E5-DA331010FA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2979" y="402995"/>
            <a:ext cx="3869532" cy="563730"/>
          </a:xfrm>
        </p:spPr>
        <p:txBody>
          <a:bodyPr>
            <a:normAutofit fontScale="90000"/>
          </a:bodyPr>
          <a:lstStyle/>
          <a:p>
            <a:pPr algn="l"/>
            <a:r>
              <a:rPr lang="en-US" sz="4400" dirty="0">
                <a:solidFill>
                  <a:schemeClr val="tx2">
                    <a:lumMod val="75000"/>
                  </a:schemeClr>
                </a:solidFill>
                <a:latin typeface="Bahnschrift SemiBold" panose="020B0502040204020203" pitchFamily="34" charset="0"/>
              </a:rPr>
              <a:t>How NodeJS work</a:t>
            </a:r>
            <a:endParaRPr lang="en-IN" sz="4400" dirty="0">
              <a:solidFill>
                <a:schemeClr val="tx2">
                  <a:lumMod val="7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142359-F811-4DCB-DE0A-B33A375ED057}"/>
              </a:ext>
            </a:extLst>
          </p:cNvPr>
          <p:cNvSpPr/>
          <p:nvPr/>
        </p:nvSpPr>
        <p:spPr>
          <a:xfrm>
            <a:off x="617456" y="999237"/>
            <a:ext cx="10788977" cy="5480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latin typeface="Bahnschrift SemiBold SemiConden" panose="020B0502040204020203" pitchFamily="34" charset="0"/>
              </a:rPr>
              <a:t>Asynchronous Node JS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4283E7-EBA8-BD58-CE6C-37F926224C11}"/>
              </a:ext>
            </a:extLst>
          </p:cNvPr>
          <p:cNvSpPr/>
          <p:nvPr/>
        </p:nvSpPr>
        <p:spPr>
          <a:xfrm>
            <a:off x="612739" y="1660681"/>
            <a:ext cx="4075529" cy="3220978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"Starting up..."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(()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"Two seconds have passed..."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},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(()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"0 seconds have passed..."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},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"Finishing up..."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5D43EB-25CA-A519-D158-8D2F5E377A9D}"/>
              </a:ext>
            </a:extLst>
          </p:cNvPr>
          <p:cNvSpPr/>
          <p:nvPr/>
        </p:nvSpPr>
        <p:spPr>
          <a:xfrm>
            <a:off x="8905190" y="1747546"/>
            <a:ext cx="2501242" cy="2720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590C57-5CBB-7779-8108-F558FA091F89}"/>
              </a:ext>
            </a:extLst>
          </p:cNvPr>
          <p:cNvSpPr/>
          <p:nvPr/>
        </p:nvSpPr>
        <p:spPr>
          <a:xfrm>
            <a:off x="612740" y="5015061"/>
            <a:ext cx="4075528" cy="15530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CEA35A-368A-B749-96AD-30F45C045466}"/>
              </a:ext>
            </a:extLst>
          </p:cNvPr>
          <p:cNvSpPr/>
          <p:nvPr/>
        </p:nvSpPr>
        <p:spPr>
          <a:xfrm>
            <a:off x="5432995" y="1687348"/>
            <a:ext cx="2702338" cy="28641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460004-FB71-0A0E-D2CA-C37A6C6EC5CA}"/>
              </a:ext>
            </a:extLst>
          </p:cNvPr>
          <p:cNvSpPr/>
          <p:nvPr/>
        </p:nvSpPr>
        <p:spPr>
          <a:xfrm>
            <a:off x="5432994" y="5260157"/>
            <a:ext cx="6124267" cy="12443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DF822ADA-EE4E-995B-92BC-701569FD123F}"/>
              </a:ext>
            </a:extLst>
          </p:cNvPr>
          <p:cNvSpPr/>
          <p:nvPr/>
        </p:nvSpPr>
        <p:spPr>
          <a:xfrm>
            <a:off x="8314443" y="2828040"/>
            <a:ext cx="364511" cy="40535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051980AF-E4B0-BAA5-4924-D6D6E6FE676F}"/>
              </a:ext>
            </a:extLst>
          </p:cNvPr>
          <p:cNvSpPr/>
          <p:nvPr/>
        </p:nvSpPr>
        <p:spPr>
          <a:xfrm>
            <a:off x="9539926" y="4694549"/>
            <a:ext cx="405352" cy="49019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4816A64-5F09-A2CE-56D5-FF12098981F9}"/>
              </a:ext>
            </a:extLst>
          </p:cNvPr>
          <p:cNvSpPr/>
          <p:nvPr/>
        </p:nvSpPr>
        <p:spPr>
          <a:xfrm>
            <a:off x="5458120" y="1755688"/>
            <a:ext cx="2601799" cy="548089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Call Stack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44A130E-C305-3396-270B-4EB9830CAC4C}"/>
              </a:ext>
            </a:extLst>
          </p:cNvPr>
          <p:cNvSpPr/>
          <p:nvPr/>
        </p:nvSpPr>
        <p:spPr>
          <a:xfrm>
            <a:off x="8920583" y="1763549"/>
            <a:ext cx="2485849" cy="548089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Node APIs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AA27B61-CEB1-CBBB-FE1C-76AAB33C7ADB}"/>
              </a:ext>
            </a:extLst>
          </p:cNvPr>
          <p:cNvSpPr/>
          <p:nvPr/>
        </p:nvSpPr>
        <p:spPr>
          <a:xfrm>
            <a:off x="5456555" y="5302582"/>
            <a:ext cx="2056612" cy="47055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Callback Queue</a:t>
            </a:r>
          </a:p>
        </p:txBody>
      </p:sp>
      <p:pic>
        <p:nvPicPr>
          <p:cNvPr id="19" name="Graphic 18" descr="Repeat">
            <a:extLst>
              <a:ext uri="{FF2B5EF4-FFF2-40B4-BE49-F238E27FC236}">
                <a16:creationId xmlns:a16="http://schemas.microsoft.com/office/drawing/2014/main" id="{640F5867-DEDA-BA96-72A6-A3558B6F7A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05684" y="4783670"/>
            <a:ext cx="448238" cy="46455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0B26BDC-3145-791E-4731-3A960AEF61E0}"/>
              </a:ext>
            </a:extLst>
          </p:cNvPr>
          <p:cNvSpPr txBox="1"/>
          <p:nvPr/>
        </p:nvSpPr>
        <p:spPr>
          <a:xfrm>
            <a:off x="5470695" y="4881659"/>
            <a:ext cx="20707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Event Loop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90615AB-5964-6AAD-EA3C-859F7420024D}"/>
              </a:ext>
            </a:extLst>
          </p:cNvPr>
          <p:cNvCxnSpPr>
            <a:cxnSpLocks/>
          </p:cNvCxnSpPr>
          <p:nvPr/>
        </p:nvCxnSpPr>
        <p:spPr>
          <a:xfrm flipH="1">
            <a:off x="6039441" y="511693"/>
            <a:ext cx="201103" cy="14019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95C427B-5698-1189-2E62-47F5FA554B59}"/>
              </a:ext>
            </a:extLst>
          </p:cNvPr>
          <p:cNvSpPr txBox="1"/>
          <p:nvPr/>
        </p:nvSpPr>
        <p:spPr>
          <a:xfrm>
            <a:off x="6063791" y="144270"/>
            <a:ext cx="60496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Bahnschrift Light SemiCondensed" panose="020B0502040204020203" pitchFamily="34" charset="0"/>
              </a:rPr>
              <a:t>Before executing the function, it registers which function will be executed first and which function will be called later.</a:t>
            </a:r>
            <a:endParaRPr lang="en-IN" sz="1600" dirty="0">
              <a:latin typeface="Bahnschrift Light SemiCondensed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67C994-E008-3F25-61FA-DCBA4F63DF65}"/>
              </a:ext>
            </a:extLst>
          </p:cNvPr>
          <p:cNvSpPr txBox="1"/>
          <p:nvPr/>
        </p:nvSpPr>
        <p:spPr>
          <a:xfrm>
            <a:off x="689736" y="5101419"/>
            <a:ext cx="342977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Starting up...</a:t>
            </a:r>
          </a:p>
          <a:p>
            <a:r>
              <a:rPr lang="en-IN" dirty="0">
                <a:solidFill>
                  <a:schemeClr val="bg1"/>
                </a:solidFill>
              </a:rPr>
              <a:t>Finishing up…</a:t>
            </a:r>
          </a:p>
          <a:p>
            <a:r>
              <a:rPr lang="en-IN" dirty="0">
                <a:solidFill>
                  <a:schemeClr val="bg1"/>
                </a:solidFill>
              </a:rPr>
              <a:t>Zero (0) seconds have passed…</a:t>
            </a:r>
          </a:p>
          <a:p>
            <a:r>
              <a:rPr lang="en-IN" dirty="0">
                <a:solidFill>
                  <a:schemeClr val="bg1"/>
                </a:solidFill>
              </a:rPr>
              <a:t>Two (2) Seconds have passed…</a:t>
            </a:r>
          </a:p>
        </p:txBody>
      </p:sp>
    </p:spTree>
    <p:extLst>
      <p:ext uri="{BB962C8B-B14F-4D97-AF65-F5344CB8AC3E}">
        <p14:creationId xmlns:p14="http://schemas.microsoft.com/office/powerpoint/2010/main" val="25082319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27E272-D0A6-0E0D-2BE7-D724696738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39AB2-2698-19C0-E707-1FE3E8233A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2979" y="402995"/>
            <a:ext cx="8825658" cy="765928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tx2">
                    <a:lumMod val="75000"/>
                  </a:schemeClr>
                </a:solidFill>
                <a:latin typeface="Bahnschrift SemiBold" panose="020B0502040204020203" pitchFamily="34" charset="0"/>
              </a:rPr>
              <a:t>Express JS</a:t>
            </a:r>
            <a:endParaRPr lang="en-IN" sz="4400" dirty="0">
              <a:solidFill>
                <a:schemeClr val="tx2">
                  <a:lumMod val="7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23B330-571D-072D-0AD5-85BB8ED9373A}"/>
              </a:ext>
            </a:extLst>
          </p:cNvPr>
          <p:cNvSpPr txBox="1"/>
          <p:nvPr/>
        </p:nvSpPr>
        <p:spPr>
          <a:xfrm>
            <a:off x="869531" y="1029161"/>
            <a:ext cx="5855211" cy="12824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Bahnschrift SemiLight SemiConde" panose="020B0502040204020203" pitchFamily="34" charset="0"/>
              </a:rPr>
              <a:t>What is Express JS ?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Bahnschrift SemiLight SemiConde" panose="020B0502040204020203" pitchFamily="34" charset="0"/>
              </a:rPr>
              <a:t>Install Express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Bahnschrift SemiLight SemiConde" panose="020B0502040204020203" pitchFamily="34" charset="0"/>
              </a:rPr>
              <a:t>Make Example with express JS.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DD4DB4-8539-4CE8-7E9E-5DE3D1C7E199}"/>
              </a:ext>
            </a:extLst>
          </p:cNvPr>
          <p:cNvSpPr txBox="1"/>
          <p:nvPr/>
        </p:nvSpPr>
        <p:spPr>
          <a:xfrm>
            <a:off x="869531" y="2315964"/>
            <a:ext cx="108291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Bahnschrift SemiCondensed" panose="020B0502040204020203" pitchFamily="34" charset="0"/>
              </a:rPr>
              <a:t>Express.js is a small framework that works on top of Node.js web server functionality to simplify its APIs and add helpful new features.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40194FC6-9CEB-2021-ECE3-0FDDB0C848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614" y="2973377"/>
            <a:ext cx="10829133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Explanation: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Light SemiCondensed" panose="020B0502040204020203" pitchFamily="34" charset="0"/>
              </a:rPr>
              <a:t>Import the ‘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Light SemiCondensed" panose="020B0502040204020203" pitchFamily="34" charset="0"/>
              </a:rPr>
              <a:t>express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Light SemiCondensed" panose="020B0502040204020203" pitchFamily="34" charset="0"/>
              </a:rPr>
              <a:t>’ module to create a web application using Node.js.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Light SemiCondensed" panose="020B0502040204020203" pitchFamily="34" charset="0"/>
              </a:rPr>
              <a:t>Initialize an Express app using 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Bahnschrift Light SemiCondensed" panose="020B0502040204020203" pitchFamily="34" charset="0"/>
              </a:rPr>
              <a:t>const app = express();.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Bahnschrift Light SemiCondensed" panose="020B0502040204020203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Light SemiCondensed" panose="020B0502040204020203" pitchFamily="34" charset="0"/>
              </a:rPr>
              <a:t>Add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Light SemiCondensed" panose="020B0502040204020203" pitchFamily="34" charset="0"/>
              </a:rPr>
              <a:t>routes (endpoints)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Light SemiCondensed" panose="020B0502040204020203" pitchFamily="34" charset="0"/>
              </a:rPr>
              <a:t>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Light SemiCondensed" panose="020B0502040204020203" pitchFamily="34" charset="0"/>
              </a:rPr>
              <a:t>middleware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Light SemiCondensed" panose="020B0502040204020203" pitchFamily="34" charset="0"/>
              </a:rPr>
              <a:t> functions to handle requests and perform tasks like authentication or logging.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Light SemiCondensed" panose="020B0502040204020203" pitchFamily="34" charset="0"/>
              </a:rPr>
              <a:t>Specify a port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Bahnschrift Light SemiCondensed" panose="020B0502040204020203" pitchFamily="34" charset="0"/>
              </a:rPr>
              <a:t>(defaulting to 3000)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Bahnschrift Light SemiCondensed" panose="020B0502040204020203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Light SemiCondensed" panose="020B0502040204020203" pitchFamily="34" charset="0"/>
              </a:rPr>
              <a:t>for the server to listen 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26094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A456DF-AB9F-54AA-A519-6E0896752E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26A2F-76A3-0AEC-F9F5-66E1BB2858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2979" y="402995"/>
            <a:ext cx="8825658" cy="765928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solidFill>
                  <a:schemeClr val="tx2">
                    <a:lumMod val="75000"/>
                  </a:schemeClr>
                </a:solidFill>
                <a:latin typeface="Bahnschrift SemiBold" panose="020B0502040204020203" pitchFamily="34" charset="0"/>
              </a:rPr>
              <a:t>Express JS</a:t>
            </a:r>
            <a:endParaRPr lang="en-IN" sz="4400" dirty="0">
              <a:solidFill>
                <a:schemeClr val="tx2">
                  <a:lumMod val="7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341DC6-D5C4-6D37-6F0E-7291029AD998}"/>
              </a:ext>
            </a:extLst>
          </p:cNvPr>
          <p:cNvSpPr txBox="1"/>
          <p:nvPr/>
        </p:nvSpPr>
        <p:spPr>
          <a:xfrm>
            <a:off x="2660716" y="1524937"/>
            <a:ext cx="6094428" cy="8249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25"/>
              </a:lnSpc>
            </a:pP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'Hello, This is Home Page 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23DEB8-34D4-198F-9F25-87700A39FA67}"/>
              </a:ext>
            </a:extLst>
          </p:cNvPr>
          <p:cNvSpPr/>
          <p:nvPr/>
        </p:nvSpPr>
        <p:spPr>
          <a:xfrm>
            <a:off x="1659118" y="2837468"/>
            <a:ext cx="2026762" cy="10558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dirty="0">
                <a:solidFill>
                  <a:schemeClr val="tx1"/>
                </a:solidFill>
                <a:effectLst/>
                <a:latin typeface="Bahnschrift SemiBold" panose="020B0502040204020203" pitchFamily="34" charset="0"/>
              </a:rPr>
              <a:t>Response</a:t>
            </a:r>
            <a:endParaRPr lang="en-IN" dirty="0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C7BDD0-5F31-8F64-9A64-72A9B4231236}"/>
              </a:ext>
            </a:extLst>
          </p:cNvPr>
          <p:cNvSpPr/>
          <p:nvPr/>
        </p:nvSpPr>
        <p:spPr>
          <a:xfrm>
            <a:off x="7741763" y="2837468"/>
            <a:ext cx="2026762" cy="10558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dirty="0">
                <a:solidFill>
                  <a:schemeClr val="tx1"/>
                </a:solidFill>
                <a:effectLst/>
                <a:latin typeface="Bahnschrift SemiBold" panose="020B0502040204020203" pitchFamily="34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Request</a:t>
            </a:r>
            <a:endParaRPr lang="en-IN" dirty="0">
              <a:solidFill>
                <a:schemeClr val="tx1"/>
              </a:solidFill>
              <a:latin typeface="Bahnschrift SemiBold" panose="020B0502040204020203" pitchFamily="34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F2E23C-8617-0999-4EF3-C4F7C5C8E3AD}"/>
              </a:ext>
            </a:extLst>
          </p:cNvPr>
          <p:cNvSpPr txBox="1"/>
          <p:nvPr/>
        </p:nvSpPr>
        <p:spPr>
          <a:xfrm>
            <a:off x="1746315" y="3950225"/>
            <a:ext cx="18735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dirty="0">
                <a:solidFill>
                  <a:srgbClr val="9CDCFE"/>
                </a:solidFill>
                <a:effectLst/>
                <a:latin typeface="Bahnschrift SemiBold" panose="020B0502040204020203" pitchFamily="34" charset="0"/>
              </a:rPr>
              <a:t>Server</a:t>
            </a:r>
            <a:endParaRPr lang="en-IN" dirty="0">
              <a:latin typeface="Bahnschrift SemiBold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940698-4E17-6567-A383-5BB29C876339}"/>
              </a:ext>
            </a:extLst>
          </p:cNvPr>
          <p:cNvSpPr txBox="1"/>
          <p:nvPr/>
        </p:nvSpPr>
        <p:spPr>
          <a:xfrm>
            <a:off x="7805378" y="3968686"/>
            <a:ext cx="18735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dirty="0">
                <a:solidFill>
                  <a:srgbClr val="9CDCFE"/>
                </a:solidFill>
                <a:effectLst/>
                <a:latin typeface="Bahnschrift SemiBold" panose="020B0502040204020203" pitchFamily="34" charset="0"/>
              </a:rPr>
              <a:t>Client</a:t>
            </a:r>
            <a:endParaRPr lang="en-IN" dirty="0">
              <a:latin typeface="Bahnschrift SemiBold" panose="020B0502040204020203" pitchFamily="34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D6A5D38-8761-DD33-071F-D9F7D5A96AD3}"/>
              </a:ext>
            </a:extLst>
          </p:cNvPr>
          <p:cNvCxnSpPr/>
          <p:nvPr/>
        </p:nvCxnSpPr>
        <p:spPr>
          <a:xfrm>
            <a:off x="3751866" y="3063711"/>
            <a:ext cx="389562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26E79A8-B525-044E-777C-031883C415B4}"/>
              </a:ext>
            </a:extLst>
          </p:cNvPr>
          <p:cNvCxnSpPr>
            <a:cxnSpLocks/>
          </p:cNvCxnSpPr>
          <p:nvPr/>
        </p:nvCxnSpPr>
        <p:spPr>
          <a:xfrm flipH="1">
            <a:off x="3708654" y="3602608"/>
            <a:ext cx="399540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3626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262EFC-184F-2956-DB30-DB66B0E60F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87F1A-EBA3-D969-E610-003255798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2979" y="384141"/>
            <a:ext cx="8825658" cy="765928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tx2">
                    <a:lumMod val="75000"/>
                  </a:schemeClr>
                </a:solidFill>
                <a:latin typeface="Bahnschrift SemiBold" panose="020B0502040204020203" pitchFamily="34" charset="0"/>
              </a:rPr>
              <a:t>Render HTML  and JSON</a:t>
            </a:r>
            <a:endParaRPr lang="en-IN" sz="4400" dirty="0">
              <a:solidFill>
                <a:schemeClr val="tx2">
                  <a:lumMod val="7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D0E1C6-7CC4-2AB9-8B30-E4BF3824A3F0}"/>
              </a:ext>
            </a:extLst>
          </p:cNvPr>
          <p:cNvSpPr txBox="1"/>
          <p:nvPr/>
        </p:nvSpPr>
        <p:spPr>
          <a:xfrm>
            <a:off x="1388003" y="878333"/>
            <a:ext cx="5855211" cy="12824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Bahnschrift SemiLight SemiConde" panose="020B0502040204020203" pitchFamily="34" charset="0"/>
              </a:rPr>
              <a:t>How to HTML tags.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Bahnschrift SemiLight SemiConde" panose="020B0502040204020203" pitchFamily="34" charset="0"/>
              </a:rPr>
              <a:t>Show JSON Data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>
                <a:latin typeface="Bahnschrift SemiLight SemiConde" panose="020B0502040204020203" pitchFamily="34" charset="0"/>
              </a:rPr>
              <a:t>Link Pages.</a:t>
            </a:r>
            <a:endParaRPr lang="en-US" dirty="0">
              <a:latin typeface="Bahnschrift SemiLight SemiConde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F8BA0D-89E6-7C3F-0AA6-AC9165D58865}"/>
              </a:ext>
            </a:extLst>
          </p:cNvPr>
          <p:cNvSpPr txBox="1"/>
          <p:nvPr/>
        </p:nvSpPr>
        <p:spPr>
          <a:xfrm>
            <a:off x="1303161" y="2169410"/>
            <a:ext cx="10989391" cy="4595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'express'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1425"/>
              </a:lnSpc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'&lt;h2&gt;Welcome, This is Home Page&lt;/h2&gt; &lt;a 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="/about"&gt;about&lt;/a&gt;'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'/about'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&lt;input type="text" placeholder="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UserName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"/&gt;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&lt;button&gt;Click Here&lt;/button&gt;`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)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'/contact'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I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resp.send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('Welcome, This is Contact page')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([{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'Alok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email: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'aloksingh@gmail.com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password: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'India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},{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'Sam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email: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'Sam@gmail.com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password: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'India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])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listen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4500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756998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5D36C1-0418-B5EF-779E-2BA5F1F13F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40034-122B-D36E-8DA7-E5E442FBE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2979" y="384141"/>
            <a:ext cx="8825658" cy="699942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tx2">
                    <a:lumMod val="75000"/>
                  </a:schemeClr>
                </a:solidFill>
                <a:latin typeface="Bahnschrift SemiBold" panose="020B0502040204020203" pitchFamily="34" charset="0"/>
              </a:rPr>
              <a:t>Make HTML Page</a:t>
            </a:r>
            <a:endParaRPr lang="en-IN" sz="4400" dirty="0">
              <a:solidFill>
                <a:schemeClr val="tx2">
                  <a:lumMod val="7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B6F5C8-26C3-3946-8B18-F83534426300}"/>
              </a:ext>
            </a:extLst>
          </p:cNvPr>
          <p:cNvSpPr txBox="1"/>
          <p:nvPr/>
        </p:nvSpPr>
        <p:spPr>
          <a:xfrm>
            <a:off x="1388003" y="1029163"/>
            <a:ext cx="5855211" cy="12824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Bahnschrift SemiLight SemiConde" panose="020B0502040204020203" pitchFamily="34" charset="0"/>
              </a:rPr>
              <a:t>Make Folder for HTML File and access it.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Bahnschrift SemiLight SemiConde" panose="020B0502040204020203" pitchFamily="34" charset="0"/>
              </a:rPr>
              <a:t>Make HTML Files.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Bahnschrift SemiLight SemiConde" panose="020B0502040204020203" pitchFamily="34" charset="0"/>
              </a:rPr>
              <a:t>Load Html Files.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A44A5B-E61A-7206-966B-4EE4CC9D586D}"/>
              </a:ext>
            </a:extLst>
          </p:cNvPr>
          <p:cNvSpPr txBox="1"/>
          <p:nvPr/>
        </p:nvSpPr>
        <p:spPr>
          <a:xfrm>
            <a:off x="1148786" y="2654872"/>
            <a:ext cx="6094428" cy="1722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'express'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'path'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publicPath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dirname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'public'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publicPath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>
              <a:lnSpc>
                <a:spcPts val="1425"/>
              </a:lnSpc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listen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4500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D4181DD-8C3F-6868-DDCD-E3E4BA0FC893}"/>
              </a:ext>
            </a:extLst>
          </p:cNvPr>
          <p:cNvCxnSpPr>
            <a:cxnSpLocks/>
          </p:cNvCxnSpPr>
          <p:nvPr/>
        </p:nvCxnSpPr>
        <p:spPr>
          <a:xfrm flipH="1">
            <a:off x="4015821" y="2601802"/>
            <a:ext cx="2356701" cy="11371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9058100-F76E-CCE9-D3D0-95A18EA75D07}"/>
              </a:ext>
            </a:extLst>
          </p:cNvPr>
          <p:cNvSpPr txBox="1"/>
          <p:nvPr/>
        </p:nvSpPr>
        <p:spPr>
          <a:xfrm>
            <a:off x="6325390" y="2298585"/>
            <a:ext cx="56937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 the access static content or file.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41310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E7FE68-4881-4A0E-A9FB-E5E87A0375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5E0D1-E6DA-4364-35D2-9C180FC704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2979" y="384141"/>
            <a:ext cx="8825658" cy="699942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tx2">
                    <a:lumMod val="75000"/>
                  </a:schemeClr>
                </a:solidFill>
                <a:latin typeface="Bahnschrift SemiBold" panose="020B0502040204020203" pitchFamily="34" charset="0"/>
              </a:rPr>
              <a:t>Remove an extension from URL</a:t>
            </a:r>
            <a:endParaRPr lang="en-IN" sz="4400" dirty="0">
              <a:solidFill>
                <a:schemeClr val="tx2">
                  <a:lumMod val="7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75A691-11B3-5BAA-66CA-5C923A523CFB}"/>
              </a:ext>
            </a:extLst>
          </p:cNvPr>
          <p:cNvSpPr txBox="1"/>
          <p:nvPr/>
        </p:nvSpPr>
        <p:spPr>
          <a:xfrm>
            <a:off x="1388003" y="1029163"/>
            <a:ext cx="5855211" cy="16979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Bahnschrift SemiLight SemiConde" panose="020B0502040204020203" pitchFamily="34" charset="0"/>
              </a:rPr>
              <a:t>Apply get method.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Bahnschrift SemiLight SemiConde" panose="020B0502040204020203" pitchFamily="34" charset="0"/>
              </a:rPr>
              <a:t>Remove an extension from URL.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Bahnschrift SemiLight SemiConde" panose="020B0502040204020203" pitchFamily="34" charset="0"/>
              </a:rPr>
              <a:t>Make 404 Page.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Bahnschrift SemiLight SemiConde" panose="020B0502040204020203" pitchFamily="34" charset="0"/>
              </a:rPr>
              <a:t>Apply 404 page.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CAB05A-68C5-9E9A-4CC8-0E1A39BCFB5B}"/>
              </a:ext>
            </a:extLst>
          </p:cNvPr>
          <p:cNvSpPr txBox="1"/>
          <p:nvPr/>
        </p:nvSpPr>
        <p:spPr>
          <a:xfrm>
            <a:off x="1454085" y="2910475"/>
            <a:ext cx="6094428" cy="24407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sendFile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publicPath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/index.html`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'/about'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sendFile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publicPath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/about.html`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'/contact'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sendFile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publicPath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/contact.html`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'/*'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sendFile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publicPath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/404.html`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866713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863231-51F2-B155-64E4-E06B27DB16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4257E-F3A5-BD21-7A8E-4CEFC177A2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2979" y="497264"/>
            <a:ext cx="8825658" cy="765928"/>
          </a:xfrm>
        </p:spPr>
        <p:txBody>
          <a:bodyPr>
            <a:normAutofit fontScale="90000"/>
          </a:bodyPr>
          <a:lstStyle/>
          <a:p>
            <a:pPr algn="l"/>
            <a:r>
              <a:rPr lang="en-US" sz="4900" dirty="0">
                <a:solidFill>
                  <a:schemeClr val="tx2">
                    <a:lumMod val="75000"/>
                  </a:schemeClr>
                </a:solidFill>
                <a:latin typeface="Bahnschrift SemiBold" panose="020B0502040204020203" pitchFamily="34" charset="0"/>
              </a:rPr>
              <a:t>Client</a:t>
            </a:r>
            <a:r>
              <a:rPr lang="en-US" sz="5400" dirty="0">
                <a:solidFill>
                  <a:schemeClr val="tx2">
                    <a:lumMod val="75000"/>
                  </a:schemeClr>
                </a:solidFill>
                <a:latin typeface="Bahnschrift SemiBold" panose="020B0502040204020203" pitchFamily="34" charset="0"/>
              </a:rPr>
              <a:t> and Server Sides</a:t>
            </a:r>
            <a:endParaRPr lang="en-IN" sz="5400" dirty="0">
              <a:solidFill>
                <a:schemeClr val="tx2">
                  <a:lumMod val="75000"/>
                </a:schemeClr>
              </a:solidFill>
              <a:latin typeface="Bahnschrift SemiBold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5DDD1E-CC21-CE29-6A8F-57AC3DB7F0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386" y="2110269"/>
            <a:ext cx="1203512" cy="1203512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F7C455B1-A320-33F0-11E8-63F97E5C401E}"/>
              </a:ext>
            </a:extLst>
          </p:cNvPr>
          <p:cNvSpPr/>
          <p:nvPr/>
        </p:nvSpPr>
        <p:spPr>
          <a:xfrm>
            <a:off x="4113081" y="2418972"/>
            <a:ext cx="3126702" cy="177955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E6027A7B-3F69-9DA5-6451-81509184E1AE}"/>
              </a:ext>
            </a:extLst>
          </p:cNvPr>
          <p:cNvSpPr/>
          <p:nvPr/>
        </p:nvSpPr>
        <p:spPr>
          <a:xfrm>
            <a:off x="4100237" y="2711226"/>
            <a:ext cx="3126702" cy="161365"/>
          </a:xfrm>
          <a:prstGeom prst="lef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470A7B-464F-3364-8489-887172697D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5253" y="1646491"/>
            <a:ext cx="1757078" cy="17570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1E404B0-EF42-D0BE-A915-3709C7F384AB}"/>
              </a:ext>
            </a:extLst>
          </p:cNvPr>
          <p:cNvSpPr txBox="1"/>
          <p:nvPr/>
        </p:nvSpPr>
        <p:spPr>
          <a:xfrm>
            <a:off x="4876014" y="2003523"/>
            <a:ext cx="16284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Request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E20B03-2859-28D6-FB6A-214870B7B11C}"/>
              </a:ext>
            </a:extLst>
          </p:cNvPr>
          <p:cNvSpPr txBox="1"/>
          <p:nvPr/>
        </p:nvSpPr>
        <p:spPr>
          <a:xfrm>
            <a:off x="4856748" y="3031542"/>
            <a:ext cx="15534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Response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19F14E-7348-00F1-946B-CFC0930325B0}"/>
              </a:ext>
            </a:extLst>
          </p:cNvPr>
          <p:cNvSpPr txBox="1"/>
          <p:nvPr/>
        </p:nvSpPr>
        <p:spPr>
          <a:xfrm>
            <a:off x="7620786" y="3454432"/>
            <a:ext cx="24768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Server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546C43-FC28-122C-71BD-249AACC77B57}"/>
              </a:ext>
            </a:extLst>
          </p:cNvPr>
          <p:cNvSpPr txBox="1"/>
          <p:nvPr/>
        </p:nvSpPr>
        <p:spPr>
          <a:xfrm>
            <a:off x="2577446" y="3370931"/>
            <a:ext cx="24768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Client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13351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D0A4D4-B4F5-7549-21E4-204A3096C7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A3075-8428-A2AD-E43E-A6D008513A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2979" y="384141"/>
            <a:ext cx="8825658" cy="699942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tx2">
                    <a:lumMod val="75000"/>
                  </a:schemeClr>
                </a:solidFill>
                <a:latin typeface="Bahnschrift SemiBold" panose="020B0502040204020203" pitchFamily="34" charset="0"/>
              </a:rPr>
              <a:t>Template Engine</a:t>
            </a:r>
            <a:endParaRPr lang="en-IN" sz="4400" dirty="0">
              <a:solidFill>
                <a:schemeClr val="tx2">
                  <a:lumMod val="7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852995-1148-85B2-E39A-FF2A691DBAC9}"/>
              </a:ext>
            </a:extLst>
          </p:cNvPr>
          <p:cNvSpPr txBox="1"/>
          <p:nvPr/>
        </p:nvSpPr>
        <p:spPr>
          <a:xfrm>
            <a:off x="1172425" y="1028700"/>
            <a:ext cx="6104964" cy="21134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Bahnschrift SemiLight SemiConde" panose="020B0502040204020203" pitchFamily="34" charset="0"/>
              </a:rPr>
              <a:t>What is the template engine ?.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Bahnschrift SemiLight SemiConde" panose="020B0502040204020203" pitchFamily="34" charset="0"/>
              </a:rPr>
              <a:t>Install </a:t>
            </a:r>
            <a:r>
              <a:rPr lang="en-US" dirty="0" err="1">
                <a:latin typeface="Bahnschrift SemiLight SemiConde" panose="020B0502040204020203" pitchFamily="34" charset="0"/>
              </a:rPr>
              <a:t>ejs</a:t>
            </a:r>
            <a:r>
              <a:rPr lang="en-US" dirty="0">
                <a:latin typeface="Bahnschrift SemiLight SemiConde" panose="020B0502040204020203" pitchFamily="34" charset="0"/>
              </a:rPr>
              <a:t> template Package.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Bahnschrift SemiLight SemiConde" panose="020B0502040204020203" pitchFamily="34" charset="0"/>
              </a:rPr>
              <a:t>Setup dynamic routing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Bahnschrift SemiLight SemiConde" panose="020B0502040204020203" pitchFamily="34" charset="0"/>
              </a:rPr>
              <a:t>Make dynamic Page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rgbClr val="FFFF00"/>
                </a:solidFill>
                <a:latin typeface="Bahnschrift SemiLight SemiConde" panose="020B0502040204020203" pitchFamily="34" charset="0"/>
              </a:rPr>
              <a:t>Instal</a:t>
            </a:r>
            <a:r>
              <a:rPr lang="en-US" dirty="0">
                <a:solidFill>
                  <a:srgbClr val="FFFF00"/>
                </a:solidFill>
                <a:latin typeface="Bahnschrift SemiLight SemiConde" panose="020B0502040204020203" pitchFamily="34" charset="0"/>
              </a:rPr>
              <a:t> =&gt; </a:t>
            </a:r>
            <a:r>
              <a:rPr lang="en-US" dirty="0" err="1">
                <a:solidFill>
                  <a:srgbClr val="FFFF00"/>
                </a:solidFill>
                <a:latin typeface="Bahnschrift SemiLight SemiConde" panose="020B0502040204020203" pitchFamily="34" charset="0"/>
              </a:rPr>
              <a:t>npm</a:t>
            </a:r>
            <a:r>
              <a:rPr lang="en-US" dirty="0">
                <a:solidFill>
                  <a:srgbClr val="FFFF00"/>
                </a:solidFill>
                <a:latin typeface="Bahnschrift SemiLight SemiConde" panose="020B0502040204020203" pitchFamily="34" charset="0"/>
              </a:rPr>
              <a:t> install </a:t>
            </a:r>
            <a:r>
              <a:rPr lang="en-US" dirty="0" err="1">
                <a:solidFill>
                  <a:srgbClr val="FFFF00"/>
                </a:solidFill>
                <a:latin typeface="Bahnschrift SemiLight SemiConde" panose="020B0502040204020203" pitchFamily="34" charset="0"/>
              </a:rPr>
              <a:t>ejs</a:t>
            </a:r>
            <a:endParaRPr lang="en-US" dirty="0">
              <a:solidFill>
                <a:srgbClr val="FFFF00"/>
              </a:solidFill>
              <a:latin typeface="Bahnschrift SemiLight SemiConde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04CF51-DA36-CE55-CE0B-98B6543211B6}"/>
              </a:ext>
            </a:extLst>
          </p:cNvPr>
          <p:cNvSpPr txBox="1"/>
          <p:nvPr/>
        </p:nvSpPr>
        <p:spPr>
          <a:xfrm>
            <a:off x="1022979" y="3207293"/>
            <a:ext cx="103766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accent6">
                    <a:lumMod val="75000"/>
                  </a:schemeClr>
                </a:solidFill>
                <a:effectLst/>
                <a:latin typeface="Bahnschrift Light SemiCondensed" panose="020B0502040204020203" pitchFamily="34" charset="0"/>
              </a:rPr>
              <a:t>Template Engine :=&gt; It allows you to generate dynamic content by embedding JavaScript to HTML content.</a:t>
            </a:r>
            <a:endParaRPr lang="en-IN" dirty="0">
              <a:solidFill>
                <a:schemeClr val="accent6">
                  <a:lumMod val="75000"/>
                </a:schemeClr>
              </a:solidFill>
              <a:latin typeface="Bahnschrift Ligh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79619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7DE162-45F7-CD2B-1450-4DA4F71132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5BF0F-C070-EDD3-BD44-17C510F9D8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2979" y="384141"/>
            <a:ext cx="8825658" cy="699942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tx2">
                    <a:lumMod val="75000"/>
                  </a:schemeClr>
                </a:solidFill>
                <a:latin typeface="Bahnschrift SemiBold" panose="020B0502040204020203" pitchFamily="34" charset="0"/>
              </a:rPr>
              <a:t>Dynamic Pages</a:t>
            </a:r>
            <a:endParaRPr lang="en-IN" sz="4400" dirty="0">
              <a:solidFill>
                <a:schemeClr val="tx2">
                  <a:lumMod val="7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3D0AA8-54C8-88D1-40BC-E4B7963B94A8}"/>
              </a:ext>
            </a:extLst>
          </p:cNvPr>
          <p:cNvSpPr txBox="1"/>
          <p:nvPr/>
        </p:nvSpPr>
        <p:spPr>
          <a:xfrm>
            <a:off x="1172425" y="1028700"/>
            <a:ext cx="6104964" cy="12824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Bahnschrift SemiLight SemiConde" panose="020B0502040204020203" pitchFamily="34" charset="0"/>
              </a:rPr>
              <a:t>How to make loop in </a:t>
            </a:r>
            <a:r>
              <a:rPr lang="en-US" dirty="0" err="1">
                <a:latin typeface="Bahnschrift SemiLight SemiConde" panose="020B0502040204020203" pitchFamily="34" charset="0"/>
              </a:rPr>
              <a:t>ejs</a:t>
            </a:r>
            <a:r>
              <a:rPr lang="en-US" dirty="0">
                <a:latin typeface="Bahnschrift SemiLight SemiConde" panose="020B0502040204020203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Bahnschrift SemiLight SemiConde" panose="020B0502040204020203" pitchFamily="34" charset="0"/>
              </a:rPr>
              <a:t>Make header file.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Bahnschrift SemiLight SemiConde" panose="020B0502040204020203" pitchFamily="34" charset="0"/>
              </a:rPr>
              <a:t>Show common header file.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F5272B-F4AD-9FA0-1E29-85D423588DE1}"/>
              </a:ext>
            </a:extLst>
          </p:cNvPr>
          <p:cNvSpPr txBox="1"/>
          <p:nvPr/>
        </p:nvSpPr>
        <p:spPr>
          <a:xfrm>
            <a:off x="1022979" y="2495898"/>
            <a:ext cx="6094428" cy="64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'/login'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'login'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1384B0-3A07-4C2B-F12E-258706C785B2}"/>
              </a:ext>
            </a:extLst>
          </p:cNvPr>
          <p:cNvSpPr txBox="1"/>
          <p:nvPr/>
        </p:nvSpPr>
        <p:spPr>
          <a:xfrm>
            <a:off x="1004125" y="3086837"/>
            <a:ext cx="6094428" cy="286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listen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4500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C975E1-085F-2874-8726-409C7099DF65}"/>
              </a:ext>
            </a:extLst>
          </p:cNvPr>
          <p:cNvSpPr txBox="1"/>
          <p:nvPr/>
        </p:nvSpPr>
        <p:spPr>
          <a:xfrm>
            <a:off x="1022979" y="3716670"/>
            <a:ext cx="6094428" cy="8249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%-include('common/header'); %&gt;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This is the Login Page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5227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983981-7C1B-5CB5-4268-978B707503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FBEBF-0E3D-1B2B-B431-97F54E28B9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2979" y="384141"/>
            <a:ext cx="8825658" cy="699942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tx2">
                    <a:lumMod val="75000"/>
                  </a:schemeClr>
                </a:solidFill>
                <a:latin typeface="Bahnschrift SemiBold" panose="020B0502040204020203" pitchFamily="34" charset="0"/>
              </a:rPr>
              <a:t>Middleware</a:t>
            </a:r>
            <a:endParaRPr lang="en-IN" sz="4400" dirty="0">
              <a:solidFill>
                <a:schemeClr val="tx2">
                  <a:lumMod val="7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7121A6-CC60-D1A2-9CCF-3B3E882B29F7}"/>
              </a:ext>
            </a:extLst>
          </p:cNvPr>
          <p:cNvSpPr txBox="1"/>
          <p:nvPr/>
        </p:nvSpPr>
        <p:spPr>
          <a:xfrm>
            <a:off x="1302973" y="894414"/>
            <a:ext cx="6104964" cy="16979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Bahnschrift SemiLight SemiConde" panose="020B0502040204020203" pitchFamily="34" charset="0"/>
              </a:rPr>
              <a:t>What is middleware ?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Bahnschrift SemiLight SemiConde" panose="020B0502040204020203" pitchFamily="34" charset="0"/>
              </a:rPr>
              <a:t>How to make the middleware ?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Bahnschrift SemiLight SemiConde" panose="020B0502040204020203" pitchFamily="34" charset="0"/>
              </a:rPr>
              <a:t>Apply middleware on  routes.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Bahnschrift SemiLight SemiConde" panose="020B0502040204020203" pitchFamily="34" charset="0"/>
              </a:rPr>
              <a:t>Types of middleware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26173A-B819-ECCF-C762-FCE90FE3F52C}"/>
              </a:ext>
            </a:extLst>
          </p:cNvPr>
          <p:cNvSpPr txBox="1"/>
          <p:nvPr/>
        </p:nvSpPr>
        <p:spPr>
          <a:xfrm>
            <a:off x="1012828" y="2600518"/>
            <a:ext cx="102735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C00000"/>
                </a:solidFill>
                <a:latin typeface="Bahnschrift Light SemiCondensed" panose="020B0502040204020203" pitchFamily="34" charset="0"/>
              </a:rPr>
              <a:t>Middleware is a request handler that allows you to intercept and manipulate requests and responses before they reach route handlers.</a:t>
            </a:r>
            <a:endParaRPr lang="en-IN" dirty="0">
              <a:solidFill>
                <a:srgbClr val="C00000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D8BEBC-5F08-8E22-4D70-5E3F9E9AF5EF}"/>
              </a:ext>
            </a:extLst>
          </p:cNvPr>
          <p:cNvSpPr txBox="1"/>
          <p:nvPr/>
        </p:nvSpPr>
        <p:spPr>
          <a:xfrm>
            <a:off x="1303989" y="3804256"/>
            <a:ext cx="10009099" cy="21134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Bahnschrift SemiLight SemiConde" panose="020B0502040204020203" pitchFamily="34" charset="0"/>
              </a:rPr>
              <a:t>Application-level middleware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Bahnschrift SemiLight SemiConde" panose="020B0502040204020203" pitchFamily="34" charset="0"/>
              </a:rPr>
              <a:t>Router-level middleware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Bahnschrift SemiLight SemiConde" panose="020B0502040204020203" pitchFamily="34" charset="0"/>
              </a:rPr>
              <a:t>Error handling middleware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Bahnschrift SemiLight SemiConde" panose="020B0502040204020203" pitchFamily="34" charset="0"/>
              </a:rPr>
              <a:t>Built-in middleware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Bahnschrift SemiLight SemiConde" panose="020B0502040204020203" pitchFamily="34" charset="0"/>
              </a:rPr>
              <a:t>Third-party middleware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FC351DF-BEDA-47F7-8EAC-D0C75C8D8EA2}"/>
              </a:ext>
            </a:extLst>
          </p:cNvPr>
          <p:cNvSpPr txBox="1">
            <a:spLocks/>
          </p:cNvSpPr>
          <p:nvPr/>
        </p:nvSpPr>
        <p:spPr>
          <a:xfrm>
            <a:off x="941100" y="3275609"/>
            <a:ext cx="8256835" cy="600636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cap="none" dirty="0">
                <a:solidFill>
                  <a:srgbClr val="C00000"/>
                </a:solidFill>
                <a:latin typeface="Bahnschrift SemiBold" panose="020B0502040204020203" pitchFamily="34" charset="0"/>
              </a:rPr>
              <a:t>Middleware Types</a:t>
            </a:r>
          </a:p>
        </p:txBody>
      </p:sp>
    </p:spTree>
    <p:extLst>
      <p:ext uri="{BB962C8B-B14F-4D97-AF65-F5344CB8AC3E}">
        <p14:creationId xmlns:p14="http://schemas.microsoft.com/office/powerpoint/2010/main" val="37359458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71088D-F795-B2DD-0080-E6C3436CC3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53BDE-DD02-C9E7-CBA0-C33E511A21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2979" y="384141"/>
            <a:ext cx="8825658" cy="699942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tx2">
                    <a:lumMod val="75000"/>
                  </a:schemeClr>
                </a:solidFill>
                <a:latin typeface="Bahnschrift SemiBold" panose="020B0502040204020203" pitchFamily="34" charset="0"/>
              </a:rPr>
              <a:t>Middleware</a:t>
            </a:r>
            <a:endParaRPr lang="en-IN" sz="4400" dirty="0">
              <a:solidFill>
                <a:schemeClr val="tx2">
                  <a:lumMod val="7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8759AB-D7AD-5816-5E9F-0D14C6D62048}"/>
              </a:ext>
            </a:extLst>
          </p:cNvPr>
          <p:cNvSpPr txBox="1"/>
          <p:nvPr/>
        </p:nvSpPr>
        <p:spPr>
          <a:xfrm>
            <a:off x="801278" y="1310920"/>
            <a:ext cx="9436232" cy="44156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"express"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1425"/>
              </a:lnSpc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regFilter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//console.log('</a:t>
            </a:r>
            <a:r>
              <a:rPr lang="en-I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reqFilter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');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"Please provide the age"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18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401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"You are not allowed to access this resource"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regFilter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Welcom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to home page"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"/user"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Welcom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to user page"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listen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4500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E6CDFA6-6EAB-5FF1-029A-D1916BFC8AFD}"/>
              </a:ext>
            </a:extLst>
          </p:cNvPr>
          <p:cNvCxnSpPr>
            <a:cxnSpLocks/>
          </p:cNvCxnSpPr>
          <p:nvPr/>
        </p:nvCxnSpPr>
        <p:spPr>
          <a:xfrm flipH="1">
            <a:off x="3082566" y="3657601"/>
            <a:ext cx="2601797" cy="1673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6506829-237E-B38C-08AF-0EF39E3BF6F0}"/>
              </a:ext>
            </a:extLst>
          </p:cNvPr>
          <p:cNvSpPr txBox="1"/>
          <p:nvPr/>
        </p:nvSpPr>
        <p:spPr>
          <a:xfrm>
            <a:off x="5611305" y="3495181"/>
            <a:ext cx="6094428" cy="286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A</a:t>
            </a:r>
            <a:r>
              <a:rPr lang="en-IN" dirty="0" err="1">
                <a:solidFill>
                  <a:srgbClr val="FFC000"/>
                </a:solidFill>
                <a:latin typeface="Consolas" panose="020B0609020204030204" pitchFamily="49" charset="0"/>
              </a:rPr>
              <a:t>pplication</a:t>
            </a:r>
            <a:r>
              <a:rPr lang="en-IN" dirty="0">
                <a:solidFill>
                  <a:srgbClr val="FFC000"/>
                </a:solidFill>
                <a:latin typeface="Consolas" panose="020B0609020204030204" pitchFamily="49" charset="0"/>
              </a:rPr>
              <a:t>-level middleware</a:t>
            </a:r>
            <a:endParaRPr lang="en-IN" b="0" dirty="0">
              <a:solidFill>
                <a:srgbClr val="FFC000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9130B00-BBED-C1E6-2D6E-095676DAD6C0}"/>
              </a:ext>
            </a:extLst>
          </p:cNvPr>
          <p:cNvCxnSpPr>
            <a:cxnSpLocks/>
          </p:cNvCxnSpPr>
          <p:nvPr/>
        </p:nvCxnSpPr>
        <p:spPr>
          <a:xfrm flipH="1">
            <a:off x="2767555" y="1724421"/>
            <a:ext cx="2601797" cy="1673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97CFDBE-CD4A-C550-4FF5-A02094218DFF}"/>
              </a:ext>
            </a:extLst>
          </p:cNvPr>
          <p:cNvSpPr txBox="1"/>
          <p:nvPr/>
        </p:nvSpPr>
        <p:spPr>
          <a:xfrm>
            <a:off x="5296294" y="1562001"/>
            <a:ext cx="6094428" cy="286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N" dirty="0">
                <a:solidFill>
                  <a:srgbClr val="FFC000"/>
                </a:solidFill>
                <a:latin typeface="Consolas" panose="020B0609020204030204" pitchFamily="49" charset="0"/>
              </a:rPr>
              <a:t>middleware</a:t>
            </a:r>
            <a:endParaRPr lang="en-IN" b="0" dirty="0">
              <a:solidFill>
                <a:srgbClr val="FFC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7328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E40AA0-ABEB-89F6-C869-4B20421756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876F3-159A-EE89-A960-4DDEFB1580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2979" y="308725"/>
            <a:ext cx="8825658" cy="699942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tx2">
                    <a:lumMod val="75000"/>
                  </a:schemeClr>
                </a:solidFill>
                <a:latin typeface="Bahnschrift SemiBold" panose="020B0502040204020203" pitchFamily="34" charset="0"/>
              </a:rPr>
              <a:t>Route Level Middleware</a:t>
            </a:r>
            <a:endParaRPr lang="en-IN" sz="4400" dirty="0">
              <a:solidFill>
                <a:schemeClr val="tx2">
                  <a:lumMod val="7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EF40613-7498-60B7-3C37-831A33CF95E6}"/>
              </a:ext>
            </a:extLst>
          </p:cNvPr>
          <p:cNvSpPr txBox="1">
            <a:spLocks/>
          </p:cNvSpPr>
          <p:nvPr/>
        </p:nvSpPr>
        <p:spPr>
          <a:xfrm>
            <a:off x="1156104" y="484092"/>
            <a:ext cx="8256835" cy="600636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 fontScale="45000" lnSpcReduction="2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600" b="0" kern="120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en-IN" dirty="0">
              <a:latin typeface="Bahnschrift SemiBold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F390B5-14BB-DB58-562C-4E0E8900DBEB}"/>
              </a:ext>
            </a:extLst>
          </p:cNvPr>
          <p:cNvSpPr txBox="1"/>
          <p:nvPr/>
        </p:nvSpPr>
        <p:spPr>
          <a:xfrm>
            <a:off x="1331254" y="907443"/>
            <a:ext cx="6104964" cy="16979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Bahnschrift SemiLight SemiConde" panose="020B0502040204020203" pitchFamily="34" charset="0"/>
              </a:rPr>
              <a:t>Route Level middleware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Bahnschrift SemiLight SemiConde" panose="020B0502040204020203" pitchFamily="34" charset="0"/>
              </a:rPr>
              <a:t>Apply middleware on single Route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Bahnschrift SemiLight SemiConde" panose="020B0502040204020203" pitchFamily="34" charset="0"/>
              </a:rPr>
              <a:t>Make middleware in different  file.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Bahnschrift SemiLight SemiConde" panose="020B0502040204020203" pitchFamily="34" charset="0"/>
              </a:rPr>
              <a:t>Apply middleware in the group of route.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CA0225-26CE-9DA5-0AEC-FE4E5F86DE8A}"/>
              </a:ext>
            </a:extLst>
          </p:cNvPr>
          <p:cNvSpPr txBox="1"/>
          <p:nvPr/>
        </p:nvSpPr>
        <p:spPr>
          <a:xfrm>
            <a:off x="833720" y="2631662"/>
            <a:ext cx="102735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Bahnschrift Light SemiCondensed" panose="020B0502040204020203" pitchFamily="34" charset="0"/>
              </a:rPr>
              <a:t>Router-level middleware works in the same way as application-level middleware, except it is bound to an instance of express. Router().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A13236-A749-EB07-4ABF-7C5E246EB251}"/>
              </a:ext>
            </a:extLst>
          </p:cNvPr>
          <p:cNvSpPr txBox="1"/>
          <p:nvPr/>
        </p:nvSpPr>
        <p:spPr>
          <a:xfrm>
            <a:off x="803254" y="3304247"/>
            <a:ext cx="8962534" cy="33384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"express"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1425"/>
              </a:lnSpc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regFilter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//console.log('</a:t>
            </a:r>
            <a:r>
              <a:rPr lang="en-I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reqFilter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');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"Please provide the age"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18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401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"You are not allowed to access this resource"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 }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"/user"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regFilter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Welcom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to user page"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listen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4500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83BFEEA-D777-32DC-98FF-37A31C750B12}"/>
              </a:ext>
            </a:extLst>
          </p:cNvPr>
          <p:cNvCxnSpPr>
            <a:cxnSpLocks/>
          </p:cNvCxnSpPr>
          <p:nvPr/>
        </p:nvCxnSpPr>
        <p:spPr>
          <a:xfrm flipH="1">
            <a:off x="2865749" y="3676455"/>
            <a:ext cx="2601797" cy="1673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6EB6BBA-3D01-9260-6460-371C8C386CB0}"/>
              </a:ext>
            </a:extLst>
          </p:cNvPr>
          <p:cNvSpPr txBox="1"/>
          <p:nvPr/>
        </p:nvSpPr>
        <p:spPr>
          <a:xfrm>
            <a:off x="5394488" y="3514035"/>
            <a:ext cx="4799814" cy="286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N" dirty="0">
                <a:solidFill>
                  <a:srgbClr val="FFC000"/>
                </a:solidFill>
                <a:latin typeface="Consolas" panose="020B0609020204030204" pitchFamily="49" charset="0"/>
              </a:rPr>
              <a:t>middleware</a:t>
            </a:r>
            <a:endParaRPr lang="en-IN" b="0" dirty="0">
              <a:solidFill>
                <a:srgbClr val="FFC000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27CB488-5780-B244-830A-3DA49161F966}"/>
              </a:ext>
            </a:extLst>
          </p:cNvPr>
          <p:cNvCxnSpPr>
            <a:cxnSpLocks/>
          </p:cNvCxnSpPr>
          <p:nvPr/>
        </p:nvCxnSpPr>
        <p:spPr>
          <a:xfrm flipH="1">
            <a:off x="3568833" y="5610520"/>
            <a:ext cx="2601797" cy="1673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F13FD7C-3976-C7C1-FCE0-7DF89584117C}"/>
              </a:ext>
            </a:extLst>
          </p:cNvPr>
          <p:cNvSpPr txBox="1"/>
          <p:nvPr/>
        </p:nvSpPr>
        <p:spPr>
          <a:xfrm>
            <a:off x="6097572" y="5448100"/>
            <a:ext cx="4799814" cy="286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Route</a:t>
            </a:r>
            <a:r>
              <a:rPr lang="en-IN" dirty="0">
                <a:solidFill>
                  <a:srgbClr val="FFC000"/>
                </a:solidFill>
                <a:latin typeface="Consolas" panose="020B0609020204030204" pitchFamily="49" charset="0"/>
              </a:rPr>
              <a:t>-level/Single-level middleware</a:t>
            </a:r>
            <a:endParaRPr lang="en-IN" b="0" dirty="0">
              <a:solidFill>
                <a:srgbClr val="FFC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8553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B1C331-4AD4-228B-3F82-520672CCE2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00CAC-6962-A545-A10D-01F2DD830E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2979" y="308725"/>
            <a:ext cx="8825658" cy="699942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tx2">
                    <a:lumMod val="75000"/>
                  </a:schemeClr>
                </a:solidFill>
                <a:latin typeface="Bahnschrift SemiBold" panose="020B0502040204020203" pitchFamily="34" charset="0"/>
              </a:rPr>
              <a:t>Route Level Middleware</a:t>
            </a:r>
            <a:endParaRPr lang="en-IN" sz="4400" dirty="0">
              <a:solidFill>
                <a:schemeClr val="tx2">
                  <a:lumMod val="7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9A0909A-1799-6A33-73EA-78EF5D7B7C99}"/>
              </a:ext>
            </a:extLst>
          </p:cNvPr>
          <p:cNvSpPr txBox="1">
            <a:spLocks/>
          </p:cNvSpPr>
          <p:nvPr/>
        </p:nvSpPr>
        <p:spPr>
          <a:xfrm>
            <a:off x="1156104" y="484092"/>
            <a:ext cx="8256835" cy="600636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 fontScale="45000" lnSpcReduction="2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600" b="0" kern="120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en-IN" dirty="0">
              <a:latin typeface="Bahnschrift SemiBold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3ABC45-6B47-4838-1B40-AB908D9CF374}"/>
              </a:ext>
            </a:extLst>
          </p:cNvPr>
          <p:cNvSpPr txBox="1"/>
          <p:nvPr/>
        </p:nvSpPr>
        <p:spPr>
          <a:xfrm>
            <a:off x="1331254" y="907443"/>
            <a:ext cx="6104964" cy="4514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Bahnschrift SemiLight SemiConde" panose="020B0502040204020203" pitchFamily="34" charset="0"/>
              </a:rPr>
              <a:t>Apply middleware in the group of route.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7BA74BF-9F8D-674E-C632-28BDCA6562A8}"/>
              </a:ext>
            </a:extLst>
          </p:cNvPr>
          <p:cNvCxnSpPr>
            <a:cxnSpLocks/>
          </p:cNvCxnSpPr>
          <p:nvPr/>
        </p:nvCxnSpPr>
        <p:spPr>
          <a:xfrm flipH="1">
            <a:off x="4919991" y="2030360"/>
            <a:ext cx="2601797" cy="1673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4565FA5-3D1E-0329-09BB-4EC1B1A69BF7}"/>
              </a:ext>
            </a:extLst>
          </p:cNvPr>
          <p:cNvSpPr txBox="1"/>
          <p:nvPr/>
        </p:nvSpPr>
        <p:spPr>
          <a:xfrm>
            <a:off x="7448730" y="1867940"/>
            <a:ext cx="4799814" cy="286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N" dirty="0">
                <a:solidFill>
                  <a:srgbClr val="FFC000"/>
                </a:solidFill>
                <a:latin typeface="Consolas" panose="020B0609020204030204" pitchFamily="49" charset="0"/>
              </a:rPr>
              <a:t>middleware</a:t>
            </a:r>
            <a:endParaRPr lang="en-IN" b="0" dirty="0">
              <a:solidFill>
                <a:srgbClr val="FFC000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A441BF4-0110-BFD6-AE57-E072440C31D8}"/>
              </a:ext>
            </a:extLst>
          </p:cNvPr>
          <p:cNvCxnSpPr>
            <a:cxnSpLocks/>
          </p:cNvCxnSpPr>
          <p:nvPr/>
        </p:nvCxnSpPr>
        <p:spPr>
          <a:xfrm flipH="1">
            <a:off x="3729088" y="2372408"/>
            <a:ext cx="2601797" cy="1673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383B249-56D1-A3D1-33CC-3BEB08A10D38}"/>
              </a:ext>
            </a:extLst>
          </p:cNvPr>
          <p:cNvSpPr txBox="1"/>
          <p:nvPr/>
        </p:nvSpPr>
        <p:spPr>
          <a:xfrm>
            <a:off x="6257827" y="2209988"/>
            <a:ext cx="4799814" cy="286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Group </a:t>
            </a:r>
            <a:r>
              <a:rPr lang="en-IN" dirty="0">
                <a:solidFill>
                  <a:srgbClr val="FFC000"/>
                </a:solidFill>
                <a:latin typeface="Consolas" panose="020B0609020204030204" pitchFamily="49" charset="0"/>
              </a:rPr>
              <a:t>middleware</a:t>
            </a:r>
            <a:endParaRPr lang="en-IN" b="0" dirty="0">
              <a:solidFill>
                <a:srgbClr val="FFC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B89F87-E691-5F45-644E-AB3F63187916}"/>
              </a:ext>
            </a:extLst>
          </p:cNvPr>
          <p:cNvSpPr txBox="1"/>
          <p:nvPr/>
        </p:nvSpPr>
        <p:spPr>
          <a:xfrm>
            <a:off x="973034" y="1560358"/>
            <a:ext cx="7152871" cy="40566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"express"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regFilter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'./middleware'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I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app.use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regFilter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regFilter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Welcom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to home page"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"/user"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regFilter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Welcom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to user page"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"/about"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regFilter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Welcom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to About page"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"/contact"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regFilter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Welcom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to Contact page"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listen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4500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25447639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A53BFD-0E86-967B-4F6C-6EE77DA9EA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D2056-5C47-3F52-EBAD-4FE6CCCBD3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9799" y="308725"/>
            <a:ext cx="8825658" cy="699942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tx2">
                    <a:lumMod val="75000"/>
                  </a:schemeClr>
                </a:solidFill>
                <a:latin typeface="Bahnschrift SemiBold" panose="020B0502040204020203" pitchFamily="34" charset="0"/>
              </a:rPr>
              <a:t>Install MongoDB</a:t>
            </a:r>
            <a:endParaRPr lang="en-IN" sz="4400" dirty="0">
              <a:solidFill>
                <a:schemeClr val="tx2">
                  <a:lumMod val="7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8AE1948-1178-08AD-0B5D-81D2CFB88B91}"/>
              </a:ext>
            </a:extLst>
          </p:cNvPr>
          <p:cNvSpPr txBox="1">
            <a:spLocks/>
          </p:cNvSpPr>
          <p:nvPr/>
        </p:nvSpPr>
        <p:spPr>
          <a:xfrm>
            <a:off x="1156104" y="484092"/>
            <a:ext cx="8256835" cy="600636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 fontScale="45000" lnSpcReduction="2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600" b="0" kern="120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en-IN" dirty="0"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58E47E-6741-2478-3CD4-CE1CBEE63819}"/>
              </a:ext>
            </a:extLst>
          </p:cNvPr>
          <p:cNvSpPr txBox="1"/>
          <p:nvPr/>
        </p:nvSpPr>
        <p:spPr>
          <a:xfrm>
            <a:off x="1393002" y="1014921"/>
            <a:ext cx="6104964" cy="16979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Bahnschrift SemiLight SemiConde" panose="020B0502040204020203" pitchFamily="34" charset="0"/>
              </a:rPr>
              <a:t>Download DB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Bahnschrift SemiLight SemiConde" panose="020B0502040204020203" pitchFamily="34" charset="0"/>
              </a:rPr>
              <a:t>Install MongoDB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Bahnschrift SemiLight SemiConde" panose="020B0502040204020203" pitchFamily="34" charset="0"/>
              </a:rPr>
              <a:t>Set Environment for Mongo.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Bahnschrift SemiLight SemiConde" panose="020B0502040204020203" pitchFamily="34" charset="0"/>
              </a:rPr>
              <a:t>MongoDB compass tool.</a:t>
            </a:r>
          </a:p>
        </p:txBody>
      </p:sp>
    </p:spTree>
    <p:extLst>
      <p:ext uri="{BB962C8B-B14F-4D97-AF65-F5344CB8AC3E}">
        <p14:creationId xmlns:p14="http://schemas.microsoft.com/office/powerpoint/2010/main" val="33865527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A2F088-AF2D-7118-BB45-619C09F910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01515B1-5C34-55DB-E979-30880E292484}"/>
              </a:ext>
            </a:extLst>
          </p:cNvPr>
          <p:cNvSpPr txBox="1"/>
          <p:nvPr/>
        </p:nvSpPr>
        <p:spPr>
          <a:xfrm>
            <a:off x="1331254" y="1378784"/>
            <a:ext cx="6104964" cy="106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latin typeface="Bahnschrift SemiLight SemiConde" panose="020B0502040204020203" pitchFamily="34" charset="0"/>
              </a:rPr>
              <a:t>What is MongoDB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Bahnschrift SemiLight SemiConde" panose="020B0502040204020203" pitchFamily="34" charset="0"/>
              </a:rPr>
              <a:t>MongoDB vs SQL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latin typeface="Bahnschrift SemiLight SemiConde" panose="020B0502040204020203" pitchFamily="34" charset="0"/>
              </a:rPr>
              <a:t>MongoDB Basic Command.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3ABCF6-1CC9-4F9E-3E1E-70BF8A3C8516}"/>
              </a:ext>
            </a:extLst>
          </p:cNvPr>
          <p:cNvSpPr txBox="1"/>
          <p:nvPr/>
        </p:nvSpPr>
        <p:spPr>
          <a:xfrm>
            <a:off x="833721" y="2358676"/>
            <a:ext cx="584988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Bahnschrift Light SemiCondensed" panose="020B0502040204020203" pitchFamily="34" charset="0"/>
              </a:rPr>
              <a:t>MongoDB is non-SQL database.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dirty="0">
                <a:solidFill>
                  <a:srgbClr val="C00000"/>
                </a:solidFill>
                <a:latin typeface="Bahnschrift Light SemiCondensed" panose="020B0502040204020203" pitchFamily="34" charset="0"/>
              </a:rPr>
              <a:t>The data store in collection.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Bahnschrift Light SemiCondensed" panose="020B0502040204020203" pitchFamily="34" charset="0"/>
              </a:rPr>
              <a:t>Collection don’t have row and column.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dirty="0">
                <a:solidFill>
                  <a:srgbClr val="C00000"/>
                </a:solidFill>
                <a:latin typeface="Bahnschrift Light SemiCondensed" panose="020B0502040204020203" pitchFamily="34" charset="0"/>
              </a:rPr>
              <a:t>Data store in the form of object.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Bahnschrift Light SemiCondensed" panose="020B0502040204020203" pitchFamily="34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3927486-FD87-65A8-5475-35CE011BA554}"/>
              </a:ext>
            </a:extLst>
          </p:cNvPr>
          <p:cNvGraphicFramePr>
            <a:graphicFrameLocks noGrp="1"/>
          </p:cNvGraphicFramePr>
          <p:nvPr/>
        </p:nvGraphicFramePr>
        <p:xfrm>
          <a:off x="699250" y="4180044"/>
          <a:ext cx="5764302" cy="1463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19605">
                  <a:extLst>
                    <a:ext uri="{9D8B030D-6E8A-4147-A177-3AD203B41FA5}">
                      <a16:colId xmlns:a16="http://schemas.microsoft.com/office/drawing/2014/main" val="1992078934"/>
                    </a:ext>
                  </a:extLst>
                </a:gridCol>
                <a:gridCol w="991798">
                  <a:extLst>
                    <a:ext uri="{9D8B030D-6E8A-4147-A177-3AD203B41FA5}">
                      <a16:colId xmlns:a16="http://schemas.microsoft.com/office/drawing/2014/main" val="2911550101"/>
                    </a:ext>
                  </a:extLst>
                </a:gridCol>
                <a:gridCol w="1080808">
                  <a:extLst>
                    <a:ext uri="{9D8B030D-6E8A-4147-A177-3AD203B41FA5}">
                      <a16:colId xmlns:a16="http://schemas.microsoft.com/office/drawing/2014/main" val="1375928377"/>
                    </a:ext>
                  </a:extLst>
                </a:gridCol>
                <a:gridCol w="1284253">
                  <a:extLst>
                    <a:ext uri="{9D8B030D-6E8A-4147-A177-3AD203B41FA5}">
                      <a16:colId xmlns:a16="http://schemas.microsoft.com/office/drawing/2014/main" val="2305270132"/>
                    </a:ext>
                  </a:extLst>
                </a:gridCol>
                <a:gridCol w="1987838">
                  <a:extLst>
                    <a:ext uri="{9D8B030D-6E8A-4147-A177-3AD203B41FA5}">
                      <a16:colId xmlns:a16="http://schemas.microsoft.com/office/drawing/2014/main" val="23387053"/>
                    </a:ext>
                  </a:extLst>
                </a:gridCol>
              </a:tblGrid>
              <a:tr h="324348">
                <a:tc>
                  <a:txBody>
                    <a:bodyPr/>
                    <a:lstStyle/>
                    <a:p>
                      <a:r>
                        <a:rPr lang="en-IN" dirty="0">
                          <a:latin typeface="Bahnschrift Light SemiCondensed" panose="020B0502040204020203" pitchFamily="34" charset="0"/>
                        </a:rP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>
                          <a:latin typeface="Bahnschrift Light SemiCondensed" panose="020B0502040204020203" pitchFamily="34" charset="0"/>
                        </a:rPr>
                        <a:t>F_name</a:t>
                      </a:r>
                      <a:endParaRPr lang="en-IN" dirty="0">
                        <a:latin typeface="Bahnschrift Light Semi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>
                          <a:latin typeface="Bahnschrift Light SemiCondensed" panose="020B0502040204020203" pitchFamily="34" charset="0"/>
                        </a:rPr>
                        <a:t>L_name</a:t>
                      </a:r>
                      <a:endParaRPr lang="en-IN" dirty="0">
                        <a:latin typeface="Bahnschrift Light Semi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Bahnschrift Light SemiCondensed" panose="020B0502040204020203" pitchFamily="34" charset="0"/>
                        </a:rPr>
                        <a:t>Address1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Bahnschrift Light SemiCondensed" panose="020B0502040204020203" pitchFamily="34" charset="0"/>
                        </a:rPr>
                        <a:t>Address2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163475"/>
                  </a:ext>
                </a:extLst>
              </a:tr>
              <a:tr h="324348">
                <a:tc>
                  <a:txBody>
                    <a:bodyPr/>
                    <a:lstStyle/>
                    <a:p>
                      <a:r>
                        <a:rPr lang="en-IN" dirty="0">
                          <a:latin typeface="Bahnschrift Light SemiCondensed" panose="020B0502040204020203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Bahnschrift Light SemiCondensed" panose="020B0502040204020203" pitchFamily="34" charset="0"/>
                        </a:rPr>
                        <a:t>Alok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Bahnschrift Light SemiCondensed" panose="020B0502040204020203" pitchFamily="34" charset="0"/>
                        </a:rPr>
                        <a:t>Singh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Bahnschrift Light SemiCondensed" panose="020B0502040204020203" pitchFamily="34" charset="0"/>
                        </a:rPr>
                        <a:t>Noida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Bahnschrift Light SemiCondensed" panose="020B0502040204020203" pitchFamily="34" charset="0"/>
                        </a:rPr>
                        <a:t>Noida Sec-62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522255"/>
                  </a:ext>
                </a:extLst>
              </a:tr>
              <a:tr h="324348">
                <a:tc>
                  <a:txBody>
                    <a:bodyPr/>
                    <a:lstStyle/>
                    <a:p>
                      <a:r>
                        <a:rPr lang="en-IN" dirty="0">
                          <a:latin typeface="Bahnschrift Light SemiCondensed" panose="020B0502040204020203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Bahnschrift Light SemiCondensed" panose="020B0502040204020203" pitchFamily="34" charset="0"/>
                        </a:rPr>
                        <a:t>Aastha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Bahnschrift Light SemiCondensed" panose="020B0502040204020203" pitchFamily="34" charset="0"/>
                        </a:rPr>
                        <a:t>Bharti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Bahnschrift Light SemiCondensed" panose="020B0502040204020203" pitchFamily="34" charset="0"/>
                        </a:rPr>
                        <a:t>Delhi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Bahnschrift Light SemiCondensed" panose="020B0502040204020203" pitchFamily="34" charset="0"/>
                        </a:rPr>
                        <a:t>New Ashok Nagar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60775"/>
                  </a:ext>
                </a:extLst>
              </a:tr>
              <a:tr h="324348">
                <a:tc>
                  <a:txBody>
                    <a:bodyPr/>
                    <a:lstStyle/>
                    <a:p>
                      <a:r>
                        <a:rPr lang="en-IN" dirty="0">
                          <a:latin typeface="Bahnschrift Light SemiCondensed" panose="020B0502040204020203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Bahnschrift Light SemiCondensed" panose="020B0502040204020203" pitchFamily="34" charset="0"/>
                        </a:rPr>
                        <a:t>Anshika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Bahnschrift Light SemiCondensed" panose="020B0502040204020203" pitchFamily="34" charset="0"/>
                        </a:rPr>
                        <a:t>Bharti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Bahnschrift Light SemiCondensed" panose="020B0502040204020203" pitchFamily="34" charset="0"/>
                        </a:rPr>
                        <a:t>New Delhi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Bahnschrift Light SemiCondensed" panose="020B0502040204020203" pitchFamily="34" charset="0"/>
                        </a:rPr>
                        <a:t>Delhi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782977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62DD903-ADE4-C934-A644-01DBAB75A8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2216427"/>
              </p:ext>
            </p:extLst>
          </p:nvPr>
        </p:nvGraphicFramePr>
        <p:xfrm>
          <a:off x="7283817" y="2427641"/>
          <a:ext cx="4397194" cy="33832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397194">
                  <a:extLst>
                    <a:ext uri="{9D8B030D-6E8A-4147-A177-3AD203B41FA5}">
                      <a16:colId xmlns:a16="http://schemas.microsoft.com/office/drawing/2014/main" val="2606395009"/>
                    </a:ext>
                  </a:extLst>
                </a:gridCol>
              </a:tblGrid>
              <a:tr h="2868707">
                <a:tc>
                  <a:txBody>
                    <a:bodyPr/>
                    <a:lstStyle/>
                    <a:p>
                      <a:r>
                        <a:rPr lang="en-IN" dirty="0"/>
                        <a:t>{“id”:</a:t>
                      </a:r>
                      <a:r>
                        <a:rPr lang="en-IN" dirty="0" err="1"/>
                        <a:t>objectID</a:t>
                      </a:r>
                      <a:r>
                        <a:rPr lang="en-IN" dirty="0"/>
                        <a:t>(“5csdwafca2ecdd21f7”)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“</a:t>
                      </a:r>
                      <a:r>
                        <a:rPr lang="en-IN" dirty="0" err="1">
                          <a:latin typeface="Bahnschrift Light SemiCondensed" panose="020B0502040204020203" pitchFamily="34" charset="0"/>
                        </a:rPr>
                        <a:t>F_name”:’Alok</a:t>
                      </a:r>
                      <a:r>
                        <a:rPr lang="en-IN" dirty="0">
                          <a:latin typeface="Bahnschrift Light SemiCondensed" panose="020B0502040204020203" pitchFamily="34" charset="0"/>
                        </a:rPr>
                        <a:t>’,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“</a:t>
                      </a:r>
                      <a:r>
                        <a:rPr lang="en-IN" dirty="0" err="1">
                          <a:latin typeface="Bahnschrift Light SemiCondensed" panose="020B0502040204020203" pitchFamily="34" charset="0"/>
                        </a:rPr>
                        <a:t>F_name”:Singh</a:t>
                      </a:r>
                      <a:r>
                        <a:rPr lang="en-IN" dirty="0">
                          <a:latin typeface="Bahnschrift Light SemiCondensed" panose="020B0502040204020203" pitchFamily="34" charset="0"/>
                        </a:rPr>
                        <a:t>’,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“</a:t>
                      </a:r>
                      <a:r>
                        <a:rPr lang="en-IN" dirty="0">
                          <a:latin typeface="Bahnschrift Light SemiCondensed" panose="020B0502040204020203" pitchFamily="34" charset="0"/>
                        </a:rPr>
                        <a:t>Address1:Noida’,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“</a:t>
                      </a:r>
                      <a:r>
                        <a:rPr lang="en-IN" dirty="0">
                          <a:latin typeface="Bahnschrift Light SemiCondensed" panose="020B0502040204020203" pitchFamily="34" charset="0"/>
                        </a:rPr>
                        <a:t>Address2”:Noida Sec-62’,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Bahnschrift Light SemiCondensed" panose="020B0502040204020203" pitchFamily="34" charset="0"/>
                        </a:rPr>
                        <a:t>},</a:t>
                      </a:r>
                    </a:p>
                    <a:p>
                      <a:r>
                        <a:rPr lang="en-IN" dirty="0"/>
                        <a:t>{“id”:</a:t>
                      </a:r>
                      <a:r>
                        <a:rPr lang="en-IN" dirty="0" err="1"/>
                        <a:t>objectID</a:t>
                      </a:r>
                      <a:r>
                        <a:rPr lang="en-IN" dirty="0"/>
                        <a:t>(“5csdwafca2ecdd21f7”)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“</a:t>
                      </a:r>
                      <a:r>
                        <a:rPr lang="en-IN" dirty="0">
                          <a:latin typeface="Bahnschrift Light SemiCondensed" panose="020B0502040204020203" pitchFamily="34" charset="0"/>
                        </a:rPr>
                        <a:t>F_name”:</a:t>
                      </a:r>
                      <a:r>
                        <a:rPr lang="en-IN" dirty="0" err="1">
                          <a:latin typeface="Bahnschrift Light SemiCondensed" panose="020B0502040204020203" pitchFamily="34" charset="0"/>
                        </a:rPr>
                        <a:t>Aasths</a:t>
                      </a:r>
                      <a:r>
                        <a:rPr lang="en-IN" dirty="0">
                          <a:latin typeface="Bahnschrift Light SemiCondensed" panose="020B0502040204020203" pitchFamily="34" charset="0"/>
                        </a:rPr>
                        <a:t>’,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“</a:t>
                      </a:r>
                      <a:r>
                        <a:rPr lang="en-IN" dirty="0" err="1">
                          <a:latin typeface="Bahnschrift Light SemiCondensed" panose="020B0502040204020203" pitchFamily="34" charset="0"/>
                        </a:rPr>
                        <a:t>F_name”:Bharti</a:t>
                      </a:r>
                      <a:r>
                        <a:rPr lang="en-IN" dirty="0">
                          <a:latin typeface="Bahnschrift Light SemiCondensed" panose="020B0502040204020203" pitchFamily="34" charset="0"/>
                        </a:rPr>
                        <a:t>’,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“</a:t>
                      </a:r>
                      <a:r>
                        <a:rPr lang="en-IN" dirty="0">
                          <a:latin typeface="Bahnschrift Light SemiCondensed" panose="020B0502040204020203" pitchFamily="34" charset="0"/>
                        </a:rPr>
                        <a:t>Address1:New Delhi’,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“</a:t>
                      </a:r>
                      <a:r>
                        <a:rPr lang="en-IN" dirty="0">
                          <a:latin typeface="Bahnschrift Light SemiCondensed" panose="020B0502040204020203" pitchFamily="34" charset="0"/>
                        </a:rPr>
                        <a:t>Address2”:New Ashok Nagar’,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Bahnschrift Light SemiCondensed" panose="020B0502040204020203" pitchFamily="34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4532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67ECA244-3BCF-7792-3728-8E942B84A968}"/>
              </a:ext>
            </a:extLst>
          </p:cNvPr>
          <p:cNvSpPr txBox="1"/>
          <p:nvPr/>
        </p:nvSpPr>
        <p:spPr>
          <a:xfrm>
            <a:off x="2805953" y="3765175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Bahnschrift SemiBold SemiConden" panose="020B0502040204020203" pitchFamily="34" charset="0"/>
              </a:rPr>
              <a:t>SQL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7DB4B4-EA3D-67D0-B651-C06237E663ED}"/>
              </a:ext>
            </a:extLst>
          </p:cNvPr>
          <p:cNvSpPr txBox="1"/>
          <p:nvPr/>
        </p:nvSpPr>
        <p:spPr>
          <a:xfrm>
            <a:off x="946010" y="267080"/>
            <a:ext cx="717375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400" cap="none" dirty="0">
                <a:latin typeface="Bahnschrift SemiBold" panose="020B0502040204020203" pitchFamily="34" charset="0"/>
              </a:rPr>
              <a:t>Crud Operation in MongoDB</a:t>
            </a:r>
            <a:endParaRPr lang="en-IN" sz="4400" dirty="0">
              <a:latin typeface="Bahnschrift SemiBold SemiConden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84D6C-5C0A-0FFD-7BFD-8F56ED671A0D}"/>
              </a:ext>
            </a:extLst>
          </p:cNvPr>
          <p:cNvSpPr txBox="1"/>
          <p:nvPr/>
        </p:nvSpPr>
        <p:spPr>
          <a:xfrm>
            <a:off x="8567302" y="1975941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SemiBold SemiConden" panose="020B0502040204020203" pitchFamily="34" charset="0"/>
              </a:rPr>
              <a:t>M</a:t>
            </a:r>
            <a:r>
              <a:rPr lang="en-IN" dirty="0" err="1">
                <a:latin typeface="Bahnschrift SemiBold SemiConden" panose="020B0502040204020203" pitchFamily="34" charset="0"/>
              </a:rPr>
              <a:t>ongoDB</a:t>
            </a:r>
            <a:endParaRPr lang="en-IN" dirty="0">
              <a:latin typeface="Bahnschrift SemiBold SemiConden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639353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6CE6F5-EDE5-1E8C-FD60-BD62C87464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D4461-2D0D-D63F-05BE-5F5FC3BE63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6105" y="484092"/>
            <a:ext cx="6857186" cy="600636"/>
          </a:xfrm>
        </p:spPr>
        <p:txBody>
          <a:bodyPr>
            <a:noAutofit/>
          </a:bodyPr>
          <a:lstStyle/>
          <a:p>
            <a:pPr algn="l"/>
            <a:r>
              <a:rPr lang="en-IN" sz="4400" cap="none" dirty="0">
                <a:solidFill>
                  <a:schemeClr val="tx2">
                    <a:lumMod val="75000"/>
                  </a:schemeClr>
                </a:solidFill>
                <a:latin typeface="Bahnschrift SemiBold" panose="020B0502040204020203" pitchFamily="34" charset="0"/>
              </a:rPr>
              <a:t>Crud Operation in MongoDB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6B25F1-26FE-6576-0B60-A68DF10E3023}"/>
              </a:ext>
            </a:extLst>
          </p:cNvPr>
          <p:cNvSpPr txBox="1"/>
          <p:nvPr/>
        </p:nvSpPr>
        <p:spPr>
          <a:xfrm>
            <a:off x="1331254" y="1100878"/>
            <a:ext cx="586740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Bahnschrift SemiLight SemiConde" panose="020B0502040204020203" pitchFamily="34" charset="0"/>
              </a:rPr>
              <a:t>How to insert data collection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Bahnschrift SemiLight SemiConde" panose="020B0502040204020203" pitchFamily="34" charset="0"/>
              </a:rPr>
              <a:t>How to check insert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Bahnschrift SemiLight SemiConde" panose="020B0502040204020203" pitchFamily="34" charset="0"/>
              </a:rPr>
              <a:t>How to update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Bahnschrift SemiLight SemiConde" panose="020B0502040204020203" pitchFamily="34" charset="0"/>
              </a:rPr>
              <a:t>How to delete data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69EF220-EF68-E5EE-31E3-6BE77B883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6104" y="2720769"/>
            <a:ext cx="8256836" cy="276999"/>
          </a:xfrm>
          <a:prstGeom prst="rect">
            <a:avLst/>
          </a:prstGeom>
          <a:solidFill>
            <a:srgbClr val="1127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9FBFA"/>
                </a:solidFill>
                <a:effectLst/>
                <a:latin typeface="Bahnschrift Light SemiCondensed" panose="020B0502040204020203" pitchFamily="34" charset="0"/>
              </a:rPr>
              <a:t>db.products.insertOne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9FBFA"/>
                </a:solidFill>
                <a:effectLst/>
                <a:latin typeface="Bahnschrift Light SemiCondensed" panose="020B0502040204020203" pitchFamily="34" charset="0"/>
              </a:rPr>
              <a:t>({name:</a:t>
            </a:r>
            <a:r>
              <a:rPr lang="en-IN" dirty="0"/>
              <a:t> Samsung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9FBFA"/>
                </a:solidFill>
                <a:effectLst/>
                <a:latin typeface="Bahnschrift Light SemiCondensed" panose="020B0502040204020203" pitchFamily="34" charset="0"/>
              </a:rPr>
              <a:t> M40',brand:'samsung',price:250,category:'Mobile'})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Light SemiCondensed" panose="020B0502040204020203" pitchFamily="34" charset="0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C546E3-1271-BE90-1C99-AC940F51D730}"/>
              </a:ext>
            </a:extLst>
          </p:cNvPr>
          <p:cNvSpPr txBox="1"/>
          <p:nvPr/>
        </p:nvSpPr>
        <p:spPr>
          <a:xfrm>
            <a:off x="1223682" y="2351437"/>
            <a:ext cx="40296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  <a:latin typeface="Bahnschrift SemiLight SemiConde" panose="020B0502040204020203" pitchFamily="34" charset="0"/>
              </a:rPr>
              <a:t>Insert data  using by command</a:t>
            </a:r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1E345A-7A1F-1CD7-D0C0-5F8F050EE0E4}"/>
              </a:ext>
            </a:extLst>
          </p:cNvPr>
          <p:cNvSpPr txBox="1"/>
          <p:nvPr/>
        </p:nvSpPr>
        <p:spPr>
          <a:xfrm>
            <a:off x="999563" y="3041720"/>
            <a:ext cx="83326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Bahnschrift Light SemiCondensed" panose="020B0502040204020203" pitchFamily="34" charset="0"/>
              </a:rPr>
              <a:t>{  acknowledged: true,  </a:t>
            </a:r>
            <a:r>
              <a:rPr lang="en-IN" dirty="0" err="1">
                <a:latin typeface="Bahnschrift Light SemiCondensed" panose="020B0502040204020203" pitchFamily="34" charset="0"/>
              </a:rPr>
              <a:t>insertedId</a:t>
            </a:r>
            <a:r>
              <a:rPr lang="en-IN" dirty="0">
                <a:latin typeface="Bahnschrift Light SemiCondensed" panose="020B0502040204020203" pitchFamily="34" charset="0"/>
              </a:rPr>
              <a:t>: </a:t>
            </a:r>
            <a:r>
              <a:rPr lang="en-IN" dirty="0" err="1">
                <a:latin typeface="Bahnschrift Light SemiCondensed" panose="020B0502040204020203" pitchFamily="34" charset="0"/>
              </a:rPr>
              <a:t>ObjectId</a:t>
            </a:r>
            <a:r>
              <a:rPr lang="en-IN" dirty="0">
                <a:latin typeface="Bahnschrift Light SemiCondensed" panose="020B0502040204020203" pitchFamily="34" charset="0"/>
              </a:rPr>
              <a:t>('671684d1fb0510de5c7deacb')}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FCF714-1A68-3DC6-2B8F-A4AB8BD5E6EC}"/>
              </a:ext>
            </a:extLst>
          </p:cNvPr>
          <p:cNvSpPr txBox="1"/>
          <p:nvPr/>
        </p:nvSpPr>
        <p:spPr>
          <a:xfrm>
            <a:off x="8617322" y="4445513"/>
            <a:ext cx="14298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  <a:latin typeface="Bahnschrift SemiLight SemiConde" panose="020B0502040204020203" pitchFamily="34" charset="0"/>
              </a:rPr>
              <a:t>Output</a:t>
            </a:r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02BB04-3A4A-45C6-624F-82D54F8F4293}"/>
              </a:ext>
            </a:extLst>
          </p:cNvPr>
          <p:cNvSpPr txBox="1"/>
          <p:nvPr/>
        </p:nvSpPr>
        <p:spPr>
          <a:xfrm>
            <a:off x="1156104" y="3748988"/>
            <a:ext cx="610496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Bahnschrift Light SemiCondensed" panose="020B0502040204020203" pitchFamily="34" charset="0"/>
              </a:rPr>
              <a:t>{  "_id": {    "$</a:t>
            </a:r>
            <a:r>
              <a:rPr lang="en-IN" dirty="0" err="1">
                <a:latin typeface="Bahnschrift Light SemiCondensed" panose="020B0502040204020203" pitchFamily="34" charset="0"/>
              </a:rPr>
              <a:t>oid</a:t>
            </a:r>
            <a:r>
              <a:rPr lang="en-IN" dirty="0">
                <a:latin typeface="Bahnschrift Light SemiCondensed" panose="020B0502040204020203" pitchFamily="34" charset="0"/>
              </a:rPr>
              <a:t>": "671684d1fb0510de5c7deacb"  },  "name": "Samsung M40",  "brand": "Samsung",  "price": 250,  "category": "Mobile"}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B410B5-EC48-96DD-B639-4DA341B52AEE}"/>
              </a:ext>
            </a:extLst>
          </p:cNvPr>
          <p:cNvSpPr txBox="1"/>
          <p:nvPr/>
        </p:nvSpPr>
        <p:spPr>
          <a:xfrm>
            <a:off x="909918" y="4630179"/>
            <a:ext cx="40296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  <a:latin typeface="Bahnschrift SemiLight SemiConde" panose="020B0502040204020203" pitchFamily="34" charset="0"/>
              </a:rPr>
              <a:t>Insert data  using by UI (Manual)</a:t>
            </a:r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075EF8-A306-0B7E-42E4-B37528F06DFB}"/>
              </a:ext>
            </a:extLst>
          </p:cNvPr>
          <p:cNvSpPr txBox="1"/>
          <p:nvPr/>
        </p:nvSpPr>
        <p:spPr>
          <a:xfrm>
            <a:off x="1223682" y="5004390"/>
            <a:ext cx="456751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Bahnschrift Light SemiCondensed" panose="020B0502040204020203" pitchFamily="34" charset="0"/>
              </a:rPr>
              <a:t>{  "_id": {    "$</a:t>
            </a:r>
            <a:r>
              <a:rPr lang="en-IN" dirty="0" err="1">
                <a:latin typeface="Bahnschrift Light SemiCondensed" panose="020B0502040204020203" pitchFamily="34" charset="0"/>
              </a:rPr>
              <a:t>oid</a:t>
            </a:r>
            <a:r>
              <a:rPr lang="en-IN" dirty="0">
                <a:latin typeface="Bahnschrift Light SemiCondensed" panose="020B0502040204020203" pitchFamily="34" charset="0"/>
              </a:rPr>
              <a:t>": "6716897294e908c30ff589a4"  },  </a:t>
            </a:r>
          </a:p>
          <a:p>
            <a:r>
              <a:rPr lang="en-IN" dirty="0">
                <a:latin typeface="Bahnschrift Light SemiCondensed" panose="020B0502040204020203" pitchFamily="34" charset="0"/>
              </a:rPr>
              <a:t>"</a:t>
            </a:r>
            <a:r>
              <a:rPr lang="en-IN" dirty="0" err="1">
                <a:latin typeface="Bahnschrift Light SemiCondensed" panose="020B0502040204020203" pitchFamily="34" charset="0"/>
              </a:rPr>
              <a:t>name":"Vivo</a:t>
            </a:r>
            <a:r>
              <a:rPr lang="en-IN" dirty="0">
                <a:latin typeface="Bahnschrift Light SemiCondensed" panose="020B0502040204020203" pitchFamily="34" charset="0"/>
              </a:rPr>
              <a:t> u20",  </a:t>
            </a:r>
          </a:p>
          <a:p>
            <a:r>
              <a:rPr lang="en-IN" dirty="0">
                <a:latin typeface="Bahnschrift Light SemiCondensed" panose="020B0502040204020203" pitchFamily="34" charset="0"/>
              </a:rPr>
              <a:t>"</a:t>
            </a:r>
            <a:r>
              <a:rPr lang="en-IN" dirty="0" err="1">
                <a:latin typeface="Bahnschrift Light SemiCondensed" panose="020B0502040204020203" pitchFamily="34" charset="0"/>
              </a:rPr>
              <a:t>brand":"Vivo</a:t>
            </a:r>
            <a:r>
              <a:rPr lang="en-IN" dirty="0">
                <a:latin typeface="Bahnschrift Light SemiCondensed" panose="020B0502040204020203" pitchFamily="34" charset="0"/>
              </a:rPr>
              <a:t>", </a:t>
            </a:r>
          </a:p>
          <a:p>
            <a:r>
              <a:rPr lang="en-IN" dirty="0">
                <a:latin typeface="Bahnschrift Light SemiCondensed" panose="020B0502040204020203" pitchFamily="34" charset="0"/>
              </a:rPr>
              <a:t> "Price":120,  </a:t>
            </a:r>
          </a:p>
          <a:p>
            <a:r>
              <a:rPr lang="en-IN" dirty="0">
                <a:latin typeface="Bahnschrift Light SemiCondensed" panose="020B0502040204020203" pitchFamily="34" charset="0"/>
              </a:rPr>
              <a:t>"</a:t>
            </a:r>
            <a:r>
              <a:rPr lang="en-IN" dirty="0" err="1">
                <a:latin typeface="Bahnschrift Light SemiCondensed" panose="020B0502040204020203" pitchFamily="34" charset="0"/>
              </a:rPr>
              <a:t>category":"Mobile</a:t>
            </a:r>
            <a:r>
              <a:rPr lang="en-IN" dirty="0">
                <a:latin typeface="Bahnschrift Light SemiCondensed" panose="020B0502040204020203" pitchFamily="34" charset="0"/>
              </a:rPr>
              <a:t>“</a:t>
            </a:r>
          </a:p>
          <a:p>
            <a:r>
              <a:rPr lang="en-IN" dirty="0">
                <a:latin typeface="Bahnschrift Light SemiCondensed" panose="020B0502040204020203" pitchFamily="34" charset="0"/>
              </a:rPr>
              <a:t>}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65328EA-ABC1-E798-7BEC-8E99D5F3533C}"/>
              </a:ext>
            </a:extLst>
          </p:cNvPr>
          <p:cNvSpPr txBox="1"/>
          <p:nvPr/>
        </p:nvSpPr>
        <p:spPr>
          <a:xfrm>
            <a:off x="1151963" y="3580471"/>
            <a:ext cx="14298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  <a:latin typeface="Bahnschrift SemiLight SemiConde" panose="020B0502040204020203" pitchFamily="34" charset="0"/>
              </a:rPr>
              <a:t>Output</a:t>
            </a:r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70CA7F8-2760-F244-1AF3-4F0054144D12}"/>
              </a:ext>
            </a:extLst>
          </p:cNvPr>
          <p:cNvSpPr txBox="1"/>
          <p:nvPr/>
        </p:nvSpPr>
        <p:spPr>
          <a:xfrm>
            <a:off x="6602505" y="4864206"/>
            <a:ext cx="544606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{  "_id": {    "$</a:t>
            </a:r>
            <a:r>
              <a:rPr lang="en-IN" dirty="0" err="1"/>
              <a:t>oid</a:t>
            </a:r>
            <a:r>
              <a:rPr lang="en-IN" dirty="0"/>
              <a:t>": "671685cc94e908c30ff589a3"  </a:t>
            </a:r>
          </a:p>
          <a:p>
            <a:r>
              <a:rPr lang="en-IN" dirty="0"/>
              <a:t>},  </a:t>
            </a:r>
          </a:p>
          <a:p>
            <a:r>
              <a:rPr lang="en-IN" dirty="0"/>
              <a:t>"name": "Vivo U10", </a:t>
            </a:r>
          </a:p>
          <a:p>
            <a:r>
              <a:rPr lang="en-IN" dirty="0"/>
              <a:t> "</a:t>
            </a:r>
            <a:r>
              <a:rPr lang="en-IN" dirty="0" err="1"/>
              <a:t>brnad</a:t>
            </a:r>
            <a:r>
              <a:rPr lang="en-IN" dirty="0"/>
              <a:t>": "Vivo", </a:t>
            </a:r>
          </a:p>
          <a:p>
            <a:r>
              <a:rPr lang="en-IN" dirty="0"/>
              <a:t> "price": 150,  </a:t>
            </a:r>
          </a:p>
          <a:p>
            <a:r>
              <a:rPr lang="en-IN" dirty="0"/>
              <a:t>"category": "Mobile"}</a:t>
            </a:r>
          </a:p>
        </p:txBody>
      </p:sp>
    </p:spTree>
    <p:extLst>
      <p:ext uri="{BB962C8B-B14F-4D97-AF65-F5344CB8AC3E}">
        <p14:creationId xmlns:p14="http://schemas.microsoft.com/office/powerpoint/2010/main" val="26507323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C31E40-60E6-CD31-246E-A76F0DFE92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8C7B5-F84A-FAFC-BC6D-A145602D65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6105" y="484092"/>
            <a:ext cx="6857186" cy="600636"/>
          </a:xfrm>
        </p:spPr>
        <p:txBody>
          <a:bodyPr>
            <a:noAutofit/>
          </a:bodyPr>
          <a:lstStyle/>
          <a:p>
            <a:pPr algn="l"/>
            <a:r>
              <a:rPr lang="en-US" sz="4400" dirty="0">
                <a:solidFill>
                  <a:schemeClr val="tx2">
                    <a:lumMod val="75000"/>
                  </a:schemeClr>
                </a:solidFill>
                <a:latin typeface="Bahnschrift SemiBold" panose="020B0502040204020203" pitchFamily="34" charset="0"/>
              </a:rPr>
              <a:t>C</a:t>
            </a:r>
            <a:r>
              <a:rPr lang="en-IN" sz="4400" dirty="0" err="1">
                <a:solidFill>
                  <a:schemeClr val="tx2">
                    <a:lumMod val="75000"/>
                  </a:schemeClr>
                </a:solidFill>
                <a:latin typeface="Bahnschrift SemiBold" panose="020B0502040204020203" pitchFamily="34" charset="0"/>
              </a:rPr>
              <a:t>onnect</a:t>
            </a:r>
            <a:r>
              <a:rPr lang="en-IN" sz="4400" dirty="0">
                <a:solidFill>
                  <a:schemeClr val="tx2">
                    <a:lumMod val="75000"/>
                  </a:schemeClr>
                </a:solidFill>
                <a:latin typeface="Bahnschrift SemiBold" panose="020B0502040204020203" pitchFamily="34" charset="0"/>
              </a:rPr>
              <a:t> Node with MongoDB</a:t>
            </a:r>
            <a:endParaRPr lang="en-IN" sz="4400" cap="none" dirty="0">
              <a:solidFill>
                <a:schemeClr val="tx2">
                  <a:lumMod val="7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79FDA1-9BD0-BF2E-65BD-E91B61EEF6ED}"/>
              </a:ext>
            </a:extLst>
          </p:cNvPr>
          <p:cNvSpPr txBox="1"/>
          <p:nvPr/>
        </p:nvSpPr>
        <p:spPr>
          <a:xfrm>
            <a:off x="1331254" y="1100877"/>
            <a:ext cx="6104964" cy="12824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Bahnschrift SemiLight SemiConde" panose="020B0502040204020203" pitchFamily="34" charset="0"/>
              </a:rPr>
              <a:t>Install MongoDB Package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Bahnschrift SemiLight SemiConde" panose="020B0502040204020203" pitchFamily="34" charset="0"/>
              </a:rPr>
              <a:t>Connect MongoDB with Node JS.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Bahnschrift SemiLight SemiConde" panose="020B0502040204020203" pitchFamily="34" charset="0"/>
              </a:rPr>
              <a:t>Show data from MongoDB.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B67449-544E-9117-02C5-1DCD608B9DF5}"/>
              </a:ext>
            </a:extLst>
          </p:cNvPr>
          <p:cNvSpPr txBox="1"/>
          <p:nvPr/>
        </p:nvSpPr>
        <p:spPr>
          <a:xfrm>
            <a:off x="1425805" y="2582676"/>
            <a:ext cx="7454244" cy="27998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I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= "</a:t>
            </a:r>
            <a:r>
              <a:rPr lang="en-I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://localhost:27017";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://127.0.0.1:27017"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database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"node_tut_2024"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getData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database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collection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collection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"products"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collection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({}).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toArray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getData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595040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733330-9113-3943-6414-BC7580F76E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83726-FDBA-98B7-A8B5-2525F836C4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2979" y="497264"/>
            <a:ext cx="8825658" cy="765928"/>
          </a:xfrm>
        </p:spPr>
        <p:txBody>
          <a:bodyPr>
            <a:normAutofit fontScale="90000"/>
          </a:bodyPr>
          <a:lstStyle/>
          <a:p>
            <a:pPr algn="l"/>
            <a:r>
              <a:rPr lang="en-US" sz="4900" dirty="0">
                <a:solidFill>
                  <a:schemeClr val="tx2">
                    <a:lumMod val="75000"/>
                  </a:schemeClr>
                </a:solidFill>
                <a:latin typeface="Bahnschrift SemiBold" panose="020B0502040204020203" pitchFamily="34" charset="0"/>
              </a:rPr>
              <a:t>Client</a:t>
            </a:r>
            <a:r>
              <a:rPr lang="en-US" sz="5400" dirty="0">
                <a:solidFill>
                  <a:schemeClr val="tx2">
                    <a:lumMod val="75000"/>
                  </a:schemeClr>
                </a:solidFill>
                <a:latin typeface="Bahnschrift SemiBold" panose="020B0502040204020203" pitchFamily="34" charset="0"/>
              </a:rPr>
              <a:t> and Server Sides</a:t>
            </a:r>
            <a:endParaRPr lang="en-IN" sz="5400" dirty="0">
              <a:solidFill>
                <a:schemeClr val="tx2">
                  <a:lumMod val="75000"/>
                </a:schemeClr>
              </a:solidFill>
              <a:latin typeface="Bahnschrift SemiBold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695BAA-E99A-F191-909F-FFE9EBBB57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386" y="2110269"/>
            <a:ext cx="1203512" cy="1203512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764FCEEE-C310-E632-12C8-C8C4E2EEDA4F}"/>
              </a:ext>
            </a:extLst>
          </p:cNvPr>
          <p:cNvSpPr/>
          <p:nvPr/>
        </p:nvSpPr>
        <p:spPr>
          <a:xfrm>
            <a:off x="4113081" y="2418972"/>
            <a:ext cx="3126702" cy="177955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414A99FB-099A-6D7E-00FC-EBBEA25B6AAF}"/>
              </a:ext>
            </a:extLst>
          </p:cNvPr>
          <p:cNvSpPr/>
          <p:nvPr/>
        </p:nvSpPr>
        <p:spPr>
          <a:xfrm>
            <a:off x="4100237" y="2711226"/>
            <a:ext cx="3126702" cy="161365"/>
          </a:xfrm>
          <a:prstGeom prst="lef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741974-BD77-4F7E-6A6E-9691160314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5253" y="1646491"/>
            <a:ext cx="1757078" cy="17570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7D338A9-281F-156B-ADD9-BC4B73E3E3F2}"/>
              </a:ext>
            </a:extLst>
          </p:cNvPr>
          <p:cNvSpPr txBox="1"/>
          <p:nvPr/>
        </p:nvSpPr>
        <p:spPr>
          <a:xfrm>
            <a:off x="4876014" y="2003523"/>
            <a:ext cx="16284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Request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30B7AC-3C05-F13D-DFD5-711A39C3C8C3}"/>
              </a:ext>
            </a:extLst>
          </p:cNvPr>
          <p:cNvSpPr txBox="1"/>
          <p:nvPr/>
        </p:nvSpPr>
        <p:spPr>
          <a:xfrm>
            <a:off x="4856748" y="3031542"/>
            <a:ext cx="15534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Response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440820-74F4-08DE-6DF2-ED7B90F235FF}"/>
              </a:ext>
            </a:extLst>
          </p:cNvPr>
          <p:cNvSpPr txBox="1"/>
          <p:nvPr/>
        </p:nvSpPr>
        <p:spPr>
          <a:xfrm>
            <a:off x="7620786" y="3454432"/>
            <a:ext cx="24768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Server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07DDD2-6DB1-9D6F-C0C3-011DF337CC35}"/>
              </a:ext>
            </a:extLst>
          </p:cNvPr>
          <p:cNvSpPr txBox="1"/>
          <p:nvPr/>
        </p:nvSpPr>
        <p:spPr>
          <a:xfrm>
            <a:off x="2577446" y="3370931"/>
            <a:ext cx="24768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Client</a:t>
            </a:r>
            <a:endParaRPr lang="en-IN" dirty="0"/>
          </a:p>
        </p:txBody>
      </p:sp>
      <p:sp>
        <p:nvSpPr>
          <p:cNvPr id="15" name="Arrow: Left 14">
            <a:extLst>
              <a:ext uri="{FF2B5EF4-FFF2-40B4-BE49-F238E27FC236}">
                <a16:creationId xmlns:a16="http://schemas.microsoft.com/office/drawing/2014/main" id="{5D98AB6F-5686-3E11-741E-02DCD611732B}"/>
              </a:ext>
            </a:extLst>
          </p:cNvPr>
          <p:cNvSpPr/>
          <p:nvPr/>
        </p:nvSpPr>
        <p:spPr>
          <a:xfrm rot="17010914">
            <a:off x="2077391" y="3905287"/>
            <a:ext cx="2081581" cy="97426"/>
          </a:xfrm>
          <a:prstGeom prst="lef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Arrow: Left 15">
            <a:extLst>
              <a:ext uri="{FF2B5EF4-FFF2-40B4-BE49-F238E27FC236}">
                <a16:creationId xmlns:a16="http://schemas.microsoft.com/office/drawing/2014/main" id="{599CDC70-58D3-F208-DF28-19EE87953B1D}"/>
              </a:ext>
            </a:extLst>
          </p:cNvPr>
          <p:cNvSpPr/>
          <p:nvPr/>
        </p:nvSpPr>
        <p:spPr>
          <a:xfrm rot="17010914">
            <a:off x="6530867" y="3905285"/>
            <a:ext cx="2081581" cy="97426"/>
          </a:xfrm>
          <a:prstGeom prst="lef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B142C2-2373-B0A6-8869-C79A61686C6B}"/>
              </a:ext>
            </a:extLst>
          </p:cNvPr>
          <p:cNvSpPr txBox="1"/>
          <p:nvPr/>
        </p:nvSpPr>
        <p:spPr>
          <a:xfrm>
            <a:off x="2250402" y="5079773"/>
            <a:ext cx="15534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JavaScript, Html, CSS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E37531-8265-8069-CFFE-73B154E73433}"/>
              </a:ext>
            </a:extLst>
          </p:cNvPr>
          <p:cNvSpPr txBox="1"/>
          <p:nvPr/>
        </p:nvSpPr>
        <p:spPr>
          <a:xfrm>
            <a:off x="6660313" y="5079773"/>
            <a:ext cx="15534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NodeJS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089087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90B21C-84AB-CAF7-E8CB-70F8BD7A1A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16A48-964F-5B61-AA05-3F88C0832F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6105" y="201286"/>
            <a:ext cx="6857186" cy="600636"/>
          </a:xfrm>
        </p:spPr>
        <p:txBody>
          <a:bodyPr>
            <a:noAutofit/>
          </a:bodyPr>
          <a:lstStyle/>
          <a:p>
            <a:pPr algn="l"/>
            <a:r>
              <a:rPr lang="en-US" sz="4400" dirty="0">
                <a:solidFill>
                  <a:schemeClr val="tx2">
                    <a:lumMod val="75000"/>
                  </a:schemeClr>
                </a:solidFill>
                <a:latin typeface="Bahnschrift SemiBold" panose="020B0502040204020203" pitchFamily="34" charset="0"/>
              </a:rPr>
              <a:t>C</a:t>
            </a:r>
            <a:r>
              <a:rPr lang="en-IN" sz="4400" dirty="0" err="1">
                <a:solidFill>
                  <a:schemeClr val="tx2">
                    <a:lumMod val="75000"/>
                  </a:schemeClr>
                </a:solidFill>
                <a:latin typeface="Bahnschrift SemiBold" panose="020B0502040204020203" pitchFamily="34" charset="0"/>
              </a:rPr>
              <a:t>onnect</a:t>
            </a:r>
            <a:r>
              <a:rPr lang="en-IN" sz="4400" dirty="0">
                <a:solidFill>
                  <a:schemeClr val="tx2">
                    <a:lumMod val="75000"/>
                  </a:schemeClr>
                </a:solidFill>
                <a:latin typeface="Bahnschrift SemiBold" panose="020B0502040204020203" pitchFamily="34" charset="0"/>
              </a:rPr>
              <a:t> Node with MongoDB</a:t>
            </a:r>
            <a:endParaRPr lang="en-IN" sz="4400" cap="none" dirty="0">
              <a:solidFill>
                <a:schemeClr val="tx2">
                  <a:lumMod val="7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E194FD-C094-9EC6-4EA0-BDBC7A4926F6}"/>
              </a:ext>
            </a:extLst>
          </p:cNvPr>
          <p:cNvSpPr txBox="1"/>
          <p:nvPr/>
        </p:nvSpPr>
        <p:spPr>
          <a:xfrm>
            <a:off x="1218132" y="742658"/>
            <a:ext cx="6104964" cy="1292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cap="none" dirty="0">
                <a:latin typeface="Bahnschrift SemiBold" panose="020B0502040204020203" pitchFamily="34" charset="0"/>
              </a:rPr>
              <a:t>Read data  from MongoDB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latin typeface="Bahnschrift SemiBold" panose="020B0502040204020203" pitchFamily="34" charset="0"/>
              </a:rPr>
              <a:t>Make file for DB Connection.</a:t>
            </a:r>
            <a:endParaRPr lang="en-US" dirty="0">
              <a:latin typeface="Bahnschrift SemiLight SemiConde" panose="020B0502040204020203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Bahnschrift SemiLight SemiConde" panose="020B0502040204020203" pitchFamily="34" charset="0"/>
              </a:rPr>
              <a:t>Handle promise.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D32930-C767-85A8-7913-AA8DA98C73EE}"/>
              </a:ext>
            </a:extLst>
          </p:cNvPr>
          <p:cNvSpPr txBox="1"/>
          <p:nvPr/>
        </p:nvSpPr>
        <p:spPr>
          <a:xfrm>
            <a:off x="1156104" y="2413338"/>
            <a:ext cx="725279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dbConnect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dbConnect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'Vivo U10'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toArray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});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895088-384B-79B1-99F4-47055D198023}"/>
              </a:ext>
            </a:extLst>
          </p:cNvPr>
          <p:cNvSpPr txBox="1"/>
          <p:nvPr/>
        </p:nvSpPr>
        <p:spPr>
          <a:xfrm>
            <a:off x="1394006" y="2044006"/>
            <a:ext cx="18614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rgbClr val="FFFF00"/>
                </a:solidFill>
                <a:latin typeface="Bahnschrift SemiBold SemiConden" panose="020B0502040204020203" pitchFamily="34" charset="0"/>
              </a:rPr>
              <a:t>Read Single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24324C-BFAA-7D95-6E3B-BA612A591D0A}"/>
              </a:ext>
            </a:extLst>
          </p:cNvPr>
          <p:cNvSpPr txBox="1"/>
          <p:nvPr/>
        </p:nvSpPr>
        <p:spPr>
          <a:xfrm>
            <a:off x="972670" y="4888490"/>
            <a:ext cx="743622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dbConnect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toArray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warn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ED750C-86A8-7EE0-9651-6C73FBFA998C}"/>
              </a:ext>
            </a:extLst>
          </p:cNvPr>
          <p:cNvSpPr txBox="1"/>
          <p:nvPr/>
        </p:nvSpPr>
        <p:spPr>
          <a:xfrm>
            <a:off x="1044383" y="4493870"/>
            <a:ext cx="20088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rgbClr val="FFFF00"/>
                </a:solidFill>
                <a:latin typeface="Bahnschrift SemiBold SemiConden" panose="020B0502040204020203" pitchFamily="34" charset="0"/>
              </a:rPr>
              <a:t>Read All data </a:t>
            </a:r>
            <a:r>
              <a:rPr lang="en-IN" sz="2000" b="1" dirty="0" err="1">
                <a:solidFill>
                  <a:srgbClr val="FFFF00"/>
                </a:solidFill>
                <a:latin typeface="Bahnschrift SemiBold SemiConden" panose="020B0502040204020203" pitchFamily="34" charset="0"/>
              </a:rPr>
              <a:t>data</a:t>
            </a:r>
            <a:endParaRPr lang="en-IN" sz="2000" b="1" dirty="0">
              <a:solidFill>
                <a:srgbClr val="FFFF00"/>
              </a:solidFill>
              <a:latin typeface="Bahnschrift SemiBold SemiConden" panose="020B0502040204020203" pitchFamily="34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54CDEE5-85B5-E267-B3C5-D0EFAECFDB1B}"/>
              </a:ext>
            </a:extLst>
          </p:cNvPr>
          <p:cNvCxnSpPr>
            <a:cxnSpLocks/>
          </p:cNvCxnSpPr>
          <p:nvPr/>
        </p:nvCxnSpPr>
        <p:spPr>
          <a:xfrm flipH="1">
            <a:off x="5880504" y="2244061"/>
            <a:ext cx="636837" cy="2661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F54E366-5BBA-EC88-4067-1AF489B1BAF3}"/>
              </a:ext>
            </a:extLst>
          </p:cNvPr>
          <p:cNvSpPr txBox="1"/>
          <p:nvPr/>
        </p:nvSpPr>
        <p:spPr>
          <a:xfrm>
            <a:off x="6432170" y="2032346"/>
            <a:ext cx="26452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rgbClr val="FFFF00"/>
                </a:solidFill>
                <a:latin typeface="Bahnschrift SemiBold SemiConden" panose="020B0502040204020203" pitchFamily="34" charset="0"/>
              </a:rPr>
              <a:t>Called </a:t>
            </a:r>
            <a:r>
              <a:rPr lang="en-IN" sz="2000" b="1" dirty="0" err="1">
                <a:solidFill>
                  <a:srgbClr val="FFFF00"/>
                </a:solidFill>
                <a:latin typeface="Bahnschrift SemiBold SemiConden" panose="020B0502040204020203" pitchFamily="34" charset="0"/>
              </a:rPr>
              <a:t>db</a:t>
            </a:r>
            <a:r>
              <a:rPr lang="en-IN" sz="2000" b="1" dirty="0">
                <a:solidFill>
                  <a:srgbClr val="FFFF00"/>
                </a:solidFill>
                <a:latin typeface="Bahnschrift SemiBold SemiConden" panose="020B0502040204020203" pitchFamily="34" charset="0"/>
              </a:rPr>
              <a:t> connection file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F10E919-8A58-60C7-07C2-04FE5882F7FC}"/>
              </a:ext>
            </a:extLst>
          </p:cNvPr>
          <p:cNvCxnSpPr>
            <a:cxnSpLocks/>
          </p:cNvCxnSpPr>
          <p:nvPr/>
        </p:nvCxnSpPr>
        <p:spPr>
          <a:xfrm flipH="1">
            <a:off x="3513821" y="4613940"/>
            <a:ext cx="1873967" cy="6394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3DC0839-9E40-E53E-9D3B-4C21B27FED12}"/>
              </a:ext>
            </a:extLst>
          </p:cNvPr>
          <p:cNvSpPr txBox="1"/>
          <p:nvPr/>
        </p:nvSpPr>
        <p:spPr>
          <a:xfrm>
            <a:off x="5284521" y="4347830"/>
            <a:ext cx="3866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rgbClr val="FFFF00"/>
                </a:solidFill>
                <a:latin typeface="Bahnschrift SemiBold SemiConden" panose="020B0502040204020203" pitchFamily="34" charset="0"/>
              </a:rPr>
              <a:t>await () function handle the promise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F93DDF-704C-A350-7934-E3569CF8A24B}"/>
              </a:ext>
            </a:extLst>
          </p:cNvPr>
          <p:cNvSpPr txBox="1"/>
          <p:nvPr/>
        </p:nvSpPr>
        <p:spPr>
          <a:xfrm>
            <a:off x="7076148" y="2831691"/>
            <a:ext cx="38555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rgbClr val="FFFF00"/>
                </a:solidFill>
                <a:latin typeface="Bahnschrift SemiBold SemiConden" panose="020B0502040204020203" pitchFamily="34" charset="0"/>
              </a:rPr>
              <a:t>then () function handle the promise 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A54C6C7-8559-F520-2C69-3F1C70F9A300}"/>
              </a:ext>
            </a:extLst>
          </p:cNvPr>
          <p:cNvCxnSpPr>
            <a:cxnSpLocks/>
          </p:cNvCxnSpPr>
          <p:nvPr/>
        </p:nvCxnSpPr>
        <p:spPr>
          <a:xfrm flipH="1">
            <a:off x="6503080" y="3111084"/>
            <a:ext cx="636837" cy="2661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7AA0233-55E0-6D9B-D6D2-413D32E3092D}"/>
              </a:ext>
            </a:extLst>
          </p:cNvPr>
          <p:cNvCxnSpPr>
            <a:cxnSpLocks/>
          </p:cNvCxnSpPr>
          <p:nvPr/>
        </p:nvCxnSpPr>
        <p:spPr>
          <a:xfrm flipH="1" flipV="1">
            <a:off x="2433450" y="3487022"/>
            <a:ext cx="371196" cy="6548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8C46E22-2D5C-9EDB-D098-B32EDDB4B667}"/>
              </a:ext>
            </a:extLst>
          </p:cNvPr>
          <p:cNvSpPr txBox="1"/>
          <p:nvPr/>
        </p:nvSpPr>
        <p:spPr>
          <a:xfrm>
            <a:off x="2713939" y="4009122"/>
            <a:ext cx="50113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rgbClr val="FFFF00"/>
                </a:solidFill>
                <a:latin typeface="Bahnschrift SemiBold SemiConden" panose="020B0502040204020203" pitchFamily="34" charset="0"/>
              </a:rPr>
              <a:t>Find () </a:t>
            </a:r>
            <a:r>
              <a:rPr lang="en-IN" sz="2000" b="1" dirty="0">
                <a:solidFill>
                  <a:schemeClr val="accent2">
                    <a:lumMod val="75000"/>
                  </a:schemeClr>
                </a:solidFill>
                <a:latin typeface="Bahnschrift SemiBold SemiConden" panose="020B0502040204020203" pitchFamily="34" charset="0"/>
              </a:rPr>
              <a:t>just like where condition as use in MySQL</a:t>
            </a:r>
          </a:p>
        </p:txBody>
      </p:sp>
    </p:spTree>
    <p:extLst>
      <p:ext uri="{BB962C8B-B14F-4D97-AF65-F5344CB8AC3E}">
        <p14:creationId xmlns:p14="http://schemas.microsoft.com/office/powerpoint/2010/main" val="251927191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DC097F-8790-0C29-B3E5-F56FAACC16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7D684-7476-6BA4-762B-275592D514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9799" y="308725"/>
            <a:ext cx="8825658" cy="699942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tx2">
                    <a:lumMod val="75000"/>
                  </a:schemeClr>
                </a:solidFill>
                <a:latin typeface="Bahnschrift SemiBold" panose="020B0502040204020203" pitchFamily="34" charset="0"/>
              </a:rPr>
              <a:t>Insert Data from MongoDB</a:t>
            </a:r>
            <a:endParaRPr lang="en-IN" sz="4400" dirty="0">
              <a:solidFill>
                <a:schemeClr val="tx2">
                  <a:lumMod val="7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252544A-7F9E-4E31-9CB2-9950A5C291D5}"/>
              </a:ext>
            </a:extLst>
          </p:cNvPr>
          <p:cNvSpPr txBox="1">
            <a:spLocks/>
          </p:cNvSpPr>
          <p:nvPr/>
        </p:nvSpPr>
        <p:spPr>
          <a:xfrm>
            <a:off x="1156104" y="484092"/>
            <a:ext cx="8256835" cy="600636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 fontScale="45000" lnSpcReduction="2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600" b="0" kern="120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en-IN" dirty="0">
              <a:latin typeface="Bahnschrift SemiBold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E47743-E900-A72F-2AFE-073592A41596}"/>
              </a:ext>
            </a:extLst>
          </p:cNvPr>
          <p:cNvSpPr txBox="1"/>
          <p:nvPr/>
        </p:nvSpPr>
        <p:spPr>
          <a:xfrm>
            <a:off x="1447800" y="924470"/>
            <a:ext cx="6104964" cy="1292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Bahnschrift SemiLight SemiConde" panose="020B0502040204020203" pitchFamily="34" charset="0"/>
              </a:rPr>
              <a:t>Make new file for insert data.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Bahnschrift SemiLight SemiConde" panose="020B0502040204020203" pitchFamily="34" charset="0"/>
              </a:rPr>
              <a:t>Import MongoDB Connection.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Bahnschrift SemiLight SemiConde" panose="020B0502040204020203" pitchFamily="34" charset="0"/>
              </a:rPr>
              <a:t>Insert single and Multiple records.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F0A67A-9892-CFEB-7015-2333DDE8D9F7}"/>
              </a:ext>
            </a:extLst>
          </p:cNvPr>
          <p:cNvSpPr txBox="1"/>
          <p:nvPr/>
        </p:nvSpPr>
        <p:spPr>
          <a:xfrm>
            <a:off x="546755" y="2419858"/>
            <a:ext cx="10584556" cy="3877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dbConnect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'./config/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mongodb_config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dbConnect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//console.log(</a:t>
            </a:r>
            <a:r>
              <a:rPr lang="en-I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insertMany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[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{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infinix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5G'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brand: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'Infinix'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price: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579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category: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'mobile'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{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'moto m20'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brand: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'Motorolla'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price: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779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category: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'mobile'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{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'micro m60'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brand: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'Micromax'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price: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499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category: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'mobile'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]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acknowledged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 inserted'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 not inserted'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54453782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4399FC-20AD-68D0-F292-B7D4849E82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2EB8D-9093-7DFC-2B73-22DC13EBE8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9799" y="308725"/>
            <a:ext cx="8825658" cy="699942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tx2">
                    <a:lumMod val="75000"/>
                  </a:schemeClr>
                </a:solidFill>
                <a:latin typeface="Bahnschrift SemiBold" panose="020B0502040204020203" pitchFamily="34" charset="0"/>
              </a:rPr>
              <a:t>Update Data in MongoDB</a:t>
            </a:r>
            <a:endParaRPr lang="en-IN" sz="4400" dirty="0">
              <a:solidFill>
                <a:schemeClr val="tx2">
                  <a:lumMod val="7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75AA131-A335-40DF-975E-4ECA90170B63}"/>
              </a:ext>
            </a:extLst>
          </p:cNvPr>
          <p:cNvSpPr txBox="1">
            <a:spLocks/>
          </p:cNvSpPr>
          <p:nvPr/>
        </p:nvSpPr>
        <p:spPr>
          <a:xfrm>
            <a:off x="1156105" y="484092"/>
            <a:ext cx="6460754" cy="600636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 fontScale="45000" lnSpcReduction="2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600" b="0" kern="120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en-IN" dirty="0">
              <a:latin typeface="Bahnschrift SemiBold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6BD57A-0E9E-8FE3-F066-CC0E3C2B328D}"/>
              </a:ext>
            </a:extLst>
          </p:cNvPr>
          <p:cNvSpPr txBox="1"/>
          <p:nvPr/>
        </p:nvSpPr>
        <p:spPr>
          <a:xfrm>
            <a:off x="1447800" y="1037593"/>
            <a:ext cx="3887771" cy="1292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Bahnschrift SemiLight SemiConde" panose="020B0502040204020203" pitchFamily="34" charset="0"/>
              </a:rPr>
              <a:t>Make new file for update data.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Bahnschrift SemiLight SemiConde" panose="020B0502040204020203" pitchFamily="34" charset="0"/>
              </a:rPr>
              <a:t>Import MongoDB Connection.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Bahnschrift SemiLight SemiConde" panose="020B0502040204020203" pitchFamily="34" charset="0"/>
              </a:rPr>
              <a:t>update single and Multiple records.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1B4DCB-55D6-6EFA-D746-3D5C95439F2A}"/>
              </a:ext>
            </a:extLst>
          </p:cNvPr>
          <p:cNvSpPr txBox="1"/>
          <p:nvPr/>
        </p:nvSpPr>
        <p:spPr>
          <a:xfrm>
            <a:off x="5733854" y="1504644"/>
            <a:ext cx="6094428" cy="1722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updateData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dbConnect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1425"/>
              </a:lnSpc>
            </a:pPr>
            <a:endParaRPr lang="en-IN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updateOne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"moto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20"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},{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$set: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"moto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G20"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price: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899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}); </a:t>
            </a:r>
          </a:p>
          <a:p>
            <a:pPr>
              <a:lnSpc>
                <a:spcPts val="1425"/>
              </a:lnSpc>
            </a:pP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updateData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E06487-42F6-4681-756B-FC13191BE80E}"/>
              </a:ext>
            </a:extLst>
          </p:cNvPr>
          <p:cNvSpPr txBox="1"/>
          <p:nvPr/>
        </p:nvSpPr>
        <p:spPr>
          <a:xfrm>
            <a:off x="7147875" y="925354"/>
            <a:ext cx="27596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FFFF00"/>
                </a:solidFill>
              </a:rPr>
              <a:t>Single Record update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A1426A-D944-3A7F-91FE-D1665F1E6481}"/>
              </a:ext>
            </a:extLst>
          </p:cNvPr>
          <p:cNvSpPr txBox="1"/>
          <p:nvPr/>
        </p:nvSpPr>
        <p:spPr>
          <a:xfrm>
            <a:off x="1093512" y="3421235"/>
            <a:ext cx="8887119" cy="29794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dbConnect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'./config/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mongodb_config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updateData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dbConnect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//console.log(</a:t>
            </a:r>
            <a:r>
              <a:rPr lang="en-I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updateMany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Iphone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Pro"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},{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$set: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Iphone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15 Pro"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price: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1099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acknowledged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"Data updated"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"Data not updated"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warn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updateData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EE0C355-3860-86B9-E610-BF7D4AC6452D}"/>
              </a:ext>
            </a:extLst>
          </p:cNvPr>
          <p:cNvSpPr txBox="1"/>
          <p:nvPr/>
        </p:nvSpPr>
        <p:spPr>
          <a:xfrm>
            <a:off x="1447800" y="2877284"/>
            <a:ext cx="27596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FFFF00"/>
                </a:solidFill>
              </a:rPr>
              <a:t>Multiple Records update</a:t>
            </a:r>
          </a:p>
        </p:txBody>
      </p:sp>
    </p:spTree>
    <p:extLst>
      <p:ext uri="{BB962C8B-B14F-4D97-AF65-F5344CB8AC3E}">
        <p14:creationId xmlns:p14="http://schemas.microsoft.com/office/powerpoint/2010/main" val="2234696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11BFD3-FFB6-EE25-8644-8054CACEF2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5EC91-0F4E-18EC-A324-72D2F8A63C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9799" y="308725"/>
            <a:ext cx="8825658" cy="699942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tx2">
                    <a:lumMod val="75000"/>
                  </a:schemeClr>
                </a:solidFill>
                <a:latin typeface="Bahnschrift SemiBold" panose="020B0502040204020203" pitchFamily="34" charset="0"/>
              </a:rPr>
              <a:t>Delete Data from MongoDB</a:t>
            </a:r>
            <a:endParaRPr lang="en-IN" sz="4400" dirty="0">
              <a:solidFill>
                <a:schemeClr val="tx2">
                  <a:lumMod val="7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95C4293-C625-2346-74FA-19865D5244C4}"/>
              </a:ext>
            </a:extLst>
          </p:cNvPr>
          <p:cNvSpPr txBox="1">
            <a:spLocks/>
          </p:cNvSpPr>
          <p:nvPr/>
        </p:nvSpPr>
        <p:spPr>
          <a:xfrm>
            <a:off x="1156105" y="484092"/>
            <a:ext cx="6460754" cy="600636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 fontScale="45000" lnSpcReduction="2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600" b="0" kern="120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en-IN" dirty="0">
              <a:latin typeface="Bahnschrift SemiBold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B371B3-504E-6B8F-95AA-5B08742D5A8E}"/>
              </a:ext>
            </a:extLst>
          </p:cNvPr>
          <p:cNvSpPr txBox="1"/>
          <p:nvPr/>
        </p:nvSpPr>
        <p:spPr>
          <a:xfrm>
            <a:off x="7147875" y="925354"/>
            <a:ext cx="27596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FFFF00"/>
                </a:solidFill>
              </a:rPr>
              <a:t>Single Record Delete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E17F67-B013-8692-8AFD-E873FFF5143A}"/>
              </a:ext>
            </a:extLst>
          </p:cNvPr>
          <p:cNvSpPr txBox="1"/>
          <p:nvPr/>
        </p:nvSpPr>
        <p:spPr>
          <a:xfrm>
            <a:off x="1447800" y="2877284"/>
            <a:ext cx="27596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FFFF00"/>
                </a:solidFill>
              </a:rPr>
              <a:t>Multiple Records Delete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DC6949-ECEF-C839-A144-5A50D7B0D713}"/>
              </a:ext>
            </a:extLst>
          </p:cNvPr>
          <p:cNvSpPr txBox="1"/>
          <p:nvPr/>
        </p:nvSpPr>
        <p:spPr>
          <a:xfrm>
            <a:off x="1447800" y="999885"/>
            <a:ext cx="4962427" cy="12824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Bahnschrift SemiLight SemiConde" panose="020B0502040204020203" pitchFamily="34" charset="0"/>
              </a:rPr>
              <a:t>Make new file for Delete data.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Bahnschrift SemiLight SemiConde" panose="020B0502040204020203" pitchFamily="34" charset="0"/>
              </a:rPr>
              <a:t>Import MongoDB Connection.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Bahnschrift SemiLight SemiConde" panose="020B0502040204020203" pitchFamily="34" charset="0"/>
              </a:rPr>
              <a:t>Delete single and Multiple records.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6553F8-6022-7484-7AAB-0C2468E96C78}"/>
              </a:ext>
            </a:extLst>
          </p:cNvPr>
          <p:cNvSpPr txBox="1"/>
          <p:nvPr/>
        </p:nvSpPr>
        <p:spPr>
          <a:xfrm>
            <a:off x="5187099" y="1339299"/>
            <a:ext cx="6926344" cy="15431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dbConnect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'./config/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mongodb_config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deleteData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dbConnect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deleteOne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"moto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m20"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warn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deleteData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2912F8-3D06-B87E-AFCB-D0F268E6B307}"/>
              </a:ext>
            </a:extLst>
          </p:cNvPr>
          <p:cNvSpPr txBox="1"/>
          <p:nvPr/>
        </p:nvSpPr>
        <p:spPr>
          <a:xfrm>
            <a:off x="1092475" y="3436977"/>
            <a:ext cx="7830532" cy="20817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dbConnect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'./config/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mongodb_config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deleteData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dbConnect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deleteMany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"micro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m60"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warn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acknowledged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"Data deleted"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"Data not deleted"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deleteData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79885596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407BE7-79DD-46ED-56AE-FB2C9C7650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566BC-A9E2-CB57-8C22-E3C7677428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9799" y="308725"/>
            <a:ext cx="4359723" cy="699942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chemeClr val="accent3"/>
                </a:solidFill>
                <a:latin typeface="Bahnschrift SemiBold" panose="020B0502040204020203" pitchFamily="34" charset="0"/>
              </a:rPr>
              <a:t>API with MongoDB</a:t>
            </a:r>
            <a:endParaRPr lang="en-IN" sz="4000" dirty="0">
              <a:solidFill>
                <a:schemeClr val="accent3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2163040-0F9C-FCB7-EECD-5281FF0F8E9B}"/>
              </a:ext>
            </a:extLst>
          </p:cNvPr>
          <p:cNvSpPr txBox="1">
            <a:spLocks/>
          </p:cNvSpPr>
          <p:nvPr/>
        </p:nvSpPr>
        <p:spPr>
          <a:xfrm>
            <a:off x="1156105" y="384786"/>
            <a:ext cx="4245454" cy="615099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 fontScale="975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600" b="0" kern="120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en-IN" sz="3600" dirty="0"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2BE39D-AE02-F9C8-489E-3746B290663E}"/>
              </a:ext>
            </a:extLst>
          </p:cNvPr>
          <p:cNvSpPr txBox="1"/>
          <p:nvPr/>
        </p:nvSpPr>
        <p:spPr>
          <a:xfrm>
            <a:off x="1447800" y="999885"/>
            <a:ext cx="4962427" cy="16979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Make new file for API.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Import and use Mongo Config.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Make API for get data.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Test with Postman.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6FF5A0-E483-BEC6-8D24-0B17DCEAE6DB}"/>
              </a:ext>
            </a:extLst>
          </p:cNvPr>
          <p:cNvSpPr txBox="1"/>
          <p:nvPr/>
        </p:nvSpPr>
        <p:spPr>
          <a:xfrm>
            <a:off x="6096000" y="692335"/>
            <a:ext cx="5894895" cy="20817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"express"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dbConnect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"./config/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mongodb_config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dbData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dbConnect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dbData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dbData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toArray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//console.log(</a:t>
            </a:r>
            <a:r>
              <a:rPr lang="en-I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dbConn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dbData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listen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8000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2C99C9-A260-CC01-AE4C-66D6B5F94E29}"/>
              </a:ext>
            </a:extLst>
          </p:cNvPr>
          <p:cNvSpPr txBox="1"/>
          <p:nvPr/>
        </p:nvSpPr>
        <p:spPr>
          <a:xfrm>
            <a:off x="1447800" y="2820734"/>
            <a:ext cx="23229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FC000"/>
                </a:solidFill>
                <a:latin typeface="Bahnschrift SemiLight SemiConde" panose="020B0502040204020203" pitchFamily="34" charset="0"/>
              </a:rPr>
              <a:t>Test on Postman</a:t>
            </a:r>
            <a:endParaRPr lang="en-IN" dirty="0">
              <a:solidFill>
                <a:srgbClr val="FFC000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E65DF2-38F6-C918-6DA3-8625032B63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799" y="3263458"/>
            <a:ext cx="7595647" cy="3344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81788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36AA6D-1A1C-B689-3B71-9B86D033D3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9BBA4-06EC-1EA6-B3BC-AD31D9F509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9799" y="308725"/>
            <a:ext cx="5132721" cy="699942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chemeClr val="accent3"/>
                </a:solidFill>
                <a:latin typeface="Bahnschrift SemiBold" panose="020B0502040204020203" pitchFamily="34" charset="0"/>
              </a:rPr>
              <a:t>Node JS Post API Method </a:t>
            </a:r>
            <a:endParaRPr lang="en-IN" sz="4000" dirty="0">
              <a:solidFill>
                <a:schemeClr val="accent3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5E4E47F-C800-E539-4BEC-C2E4232F5375}"/>
              </a:ext>
            </a:extLst>
          </p:cNvPr>
          <p:cNvSpPr txBox="1">
            <a:spLocks/>
          </p:cNvSpPr>
          <p:nvPr/>
        </p:nvSpPr>
        <p:spPr>
          <a:xfrm>
            <a:off x="1156105" y="384786"/>
            <a:ext cx="4245454" cy="615099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 fontScale="975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600" b="0" kern="120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en-IN" sz="3600" dirty="0">
              <a:latin typeface="Bahnschrift SemiBold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AC8015-C479-EFFA-34D2-1A419A5F7C79}"/>
              </a:ext>
            </a:extLst>
          </p:cNvPr>
          <p:cNvSpPr txBox="1"/>
          <p:nvPr/>
        </p:nvSpPr>
        <p:spPr>
          <a:xfrm>
            <a:off x="1447800" y="2679329"/>
            <a:ext cx="23229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FC000"/>
                </a:solidFill>
                <a:latin typeface="Bahnschrift SemiLight SemiConde" panose="020B0502040204020203" pitchFamily="34" charset="0"/>
              </a:rPr>
              <a:t>Test on Postman</a:t>
            </a:r>
            <a:endParaRPr lang="en-IN" dirty="0">
              <a:solidFill>
                <a:srgbClr val="FFC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292777-E347-5497-1FA4-2ADCBDE00195}"/>
              </a:ext>
            </a:extLst>
          </p:cNvPr>
          <p:cNvSpPr txBox="1"/>
          <p:nvPr/>
        </p:nvSpPr>
        <p:spPr>
          <a:xfrm>
            <a:off x="1447800" y="886764"/>
            <a:ext cx="3953759" cy="16979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Bahnschrift SemiLight SemiConde" panose="020B0502040204020203" pitchFamily="34" charset="0"/>
              </a:rPr>
              <a:t>Make Post Method for API.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Bahnschrift SemiLight SemiConde" panose="020B0502040204020203" pitchFamily="34" charset="0"/>
              </a:rPr>
              <a:t>Send data from postman.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Bahnschrift SemiLight SemiConde" panose="020B0502040204020203" pitchFamily="34" charset="0"/>
              </a:rPr>
              <a:t>Get data  in NodeJS by request.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Bahnschrift SemiLight SemiConde" panose="020B0502040204020203" pitchFamily="34" charset="0"/>
              </a:rPr>
              <a:t>Write code for insert data in MongoDB</a:t>
            </a:r>
            <a:r>
              <a:rPr lang="en-US" dirty="0">
                <a:latin typeface="Bahnschrift SemiLight SemiConde" panose="020B0502040204020203" pitchFamily="34" charset="0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347E82-41EA-D693-E7F8-5E66CC0D8428}"/>
              </a:ext>
            </a:extLst>
          </p:cNvPr>
          <p:cNvSpPr txBox="1"/>
          <p:nvPr/>
        </p:nvSpPr>
        <p:spPr>
          <a:xfrm>
            <a:off x="5740923" y="1015200"/>
            <a:ext cx="6375661" cy="15431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//let </a:t>
            </a:r>
            <a:r>
              <a:rPr lang="en-I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dbData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= await </a:t>
            </a:r>
            <a:r>
              <a:rPr lang="en-I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dbConnect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();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//console.log(</a:t>
            </a:r>
            <a:r>
              <a:rPr lang="en-I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req.body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dbData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dbConnect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dbData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insertOne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listen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8000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748825-7954-300F-C955-6E5612EA1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3143261"/>
            <a:ext cx="7494309" cy="3386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59255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999800-6651-35D5-0E27-5EA354BECB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01525-CC6E-8201-465E-98F20A650D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9799" y="308725"/>
            <a:ext cx="5132721" cy="699942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chemeClr val="accent3"/>
                </a:solidFill>
                <a:latin typeface="Bahnschrift SemiBold" panose="020B0502040204020203" pitchFamily="34" charset="0"/>
              </a:rPr>
              <a:t>Node JS Put API Method </a:t>
            </a:r>
            <a:endParaRPr lang="en-IN" sz="4000" dirty="0">
              <a:solidFill>
                <a:schemeClr val="accent3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5B04B14-0E5E-B216-DE06-BB2C6476859F}"/>
              </a:ext>
            </a:extLst>
          </p:cNvPr>
          <p:cNvSpPr txBox="1">
            <a:spLocks/>
          </p:cNvSpPr>
          <p:nvPr/>
        </p:nvSpPr>
        <p:spPr>
          <a:xfrm>
            <a:off x="1156105" y="384786"/>
            <a:ext cx="4245454" cy="615099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 fontScale="975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600" b="0" kern="120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en-IN" sz="3600" dirty="0">
              <a:latin typeface="Bahnschrift SemiBold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FF30A2-9C20-E430-2DDF-239E40395536}"/>
              </a:ext>
            </a:extLst>
          </p:cNvPr>
          <p:cNvSpPr txBox="1"/>
          <p:nvPr/>
        </p:nvSpPr>
        <p:spPr>
          <a:xfrm>
            <a:off x="1322295" y="751365"/>
            <a:ext cx="4701433" cy="18881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Make Put method for API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Send data from Postman.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Handle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data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 in NodeJS by request.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Write code for update data in MongoDB</a:t>
            </a:r>
            <a:endParaRPr lang="en-IN" sz="20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3C3006-CEAF-727E-E9F0-BD39382332D2}"/>
              </a:ext>
            </a:extLst>
          </p:cNvPr>
          <p:cNvSpPr txBox="1"/>
          <p:nvPr/>
        </p:nvSpPr>
        <p:spPr>
          <a:xfrm>
            <a:off x="6430671" y="140626"/>
            <a:ext cx="27611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accent5"/>
                </a:solidFill>
                <a:latin typeface="Bahnschrift SemiLight SemiConde" panose="020B0502040204020203" pitchFamily="34" charset="0"/>
              </a:rPr>
              <a:t>Send data from Postman</a:t>
            </a:r>
            <a:endParaRPr lang="en-IN" dirty="0">
              <a:solidFill>
                <a:schemeClr val="accent5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218DDE2-410C-F1E7-3CDA-23B233CDB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2130" y="679209"/>
            <a:ext cx="5400633" cy="204162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38FCFFC-38E1-F8AC-FCBE-E5B4453F43B3}"/>
              </a:ext>
            </a:extLst>
          </p:cNvPr>
          <p:cNvSpPr txBox="1"/>
          <p:nvPr/>
        </p:nvSpPr>
        <p:spPr>
          <a:xfrm>
            <a:off x="9232446" y="191362"/>
            <a:ext cx="14253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Bahnschrift SemiLight SemiConde" panose="020B0502040204020203" pitchFamily="34" charset="0"/>
              </a:rPr>
              <a:t>Output</a:t>
            </a:r>
            <a:endParaRPr lang="en-IN" dirty="0">
              <a:solidFill>
                <a:srgbClr val="FFFF00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C327D27-D994-6668-EBB6-794157B6B1AC}"/>
              </a:ext>
            </a:extLst>
          </p:cNvPr>
          <p:cNvCxnSpPr>
            <a:cxnSpLocks/>
          </p:cNvCxnSpPr>
          <p:nvPr/>
        </p:nvCxnSpPr>
        <p:spPr>
          <a:xfrm flipH="1">
            <a:off x="9122298" y="2106060"/>
            <a:ext cx="290641" cy="5676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FD9ECB89-5A7C-CCAD-2FA5-3A6E95C600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304" y="2620648"/>
            <a:ext cx="5354424" cy="1672045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1350E92-3330-D13B-3481-575F280D8DCC}"/>
              </a:ext>
            </a:extLst>
          </p:cNvPr>
          <p:cNvCxnSpPr>
            <a:cxnSpLocks/>
          </p:cNvCxnSpPr>
          <p:nvPr/>
        </p:nvCxnSpPr>
        <p:spPr>
          <a:xfrm flipH="1">
            <a:off x="5697375" y="509958"/>
            <a:ext cx="834755" cy="24647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828DEC2-1185-2049-792B-B876A4BEFA13}"/>
              </a:ext>
            </a:extLst>
          </p:cNvPr>
          <p:cNvSpPr txBox="1"/>
          <p:nvPr/>
        </p:nvSpPr>
        <p:spPr>
          <a:xfrm>
            <a:off x="1111625" y="4264242"/>
            <a:ext cx="5194907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dbConnect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updateOne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{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 :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Iphone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13"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},{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$set: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price: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999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}}//Static Data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)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I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resp.send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I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reslut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:"update"})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13C8609-FE00-D748-D565-B3B8A1280398}"/>
              </a:ext>
            </a:extLst>
          </p:cNvPr>
          <p:cNvSpPr txBox="1"/>
          <p:nvPr/>
        </p:nvSpPr>
        <p:spPr>
          <a:xfrm>
            <a:off x="6193410" y="3286363"/>
            <a:ext cx="5920034" cy="19021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"/:name"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dbData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dbConnect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dbData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updateOne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name:req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}, {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set:req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warn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result: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"updated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});//Dynamic Data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listen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8000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58125226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59F72F-0795-56A4-4C1C-7E5680F124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BAF3B-2EA1-F1DE-1386-96DF10347E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9799" y="308725"/>
            <a:ext cx="5132721" cy="699942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chemeClr val="accent3"/>
                </a:solidFill>
                <a:latin typeface="Bahnschrift SemiBold" panose="020B0502040204020203" pitchFamily="34" charset="0"/>
              </a:rPr>
              <a:t>Node JS Delete API Method </a:t>
            </a:r>
            <a:endParaRPr lang="en-IN" sz="4000" dirty="0">
              <a:solidFill>
                <a:schemeClr val="accent3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F3D6E1C-D777-D858-883E-070D39362D76}"/>
              </a:ext>
            </a:extLst>
          </p:cNvPr>
          <p:cNvSpPr txBox="1">
            <a:spLocks/>
          </p:cNvSpPr>
          <p:nvPr/>
        </p:nvSpPr>
        <p:spPr>
          <a:xfrm>
            <a:off x="1156105" y="384786"/>
            <a:ext cx="4245454" cy="615099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 fontScale="975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600" b="0" kern="120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en-IN" sz="3600" dirty="0">
              <a:latin typeface="Bahnschrift SemiBold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C11797-9724-2D94-5EFB-73816D3AD482}"/>
              </a:ext>
            </a:extLst>
          </p:cNvPr>
          <p:cNvSpPr txBox="1"/>
          <p:nvPr/>
        </p:nvSpPr>
        <p:spPr>
          <a:xfrm>
            <a:off x="1322295" y="760795"/>
            <a:ext cx="4773705" cy="1708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Make delete method for API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Send data from Postman.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Handle data in NodeJS by request.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Write code for delete data in MongoDB</a:t>
            </a:r>
            <a:endParaRPr lang="en-IN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8AB79B-5014-E24C-EAD1-6CF499DBAF06}"/>
              </a:ext>
            </a:extLst>
          </p:cNvPr>
          <p:cNvSpPr txBox="1"/>
          <p:nvPr/>
        </p:nvSpPr>
        <p:spPr>
          <a:xfrm>
            <a:off x="945039" y="2714437"/>
            <a:ext cx="11206113" cy="11840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"/:id"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dbData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dbConnect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dbData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deleteOne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_id: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mongondb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ObjectId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)});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result:result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listen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8000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2EDBD9-0CAE-7055-4C6B-0047D6E2966C}"/>
              </a:ext>
            </a:extLst>
          </p:cNvPr>
          <p:cNvSpPr txBox="1"/>
          <p:nvPr/>
        </p:nvSpPr>
        <p:spPr>
          <a:xfrm>
            <a:off x="7600361" y="1860950"/>
            <a:ext cx="24297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instens</a:t>
            </a:r>
            <a:endParaRPr lang="en-IN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7378324-F3AF-45F0-F770-E0F822669B90}"/>
              </a:ext>
            </a:extLst>
          </p:cNvPr>
          <p:cNvCxnSpPr/>
          <p:nvPr/>
        </p:nvCxnSpPr>
        <p:spPr>
          <a:xfrm flipH="1">
            <a:off x="7645138" y="2234153"/>
            <a:ext cx="367646" cy="6221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8B9E9E74-E0A3-80DB-EEB6-3B84C6B59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105" y="3983967"/>
            <a:ext cx="8125905" cy="281983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4EB98F6-0B85-3BA9-1171-D9B162484392}"/>
              </a:ext>
            </a:extLst>
          </p:cNvPr>
          <p:cNvSpPr txBox="1"/>
          <p:nvPr/>
        </p:nvSpPr>
        <p:spPr>
          <a:xfrm>
            <a:off x="7119594" y="1498862"/>
            <a:ext cx="4773705" cy="286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mongondb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58537679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4C54AA-5E39-056B-75E8-72767C2178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5F580-B8A8-7E93-9549-659909BE2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9799" y="308725"/>
            <a:ext cx="5132721" cy="699942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chemeClr val="accent3"/>
                </a:solidFill>
                <a:latin typeface="Bahnschrift SemiBold" panose="020B0502040204020203" pitchFamily="34" charset="0"/>
              </a:rPr>
              <a:t>Start with Mongoose </a:t>
            </a:r>
            <a:endParaRPr lang="en-IN" sz="4000" dirty="0">
              <a:solidFill>
                <a:schemeClr val="accent3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8BA2F2B-59EB-4D0A-DDC1-C7E2D279F023}"/>
              </a:ext>
            </a:extLst>
          </p:cNvPr>
          <p:cNvSpPr txBox="1">
            <a:spLocks/>
          </p:cNvSpPr>
          <p:nvPr/>
        </p:nvSpPr>
        <p:spPr>
          <a:xfrm>
            <a:off x="1156105" y="384786"/>
            <a:ext cx="4245454" cy="615099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 fontScale="975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600" b="0" kern="120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en-IN" sz="3600" dirty="0"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4FA050-4091-5169-D72F-5B4A0FE23038}"/>
              </a:ext>
            </a:extLst>
          </p:cNvPr>
          <p:cNvSpPr txBox="1"/>
          <p:nvPr/>
        </p:nvSpPr>
        <p:spPr>
          <a:xfrm>
            <a:off x="1322294" y="968186"/>
            <a:ext cx="6799729" cy="27997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 What is mongoose ?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Different between Mongoose VS MongoDB package 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Install Mongoose.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1">
                    <a:lumMod val="95000"/>
                  </a:schemeClr>
                </a:solidFill>
                <a:latin typeface="Bahnschrift Light SemiCondensed" panose="020B0502040204020203" pitchFamily="34" charset="0"/>
              </a:rPr>
              <a:t>What is schemas ?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1">
                    <a:lumMod val="95000"/>
                  </a:schemeClr>
                </a:solidFill>
                <a:latin typeface="Bahnschrift Light SemiCondensed" panose="020B0502040204020203" pitchFamily="34" charset="0"/>
              </a:rPr>
              <a:t>What is model ?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1">
                    <a:lumMod val="95000"/>
                  </a:schemeClr>
                </a:solidFill>
                <a:latin typeface="Bahnschrift Light SemiCondensed" panose="020B0502040204020203" pitchFamily="34" charset="0"/>
              </a:rPr>
              <a:t>Connect NodeJS and MongoDB  with Mongoose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CA2DAA-0CC0-B254-FAEE-F9C9CCF9B2BD}"/>
              </a:ext>
            </a:extLst>
          </p:cNvPr>
          <p:cNvSpPr txBox="1"/>
          <p:nvPr/>
        </p:nvSpPr>
        <p:spPr>
          <a:xfrm>
            <a:off x="1438836" y="4010115"/>
            <a:ext cx="10561486" cy="8776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Bahnschrift SemiLight SemiConde" panose="020B0502040204020203" pitchFamily="34" charset="0"/>
              </a:rPr>
              <a:t>Mongoose : -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Bahnschrift SemiLight SemiConde" panose="020B0502040204020203" pitchFamily="34" charset="0"/>
              </a:rPr>
              <a:t>It is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Bahnschrift SemiLight SemiConde" panose="020B0502040204020203" pitchFamily="34" charset="0"/>
              </a:rPr>
              <a:t>npm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Bahnschrift SemiLight SemiConde" panose="020B0502040204020203" pitchFamily="34" charset="0"/>
              </a:rPr>
              <a:t> package to establish the connection between NodeJS and MongoDB.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Bahnschrift SemiLight SemiConde" panose="020B0502040204020203" pitchFamily="34" charset="0"/>
              </a:rPr>
              <a:t>OR -&gt; </a:t>
            </a:r>
            <a:r>
              <a:rPr lang="en-US" b="0" i="0" dirty="0">
                <a:solidFill>
                  <a:schemeClr val="accent6">
                    <a:lumMod val="75000"/>
                  </a:schemeClr>
                </a:solidFill>
                <a:effectLst/>
                <a:latin typeface="Source Sans Pro" panose="020F0502020204030204" pitchFamily="34" charset="0"/>
              </a:rPr>
              <a:t>Mongoose is a </a:t>
            </a:r>
            <a:r>
              <a:rPr lang="en-US" b="1" i="0" dirty="0">
                <a:solidFill>
                  <a:schemeClr val="accent6">
                    <a:lumMod val="75000"/>
                  </a:schemeClr>
                </a:solidFill>
                <a:effectLst/>
                <a:latin typeface="Source Sans Pro" panose="020F0502020204030204" pitchFamily="34" charset="0"/>
              </a:rPr>
              <a:t>MongoDB </a:t>
            </a:r>
            <a:r>
              <a:rPr lang="en-US" b="0" i="0" dirty="0">
                <a:solidFill>
                  <a:schemeClr val="accent6">
                    <a:lumMod val="75000"/>
                  </a:schemeClr>
                </a:solidFill>
                <a:effectLst/>
                <a:latin typeface="Source Sans Pro" panose="020F0502020204030204" pitchFamily="34" charset="0"/>
              </a:rPr>
              <a:t>object modeling tool designed to work in an asynchronous environment.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Bahnschrift SemiLight SemiConde" panose="020B0502040204020203" pitchFamily="34" charset="0"/>
              </a:rPr>
              <a:t> 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56CB45-74F4-8480-E59E-1726974504F5}"/>
              </a:ext>
            </a:extLst>
          </p:cNvPr>
          <p:cNvSpPr txBox="1"/>
          <p:nvPr/>
        </p:nvSpPr>
        <p:spPr>
          <a:xfrm>
            <a:off x="1438836" y="4841359"/>
            <a:ext cx="9314328" cy="462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800" dirty="0">
                <a:solidFill>
                  <a:schemeClr val="accent6">
                    <a:lumMod val="75000"/>
                  </a:schemeClr>
                </a:solidFill>
                <a:latin typeface="Bahnschrift Light SemiCondensed" panose="020B0502040204020203" pitchFamily="34" charset="0"/>
              </a:rPr>
              <a:t>Schemas : - it is validate the database fields or column. 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5F4A3E-A1F0-DEBA-CF49-15C6EAF33645}"/>
              </a:ext>
            </a:extLst>
          </p:cNvPr>
          <p:cNvSpPr txBox="1"/>
          <p:nvPr/>
        </p:nvSpPr>
        <p:spPr>
          <a:xfrm>
            <a:off x="1438835" y="5178146"/>
            <a:ext cx="9076765" cy="462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Bahnschrift Light SemiCondensed" panose="020B0502040204020203" pitchFamily="34" charset="0"/>
              </a:rPr>
              <a:t>M</a:t>
            </a:r>
            <a:r>
              <a:rPr lang="en-IN" sz="1800" dirty="0">
                <a:solidFill>
                  <a:schemeClr val="accent6">
                    <a:lumMod val="75000"/>
                  </a:schemeClr>
                </a:solidFill>
                <a:latin typeface="Bahnschrift Light SemiCondensed" panose="020B0502040204020203" pitchFamily="34" charset="0"/>
              </a:rPr>
              <a:t>odel  : -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Bahnschrift Light SemiCondensed" panose="020B0502040204020203" pitchFamily="34" charset="0"/>
              </a:rPr>
              <a:t>It basically connects NodeJS to MongoDB.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Bahnschrift Light SemiCondensed" panose="020B0502040204020203" pitchFamily="34" charset="0"/>
              </a:rPr>
              <a:t> It is use the schemas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19869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1EA3E0-6D57-5192-C5DE-CB655DB330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6AFE1-E116-CB81-DADD-7E8731022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9799" y="308725"/>
            <a:ext cx="5132721" cy="699942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chemeClr val="accent3"/>
                </a:solidFill>
                <a:latin typeface="Bahnschrift SemiBold" panose="020B0502040204020203" pitchFamily="34" charset="0"/>
              </a:rPr>
              <a:t>Start with Mongoose </a:t>
            </a:r>
            <a:endParaRPr lang="en-IN" sz="4000" dirty="0">
              <a:solidFill>
                <a:schemeClr val="accent3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CC998C6-3C45-2C5C-471E-F6CEB1C21C1F}"/>
              </a:ext>
            </a:extLst>
          </p:cNvPr>
          <p:cNvSpPr txBox="1">
            <a:spLocks/>
          </p:cNvSpPr>
          <p:nvPr/>
        </p:nvSpPr>
        <p:spPr>
          <a:xfrm>
            <a:off x="1156105" y="384786"/>
            <a:ext cx="4245454" cy="615099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 fontScale="975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600" b="0" kern="120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en-IN" sz="3600" dirty="0">
              <a:latin typeface="Bahnschrift SemiBold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7A0A3E-46A0-8C27-5551-7C43699249A5}"/>
              </a:ext>
            </a:extLst>
          </p:cNvPr>
          <p:cNvSpPr txBox="1"/>
          <p:nvPr/>
        </p:nvSpPr>
        <p:spPr>
          <a:xfrm>
            <a:off x="829557" y="999885"/>
            <a:ext cx="9426805" cy="26203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mongoose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"mongoose"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mongoose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://127.0.0.1:27017/node_tut_2024"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ProductSchema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mongoose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Schema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Number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ProductsModel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mongoose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"products"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ProductSchema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ProductsModel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"moto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m10"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price: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1099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save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0211D5C-B1AD-B48A-87A4-BB5C01E1F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557" y="4427190"/>
            <a:ext cx="8418136" cy="71854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6EAA5E6-B59B-E268-5204-63A20FB843D3}"/>
              </a:ext>
            </a:extLst>
          </p:cNvPr>
          <p:cNvCxnSpPr>
            <a:cxnSpLocks/>
          </p:cNvCxnSpPr>
          <p:nvPr/>
        </p:nvCxnSpPr>
        <p:spPr>
          <a:xfrm flipH="1" flipV="1">
            <a:off x="2944307" y="4647414"/>
            <a:ext cx="402208" cy="10180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0CAD307-424B-FD81-4813-74298E4397B8}"/>
              </a:ext>
            </a:extLst>
          </p:cNvPr>
          <p:cNvCxnSpPr>
            <a:cxnSpLocks/>
          </p:cNvCxnSpPr>
          <p:nvPr/>
        </p:nvCxnSpPr>
        <p:spPr>
          <a:xfrm flipH="1" flipV="1">
            <a:off x="5140751" y="4896572"/>
            <a:ext cx="119406" cy="7689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F62F4F8-7494-A1E3-A8A6-8D5C69F4E5F2}"/>
              </a:ext>
            </a:extLst>
          </p:cNvPr>
          <p:cNvSpPr txBox="1"/>
          <p:nvPr/>
        </p:nvSpPr>
        <p:spPr>
          <a:xfrm>
            <a:off x="3047215" y="3288176"/>
            <a:ext cx="6094428" cy="286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ACB3B2E-B7EA-B677-4FA1-2F3CE6DF8A6A}"/>
              </a:ext>
            </a:extLst>
          </p:cNvPr>
          <p:cNvSpPr txBox="1"/>
          <p:nvPr/>
        </p:nvSpPr>
        <p:spPr>
          <a:xfrm>
            <a:off x="1975090" y="5642454"/>
            <a:ext cx="2370667" cy="286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name: String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8C3C554-522C-2DA4-96AA-83B1D2EA8741}"/>
              </a:ext>
            </a:extLst>
          </p:cNvPr>
          <p:cNvSpPr txBox="1"/>
          <p:nvPr/>
        </p:nvSpPr>
        <p:spPr>
          <a:xfrm>
            <a:off x="5038625" y="5671492"/>
            <a:ext cx="2182307" cy="4658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name: String,</a:t>
            </a:r>
            <a:endParaRPr lang="en-IN" dirty="0">
              <a:solidFill>
                <a:srgbClr val="FFC000"/>
              </a:solidFill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price: Number</a:t>
            </a:r>
          </a:p>
        </p:txBody>
      </p:sp>
    </p:spTree>
    <p:extLst>
      <p:ext uri="{BB962C8B-B14F-4D97-AF65-F5344CB8AC3E}">
        <p14:creationId xmlns:p14="http://schemas.microsoft.com/office/powerpoint/2010/main" val="2887518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E3A2EE-5E19-1990-A168-EBB5C56913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3761A-404C-663A-58DB-7857E47181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2979" y="497264"/>
            <a:ext cx="8825658" cy="765928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tx2">
                    <a:lumMod val="75000"/>
                  </a:schemeClr>
                </a:solidFill>
                <a:latin typeface="Bahnschrift SemiBold" panose="020B0502040204020203" pitchFamily="34" charset="0"/>
              </a:rPr>
              <a:t>Client and Server Sides</a:t>
            </a:r>
            <a:endParaRPr lang="en-IN" sz="4400" dirty="0">
              <a:solidFill>
                <a:schemeClr val="tx2">
                  <a:lumMod val="7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" name="Arrow: Curved Left 3">
            <a:extLst>
              <a:ext uri="{FF2B5EF4-FFF2-40B4-BE49-F238E27FC236}">
                <a16:creationId xmlns:a16="http://schemas.microsoft.com/office/drawing/2014/main" id="{2E399C90-E94C-3E3E-2B38-EA88FF24E6EF}"/>
              </a:ext>
            </a:extLst>
          </p:cNvPr>
          <p:cNvSpPr/>
          <p:nvPr/>
        </p:nvSpPr>
        <p:spPr>
          <a:xfrm>
            <a:off x="2581833" y="2707340"/>
            <a:ext cx="322729" cy="1586753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sp>
        <p:nvSpPr>
          <p:cNvPr id="8" name="Arrow: Curved Right 7">
            <a:extLst>
              <a:ext uri="{FF2B5EF4-FFF2-40B4-BE49-F238E27FC236}">
                <a16:creationId xmlns:a16="http://schemas.microsoft.com/office/drawing/2014/main" id="{488F5576-13CD-CA48-91E3-F7720DC6F9EE}"/>
              </a:ext>
            </a:extLst>
          </p:cNvPr>
          <p:cNvSpPr/>
          <p:nvPr/>
        </p:nvSpPr>
        <p:spPr>
          <a:xfrm flipV="1">
            <a:off x="1990165" y="2631141"/>
            <a:ext cx="322730" cy="1627092"/>
          </a:xfrm>
          <a:prstGeom prst="curv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3" name="Arrow: Curved Left 12">
            <a:extLst>
              <a:ext uri="{FF2B5EF4-FFF2-40B4-BE49-F238E27FC236}">
                <a16:creationId xmlns:a16="http://schemas.microsoft.com/office/drawing/2014/main" id="{586D6712-8386-9F07-27F0-E01622E6BC45}"/>
              </a:ext>
            </a:extLst>
          </p:cNvPr>
          <p:cNvSpPr/>
          <p:nvPr/>
        </p:nvSpPr>
        <p:spPr>
          <a:xfrm>
            <a:off x="8633012" y="2734233"/>
            <a:ext cx="322729" cy="1555374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4" name="Arrow: Curved Right 13">
            <a:extLst>
              <a:ext uri="{FF2B5EF4-FFF2-40B4-BE49-F238E27FC236}">
                <a16:creationId xmlns:a16="http://schemas.microsoft.com/office/drawing/2014/main" id="{0CFE770B-B420-456C-33DF-8A233F2BD40F}"/>
              </a:ext>
            </a:extLst>
          </p:cNvPr>
          <p:cNvSpPr/>
          <p:nvPr/>
        </p:nvSpPr>
        <p:spPr>
          <a:xfrm flipV="1">
            <a:off x="8113062" y="2702859"/>
            <a:ext cx="322729" cy="1555374"/>
          </a:xfrm>
          <a:prstGeom prst="curv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0C179BF-9FB2-5EE9-F377-EF0C2F38E3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165" y="1951852"/>
            <a:ext cx="1888078" cy="58516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750919B-68C1-B281-0B70-E2C3EE4EC3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216" y="1753548"/>
            <a:ext cx="2671180" cy="78346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2F05966-66A6-047B-F040-E87DBE5BE851}"/>
              </a:ext>
            </a:extLst>
          </p:cNvPr>
          <p:cNvSpPr txBox="1"/>
          <p:nvPr/>
        </p:nvSpPr>
        <p:spPr>
          <a:xfrm>
            <a:off x="2985239" y="3334871"/>
            <a:ext cx="1888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Bahnschrift Light" panose="020B0502040204020203" pitchFamily="34" charset="0"/>
              </a:rPr>
              <a:t>JavaScript Code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970E290-75CB-661D-9CB4-67F26AEC72B9}"/>
              </a:ext>
            </a:extLst>
          </p:cNvPr>
          <p:cNvSpPr txBox="1"/>
          <p:nvPr/>
        </p:nvSpPr>
        <p:spPr>
          <a:xfrm>
            <a:off x="6200833" y="3325904"/>
            <a:ext cx="1888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Bahnschrift Light" panose="020B0502040204020203" pitchFamily="34" charset="0"/>
              </a:rPr>
              <a:t>JavaScript Code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A995D2-DDCA-E003-9D30-3068D770B544}"/>
              </a:ext>
            </a:extLst>
          </p:cNvPr>
          <p:cNvSpPr txBox="1"/>
          <p:nvPr/>
        </p:nvSpPr>
        <p:spPr>
          <a:xfrm>
            <a:off x="9021981" y="3334871"/>
            <a:ext cx="1888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Bahnschrift Light" panose="020B0502040204020203" pitchFamily="34" charset="0"/>
              </a:rPr>
              <a:t>Results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A4CB728-DDCC-A7C8-1A69-CFF718CF7511}"/>
              </a:ext>
            </a:extLst>
          </p:cNvPr>
          <p:cNvSpPr txBox="1"/>
          <p:nvPr/>
        </p:nvSpPr>
        <p:spPr>
          <a:xfrm>
            <a:off x="851648" y="3334871"/>
            <a:ext cx="960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Bahnschrift Light" panose="020B0502040204020203" pitchFamily="34" charset="0"/>
              </a:rPr>
              <a:t>Results</a:t>
            </a:r>
          </a:p>
        </p:txBody>
      </p:sp>
      <p:sp>
        <p:nvSpPr>
          <p:cNvPr id="25" name="Right Brace 24">
            <a:extLst>
              <a:ext uri="{FF2B5EF4-FFF2-40B4-BE49-F238E27FC236}">
                <a16:creationId xmlns:a16="http://schemas.microsoft.com/office/drawing/2014/main" id="{7F8C2350-89D0-C7DC-9172-B6BD69093BA6}"/>
              </a:ext>
            </a:extLst>
          </p:cNvPr>
          <p:cNvSpPr/>
          <p:nvPr/>
        </p:nvSpPr>
        <p:spPr>
          <a:xfrm rot="5400000">
            <a:off x="5275562" y="2440468"/>
            <a:ext cx="322729" cy="6194954"/>
          </a:xfrm>
          <a:prstGeom prst="rightBrace">
            <a:avLst/>
          </a:prstGeom>
          <a:ln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7C842ED-EA3B-CE8B-56C8-6623E36FB93C}"/>
              </a:ext>
            </a:extLst>
          </p:cNvPr>
          <p:cNvSpPr txBox="1"/>
          <p:nvPr/>
        </p:nvSpPr>
        <p:spPr>
          <a:xfrm>
            <a:off x="4541621" y="5062817"/>
            <a:ext cx="164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Bahnschrift Light" panose="020B0502040204020203" pitchFamily="34" charset="0"/>
              </a:rPr>
              <a:t>Written in C++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72864F41-F10D-B4AE-4E7D-86FD52087C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011" y="4383736"/>
            <a:ext cx="999409" cy="99940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4CEC46E2-A247-D561-679F-B43C27EDA5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0555" y="4383736"/>
            <a:ext cx="999409" cy="999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75283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BD0416-402A-F244-3D9D-410A97B5E5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BCDE4-F406-6A58-28AC-34D45713C7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9799" y="308725"/>
            <a:ext cx="5132721" cy="699942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chemeClr val="accent3"/>
                </a:solidFill>
                <a:latin typeface="Bahnschrift SemiBold" panose="020B0502040204020203" pitchFamily="34" charset="0"/>
              </a:rPr>
              <a:t>CRUD with Mongoose </a:t>
            </a:r>
            <a:endParaRPr lang="en-IN" sz="4000" dirty="0">
              <a:solidFill>
                <a:schemeClr val="accent3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DDA8B73-4E95-BE1E-770F-A9D6C5922DE2}"/>
              </a:ext>
            </a:extLst>
          </p:cNvPr>
          <p:cNvSpPr txBox="1">
            <a:spLocks/>
          </p:cNvSpPr>
          <p:nvPr/>
        </p:nvSpPr>
        <p:spPr>
          <a:xfrm>
            <a:off x="1156105" y="384786"/>
            <a:ext cx="4245454" cy="615099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 fontScale="975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600" b="0" kern="120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en-IN" sz="3600" dirty="0">
              <a:latin typeface="Bahnschrift SemiBold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B49F18-A935-D614-AD27-536C1167B947}"/>
              </a:ext>
            </a:extLst>
          </p:cNvPr>
          <p:cNvSpPr txBox="1"/>
          <p:nvPr/>
        </p:nvSpPr>
        <p:spPr>
          <a:xfrm>
            <a:off x="1322295" y="968186"/>
            <a:ext cx="3966142" cy="14264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Update Record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Delete Record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Find and Read Result</a:t>
            </a:r>
            <a:endParaRPr lang="en-IN" sz="20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D017F3-909B-F13D-F653-2A85E4B14660}"/>
              </a:ext>
            </a:extLst>
          </p:cNvPr>
          <p:cNvSpPr txBox="1"/>
          <p:nvPr/>
        </p:nvSpPr>
        <p:spPr>
          <a:xfrm>
            <a:off x="1058345" y="2570932"/>
            <a:ext cx="9547410" cy="3698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mongoose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"mongoose"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mongoose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://127.0.0.1:27017/node_tut_2024"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ProductSchema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mongoose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Schema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brand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category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});</a:t>
            </a:r>
          </a:p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ProductsModel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mongoose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"products"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ProductSchema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savInDB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ProductsModel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mongoose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"products"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ProductSchema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ProductsModel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nord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20"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brand: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"Realme"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price: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999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category: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"mobile"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save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savInDB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784930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C7D23E-70DA-A865-553C-5C1ACB8928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38479-462D-33DB-A4F6-35BB30F916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9799" y="308725"/>
            <a:ext cx="5132721" cy="699942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chemeClr val="accent3"/>
                </a:solidFill>
                <a:latin typeface="Bahnschrift SemiBold" panose="020B0502040204020203" pitchFamily="34" charset="0"/>
              </a:rPr>
              <a:t>CRUD with Mongoose </a:t>
            </a:r>
            <a:endParaRPr lang="en-IN" sz="4000" dirty="0">
              <a:solidFill>
                <a:schemeClr val="accent3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0A26DF1-D2E3-DC8A-BC9E-952C4D5BE9A4}"/>
              </a:ext>
            </a:extLst>
          </p:cNvPr>
          <p:cNvSpPr txBox="1">
            <a:spLocks/>
          </p:cNvSpPr>
          <p:nvPr/>
        </p:nvSpPr>
        <p:spPr>
          <a:xfrm>
            <a:off x="1156105" y="384786"/>
            <a:ext cx="4245454" cy="615099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 fontScale="975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600" b="0" kern="120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en-IN" sz="3600" dirty="0">
              <a:latin typeface="Bahnschrift SemiBold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728B0D-5B30-42DF-07C8-A072F9B61E73}"/>
              </a:ext>
            </a:extLst>
          </p:cNvPr>
          <p:cNvSpPr txBox="1"/>
          <p:nvPr/>
        </p:nvSpPr>
        <p:spPr>
          <a:xfrm>
            <a:off x="914400" y="1075946"/>
            <a:ext cx="9539926" cy="4954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updateInDB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ProductsModel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mongoose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"products"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ProductSchema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ProductsModel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updateOne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nord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20"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$set: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price: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890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 }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"Update result:"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updateInDB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1425"/>
              </a:lnSpc>
            </a:pP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deleteInDB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ProductsModel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mongoose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"products"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ProductSchema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ProductsModel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deleteOne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"moto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m20"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deleteInDB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1425"/>
              </a:lnSpc>
            </a:pP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findInDB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ProductsModel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mongoose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"products"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ProductSchema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ProductsModel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nord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20"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findInDB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7097626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053036-31B7-51D9-63AD-9CDB6B8951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F928D-CB32-EB11-A480-1F80E74C3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9799" y="308725"/>
            <a:ext cx="5132721" cy="699942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chemeClr val="accent3"/>
                </a:solidFill>
                <a:latin typeface="Bahnschrift SemiBold" panose="020B0502040204020203" pitchFamily="34" charset="0"/>
              </a:rPr>
              <a:t>Post API with Mongoose </a:t>
            </a:r>
            <a:endParaRPr lang="en-IN" sz="4000" dirty="0">
              <a:solidFill>
                <a:schemeClr val="accent3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908F59C-F10D-A19D-DA49-043CBBC941D7}"/>
              </a:ext>
            </a:extLst>
          </p:cNvPr>
          <p:cNvSpPr txBox="1">
            <a:spLocks/>
          </p:cNvSpPr>
          <p:nvPr/>
        </p:nvSpPr>
        <p:spPr>
          <a:xfrm>
            <a:off x="1156105" y="384786"/>
            <a:ext cx="4245454" cy="615099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 fontScale="975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600" b="0" kern="120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en-IN" sz="3600" dirty="0"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E092AE-6A68-718E-F086-DC72B1D42668}"/>
              </a:ext>
            </a:extLst>
          </p:cNvPr>
          <p:cNvSpPr txBox="1"/>
          <p:nvPr/>
        </p:nvSpPr>
        <p:spPr>
          <a:xfrm>
            <a:off x="1322294" y="751368"/>
            <a:ext cx="4773706" cy="1423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 Make config file for MongoDB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Make Post Route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Get data from the Postman and  save in DB</a:t>
            </a:r>
            <a:endParaRPr lang="en-IN" sz="2000" dirty="0">
              <a:solidFill>
                <a:schemeClr val="tx1">
                  <a:lumMod val="95000"/>
                </a:schemeClr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61013B-A69A-E361-E044-9C707F056192}"/>
              </a:ext>
            </a:extLst>
          </p:cNvPr>
          <p:cNvSpPr txBox="1"/>
          <p:nvPr/>
        </p:nvSpPr>
        <p:spPr>
          <a:xfrm>
            <a:off x="1156105" y="3916784"/>
            <a:ext cx="6743558" cy="27998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'express'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"./config/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mongoose_config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Product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"./products"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>
              <a:lnSpc>
                <a:spcPts val="1425"/>
              </a:lnSpc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"/create"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product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Product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product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save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//console.log(result);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result:result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listen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8000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340C20-E4B2-C9E7-47BC-A0B613A74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2520" y="4161928"/>
            <a:ext cx="5656082" cy="198435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19B9D78-A4D7-B67C-CB9D-4D6AA9E996B8}"/>
              </a:ext>
            </a:extLst>
          </p:cNvPr>
          <p:cNvSpPr txBox="1"/>
          <p:nvPr/>
        </p:nvSpPr>
        <p:spPr>
          <a:xfrm>
            <a:off x="7356834" y="2681082"/>
            <a:ext cx="40700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  <a:latin typeface="Bahnschrift SemiLight SemiConde" panose="020B0502040204020203" pitchFamily="34" charset="0"/>
              </a:rPr>
              <a:t>Make the file and import the connection</a:t>
            </a:r>
            <a:endParaRPr lang="en-IN" b="1" dirty="0">
              <a:solidFill>
                <a:srgbClr val="FFFF00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DC7CA10-934F-178C-7C17-409A6BE6C1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5559" y="2174578"/>
            <a:ext cx="4580715" cy="159772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585F9A9-A49B-7CE5-193E-A367995145D6}"/>
              </a:ext>
            </a:extLst>
          </p:cNvPr>
          <p:cNvSpPr txBox="1"/>
          <p:nvPr/>
        </p:nvSpPr>
        <p:spPr>
          <a:xfrm>
            <a:off x="7479384" y="6254621"/>
            <a:ext cx="22396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  <a:latin typeface="Bahnschrift SemiLight SemiConde" panose="020B0502040204020203" pitchFamily="34" charset="0"/>
              </a:rPr>
              <a:t>Enter the details</a:t>
            </a:r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88EA77F-C3B1-0204-1C85-2F5BB995BA89}"/>
              </a:ext>
            </a:extLst>
          </p:cNvPr>
          <p:cNvSpPr txBox="1"/>
          <p:nvPr/>
        </p:nvSpPr>
        <p:spPr>
          <a:xfrm>
            <a:off x="5934174" y="978532"/>
            <a:ext cx="6094428" cy="64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mongoose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'mongoose'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mongoose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://127.0.0.1:27017/node_tut_2024"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ED1BDF8-2AD6-7631-6FBF-0F7631EDBBE2}"/>
              </a:ext>
            </a:extLst>
          </p:cNvPr>
          <p:cNvSpPr txBox="1"/>
          <p:nvPr/>
        </p:nvSpPr>
        <p:spPr>
          <a:xfrm>
            <a:off x="7479384" y="1598525"/>
            <a:ext cx="40700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  <a:latin typeface="Bahnschrift SemiLight SemiConde" panose="020B0502040204020203" pitchFamily="34" charset="0"/>
              </a:rPr>
              <a:t>Make the connection inside the config file</a:t>
            </a:r>
            <a:endParaRPr lang="en-IN" b="1" dirty="0">
              <a:solidFill>
                <a:srgbClr val="FFFF00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BFB0A51-81DE-8D49-48F5-FAE135869F9A}"/>
              </a:ext>
            </a:extLst>
          </p:cNvPr>
          <p:cNvCxnSpPr>
            <a:cxnSpLocks/>
          </p:cNvCxnSpPr>
          <p:nvPr/>
        </p:nvCxnSpPr>
        <p:spPr>
          <a:xfrm flipH="1">
            <a:off x="6181236" y="2941216"/>
            <a:ext cx="1124537" cy="179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60C6FB5-3237-E817-4339-EA63E80A9B50}"/>
              </a:ext>
            </a:extLst>
          </p:cNvPr>
          <p:cNvCxnSpPr>
            <a:cxnSpLocks/>
          </p:cNvCxnSpPr>
          <p:nvPr/>
        </p:nvCxnSpPr>
        <p:spPr>
          <a:xfrm>
            <a:off x="8216247" y="2007908"/>
            <a:ext cx="0" cy="6872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574929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62F985-54FB-25E1-C284-24710D6621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F9ED8-177B-FCBB-1B95-A4A4DE1AC4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9799" y="242736"/>
            <a:ext cx="5132721" cy="699942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chemeClr val="accent3"/>
                </a:solidFill>
                <a:latin typeface="Bahnschrift SemiBold" panose="020B0502040204020203" pitchFamily="34" charset="0"/>
              </a:rPr>
              <a:t>Get, Delete And Put API </a:t>
            </a:r>
            <a:endParaRPr lang="en-IN" sz="4000" dirty="0">
              <a:solidFill>
                <a:schemeClr val="accent3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FBB6CF8-FEC1-5685-BCC9-793AF7CE7F57}"/>
              </a:ext>
            </a:extLst>
          </p:cNvPr>
          <p:cNvSpPr txBox="1">
            <a:spLocks/>
          </p:cNvSpPr>
          <p:nvPr/>
        </p:nvSpPr>
        <p:spPr>
          <a:xfrm>
            <a:off x="1156105" y="384786"/>
            <a:ext cx="4245454" cy="615099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 fontScale="975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600" b="0" kern="120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en-IN" sz="3600" dirty="0">
              <a:latin typeface="Bahnschrift SemiBold" panose="020B050204020402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6AA5A8-20AA-144B-9ADF-8185CD94796B}"/>
              </a:ext>
            </a:extLst>
          </p:cNvPr>
          <p:cNvSpPr txBox="1"/>
          <p:nvPr/>
        </p:nvSpPr>
        <p:spPr>
          <a:xfrm>
            <a:off x="5934174" y="978532"/>
            <a:ext cx="6094428" cy="64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mongoose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'mongoose'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mongoose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://127.0.0.1:27017/node_tut_2024"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309ABDE-2F57-1DC0-C54C-CD1060619D06}"/>
              </a:ext>
            </a:extLst>
          </p:cNvPr>
          <p:cNvSpPr txBox="1"/>
          <p:nvPr/>
        </p:nvSpPr>
        <p:spPr>
          <a:xfrm>
            <a:off x="7479384" y="1598525"/>
            <a:ext cx="40700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  <a:latin typeface="Bahnschrift SemiLight SemiConde" panose="020B0502040204020203" pitchFamily="34" charset="0"/>
              </a:rPr>
              <a:t>Make the connection inside the config file</a:t>
            </a:r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06D6CA-409D-A44E-D36C-887C1138D32C}"/>
              </a:ext>
            </a:extLst>
          </p:cNvPr>
          <p:cNvSpPr txBox="1"/>
          <p:nvPr/>
        </p:nvSpPr>
        <p:spPr>
          <a:xfrm>
            <a:off x="1156104" y="758937"/>
            <a:ext cx="4481125" cy="14147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 Example of Get Method  API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 Example of Delete Method  API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 Example of Put Method  API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A25169-9EB2-7598-B42A-239123888B2B}"/>
              </a:ext>
            </a:extLst>
          </p:cNvPr>
          <p:cNvSpPr txBox="1"/>
          <p:nvPr/>
        </p:nvSpPr>
        <p:spPr>
          <a:xfrm>
            <a:off x="1239799" y="2358996"/>
            <a:ext cx="6094428" cy="8249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"/list"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Product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2EDA12-06DF-6B70-8201-321FB0F55F5D}"/>
              </a:ext>
            </a:extLst>
          </p:cNvPr>
          <p:cNvSpPr txBox="1"/>
          <p:nvPr/>
        </p:nvSpPr>
        <p:spPr>
          <a:xfrm>
            <a:off x="1239798" y="3268467"/>
            <a:ext cx="6094427" cy="1004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"/delete/:_id"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Product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deleteOne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45EBAC-3443-9D72-4AEA-460EB1675439}"/>
              </a:ext>
            </a:extLst>
          </p:cNvPr>
          <p:cNvSpPr txBox="1"/>
          <p:nvPr/>
        </p:nvSpPr>
        <p:spPr>
          <a:xfrm>
            <a:off x="1086440" y="4555780"/>
            <a:ext cx="6094428" cy="1722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"/update/:_id"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Product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updateOne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set:req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105140076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154EF9-218C-DBD0-013C-F9715B2168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4FB5D-DFA9-AB47-4A20-4B59AB82A1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9799" y="148466"/>
            <a:ext cx="7442288" cy="699942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chemeClr val="accent3"/>
                </a:solidFill>
                <a:latin typeface="Bahnschrift SemiBold" panose="020B0502040204020203" pitchFamily="34" charset="0"/>
              </a:rPr>
              <a:t>Search API in NodeJS </a:t>
            </a:r>
            <a:r>
              <a:rPr lang="en-US" sz="4000">
                <a:solidFill>
                  <a:schemeClr val="accent3"/>
                </a:solidFill>
                <a:latin typeface="Bahnschrift SemiBold" panose="020B0502040204020203" pitchFamily="34" charset="0"/>
              </a:rPr>
              <a:t>with MongoDB</a:t>
            </a:r>
            <a:endParaRPr lang="en-IN" sz="4000" dirty="0">
              <a:solidFill>
                <a:schemeClr val="accent3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82FD180-AB63-5B0D-4E7C-99AC450C9F6B}"/>
              </a:ext>
            </a:extLst>
          </p:cNvPr>
          <p:cNvSpPr txBox="1">
            <a:spLocks/>
          </p:cNvSpPr>
          <p:nvPr/>
        </p:nvSpPr>
        <p:spPr>
          <a:xfrm>
            <a:off x="1156105" y="384786"/>
            <a:ext cx="4245454" cy="615099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 fontScale="975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600" b="0" kern="120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en-IN" sz="3600" dirty="0"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7E2F59-8BB5-BD2C-7737-2945F4101E26}"/>
              </a:ext>
            </a:extLst>
          </p:cNvPr>
          <p:cNvSpPr txBox="1"/>
          <p:nvPr/>
        </p:nvSpPr>
        <p:spPr>
          <a:xfrm>
            <a:off x="1410628" y="606726"/>
            <a:ext cx="4245455" cy="1876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 Make simple GET Route for API.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Search with single field.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Search with multiple fields.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Test API.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C158FA-52EF-4D7F-4174-4D79731FADE9}"/>
              </a:ext>
            </a:extLst>
          </p:cNvPr>
          <p:cNvSpPr txBox="1"/>
          <p:nvPr/>
        </p:nvSpPr>
        <p:spPr>
          <a:xfrm>
            <a:off x="1027397" y="2520845"/>
            <a:ext cx="9492916" cy="3697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'express'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"./config/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mongoose_config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Product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"./products"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>
              <a:lnSpc>
                <a:spcPts val="1425"/>
              </a:lnSpc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"/search/:key"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product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Product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$or: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[{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regex:</a:t>
            </a: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}},{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"brand"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regex:</a:t>
            </a: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}},{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"category"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regex:</a:t>
            </a: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}}]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)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product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listen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8000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76895444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177124-D33B-5369-4BF7-168E27CE4C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6EF42-CAE7-D76E-66C1-6239025A62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9799" y="148466"/>
            <a:ext cx="7442288" cy="699942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chemeClr val="accent3"/>
                </a:solidFill>
                <a:latin typeface="Bahnschrift SemiBold" panose="020B0502040204020203" pitchFamily="34" charset="0"/>
              </a:rPr>
              <a:t>Upload file in Node JS</a:t>
            </a:r>
            <a:endParaRPr lang="en-IN" sz="4000" dirty="0">
              <a:solidFill>
                <a:schemeClr val="accent3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407B42A-8FE9-2763-4EAA-76FF401CF7FE}"/>
              </a:ext>
            </a:extLst>
          </p:cNvPr>
          <p:cNvSpPr txBox="1">
            <a:spLocks/>
          </p:cNvSpPr>
          <p:nvPr/>
        </p:nvSpPr>
        <p:spPr>
          <a:xfrm>
            <a:off x="1156105" y="384786"/>
            <a:ext cx="4245454" cy="615099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 fontScale="975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600" b="0" kern="120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en-IN" sz="3600" dirty="0">
              <a:latin typeface="Bahnschrift SemiBold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DBDC6-2E44-0736-5800-FC1A8E7166BF}"/>
              </a:ext>
            </a:extLst>
          </p:cNvPr>
          <p:cNvSpPr txBox="1"/>
          <p:nvPr/>
        </p:nvSpPr>
        <p:spPr>
          <a:xfrm>
            <a:off x="1410628" y="679367"/>
            <a:ext cx="3802395" cy="14147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 Install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multer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npm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 package.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Make Route for upload file.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Write Code for upload file.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03F84B-2C10-4FBE-3F3E-A2D132A6D194}"/>
              </a:ext>
            </a:extLst>
          </p:cNvPr>
          <p:cNvSpPr txBox="1"/>
          <p:nvPr/>
        </p:nvSpPr>
        <p:spPr>
          <a:xfrm>
            <a:off x="584462" y="2138544"/>
            <a:ext cx="9700080" cy="44156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'express'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multer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multer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'fs'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1425"/>
              </a:lnSpc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uploadFolder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'uploads/'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fs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existsSync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uploadFolder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 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fs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mkdirSync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uploadFolder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{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recursive: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upload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multer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storage: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multer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diskStorage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destination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cb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cb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'uploads/'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filename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cb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cb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originalname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"_"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jpg"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".jpeg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})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single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user_file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"/upload"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upload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"file uploaded"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listen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8000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71271411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0BACE3-1651-F97A-878C-86EE5D3E36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2E9C8-F34A-BE88-F7F6-5223F44C4F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9799" y="148466"/>
            <a:ext cx="7442288" cy="699942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chemeClr val="accent3"/>
                </a:solidFill>
                <a:latin typeface="Bahnschrift SemiBold" panose="020B0502040204020203" pitchFamily="34" charset="0"/>
              </a:rPr>
              <a:t>Upload file in Node JS</a:t>
            </a:r>
            <a:endParaRPr lang="en-IN" sz="4000" dirty="0">
              <a:solidFill>
                <a:schemeClr val="accent3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499BB54-0637-E947-8C10-8674CE3CB6BB}"/>
              </a:ext>
            </a:extLst>
          </p:cNvPr>
          <p:cNvSpPr txBox="1">
            <a:spLocks/>
          </p:cNvSpPr>
          <p:nvPr/>
        </p:nvSpPr>
        <p:spPr>
          <a:xfrm>
            <a:off x="1156105" y="384786"/>
            <a:ext cx="4245454" cy="615099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 fontScale="975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600" b="0" kern="120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en-IN" sz="3600" dirty="0">
              <a:latin typeface="Bahnschrift SemiBold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6651F0-D574-EE67-F9BC-35CFAF374F03}"/>
              </a:ext>
            </a:extLst>
          </p:cNvPr>
          <p:cNvSpPr txBox="1"/>
          <p:nvPr/>
        </p:nvSpPr>
        <p:spPr>
          <a:xfrm>
            <a:off x="1410628" y="679367"/>
            <a:ext cx="3802395" cy="14147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 Install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multer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npm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 package.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Make Route for upload file.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Write Code for upload file.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48CDA1-E341-2C64-A687-8383F2385D8B}"/>
              </a:ext>
            </a:extLst>
          </p:cNvPr>
          <p:cNvSpPr txBox="1"/>
          <p:nvPr/>
        </p:nvSpPr>
        <p:spPr>
          <a:xfrm>
            <a:off x="1608833" y="2196239"/>
            <a:ext cx="6237309" cy="3697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'express'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multer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multer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upload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multer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storage: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multer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diskStorage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destination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cb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cb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"uploads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filename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cb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cb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fieldname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"_"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".jpg"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})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single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user_file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upload"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upload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"file uploaded"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listen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5000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9E4D941-CA3C-ABB3-A6E3-E48C2AA38CAB}"/>
              </a:ext>
            </a:extLst>
          </p:cNvPr>
          <p:cNvCxnSpPr>
            <a:cxnSpLocks/>
          </p:cNvCxnSpPr>
          <p:nvPr/>
        </p:nvCxnSpPr>
        <p:spPr>
          <a:xfrm flipH="1">
            <a:off x="2830274" y="2019648"/>
            <a:ext cx="4511833" cy="9737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EC84ABC-6AC8-42CF-077E-56A6BD6BC8C2}"/>
              </a:ext>
            </a:extLst>
          </p:cNvPr>
          <p:cNvSpPr txBox="1"/>
          <p:nvPr/>
        </p:nvSpPr>
        <p:spPr>
          <a:xfrm>
            <a:off x="7342106" y="1826907"/>
            <a:ext cx="31124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  <a:latin typeface="Bahnschrift Light SemiCondensed" panose="020B0502040204020203" pitchFamily="34" charset="0"/>
              </a:rPr>
              <a:t>It is the </a:t>
            </a:r>
            <a:r>
              <a:rPr lang="en-IN" dirty="0" err="1">
                <a:solidFill>
                  <a:schemeClr val="bg1">
                    <a:lumMod val="95000"/>
                    <a:lumOff val="5000"/>
                  </a:schemeClr>
                </a:solidFill>
                <a:latin typeface="Bahnschrift Light SemiCondensed" panose="020B0502040204020203" pitchFamily="34" charset="0"/>
              </a:rPr>
              <a:t>multer</a:t>
            </a:r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  <a:latin typeface="Bahnschrift Light SemiCondensed" panose="020B0502040204020203" pitchFamily="34" charset="0"/>
              </a:rPr>
              <a:t> function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286608D-C4C5-FFC7-0321-B8D406C0C31B}"/>
              </a:ext>
            </a:extLst>
          </p:cNvPr>
          <p:cNvCxnSpPr>
            <a:cxnSpLocks/>
          </p:cNvCxnSpPr>
          <p:nvPr/>
        </p:nvCxnSpPr>
        <p:spPr>
          <a:xfrm flipH="1">
            <a:off x="6152646" y="2668931"/>
            <a:ext cx="1777597" cy="4288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B9FA9AA-C11A-5795-DB54-7578F7713D0E}"/>
              </a:ext>
            </a:extLst>
          </p:cNvPr>
          <p:cNvSpPr txBox="1"/>
          <p:nvPr/>
        </p:nvSpPr>
        <p:spPr>
          <a:xfrm>
            <a:off x="7859474" y="2530041"/>
            <a:ext cx="22085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  <a:latin typeface="Bahnschrift Light SemiCondensed" panose="020B0502040204020203" pitchFamily="34" charset="0"/>
              </a:rPr>
              <a:t>It is call back function</a:t>
            </a:r>
          </a:p>
        </p:txBody>
      </p:sp>
    </p:spTree>
    <p:extLst>
      <p:ext uri="{BB962C8B-B14F-4D97-AF65-F5344CB8AC3E}">
        <p14:creationId xmlns:p14="http://schemas.microsoft.com/office/powerpoint/2010/main" val="119123013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ACF19C-6229-19EA-E228-3ECC44C332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970C7-5FF5-AE1C-98F5-196C4E39B4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9799" y="148466"/>
            <a:ext cx="7442288" cy="699942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chemeClr val="accent3"/>
                </a:solidFill>
                <a:latin typeface="Bahnschrift SemiBold" panose="020B0502040204020203" pitchFamily="34" charset="0"/>
              </a:rPr>
              <a:t>OS Module in Node JS</a:t>
            </a:r>
            <a:endParaRPr lang="en-IN" sz="4000" dirty="0">
              <a:solidFill>
                <a:schemeClr val="accent3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66C1536-D1CE-CD1A-5E4B-44AD7A1B3D8B}"/>
              </a:ext>
            </a:extLst>
          </p:cNvPr>
          <p:cNvSpPr txBox="1">
            <a:spLocks/>
          </p:cNvSpPr>
          <p:nvPr/>
        </p:nvSpPr>
        <p:spPr>
          <a:xfrm>
            <a:off x="1156105" y="384786"/>
            <a:ext cx="4245454" cy="615099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 fontScale="975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600" b="0" kern="120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en-IN" sz="3600" dirty="0">
              <a:latin typeface="Bahnschrift SemiBold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4DD53F-17BC-A330-47F8-12BCB60EBC3A}"/>
              </a:ext>
            </a:extLst>
          </p:cNvPr>
          <p:cNvSpPr txBox="1"/>
          <p:nvPr/>
        </p:nvSpPr>
        <p:spPr>
          <a:xfrm>
            <a:off x="1410628" y="679367"/>
            <a:ext cx="4763929" cy="953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 What is OS Module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Important Function in OS module.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7981D9-D907-46E2-07D2-7F67FCC795AF}"/>
              </a:ext>
            </a:extLst>
          </p:cNvPr>
          <p:cNvSpPr txBox="1"/>
          <p:nvPr/>
        </p:nvSpPr>
        <p:spPr>
          <a:xfrm>
            <a:off x="1410628" y="1840183"/>
            <a:ext cx="92605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Bahnschrift Light SemiCondensed" panose="020B0502040204020203" pitchFamily="34" charset="0"/>
              </a:rPr>
              <a:t>OS Module:- </a:t>
            </a:r>
            <a:r>
              <a:rPr lang="en-US" b="1" dirty="0">
                <a:solidFill>
                  <a:schemeClr val="tx1">
                    <a:lumMod val="95000"/>
                  </a:schemeClr>
                </a:solidFill>
                <a:latin typeface="Bahnschrift Light SemiCondensed" panose="020B0502040204020203" pitchFamily="34" charset="0"/>
              </a:rPr>
              <a:t>it is </a:t>
            </a:r>
            <a:r>
              <a:rPr lang="en-IN" b="1" dirty="0">
                <a:latin typeface="Bahnschrift Light SemiCondensed" panose="020B0502040204020203" pitchFamily="34" charset="0"/>
              </a:rPr>
              <a:t>provides information related to the operating system and hardware</a:t>
            </a:r>
            <a:r>
              <a:rPr lang="en-IN" dirty="0">
                <a:latin typeface="Bahnschrift Light SemiCondensed" panose="020B0502040204020203" pitchFamily="34" charset="0"/>
              </a:rPr>
              <a:t>. Also like see the hostname, RAM etc.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01DFAA-4E76-4FF3-7F97-04CFE2684B6C}"/>
              </a:ext>
            </a:extLst>
          </p:cNvPr>
          <p:cNvSpPr txBox="1"/>
          <p:nvPr/>
        </p:nvSpPr>
        <p:spPr>
          <a:xfrm>
            <a:off x="1410628" y="2694249"/>
            <a:ext cx="6094428" cy="1363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//console.log(</a:t>
            </a:r>
            <a:r>
              <a:rPr lang="en-I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os.arch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());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//console.log(</a:t>
            </a:r>
            <a:r>
              <a:rPr lang="en-I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os.freemem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()/(1024*1024*1024));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//console.log(</a:t>
            </a:r>
            <a:r>
              <a:rPr lang="en-I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os.totalmem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()/(1024*1024*1024));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console.log(</a:t>
            </a:r>
            <a:r>
              <a:rPr lang="en-I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os.hostname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());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console.log(</a:t>
            </a:r>
            <a:r>
              <a:rPr lang="en-I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os.platform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());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userInfo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56859481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FDEC1A-7708-2FE9-9EAF-F84F70D6A5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D6910-AE88-21B2-D83B-2CCDB61798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9799" y="148466"/>
            <a:ext cx="7442288" cy="699942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chemeClr val="accent3"/>
                </a:solidFill>
                <a:latin typeface="Bahnschrift SemiBold" panose="020B0502040204020203" pitchFamily="34" charset="0"/>
              </a:rPr>
              <a:t>Events and Event Emitter in Node JS</a:t>
            </a:r>
            <a:endParaRPr lang="en-IN" sz="4000" dirty="0">
              <a:solidFill>
                <a:schemeClr val="accent3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FFAB798-C0C9-523B-D067-1E4A9115FBDD}"/>
              </a:ext>
            </a:extLst>
          </p:cNvPr>
          <p:cNvSpPr txBox="1">
            <a:spLocks/>
          </p:cNvSpPr>
          <p:nvPr/>
        </p:nvSpPr>
        <p:spPr>
          <a:xfrm>
            <a:off x="1156105" y="384786"/>
            <a:ext cx="4245454" cy="615099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 fontScale="975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600" b="0" kern="120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en-IN" sz="3600" dirty="0">
              <a:latin typeface="Bahnschrift SemiBold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DC92E6-1B94-5B96-36C0-ECDA75F19EDB}"/>
              </a:ext>
            </a:extLst>
          </p:cNvPr>
          <p:cNvSpPr txBox="1"/>
          <p:nvPr/>
        </p:nvSpPr>
        <p:spPr>
          <a:xfrm>
            <a:off x="1410628" y="603951"/>
            <a:ext cx="4763929" cy="953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 What is Event and Event Emitter ?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Make an Event and call it.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1E53BD-2C37-7F08-BFB5-2F8D33718584}"/>
              </a:ext>
            </a:extLst>
          </p:cNvPr>
          <p:cNvSpPr txBox="1"/>
          <p:nvPr/>
        </p:nvSpPr>
        <p:spPr>
          <a:xfrm>
            <a:off x="1410628" y="1566803"/>
            <a:ext cx="92605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Bahnschrift Light SemiCondensed" panose="020B0502040204020203" pitchFamily="34" charset="0"/>
              </a:rPr>
              <a:t>Event:- </a:t>
            </a:r>
            <a:r>
              <a:rPr lang="en-US" dirty="0">
                <a:latin typeface="Bahnschrift Light SemiCondensed" panose="020B0502040204020203" pitchFamily="34" charset="0"/>
              </a:rPr>
              <a:t>An event sends a signal when a specific action occurs</a:t>
            </a:r>
            <a:endParaRPr lang="en-IN" dirty="0">
              <a:latin typeface="Bahnschrift Light SemiCondensed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Bahnschrift Light SemiCondensed" panose="020B0502040204020203" pitchFamily="34" charset="0"/>
              </a:rPr>
              <a:t>Event Emitter:- </a:t>
            </a:r>
            <a:r>
              <a:rPr lang="en-US" dirty="0">
                <a:latin typeface="Bahnschrift Light SemiCondensed" panose="020B0502040204020203" pitchFamily="34" charset="0"/>
              </a:rPr>
              <a:t>It is used to generate events, often referred to as the event emitter.</a:t>
            </a:r>
            <a:endParaRPr lang="en-IN" dirty="0">
              <a:latin typeface="Bahnschrift Light SemiCondensed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9FD4B1-DE3E-82D7-5886-E99D9D68260B}"/>
              </a:ext>
            </a:extLst>
          </p:cNvPr>
          <p:cNvSpPr txBox="1"/>
          <p:nvPr/>
        </p:nvSpPr>
        <p:spPr>
          <a:xfrm>
            <a:off x="1410627" y="2241410"/>
            <a:ext cx="8921149" cy="44156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'express'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EventEmitter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'events'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I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EventEmitter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is a </a:t>
            </a:r>
            <a:r>
              <a:rPr lang="en-I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calss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1425"/>
              </a:lnSpc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EventEmitter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 // It is a object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CountAPI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//count++;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"Event 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Called"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});</a:t>
            </a:r>
          </a:p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"API called"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emit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CountAPI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"/search"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"Search API called"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emit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CountAPI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"/update"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"Update API called"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emit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CountAPI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listen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8000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575334C-8B51-CEAC-4384-DBD034ABCA88}"/>
              </a:ext>
            </a:extLst>
          </p:cNvPr>
          <p:cNvCxnSpPr>
            <a:cxnSpLocks/>
          </p:cNvCxnSpPr>
          <p:nvPr/>
        </p:nvCxnSpPr>
        <p:spPr>
          <a:xfrm flipH="1">
            <a:off x="3834541" y="1433222"/>
            <a:ext cx="4511833" cy="9737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F66A77F-4A0C-A1E2-7A6D-912A3CECD16F}"/>
              </a:ext>
            </a:extLst>
          </p:cNvPr>
          <p:cNvSpPr txBox="1"/>
          <p:nvPr/>
        </p:nvSpPr>
        <p:spPr>
          <a:xfrm>
            <a:off x="8346373" y="1240481"/>
            <a:ext cx="19854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accent3"/>
                </a:solidFill>
                <a:latin typeface="Bahnschrift Light SemiCondensed" panose="020B0502040204020203" pitchFamily="34" charset="0"/>
              </a:rPr>
              <a:t>It is the Class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3961243-E02D-A7A2-BC16-4F5ACD72A133}"/>
              </a:ext>
            </a:extLst>
          </p:cNvPr>
          <p:cNvCxnSpPr>
            <a:cxnSpLocks/>
          </p:cNvCxnSpPr>
          <p:nvPr/>
        </p:nvCxnSpPr>
        <p:spPr>
          <a:xfrm flipH="1">
            <a:off x="4877570" y="2007244"/>
            <a:ext cx="4511833" cy="9737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22BBC34-73A6-0683-7B69-C41DAF6F7299}"/>
              </a:ext>
            </a:extLst>
          </p:cNvPr>
          <p:cNvSpPr txBox="1"/>
          <p:nvPr/>
        </p:nvSpPr>
        <p:spPr>
          <a:xfrm>
            <a:off x="9389403" y="1814503"/>
            <a:ext cx="2639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accent3"/>
                </a:solidFill>
                <a:latin typeface="Bahnschrift Light SemiCondensed" panose="020B0502040204020203" pitchFamily="34" charset="0"/>
              </a:rPr>
              <a:t>It is the Object</a:t>
            </a:r>
          </a:p>
        </p:txBody>
      </p:sp>
    </p:spTree>
    <p:extLst>
      <p:ext uri="{BB962C8B-B14F-4D97-AF65-F5344CB8AC3E}">
        <p14:creationId xmlns:p14="http://schemas.microsoft.com/office/powerpoint/2010/main" val="127518284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3DF4B6-86EF-3FC7-6437-200A345E9E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17BB5-0DD0-A199-9678-9B3D314D15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9799" y="148466"/>
            <a:ext cx="7442288" cy="699942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chemeClr val="accent3"/>
                </a:solidFill>
                <a:latin typeface="Bahnschrift SemiBold" panose="020B0502040204020203" pitchFamily="34" charset="0"/>
              </a:rPr>
              <a:t>REPL (Read-Eval-Print-Loop)</a:t>
            </a:r>
            <a:endParaRPr lang="en-IN" sz="4000" dirty="0">
              <a:solidFill>
                <a:schemeClr val="accent3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B38055C-2ED6-BCA5-EA7C-DE9324A4EB43}"/>
              </a:ext>
            </a:extLst>
          </p:cNvPr>
          <p:cNvSpPr txBox="1">
            <a:spLocks/>
          </p:cNvSpPr>
          <p:nvPr/>
        </p:nvSpPr>
        <p:spPr>
          <a:xfrm>
            <a:off x="1156105" y="384786"/>
            <a:ext cx="4245454" cy="615099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 fontScale="975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600" b="0" kern="120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en-IN" sz="3600" dirty="0">
              <a:latin typeface="Bahnschrift SemiBold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EF99E7-CF61-1F6E-AD0D-2956453BE897}"/>
              </a:ext>
            </a:extLst>
          </p:cNvPr>
          <p:cNvSpPr txBox="1"/>
          <p:nvPr/>
        </p:nvSpPr>
        <p:spPr>
          <a:xfrm>
            <a:off x="1410628" y="679367"/>
            <a:ext cx="4763929" cy="953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 What is REPL ?.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Example of REPL.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33352A-E464-21B7-F4C8-2F9382203873}"/>
              </a:ext>
            </a:extLst>
          </p:cNvPr>
          <p:cNvSpPr txBox="1"/>
          <p:nvPr/>
        </p:nvSpPr>
        <p:spPr>
          <a:xfrm>
            <a:off x="1410628" y="1670497"/>
            <a:ext cx="92605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Bahnschrift Light SemiCondensed" panose="020B0502040204020203" pitchFamily="34" charset="0"/>
              </a:rPr>
              <a:t>REPL:- </a:t>
            </a:r>
            <a:r>
              <a:rPr lang="en-US" b="1" dirty="0">
                <a:solidFill>
                  <a:schemeClr val="tx1">
                    <a:lumMod val="95000"/>
                  </a:schemeClr>
                </a:solidFill>
                <a:latin typeface="Bahnschrift Light SemiCondensed" panose="020B0502040204020203" pitchFamily="34" charset="0"/>
              </a:rPr>
              <a:t>It is a command line tool on which we run the code of Node.js and JavaScript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6781557-C979-E7DC-D4F3-6A1FF0708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201" y="2077878"/>
            <a:ext cx="4152900" cy="18097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F3FDD77-C649-6563-2938-0E65273B60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1398" y="2082738"/>
            <a:ext cx="4314825" cy="17811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26F6070-44D4-5F4C-C794-A63E4F0B90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0628" y="3968303"/>
            <a:ext cx="7143750" cy="243840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D0895A2-31F7-C003-CDE4-3D70589976DA}"/>
              </a:ext>
            </a:extLst>
          </p:cNvPr>
          <p:cNvCxnSpPr>
            <a:cxnSpLocks/>
          </p:cNvCxnSpPr>
          <p:nvPr/>
        </p:nvCxnSpPr>
        <p:spPr>
          <a:xfrm flipH="1">
            <a:off x="2846895" y="4333058"/>
            <a:ext cx="5948313" cy="738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D416ACD-3044-00E3-E55A-6B778FC690F5}"/>
              </a:ext>
            </a:extLst>
          </p:cNvPr>
          <p:cNvSpPr txBox="1"/>
          <p:nvPr/>
        </p:nvSpPr>
        <p:spPr>
          <a:xfrm>
            <a:off x="8757359" y="3924089"/>
            <a:ext cx="29482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>
                    <a:lumMod val="95000"/>
                  </a:schemeClr>
                </a:solidFill>
                <a:highlight>
                  <a:srgbClr val="008000"/>
                </a:highlight>
                <a:latin typeface="Bahnschrift Light SemiCondensed" panose="020B0502040204020203" pitchFamily="34" charset="0"/>
              </a:rPr>
              <a:t>Write the code after press the CTRL+D </a:t>
            </a:r>
            <a:endParaRPr lang="en-IN" dirty="0">
              <a:highlight>
                <a:srgbClr val="008000"/>
              </a:highlight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044C0D1-4B72-A64F-20D8-E52C688DDE85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2509102" y="4935409"/>
            <a:ext cx="6286106" cy="649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CC2F74A-83C1-0CB7-CAB2-A8AAB451BA64}"/>
              </a:ext>
            </a:extLst>
          </p:cNvPr>
          <p:cNvSpPr txBox="1"/>
          <p:nvPr/>
        </p:nvSpPr>
        <p:spPr>
          <a:xfrm>
            <a:off x="8795208" y="4750743"/>
            <a:ext cx="29482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>
                    <a:lumMod val="95000"/>
                  </a:schemeClr>
                </a:solidFill>
                <a:highlight>
                  <a:srgbClr val="008000"/>
                </a:highlight>
                <a:latin typeface="Bahnschrift Light SemiCondensed" panose="020B0502040204020203" pitchFamily="34" charset="0"/>
              </a:rPr>
              <a:t>Than Run the function</a:t>
            </a:r>
            <a:endParaRPr lang="en-IN" dirty="0">
              <a:highlight>
                <a:srgbClr val="008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561865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E6F58D-0474-F5E8-8CA6-8C9BDC9E1C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ECA85-1F95-2BE5-F56D-B72DC528FC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2979" y="497264"/>
            <a:ext cx="8825658" cy="765928"/>
          </a:xfrm>
        </p:spPr>
        <p:txBody>
          <a:bodyPr>
            <a:normAutofit fontScale="90000"/>
          </a:bodyPr>
          <a:lstStyle/>
          <a:p>
            <a:pPr algn="l"/>
            <a:r>
              <a:rPr lang="en-US" sz="4900" dirty="0">
                <a:solidFill>
                  <a:schemeClr val="tx2">
                    <a:lumMod val="75000"/>
                  </a:schemeClr>
                </a:solidFill>
                <a:latin typeface="Bahnschrift SemiBold" panose="020B0502040204020203" pitchFamily="34" charset="0"/>
              </a:rPr>
              <a:t>What</a:t>
            </a:r>
            <a:r>
              <a:rPr lang="en-US" sz="5400" dirty="0">
                <a:solidFill>
                  <a:schemeClr val="tx2">
                    <a:lumMod val="75000"/>
                  </a:schemeClr>
                </a:solidFill>
                <a:latin typeface="Bahnschrift SemiBold" panose="020B0502040204020203" pitchFamily="34" charset="0"/>
              </a:rPr>
              <a:t> developer make wit NodeJS</a:t>
            </a:r>
            <a:endParaRPr lang="en-IN" sz="5400" dirty="0">
              <a:solidFill>
                <a:schemeClr val="tx2">
                  <a:lumMod val="7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291B71-F9E5-552B-1EF0-250BB8E8A4E6}"/>
              </a:ext>
            </a:extLst>
          </p:cNvPr>
          <p:cNvSpPr txBox="1"/>
          <p:nvPr/>
        </p:nvSpPr>
        <p:spPr>
          <a:xfrm>
            <a:off x="2828531" y="3255105"/>
            <a:ext cx="10130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Bahnschrift SemiLight SemiConde" panose="020B0502040204020203" pitchFamily="34" charset="0"/>
              </a:rPr>
              <a:t>Web 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A6801F-5D8B-8D36-D230-EC40CB3CEEE6}"/>
              </a:ext>
            </a:extLst>
          </p:cNvPr>
          <p:cNvSpPr txBox="1"/>
          <p:nvPr/>
        </p:nvSpPr>
        <p:spPr>
          <a:xfrm>
            <a:off x="8418046" y="3167915"/>
            <a:ext cx="10130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Bahnschrift SemiLight SemiConde" panose="020B0502040204020203" pitchFamily="34" charset="0"/>
              </a:rPr>
              <a:t>Database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194A8F-B05C-A9AB-7603-65D2BD223437}"/>
              </a:ext>
            </a:extLst>
          </p:cNvPr>
          <p:cNvSpPr txBox="1"/>
          <p:nvPr/>
        </p:nvSpPr>
        <p:spPr>
          <a:xfrm>
            <a:off x="5468657" y="1789390"/>
            <a:ext cx="26983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Bahnschrift SemiLight SemiConde" panose="020B0502040204020203" pitchFamily="34" charset="0"/>
              </a:rPr>
              <a:t>Front-End/Back-end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C5D8B6-EA26-589F-AA91-CA2F3B0AF5B8}"/>
              </a:ext>
            </a:extLst>
          </p:cNvPr>
          <p:cNvSpPr txBox="1"/>
          <p:nvPr/>
        </p:nvSpPr>
        <p:spPr>
          <a:xfrm>
            <a:off x="2238458" y="5332882"/>
            <a:ext cx="13893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dirty="0">
                <a:latin typeface="Bahnschrift SemiLight SemiConde" panose="020B0502040204020203" pitchFamily="34" charset="0"/>
              </a:rPr>
              <a:t>Mobile App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700857-AA21-D447-E4D6-A4A3AF7110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5708" y="1784910"/>
            <a:ext cx="999195" cy="13853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9037A5C-D41E-034C-B4C7-3800B70F79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297" y="4139425"/>
            <a:ext cx="1225008" cy="12250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315CDDF-F4FD-AF67-9F62-A664A539A3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687" y="4016188"/>
            <a:ext cx="1446856" cy="11429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0FB4FB1-5DF6-8F9C-032E-AA5C1E9794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2022" y="1695263"/>
            <a:ext cx="1709242" cy="170924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3CB8372-E983-C801-8A7E-01C54AA0ED79}"/>
              </a:ext>
            </a:extLst>
          </p:cNvPr>
          <p:cNvSpPr txBox="1"/>
          <p:nvPr/>
        </p:nvSpPr>
        <p:spPr>
          <a:xfrm>
            <a:off x="5889157" y="4203108"/>
            <a:ext cx="10130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Bahnschrift SemiLight SemiConde" panose="020B0502040204020203" pitchFamily="34" charset="0"/>
              </a:rPr>
              <a:t>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CDBA1C5-39F2-C8DA-B873-80AFB016F415}"/>
              </a:ext>
            </a:extLst>
          </p:cNvPr>
          <p:cNvCxnSpPr>
            <a:cxnSpLocks/>
          </p:cNvCxnSpPr>
          <p:nvPr/>
        </p:nvCxnSpPr>
        <p:spPr>
          <a:xfrm>
            <a:off x="3892846" y="3011271"/>
            <a:ext cx="2014241" cy="6463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D046EC3-9B6C-E526-16DA-5DC886FD9F1C}"/>
              </a:ext>
            </a:extLst>
          </p:cNvPr>
          <p:cNvCxnSpPr>
            <a:cxnSpLocks/>
          </p:cNvCxnSpPr>
          <p:nvPr/>
        </p:nvCxnSpPr>
        <p:spPr>
          <a:xfrm>
            <a:off x="6562353" y="3917329"/>
            <a:ext cx="1973697" cy="6558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6B739EB-3A84-C098-7EDB-1BA300311768}"/>
              </a:ext>
            </a:extLst>
          </p:cNvPr>
          <p:cNvCxnSpPr>
            <a:cxnSpLocks/>
          </p:cNvCxnSpPr>
          <p:nvPr/>
        </p:nvCxnSpPr>
        <p:spPr>
          <a:xfrm flipV="1">
            <a:off x="3833421" y="4093322"/>
            <a:ext cx="2107039" cy="6599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5D8B226-AB2D-A1C2-2166-60943E9FA4BD}"/>
              </a:ext>
            </a:extLst>
          </p:cNvPr>
          <p:cNvCxnSpPr>
            <a:cxnSpLocks/>
          </p:cNvCxnSpPr>
          <p:nvPr/>
        </p:nvCxnSpPr>
        <p:spPr>
          <a:xfrm flipV="1">
            <a:off x="6560996" y="3062634"/>
            <a:ext cx="1857050" cy="5551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550531E2-B790-77AD-C66A-54691AFA7F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160" y="2987937"/>
            <a:ext cx="1386784" cy="138536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445DB6F-AB6F-4D24-C77B-BE5B8516D1DE}"/>
              </a:ext>
            </a:extLst>
          </p:cNvPr>
          <p:cNvSpPr txBox="1"/>
          <p:nvPr/>
        </p:nvSpPr>
        <p:spPr>
          <a:xfrm>
            <a:off x="8350746" y="5529879"/>
            <a:ext cx="13037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Bahnschrift SemiLight SemiConde" panose="020B0502040204020203" pitchFamily="34" charset="0"/>
              </a:rPr>
              <a:t>File Server </a:t>
            </a:r>
          </a:p>
        </p:txBody>
      </p:sp>
    </p:spTree>
    <p:extLst>
      <p:ext uri="{BB962C8B-B14F-4D97-AF65-F5344CB8AC3E}">
        <p14:creationId xmlns:p14="http://schemas.microsoft.com/office/powerpoint/2010/main" val="327255020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3646B1-A784-46C6-4DC5-7BAD57F9A8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0D36C-ACA2-73CD-C004-44F21FECC1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9799" y="148466"/>
            <a:ext cx="7442288" cy="699942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chemeClr val="accent3"/>
                </a:solidFill>
                <a:latin typeface="Bahnschrift SemiBold" panose="020B0502040204020203" pitchFamily="34" charset="0"/>
              </a:rPr>
              <a:t>Node JS Connect with </a:t>
            </a:r>
            <a:r>
              <a:rPr lang="en-US" sz="4000" dirty="0" err="1">
                <a:solidFill>
                  <a:schemeClr val="accent3"/>
                </a:solidFill>
                <a:latin typeface="Bahnschrift SemiBold" panose="020B0502040204020203" pitchFamily="34" charset="0"/>
              </a:rPr>
              <a:t>Mysql</a:t>
            </a:r>
            <a:endParaRPr lang="en-IN" sz="4000" dirty="0">
              <a:solidFill>
                <a:schemeClr val="accent3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5DFD284-329F-1EE6-BDFB-EF17DC6289CB}"/>
              </a:ext>
            </a:extLst>
          </p:cNvPr>
          <p:cNvSpPr txBox="1">
            <a:spLocks/>
          </p:cNvSpPr>
          <p:nvPr/>
        </p:nvSpPr>
        <p:spPr>
          <a:xfrm>
            <a:off x="1156105" y="384786"/>
            <a:ext cx="4245454" cy="615099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 fontScale="975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600" b="0" kern="120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en-IN" sz="3600" dirty="0">
              <a:latin typeface="Bahnschrift SemiBold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6694F7-C0BE-31C0-F0EB-B642824ADED3}"/>
              </a:ext>
            </a:extLst>
          </p:cNvPr>
          <p:cNvSpPr txBox="1"/>
          <p:nvPr/>
        </p:nvSpPr>
        <p:spPr>
          <a:xfrm>
            <a:off x="1410628" y="679367"/>
            <a:ext cx="4763929" cy="14147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Install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Mysql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npm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 package.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Connect node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js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 and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Mysql</a:t>
            </a:r>
            <a:endParaRPr lang="en-US" sz="2000" dirty="0">
              <a:solidFill>
                <a:schemeClr val="tx1">
                  <a:lumMod val="95000"/>
                </a:schemeClr>
              </a:solidFill>
              <a:latin typeface="Bahnschrift SemiLight SemiConde" panose="020B0502040204020203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Get data from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Mysql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A25840-AE79-2620-FABB-6DC58EE98FC6}"/>
              </a:ext>
            </a:extLst>
          </p:cNvPr>
          <p:cNvSpPr txBox="1"/>
          <p:nvPr/>
        </p:nvSpPr>
        <p:spPr>
          <a:xfrm>
            <a:off x="904974" y="2481082"/>
            <a:ext cx="10048973" cy="3697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mysql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mysql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dbConnect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mysql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createConnection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host: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"localhost"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user: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"root"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password: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database: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test_mlm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I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dbConnect.connect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((err) =&gt;{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    if(err){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        </a:t>
            </a:r>
            <a:r>
              <a:rPr lang="en-I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console.warn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('Error connecting to database');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    }else{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        </a:t>
            </a:r>
            <a:r>
              <a:rPr lang="en-I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console.warn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('Connected to database');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    }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});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dbConnect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"SELECT * FROM user"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warn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"Fetch result"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466133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06DCC7-04DB-E1A9-5B40-77A0DDF402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FC5EB-3E46-ADDB-E2A7-65639B2AD6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9799" y="148466"/>
            <a:ext cx="7442288" cy="699942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chemeClr val="accent3"/>
                </a:solidFill>
                <a:latin typeface="Bahnschrift SemiBold" panose="020B0502040204020203" pitchFamily="34" charset="0"/>
              </a:rPr>
              <a:t>Node JS Get API  with </a:t>
            </a:r>
            <a:r>
              <a:rPr lang="en-US" sz="4000" dirty="0" err="1">
                <a:solidFill>
                  <a:schemeClr val="accent3"/>
                </a:solidFill>
                <a:latin typeface="Bahnschrift SemiBold" panose="020B0502040204020203" pitchFamily="34" charset="0"/>
              </a:rPr>
              <a:t>MySql</a:t>
            </a:r>
            <a:endParaRPr lang="en-IN" sz="4000" dirty="0">
              <a:solidFill>
                <a:schemeClr val="accent3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0F9C1F8-C03A-E2F7-CF1A-49DDE1D5B4B7}"/>
              </a:ext>
            </a:extLst>
          </p:cNvPr>
          <p:cNvSpPr txBox="1">
            <a:spLocks/>
          </p:cNvSpPr>
          <p:nvPr/>
        </p:nvSpPr>
        <p:spPr>
          <a:xfrm>
            <a:off x="1156105" y="384786"/>
            <a:ext cx="4245454" cy="615099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 fontScale="975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600" b="0" kern="120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en-IN" sz="3600" dirty="0">
              <a:latin typeface="Bahnschrift SemiBold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B96F24-986E-6EC3-2FFE-48E845D7E8B5}"/>
              </a:ext>
            </a:extLst>
          </p:cNvPr>
          <p:cNvSpPr txBox="1"/>
          <p:nvPr/>
        </p:nvSpPr>
        <p:spPr>
          <a:xfrm>
            <a:off x="1410628" y="679367"/>
            <a:ext cx="4763929" cy="14147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Make config file.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Make Route for API.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Get Data From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MySql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D39FBE-B5B1-0F22-A095-393E1C018C47}"/>
              </a:ext>
            </a:extLst>
          </p:cNvPr>
          <p:cNvSpPr txBox="1"/>
          <p:nvPr/>
        </p:nvSpPr>
        <p:spPr>
          <a:xfrm>
            <a:off x="1239799" y="2322585"/>
            <a:ext cx="7901844" cy="33384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"express"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dbConnect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"./config/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mysql_config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dbConnect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"SELECT * FROM users"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warn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///</a:t>
            </a:r>
            <a:r>
              <a:rPr lang="en-I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resp.send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("Hello World");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listen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8000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61211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CCACA2-8013-8D3D-A3C7-D8683D8085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03AA8-2012-DFDB-6900-E6456FBDAB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9799" y="148466"/>
            <a:ext cx="7442288" cy="699942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chemeClr val="accent3"/>
                </a:solidFill>
                <a:latin typeface="Bahnschrift SemiBold" panose="020B0502040204020203" pitchFamily="34" charset="0"/>
              </a:rPr>
              <a:t>Node JS POST API  with </a:t>
            </a:r>
            <a:r>
              <a:rPr lang="en-US" sz="4000" dirty="0" err="1">
                <a:solidFill>
                  <a:schemeClr val="accent3"/>
                </a:solidFill>
                <a:latin typeface="Bahnschrift SemiBold" panose="020B0502040204020203" pitchFamily="34" charset="0"/>
              </a:rPr>
              <a:t>MySql</a:t>
            </a:r>
            <a:endParaRPr lang="en-IN" sz="4000" dirty="0">
              <a:solidFill>
                <a:schemeClr val="accent3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DEAE7AE-AB93-B483-B6EF-C18F566AE292}"/>
              </a:ext>
            </a:extLst>
          </p:cNvPr>
          <p:cNvSpPr txBox="1">
            <a:spLocks/>
          </p:cNvSpPr>
          <p:nvPr/>
        </p:nvSpPr>
        <p:spPr>
          <a:xfrm>
            <a:off x="1156105" y="384786"/>
            <a:ext cx="4245454" cy="615099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 fontScale="975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600" b="0" kern="120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en-IN" sz="3600" dirty="0">
              <a:latin typeface="Bahnschrift SemiBold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D587A5-8F0C-2E0F-8180-7ED9914C0C74}"/>
              </a:ext>
            </a:extLst>
          </p:cNvPr>
          <p:cNvSpPr txBox="1"/>
          <p:nvPr/>
        </p:nvSpPr>
        <p:spPr>
          <a:xfrm>
            <a:off x="1410628" y="679367"/>
            <a:ext cx="4763929" cy="953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Make Route for API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Insert data in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mysql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E059E6-EEFC-DD44-5EDE-C281949D333E}"/>
              </a:ext>
            </a:extLst>
          </p:cNvPr>
          <p:cNvSpPr txBox="1"/>
          <p:nvPr/>
        </p:nvSpPr>
        <p:spPr>
          <a:xfrm>
            <a:off x="1156105" y="1756977"/>
            <a:ext cx="7901844" cy="35180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//let data = {email:"node@tect.com",password:123456,mobile:8882165415,address:"Noida",account:8952137,side:"right"};//Static Data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dbConnect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"INSERT INTO user SET ?"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fields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pPr>
              <a:lnSpc>
                <a:spcPts val="1425"/>
              </a:lnSpc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66E0250-B81D-7706-1078-1BB6E44A45FD}"/>
              </a:ext>
            </a:extLst>
          </p:cNvPr>
          <p:cNvCxnSpPr>
            <a:cxnSpLocks/>
          </p:cNvCxnSpPr>
          <p:nvPr/>
        </p:nvCxnSpPr>
        <p:spPr>
          <a:xfrm flipH="1">
            <a:off x="4289196" y="1364518"/>
            <a:ext cx="2380786" cy="674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37E8DB7-EABA-7FD0-21BD-50E4AF0BF4E7}"/>
              </a:ext>
            </a:extLst>
          </p:cNvPr>
          <p:cNvSpPr txBox="1"/>
          <p:nvPr/>
        </p:nvSpPr>
        <p:spPr>
          <a:xfrm>
            <a:off x="6669982" y="1009099"/>
            <a:ext cx="21346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>
                    <a:lumMod val="95000"/>
                  </a:schemeClr>
                </a:solidFill>
                <a:highlight>
                  <a:srgbClr val="808000"/>
                </a:highlight>
                <a:latin typeface="Bahnschrift SemiLight SemiConde" panose="020B0502040204020203" pitchFamily="34" charset="0"/>
              </a:rPr>
              <a:t>Dynamic data insert</a:t>
            </a:r>
            <a:endParaRPr lang="en-IN" b="1" dirty="0">
              <a:highlight>
                <a:srgbClr val="808000"/>
              </a:highlight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BEC7188-A5BB-A42E-397C-5035421EB6A6}"/>
              </a:ext>
            </a:extLst>
          </p:cNvPr>
          <p:cNvCxnSpPr>
            <a:cxnSpLocks/>
          </p:cNvCxnSpPr>
          <p:nvPr/>
        </p:nvCxnSpPr>
        <p:spPr>
          <a:xfrm flipH="1">
            <a:off x="6096000" y="1709875"/>
            <a:ext cx="2380786" cy="674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7B3AA4A-1269-965E-B078-C23D52F143FF}"/>
              </a:ext>
            </a:extLst>
          </p:cNvPr>
          <p:cNvSpPr txBox="1"/>
          <p:nvPr/>
        </p:nvSpPr>
        <p:spPr>
          <a:xfrm>
            <a:off x="8476786" y="1354456"/>
            <a:ext cx="21346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>
                    <a:lumMod val="95000"/>
                  </a:schemeClr>
                </a:solidFill>
                <a:highlight>
                  <a:srgbClr val="808000"/>
                </a:highlight>
                <a:latin typeface="Bahnschrift SemiLight SemiConde" panose="020B0502040204020203" pitchFamily="34" charset="0"/>
              </a:rPr>
              <a:t>Static </a:t>
            </a:r>
            <a:r>
              <a:rPr lang="en-US" sz="1800" b="1" dirty="0">
                <a:solidFill>
                  <a:schemeClr val="tx1">
                    <a:lumMod val="95000"/>
                  </a:schemeClr>
                </a:solidFill>
                <a:highlight>
                  <a:srgbClr val="808000"/>
                </a:highlight>
                <a:latin typeface="Bahnschrift SemiLight SemiConde" panose="020B0502040204020203" pitchFamily="34" charset="0"/>
              </a:rPr>
              <a:t> data insert</a:t>
            </a:r>
            <a:endParaRPr lang="en-IN" b="1" dirty="0">
              <a:highlight>
                <a:srgbClr val="808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82507837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F94660-1322-DFDC-5110-7E3F7B69FC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499AC-FBDE-18FB-DA40-73D8C5E77F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9799" y="148466"/>
            <a:ext cx="7442288" cy="699942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chemeClr val="accent3"/>
                </a:solidFill>
                <a:latin typeface="Bahnschrift SemiBold" panose="020B0502040204020203" pitchFamily="34" charset="0"/>
              </a:rPr>
              <a:t>Node JS PUT API  with </a:t>
            </a:r>
            <a:r>
              <a:rPr lang="en-US" sz="4000" dirty="0" err="1">
                <a:solidFill>
                  <a:schemeClr val="accent3"/>
                </a:solidFill>
                <a:latin typeface="Bahnschrift SemiBold" panose="020B0502040204020203" pitchFamily="34" charset="0"/>
              </a:rPr>
              <a:t>MySql</a:t>
            </a:r>
            <a:endParaRPr lang="en-IN" sz="4000" dirty="0">
              <a:solidFill>
                <a:schemeClr val="accent3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595303D-6496-8B2E-2DF7-C443C5082A82}"/>
              </a:ext>
            </a:extLst>
          </p:cNvPr>
          <p:cNvSpPr txBox="1">
            <a:spLocks/>
          </p:cNvSpPr>
          <p:nvPr/>
        </p:nvSpPr>
        <p:spPr>
          <a:xfrm>
            <a:off x="1156105" y="384786"/>
            <a:ext cx="4245454" cy="615099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 fontScale="975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600" b="0" kern="120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en-IN" sz="3600" dirty="0">
              <a:latin typeface="Bahnschrift SemiBold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166DD0-970C-DC15-7262-5BB26FE81E7E}"/>
              </a:ext>
            </a:extLst>
          </p:cNvPr>
          <p:cNvSpPr txBox="1"/>
          <p:nvPr/>
        </p:nvSpPr>
        <p:spPr>
          <a:xfrm>
            <a:off x="1410628" y="679367"/>
            <a:ext cx="4763929" cy="14147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Make Route for API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Get Data from Postman.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Update data in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mysql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40B06A-6142-48FC-C21B-5E787BACCED6}"/>
              </a:ext>
            </a:extLst>
          </p:cNvPr>
          <p:cNvSpPr txBox="1"/>
          <p:nvPr/>
        </p:nvSpPr>
        <p:spPr>
          <a:xfrm>
            <a:off x="670874" y="2176470"/>
            <a:ext cx="10850252" cy="29794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'/update/:id'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I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data = ["Hari@test.com",'India#4312','right','8882165414','2'];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side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mobile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dbConnect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"UPDATE user SET email = ?, password = ?, side=?, mobile=? WHERE id = ?"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fields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}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D76DEAE-988A-B072-4D49-50071F0DA521}"/>
              </a:ext>
            </a:extLst>
          </p:cNvPr>
          <p:cNvCxnSpPr>
            <a:cxnSpLocks/>
          </p:cNvCxnSpPr>
          <p:nvPr/>
        </p:nvCxnSpPr>
        <p:spPr>
          <a:xfrm flipH="1">
            <a:off x="5198883" y="1704623"/>
            <a:ext cx="2380786" cy="674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97628D8-527E-709E-229D-49CE4E2E2D79}"/>
              </a:ext>
            </a:extLst>
          </p:cNvPr>
          <p:cNvSpPr txBox="1"/>
          <p:nvPr/>
        </p:nvSpPr>
        <p:spPr>
          <a:xfrm>
            <a:off x="7579669" y="1349204"/>
            <a:ext cx="21346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>
                    <a:lumMod val="95000"/>
                  </a:schemeClr>
                </a:solidFill>
                <a:highlight>
                  <a:srgbClr val="808000"/>
                </a:highlight>
                <a:latin typeface="Bahnschrift SemiLight SemiConde" panose="020B0502040204020203" pitchFamily="34" charset="0"/>
              </a:rPr>
              <a:t>Static </a:t>
            </a:r>
            <a:r>
              <a:rPr lang="en-US" sz="1800" b="1" dirty="0">
                <a:solidFill>
                  <a:schemeClr val="tx1">
                    <a:lumMod val="95000"/>
                  </a:schemeClr>
                </a:solidFill>
                <a:highlight>
                  <a:srgbClr val="808000"/>
                </a:highlight>
                <a:latin typeface="Bahnschrift SemiLight SemiConde" panose="020B0502040204020203" pitchFamily="34" charset="0"/>
              </a:rPr>
              <a:t>data </a:t>
            </a:r>
            <a:r>
              <a:rPr lang="en-US" b="1" dirty="0">
                <a:solidFill>
                  <a:schemeClr val="tx1">
                    <a:lumMod val="95000"/>
                  </a:schemeClr>
                </a:solidFill>
                <a:highlight>
                  <a:srgbClr val="808000"/>
                </a:highlight>
                <a:latin typeface="Bahnschrift SemiLight SemiConde" panose="020B0502040204020203" pitchFamily="34" charset="0"/>
              </a:rPr>
              <a:t>update</a:t>
            </a:r>
            <a:endParaRPr lang="en-IN" b="1" dirty="0">
              <a:highlight>
                <a:srgbClr val="808000"/>
              </a:highlight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5060A1F-6984-7B37-2286-007CE0D0F845}"/>
              </a:ext>
            </a:extLst>
          </p:cNvPr>
          <p:cNvCxnSpPr>
            <a:cxnSpLocks/>
          </p:cNvCxnSpPr>
          <p:nvPr/>
        </p:nvCxnSpPr>
        <p:spPr>
          <a:xfrm flipH="1">
            <a:off x="7005687" y="2049980"/>
            <a:ext cx="2380786" cy="674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6A13B7F-18CE-B96C-C121-8AE6700F699D}"/>
              </a:ext>
            </a:extLst>
          </p:cNvPr>
          <p:cNvSpPr txBox="1"/>
          <p:nvPr/>
        </p:nvSpPr>
        <p:spPr>
          <a:xfrm>
            <a:off x="9386473" y="1694561"/>
            <a:ext cx="21346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>
                    <a:lumMod val="95000"/>
                  </a:schemeClr>
                </a:solidFill>
                <a:highlight>
                  <a:srgbClr val="808000"/>
                </a:highlight>
                <a:latin typeface="Bahnschrift SemiLight SemiConde" panose="020B0502040204020203" pitchFamily="34" charset="0"/>
              </a:rPr>
              <a:t>Dynamic data </a:t>
            </a:r>
            <a:r>
              <a:rPr lang="en-US" b="1" dirty="0">
                <a:solidFill>
                  <a:schemeClr val="tx1">
                    <a:lumMod val="95000"/>
                  </a:schemeClr>
                </a:solidFill>
                <a:highlight>
                  <a:srgbClr val="808000"/>
                </a:highlight>
                <a:latin typeface="Bahnschrift SemiLight SemiConde" panose="020B0502040204020203" pitchFamily="34" charset="0"/>
              </a:rPr>
              <a:t>update</a:t>
            </a:r>
            <a:endParaRPr lang="en-IN" b="1" dirty="0">
              <a:highlight>
                <a:srgbClr val="808000"/>
              </a:highlight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B950E1A-E738-C1E5-D578-23A947702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946" y="4930219"/>
            <a:ext cx="5172440" cy="1776025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2300583-FB56-FB66-F78F-3B7110F37A64}"/>
              </a:ext>
            </a:extLst>
          </p:cNvPr>
          <p:cNvCxnSpPr>
            <a:cxnSpLocks/>
          </p:cNvCxnSpPr>
          <p:nvPr/>
        </p:nvCxnSpPr>
        <p:spPr>
          <a:xfrm flipH="1">
            <a:off x="5816338" y="2202380"/>
            <a:ext cx="3722535" cy="269955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5BA4820F-EE4B-B7C3-1995-106980E944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1333" y="4901938"/>
            <a:ext cx="5279528" cy="1804306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A36577F-B30D-7674-5346-241E2791C7EA}"/>
              </a:ext>
            </a:extLst>
          </p:cNvPr>
          <p:cNvCxnSpPr>
            <a:cxnSpLocks/>
          </p:cNvCxnSpPr>
          <p:nvPr/>
        </p:nvCxnSpPr>
        <p:spPr>
          <a:xfrm>
            <a:off x="8410799" y="1718536"/>
            <a:ext cx="3110327" cy="3211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545093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1F08C3-6EEE-8F8E-3327-E2C0FC17DE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A6344-18DD-4878-C914-5112E39890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9799" y="148466"/>
            <a:ext cx="7442288" cy="699942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chemeClr val="accent3"/>
                </a:solidFill>
                <a:latin typeface="Bahnschrift SemiBold" panose="020B0502040204020203" pitchFamily="34" charset="0"/>
              </a:rPr>
              <a:t>Node JS Delete API  with </a:t>
            </a:r>
            <a:r>
              <a:rPr lang="en-US" sz="4000" dirty="0" err="1">
                <a:solidFill>
                  <a:schemeClr val="accent3"/>
                </a:solidFill>
                <a:latin typeface="Bahnschrift SemiBold" panose="020B0502040204020203" pitchFamily="34" charset="0"/>
              </a:rPr>
              <a:t>MySql</a:t>
            </a:r>
            <a:endParaRPr lang="en-IN" sz="4000" dirty="0">
              <a:solidFill>
                <a:schemeClr val="accent3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D333A38-2979-EA1E-79DC-4C57A5BCC42B}"/>
              </a:ext>
            </a:extLst>
          </p:cNvPr>
          <p:cNvSpPr txBox="1">
            <a:spLocks/>
          </p:cNvSpPr>
          <p:nvPr/>
        </p:nvSpPr>
        <p:spPr>
          <a:xfrm>
            <a:off x="1156105" y="384786"/>
            <a:ext cx="4245454" cy="615099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 fontScale="975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600" b="0" kern="120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en-IN" sz="3600" dirty="0">
              <a:latin typeface="Bahnschrift SemiBold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5DD9B9-2FFA-AFAE-A15B-1134004B4CD5}"/>
              </a:ext>
            </a:extLst>
          </p:cNvPr>
          <p:cNvSpPr txBox="1"/>
          <p:nvPr/>
        </p:nvSpPr>
        <p:spPr>
          <a:xfrm>
            <a:off x="1410628" y="679367"/>
            <a:ext cx="4763929" cy="14147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Make Route for API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Get Data from Postman.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delete data from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mysql</a:t>
            </a:r>
            <a:endParaRPr lang="en-US" sz="2000" dirty="0">
              <a:solidFill>
                <a:schemeClr val="tx1">
                  <a:lumMod val="95000"/>
                </a:schemeClr>
              </a:solidFill>
              <a:latin typeface="Bahnschrift SemiLight SemiConde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9AD398-64B6-DD40-8952-E74DE5D1641A}"/>
              </a:ext>
            </a:extLst>
          </p:cNvPr>
          <p:cNvSpPr txBox="1"/>
          <p:nvPr/>
        </p:nvSpPr>
        <p:spPr>
          <a:xfrm>
            <a:off x="1410627" y="2196818"/>
            <a:ext cx="10156061" cy="22612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"/delete/:id"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dbConnect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"DELETE FROM user where id="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}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})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44CC2CB-EDEC-F1DA-9527-D7DD0F410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4877" y="4183061"/>
            <a:ext cx="7208488" cy="2526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521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852F94-0F03-8A3A-8228-57C0B3611B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0E3EB-CD8C-8206-3FCE-A2E895FB59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2979" y="497264"/>
            <a:ext cx="8825658" cy="765928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tx2">
                    <a:lumMod val="75000"/>
                  </a:schemeClr>
                </a:solidFill>
                <a:latin typeface="Bahnschrift SemiBold" panose="020B0502040204020203" pitchFamily="34" charset="0"/>
              </a:rPr>
              <a:t>Install and Setup NodeJS</a:t>
            </a:r>
            <a:endParaRPr lang="en-IN" sz="4400" dirty="0">
              <a:solidFill>
                <a:schemeClr val="tx2">
                  <a:lumMod val="7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069707-6526-9128-D465-BFF1B9777AE6}"/>
              </a:ext>
            </a:extLst>
          </p:cNvPr>
          <p:cNvSpPr txBox="1"/>
          <p:nvPr/>
        </p:nvSpPr>
        <p:spPr>
          <a:xfrm>
            <a:off x="1454712" y="1253017"/>
            <a:ext cx="6114272" cy="14147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Download Node JS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Install NPM and Node.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List of Recommended code editor.</a:t>
            </a:r>
          </a:p>
        </p:txBody>
      </p:sp>
    </p:spTree>
    <p:extLst>
      <p:ext uri="{BB962C8B-B14F-4D97-AF65-F5344CB8AC3E}">
        <p14:creationId xmlns:p14="http://schemas.microsoft.com/office/powerpoint/2010/main" val="2608456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E12090-9CFF-B910-8030-168B86C44D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2C970-5581-881B-BB22-E4FFFD0C75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2979" y="497264"/>
            <a:ext cx="8825658" cy="765928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tx2">
                    <a:lumMod val="75000"/>
                  </a:schemeClr>
                </a:solidFill>
                <a:latin typeface="Bahnschrift SemiBold" panose="020B0502040204020203" pitchFamily="34" charset="0"/>
              </a:rPr>
              <a:t>First script with node</a:t>
            </a:r>
            <a:endParaRPr lang="en-IN" sz="4400" dirty="0">
              <a:solidFill>
                <a:schemeClr val="tx2">
                  <a:lumMod val="7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F24ABF-F32E-F9B8-F98A-E032C794686D}"/>
              </a:ext>
            </a:extLst>
          </p:cNvPr>
          <p:cNvSpPr txBox="1"/>
          <p:nvPr/>
        </p:nvSpPr>
        <p:spPr>
          <a:xfrm>
            <a:off x="1454712" y="1253017"/>
            <a:ext cx="6114272" cy="14147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Script with command line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Make folder and file.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Write first code </a:t>
            </a:r>
            <a:r>
              <a:rPr lang="en-US" sz="200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and run.</a:t>
            </a:r>
            <a:endParaRPr lang="en-US" sz="2000" dirty="0">
              <a:solidFill>
                <a:schemeClr val="tx1">
                  <a:lumMod val="95000"/>
                </a:schemeClr>
              </a:solidFill>
              <a:latin typeface="Bahnschrift SemiLight SemiCond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674294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4447</TotalTime>
  <Words>7495</Words>
  <Application>Microsoft Office PowerPoint</Application>
  <PresentationFormat>Widescreen</PresentationFormat>
  <Paragraphs>1204</Paragraphs>
  <Slides>74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87" baseType="lpstr">
      <vt:lpstr>Arial</vt:lpstr>
      <vt:lpstr>Bahnschrift Light</vt:lpstr>
      <vt:lpstr>Bahnschrift Light SemiCondensed</vt:lpstr>
      <vt:lpstr>Bahnschrift SemiBold</vt:lpstr>
      <vt:lpstr>Bahnschrift SemiBold SemiConden</vt:lpstr>
      <vt:lpstr>Bahnschrift SemiCondensed</vt:lpstr>
      <vt:lpstr>Bahnschrift SemiLight SemiConde</vt:lpstr>
      <vt:lpstr>Calibri</vt:lpstr>
      <vt:lpstr>Consolas</vt:lpstr>
      <vt:lpstr>Corbel</vt:lpstr>
      <vt:lpstr>Source Sans Pro</vt:lpstr>
      <vt:lpstr>Wingdings</vt:lpstr>
      <vt:lpstr>Depth</vt:lpstr>
      <vt:lpstr>What is id NodeJS</vt:lpstr>
      <vt:lpstr>Why do we do NodeJS</vt:lpstr>
      <vt:lpstr>Basic before Getting start</vt:lpstr>
      <vt:lpstr>Client and Server Sides</vt:lpstr>
      <vt:lpstr>Client and Server Sides</vt:lpstr>
      <vt:lpstr>Client and Server Sides</vt:lpstr>
      <vt:lpstr>What developer make wit NodeJS</vt:lpstr>
      <vt:lpstr>Install and Setup NodeJS</vt:lpstr>
      <vt:lpstr>First script with node</vt:lpstr>
      <vt:lpstr>Fundamentals of NodeJS</vt:lpstr>
      <vt:lpstr>Core Module in NodeJS</vt:lpstr>
      <vt:lpstr>Make Basic server output on browser</vt:lpstr>
      <vt:lpstr>All About Package.Json</vt:lpstr>
      <vt:lpstr>Nodemon | Time saving module</vt:lpstr>
      <vt:lpstr>Make a simple API</vt:lpstr>
      <vt:lpstr>Input from command line</vt:lpstr>
      <vt:lpstr>Show file list</vt:lpstr>
      <vt:lpstr>Crud with file system</vt:lpstr>
      <vt:lpstr>Asynchronous and Synchronous</vt:lpstr>
      <vt:lpstr>Asynchronous and Synchronous</vt:lpstr>
      <vt:lpstr>Handle Asynchronous Data in NodeJS</vt:lpstr>
      <vt:lpstr>How NodeJS work</vt:lpstr>
      <vt:lpstr>How NodeJS work</vt:lpstr>
      <vt:lpstr>How NodeJS work</vt:lpstr>
      <vt:lpstr>How NodeJS work</vt:lpstr>
      <vt:lpstr>How NodeJS work</vt:lpstr>
      <vt:lpstr>How NodeJS work</vt:lpstr>
      <vt:lpstr>How NodeJS work</vt:lpstr>
      <vt:lpstr>How NodeJS work</vt:lpstr>
      <vt:lpstr>How NodeJS work</vt:lpstr>
      <vt:lpstr>How NodeJS work</vt:lpstr>
      <vt:lpstr>How NodeJS work</vt:lpstr>
      <vt:lpstr>How NodeJS work</vt:lpstr>
      <vt:lpstr>How NodeJS work</vt:lpstr>
      <vt:lpstr>Express JS</vt:lpstr>
      <vt:lpstr>Express JS</vt:lpstr>
      <vt:lpstr>Render HTML  and JSON</vt:lpstr>
      <vt:lpstr>Make HTML Page</vt:lpstr>
      <vt:lpstr>Remove an extension from URL</vt:lpstr>
      <vt:lpstr>Template Engine</vt:lpstr>
      <vt:lpstr>Dynamic Pages</vt:lpstr>
      <vt:lpstr>Middleware</vt:lpstr>
      <vt:lpstr>Middleware</vt:lpstr>
      <vt:lpstr>Route Level Middleware</vt:lpstr>
      <vt:lpstr>Route Level Middleware</vt:lpstr>
      <vt:lpstr>Install MongoDB</vt:lpstr>
      <vt:lpstr>PowerPoint Presentation</vt:lpstr>
      <vt:lpstr>Crud Operation in MongoDB</vt:lpstr>
      <vt:lpstr>Connect Node with MongoDB</vt:lpstr>
      <vt:lpstr>Connect Node with MongoDB</vt:lpstr>
      <vt:lpstr>Insert Data from MongoDB</vt:lpstr>
      <vt:lpstr>Update Data in MongoDB</vt:lpstr>
      <vt:lpstr>Delete Data from MongoDB</vt:lpstr>
      <vt:lpstr>API with MongoDB</vt:lpstr>
      <vt:lpstr>Node JS Post API Method </vt:lpstr>
      <vt:lpstr>Node JS Put API Method </vt:lpstr>
      <vt:lpstr>Node JS Delete API Method </vt:lpstr>
      <vt:lpstr>Start with Mongoose </vt:lpstr>
      <vt:lpstr>Start with Mongoose </vt:lpstr>
      <vt:lpstr>CRUD with Mongoose </vt:lpstr>
      <vt:lpstr>CRUD with Mongoose </vt:lpstr>
      <vt:lpstr>Post API with Mongoose </vt:lpstr>
      <vt:lpstr>Get, Delete And Put API </vt:lpstr>
      <vt:lpstr>Search API in NodeJS with MongoDB</vt:lpstr>
      <vt:lpstr>Upload file in Node JS</vt:lpstr>
      <vt:lpstr>Upload file in Node JS</vt:lpstr>
      <vt:lpstr>OS Module in Node JS</vt:lpstr>
      <vt:lpstr>Events and Event Emitter in Node JS</vt:lpstr>
      <vt:lpstr>REPL (Read-Eval-Print-Loop)</vt:lpstr>
      <vt:lpstr>Node JS Connect with Mysql</vt:lpstr>
      <vt:lpstr>Node JS Get API  with MySql</vt:lpstr>
      <vt:lpstr>Node JS POST API  with MySql</vt:lpstr>
      <vt:lpstr>Node JS PUT API  with MySql</vt:lpstr>
      <vt:lpstr>Node JS Delete API  with MySql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Alok singh</dc:creator>
  <cp:lastModifiedBy>Alok singh</cp:lastModifiedBy>
  <cp:revision>311</cp:revision>
  <dcterms:created xsi:type="dcterms:W3CDTF">2024-12-18T17:26:39Z</dcterms:created>
  <dcterms:modified xsi:type="dcterms:W3CDTF">2025-01-26T15:36:25Z</dcterms:modified>
</cp:coreProperties>
</file>