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11" r:id="rId48"/>
    <p:sldId id="312" r:id="rId49"/>
    <p:sldId id="313" r:id="rId50"/>
    <p:sldId id="314" r:id="rId51"/>
    <p:sldId id="315" r:id="rId52"/>
    <p:sldId id="316" r:id="rId53"/>
    <p:sldId id="31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B1DE-0ACF-460C-BC1A-7CD6CED0A2B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4A5DC-BC28-4AFC-9F54-2C9C0A05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4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40755-A32B-9ACF-BD34-4D572051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AAACD-585E-E644-B3AA-027F859D1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E82E1-EBBD-10FB-D08A-5F50142A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3465-31B9-57BD-7F34-33CD10DE2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4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0975-D23A-11C4-B9F0-951A8B6A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0701A-C7E8-E505-4D96-58971E98F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C5833-CCF6-7FFB-1D0A-467778775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0BC5-616D-5778-CDE8-581C1A9C0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4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DBB6-BCFD-662D-B28B-D49B1E57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888DED-4AD2-314A-0A08-D9E523731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CFE4F-3C53-166F-434B-1E1D4C24F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6FF42-70DD-E3E2-53EB-AB77BA6AA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0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63FD1-D2E9-1CEA-BBAB-F49084296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9838B-9AE7-C3BD-C9D6-BAF8FDA55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DA0F0-249B-DA99-9208-D0F276D66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12F5F-ADC8-2B75-4C8D-E34ECA942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2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34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7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1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9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4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7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0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05A9CF-17C1-4265-B50B-85D71A285BE6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10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BE6C-478B-D8C4-CC44-00710FD3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What is id NodeJS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E286D-2A20-2791-A7DA-6B4D16D3836E}"/>
              </a:ext>
            </a:extLst>
          </p:cNvPr>
          <p:cNvSpPr txBox="1"/>
          <p:nvPr/>
        </p:nvSpPr>
        <p:spPr>
          <a:xfrm>
            <a:off x="1454712" y="1253017"/>
            <a:ext cx="6114272" cy="326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not a language.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This is the server environment.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Connect with database.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Code and syntax is very similar to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But not exactly the same.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free open source.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use Chrome’s V8 engine to execute code.</a:t>
            </a:r>
          </a:p>
        </p:txBody>
      </p:sp>
    </p:spTree>
    <p:extLst>
      <p:ext uri="{BB962C8B-B14F-4D97-AF65-F5344CB8AC3E}">
        <p14:creationId xmlns:p14="http://schemas.microsoft.com/office/powerpoint/2010/main" val="322126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D1F0A-9AB8-8A28-E1C8-CF86BEBD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5B15-82A6-B4B9-AC8C-F94DA628F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Fundamentals of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49028-DA32-75AE-6749-E2F6C7D50CA4}"/>
              </a:ext>
            </a:extLst>
          </p:cNvPr>
          <p:cNvSpPr txBox="1"/>
          <p:nvPr/>
        </p:nvSpPr>
        <p:spPr>
          <a:xfrm>
            <a:off x="1454712" y="1253017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JavaScript fundamentals for NodeJS.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Conditions, Loop, and Array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The import function and variables from another file.</a:t>
            </a:r>
          </a:p>
        </p:txBody>
      </p:sp>
    </p:spTree>
    <p:extLst>
      <p:ext uri="{BB962C8B-B14F-4D97-AF65-F5344CB8AC3E}">
        <p14:creationId xmlns:p14="http://schemas.microsoft.com/office/powerpoint/2010/main" val="368344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FABD-94C1-A78C-9DAA-402C09C0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2815-A36B-A081-856D-7734CC2E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Core Module in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846CE-C189-E44A-98E1-00761C61D85E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are the core modules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are the global modules.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Global module example.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Non-global module with Example.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0A866-4351-BAB4-27D3-93C63714A252}"/>
              </a:ext>
            </a:extLst>
          </p:cNvPr>
          <p:cNvSpPr txBox="1"/>
          <p:nvPr/>
        </p:nvSpPr>
        <p:spPr>
          <a:xfrm>
            <a:off x="1199561" y="3203265"/>
            <a:ext cx="9386740" cy="866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C</a:t>
            </a: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ore modules:- </a:t>
            </a:r>
            <a:r>
              <a:rPr lang="en-US" sz="1800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Core  modules are built in modules that include. Ex. FD, buffer, Http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Non-global module: it is typically export the module is called non-global module</a:t>
            </a:r>
            <a:endParaRPr lang="en-US" sz="1800" dirty="0">
              <a:solidFill>
                <a:schemeClr val="accent5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2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D6E83-69F2-960C-0ED4-382264DA1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37E8-D91C-12A4-40D4-6D5CFA4DC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9591602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Make Basic server output on browser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B16BE-3863-0919-0081-6DFF96EA412A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basic server.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Function as parameter in node.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Arrow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output on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580DB-6C83-AFBC-CB9C-449456B145EA}"/>
              </a:ext>
            </a:extLst>
          </p:cNvPr>
          <p:cNvSpPr txBox="1"/>
          <p:nvPr/>
        </p:nvSpPr>
        <p:spPr>
          <a:xfrm>
            <a:off x="1284402" y="3035159"/>
            <a:ext cx="6775515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Sing&lt;/h2&gt;"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04170-7140-A76F-8692-11F74D01DDFB}"/>
              </a:ext>
            </a:extLst>
          </p:cNvPr>
          <p:cNvSpPr txBox="1"/>
          <p:nvPr/>
        </p:nvSpPr>
        <p:spPr>
          <a:xfrm>
            <a:off x="1208988" y="4399142"/>
            <a:ext cx="6094428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Singh&lt;/h2&gt;"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51B74-90D3-CD79-EDCA-7D4903C511F5}"/>
              </a:ext>
            </a:extLst>
          </p:cNvPr>
          <p:cNvSpPr txBox="1"/>
          <p:nvPr/>
        </p:nvSpPr>
        <p:spPr>
          <a:xfrm>
            <a:off x="1022979" y="5763125"/>
            <a:ext cx="6094428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Singh&lt;/h2&gt;"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C0F87-4D77-ADD9-D9C3-AA5F7DE02C01}"/>
              </a:ext>
            </a:extLst>
          </p:cNvPr>
          <p:cNvSpPr txBox="1"/>
          <p:nvPr/>
        </p:nvSpPr>
        <p:spPr>
          <a:xfrm>
            <a:off x="6535502" y="2210391"/>
            <a:ext cx="5455393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Singh&lt;/h2&gt;"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933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8037-0F43-4238-02BF-85E02390A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1C2-AA74-8C22-4B1A-431FD607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All About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Package.Json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4CE14-F134-32E2-C047-8FB141EDD0AB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is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package.Json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make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Check the file in detail.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external package.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032D3-FB7E-DA36-7D37-BEC1529B0289}"/>
              </a:ext>
            </a:extLst>
          </p:cNvPr>
          <p:cNvSpPr txBox="1"/>
          <p:nvPr/>
        </p:nvSpPr>
        <p:spPr>
          <a:xfrm>
            <a:off x="1199561" y="3203265"/>
            <a:ext cx="9386740" cy="45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Package.json</a:t>
            </a: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:- it ke</a:t>
            </a:r>
            <a:r>
              <a:rPr lang="en-US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pt have the project details</a:t>
            </a:r>
            <a:r>
              <a:rPr lang="en-US" sz="1800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. Meana it kept code related </a:t>
            </a:r>
            <a:r>
              <a:rPr lang="en-US" sz="180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details.</a:t>
            </a:r>
            <a:endParaRPr lang="en-US" sz="1800" dirty="0">
              <a:solidFill>
                <a:schemeClr val="accent5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7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00E47-C048-F18D-DB99-59BBC86E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4FAF-1BE8-E10D-AABC-3A0279D63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Nodemon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| Time saving module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8FED6-9C26-E1BD-3B58-9661CF9D569D}"/>
              </a:ext>
            </a:extLst>
          </p:cNvPr>
          <p:cNvSpPr txBox="1"/>
          <p:nvPr/>
        </p:nvSpPr>
        <p:spPr>
          <a:xfrm>
            <a:off x="1454712" y="1158748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is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Nodemon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package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install it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use it ?.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1599F-E3D1-B74F-67AC-9E6384806C93}"/>
              </a:ext>
            </a:extLst>
          </p:cNvPr>
          <p:cNvSpPr txBox="1"/>
          <p:nvPr/>
        </p:nvSpPr>
        <p:spPr>
          <a:xfrm>
            <a:off x="1199561" y="3203265"/>
            <a:ext cx="9386740" cy="87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Nodemon</a:t>
            </a: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:- </a:t>
            </a:r>
            <a:r>
              <a:rPr lang="en-US" sz="1800" b="1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</a:t>
            </a:r>
            <a:r>
              <a:rPr lang="en-US" dirty="0" err="1">
                <a:solidFill>
                  <a:srgbClr val="FFFF00"/>
                </a:solidFill>
              </a:rPr>
              <a:t>odemon</a:t>
            </a:r>
            <a:r>
              <a:rPr lang="en-US" dirty="0">
                <a:solidFill>
                  <a:srgbClr val="FFFF00"/>
                </a:solidFill>
              </a:rPr>
              <a:t> is a tool that helps develop Node.js based applications by automatically restarting the node application when file changes in the directory are detected</a:t>
            </a:r>
            <a:r>
              <a:rPr lang="en-US" sz="1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79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43CA4-BE44-9F27-F993-54F8390A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C1E-5EFF-A4F5-3DD5-ABD9E5ACB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Make a simple API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03EFD-D71C-6ACF-83DB-079853116AAF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a server.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Create header and API body.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Create and API with static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Put data in another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1ACAB-E3E9-CC50-BDE1-13C9A1A01C13}"/>
              </a:ext>
            </a:extLst>
          </p:cNvPr>
          <p:cNvSpPr txBox="1"/>
          <p:nvPr/>
        </p:nvSpPr>
        <p:spPr>
          <a:xfrm>
            <a:off x="1454712" y="5240067"/>
            <a:ext cx="6094428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'./data'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678CD-BE7F-6DB8-2B70-A8F441AE6A47}"/>
              </a:ext>
            </a:extLst>
          </p:cNvPr>
          <p:cNvSpPr txBox="1"/>
          <p:nvPr/>
        </p:nvSpPr>
        <p:spPr>
          <a:xfrm>
            <a:off x="1454712" y="3096604"/>
            <a:ext cx="9051302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Singh"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"aloksingh@gmail.com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Aasth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Bharti"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"bharti.17@gmail.com"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"Anshika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Bharti"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"bharti.01@gmail.com"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"Raja"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"raja23@gmail.com"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}]));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449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E1DA7-7AD9-64C8-E54E-96226FD04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419C-83B6-73B8-5F04-D3C1EC37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Input from command line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52972-4322-56A0-A121-6F71F72EF9C0}"/>
              </a:ext>
            </a:extLst>
          </p:cNvPr>
          <p:cNvSpPr txBox="1"/>
          <p:nvPr/>
        </p:nvSpPr>
        <p:spPr>
          <a:xfrm>
            <a:off x="1454712" y="1158748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Set input from command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Create file with input.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file with input.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F818E-E3D9-81C8-B258-31BF2AB07CA8}"/>
              </a:ext>
            </a:extLst>
          </p:cNvPr>
          <p:cNvSpPr txBox="1"/>
          <p:nvPr/>
        </p:nvSpPr>
        <p:spPr>
          <a:xfrm>
            <a:off x="1256122" y="2800346"/>
            <a:ext cx="6094428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unlinkSync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8CA19E-53A0-4D4F-33EF-EF54549506B9}"/>
              </a:ext>
            </a:extLst>
          </p:cNvPr>
          <p:cNvCxnSpPr>
            <a:cxnSpLocks/>
          </p:cNvCxnSpPr>
          <p:nvPr/>
        </p:nvCxnSpPr>
        <p:spPr>
          <a:xfrm flipH="1">
            <a:off x="4590854" y="2667786"/>
            <a:ext cx="1414020" cy="32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ECB006-39EC-CB08-094A-3B0FD5937AF6}"/>
              </a:ext>
            </a:extLst>
          </p:cNvPr>
          <p:cNvSpPr txBox="1"/>
          <p:nvPr/>
        </p:nvSpPr>
        <p:spPr>
          <a:xfrm>
            <a:off x="5902359" y="2491433"/>
            <a:ext cx="304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argument Vector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68F0E-94CD-9470-01F7-16018B19AE59}"/>
              </a:ext>
            </a:extLst>
          </p:cNvPr>
          <p:cNvSpPr txBox="1"/>
          <p:nvPr/>
        </p:nvSpPr>
        <p:spPr>
          <a:xfrm>
            <a:off x="685798" y="5367383"/>
            <a:ext cx="64456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D:/node24&gt;node index.js add data.txt ‘This is data text file’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Data.txt created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D:/node24&gt;node index.js remove data.txt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Data.txt remove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2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F220C-C97B-0FE1-D00F-B4CC9282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2C2F-70D2-1A6D-9579-B0029082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Show file list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A807B-CF27-E9A8-444F-5C643AC72D3A}"/>
              </a:ext>
            </a:extLst>
          </p:cNvPr>
          <p:cNvSpPr txBox="1"/>
          <p:nvPr/>
        </p:nvSpPr>
        <p:spPr>
          <a:xfrm>
            <a:off x="1454712" y="1158748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file in a folder.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Use Path Module.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file name and Print.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A2185-7AFB-AEE3-2600-C848223CAC18}"/>
              </a:ext>
            </a:extLst>
          </p:cNvPr>
          <p:cNvSpPr txBox="1"/>
          <p:nvPr/>
        </p:nvSpPr>
        <p:spPr>
          <a:xfrm>
            <a:off x="1199561" y="2533958"/>
            <a:ext cx="9386740" cy="87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Path Module:- </a:t>
            </a:r>
            <a:r>
              <a:rPr lang="en-IN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It allows you to parse file paths into their individual components like root, </a:t>
            </a:r>
            <a:r>
              <a:rPr lang="en-IN" b="1" dirty="0" err="1">
                <a:solidFill>
                  <a:srgbClr val="FFFF00"/>
                </a:solidFill>
                <a:latin typeface="Bahnschrift Light SemiCondensed" panose="020B0502040204020203" pitchFamily="34" charset="0"/>
              </a:rPr>
              <a:t>dir</a:t>
            </a:r>
            <a:r>
              <a:rPr lang="en-IN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, base, </a:t>
            </a:r>
            <a:r>
              <a:rPr lang="en-IN" b="1" dirty="0" err="1">
                <a:solidFill>
                  <a:srgbClr val="FFFF00"/>
                </a:solidFill>
                <a:latin typeface="Bahnschrift Light SemiCondensed" panose="020B0502040204020203" pitchFamily="34" charset="0"/>
              </a:rPr>
              <a:t>ext</a:t>
            </a:r>
            <a:r>
              <a:rPr lang="en-IN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, and name</a:t>
            </a:r>
            <a:r>
              <a:rPr lang="en-US" sz="1800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4F93-0E0A-06C9-CFA4-EDA19B9F0EF1}"/>
              </a:ext>
            </a:extLst>
          </p:cNvPr>
          <p:cNvSpPr txBox="1"/>
          <p:nvPr/>
        </p:nvSpPr>
        <p:spPr>
          <a:xfrm>
            <a:off x="1454711" y="3446495"/>
            <a:ext cx="8895919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'/hello'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txt'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simple file'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2E00B-143A-AE90-A322-31B1D9BDF67F}"/>
              </a:ext>
            </a:extLst>
          </p:cNvPr>
          <p:cNvSpPr txBox="1"/>
          <p:nvPr/>
        </p:nvSpPr>
        <p:spPr>
          <a:xfrm>
            <a:off x="1474556" y="5270963"/>
            <a:ext cx="6094428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readdir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name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(files);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0780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F23B1-F73A-8799-30DF-FB4509989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430A-CF5A-51F3-E11A-F17F1528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Crud with file system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1992D-1E94-3AF4-A7CC-BF74ADF1AD2C}"/>
              </a:ext>
            </a:extLst>
          </p:cNvPr>
          <p:cNvSpPr txBox="1"/>
          <p:nvPr/>
        </p:nvSpPr>
        <p:spPr>
          <a:xfrm>
            <a:off x="1454712" y="1158748"/>
            <a:ext cx="6114272" cy="233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Read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Rename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5EA4C-69AB-548A-ECD7-820AD9D972CB}"/>
              </a:ext>
            </a:extLst>
          </p:cNvPr>
          <p:cNvSpPr txBox="1"/>
          <p:nvPr/>
        </p:nvSpPr>
        <p:spPr>
          <a:xfrm>
            <a:off x="1454712" y="3496824"/>
            <a:ext cx="9009667" cy="315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/apple.txt`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fs.writeFileSync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,'This is a simple text file');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fs.readFile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(filePath,'utf8',(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err,item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=&gt;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console.log(item);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fs.appendFile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,'and file name is apple.txt',(err)=&gt;{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if(!err) console.log('file is updated');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fs.rename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,`${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}/fruit.txt`,(err) =&gt;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if(!err) console.log('file is renamed');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unlinkSync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/fruit.txt`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 is deleted'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6746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24CC0-4837-A2E9-7B1D-542809E6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15F-489B-AA59-F85D-2AC28E84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Asynchronous and Synchronous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3552C-D719-6F41-0562-3E38AC36946C}"/>
              </a:ext>
            </a:extLst>
          </p:cNvPr>
          <p:cNvSpPr txBox="1"/>
          <p:nvPr/>
        </p:nvSpPr>
        <p:spPr>
          <a:xfrm>
            <a:off x="1464019" y="1418084"/>
            <a:ext cx="744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In synchronous operation tasks are performs at a time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7B2E0-5432-0314-911C-EE874B6EB4D9}"/>
              </a:ext>
            </a:extLst>
          </p:cNvPr>
          <p:cNvSpPr/>
          <p:nvPr/>
        </p:nvSpPr>
        <p:spPr>
          <a:xfrm>
            <a:off x="1105432" y="1982859"/>
            <a:ext cx="2716306" cy="507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Users…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309EE-A186-B801-E885-7734CF49D5EF}"/>
              </a:ext>
            </a:extLst>
          </p:cNvPr>
          <p:cNvSpPr/>
          <p:nvPr/>
        </p:nvSpPr>
        <p:spPr>
          <a:xfrm>
            <a:off x="3821738" y="1982858"/>
            <a:ext cx="2599765" cy="507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Products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ABC6B-478D-DA95-0AA8-6B13DB0FD01B}"/>
              </a:ext>
            </a:extLst>
          </p:cNvPr>
          <p:cNvSpPr/>
          <p:nvPr/>
        </p:nvSpPr>
        <p:spPr>
          <a:xfrm>
            <a:off x="6421504" y="1980498"/>
            <a:ext cx="2259104" cy="5076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Cities..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C989F-E57C-320C-106F-71F142DD394E}"/>
              </a:ext>
            </a:extLst>
          </p:cNvPr>
          <p:cNvSpPr txBox="1"/>
          <p:nvPr/>
        </p:nvSpPr>
        <p:spPr>
          <a:xfrm>
            <a:off x="1464019" y="2915191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In Asynchronous  second task don not wait to finish first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3B5B-9257-B941-F267-7FCA726ACCB7}"/>
              </a:ext>
            </a:extLst>
          </p:cNvPr>
          <p:cNvSpPr/>
          <p:nvPr/>
        </p:nvSpPr>
        <p:spPr>
          <a:xfrm>
            <a:off x="1105431" y="3486105"/>
            <a:ext cx="3639671" cy="507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Users…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04F19-4296-26DA-3395-AA24B0A2E5C3}"/>
              </a:ext>
            </a:extLst>
          </p:cNvPr>
          <p:cNvSpPr/>
          <p:nvPr/>
        </p:nvSpPr>
        <p:spPr>
          <a:xfrm>
            <a:off x="3337644" y="3993790"/>
            <a:ext cx="3639671" cy="507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Products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60E9F9-98BB-687B-9EC5-F098676F112B}"/>
              </a:ext>
            </a:extLst>
          </p:cNvPr>
          <p:cNvSpPr/>
          <p:nvPr/>
        </p:nvSpPr>
        <p:spPr>
          <a:xfrm>
            <a:off x="5188854" y="4522710"/>
            <a:ext cx="3491754" cy="5076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Cities..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0723-B1E3-B555-FE8A-98174A62A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C42333-AC6F-F6E9-9FEA-FD06CD3609C2}"/>
              </a:ext>
            </a:extLst>
          </p:cNvPr>
          <p:cNvSpPr txBox="1"/>
          <p:nvPr/>
        </p:nvSpPr>
        <p:spPr>
          <a:xfrm>
            <a:off x="1274453" y="1314598"/>
            <a:ext cx="7019708" cy="233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mostly used for 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So we can connect the same database with </a:t>
            </a:r>
            <a:r>
              <a:rPr lang="en-US" sz="2000" b="1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Web, APP, Mobile APP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easy to understand who know the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super-fast for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With Node and JavaScript, you can become a full stack developer.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5F6B0-86DB-84A7-F411-613E13635186}"/>
              </a:ext>
            </a:extLst>
          </p:cNvPr>
          <p:cNvSpPr txBox="1">
            <a:spLocks/>
          </p:cNvSpPr>
          <p:nvPr/>
        </p:nvSpPr>
        <p:spPr>
          <a:xfrm>
            <a:off x="1175379" y="366577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History and More…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47C8A-9C12-99E3-CC1F-2B5FB0CAE111}"/>
              </a:ext>
            </a:extLst>
          </p:cNvPr>
          <p:cNvSpPr txBox="1"/>
          <p:nvPr/>
        </p:nvSpPr>
        <p:spPr>
          <a:xfrm>
            <a:off x="1274453" y="4223690"/>
            <a:ext cx="7019708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First Release : May 27 2009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Current Version:20.16.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Written in C, C++, JavaScript.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CAFE1C-603F-0004-6A1F-7A44E1AA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379" y="380499"/>
            <a:ext cx="6545174" cy="750718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Why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do we do NodeJS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3502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9431-9977-6A43-1977-75F8FBF91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53C5-5047-1C4E-6CC7-F0E9D4FC2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Asynchronous and Synchronous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52DB8-2029-F6F1-48EC-1A666A428F17}"/>
              </a:ext>
            </a:extLst>
          </p:cNvPr>
          <p:cNvSpPr txBox="1"/>
          <p:nvPr/>
        </p:nvSpPr>
        <p:spPr>
          <a:xfrm>
            <a:off x="1464019" y="1406902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Asynchronous  Drawback with Example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6D945-7AB7-9C1F-AF06-75306718FA75}"/>
              </a:ext>
            </a:extLst>
          </p:cNvPr>
          <p:cNvSpPr txBox="1"/>
          <p:nvPr/>
        </p:nvSpPr>
        <p:spPr>
          <a:xfrm>
            <a:off x="1464019" y="2044991"/>
            <a:ext cx="6094428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console.log("Start exe...");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(() =&gt;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console.log("Login exe...");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},2000)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console.log("Complete exe...");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Droback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09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78D39-A71B-E1B8-769F-67144637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1842-E20F-38C7-9E5F-88523B92C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Handle Asynchronous Data in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9A27-42F6-3538-27B0-E19A6C885AB0}"/>
              </a:ext>
            </a:extLst>
          </p:cNvPr>
          <p:cNvSpPr txBox="1"/>
          <p:nvPr/>
        </p:nvSpPr>
        <p:spPr>
          <a:xfrm>
            <a:off x="4626204" y="1131246"/>
            <a:ext cx="7421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It wait for the internal data and return its result later. It have two parameters.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1AF4A-900F-B036-3D1E-8E65E04944A6}"/>
              </a:ext>
            </a:extLst>
          </p:cNvPr>
          <p:cNvCxnSpPr>
            <a:cxnSpLocks/>
          </p:cNvCxnSpPr>
          <p:nvPr/>
        </p:nvCxnSpPr>
        <p:spPr>
          <a:xfrm flipH="1">
            <a:off x="4518808" y="1483892"/>
            <a:ext cx="152400" cy="1333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19E26-EA13-10D2-0C50-14552E5134E8}"/>
              </a:ext>
            </a:extLst>
          </p:cNvPr>
          <p:cNvCxnSpPr>
            <a:cxnSpLocks/>
          </p:cNvCxnSpPr>
          <p:nvPr/>
        </p:nvCxnSpPr>
        <p:spPr>
          <a:xfrm flipH="1">
            <a:off x="5201124" y="2139884"/>
            <a:ext cx="565608" cy="707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0D8B87-9225-6FAA-0183-0C2BE94697AB}"/>
              </a:ext>
            </a:extLst>
          </p:cNvPr>
          <p:cNvCxnSpPr>
            <a:cxnSpLocks/>
          </p:cNvCxnSpPr>
          <p:nvPr/>
        </p:nvCxnSpPr>
        <p:spPr>
          <a:xfrm flipH="1">
            <a:off x="6881923" y="2380267"/>
            <a:ext cx="893975" cy="4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1952DF-621C-136A-FD9E-9E412A043DD5}"/>
              </a:ext>
            </a:extLst>
          </p:cNvPr>
          <p:cNvSpPr txBox="1"/>
          <p:nvPr/>
        </p:nvSpPr>
        <p:spPr>
          <a:xfrm>
            <a:off x="7706452" y="2126542"/>
            <a:ext cx="4370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operation failed, and the Promise returns an error.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F414F-2C31-E92A-ACE0-6DD59A9D57A5}"/>
              </a:ext>
            </a:extLst>
          </p:cNvPr>
          <p:cNvSpPr txBox="1"/>
          <p:nvPr/>
        </p:nvSpPr>
        <p:spPr>
          <a:xfrm>
            <a:off x="4948630" y="1589215"/>
            <a:ext cx="7027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operation completed successfully, and the Promise returns the result.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FBF08-BD7E-2A75-406F-265E57F0DA60}"/>
              </a:ext>
            </a:extLst>
          </p:cNvPr>
          <p:cNvSpPr txBox="1"/>
          <p:nvPr/>
        </p:nvSpPr>
        <p:spPr>
          <a:xfrm>
            <a:off x="1022550" y="1774607"/>
            <a:ext cx="6498243" cy="351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waitingData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b=30;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waitingData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9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BA2D-75B8-D01E-3998-BB953BC34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AAB4-85C3-C9CC-23E2-190FA0371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973E0-DC2A-25EA-D662-45B8684AC4FA}"/>
              </a:ext>
            </a:extLst>
          </p:cNvPr>
          <p:cNvSpPr txBox="1"/>
          <p:nvPr/>
        </p:nvSpPr>
        <p:spPr>
          <a:xfrm>
            <a:off x="1454712" y="1092759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Stack.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Back Queue.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393289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A265-27DF-EDE0-B3A3-E4B9DA843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19E4-7B86-2B6B-1655-62AB57B60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443F5-CBE7-22AB-8D43-153B05D2256E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7734D-C7C7-C42C-7D13-29BE6204C078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0816D-BC5D-E8AA-9AF2-AB4EF2568C94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492E2-FB13-BBF7-8241-77DF0C4872AF}"/>
              </a:ext>
            </a:extLst>
          </p:cNvPr>
          <p:cNvSpPr/>
          <p:nvPr/>
        </p:nvSpPr>
        <p:spPr>
          <a:xfrm>
            <a:off x="612740" y="4411741"/>
            <a:ext cx="3511482" cy="2043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BFBA9-84CE-9CF0-1653-05BD6A0B5F4F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F90E7-75CC-6040-0B01-2315ABCCC96C}"/>
              </a:ext>
            </a:extLst>
          </p:cNvPr>
          <p:cNvSpPr/>
          <p:nvPr/>
        </p:nvSpPr>
        <p:spPr>
          <a:xfrm>
            <a:off x="4650558" y="5005633"/>
            <a:ext cx="6755874" cy="1449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8D939C-3533-CDC4-53E7-52EA531E7990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A480926-DF1F-C795-1485-647562679DAD}"/>
              </a:ext>
            </a:extLst>
          </p:cNvPr>
          <p:cNvSpPr/>
          <p:nvPr/>
        </p:nvSpPr>
        <p:spPr>
          <a:xfrm>
            <a:off x="9539926" y="4411740"/>
            <a:ext cx="405352" cy="40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B71E3-8344-3F45-29EC-60F01BC87512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318ABA-A545-45BD-EA19-014B35FE7DB6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9949F-D05E-A605-CD23-5CD1733E859C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D2230-8BAF-54EE-315D-3FB154D92FEA}"/>
              </a:ext>
            </a:extLst>
          </p:cNvPr>
          <p:cNvSpPr/>
          <p:nvPr/>
        </p:nvSpPr>
        <p:spPr>
          <a:xfrm>
            <a:off x="617451" y="4443654"/>
            <a:ext cx="3506771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A25CD-9558-0DB1-9898-B0E739E70D18}"/>
              </a:ext>
            </a:extLst>
          </p:cNvPr>
          <p:cNvSpPr/>
          <p:nvPr/>
        </p:nvSpPr>
        <p:spPr>
          <a:xfrm>
            <a:off x="4688267" y="5019774"/>
            <a:ext cx="665217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19EBA48A-9DAA-BB49-471F-90D823A9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444299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A4694-9ABD-AD02-0A0E-7383911AC79B}"/>
              </a:ext>
            </a:extLst>
          </p:cNvPr>
          <p:cNvSpPr txBox="1"/>
          <p:nvPr/>
        </p:nvSpPr>
        <p:spPr>
          <a:xfrm>
            <a:off x="4688268" y="448572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94798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3DA8E-B77B-0D56-B491-8A8664573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E568-7A72-C7C1-7D8A-9463EC766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4F34C-9120-FB49-6539-42F82A6FBD70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F0734-2993-831D-26CA-758CDB5CDFFE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44C26-D691-54E3-67C6-6E677ABF7E60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A034E-8768-940F-40B8-A95E0E42004F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3BA90-BCC0-E267-5D8D-7D2D8627797B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97531-9CC0-CB57-371D-0D09025A53EA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76E95C-AD85-4CAB-2E6B-EFB4B97B3C45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C18AF53-0E65-496C-F890-AC2D81A2EBB2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5EF8D-F9C4-3DF5-F1BC-ABFF810EC9C9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70AD7-3770-8E15-BB82-89C913C513C5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A2AE0-0AC1-477D-A7A3-2574B9158745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4AED1-D0FB-B3F5-8636-320271B8C907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5DB362-88D6-C4CF-579C-52EED30B12D1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84CDD577-89F8-B401-F269-E94527321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82394-AE95-F02D-7158-DBF11164A966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3FE02A-E8B6-CC81-C2C9-CCDBD61C5936}"/>
              </a:ext>
            </a:extLst>
          </p:cNvPr>
          <p:cNvSpPr/>
          <p:nvPr/>
        </p:nvSpPr>
        <p:spPr>
          <a:xfrm>
            <a:off x="4892511" y="3301333"/>
            <a:ext cx="2545237" cy="548089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79CA2-9B51-35DE-AD1B-2525491439E3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A86F3A-4F85-3D8F-7404-80EEC9BC0236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05B9F-006D-7B7B-5E45-C884B11A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8044-2B42-26CF-3569-72BEC005A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CED39-B370-686A-A87B-6D4D125E2AA2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86579-C6C6-51E6-27BB-D227D5F67E17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3FC1A-EB24-1823-5378-3E61048BA1D7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D08E9-97EC-08B1-666D-BFFEA454FBF3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B8A23-76C7-B3EE-0FE8-F17B2DDD28EF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54D4C-EDDB-8C7A-1B6F-49C5478688A1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91C8BD-7837-7FD9-0E3B-560391D6334F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A1A846-D5E7-7D82-7F1B-87E435023E78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378BD2-7B51-29BA-A72C-B703B409025A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AD05E-F840-1376-E5A6-215D3589E5B0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F6616-F7B6-D464-E7BB-429AC8489D77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AC41F1-1F59-646B-A2AC-D3CBCAFA06DE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sum is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4F1E7-64E0-7A5E-A5ED-DA0018B39E05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D13DFDA1-8AC7-18D9-29B5-61663764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8CCFC-6E09-B0BB-D714-FA9CE607AEE1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F97B95-30A4-B571-0721-80821495D01E}"/>
              </a:ext>
            </a:extLst>
          </p:cNvPr>
          <p:cNvSpPr/>
          <p:nvPr/>
        </p:nvSpPr>
        <p:spPr>
          <a:xfrm>
            <a:off x="4892511" y="3640696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3755B3-3870-1EF1-5AF3-9E08D10C78FF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EF2B52-8947-F2E7-206B-048C07048147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EDF11-2951-7186-7CAA-32695695FA17}"/>
              </a:ext>
            </a:extLst>
          </p:cNvPr>
          <p:cNvSpPr/>
          <p:nvPr/>
        </p:nvSpPr>
        <p:spPr>
          <a:xfrm>
            <a:off x="4900369" y="3050319"/>
            <a:ext cx="2545237" cy="448358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log('sum is 3')</a:t>
            </a:r>
          </a:p>
        </p:txBody>
      </p:sp>
    </p:spTree>
    <p:extLst>
      <p:ext uri="{BB962C8B-B14F-4D97-AF65-F5344CB8AC3E}">
        <p14:creationId xmlns:p14="http://schemas.microsoft.com/office/powerpoint/2010/main" val="288693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8BE69-8873-A193-68CC-8097F7BA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0F84-3F7E-01C3-5D5B-8B841D7A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EE5D5-5F09-E665-998C-3D9471A8C68A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488C7-E103-B2F2-7B22-A29E3C68B233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565EC-0972-4C3E-D8A5-EF52257FDED5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13732-0518-6F81-2514-A08330741BC0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5018A-B790-9ABF-ECB1-D09717EA20E8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DAA7E-1A1B-4E1B-AEC2-6F869E3FC6F8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FB18C9-B545-0256-B880-AFF2CC309732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5D2AD01-A770-FE7D-FED8-1859D7F12059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0B3B10-7AC4-BEBA-4EBE-CDCCD31F7853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B2A75-B36A-4E91-A281-E18E6466743D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57C4CD-0D8E-5B8A-C16D-62950441B965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1CADC3-A434-E111-0011-257D1526671C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sum is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AF506-A65B-DB3A-47C1-0E838253D1C4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33BAD611-B393-B45B-236D-C3E371B1B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72229-26BD-0421-4044-78840EEB7E56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58354-5A5B-93F3-71C9-2212E6FDF635}"/>
              </a:ext>
            </a:extLst>
          </p:cNvPr>
          <p:cNvSpPr/>
          <p:nvPr/>
        </p:nvSpPr>
        <p:spPr>
          <a:xfrm>
            <a:off x="4892511" y="3640696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EE36BB-249F-50AD-C11D-D929007D8D47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8D711-E21A-1D66-6DF0-8407AA466583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3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2D971-21E8-8E20-4427-DDA7CCDB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1303-CCAE-2E6E-EA53-6FEF8D1F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DFE38-683D-E258-76D4-4CE706AC17D0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59AEE-1BA2-A160-9AB3-C8C6BADDA6E8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9D11D-04FE-C4AD-834D-34BF52C15E8C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E8B5D-F44B-0948-A6F8-2E07D00C1E4B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BA1F1-AF7F-C429-D68F-953069369CD9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96B0D-D735-2210-24A2-10A316CD4344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416E61-7CD8-E703-98C0-BE9863105747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D006773-62F6-FB4A-9BCB-305C5387E275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C90F21-164B-48CE-3981-5490F377BA1E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027B1-A413-8F23-AF75-A47891E79A25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30530-9C0D-A11B-1A27-133E559594A1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36168A-1CE6-4EDD-D55B-4C87C9B6D3A8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sum is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52F06-3475-5766-8CEC-B7CF9C946A35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2823C213-5667-0EB5-9BED-8D8DA6ED9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5BAFC-62CB-C130-DA48-1727D8864AA9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7EB512-A0AD-557C-0D40-D610C1638BE8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5EE40E-1389-791E-E1CA-B1480BB76864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1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936B-AB45-CA9E-460B-94E2E03F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8EE0-BE85-43B6-4222-D4B5DD11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36608-87CB-585E-FBA9-ED6199425B61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20829-BD83-0AE0-225E-69D824BE3A9B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41318-2CCC-182B-2C0A-5A16BF2AD692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288C8-BC9A-4709-3C98-DE5E6B455633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EDDDD-C595-498C-4B7C-47D94303C5E0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BC876-16BE-599E-BC55-70EED9E4249B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AA179D-D134-F106-88BB-20A732A62A75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2249AD6-7A98-630F-C32C-3A8178140A4A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0568C-587D-3E42-2CA5-2EB5C4F440DD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9E03-2F0B-E629-A589-AE8351A773D7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BE92D2-F2DA-82A1-58E8-3A420F18369A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5C829DC1-B6B0-636B-4F4A-388CA160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573604-D422-0703-3710-2E7BED9B517C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56799-DFBF-A363-A3BC-ACBDE2488C94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5E6F5-108D-B785-07FE-CA2D62B4413C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7C8EF-2593-8304-28D7-6032DF2172AC}"/>
              </a:ext>
            </a:extLst>
          </p:cNvPr>
          <p:cNvSpPr txBox="1"/>
          <p:nvPr/>
        </p:nvSpPr>
        <p:spPr>
          <a:xfrm>
            <a:off x="689736" y="5101419"/>
            <a:ext cx="342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8FBB8-6A05-3A4F-9ECB-EB8436D69FAC}"/>
              </a:ext>
            </a:extLst>
          </p:cNvPr>
          <p:cNvSpPr/>
          <p:nvPr/>
        </p:nvSpPr>
        <p:spPr>
          <a:xfrm>
            <a:off x="5590094" y="3951783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1DF84A-5E62-50C9-E87C-332484ABDB2B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</p:spTree>
    <p:extLst>
      <p:ext uri="{BB962C8B-B14F-4D97-AF65-F5344CB8AC3E}">
        <p14:creationId xmlns:p14="http://schemas.microsoft.com/office/powerpoint/2010/main" val="2502322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49AEF-FA9B-FB3E-B024-C72B5B8BF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5917-F68C-C231-09EC-464EC98DC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A89A8-66AF-0C4D-C160-24CE31AE0580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5394E-73FE-A2AB-9357-B65362688007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8D5A6-2690-F778-0540-F403572B6721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513428-36B8-C27A-0336-84D34B764E6C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10B65-2189-3237-A8C0-D72A173F36CE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D35D-0D1A-08CB-0822-9C60261B4041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6AE3A1-3EA4-8A28-2D19-F69FD883E791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69CB9AB-BCCC-E346-396D-193C30428AB5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E9FE9-7E68-C934-9738-037F1C7F5EDB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8AC48-B7E6-2CA3-E932-F73E03D140C3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C3CC5A-D022-3F6A-BA6C-7234C8F6476D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1D049918-B4B1-4500-F137-BF0BB4BA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26353A-6F2C-85D2-4FC5-A55668CB64DB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ED1453-407E-8C46-0EA1-39D18608B482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418B5A-E293-2DA1-3761-84901E318D05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4CA80-F839-9E76-F16E-4C1632FBB724}"/>
              </a:ext>
            </a:extLst>
          </p:cNvPr>
          <p:cNvSpPr txBox="1"/>
          <p:nvPr/>
        </p:nvSpPr>
        <p:spPr>
          <a:xfrm>
            <a:off x="689736" y="5101419"/>
            <a:ext cx="342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70A75-5DDA-F62C-957E-8D2699585A8C}"/>
              </a:ext>
            </a:extLst>
          </p:cNvPr>
          <p:cNvSpPr/>
          <p:nvPr/>
        </p:nvSpPr>
        <p:spPr>
          <a:xfrm>
            <a:off x="5590094" y="3951783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1D331-97FA-7AB2-679D-F73269550804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F3AC7E-299F-F2BA-CC3E-3A6FB8820BDD}"/>
              </a:ext>
            </a:extLst>
          </p:cNvPr>
          <p:cNvSpPr/>
          <p:nvPr/>
        </p:nvSpPr>
        <p:spPr>
          <a:xfrm>
            <a:off x="8922151" y="3042882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(0 	Sec)</a:t>
            </a:r>
          </a:p>
        </p:txBody>
      </p:sp>
    </p:spTree>
    <p:extLst>
      <p:ext uri="{BB962C8B-B14F-4D97-AF65-F5344CB8AC3E}">
        <p14:creationId xmlns:p14="http://schemas.microsoft.com/office/powerpoint/2010/main" val="366679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943D4-D649-60C8-2E0A-141B2B6F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9F90-8C7B-7E18-E3C5-373EAB1E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Basic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before Getting start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EBAFA-6F24-0A1F-4930-746FE111EB6B}"/>
              </a:ext>
            </a:extLst>
          </p:cNvPr>
          <p:cNvSpPr txBox="1"/>
          <p:nvPr/>
        </p:nvSpPr>
        <p:spPr>
          <a:xfrm>
            <a:off x="1454712" y="1253017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are client and server side.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Where do we use node(Client or Server Side).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NodeJS use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developer Make with NodeJS.</a:t>
            </a:r>
          </a:p>
        </p:txBody>
      </p:sp>
    </p:spTree>
    <p:extLst>
      <p:ext uri="{BB962C8B-B14F-4D97-AF65-F5344CB8AC3E}">
        <p14:creationId xmlns:p14="http://schemas.microsoft.com/office/powerpoint/2010/main" val="188247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BEDA-2F23-C57C-8B81-79E4D97F7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0412-880F-964E-4C07-E20183304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287A3-E384-5DF8-03ED-95F3D419B5D7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9CB4C5-45C3-1392-F120-445EEA35DE16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FD7BF-C80C-0F89-BDE8-7B93072EDBE9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1633F-19E0-5265-D76E-5F8ADA4B51D7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2A6D5-4A96-EF60-6E19-02564654439C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22CD9-934B-536F-CED1-C2829EBCA0C5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F526D2-8939-9623-D598-3B3C854B8E38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10AE0E-FAD5-9661-E02B-A7A323EF3130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80AB39-B785-25B6-F7D4-D27F8B2D1A10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CEBB1-1F7C-6A16-2FC9-86051ACFF656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5BC2A-F6A8-BCC3-5D5A-EB5C651E57BA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69602453-1532-9F53-E9FF-ED175088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D8D3CC-1754-BDAF-C315-3D9A37A771BA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059294-3061-7154-D90F-CE87A63C1083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36B722-34D7-B2DB-AAF3-75A703545670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ACE6B-C54D-04F7-AE3D-8FB3D33A4E4D}"/>
              </a:ext>
            </a:extLst>
          </p:cNvPr>
          <p:cNvSpPr txBox="1"/>
          <p:nvPr/>
        </p:nvSpPr>
        <p:spPr>
          <a:xfrm>
            <a:off x="689736" y="5101419"/>
            <a:ext cx="342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4A4126-5ACC-9FA1-F0D7-536347BFA7DB}"/>
              </a:ext>
            </a:extLst>
          </p:cNvPr>
          <p:cNvSpPr/>
          <p:nvPr/>
        </p:nvSpPr>
        <p:spPr>
          <a:xfrm>
            <a:off x="5590094" y="3951783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DE81E-C6A4-C33D-5460-B369CC96DE3F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EFB05A-CC8E-0B34-EC2E-21FD4EE70B30}"/>
              </a:ext>
            </a:extLst>
          </p:cNvPr>
          <p:cNvSpPr/>
          <p:nvPr/>
        </p:nvSpPr>
        <p:spPr>
          <a:xfrm>
            <a:off x="5590094" y="5882326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(0 	Sec)</a:t>
            </a:r>
          </a:p>
        </p:txBody>
      </p:sp>
    </p:spTree>
    <p:extLst>
      <p:ext uri="{BB962C8B-B14F-4D97-AF65-F5344CB8AC3E}">
        <p14:creationId xmlns:p14="http://schemas.microsoft.com/office/powerpoint/2010/main" val="38121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1263-54DD-63E7-0EDC-1DA96BB4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41F-CF70-B885-D5FA-30BCEC405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03EC-B21B-1E10-CA0F-24FF36DB73AD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6952E-3BE1-8271-5423-08ECF9BE9679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4B448-46A0-4A58-BEF5-0A33C874C4FE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1FBF2-EFA6-45D8-8ADD-7CAB3A3AFE54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1AE03-3599-4360-81EC-44F7F5266253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6056D-C380-421C-405A-FAC153714BAD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0C6DDA-3249-1926-B012-FFA8898F4CE5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03814BB-7B07-D595-010A-13AD78E0A211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10E22-5794-DE7F-BF42-7D73E62F44CE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78242-05D9-2C20-B3AD-299AE58F5477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473952-F154-3BAD-B7AC-8ED0A6F384A5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AE3353C9-28A8-8457-75ED-0D19FE9B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84B31-A787-0E7E-4BE1-81CF391BFA4D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9E6579-2B0E-90D2-5D9E-A77C4BF929FC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B36483-0107-2E36-F60B-CCFA33F01D70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2F6E9-3BCF-6F2F-F837-0A5C2972B2F1}"/>
              </a:ext>
            </a:extLst>
          </p:cNvPr>
          <p:cNvSpPr txBox="1"/>
          <p:nvPr/>
        </p:nvSpPr>
        <p:spPr>
          <a:xfrm>
            <a:off x="689736" y="5101419"/>
            <a:ext cx="3429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536127-1A8E-2C4E-8C71-4850827582A1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0A2CAF-BD43-3CD4-23BB-67F283E35101}"/>
              </a:ext>
            </a:extLst>
          </p:cNvPr>
          <p:cNvSpPr/>
          <p:nvPr/>
        </p:nvSpPr>
        <p:spPr>
          <a:xfrm>
            <a:off x="5590094" y="35326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(0 	Sec)</a:t>
            </a:r>
          </a:p>
        </p:txBody>
      </p:sp>
    </p:spTree>
    <p:extLst>
      <p:ext uri="{BB962C8B-B14F-4D97-AF65-F5344CB8AC3E}">
        <p14:creationId xmlns:p14="http://schemas.microsoft.com/office/powerpoint/2010/main" val="977631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DDF01-AE2A-B02C-F641-54B6405E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6C75-D700-356C-49BB-95A0F1BAF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BBC7E-2BA9-A8DD-2D0A-D8DA3CACAB78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2FA25-8C3D-D7E9-5EE1-9DA73484C3CD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B43342-388B-9C34-A898-F380BA839E36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787E3-4966-DD30-7CF8-A4FAD3DEE287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413F-273D-32DF-D431-D453858165D3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E33F7-21FB-16FB-549B-D3944A7715C1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98755C9-3735-FFFF-2935-1B8E34418C8B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2EFC324-3D8A-83B1-6BB3-60D21C2B4493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9872D-9AD8-E002-F04C-517514D7F37E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78BA-0C95-E18D-2C92-306DE6BC111C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EDF851-CE98-1E01-5C6D-65B8E20C8E99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F442EB4C-BA68-0B13-6D5A-F244B20BC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1F5330-F021-4F11-41A5-490ACD01CEFA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B470E-1AEE-E9DB-EE72-314ED973D128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6128FB-1600-92A6-3581-70B39EAC5B56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4B59E-C9AF-2D9B-6B70-070D78297100}"/>
              </a:ext>
            </a:extLst>
          </p:cNvPr>
          <p:cNvSpPr txBox="1"/>
          <p:nvPr/>
        </p:nvSpPr>
        <p:spPr>
          <a:xfrm>
            <a:off x="689736" y="5101419"/>
            <a:ext cx="3429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  <a:p>
            <a:r>
              <a:rPr lang="en-IN" dirty="0">
                <a:solidFill>
                  <a:schemeClr val="bg1"/>
                </a:solidFill>
              </a:rPr>
              <a:t>Zero (0) second have passed…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8A4E2-7F96-7FEB-AB65-DA928975FB48}"/>
              </a:ext>
            </a:extLst>
          </p:cNvPr>
          <p:cNvSpPr/>
          <p:nvPr/>
        </p:nvSpPr>
        <p:spPr>
          <a:xfrm>
            <a:off x="5649484" y="5906951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</p:spTree>
    <p:extLst>
      <p:ext uri="{BB962C8B-B14F-4D97-AF65-F5344CB8AC3E}">
        <p14:creationId xmlns:p14="http://schemas.microsoft.com/office/powerpoint/2010/main" val="2161786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E5113-455D-3EF1-094B-CE952027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CCDB-53D3-8A0B-72BF-EE3C411C4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C4A653-8D3C-61D4-C860-4A3813C35895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4C990-06D4-9C79-1F11-4534F9AE3D35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AF49E0-48F9-30AA-9348-D2276CF59F93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468F7-E194-1B90-A986-48CA1939BD83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68BBA-4D0B-44A7-BF02-C8CC5CB43CDA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3B8CC-12BE-FBF9-DBA4-10DD4EA45468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2AEAA7-521E-A333-8216-DFB06FD59643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FB91C2B-2C75-F012-1BEB-480F3AF58501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FBEEC7-CE2C-D24F-982C-FA41CC147E61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87E08-B69A-272B-B32C-37D94A11A3E4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440F18-E5EB-0742-46F5-3A9B066B2B01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88EFCC45-CFC0-15AB-F84B-093A606D5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C0497-5C98-A487-9FFB-5D869366B312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6F47D9-414F-0279-1207-E5F3AD135AE4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481E95-2D67-049E-B444-46F740C7CC95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8CE80-E98B-84B6-2487-35B06A64CD93}"/>
              </a:ext>
            </a:extLst>
          </p:cNvPr>
          <p:cNvSpPr txBox="1"/>
          <p:nvPr/>
        </p:nvSpPr>
        <p:spPr>
          <a:xfrm>
            <a:off x="689736" y="5101419"/>
            <a:ext cx="3429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  <a:p>
            <a:r>
              <a:rPr lang="en-IN" dirty="0">
                <a:solidFill>
                  <a:schemeClr val="bg1"/>
                </a:solidFill>
              </a:rPr>
              <a:t>Zero (0) second have passed…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9E336-C1E1-C8B1-C527-C53633B64ABE}"/>
              </a:ext>
            </a:extLst>
          </p:cNvPr>
          <p:cNvSpPr/>
          <p:nvPr/>
        </p:nvSpPr>
        <p:spPr>
          <a:xfrm>
            <a:off x="5516094" y="3848728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</p:spTree>
    <p:extLst>
      <p:ext uri="{BB962C8B-B14F-4D97-AF65-F5344CB8AC3E}">
        <p14:creationId xmlns:p14="http://schemas.microsoft.com/office/powerpoint/2010/main" val="234102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7DC89-27FF-013E-4A2A-90AF82F6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A887-4DAF-D4DF-35E5-DA331010F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42359-F811-4DCB-DE0A-B33A375ED057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283E7-EBA8-BD58-CE6C-37F926224C11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D43EB-25CA-A519-D158-8D2F5E377A9D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90C57-5CBB-7779-8108-F558FA091F89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EA35A-368A-B749-96AD-30F45C045466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60004-FB71-0A0E-D2CA-C37A6C6EC5CA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822ADA-EE4E-995B-92BC-701569FD123F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51980AF-E4B0-BAA5-4924-D6D6E6FE676F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816A64-5F09-A2CE-56D5-FF12098981F9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A130E-C305-3396-270B-4EB9830CAC4C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27B61-CEB1-CBBB-FE1C-76AAB33C7ADB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640F5867-DEDA-BA96-72A6-A3558B6F7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B26BDC-3145-791E-4731-3A960AEF61E0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0615AB-5964-6AAD-EA3C-859F7420024D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5C427B-5698-1189-2E62-47F5FA554B59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7C994-E008-3F25-61FA-DCBA4F63DF65}"/>
              </a:ext>
            </a:extLst>
          </p:cNvPr>
          <p:cNvSpPr txBox="1"/>
          <p:nvPr/>
        </p:nvSpPr>
        <p:spPr>
          <a:xfrm>
            <a:off x="689736" y="5101419"/>
            <a:ext cx="3429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  <a:p>
            <a:r>
              <a:rPr lang="en-IN" dirty="0">
                <a:solidFill>
                  <a:schemeClr val="bg1"/>
                </a:solidFill>
              </a:rPr>
              <a:t>Zero (0) seconds have passed…</a:t>
            </a:r>
          </a:p>
          <a:p>
            <a:r>
              <a:rPr lang="en-IN" dirty="0">
                <a:solidFill>
                  <a:schemeClr val="bg1"/>
                </a:solidFill>
              </a:rPr>
              <a:t>Two (2) Seconds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2508231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E272-D0A6-0E0D-2BE7-D7246967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9AB2-2698-19C0-E707-1FE3E823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Express 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3B330-571D-072D-0AD5-85BB8ED9373A}"/>
              </a:ext>
            </a:extLst>
          </p:cNvPr>
          <p:cNvSpPr txBox="1"/>
          <p:nvPr/>
        </p:nvSpPr>
        <p:spPr>
          <a:xfrm>
            <a:off x="869531" y="1029161"/>
            <a:ext cx="5855211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Express JS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Express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Example with express JS.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D4DB4-8539-4CE8-7E9E-5DE3D1C7E199}"/>
              </a:ext>
            </a:extLst>
          </p:cNvPr>
          <p:cNvSpPr txBox="1"/>
          <p:nvPr/>
        </p:nvSpPr>
        <p:spPr>
          <a:xfrm>
            <a:off x="869531" y="2315964"/>
            <a:ext cx="1082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Express.js is a small framework that works on top of Node.js web server functionality to simplify its APIs and add helpful new features.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194FC6-9CEB-2021-ECE3-0FDDB0C8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14" y="2973377"/>
            <a:ext cx="1082913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Explanation: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Import the ‘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express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’ module to create a web application using Node.js.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Initialize an Express app using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const app = express();.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routes (endpoints)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functions to handle requests and perform tasks like authentication or logging.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Specify a port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(defaulting to 3000)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for the server to listen 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09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56DF-AB9F-54AA-A519-6E089675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A2F-76A3-0AEC-F9F5-66E1BB285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Express 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41DC6-D5C4-6D37-6F0E-7291029AD998}"/>
              </a:ext>
            </a:extLst>
          </p:cNvPr>
          <p:cNvSpPr txBox="1"/>
          <p:nvPr/>
        </p:nvSpPr>
        <p:spPr>
          <a:xfrm>
            <a:off x="2660716" y="1524937"/>
            <a:ext cx="6094428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 This is Home Page 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3DEB8-34D4-198F-9F25-87700A39FA67}"/>
              </a:ext>
            </a:extLst>
          </p:cNvPr>
          <p:cNvSpPr/>
          <p:nvPr/>
        </p:nvSpPr>
        <p:spPr>
          <a:xfrm>
            <a:off x="1659118" y="2837468"/>
            <a:ext cx="2026762" cy="1055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Response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C7BDD0-5F31-8F64-9A64-72A9B4231236}"/>
              </a:ext>
            </a:extLst>
          </p:cNvPr>
          <p:cNvSpPr/>
          <p:nvPr/>
        </p:nvSpPr>
        <p:spPr>
          <a:xfrm>
            <a:off x="7741763" y="2837468"/>
            <a:ext cx="2026762" cy="1055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Request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2E23C-8617-0999-4EF3-C4F7C5C8E3AD}"/>
              </a:ext>
            </a:extLst>
          </p:cNvPr>
          <p:cNvSpPr txBox="1"/>
          <p:nvPr/>
        </p:nvSpPr>
        <p:spPr>
          <a:xfrm>
            <a:off x="1746315" y="3950225"/>
            <a:ext cx="187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Bahnschrift SemiBold" panose="020B0502040204020203" pitchFamily="34" charset="0"/>
              </a:rPr>
              <a:t>Server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40698-4E17-6567-A383-5BB29C876339}"/>
              </a:ext>
            </a:extLst>
          </p:cNvPr>
          <p:cNvSpPr txBox="1"/>
          <p:nvPr/>
        </p:nvSpPr>
        <p:spPr>
          <a:xfrm>
            <a:off x="7805378" y="3968686"/>
            <a:ext cx="187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Bahnschrift SemiBold" panose="020B0502040204020203" pitchFamily="34" charset="0"/>
              </a:rPr>
              <a:t>Client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A5D38-8761-DD33-071F-D9F7D5A96AD3}"/>
              </a:ext>
            </a:extLst>
          </p:cNvPr>
          <p:cNvCxnSpPr/>
          <p:nvPr/>
        </p:nvCxnSpPr>
        <p:spPr>
          <a:xfrm>
            <a:off x="3751866" y="3063711"/>
            <a:ext cx="3895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6E79A8-B525-044E-777C-031883C415B4}"/>
              </a:ext>
            </a:extLst>
          </p:cNvPr>
          <p:cNvCxnSpPr>
            <a:cxnSpLocks/>
          </p:cNvCxnSpPr>
          <p:nvPr/>
        </p:nvCxnSpPr>
        <p:spPr>
          <a:xfrm flipH="1">
            <a:off x="3708654" y="3602608"/>
            <a:ext cx="39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2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62EFC-184F-2956-DB30-DB66B0E6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7F1A-EBA3-D969-E610-00325579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Render HTML  and JSON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0E1C6-7CC4-2AB9-8B30-E4BF3824A3F0}"/>
              </a:ext>
            </a:extLst>
          </p:cNvPr>
          <p:cNvSpPr txBox="1"/>
          <p:nvPr/>
        </p:nvSpPr>
        <p:spPr>
          <a:xfrm>
            <a:off x="1388003" y="878333"/>
            <a:ext cx="5855211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How to HTML tags.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Show JSON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Bahnschrift SemiLight SemiConde" panose="020B0502040204020203" pitchFamily="34" charset="0"/>
              </a:rPr>
              <a:t>Link Pages.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8BA0D-89E6-7C3F-0AA6-AC9165D58865}"/>
              </a:ext>
            </a:extLst>
          </p:cNvPr>
          <p:cNvSpPr txBox="1"/>
          <p:nvPr/>
        </p:nvSpPr>
        <p:spPr>
          <a:xfrm>
            <a:off x="1303161" y="2169410"/>
            <a:ext cx="10989391" cy="4595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'&lt;h2&gt;Welcome, This is Home Page&lt;/h2&gt; &lt;a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="/about"&gt;about&lt;/a&gt;'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&lt;input type="text" placeholder="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&lt;button&gt;Click Here&lt;/button&gt;`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'/contact'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('Welcome, This is Contact page')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'aloksingh@gmail.com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'India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'India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5699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36C1-0418-B5EF-779E-2BA5F1F1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0034-122B-D36E-8DA7-E5E442FBE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Make HTML Page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6F5C8-26C3-3946-8B18-F83534426300}"/>
              </a:ext>
            </a:extLst>
          </p:cNvPr>
          <p:cNvSpPr txBox="1"/>
          <p:nvPr/>
        </p:nvSpPr>
        <p:spPr>
          <a:xfrm>
            <a:off x="1388003" y="1029163"/>
            <a:ext cx="5855211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Folder for HTML File and access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HTML Files.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Load Html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44A5B-E61A-7206-966B-4EE4CC9D586D}"/>
              </a:ext>
            </a:extLst>
          </p:cNvPr>
          <p:cNvSpPr txBox="1"/>
          <p:nvPr/>
        </p:nvSpPr>
        <p:spPr>
          <a:xfrm>
            <a:off x="1148786" y="2654872"/>
            <a:ext cx="6094428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4181DD-8C3F-6868-DDCD-E3E4BA0FC893}"/>
              </a:ext>
            </a:extLst>
          </p:cNvPr>
          <p:cNvCxnSpPr>
            <a:cxnSpLocks/>
          </p:cNvCxnSpPr>
          <p:nvPr/>
        </p:nvCxnSpPr>
        <p:spPr>
          <a:xfrm flipH="1">
            <a:off x="4015821" y="2601802"/>
            <a:ext cx="2356701" cy="1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058100-F76E-CCE9-D3D0-95A18EA75D07}"/>
              </a:ext>
            </a:extLst>
          </p:cNvPr>
          <p:cNvSpPr txBox="1"/>
          <p:nvPr/>
        </p:nvSpPr>
        <p:spPr>
          <a:xfrm>
            <a:off x="6325390" y="2298585"/>
            <a:ext cx="569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 the access static content or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13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FE68-4881-4A0E-A9FB-E5E87A037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0D1-E6DA-4364-35D2-9C180FC70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Remove an extension from URL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5A691-11B3-5BAA-66CA-5C923A523CFB}"/>
              </a:ext>
            </a:extLst>
          </p:cNvPr>
          <p:cNvSpPr txBox="1"/>
          <p:nvPr/>
        </p:nvSpPr>
        <p:spPr>
          <a:xfrm>
            <a:off x="1388003" y="1029163"/>
            <a:ext cx="5855211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get method.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Remove an extension from URL.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404 Page.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404 page.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AB05A-68C5-9E9A-4CC8-0E1A39BCFB5B}"/>
              </a:ext>
            </a:extLst>
          </p:cNvPr>
          <p:cNvSpPr txBox="1"/>
          <p:nvPr/>
        </p:nvSpPr>
        <p:spPr>
          <a:xfrm>
            <a:off x="1454085" y="2910475"/>
            <a:ext cx="6094428" cy="244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/index.html`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/about.html`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'/contact'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/contact.html`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'/*'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/404.html`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6671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63231-51F2-B155-64E4-E06B27DB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257E-F3A5-BD21-7A8E-4CEFC177A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Client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and Server Sides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DDD1E-CC21-CE29-6A8F-57AC3DB7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86" y="2110269"/>
            <a:ext cx="1203512" cy="12035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C455B1-A320-33F0-11E8-63F97E5C401E}"/>
              </a:ext>
            </a:extLst>
          </p:cNvPr>
          <p:cNvSpPr/>
          <p:nvPr/>
        </p:nvSpPr>
        <p:spPr>
          <a:xfrm>
            <a:off x="4113081" y="2418972"/>
            <a:ext cx="3126702" cy="1779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6027A7B-3F69-9DA5-6451-81509184E1AE}"/>
              </a:ext>
            </a:extLst>
          </p:cNvPr>
          <p:cNvSpPr/>
          <p:nvPr/>
        </p:nvSpPr>
        <p:spPr>
          <a:xfrm>
            <a:off x="4100237" y="2711226"/>
            <a:ext cx="3126702" cy="1613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70A7B-464F-3364-8489-88717269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53" y="1646491"/>
            <a:ext cx="1757078" cy="175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E404B0-EF42-D0BE-A915-3709C7F384AB}"/>
              </a:ext>
            </a:extLst>
          </p:cNvPr>
          <p:cNvSpPr txBox="1"/>
          <p:nvPr/>
        </p:nvSpPr>
        <p:spPr>
          <a:xfrm>
            <a:off x="4876014" y="2003523"/>
            <a:ext cx="16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Request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20B03-2859-28D6-FB6A-214870B7B11C}"/>
              </a:ext>
            </a:extLst>
          </p:cNvPr>
          <p:cNvSpPr txBox="1"/>
          <p:nvPr/>
        </p:nvSpPr>
        <p:spPr>
          <a:xfrm>
            <a:off x="4856748" y="3031542"/>
            <a:ext cx="155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Response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9F14E-7348-00F1-946B-CFC0930325B0}"/>
              </a:ext>
            </a:extLst>
          </p:cNvPr>
          <p:cNvSpPr txBox="1"/>
          <p:nvPr/>
        </p:nvSpPr>
        <p:spPr>
          <a:xfrm>
            <a:off x="7620786" y="3454432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Server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46C43-FC28-122C-71BD-249AACC77B57}"/>
              </a:ext>
            </a:extLst>
          </p:cNvPr>
          <p:cNvSpPr txBox="1"/>
          <p:nvPr/>
        </p:nvSpPr>
        <p:spPr>
          <a:xfrm>
            <a:off x="2577446" y="3370931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335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A4D4-B4F5-7549-21E4-204A3096C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075-8428-A2AD-E43E-A6D0085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Template Engine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52995-1148-85B2-E39A-FF2A691DBAC9}"/>
              </a:ext>
            </a:extLst>
          </p:cNvPr>
          <p:cNvSpPr txBox="1"/>
          <p:nvPr/>
        </p:nvSpPr>
        <p:spPr>
          <a:xfrm>
            <a:off x="1172425" y="1028700"/>
            <a:ext cx="6104964" cy="211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the template engine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</a:t>
            </a:r>
            <a:r>
              <a:rPr lang="en-US" dirty="0" err="1">
                <a:latin typeface="Bahnschrift SemiLight SemiConde" panose="020B0502040204020203" pitchFamily="34" charset="0"/>
              </a:rPr>
              <a:t>ejs</a:t>
            </a:r>
            <a:r>
              <a:rPr lang="en-US" dirty="0">
                <a:latin typeface="Bahnschrift SemiLight SemiConde" panose="020B0502040204020203" pitchFamily="34" charset="0"/>
              </a:rPr>
              <a:t> template Package.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Setup dynamic routing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dynamic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Instal</a:t>
            </a:r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=&gt; </a:t>
            </a: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install </a:t>
            </a: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ejs</a:t>
            </a:r>
            <a:endParaRPr lang="en-US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4CF51-DA36-CE55-CE0B-98B6543211B6}"/>
              </a:ext>
            </a:extLst>
          </p:cNvPr>
          <p:cNvSpPr txBox="1"/>
          <p:nvPr/>
        </p:nvSpPr>
        <p:spPr>
          <a:xfrm>
            <a:off x="1022979" y="3207293"/>
            <a:ext cx="1037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Bahnschrift Light SemiCondensed" panose="020B0502040204020203" pitchFamily="34" charset="0"/>
              </a:rPr>
              <a:t>Template Engine :=&gt; It allows you to generate dynamic content by embedding JavaScript to HTML content.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61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E162-45F7-CD2B-1450-4DA4F711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BF0F-C070-EDD3-BD44-17C510F9D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Dynamic Pages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D0AA8-54C8-88D1-40BC-E4B7963B94A8}"/>
              </a:ext>
            </a:extLst>
          </p:cNvPr>
          <p:cNvSpPr txBox="1"/>
          <p:nvPr/>
        </p:nvSpPr>
        <p:spPr>
          <a:xfrm>
            <a:off x="1172425" y="1028700"/>
            <a:ext cx="6104964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How to make loop in </a:t>
            </a:r>
            <a:r>
              <a:rPr lang="en-US" dirty="0" err="1">
                <a:latin typeface="Bahnschrift SemiLight SemiConde" panose="020B0502040204020203" pitchFamily="34" charset="0"/>
              </a:rPr>
              <a:t>ejs</a:t>
            </a:r>
            <a:r>
              <a:rPr lang="en-US" dirty="0">
                <a:latin typeface="Bahnschrift SemiLight SemiConde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header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Show common header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5272B-F4AD-9FA0-1E29-85D423588DE1}"/>
              </a:ext>
            </a:extLst>
          </p:cNvPr>
          <p:cNvSpPr txBox="1"/>
          <p:nvPr/>
        </p:nvSpPr>
        <p:spPr>
          <a:xfrm>
            <a:off x="1022979" y="2495898"/>
            <a:ext cx="6094428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384B0-3A07-4C2B-F12E-258706C785B2}"/>
              </a:ext>
            </a:extLst>
          </p:cNvPr>
          <p:cNvSpPr txBox="1"/>
          <p:nvPr/>
        </p:nvSpPr>
        <p:spPr>
          <a:xfrm>
            <a:off x="1004125" y="3086837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975E1-085F-2874-8726-409C7099DF65}"/>
              </a:ext>
            </a:extLst>
          </p:cNvPr>
          <p:cNvSpPr txBox="1"/>
          <p:nvPr/>
        </p:nvSpPr>
        <p:spPr>
          <a:xfrm>
            <a:off x="1022979" y="3716670"/>
            <a:ext cx="6094428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%-include('common/header'); %&gt;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the Login Page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22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83981-7C1B-5CB5-4268-978B70750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BEBF-0E3D-1B2B-B431-97F54E28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21A6-CC60-D1A2-9CCF-3B3E882B29F7}"/>
              </a:ext>
            </a:extLst>
          </p:cNvPr>
          <p:cNvSpPr txBox="1"/>
          <p:nvPr/>
        </p:nvSpPr>
        <p:spPr>
          <a:xfrm>
            <a:off x="1302973" y="894414"/>
            <a:ext cx="6104964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middleware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How to make the middleware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on  routes.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Types of middleware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6173A-B819-ECCF-C762-FCE90FE3F52C}"/>
              </a:ext>
            </a:extLst>
          </p:cNvPr>
          <p:cNvSpPr txBox="1"/>
          <p:nvPr/>
        </p:nvSpPr>
        <p:spPr>
          <a:xfrm>
            <a:off x="1012828" y="2600518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Middleware is a request handler that allows you to intercept and manipulate requests and responses before they reach route handlers.</a:t>
            </a:r>
            <a:endParaRPr lang="en-IN" dirty="0">
              <a:solidFill>
                <a:srgbClr val="C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8BEBC-5F08-8E22-4D70-5E3F9E9AF5EF}"/>
              </a:ext>
            </a:extLst>
          </p:cNvPr>
          <p:cNvSpPr txBox="1"/>
          <p:nvPr/>
        </p:nvSpPr>
        <p:spPr>
          <a:xfrm>
            <a:off x="1303989" y="3804256"/>
            <a:ext cx="10009099" cy="211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Application-level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Router-level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Error handling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Built-in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Third-party middleware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C351DF-BEDA-47F7-8EAC-D0C75C8D8EA2}"/>
              </a:ext>
            </a:extLst>
          </p:cNvPr>
          <p:cNvSpPr txBox="1">
            <a:spLocks/>
          </p:cNvSpPr>
          <p:nvPr/>
        </p:nvSpPr>
        <p:spPr>
          <a:xfrm>
            <a:off x="941100" y="3275609"/>
            <a:ext cx="8256835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cap="none" dirty="0">
                <a:solidFill>
                  <a:srgbClr val="C00000"/>
                </a:solidFill>
                <a:latin typeface="Bahnschrift SemiBold" panose="020B0502040204020203" pitchFamily="34" charset="0"/>
              </a:rPr>
              <a:t>Middleware Types</a:t>
            </a:r>
          </a:p>
        </p:txBody>
      </p:sp>
    </p:spTree>
    <p:extLst>
      <p:ext uri="{BB962C8B-B14F-4D97-AF65-F5344CB8AC3E}">
        <p14:creationId xmlns:p14="http://schemas.microsoft.com/office/powerpoint/2010/main" val="3735945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088D-F795-B2DD-0080-E6C3436CC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3BDE-DD02-C9E7-CBA0-C33E511A2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759AB-D7AD-5816-5E9F-0D14C6D62048}"/>
              </a:ext>
            </a:extLst>
          </p:cNvPr>
          <p:cNvSpPr txBox="1"/>
          <p:nvPr/>
        </p:nvSpPr>
        <p:spPr>
          <a:xfrm>
            <a:off x="801278" y="1310920"/>
            <a:ext cx="9436232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provide the 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allowed to access this resource"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home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user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6CDFA6-6EAB-5FF1-029A-D1916BFC8AFD}"/>
              </a:ext>
            </a:extLst>
          </p:cNvPr>
          <p:cNvCxnSpPr>
            <a:cxnSpLocks/>
          </p:cNvCxnSpPr>
          <p:nvPr/>
        </p:nvCxnSpPr>
        <p:spPr>
          <a:xfrm flipH="1">
            <a:off x="3082566" y="3657601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506829-237E-B38C-08AF-0EF39E3BF6F0}"/>
              </a:ext>
            </a:extLst>
          </p:cNvPr>
          <p:cNvSpPr txBox="1"/>
          <p:nvPr/>
        </p:nvSpPr>
        <p:spPr>
          <a:xfrm>
            <a:off x="5611305" y="3495181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IN" dirty="0" err="1">
                <a:solidFill>
                  <a:srgbClr val="FFC000"/>
                </a:solidFill>
                <a:latin typeface="Consolas" panose="020B0609020204030204" pitchFamily="49" charset="0"/>
              </a:rPr>
              <a:t>pplication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-level 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130B00-BBED-C1E6-2D6E-095676DAD6C0}"/>
              </a:ext>
            </a:extLst>
          </p:cNvPr>
          <p:cNvCxnSpPr>
            <a:cxnSpLocks/>
          </p:cNvCxnSpPr>
          <p:nvPr/>
        </p:nvCxnSpPr>
        <p:spPr>
          <a:xfrm flipH="1">
            <a:off x="2767555" y="1724421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7CFDBE-CD4A-C550-4FF5-A02094218DFF}"/>
              </a:ext>
            </a:extLst>
          </p:cNvPr>
          <p:cNvSpPr txBox="1"/>
          <p:nvPr/>
        </p:nvSpPr>
        <p:spPr>
          <a:xfrm>
            <a:off x="5296294" y="1562001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2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40AA0-ABEB-89F6-C869-4B204217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76F3-159A-EE89-A960-4DDEFB158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Route Level 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F40613-7498-60B7-3C37-831A33CF95E6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390B5-14BB-DB58-562C-4E0E8900DBEB}"/>
              </a:ext>
            </a:extLst>
          </p:cNvPr>
          <p:cNvSpPr txBox="1"/>
          <p:nvPr/>
        </p:nvSpPr>
        <p:spPr>
          <a:xfrm>
            <a:off x="1331254" y="907443"/>
            <a:ext cx="6104964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Route Level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on single Route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middleware in different 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in the group of route.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A0225-26CE-9DA5-0AEC-FE4E5F86DE8A}"/>
              </a:ext>
            </a:extLst>
          </p:cNvPr>
          <p:cNvSpPr txBox="1"/>
          <p:nvPr/>
        </p:nvSpPr>
        <p:spPr>
          <a:xfrm>
            <a:off x="833720" y="2631662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Router-level middleware works in the same way as application-level middleware, except it is bound to an instance of express. Router().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13236-A749-EB07-4ABF-7C5E246EB251}"/>
              </a:ext>
            </a:extLst>
          </p:cNvPr>
          <p:cNvSpPr txBox="1"/>
          <p:nvPr/>
        </p:nvSpPr>
        <p:spPr>
          <a:xfrm>
            <a:off x="803254" y="3304247"/>
            <a:ext cx="8962534" cy="333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provide the 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allowed to access this resource"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user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3BFEEA-D777-32DC-98FF-37A31C750B12}"/>
              </a:ext>
            </a:extLst>
          </p:cNvPr>
          <p:cNvCxnSpPr>
            <a:cxnSpLocks/>
          </p:cNvCxnSpPr>
          <p:nvPr/>
        </p:nvCxnSpPr>
        <p:spPr>
          <a:xfrm flipH="1">
            <a:off x="2865749" y="3676455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EB6BBA-3D01-9260-6460-371C8C386CB0}"/>
              </a:ext>
            </a:extLst>
          </p:cNvPr>
          <p:cNvSpPr txBox="1"/>
          <p:nvPr/>
        </p:nvSpPr>
        <p:spPr>
          <a:xfrm>
            <a:off x="5394488" y="3514035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7CB488-5780-B244-830A-3DA49161F966}"/>
              </a:ext>
            </a:extLst>
          </p:cNvPr>
          <p:cNvCxnSpPr>
            <a:cxnSpLocks/>
          </p:cNvCxnSpPr>
          <p:nvPr/>
        </p:nvCxnSpPr>
        <p:spPr>
          <a:xfrm flipH="1">
            <a:off x="3568833" y="5610520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13FD7C-3976-C7C1-FCE0-7DF89584117C}"/>
              </a:ext>
            </a:extLst>
          </p:cNvPr>
          <p:cNvSpPr txBox="1"/>
          <p:nvPr/>
        </p:nvSpPr>
        <p:spPr>
          <a:xfrm>
            <a:off x="6097572" y="5448100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Route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-level/Single-level 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5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1C331-4AD4-228B-3F82-520672CCE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0CAC-6962-A545-A10D-01F2DD830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Route Level 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A0909A-1799-6A33-73EA-78EF5D7B7C99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ABC45-6B47-4838-1B40-AB908D9CF374}"/>
              </a:ext>
            </a:extLst>
          </p:cNvPr>
          <p:cNvSpPr txBox="1"/>
          <p:nvPr/>
        </p:nvSpPr>
        <p:spPr>
          <a:xfrm>
            <a:off x="1331254" y="907443"/>
            <a:ext cx="6104964" cy="45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in the group of route.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A74BF-9F8D-674E-C632-28BDCA6562A8}"/>
              </a:ext>
            </a:extLst>
          </p:cNvPr>
          <p:cNvCxnSpPr>
            <a:cxnSpLocks/>
          </p:cNvCxnSpPr>
          <p:nvPr/>
        </p:nvCxnSpPr>
        <p:spPr>
          <a:xfrm flipH="1">
            <a:off x="4919991" y="2030360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565FA5-3D1E-0329-09BB-4EC1B1A69BF7}"/>
              </a:ext>
            </a:extLst>
          </p:cNvPr>
          <p:cNvSpPr txBox="1"/>
          <p:nvPr/>
        </p:nvSpPr>
        <p:spPr>
          <a:xfrm>
            <a:off x="7448730" y="1867940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441BF4-0110-BFD6-AE57-E072440C31D8}"/>
              </a:ext>
            </a:extLst>
          </p:cNvPr>
          <p:cNvCxnSpPr>
            <a:cxnSpLocks/>
          </p:cNvCxnSpPr>
          <p:nvPr/>
        </p:nvCxnSpPr>
        <p:spPr>
          <a:xfrm flipH="1">
            <a:off x="3729088" y="2372408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83B249-56D1-A3D1-33CC-3BEB08A10D38}"/>
              </a:ext>
            </a:extLst>
          </p:cNvPr>
          <p:cNvSpPr txBox="1"/>
          <p:nvPr/>
        </p:nvSpPr>
        <p:spPr>
          <a:xfrm>
            <a:off x="6257827" y="2209988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Group 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89F87-E691-5F45-644E-AB3F63187916}"/>
              </a:ext>
            </a:extLst>
          </p:cNvPr>
          <p:cNvSpPr txBox="1"/>
          <p:nvPr/>
        </p:nvSpPr>
        <p:spPr>
          <a:xfrm>
            <a:off x="973034" y="1560358"/>
            <a:ext cx="7152871" cy="405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'./middleware'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home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user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About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"/contact"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Contact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4476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53BFD-0E86-967B-4F6C-6EE77DA9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2056-5C47-3F52-EBAD-4FE6CCCB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Install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AE1948-1178-08AD-0B5D-81D2CFB88B91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8E47E-6741-2478-3CD4-CE1CBEE63819}"/>
              </a:ext>
            </a:extLst>
          </p:cNvPr>
          <p:cNvSpPr txBox="1"/>
          <p:nvPr/>
        </p:nvSpPr>
        <p:spPr>
          <a:xfrm>
            <a:off x="1393002" y="1014921"/>
            <a:ext cx="6104964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Download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Set Environment for Mongo.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MongoDB compass tool.</a:t>
            </a:r>
          </a:p>
        </p:txBody>
      </p:sp>
    </p:spTree>
    <p:extLst>
      <p:ext uri="{BB962C8B-B14F-4D97-AF65-F5344CB8AC3E}">
        <p14:creationId xmlns:p14="http://schemas.microsoft.com/office/powerpoint/2010/main" val="3386552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2F088-AF2D-7118-BB45-619C09F9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515B1-5C34-55DB-E979-30880E292484}"/>
              </a:ext>
            </a:extLst>
          </p:cNvPr>
          <p:cNvSpPr txBox="1"/>
          <p:nvPr/>
        </p:nvSpPr>
        <p:spPr>
          <a:xfrm>
            <a:off x="1331254" y="1378784"/>
            <a:ext cx="610496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MongoDB vs SQL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MongoDB Basic Command.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ABCF6-1CC9-4F9E-3E1E-70BF8A3C8516}"/>
              </a:ext>
            </a:extLst>
          </p:cNvPr>
          <p:cNvSpPr txBox="1"/>
          <p:nvPr/>
        </p:nvSpPr>
        <p:spPr>
          <a:xfrm>
            <a:off x="833721" y="2358676"/>
            <a:ext cx="5849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MongoDB is non-SQL database.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The data store in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Collection don’t have row and column.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Data store in the form of object.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ahnschrift Light SemiCondensed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927486-FD87-65A8-5475-35CE011BA554}"/>
              </a:ext>
            </a:extLst>
          </p:cNvPr>
          <p:cNvGraphicFramePr>
            <a:graphicFrameLocks noGrp="1"/>
          </p:cNvGraphicFramePr>
          <p:nvPr/>
        </p:nvGraphicFramePr>
        <p:xfrm>
          <a:off x="699250" y="4180044"/>
          <a:ext cx="576430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9605">
                  <a:extLst>
                    <a:ext uri="{9D8B030D-6E8A-4147-A177-3AD203B41FA5}">
                      <a16:colId xmlns:a16="http://schemas.microsoft.com/office/drawing/2014/main" val="1992078934"/>
                    </a:ext>
                  </a:extLst>
                </a:gridCol>
                <a:gridCol w="991798">
                  <a:extLst>
                    <a:ext uri="{9D8B030D-6E8A-4147-A177-3AD203B41FA5}">
                      <a16:colId xmlns:a16="http://schemas.microsoft.com/office/drawing/2014/main" val="2911550101"/>
                    </a:ext>
                  </a:extLst>
                </a:gridCol>
                <a:gridCol w="1080808">
                  <a:extLst>
                    <a:ext uri="{9D8B030D-6E8A-4147-A177-3AD203B41FA5}">
                      <a16:colId xmlns:a16="http://schemas.microsoft.com/office/drawing/2014/main" val="1375928377"/>
                    </a:ext>
                  </a:extLst>
                </a:gridCol>
                <a:gridCol w="1284253">
                  <a:extLst>
                    <a:ext uri="{9D8B030D-6E8A-4147-A177-3AD203B41FA5}">
                      <a16:colId xmlns:a16="http://schemas.microsoft.com/office/drawing/2014/main" val="2305270132"/>
                    </a:ext>
                  </a:extLst>
                </a:gridCol>
                <a:gridCol w="1987838">
                  <a:extLst>
                    <a:ext uri="{9D8B030D-6E8A-4147-A177-3AD203B41FA5}">
                      <a16:colId xmlns:a16="http://schemas.microsoft.com/office/drawing/2014/main" val="23387053"/>
                    </a:ext>
                  </a:extLst>
                </a:gridCol>
              </a:tblGrid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</a:t>
                      </a: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L_name</a:t>
                      </a: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6347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Alok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Noida Sec-62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2225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Aastha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Bharti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New Ashok Nagar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077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Anshika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Bharti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New 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297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2DD903-ADE4-C934-A644-01DBAB75A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16427"/>
              </p:ext>
            </p:extLst>
          </p:nvPr>
        </p:nvGraphicFramePr>
        <p:xfrm>
          <a:off x="7283817" y="2427641"/>
          <a:ext cx="4397194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97194">
                  <a:extLst>
                    <a:ext uri="{9D8B030D-6E8A-4147-A177-3AD203B41FA5}">
                      <a16:colId xmlns:a16="http://schemas.microsoft.com/office/drawing/2014/main" val="2606395009"/>
                    </a:ext>
                  </a:extLst>
                </a:gridCol>
              </a:tblGrid>
              <a:tr h="2868707">
                <a:tc>
                  <a:txBody>
                    <a:bodyPr/>
                    <a:lstStyle/>
                    <a:p>
                      <a:r>
                        <a:rPr lang="en-IN" dirty="0"/>
                        <a:t>{“id”:</a:t>
                      </a:r>
                      <a:r>
                        <a:rPr lang="en-IN" dirty="0" err="1"/>
                        <a:t>objectID</a:t>
                      </a:r>
                      <a:r>
                        <a:rPr lang="en-IN" dirty="0"/>
                        <a:t>(“5csdwafca2ecdd21f7”)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F_name”:’Alok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F_name”:Singh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Address1:Noida’,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Address2”:Noida Sec-62’,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},</a:t>
                      </a:r>
                    </a:p>
                    <a:p>
                      <a:r>
                        <a:rPr lang="en-IN" dirty="0"/>
                        <a:t>{“id”:</a:t>
                      </a:r>
                      <a:r>
                        <a:rPr lang="en-IN" dirty="0" err="1"/>
                        <a:t>objectID</a:t>
                      </a:r>
                      <a:r>
                        <a:rPr lang="en-IN" dirty="0"/>
                        <a:t>(“5csdwafca2ecdd21f7”)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F_name”: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Aasths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F_name”:Bharti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Address1:New Delhi’,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Address2”:New Ashok Nagar’,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53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ECA244-3BCF-7792-3728-8E942B84A968}"/>
              </a:ext>
            </a:extLst>
          </p:cNvPr>
          <p:cNvSpPr txBox="1"/>
          <p:nvPr/>
        </p:nvSpPr>
        <p:spPr>
          <a:xfrm>
            <a:off x="2805953" y="37651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DB4B4-EA3D-67D0-B651-C06237E663ED}"/>
              </a:ext>
            </a:extLst>
          </p:cNvPr>
          <p:cNvSpPr txBox="1"/>
          <p:nvPr/>
        </p:nvSpPr>
        <p:spPr>
          <a:xfrm>
            <a:off x="946010" y="267080"/>
            <a:ext cx="7173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cap="none" dirty="0">
                <a:latin typeface="Bahnschrift SemiBold" panose="020B0502040204020203" pitchFamily="34" charset="0"/>
              </a:rPr>
              <a:t>Crud Operation in MongoDB</a:t>
            </a:r>
            <a:endParaRPr lang="en-IN" sz="4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84D6C-5C0A-0FFD-7BFD-8F56ED671A0D}"/>
              </a:ext>
            </a:extLst>
          </p:cNvPr>
          <p:cNvSpPr txBox="1"/>
          <p:nvPr/>
        </p:nvSpPr>
        <p:spPr>
          <a:xfrm>
            <a:off x="8567302" y="197594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M</a:t>
            </a:r>
            <a:r>
              <a:rPr lang="en-IN" dirty="0" err="1">
                <a:latin typeface="Bahnschrift SemiBold SemiConden" panose="020B0502040204020203" pitchFamily="34" charset="0"/>
              </a:rPr>
              <a:t>ongoDB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93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CE6F5-EDE5-1E8C-FD60-BD62C8746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4461-2D0D-D63F-05BE-5F5FC3BE6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484092"/>
            <a:ext cx="6857186" cy="600636"/>
          </a:xfrm>
        </p:spPr>
        <p:txBody>
          <a:bodyPr>
            <a:noAutofit/>
          </a:bodyPr>
          <a:lstStyle/>
          <a:p>
            <a:pPr algn="l"/>
            <a:r>
              <a:rPr lang="en-IN" sz="4400" cap="none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Crud Operation in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B25F1-26FE-6576-0B60-A68DF10E3023}"/>
              </a:ext>
            </a:extLst>
          </p:cNvPr>
          <p:cNvSpPr txBox="1"/>
          <p:nvPr/>
        </p:nvSpPr>
        <p:spPr>
          <a:xfrm>
            <a:off x="1331254" y="1100878"/>
            <a:ext cx="5867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insert 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check insert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update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delete data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9EF220-EF68-E5EE-31E3-6BE77B88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104" y="2720769"/>
            <a:ext cx="8256836" cy="276999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db.products.insertOne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({name:</a:t>
            </a:r>
            <a:r>
              <a:rPr lang="en-IN" dirty="0"/>
              <a:t> Samsung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 M40',brand:'samsung',price:250,category:'Mobile'})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546E3-1271-BE90-1C99-AC940F51D730}"/>
              </a:ext>
            </a:extLst>
          </p:cNvPr>
          <p:cNvSpPr txBox="1"/>
          <p:nvPr/>
        </p:nvSpPr>
        <p:spPr>
          <a:xfrm>
            <a:off x="1223682" y="2351437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Insert data  using by command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E345A-7A1F-1CD7-D0C0-5F8F050EE0E4}"/>
              </a:ext>
            </a:extLst>
          </p:cNvPr>
          <p:cNvSpPr txBox="1"/>
          <p:nvPr/>
        </p:nvSpPr>
        <p:spPr>
          <a:xfrm>
            <a:off x="999563" y="3041720"/>
            <a:ext cx="833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acknowledged: true,  </a:t>
            </a:r>
            <a:r>
              <a:rPr lang="en-IN" dirty="0" err="1">
                <a:latin typeface="Bahnschrift Light SemiCondensed" panose="020B0502040204020203" pitchFamily="34" charset="0"/>
              </a:rPr>
              <a:t>insertedId</a:t>
            </a:r>
            <a:r>
              <a:rPr lang="en-IN" dirty="0">
                <a:latin typeface="Bahnschrift Light SemiCondensed" panose="020B0502040204020203" pitchFamily="34" charset="0"/>
              </a:rPr>
              <a:t>: </a:t>
            </a:r>
            <a:r>
              <a:rPr lang="en-IN" dirty="0" err="1">
                <a:latin typeface="Bahnschrift Light SemiCondensed" panose="020B0502040204020203" pitchFamily="34" charset="0"/>
              </a:rPr>
              <a:t>ObjectId</a:t>
            </a:r>
            <a:r>
              <a:rPr lang="en-IN" dirty="0">
                <a:latin typeface="Bahnschrift Light SemiCondensed" panose="020B0502040204020203" pitchFamily="34" charset="0"/>
              </a:rPr>
              <a:t>('671684d1fb0510de5c7deacb')}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CF714-1A68-3DC6-2B8F-A4AB8BD5E6EC}"/>
              </a:ext>
            </a:extLst>
          </p:cNvPr>
          <p:cNvSpPr txBox="1"/>
          <p:nvPr/>
        </p:nvSpPr>
        <p:spPr>
          <a:xfrm>
            <a:off x="8617322" y="4445513"/>
            <a:ext cx="142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2BB04-3A4A-45C6-624F-82D54F8F4293}"/>
              </a:ext>
            </a:extLst>
          </p:cNvPr>
          <p:cNvSpPr txBox="1"/>
          <p:nvPr/>
        </p:nvSpPr>
        <p:spPr>
          <a:xfrm>
            <a:off x="1156104" y="374898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"_id": {    "$</a:t>
            </a:r>
            <a:r>
              <a:rPr lang="en-IN" dirty="0" err="1">
                <a:latin typeface="Bahnschrift Light SemiCondensed" panose="020B0502040204020203" pitchFamily="34" charset="0"/>
              </a:rPr>
              <a:t>oid</a:t>
            </a:r>
            <a:r>
              <a:rPr lang="en-IN" dirty="0">
                <a:latin typeface="Bahnschrift Light SemiCondensed" panose="020B0502040204020203" pitchFamily="34" charset="0"/>
              </a:rPr>
              <a:t>": "671684d1fb0510de5c7deacb"  },  "name": "Samsung M40",  "brand": "Samsung",  "price": 250,  "category": "Mobile"}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410B5-EC48-96DD-B639-4DA341B52AEE}"/>
              </a:ext>
            </a:extLst>
          </p:cNvPr>
          <p:cNvSpPr txBox="1"/>
          <p:nvPr/>
        </p:nvSpPr>
        <p:spPr>
          <a:xfrm>
            <a:off x="909918" y="4630179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Insert data  using by UI (Manual)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75EF8-A306-0B7E-42E4-B37528F06DFB}"/>
              </a:ext>
            </a:extLst>
          </p:cNvPr>
          <p:cNvSpPr txBox="1"/>
          <p:nvPr/>
        </p:nvSpPr>
        <p:spPr>
          <a:xfrm>
            <a:off x="1223682" y="5004390"/>
            <a:ext cx="4567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"_id": {    "$</a:t>
            </a:r>
            <a:r>
              <a:rPr lang="en-IN" dirty="0" err="1">
                <a:latin typeface="Bahnschrift Light SemiCondensed" panose="020B0502040204020203" pitchFamily="34" charset="0"/>
              </a:rPr>
              <a:t>oid</a:t>
            </a:r>
            <a:r>
              <a:rPr lang="en-IN" dirty="0">
                <a:latin typeface="Bahnschrift Light SemiCondensed" panose="020B0502040204020203" pitchFamily="34" charset="0"/>
              </a:rPr>
              <a:t>": "6716897294e908c30ff589a4"  },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name":"Vivo</a:t>
            </a:r>
            <a:r>
              <a:rPr lang="en-IN" dirty="0">
                <a:latin typeface="Bahnschrift Light SemiCondensed" panose="020B0502040204020203" pitchFamily="34" charset="0"/>
              </a:rPr>
              <a:t> u20",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brand":"Vivo</a:t>
            </a:r>
            <a:r>
              <a:rPr lang="en-IN" dirty="0">
                <a:latin typeface="Bahnschrift Light SemiCondensed" panose="020B0502040204020203" pitchFamily="34" charset="0"/>
              </a:rPr>
              <a:t>",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 "Price":120,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category":"Mobile</a:t>
            </a:r>
            <a:r>
              <a:rPr lang="en-IN" dirty="0">
                <a:latin typeface="Bahnschrift Light SemiCondensed" panose="020B0502040204020203" pitchFamily="34" charset="0"/>
              </a:rPr>
              <a:t>“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328EA-ABC1-E798-7BEC-8E99D5F3533C}"/>
              </a:ext>
            </a:extLst>
          </p:cNvPr>
          <p:cNvSpPr txBox="1"/>
          <p:nvPr/>
        </p:nvSpPr>
        <p:spPr>
          <a:xfrm>
            <a:off x="1151963" y="3580471"/>
            <a:ext cx="142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CA7F8-2760-F244-1AF3-4F0054144D12}"/>
              </a:ext>
            </a:extLst>
          </p:cNvPr>
          <p:cNvSpPr txBox="1"/>
          <p:nvPr/>
        </p:nvSpPr>
        <p:spPr>
          <a:xfrm>
            <a:off x="6602505" y="4864206"/>
            <a:ext cx="5446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 "_id": {    "$</a:t>
            </a:r>
            <a:r>
              <a:rPr lang="en-IN" dirty="0" err="1"/>
              <a:t>oid</a:t>
            </a:r>
            <a:r>
              <a:rPr lang="en-IN" dirty="0"/>
              <a:t>": "671685cc94e908c30ff589a3"  </a:t>
            </a:r>
          </a:p>
          <a:p>
            <a:r>
              <a:rPr lang="en-IN" dirty="0"/>
              <a:t>},  </a:t>
            </a:r>
          </a:p>
          <a:p>
            <a:r>
              <a:rPr lang="en-IN" dirty="0"/>
              <a:t>"name": "Vivo U10", </a:t>
            </a:r>
          </a:p>
          <a:p>
            <a:r>
              <a:rPr lang="en-IN" dirty="0"/>
              <a:t> "</a:t>
            </a:r>
            <a:r>
              <a:rPr lang="en-IN" dirty="0" err="1"/>
              <a:t>brnad</a:t>
            </a:r>
            <a:r>
              <a:rPr lang="en-IN" dirty="0"/>
              <a:t>": "Vivo", </a:t>
            </a:r>
          </a:p>
          <a:p>
            <a:r>
              <a:rPr lang="en-IN" dirty="0"/>
              <a:t> "price": 150,  </a:t>
            </a:r>
          </a:p>
          <a:p>
            <a:r>
              <a:rPr lang="en-IN" dirty="0"/>
              <a:t>"category": "Mobile"}</a:t>
            </a:r>
          </a:p>
        </p:txBody>
      </p:sp>
    </p:spTree>
    <p:extLst>
      <p:ext uri="{BB962C8B-B14F-4D97-AF65-F5344CB8AC3E}">
        <p14:creationId xmlns:p14="http://schemas.microsoft.com/office/powerpoint/2010/main" val="265073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31E40-60E6-CD31-246E-A76F0DFE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C7B5-F84A-FAFC-BC6D-A145602D6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484092"/>
            <a:ext cx="6857186" cy="60063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</a:t>
            </a:r>
            <a:r>
              <a:rPr lang="en-IN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onnect</a:t>
            </a:r>
            <a:r>
              <a:rPr lang="en-IN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Node with MongoDB</a:t>
            </a:r>
            <a:endParaRPr lang="en-IN" sz="4400" cap="none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FDA1-9BD0-BF2E-65BD-E91B61EEF6ED}"/>
              </a:ext>
            </a:extLst>
          </p:cNvPr>
          <p:cNvSpPr txBox="1"/>
          <p:nvPr/>
        </p:nvSpPr>
        <p:spPr>
          <a:xfrm>
            <a:off x="1331254" y="1100877"/>
            <a:ext cx="6104964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MongoDB Package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Connect MongoDB with Node JS.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Show data from MongoDB.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67449-544E-9117-02C5-1DCD608B9DF5}"/>
              </a:ext>
            </a:extLst>
          </p:cNvPr>
          <p:cNvSpPr txBox="1"/>
          <p:nvPr/>
        </p:nvSpPr>
        <p:spPr>
          <a:xfrm>
            <a:off x="1425805" y="2582676"/>
            <a:ext cx="7454244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://localhost:27017";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://127.0.0.1:27017"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"node_tut_2024"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({}).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9504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33330-9113-3943-6414-BC7580F7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3726-FDBA-98B7-A8B5-2525F836C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Client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and Server Sides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95BAA-E99A-F191-909F-FFE9EBBB5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86" y="2110269"/>
            <a:ext cx="1203512" cy="12035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64FCEEE-C310-E632-12C8-C8C4E2EEDA4F}"/>
              </a:ext>
            </a:extLst>
          </p:cNvPr>
          <p:cNvSpPr/>
          <p:nvPr/>
        </p:nvSpPr>
        <p:spPr>
          <a:xfrm>
            <a:off x="4113081" y="2418972"/>
            <a:ext cx="3126702" cy="1779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14A99FB-099A-6D7E-00FC-EBBEA25B6AAF}"/>
              </a:ext>
            </a:extLst>
          </p:cNvPr>
          <p:cNvSpPr/>
          <p:nvPr/>
        </p:nvSpPr>
        <p:spPr>
          <a:xfrm>
            <a:off x="4100237" y="2711226"/>
            <a:ext cx="3126702" cy="1613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41974-BD77-4F7E-6A6E-969116031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53" y="1646491"/>
            <a:ext cx="1757078" cy="175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338A9-281F-156B-ADD9-BC4B73E3E3F2}"/>
              </a:ext>
            </a:extLst>
          </p:cNvPr>
          <p:cNvSpPr txBox="1"/>
          <p:nvPr/>
        </p:nvSpPr>
        <p:spPr>
          <a:xfrm>
            <a:off x="4876014" y="2003523"/>
            <a:ext cx="16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Request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0B7AC-3C05-F13D-DFD5-711A39C3C8C3}"/>
              </a:ext>
            </a:extLst>
          </p:cNvPr>
          <p:cNvSpPr txBox="1"/>
          <p:nvPr/>
        </p:nvSpPr>
        <p:spPr>
          <a:xfrm>
            <a:off x="4856748" y="3031542"/>
            <a:ext cx="155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Response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40820-74F4-08DE-6DF2-ED7B90F235FF}"/>
              </a:ext>
            </a:extLst>
          </p:cNvPr>
          <p:cNvSpPr txBox="1"/>
          <p:nvPr/>
        </p:nvSpPr>
        <p:spPr>
          <a:xfrm>
            <a:off x="7620786" y="3454432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Server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7DDD2-6DB1-9D6F-C0C3-011DF337CC35}"/>
              </a:ext>
            </a:extLst>
          </p:cNvPr>
          <p:cNvSpPr txBox="1"/>
          <p:nvPr/>
        </p:nvSpPr>
        <p:spPr>
          <a:xfrm>
            <a:off x="2577446" y="3370931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Client</a:t>
            </a:r>
            <a:endParaRPr lang="en-IN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D98AB6F-5686-3E11-741E-02DCD611732B}"/>
              </a:ext>
            </a:extLst>
          </p:cNvPr>
          <p:cNvSpPr/>
          <p:nvPr/>
        </p:nvSpPr>
        <p:spPr>
          <a:xfrm rot="17010914">
            <a:off x="2077391" y="3905287"/>
            <a:ext cx="2081581" cy="9742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99CDC70-58D3-F208-DF28-19EE87953B1D}"/>
              </a:ext>
            </a:extLst>
          </p:cNvPr>
          <p:cNvSpPr/>
          <p:nvPr/>
        </p:nvSpPr>
        <p:spPr>
          <a:xfrm rot="17010914">
            <a:off x="6530867" y="3905285"/>
            <a:ext cx="2081581" cy="9742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142C2-2373-B0A6-8869-C79A61686C6B}"/>
              </a:ext>
            </a:extLst>
          </p:cNvPr>
          <p:cNvSpPr txBox="1"/>
          <p:nvPr/>
        </p:nvSpPr>
        <p:spPr>
          <a:xfrm>
            <a:off x="2250402" y="5079773"/>
            <a:ext cx="155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JavaScript, Html, CSS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37531-8265-8069-CFFE-73B154E73433}"/>
              </a:ext>
            </a:extLst>
          </p:cNvPr>
          <p:cNvSpPr txBox="1"/>
          <p:nvPr/>
        </p:nvSpPr>
        <p:spPr>
          <a:xfrm>
            <a:off x="6660313" y="5079773"/>
            <a:ext cx="155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890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0B21C-84AB-CAF7-E8CB-70F8BD7A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6A48-964F-5B61-AA05-3F88C083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201286"/>
            <a:ext cx="6857186" cy="60063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</a:t>
            </a:r>
            <a:r>
              <a:rPr lang="en-IN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onnect</a:t>
            </a:r>
            <a:r>
              <a:rPr lang="en-IN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Node with MongoDB</a:t>
            </a:r>
            <a:endParaRPr lang="en-IN" sz="4400" cap="none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194FD-C094-9EC6-4EA0-BDBC7A4926F6}"/>
              </a:ext>
            </a:extLst>
          </p:cNvPr>
          <p:cNvSpPr txBox="1"/>
          <p:nvPr/>
        </p:nvSpPr>
        <p:spPr>
          <a:xfrm>
            <a:off x="1218132" y="742658"/>
            <a:ext cx="6104964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cap="none" dirty="0">
                <a:latin typeface="Bahnschrift SemiBold" panose="020B0502040204020203" pitchFamily="34" charset="0"/>
              </a:rPr>
              <a:t>Read data  from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Bahnschrift SemiBold" panose="020B0502040204020203" pitchFamily="34" charset="0"/>
              </a:rPr>
              <a:t>Make file for DB Connection.</a:t>
            </a:r>
            <a:endParaRPr lang="en-US" dirty="0">
              <a:latin typeface="Bahnschrift SemiLight SemiConde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Handle promise.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32930-C767-85A8-7913-AA8DA98C73EE}"/>
              </a:ext>
            </a:extLst>
          </p:cNvPr>
          <p:cNvSpPr txBox="1"/>
          <p:nvPr/>
        </p:nvSpPr>
        <p:spPr>
          <a:xfrm>
            <a:off x="1156104" y="2413338"/>
            <a:ext cx="72527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'Vivo U10'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95088-384B-79B1-99F4-47055D198023}"/>
              </a:ext>
            </a:extLst>
          </p:cNvPr>
          <p:cNvSpPr txBox="1"/>
          <p:nvPr/>
        </p:nvSpPr>
        <p:spPr>
          <a:xfrm>
            <a:off x="1394006" y="2044006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Read Single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324C-BFAA-7D95-6E3B-BA612A591D0A}"/>
              </a:ext>
            </a:extLst>
          </p:cNvPr>
          <p:cNvSpPr txBox="1"/>
          <p:nvPr/>
        </p:nvSpPr>
        <p:spPr>
          <a:xfrm>
            <a:off x="972670" y="4888490"/>
            <a:ext cx="74362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D750C-86A8-7EE0-9651-6C73FBFA998C}"/>
              </a:ext>
            </a:extLst>
          </p:cNvPr>
          <p:cNvSpPr txBox="1"/>
          <p:nvPr/>
        </p:nvSpPr>
        <p:spPr>
          <a:xfrm>
            <a:off x="1044383" y="449387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Read All data </a:t>
            </a:r>
            <a:r>
              <a:rPr lang="en-IN" sz="2000" b="1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data</a:t>
            </a:r>
            <a:endParaRPr lang="en-IN" sz="2000" b="1" dirty="0">
              <a:solidFill>
                <a:srgbClr val="FFFF00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CDEE5-85B5-E267-B3C5-D0EFAECFDB1B}"/>
              </a:ext>
            </a:extLst>
          </p:cNvPr>
          <p:cNvCxnSpPr>
            <a:cxnSpLocks/>
          </p:cNvCxnSpPr>
          <p:nvPr/>
        </p:nvCxnSpPr>
        <p:spPr>
          <a:xfrm flipH="1">
            <a:off x="5880504" y="2244061"/>
            <a:ext cx="636837" cy="26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54E366-5BBA-EC88-4067-1AF489B1BAF3}"/>
              </a:ext>
            </a:extLst>
          </p:cNvPr>
          <p:cNvSpPr txBox="1"/>
          <p:nvPr/>
        </p:nvSpPr>
        <p:spPr>
          <a:xfrm>
            <a:off x="6432170" y="2032346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Called </a:t>
            </a:r>
            <a:r>
              <a:rPr lang="en-IN" sz="2000" b="1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db</a:t>
            </a:r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connection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10E919-8A58-60C7-07C2-04FE5882F7FC}"/>
              </a:ext>
            </a:extLst>
          </p:cNvPr>
          <p:cNvCxnSpPr>
            <a:cxnSpLocks/>
          </p:cNvCxnSpPr>
          <p:nvPr/>
        </p:nvCxnSpPr>
        <p:spPr>
          <a:xfrm flipH="1">
            <a:off x="3513821" y="4613940"/>
            <a:ext cx="1873967" cy="6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DC0839-9E40-E53E-9D3B-4C21B27FED12}"/>
              </a:ext>
            </a:extLst>
          </p:cNvPr>
          <p:cNvSpPr txBox="1"/>
          <p:nvPr/>
        </p:nvSpPr>
        <p:spPr>
          <a:xfrm>
            <a:off x="5284521" y="4347830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await () function handle the promise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93DDF-704C-A350-7934-E3569CF8A24B}"/>
              </a:ext>
            </a:extLst>
          </p:cNvPr>
          <p:cNvSpPr txBox="1"/>
          <p:nvPr/>
        </p:nvSpPr>
        <p:spPr>
          <a:xfrm>
            <a:off x="7076148" y="2831691"/>
            <a:ext cx="3855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then () function handle the promise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54C6C7-8559-F520-2C69-3F1C70F9A300}"/>
              </a:ext>
            </a:extLst>
          </p:cNvPr>
          <p:cNvCxnSpPr>
            <a:cxnSpLocks/>
          </p:cNvCxnSpPr>
          <p:nvPr/>
        </p:nvCxnSpPr>
        <p:spPr>
          <a:xfrm flipH="1">
            <a:off x="6503080" y="3111084"/>
            <a:ext cx="636837" cy="26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A0233-55E0-6D9B-D6D2-413D32E3092D}"/>
              </a:ext>
            </a:extLst>
          </p:cNvPr>
          <p:cNvCxnSpPr>
            <a:cxnSpLocks/>
          </p:cNvCxnSpPr>
          <p:nvPr/>
        </p:nvCxnSpPr>
        <p:spPr>
          <a:xfrm flipH="1" flipV="1">
            <a:off x="2433450" y="3487022"/>
            <a:ext cx="371196" cy="654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46E22-2D5C-9EDB-D098-B32EDDB4B667}"/>
              </a:ext>
            </a:extLst>
          </p:cNvPr>
          <p:cNvSpPr txBox="1"/>
          <p:nvPr/>
        </p:nvSpPr>
        <p:spPr>
          <a:xfrm>
            <a:off x="2713939" y="4009122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Find ()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just like where condition as use in MySQL</a:t>
            </a:r>
          </a:p>
        </p:txBody>
      </p:sp>
    </p:spTree>
    <p:extLst>
      <p:ext uri="{BB962C8B-B14F-4D97-AF65-F5344CB8AC3E}">
        <p14:creationId xmlns:p14="http://schemas.microsoft.com/office/powerpoint/2010/main" val="2519271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C097F-8790-0C29-B3E5-F56FAACC1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D684-7476-6BA4-762B-275592D5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Insert Data from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52544A-7F9E-4E31-9CB2-9950A5C291D5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47743-E900-A72F-2AFE-073592A41596}"/>
              </a:ext>
            </a:extLst>
          </p:cNvPr>
          <p:cNvSpPr txBox="1"/>
          <p:nvPr/>
        </p:nvSpPr>
        <p:spPr>
          <a:xfrm>
            <a:off x="1447800" y="924470"/>
            <a:ext cx="6104964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new file for insert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Insert single and Multiple records.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A67A-9892-CFEB-7015-2333DDE8D9F7}"/>
              </a:ext>
            </a:extLst>
          </p:cNvPr>
          <p:cNvSpPr txBox="1"/>
          <p:nvPr/>
        </p:nvSpPr>
        <p:spPr>
          <a:xfrm>
            <a:off x="546755" y="2419858"/>
            <a:ext cx="10584556" cy="38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[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infinix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'Infinix'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'moto m20'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'Motorolla'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'micro m60'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'Micromax'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]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inserted'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not inserted'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44537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99FC-20AD-68D0-F292-B7D4849E8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EB8D-9093-7DFC-2B73-22DC13EB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Update Data in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5AA131-A335-40DF-975E-4ECA90170B63}"/>
              </a:ext>
            </a:extLst>
          </p:cNvPr>
          <p:cNvSpPr txBox="1">
            <a:spLocks/>
          </p:cNvSpPr>
          <p:nvPr/>
        </p:nvSpPr>
        <p:spPr>
          <a:xfrm>
            <a:off x="1156105" y="484092"/>
            <a:ext cx="6460754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BD57A-0E9E-8FE3-F066-CC0E3C2B328D}"/>
              </a:ext>
            </a:extLst>
          </p:cNvPr>
          <p:cNvSpPr txBox="1"/>
          <p:nvPr/>
        </p:nvSpPr>
        <p:spPr>
          <a:xfrm>
            <a:off x="1447800" y="1037593"/>
            <a:ext cx="3887771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new file for update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update single and Multiple records.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B4DCB-55D6-6EFA-D746-3D5C95439F2A}"/>
              </a:ext>
            </a:extLst>
          </p:cNvPr>
          <p:cNvSpPr txBox="1"/>
          <p:nvPr/>
        </p:nvSpPr>
        <p:spPr>
          <a:xfrm>
            <a:off x="5733854" y="1504644"/>
            <a:ext cx="6094428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 </a:t>
            </a: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06487-42F6-4681-756B-FC13191BE80E}"/>
              </a:ext>
            </a:extLst>
          </p:cNvPr>
          <p:cNvSpPr txBox="1"/>
          <p:nvPr/>
        </p:nvSpPr>
        <p:spPr>
          <a:xfrm>
            <a:off x="7147875" y="92535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Single Record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1426A-D944-3A7F-91FE-D1665F1E6481}"/>
              </a:ext>
            </a:extLst>
          </p:cNvPr>
          <p:cNvSpPr txBox="1"/>
          <p:nvPr/>
        </p:nvSpPr>
        <p:spPr>
          <a:xfrm>
            <a:off x="1093512" y="3421235"/>
            <a:ext cx="8887119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15 Pro"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updated"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not updated"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0C355-3860-86B9-E610-BF7D4AC6452D}"/>
              </a:ext>
            </a:extLst>
          </p:cNvPr>
          <p:cNvSpPr txBox="1"/>
          <p:nvPr/>
        </p:nvSpPr>
        <p:spPr>
          <a:xfrm>
            <a:off x="1447800" y="287728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Multiple Records update</a:t>
            </a:r>
          </a:p>
        </p:txBody>
      </p:sp>
    </p:spTree>
    <p:extLst>
      <p:ext uri="{BB962C8B-B14F-4D97-AF65-F5344CB8AC3E}">
        <p14:creationId xmlns:p14="http://schemas.microsoft.com/office/powerpoint/2010/main" val="2234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BFD3-FFB6-EE25-8644-8054CACEF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EC91-0F4E-18EC-A324-72D2F8A6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Delete Data from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C4293-C625-2346-74FA-19865D5244C4}"/>
              </a:ext>
            </a:extLst>
          </p:cNvPr>
          <p:cNvSpPr txBox="1">
            <a:spLocks/>
          </p:cNvSpPr>
          <p:nvPr/>
        </p:nvSpPr>
        <p:spPr>
          <a:xfrm>
            <a:off x="1156105" y="484092"/>
            <a:ext cx="6460754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371B3-504E-6B8F-95AA-5B08742D5A8E}"/>
              </a:ext>
            </a:extLst>
          </p:cNvPr>
          <p:cNvSpPr txBox="1"/>
          <p:nvPr/>
        </p:nvSpPr>
        <p:spPr>
          <a:xfrm>
            <a:off x="7147875" y="92535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Single Record Delete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17F67-B013-8692-8AFD-E873FFF5143A}"/>
              </a:ext>
            </a:extLst>
          </p:cNvPr>
          <p:cNvSpPr txBox="1"/>
          <p:nvPr/>
        </p:nvSpPr>
        <p:spPr>
          <a:xfrm>
            <a:off x="1447800" y="287728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Multiple Records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C6949-ECEF-C839-A144-5A50D7B0D713}"/>
              </a:ext>
            </a:extLst>
          </p:cNvPr>
          <p:cNvSpPr txBox="1"/>
          <p:nvPr/>
        </p:nvSpPr>
        <p:spPr>
          <a:xfrm>
            <a:off x="1447800" y="999885"/>
            <a:ext cx="4962427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new file for Delete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Delete single and Multiple records.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553F8-6022-7484-7AAB-0C2468E96C78}"/>
              </a:ext>
            </a:extLst>
          </p:cNvPr>
          <p:cNvSpPr txBox="1"/>
          <p:nvPr/>
        </p:nvSpPr>
        <p:spPr>
          <a:xfrm>
            <a:off x="5187099" y="1339299"/>
            <a:ext cx="6926344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912F8-3D06-B87E-AFCB-D0F268E6B307}"/>
              </a:ext>
            </a:extLst>
          </p:cNvPr>
          <p:cNvSpPr txBox="1"/>
          <p:nvPr/>
        </p:nvSpPr>
        <p:spPr>
          <a:xfrm>
            <a:off x="1092475" y="3436977"/>
            <a:ext cx="7830532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m60"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deleted"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not deleted"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9885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3A2EE-5E19-1990-A168-EBB5C5691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761A-404C-663A-58DB-7857E471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Client and Server Sides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2E399C90-E94C-3E3E-2B38-EA88FF24E6EF}"/>
              </a:ext>
            </a:extLst>
          </p:cNvPr>
          <p:cNvSpPr/>
          <p:nvPr/>
        </p:nvSpPr>
        <p:spPr>
          <a:xfrm>
            <a:off x="2581833" y="2707340"/>
            <a:ext cx="322729" cy="158675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488F5576-13CD-CA48-91E3-F7720DC6F9EE}"/>
              </a:ext>
            </a:extLst>
          </p:cNvPr>
          <p:cNvSpPr/>
          <p:nvPr/>
        </p:nvSpPr>
        <p:spPr>
          <a:xfrm flipV="1">
            <a:off x="1990165" y="2631141"/>
            <a:ext cx="322730" cy="162709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586D6712-8386-9F07-27F0-E01622E6BC45}"/>
              </a:ext>
            </a:extLst>
          </p:cNvPr>
          <p:cNvSpPr/>
          <p:nvPr/>
        </p:nvSpPr>
        <p:spPr>
          <a:xfrm>
            <a:off x="8633012" y="2734233"/>
            <a:ext cx="322729" cy="155537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0CFE770B-B420-456C-33DF-8A233F2BD40F}"/>
              </a:ext>
            </a:extLst>
          </p:cNvPr>
          <p:cNvSpPr/>
          <p:nvPr/>
        </p:nvSpPr>
        <p:spPr>
          <a:xfrm flipV="1">
            <a:off x="8113062" y="2702859"/>
            <a:ext cx="322729" cy="155537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79BF-9FB2-5EE9-F377-EF0C2F38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5" y="1951852"/>
            <a:ext cx="1888078" cy="5851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50919B-68C1-B281-0B70-E2C3EE4EC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16" y="1753548"/>
            <a:ext cx="2671180" cy="783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F05966-66A6-047B-F040-E87DBE5BE851}"/>
              </a:ext>
            </a:extLst>
          </p:cNvPr>
          <p:cNvSpPr txBox="1"/>
          <p:nvPr/>
        </p:nvSpPr>
        <p:spPr>
          <a:xfrm>
            <a:off x="2985239" y="3334871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JavaScript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0E290-75CB-661D-9CB4-67F26AEC72B9}"/>
              </a:ext>
            </a:extLst>
          </p:cNvPr>
          <p:cNvSpPr txBox="1"/>
          <p:nvPr/>
        </p:nvSpPr>
        <p:spPr>
          <a:xfrm>
            <a:off x="6200833" y="3325904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JavaScript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995D2-DDCA-E003-9D30-3068D770B544}"/>
              </a:ext>
            </a:extLst>
          </p:cNvPr>
          <p:cNvSpPr txBox="1"/>
          <p:nvPr/>
        </p:nvSpPr>
        <p:spPr>
          <a:xfrm>
            <a:off x="9021981" y="3334871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4CB728-DDCC-A7C8-1A69-CFF718CF7511}"/>
              </a:ext>
            </a:extLst>
          </p:cNvPr>
          <p:cNvSpPr txBox="1"/>
          <p:nvPr/>
        </p:nvSpPr>
        <p:spPr>
          <a:xfrm>
            <a:off x="851648" y="3334871"/>
            <a:ext cx="96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Results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F8C2350-89D0-C7DC-9172-B6BD69093BA6}"/>
              </a:ext>
            </a:extLst>
          </p:cNvPr>
          <p:cNvSpPr/>
          <p:nvPr/>
        </p:nvSpPr>
        <p:spPr>
          <a:xfrm rot="5400000">
            <a:off x="5275562" y="2440468"/>
            <a:ext cx="322729" cy="6194954"/>
          </a:xfrm>
          <a:prstGeom prst="rightBrac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42ED-EA3B-CE8B-56C8-6623E36FB93C}"/>
              </a:ext>
            </a:extLst>
          </p:cNvPr>
          <p:cNvSpPr txBox="1"/>
          <p:nvPr/>
        </p:nvSpPr>
        <p:spPr>
          <a:xfrm>
            <a:off x="4541621" y="5062817"/>
            <a:ext cx="164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Written in C++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864F41-F10D-B4AE-4E7D-86FD5208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11" y="4383736"/>
            <a:ext cx="999409" cy="9994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EC46E2-A247-D561-679F-B43C27EDA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55" y="4383736"/>
            <a:ext cx="999409" cy="9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F58D-0474-F5E8-8CA6-8C9BDC9E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CA85-1F95-2BE5-F56D-B72DC528F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What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developer make wit NodeJS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91B71-F9E5-552B-1EF0-250BB8E8A4E6}"/>
              </a:ext>
            </a:extLst>
          </p:cNvPr>
          <p:cNvSpPr txBox="1"/>
          <p:nvPr/>
        </p:nvSpPr>
        <p:spPr>
          <a:xfrm>
            <a:off x="2828531" y="3255105"/>
            <a:ext cx="101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Web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801F-5D8B-8D36-D230-EC40CB3CEEE6}"/>
              </a:ext>
            </a:extLst>
          </p:cNvPr>
          <p:cNvSpPr txBox="1"/>
          <p:nvPr/>
        </p:nvSpPr>
        <p:spPr>
          <a:xfrm>
            <a:off x="8418046" y="3167915"/>
            <a:ext cx="101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94A8F-B05C-A9AB-7603-65D2BD223437}"/>
              </a:ext>
            </a:extLst>
          </p:cNvPr>
          <p:cNvSpPr txBox="1"/>
          <p:nvPr/>
        </p:nvSpPr>
        <p:spPr>
          <a:xfrm>
            <a:off x="5468657" y="1789390"/>
            <a:ext cx="2698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Front-End/Back-end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D8B6-EA26-589F-AA91-CA2F3B0AF5B8}"/>
              </a:ext>
            </a:extLst>
          </p:cNvPr>
          <p:cNvSpPr txBox="1"/>
          <p:nvPr/>
        </p:nvSpPr>
        <p:spPr>
          <a:xfrm>
            <a:off x="2238458" y="5332882"/>
            <a:ext cx="1389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Bahnschrift SemiLight SemiConde" panose="020B0502040204020203" pitchFamily="34" charset="0"/>
              </a:rPr>
              <a:t>Mobile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00857-AA21-D447-E4D6-A4A3AF711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08" y="1784910"/>
            <a:ext cx="999195" cy="1385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37A5C-D41E-034C-B4C7-3800B70F7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97" y="4139425"/>
            <a:ext cx="1225008" cy="1225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15CDDF-F4FD-AF67-9F62-A664A539A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87" y="4016188"/>
            <a:ext cx="1446856" cy="1142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B4FB1-5DF6-8F9C-032E-AA5C1E979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22" y="1695263"/>
            <a:ext cx="1709242" cy="1709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CB8372-E983-C801-8A7E-01C54AA0ED79}"/>
              </a:ext>
            </a:extLst>
          </p:cNvPr>
          <p:cNvSpPr txBox="1"/>
          <p:nvPr/>
        </p:nvSpPr>
        <p:spPr>
          <a:xfrm>
            <a:off x="5889157" y="4203108"/>
            <a:ext cx="101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BA1C5-39F2-C8DA-B873-80AFB016F415}"/>
              </a:ext>
            </a:extLst>
          </p:cNvPr>
          <p:cNvCxnSpPr>
            <a:cxnSpLocks/>
          </p:cNvCxnSpPr>
          <p:nvPr/>
        </p:nvCxnSpPr>
        <p:spPr>
          <a:xfrm>
            <a:off x="3892846" y="3011271"/>
            <a:ext cx="2014241" cy="646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046EC3-9B6C-E526-16DA-5DC886FD9F1C}"/>
              </a:ext>
            </a:extLst>
          </p:cNvPr>
          <p:cNvCxnSpPr>
            <a:cxnSpLocks/>
          </p:cNvCxnSpPr>
          <p:nvPr/>
        </p:nvCxnSpPr>
        <p:spPr>
          <a:xfrm>
            <a:off x="6562353" y="3917329"/>
            <a:ext cx="1973697" cy="655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739EB-3A84-C098-7EDB-1BA300311768}"/>
              </a:ext>
            </a:extLst>
          </p:cNvPr>
          <p:cNvCxnSpPr>
            <a:cxnSpLocks/>
          </p:cNvCxnSpPr>
          <p:nvPr/>
        </p:nvCxnSpPr>
        <p:spPr>
          <a:xfrm flipV="1">
            <a:off x="3833421" y="4093322"/>
            <a:ext cx="2107039" cy="659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8B226-AB2D-A1C2-2166-60943E9FA4BD}"/>
              </a:ext>
            </a:extLst>
          </p:cNvPr>
          <p:cNvCxnSpPr>
            <a:cxnSpLocks/>
          </p:cNvCxnSpPr>
          <p:nvPr/>
        </p:nvCxnSpPr>
        <p:spPr>
          <a:xfrm flipV="1">
            <a:off x="6560996" y="3062634"/>
            <a:ext cx="1857050" cy="555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50531E2-B790-77AD-C66A-54691AFA7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60" y="2987937"/>
            <a:ext cx="1386784" cy="13853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45DB6F-AB6F-4D24-C77B-BE5B8516D1DE}"/>
              </a:ext>
            </a:extLst>
          </p:cNvPr>
          <p:cNvSpPr txBox="1"/>
          <p:nvPr/>
        </p:nvSpPr>
        <p:spPr>
          <a:xfrm>
            <a:off x="8350746" y="5529879"/>
            <a:ext cx="130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File Server </a:t>
            </a:r>
          </a:p>
        </p:txBody>
      </p:sp>
    </p:spTree>
    <p:extLst>
      <p:ext uri="{BB962C8B-B14F-4D97-AF65-F5344CB8AC3E}">
        <p14:creationId xmlns:p14="http://schemas.microsoft.com/office/powerpoint/2010/main" val="327255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52F94-0F03-8A3A-8228-57C0B361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E3EB-CD8C-8206-3FCE-A2E895FB5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Install and Setup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9707-6526-9128-D465-BFF1B9777AE6}"/>
              </a:ext>
            </a:extLst>
          </p:cNvPr>
          <p:cNvSpPr txBox="1"/>
          <p:nvPr/>
        </p:nvSpPr>
        <p:spPr>
          <a:xfrm>
            <a:off x="1454712" y="1253017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Download Node JS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NPM and Node.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List of Recommended code editor.</a:t>
            </a:r>
          </a:p>
        </p:txBody>
      </p:sp>
    </p:spTree>
    <p:extLst>
      <p:ext uri="{BB962C8B-B14F-4D97-AF65-F5344CB8AC3E}">
        <p14:creationId xmlns:p14="http://schemas.microsoft.com/office/powerpoint/2010/main" val="260845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2090-9CFF-B910-8030-168B86C44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C970-5581-881B-BB22-E4FFFD0C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First script with node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24ABF-F32E-F9B8-F98A-E032C794686D}"/>
              </a:ext>
            </a:extLst>
          </p:cNvPr>
          <p:cNvSpPr txBox="1"/>
          <p:nvPr/>
        </p:nvSpPr>
        <p:spPr>
          <a:xfrm>
            <a:off x="1454712" y="1253017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Script with command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folder and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first code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and run.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742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2511</TotalTime>
  <Words>4699</Words>
  <Application>Microsoft Office PowerPoint</Application>
  <PresentationFormat>Widescreen</PresentationFormat>
  <Paragraphs>800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Bahnschrift Light</vt:lpstr>
      <vt:lpstr>Bahnschrift Light SemiCondensed</vt:lpstr>
      <vt:lpstr>Bahnschrift SemiBold</vt:lpstr>
      <vt:lpstr>Bahnschrift SemiBold SemiConden</vt:lpstr>
      <vt:lpstr>Bahnschrift SemiCondensed</vt:lpstr>
      <vt:lpstr>Bahnschrift SemiLight SemiConde</vt:lpstr>
      <vt:lpstr>Calibri</vt:lpstr>
      <vt:lpstr>Consolas</vt:lpstr>
      <vt:lpstr>Corbel</vt:lpstr>
      <vt:lpstr>Wingdings</vt:lpstr>
      <vt:lpstr>Depth</vt:lpstr>
      <vt:lpstr>What is id NodeJS</vt:lpstr>
      <vt:lpstr>Why do we do NodeJS</vt:lpstr>
      <vt:lpstr>Basic before Getting start</vt:lpstr>
      <vt:lpstr>Client and Server Sides</vt:lpstr>
      <vt:lpstr>Client and Server Sides</vt:lpstr>
      <vt:lpstr>Client and Server Sides</vt:lpstr>
      <vt:lpstr>What developer make wit NodeJS</vt:lpstr>
      <vt:lpstr>Install and Setup NodeJS</vt:lpstr>
      <vt:lpstr>First script with node</vt:lpstr>
      <vt:lpstr>Fundamentals of NodeJS</vt:lpstr>
      <vt:lpstr>Core Module in NodeJS</vt:lpstr>
      <vt:lpstr>Make Basic server output on browser</vt:lpstr>
      <vt:lpstr>All About Package.Json</vt:lpstr>
      <vt:lpstr>Nodemon | Time saving module</vt:lpstr>
      <vt:lpstr>Make a simple API</vt:lpstr>
      <vt:lpstr>Input from command line</vt:lpstr>
      <vt:lpstr>Show file list</vt:lpstr>
      <vt:lpstr>Crud with file system</vt:lpstr>
      <vt:lpstr>Asynchronous and Synchronous</vt:lpstr>
      <vt:lpstr>Asynchronous and Synchronous</vt:lpstr>
      <vt:lpstr>Handle Asynchronous Data in NodeJS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Express JS</vt:lpstr>
      <vt:lpstr>Express JS</vt:lpstr>
      <vt:lpstr>Render HTML  and JSON</vt:lpstr>
      <vt:lpstr>Make HTML Page</vt:lpstr>
      <vt:lpstr>Remove an extension from URL</vt:lpstr>
      <vt:lpstr>Template Engine</vt:lpstr>
      <vt:lpstr>Dynamic Pages</vt:lpstr>
      <vt:lpstr>Middleware</vt:lpstr>
      <vt:lpstr>Middleware</vt:lpstr>
      <vt:lpstr>Route Level Middleware</vt:lpstr>
      <vt:lpstr>Route Level Middleware</vt:lpstr>
      <vt:lpstr>Install MongoDB</vt:lpstr>
      <vt:lpstr>PowerPoint Presentation</vt:lpstr>
      <vt:lpstr>Crud Operation in MongoDB</vt:lpstr>
      <vt:lpstr>Connect Node with MongoDB</vt:lpstr>
      <vt:lpstr>Connect Node with MongoDB</vt:lpstr>
      <vt:lpstr>Insert Data from MongoDB</vt:lpstr>
      <vt:lpstr>Update Data in MongoDB</vt:lpstr>
      <vt:lpstr>Delete Data from 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singh</dc:creator>
  <cp:lastModifiedBy>Alok singh</cp:lastModifiedBy>
  <cp:revision>199</cp:revision>
  <dcterms:created xsi:type="dcterms:W3CDTF">2024-12-18T17:26:39Z</dcterms:created>
  <dcterms:modified xsi:type="dcterms:W3CDTF">2024-12-30T18:40:39Z</dcterms:modified>
</cp:coreProperties>
</file>