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8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k singh" initials="As" lastIdx="1" clrIdx="0">
    <p:extLst>
      <p:ext uri="{19B8F6BF-5375-455C-9EA6-DF929625EA0E}">
        <p15:presenceInfo xmlns:p15="http://schemas.microsoft.com/office/powerpoint/2012/main" userId="65a11d6ce3e660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3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CED8-3063-4F33-B173-3D82190049DB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3EDF0-19E3-4B8D-A3BC-761B7F882F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52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0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932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E9DE-8836-5829-872C-29D91CAC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2CD3D1-4722-E18A-45BB-926FE097C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97C0C-3709-3191-A970-A0B21181A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966F2-D631-ACDB-B1D1-49A4CECBB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3620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8B02-36BA-9F64-977C-A82C1B3D3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55C7A-A3DF-2291-DDD2-B50E2DBC9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3FB7D-7EE3-9062-775C-5CA92048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E27A1-C2C0-085C-BD3C-3B80B6FFC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667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3669C-A1A8-3DD6-CE8A-86E7F98F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56F38-C587-CB33-147B-6A012FC00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E3C35-8E05-F0ED-09DA-38CC13B9D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0F84-1A77-63B2-962C-A57982480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8580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20CA5-B617-B018-4F95-175D35CCD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2B757-4763-B7AC-7882-7ADCB2C0C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9C588-AEF1-CB0F-F75D-15F8F315B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DD04-C70A-C0E3-01A9-89B3E81FB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634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468FD-AF62-E626-A5F2-EB513F41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18915-6C3B-99C0-BFBA-3D36357C4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77A7B-F474-4953-A1B6-3F22A0954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E304F-428A-AD01-2628-5C142D4B0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196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98A1A-FF50-AB64-BBC0-0B8ED0D76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084F1-A7B7-D4B1-10B8-D3836F8F2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3A35AA-82F3-8546-535D-96CAFABE0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9D1D-A37B-3A19-5708-6C448650D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202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4DB01-DB8C-1D05-43C4-A05CC132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9A08A-2E4F-DC35-61F1-7B42CB283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992DD-C4A7-1E78-AD9B-333165D6E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3A5B-1225-CEC2-4B6E-675A53758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371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FCAB-2C5E-7B1E-3F9D-591A77CF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E3962-D5DE-5CFB-90A7-BB5617312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20191-EA4B-B1A2-1F1F-FEB23F792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1396-44F5-19F4-5E01-2E429EB1A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14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C734C-C96B-8D41-796E-666C39EB1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36B90-3EE2-B748-23AB-3EFBAE1AB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673D5-B617-A423-C6A4-B9D5418BC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8164-3D4A-80A1-0014-08A096242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461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37638-BE4E-579E-7FC7-860440AE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2F81A-7807-701A-617A-ED0CA3A9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670EA-0979-5110-0B58-383616B5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70C3C-7E1F-AF2C-50E5-2FEB15AAF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5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1525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AD3D8-FC19-A22B-A6E8-18ED7D32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FE46-685E-ECC6-B5C2-9B59D48F5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6213F-601B-8124-CA7D-3B60233C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F073-AD4D-C34E-AB34-A96FD2A4B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2645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8CA2B-4E46-A4AA-7515-41851D19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89180-7FBC-AD93-8342-CC2D6FA80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72427-FD0E-7B0F-66E8-C1ED09CB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5282-9B89-4B55-803F-14478331D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07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11327-B619-67BD-D35D-12C284777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98030-85B0-92CC-34F4-6800FAC34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78DC9-8AFB-47EE-9151-8B609AB05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8A431-68B3-2B4B-BDB7-14EF69292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005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AD23-7A04-CB39-585D-8B616F06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39A7C-AC6A-E802-2B63-3EC3B5849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6BEDF-B5E9-3509-E8BB-69842AE81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44B45-3339-A652-91C2-A5CC6749C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0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3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1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9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27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4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4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7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5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6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2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84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57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8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58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01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32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5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4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58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726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953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074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919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129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89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26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896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70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269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3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39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9589C-0F2F-66A7-FE38-C2C1848E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6D50C-FF86-4F96-4EF7-F50177A5A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6F9F3-B5BE-4C84-1C4B-59487EFA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9AAB5-25D3-436F-53CB-AFA8B1533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47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CA056-49DC-208B-9A28-994DB058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85D69-8D82-41E3-B27B-8E51FFD9D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79E62-FCA6-6B46-0D3A-32E33734A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F087-75A3-8B4C-400F-D2E9C0A5C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65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8C35C-B58B-FB19-676C-3B96BCBE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E5222-1635-3A47-F81E-ABA790A68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C10FB-0F6D-5B8D-4A2A-A4D2FAF2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8688-CB9C-AA13-6EA3-60FD9F2D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691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0C9BC-1244-F802-EC8A-10B929311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3B93A-4C1D-5823-7D79-6E2DA46A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A12C6-2AD4-D86B-1BCB-69AC1419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732F3-5427-A58C-B95C-6B0115E16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50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85186-1722-2CBD-3BE8-84D17253A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AC0DD-F2B3-CD55-D58A-D15D7F12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2A534-C62A-7714-73A3-DE207FA02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C18D6-5ACB-B3C8-92A0-94434B704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9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C8A0-F7E2-7A5C-6372-2649064D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4458F-3C6E-463E-153F-2FE5B8333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59C6-DD4F-F9AB-04C8-03A9A9B7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78B6F-FA17-0F89-1C17-3765AA8E9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6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C757-E0C4-2F66-FD2E-6D3E979C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AA0A8-A17E-78E8-2EFC-1F6B64C84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2609F-A321-C4D6-90AA-C1CE5474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CD77-72BC-7F85-50AC-73D1C18D9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5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1F13A-CFED-A4DC-AB26-54FB185E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B6C70-F854-B776-0075-DEC0E418A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5C1F0-E37D-680C-0062-0BFBF3F90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AC1E7-409E-9B65-74FB-49E74158C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36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8897-F103-FA63-1D32-97AB4EBC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7904A-35E6-3B12-266B-BC636A276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2EEAC-DE55-90B7-DD26-38175C695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20A2-4904-063D-73E1-73FF4585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0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0EAB7-7615-2B66-EBBD-2B55D1D7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2267F-5D12-3EDF-9B88-B82AE07CF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BA3A0-A3AC-5287-0804-3D4D2A16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7545-311D-CE5A-0360-17A38F3E6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6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982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8D4C9-E9B3-5166-0AF6-D70DC14A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5765E-544C-4D67-FC01-8CB59D4BE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2C235-58FE-47DB-A9E4-42F60A7C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CDC23-4FB0-5603-B94A-36D58DDEC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522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0755-A32B-9ACF-BD34-4D57205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AAACD-585E-E644-B3AA-027F859D1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E82E1-EBBD-10FB-D08A-5F50142A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3465-31B9-57BD-7F34-33CD10DE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3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0975-D23A-11C4-B9F0-951A8B6A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0701A-C7E8-E505-4D96-58971E98F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C5833-CCF6-7FFB-1D0A-46777877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BC5-616D-5778-CDE8-581C1A9C0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09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68B-DF7B-4B6C-D4B5-965FD3DA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894DA-AC21-CFF3-8B24-84D6AAE56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B838F-B1D8-A3CE-5BBD-9DC39D956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DC25F-E34E-4256-7D14-6E83D464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02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74B24-C49A-5335-6268-9B0FB254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8E223-C635-E828-D3BA-181DB09BE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00C54-ED24-BCAD-DD24-F368B5E68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A601-D5EA-E839-78B0-C3AD7B4CC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053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869AF-D063-8510-1CA6-B6F535C8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F8A8E-1C05-E139-96C3-4DFD83B00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BF5D0-5E2E-DEFD-4F8C-086EAD792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C253-FDD3-B1B0-33B7-61A3D11D9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882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DA228-5E57-02A5-3FFB-EFACBCA8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22647-5648-A62C-21D1-725F75DCA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0140A-F2DE-494B-26D4-A776D211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47C4-2F4F-609D-3443-7B72AD404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62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EB8C-32D0-3460-34EE-C33E3367E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A9069-FF58-26E5-4A8A-FEAA61D96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6A3B7-2013-D320-D3A0-14948B999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08C7-19F4-1527-75BC-7B3324F03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105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CB03-53ED-33C5-36A9-00C8BA44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50ADF-77D8-0EBD-A4FC-759ECE38C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B94A4-9187-CE48-47B8-43DD96A9D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777E-DBE1-0E62-D05C-26E1DD157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7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C65D-0E03-90F8-99C3-E31C262A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67291-C095-6FF4-6C8F-477BC1B81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17B06-D3A6-B628-393B-92EEC8328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5474-2870-5AD3-2B64-4D5CA2B8E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0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4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4C60-905B-A4D8-C11C-32CFA1946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EFE24-059E-E5B1-5122-6D74297A0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DDBE1-129D-79B5-E897-FB2FE1B87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3C16-CE08-7DD3-39B8-7D5DC9676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552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C0D7-1AC6-3063-9BD1-C06763D8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0E40B-B28B-5904-CCE6-E9CB36A5D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05146-21BC-62C4-F3A5-0761B42D5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29A4-4FDC-EF4E-E188-91E91139F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914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51B1-631F-AD7B-B8B8-176B9D43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0F889-0BC4-2C29-A5D1-8D696BAEB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A116A-C5E6-06D8-C92B-7BB4C21B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70B2-E0B8-7546-8A5A-C83FC3239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478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C48EE-CEB3-B5FA-4BF3-50C1AD700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9CB06-2AF3-F752-5E1F-7E460A676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1B792-ACC3-4075-5FB7-DF6A56FA0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6729-DC4D-8FFF-65EC-323290D91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26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7CEE2-7D9B-4848-C0F0-418CBA4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C1283-D8DD-ED22-A228-842FB5AD0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E2305-A3D9-AADF-35D3-4BC181EA4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0282-6296-3768-F0A5-80EC76DF4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870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E82A9-5980-15C7-6976-EA87AB61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466A3-D996-94AD-969C-3F91436B7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9E67A-CB1C-C0AE-530C-64A026E2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1B43-3C69-DB03-6D21-1F134B75A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847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682F9-EA98-288B-79A8-A77B31EA8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12628-3446-E812-355C-0D17A6F58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27EE3-AE6C-1EB3-E710-0744A968F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9C550-12B5-26D0-78BD-3DFDD6F27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723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FAD3-D5C1-36E3-1B39-D8A12B77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2044A-73D8-EB25-434A-8BC582750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53E09-9587-DAAC-1473-BDD81E035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D8D5-EAB3-80B5-C938-A06E7C4E3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700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6F87-CB7D-4205-1FF9-ACDBB0BE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72E1C-55CE-0CA9-91E4-A2978D4B7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D2B4E-D379-300D-0A43-3C200243B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7F61-8442-F1A3-F0BD-5052194EB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664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B88CE-BC31-0582-44FA-64898587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BBCFB-E771-8725-92B8-20BF44116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DD5D8-158B-0467-8DC3-9A998C9A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DE03-A1E1-995B-0F79-07DDDC51D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8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023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883D-E7F7-8FCE-5322-4160EAEA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E4D98-0043-67D9-1BC9-F63FD09DD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BFE9B-384B-56D3-6648-F5CCE99B8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0C7C-E808-3766-3EFB-6B1B7DB7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502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DAAE-8DAA-092B-5AC6-483248B1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14AAF-8F81-1F7B-6D2A-0436E62B6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89ED5-7694-356D-81D5-992949BD1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CC98-F1A8-1766-D758-03C02846B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941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7A44-E914-C54E-2EBA-7ABEA32E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64920-F05B-AECE-E07F-034EBAF32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DD0D1-F011-76AA-BC0A-78D39A8F1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ADA2-D2DC-BDA3-D2B1-88384B290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829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AC696-9705-7A05-F2AC-7ED53116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B798-1BC5-D1A1-6F42-FB2F5F1E9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19FB0-EAC0-DC83-C370-69CC937D4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6C8A6-71BD-D564-BC32-A758A3DC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8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8EEA8-5EE0-9646-7C34-D1B6FBA09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EC3B4-5B87-6C42-015F-1527C707E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672F3-C88D-2DD7-F7F2-429DE54A8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70A70-DDBD-D860-0B5B-B39BE6245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173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18E94-9DCF-BB87-728A-98B0D2B6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EFA78-B3E2-511D-C9BF-FFB3D716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6446B-B4A5-89EB-4D18-5A93111D1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6D2BE-60E2-9E59-BB35-846EAC7F0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635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9041-1D06-AC72-3CCE-A259AE85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A865B-FA46-5386-404F-E9632D515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11A9C-3033-4C50-106F-7C004BBB2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B88B-B494-86E5-5ADB-A776ADA3A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909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331C3-AEA9-A29F-A924-00B17F68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F6787-7BF8-889C-D131-DEDF279D4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0928B-B00B-3B60-AC6E-AE7DF4655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2FAC5-AD55-FE1A-4F37-5FB1A2014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497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66C7-2777-8E70-896A-946ED1CA6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E5EB9-4BB6-625A-5381-7A456CF89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B4937-D4B8-09FC-C532-C7FDA3F8F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2621-F4E1-A7C1-AC2C-B9C558D4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293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D6E1E-8B5B-C89D-5CC8-7822601D6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80C1A1-0B54-02B6-C21C-DD42DB4C2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E2352-F808-6057-008E-11B791BFE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9D50E-09C3-0419-96C6-66C73B65C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572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1B6C-98CA-BAB4-533E-6F8206BF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492C0B-087D-A4B6-4132-0993C9CD4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6DA81-719A-ADCB-B962-3D571A958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EF56C-7248-9CA7-05F0-D5B3E6789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306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3CAC3-279E-E64B-5A2D-C2BF4DDD7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2495B-97E0-B158-E150-DD4FEE8E9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CEF72-2472-61B4-8B05-8DDBE02F9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07CB-D9CE-138C-7EB5-2550DA270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09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089C9-1B34-3489-2592-86D2CF43C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A647F-2EC8-0EA5-26A3-19ACD5FE8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B5A31-FEFA-87DD-EC0C-DA0F81D8F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FFE0-0EB4-7BC4-08EC-9FD32C3A2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233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174FD-58EB-8853-BA09-5C6C5BAB6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7B65D-A22A-E740-A1C6-72B0ADCEB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7CAA0-356F-05B3-1B55-341DB97AA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A3A1-456A-EC04-A2A7-1B9990592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C25D7-62DE-508B-29AA-8DD405385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A17D4-FF60-4262-B0E0-89A73DEFA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A8C78-7124-6740-4557-591DB1B47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992C-4CEE-A30C-5E36-7EC77974F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47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C12AC-304F-DD9D-8AE8-211787AA6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D1BBE-0E9F-9137-EBC8-952426837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8AD43-B16A-95E1-EE67-782E47D6E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3F44F-9E9E-9FEC-0A7B-C2AA5DDEA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240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1F5D-0C34-5588-267D-5D6AD373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0D289-BD78-24B8-3F47-76CD9346B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0C9BC-19B7-726C-00AB-C03E99F18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286CF-D7BB-A65D-F032-FFD2A62B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825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88CB9-ACCC-DC84-EA1F-F7685447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6C7C-7985-CAE4-3FAC-C1E5B4E37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29D59-9630-6CB2-E257-C83E2500D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137A-D674-7B01-0541-A0B2528AF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899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F41AC-8D15-C765-35EE-3751FEBC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27685-5933-604D-B1CF-7F1CF4CDB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8552D-B877-7247-8014-AAC3A4F57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33BDD-E08E-4FD4-C1BB-285716A17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543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829-0EAB-B7A3-215B-5FA3CCB22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D0C09-27F4-F775-C676-9B6F6ED6D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EB7C1-58BB-D471-D59E-FEDF13276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E68F1-F21F-42FA-B81D-6FB17D32E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93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517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E4635-174A-24F6-7788-747D7EF09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0196F-DDB3-4B48-1249-30BB72406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1CB32-9ABC-8630-305E-2867E1062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3D6D-EBDD-2D2A-8318-1C5449817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674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CC204-1334-E561-A111-0ECF698C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31D664-79D1-C426-4101-78D008F31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5F2C7-9F30-312C-81E7-A3154F64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E9BB-2221-F61F-D747-FBCF53527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1726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0C17A-3C45-8A50-6EEC-91AC626B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F90D9-34B6-C9CA-3109-D2E320CD7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06254-11A8-BC2F-A324-41B5B689D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40DA-D5D0-1B61-008E-9A593BA44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41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EB3D2-F1E4-903F-9B6E-A88BC615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E6D8B-039B-0A97-90F3-E5C75B2B1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F4250-B307-BBA2-22EB-F166E17D6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F061-1975-4A99-6DCE-418E80E09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766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5277D-B34A-D4F0-C830-B813CDA6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5166B-F316-016B-AD25-9BDE58F3F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95732-D4F4-4597-D59F-FB11948A5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0858B-F3D9-C281-8A40-CDE90301A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2578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6D22-D713-FE39-A91E-14529622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87422-10D7-D036-73AD-2385FA749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D6C87-9BD8-69F6-C0F3-26E57E94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2D10-71B1-F844-6D78-2424A0DB9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650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3B8D-A17F-85D3-3C0B-AE2ABFEBF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CDCA2-8EBF-DDF5-66B6-8BE62D98E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7A0AA-A160-3C7F-8C98-6CB89D621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127A-FDD2-942E-ACE7-0FB30223D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540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67B4-F664-0943-5699-5AAEB47B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94752-52B5-7BC4-161C-46F15518C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2BF1F6-7605-E46F-B93A-EE424B7C4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397-3701-62B5-2A5D-8EE2D3A16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183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7648A-18BE-AAB5-7231-9A322BA09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6FCD4-EBF8-D752-E27A-F8748187B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4218E-F725-3D50-FEA6-669BB959E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8BCF9-C2A4-0ACB-8A16-6D4280CBF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482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407E2-DB10-3E83-67B8-BCBA8F89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E12AA-8403-813C-6253-0DBC6442B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78828-796D-912A-A131-4BFA2B4A6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F48B-3626-1CDC-EEA0-1717DCD0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0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51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40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77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34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62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8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3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7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7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2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2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C15EC4-66A2-41AF-83FE-87A8621A05C4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4FD8A1-8B0F-43D9-851B-471E98C1D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83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024" y="685799"/>
            <a:ext cx="8001000" cy="1067587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>
                <a:latin typeface="Bahnschrift SemiBold" panose="020B0502040204020203" pitchFamily="34" charset="0"/>
              </a:rPr>
              <a:t>NodeJS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58EB3-0167-CB5B-3677-A3DB90628779}"/>
              </a:ext>
            </a:extLst>
          </p:cNvPr>
          <p:cNvSpPr txBox="1">
            <a:spLocks/>
          </p:cNvSpPr>
          <p:nvPr/>
        </p:nvSpPr>
        <p:spPr>
          <a:xfrm>
            <a:off x="2170799" y="2361413"/>
            <a:ext cx="8001000" cy="10675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u="sng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1E2FA-936C-A402-E785-E78CA4FF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" y="1816301"/>
            <a:ext cx="10996825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506504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Client Server Sides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3496236" y="3312457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71720-8A0D-8B1E-3AE0-64001DE89688}"/>
              </a:ext>
            </a:extLst>
          </p:cNvPr>
          <p:cNvSpPr txBox="1"/>
          <p:nvPr/>
        </p:nvSpPr>
        <p:spPr>
          <a:xfrm>
            <a:off x="7539313" y="3240739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07D89F-ECF8-6F9A-A257-A58A9E117869}"/>
              </a:ext>
            </a:extLst>
          </p:cNvPr>
          <p:cNvSpPr/>
          <p:nvPr/>
        </p:nvSpPr>
        <p:spPr>
          <a:xfrm>
            <a:off x="4910076" y="2467533"/>
            <a:ext cx="2288582" cy="161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AF99BEA-F409-FE63-474E-75B6E48D9051}"/>
              </a:ext>
            </a:extLst>
          </p:cNvPr>
          <p:cNvSpPr/>
          <p:nvPr/>
        </p:nvSpPr>
        <p:spPr>
          <a:xfrm>
            <a:off x="4910075" y="2743198"/>
            <a:ext cx="2288583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A3AC-8268-8F09-7016-A1745C6C971B}"/>
              </a:ext>
            </a:extLst>
          </p:cNvPr>
          <p:cNvSpPr txBox="1"/>
          <p:nvPr/>
        </p:nvSpPr>
        <p:spPr>
          <a:xfrm>
            <a:off x="5364084" y="1982567"/>
            <a:ext cx="1290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FB0E3-6818-B56E-3EAB-0A4AD5643E0F}"/>
              </a:ext>
            </a:extLst>
          </p:cNvPr>
          <p:cNvSpPr txBox="1"/>
          <p:nvPr/>
        </p:nvSpPr>
        <p:spPr>
          <a:xfrm>
            <a:off x="5423648" y="2904565"/>
            <a:ext cx="129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BEF93A-6C42-53A2-69E1-25517B0AD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87" y="2057401"/>
            <a:ext cx="1203512" cy="1203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713FEB-80E4-7249-57A0-59B937D21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07" y="1499353"/>
            <a:ext cx="1757078" cy="17570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E4EC3-B367-6AB0-EDE2-548381D7118D}"/>
              </a:ext>
            </a:extLst>
          </p:cNvPr>
          <p:cNvCxnSpPr>
            <a:cxnSpLocks/>
          </p:cNvCxnSpPr>
          <p:nvPr/>
        </p:nvCxnSpPr>
        <p:spPr>
          <a:xfrm flipH="1">
            <a:off x="3341263" y="2727073"/>
            <a:ext cx="362112" cy="15311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CC5E13-55C2-1548-A4B5-099FC8CE2CE8}"/>
              </a:ext>
            </a:extLst>
          </p:cNvPr>
          <p:cNvCxnSpPr>
            <a:cxnSpLocks/>
          </p:cNvCxnSpPr>
          <p:nvPr/>
        </p:nvCxnSpPr>
        <p:spPr>
          <a:xfrm flipH="1">
            <a:off x="7412045" y="2870041"/>
            <a:ext cx="362112" cy="15311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2810AD-E8CA-1A59-A360-C3236FA2A485}"/>
              </a:ext>
            </a:extLst>
          </p:cNvPr>
          <p:cNvSpPr txBox="1"/>
          <p:nvPr/>
        </p:nvSpPr>
        <p:spPr>
          <a:xfrm>
            <a:off x="2913665" y="4164104"/>
            <a:ext cx="1389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JavaScript </a:t>
            </a:r>
          </a:p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HTML</a:t>
            </a:r>
          </a:p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4AE27-5772-5FC4-6FC5-2998A2B30289}"/>
              </a:ext>
            </a:extLst>
          </p:cNvPr>
          <p:cNvSpPr txBox="1"/>
          <p:nvPr/>
        </p:nvSpPr>
        <p:spPr>
          <a:xfrm>
            <a:off x="6983500" y="4401203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NodeJS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970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B1D5F-49C0-0C53-FBED-B7D6FDB7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67D1-3837-7D9E-4A06-857D4E6D9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Signup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13E27-C4D2-FA6E-38B0-A2187C14C9FB}"/>
              </a:ext>
            </a:extLst>
          </p:cNvPr>
          <p:cNvSpPr txBox="1"/>
          <p:nvPr/>
        </p:nvSpPr>
        <p:spPr>
          <a:xfrm>
            <a:off x="1398151" y="1075755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DB and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config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8D6E2F-DB4E-520C-342C-247F3C365839}"/>
              </a:ext>
            </a:extLst>
          </p:cNvPr>
          <p:cNvSpPr txBox="1">
            <a:spLocks/>
          </p:cNvSpPr>
          <p:nvPr/>
        </p:nvSpPr>
        <p:spPr>
          <a:xfrm>
            <a:off x="1156104" y="2706971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Fix </a:t>
            </a:r>
            <a:r>
              <a:rPr lang="en-US" sz="2800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cros</a:t>
            </a:r>
            <a:r>
              <a:rPr lang="en-US" sz="28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issue in NodeJS</a:t>
            </a:r>
            <a:endParaRPr lang="en-IN" sz="28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13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D103E-1F88-57ED-8CBD-7D639B6E2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03A-4029-B686-2A5A-07E076F5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Integrate Signup API in React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BE010-781A-F3F8-CCED-276606FF6C27}"/>
              </a:ext>
            </a:extLst>
          </p:cNvPr>
          <p:cNvSpPr txBox="1"/>
          <p:nvPr/>
        </p:nvSpPr>
        <p:spPr>
          <a:xfrm>
            <a:off x="1398151" y="107575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Integrate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Redirect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Flow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57BDEE-4A74-E26B-0449-E2F19B8CEA2D}"/>
              </a:ext>
            </a:extLst>
          </p:cNvPr>
          <p:cNvSpPr txBox="1">
            <a:spLocks/>
          </p:cNvSpPr>
          <p:nvPr/>
        </p:nvSpPr>
        <p:spPr>
          <a:xfrm>
            <a:off x="1299538" y="209141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Complete Signup Flow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03E2-EC5D-1F83-1217-24CFB955DDCF}"/>
              </a:ext>
            </a:extLst>
          </p:cNvPr>
          <p:cNvSpPr txBox="1"/>
          <p:nvPr/>
        </p:nvSpPr>
        <p:spPr>
          <a:xfrm>
            <a:off x="1434011" y="2664352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Keep user data in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Private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Signup Page with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Navbar for with Logout and Signup menu.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05FB2-7D3C-39A5-0890-1CC70809E6CE}"/>
              </a:ext>
            </a:extLst>
          </p:cNvPr>
          <p:cNvSpPr txBox="1"/>
          <p:nvPr/>
        </p:nvSpPr>
        <p:spPr>
          <a:xfrm>
            <a:off x="1645024" y="4165947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Private component: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P</a:t>
            </a:r>
            <a:r>
              <a:rPr lang="en-IN" dirty="0">
                <a:latin typeface="Bahnschrift Light SemiCondensed" panose="020B0502040204020203" pitchFamily="34" charset="0"/>
              </a:rPr>
              <a:t>rivate components are used to control access to certain parts of an application. Typically, you want to restrict access to certain routes or components based on whether a user is authenticated or has certain permissions.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408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CFEAD-9095-529A-49B4-1857E8DDF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718-0749-ECEA-26C1-3DAEE3F8A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Logout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8D391-6279-818A-4D10-C2FD3DCFBBE2}"/>
              </a:ext>
            </a:extLst>
          </p:cNvPr>
          <p:cNvSpPr txBox="1"/>
          <p:nvPr/>
        </p:nvSpPr>
        <p:spPr>
          <a:xfrm>
            <a:off x="1398151" y="107575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function for logout.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Clear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Redirect user to signup.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Bug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fix for last part.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6EEB8-3ED7-0E06-0F80-B18E5AC16362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4FB789-7B13-BC09-1BEA-D88F010ACB64}"/>
              </a:ext>
            </a:extLst>
          </p:cNvPr>
          <p:cNvSpPr txBox="1">
            <a:spLocks/>
          </p:cNvSpPr>
          <p:nvPr/>
        </p:nvSpPr>
        <p:spPr>
          <a:xfrm>
            <a:off x="1451938" y="2357716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Login API in Node 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69817-6CB5-4F2C-E9DE-1900C8FFEA29}"/>
              </a:ext>
            </a:extLst>
          </p:cNvPr>
          <p:cNvSpPr txBox="1"/>
          <p:nvPr/>
        </p:nvSpPr>
        <p:spPr>
          <a:xfrm>
            <a:off x="1550551" y="2931451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Pass data for Postman.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Fetch Result from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Remove password from Register and Login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the flow.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439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FD463-E710-3571-68A5-94D9A64E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992-493A-AD73-D9A9-6C46114D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Login component  in React 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4718D3-8964-94D7-FE75-DE2C579BA1E6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6D3A8-3496-ACCE-8E7D-F82234E21541}"/>
              </a:ext>
            </a:extLst>
          </p:cNvPr>
          <p:cNvSpPr txBox="1"/>
          <p:nvPr/>
        </p:nvSpPr>
        <p:spPr>
          <a:xfrm>
            <a:off x="1550551" y="1057825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Login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Login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Input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input data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the flow.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F01584-189A-C416-B692-C1F8A1471457}"/>
              </a:ext>
            </a:extLst>
          </p:cNvPr>
          <p:cNvSpPr txBox="1">
            <a:spLocks/>
          </p:cNvSpPr>
          <p:nvPr/>
        </p:nvSpPr>
        <p:spPr>
          <a:xfrm>
            <a:off x="1299538" y="2689041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Login API Integration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F0728-E57E-BD53-3920-84D73681F08E}"/>
              </a:ext>
            </a:extLst>
          </p:cNvPr>
          <p:cNvSpPr txBox="1"/>
          <p:nvPr/>
        </p:nvSpPr>
        <p:spPr>
          <a:xfrm>
            <a:off x="1550551" y="3244475"/>
            <a:ext cx="61142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PAI on Login Button Click.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Redirect the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Navbar.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flow.</a:t>
            </a:r>
          </a:p>
        </p:txBody>
      </p:sp>
    </p:spTree>
    <p:extLst>
      <p:ext uri="{BB962C8B-B14F-4D97-AF65-F5344CB8AC3E}">
        <p14:creationId xmlns:p14="http://schemas.microsoft.com/office/powerpoint/2010/main" val="19609989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20DCC-523F-30CF-50A1-03D98FE1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B606-9A34-3BF3-DFB9-7EB68F41D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Update Navbar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04B7A8-9280-F7D9-4040-B1D523CC9FCF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603DF-2BB2-AD51-1753-C2912EA7D356}"/>
              </a:ext>
            </a:extLst>
          </p:cNvPr>
          <p:cNvSpPr txBox="1"/>
          <p:nvPr/>
        </p:nvSpPr>
        <p:spPr>
          <a:xfrm>
            <a:off x="1550551" y="1057825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Hide products menu before 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Show logged-in user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logo and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the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7C764D-BF0A-2C16-3558-DD44EEBBCB79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Add Product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52A60-BF8C-B702-D0EF-C76A14C7A291}"/>
              </a:ext>
            </a:extLst>
          </p:cNvPr>
          <p:cNvSpPr txBox="1"/>
          <p:nvPr/>
        </p:nvSpPr>
        <p:spPr>
          <a:xfrm>
            <a:off x="1550551" y="3756202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collection for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Define model for product collection.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add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</p:spTree>
    <p:extLst>
      <p:ext uri="{BB962C8B-B14F-4D97-AF65-F5344CB8AC3E}">
        <p14:creationId xmlns:p14="http://schemas.microsoft.com/office/powerpoint/2010/main" val="16531988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DEED9-8A6F-A15B-CC81-CE2BC945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FE9E-D2D9-2504-969E-12177EFA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Add Product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406065-5E16-2F7C-6401-7C4C37935C31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38A3B0-09C1-25B3-7063-684FDA82353F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F617-6B92-9E01-839C-42E1B6D83CF8}"/>
              </a:ext>
            </a:extLst>
          </p:cNvPr>
          <p:cNvSpPr txBox="1"/>
          <p:nvPr/>
        </p:nvSpPr>
        <p:spPr>
          <a:xfrm>
            <a:off x="1550551" y="1147470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collection for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Define model for product collection.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add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B6BEF-8858-0A63-710C-86657C9B3999}"/>
              </a:ext>
            </a:extLst>
          </p:cNvPr>
          <p:cNvSpPr txBox="1"/>
          <p:nvPr/>
        </p:nvSpPr>
        <p:spPr>
          <a:xfrm>
            <a:off x="1600198" y="2742308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Add Product API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1FC67-9BB0-28F4-2A4C-8559AD6EF81C}"/>
              </a:ext>
            </a:extLst>
          </p:cNvPr>
          <p:cNvSpPr txBox="1"/>
          <p:nvPr/>
        </p:nvSpPr>
        <p:spPr>
          <a:xfrm>
            <a:off x="1702951" y="3290037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new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Define input fields.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input fields.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A2FFA-4022-034F-87C5-0C5916AD4DAE}"/>
              </a:ext>
            </a:extLst>
          </p:cNvPr>
          <p:cNvSpPr txBox="1"/>
          <p:nvPr/>
        </p:nvSpPr>
        <p:spPr>
          <a:xfrm>
            <a:off x="1752598" y="4535254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Call API for Add Product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28D15-7EEF-C5DB-E3E2-DF079A9F0260}"/>
              </a:ext>
            </a:extLst>
          </p:cNvPr>
          <p:cNvSpPr txBox="1"/>
          <p:nvPr/>
        </p:nvSpPr>
        <p:spPr>
          <a:xfrm>
            <a:off x="1855351" y="5082983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use id from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API  to add Product.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result  and test flow.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</p:spTree>
    <p:extLst>
      <p:ext uri="{BB962C8B-B14F-4D97-AF65-F5344CB8AC3E}">
        <p14:creationId xmlns:p14="http://schemas.microsoft.com/office/powerpoint/2010/main" val="25754935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F129C-3A49-1AC8-F48C-547AB6B5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6515-E07B-8E5C-BB97-CF6652B7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Product List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9D1CA5-F75B-4CA1-7460-017D4CC9C324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BA0EA1-E49F-2AD5-9F23-C94EE7BF53E3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B65CE-8F44-0BDC-5D93-EAEE3AB2A827}"/>
              </a:ext>
            </a:extLst>
          </p:cNvPr>
          <p:cNvSpPr txBox="1"/>
          <p:nvPr/>
        </p:nvSpPr>
        <p:spPr>
          <a:xfrm>
            <a:off x="1550551" y="95920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product list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Fetch data from Database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 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A28AEB-61E1-BCEA-D0D4-9183AD2BC412}"/>
              </a:ext>
            </a:extLst>
          </p:cNvPr>
          <p:cNvSpPr txBox="1">
            <a:spLocks/>
          </p:cNvSpPr>
          <p:nvPr/>
        </p:nvSpPr>
        <p:spPr>
          <a:xfrm>
            <a:off x="1451938" y="235770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Integrate Product List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BB12-63AC-FFBD-A997-8D8F819D489C}"/>
              </a:ext>
            </a:extLst>
          </p:cNvPr>
          <p:cNvSpPr txBox="1"/>
          <p:nvPr/>
        </p:nvSpPr>
        <p:spPr>
          <a:xfrm>
            <a:off x="1702951" y="2859721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function and define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API for Products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statics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Render Products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</p:spTree>
    <p:extLst>
      <p:ext uri="{BB962C8B-B14F-4D97-AF65-F5344CB8AC3E}">
        <p14:creationId xmlns:p14="http://schemas.microsoft.com/office/powerpoint/2010/main" val="40339969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74CDB-4F95-DB8A-D036-ADAD64B9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23B-E699-93F6-D566-0D3AD45C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Delete Product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BBAF03-F269-10BB-2805-A6E642645E7F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617190-F476-DBFC-EC5A-0A19E47233E3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DE1867-66E9-BE33-7B82-A57832709BA9}"/>
              </a:ext>
            </a:extLst>
          </p:cNvPr>
          <p:cNvSpPr txBox="1">
            <a:spLocks/>
          </p:cNvSpPr>
          <p:nvPr/>
        </p:nvSpPr>
        <p:spPr>
          <a:xfrm>
            <a:off x="1398150" y="439269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B9F7B-2A65-80F7-C702-E8CC19260B25}"/>
              </a:ext>
            </a:extLst>
          </p:cNvPr>
          <p:cNvSpPr txBox="1"/>
          <p:nvPr/>
        </p:nvSpPr>
        <p:spPr>
          <a:xfrm>
            <a:off x="1658126" y="1111604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id with params in API URL.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product from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3ABCF-1F5E-12AB-28F5-5B6AC274F541}"/>
              </a:ext>
            </a:extLst>
          </p:cNvPr>
          <p:cNvSpPr txBox="1">
            <a:spLocks/>
          </p:cNvSpPr>
          <p:nvPr/>
        </p:nvSpPr>
        <p:spPr>
          <a:xfrm>
            <a:off x="905090" y="2832844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2E3D3-9F61-0AC5-DC55-302F2B5461EB}"/>
              </a:ext>
            </a:extLst>
          </p:cNvPr>
          <p:cNvSpPr txBox="1"/>
          <p:nvPr/>
        </p:nvSpPr>
        <p:spPr>
          <a:xfrm>
            <a:off x="1451938" y="3245203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delete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function for delete API call.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delete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product API.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the flow.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FA5D66-6AF4-47E5-E21C-913080B9A7D3}"/>
              </a:ext>
            </a:extLst>
          </p:cNvPr>
          <p:cNvSpPr txBox="1">
            <a:spLocks/>
          </p:cNvSpPr>
          <p:nvPr/>
        </p:nvSpPr>
        <p:spPr>
          <a:xfrm>
            <a:off x="1299538" y="2689392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Integrate Delete Product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604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6A331-4201-3FF4-4DC6-180F47F2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447-0767-AF1C-FDF3-208A59E1F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Update product component UI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4DAF4-7FDF-668F-F816-66DE63C54441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1D6956-44C6-307A-0020-9F95A88F9B70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C7BF15-AC94-65C6-1868-1346131E1496}"/>
              </a:ext>
            </a:extLst>
          </p:cNvPr>
          <p:cNvSpPr txBox="1">
            <a:spLocks/>
          </p:cNvSpPr>
          <p:nvPr/>
        </p:nvSpPr>
        <p:spPr>
          <a:xfrm>
            <a:off x="1398150" y="439269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71906-120F-9089-1046-7C7BFE2BA92C}"/>
              </a:ext>
            </a:extLst>
          </p:cNvPr>
          <p:cNvSpPr txBox="1"/>
          <p:nvPr/>
        </p:nvSpPr>
        <p:spPr>
          <a:xfrm>
            <a:off x="1658126" y="1111604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link for update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component for update product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input fields for updating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Collect input fields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AD6D1B-00FB-E732-2D97-5484870CE523}"/>
              </a:ext>
            </a:extLst>
          </p:cNvPr>
          <p:cNvSpPr txBox="1">
            <a:spLocks/>
          </p:cNvSpPr>
          <p:nvPr/>
        </p:nvSpPr>
        <p:spPr>
          <a:xfrm>
            <a:off x="905090" y="2832844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59B7A1-69EF-D223-1F5F-D7192363A319}"/>
              </a:ext>
            </a:extLst>
          </p:cNvPr>
          <p:cNvSpPr txBox="1">
            <a:spLocks/>
          </p:cNvSpPr>
          <p:nvPr/>
        </p:nvSpPr>
        <p:spPr>
          <a:xfrm>
            <a:off x="1425043" y="2689409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API for get single Product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6A49-8AED-B23D-3207-77475FB276CD}"/>
              </a:ext>
            </a:extLst>
          </p:cNvPr>
          <p:cNvSpPr txBox="1"/>
          <p:nvPr/>
        </p:nvSpPr>
        <p:spPr>
          <a:xfrm>
            <a:off x="1783631" y="3298993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API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Fetch data from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4A25C3-3954-E18F-444E-2B14203C608E}"/>
              </a:ext>
            </a:extLst>
          </p:cNvPr>
          <p:cNvSpPr txBox="1">
            <a:spLocks/>
          </p:cNvSpPr>
          <p:nvPr/>
        </p:nvSpPr>
        <p:spPr>
          <a:xfrm>
            <a:off x="1425043" y="455406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Prefill update Product form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E3681-F320-957E-24A7-061D8FE587B3}"/>
              </a:ext>
            </a:extLst>
          </p:cNvPr>
          <p:cNvSpPr txBox="1"/>
          <p:nvPr/>
        </p:nvSpPr>
        <p:spPr>
          <a:xfrm>
            <a:off x="1783631" y="5163652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id from UR perms.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Fetch product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data in input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fileds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</p:spTree>
    <p:extLst>
      <p:ext uri="{BB962C8B-B14F-4D97-AF65-F5344CB8AC3E}">
        <p14:creationId xmlns:p14="http://schemas.microsoft.com/office/powerpoint/2010/main" val="31751149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366D49-A915-6B3E-2615-52447D6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08D-BD77-D2C2-3F15-D42DF6E2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38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Prefill update Product form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5AE73D-3668-EF67-4BFC-1D0D5767AAE3}"/>
              </a:ext>
            </a:extLst>
          </p:cNvPr>
          <p:cNvSpPr txBox="1">
            <a:spLocks/>
          </p:cNvSpPr>
          <p:nvPr/>
        </p:nvSpPr>
        <p:spPr>
          <a:xfrm>
            <a:off x="1451938" y="654420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BE05A6-B448-20C5-D1A9-D38FE592CE26}"/>
              </a:ext>
            </a:extLst>
          </p:cNvPr>
          <p:cNvSpPr txBox="1">
            <a:spLocks/>
          </p:cNvSpPr>
          <p:nvPr/>
        </p:nvSpPr>
        <p:spPr>
          <a:xfrm>
            <a:off x="1299538" y="3200397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98B3B6-FB03-B7B6-FDFD-E4691A67CE21}"/>
              </a:ext>
            </a:extLst>
          </p:cNvPr>
          <p:cNvSpPr txBox="1">
            <a:spLocks/>
          </p:cNvSpPr>
          <p:nvPr/>
        </p:nvSpPr>
        <p:spPr>
          <a:xfrm>
            <a:off x="1398150" y="439269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4FB237-5E11-9224-81D6-23C0A07926AE}"/>
              </a:ext>
            </a:extLst>
          </p:cNvPr>
          <p:cNvSpPr txBox="1">
            <a:spLocks/>
          </p:cNvSpPr>
          <p:nvPr/>
        </p:nvSpPr>
        <p:spPr>
          <a:xfrm>
            <a:off x="905090" y="2832844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4A6B0-DD37-6115-9BA7-AB966106988D}"/>
              </a:ext>
            </a:extLst>
          </p:cNvPr>
          <p:cNvSpPr txBox="1">
            <a:spLocks/>
          </p:cNvSpPr>
          <p:nvPr/>
        </p:nvSpPr>
        <p:spPr>
          <a:xfrm>
            <a:off x="1425043" y="2330824"/>
            <a:ext cx="9081590" cy="5109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API for update Product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C867F-06B0-C15F-B937-C2723D59A83C}"/>
              </a:ext>
            </a:extLst>
          </p:cNvPr>
          <p:cNvSpPr txBox="1"/>
          <p:nvPr/>
        </p:nvSpPr>
        <p:spPr>
          <a:xfrm>
            <a:off x="1783631" y="2779038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API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update.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form Postman.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4D91FD-E421-D0BF-2CE5-78E966D86A24}"/>
              </a:ext>
            </a:extLst>
          </p:cNvPr>
          <p:cNvSpPr txBox="1">
            <a:spLocks/>
          </p:cNvSpPr>
          <p:nvPr/>
        </p:nvSpPr>
        <p:spPr>
          <a:xfrm>
            <a:off x="1425043" y="455406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AC255-3142-5E11-9904-325E66F69014}"/>
              </a:ext>
            </a:extLst>
          </p:cNvPr>
          <p:cNvSpPr txBox="1"/>
          <p:nvPr/>
        </p:nvSpPr>
        <p:spPr>
          <a:xfrm>
            <a:off x="1783631" y="992263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id from UR perms.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Fetch product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data in input fields.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 -&gt; code .step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0D339F-30B4-6EDD-89AD-EFCFF81625E7}"/>
              </a:ext>
            </a:extLst>
          </p:cNvPr>
          <p:cNvSpPr txBox="1">
            <a:spLocks/>
          </p:cNvSpPr>
          <p:nvPr/>
        </p:nvSpPr>
        <p:spPr>
          <a:xfrm>
            <a:off x="1371257" y="4464797"/>
            <a:ext cx="9081590" cy="5109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Integrate API for Update Product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3B3A8-9BA6-C01A-4E34-598715805556}"/>
              </a:ext>
            </a:extLst>
          </p:cNvPr>
          <p:cNvSpPr txBox="1"/>
          <p:nvPr/>
        </p:nvSpPr>
        <p:spPr>
          <a:xfrm>
            <a:off x="1729845" y="4913017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Use fetch method for API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with put method.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Redirect to product list page. </a:t>
            </a:r>
          </a:p>
        </p:txBody>
      </p:sp>
    </p:spTree>
    <p:extLst>
      <p:ext uri="{BB962C8B-B14F-4D97-AF65-F5344CB8AC3E}">
        <p14:creationId xmlns:p14="http://schemas.microsoft.com/office/powerpoint/2010/main" val="239913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How NodeJS use JavaScript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957F9A4A-1655-BBF1-E082-66A88D90EC41}"/>
              </a:ext>
            </a:extLst>
          </p:cNvPr>
          <p:cNvSpPr/>
          <p:nvPr/>
        </p:nvSpPr>
        <p:spPr>
          <a:xfrm>
            <a:off x="2581833" y="2707340"/>
            <a:ext cx="322729" cy="158675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0B6246B2-E635-1CFA-44B1-E22808DE873A}"/>
              </a:ext>
            </a:extLst>
          </p:cNvPr>
          <p:cNvSpPr/>
          <p:nvPr/>
        </p:nvSpPr>
        <p:spPr>
          <a:xfrm flipV="1">
            <a:off x="1990165" y="2631141"/>
            <a:ext cx="322730" cy="162709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00F983F9-1814-DD47-27D9-8DBC07E6FBDB}"/>
              </a:ext>
            </a:extLst>
          </p:cNvPr>
          <p:cNvSpPr/>
          <p:nvPr/>
        </p:nvSpPr>
        <p:spPr>
          <a:xfrm>
            <a:off x="8633012" y="2734233"/>
            <a:ext cx="322729" cy="155537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A24121F3-F8D2-9CE5-D33C-3BDE84DA829A}"/>
              </a:ext>
            </a:extLst>
          </p:cNvPr>
          <p:cNvSpPr/>
          <p:nvPr/>
        </p:nvSpPr>
        <p:spPr>
          <a:xfrm flipV="1">
            <a:off x="8113062" y="2702859"/>
            <a:ext cx="322729" cy="155537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098DC2-1053-F1B7-6AB0-5EBD253D2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5" y="1951852"/>
            <a:ext cx="1888078" cy="585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763D3B-B36A-A984-3975-02B551C4C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16" y="1753548"/>
            <a:ext cx="2671180" cy="7834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C65D1C-6108-BE16-FE6A-71DF3F4C97B5}"/>
              </a:ext>
            </a:extLst>
          </p:cNvPr>
          <p:cNvSpPr txBox="1"/>
          <p:nvPr/>
        </p:nvSpPr>
        <p:spPr>
          <a:xfrm>
            <a:off x="2985239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CF03A-A145-DFE3-8A57-2C5AFE559ABF}"/>
              </a:ext>
            </a:extLst>
          </p:cNvPr>
          <p:cNvSpPr txBox="1"/>
          <p:nvPr/>
        </p:nvSpPr>
        <p:spPr>
          <a:xfrm>
            <a:off x="6200833" y="3325904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96D05-4882-288A-6704-5C863BE4385D}"/>
              </a:ext>
            </a:extLst>
          </p:cNvPr>
          <p:cNvSpPr txBox="1"/>
          <p:nvPr/>
        </p:nvSpPr>
        <p:spPr>
          <a:xfrm>
            <a:off x="9021981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1CAC5-B2F3-EC5B-8603-B1D4C72E35DE}"/>
              </a:ext>
            </a:extLst>
          </p:cNvPr>
          <p:cNvSpPr txBox="1"/>
          <p:nvPr/>
        </p:nvSpPr>
        <p:spPr>
          <a:xfrm>
            <a:off x="851648" y="3334871"/>
            <a:ext cx="96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C4FB943-D8EA-BA66-FA07-E88705DD215F}"/>
              </a:ext>
            </a:extLst>
          </p:cNvPr>
          <p:cNvSpPr/>
          <p:nvPr/>
        </p:nvSpPr>
        <p:spPr>
          <a:xfrm rot="5400000">
            <a:off x="5275562" y="2440468"/>
            <a:ext cx="322729" cy="6194954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D3D21-D2C5-48EA-9034-1881D78013C9}"/>
              </a:ext>
            </a:extLst>
          </p:cNvPr>
          <p:cNvSpPr txBox="1"/>
          <p:nvPr/>
        </p:nvSpPr>
        <p:spPr>
          <a:xfrm>
            <a:off x="4541621" y="5062817"/>
            <a:ext cx="164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Written in C++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94543C-4244-CE86-22B5-83736152D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1" y="4383736"/>
            <a:ext cx="999409" cy="9994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46113EF-AF0E-D241-096C-82BB0110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383736"/>
            <a:ext cx="999409" cy="9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2DD90-AB43-D704-E2BF-1E728A93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D13-99AA-0F5C-5B9C-7F68F906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Search API for product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D4249-AE3D-65CC-EA87-D3089E16D961}"/>
              </a:ext>
            </a:extLst>
          </p:cNvPr>
          <p:cNvSpPr txBox="1"/>
          <p:nvPr/>
        </p:nvSpPr>
        <p:spPr>
          <a:xfrm>
            <a:off x="1398151" y="107575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search and fetch data from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 with Postman.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FC2CD4-9058-8CE1-8F47-5F82667DD454}"/>
              </a:ext>
            </a:extLst>
          </p:cNvPr>
          <p:cNvSpPr txBox="1">
            <a:spLocks/>
          </p:cNvSpPr>
          <p:nvPr/>
        </p:nvSpPr>
        <p:spPr>
          <a:xfrm>
            <a:off x="1156104" y="2196345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Integrate Search API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CB4A3-A71B-3601-5646-2117A7F57FCE}"/>
              </a:ext>
            </a:extLst>
          </p:cNvPr>
          <p:cNvSpPr txBox="1"/>
          <p:nvPr/>
        </p:nvSpPr>
        <p:spPr>
          <a:xfrm>
            <a:off x="1398151" y="2770080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input box for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search Handle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API for search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list on search		</a:t>
            </a:r>
          </a:p>
        </p:txBody>
      </p:sp>
    </p:spTree>
    <p:extLst>
      <p:ext uri="{BB962C8B-B14F-4D97-AF65-F5344CB8AC3E}">
        <p14:creationId xmlns:p14="http://schemas.microsoft.com/office/powerpoint/2010/main" val="26860001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E43AF-0AD6-9CAE-D06E-E2462653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642-0956-B86C-A234-A6F59AD8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JWT Authentication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436B9-E7D9-4333-DD96-C1E1DEE25DCF}"/>
              </a:ext>
            </a:extLst>
          </p:cNvPr>
          <p:cNvSpPr txBox="1"/>
          <p:nvPr/>
        </p:nvSpPr>
        <p:spPr>
          <a:xfrm>
            <a:off x="1398151" y="107575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JWT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Define the key for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token with login and register API.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the token with API in postman.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818B41-DA06-79AA-D1F5-ED6FE9141DE1}"/>
              </a:ext>
            </a:extLst>
          </p:cNvPr>
          <p:cNvSpPr txBox="1">
            <a:spLocks/>
          </p:cNvSpPr>
          <p:nvPr/>
        </p:nvSpPr>
        <p:spPr>
          <a:xfrm>
            <a:off x="1156104" y="2561633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Handle Auth Token in ReactJS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8C27A-F182-6C0E-211C-F89F792FDA49}"/>
              </a:ext>
            </a:extLst>
          </p:cNvPr>
          <p:cNvSpPr txBox="1"/>
          <p:nvPr/>
        </p:nvSpPr>
        <p:spPr>
          <a:xfrm>
            <a:off x="1398151" y="3135368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token from API(Login and Register).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Store token in local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API Request for testing token.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the token with API in postman.</a:t>
            </a:r>
          </a:p>
        </p:txBody>
      </p:sp>
    </p:spTree>
    <p:extLst>
      <p:ext uri="{BB962C8B-B14F-4D97-AF65-F5344CB8AC3E}">
        <p14:creationId xmlns:p14="http://schemas.microsoft.com/office/powerpoint/2010/main" val="36147681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DEC76-13C2-3771-8FAC-02890F24D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3509-A753-408D-ACEC-1BDB9104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Verify Auth token in NodeJS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1680D-6CA0-F5BD-8275-27E2B31799AB}"/>
              </a:ext>
            </a:extLst>
          </p:cNvPr>
          <p:cNvSpPr txBox="1"/>
          <p:nvPr/>
        </p:nvSpPr>
        <p:spPr>
          <a:xfrm>
            <a:off x="1398151" y="111161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token with 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middleware for verifying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Verify token and send response .	</a:t>
            </a:r>
          </a:p>
        </p:txBody>
      </p:sp>
    </p:spTree>
    <p:extLst>
      <p:ext uri="{BB962C8B-B14F-4D97-AF65-F5344CB8AC3E}">
        <p14:creationId xmlns:p14="http://schemas.microsoft.com/office/powerpoint/2010/main" val="26902710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57CFA-6EE0-AC11-5589-A5F475A30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757-DE19-EEC6-06B5-F58ED89D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Send Auth Token from </a:t>
            </a:r>
            <a:r>
              <a:rPr lang="en-US" sz="4000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ReactJs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35309-BFB1-E968-8A77-7F7B728E2E6D}"/>
              </a:ext>
            </a:extLst>
          </p:cNvPr>
          <p:cNvSpPr txBox="1"/>
          <p:nvPr/>
        </p:nvSpPr>
        <p:spPr>
          <a:xfrm>
            <a:off x="1398151" y="111161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Check API Response without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token in all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All API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with token.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69372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B8FA8F-0B44-2E9D-51C7-6DDADD77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E646-0464-203F-E6A3-465F0B35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What is NodeJS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7BDF8-2066-919F-5C26-5A4E5DC1C81E}"/>
              </a:ext>
            </a:extLst>
          </p:cNvPr>
          <p:cNvSpPr txBox="1"/>
          <p:nvPr/>
        </p:nvSpPr>
        <p:spPr>
          <a:xfrm>
            <a:off x="1398151" y="1111615"/>
            <a:ext cx="6114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not a language.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This is the server environment.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Connect with database.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Code and syntax is very similar to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But not exactly the same.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free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use Chrome’s V8 engine to execute code.</a:t>
            </a:r>
          </a:p>
        </p:txBody>
      </p:sp>
    </p:spTree>
    <p:extLst>
      <p:ext uri="{BB962C8B-B14F-4D97-AF65-F5344CB8AC3E}">
        <p14:creationId xmlns:p14="http://schemas.microsoft.com/office/powerpoint/2010/main" val="7069400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39C15-C6A3-EF11-B23E-90F6F33BB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D11-1061-B6F2-7F51-3BA1446B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Why do we use Node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CB5D7-7A53-395D-2CC4-089C020D7B5A}"/>
              </a:ext>
            </a:extLst>
          </p:cNvPr>
          <p:cNvSpPr txBox="1"/>
          <p:nvPr/>
        </p:nvSpPr>
        <p:spPr>
          <a:xfrm>
            <a:off x="1398151" y="1111615"/>
            <a:ext cx="70197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mostly used for  API.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So we can connect the same database with </a:t>
            </a:r>
            <a:r>
              <a:rPr lang="en-US" sz="20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Web, APP, Mobile 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easy to understand who know the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super-fast for API.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With Node and JavaScript, you can become a full stack developer.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E47D89-9FA5-6E71-6F6D-8A20E76D2B6A}"/>
              </a:ext>
            </a:extLst>
          </p:cNvPr>
          <p:cNvSpPr txBox="1">
            <a:spLocks/>
          </p:cNvSpPr>
          <p:nvPr/>
        </p:nvSpPr>
        <p:spPr>
          <a:xfrm>
            <a:off x="1308504" y="2770091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History and More…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5C5BE-D114-9EEB-3EE0-B5E4B773B273}"/>
              </a:ext>
            </a:extLst>
          </p:cNvPr>
          <p:cNvSpPr txBox="1"/>
          <p:nvPr/>
        </p:nvSpPr>
        <p:spPr>
          <a:xfrm>
            <a:off x="1550551" y="3379686"/>
            <a:ext cx="7019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First Release : May 27 2009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Current Version:20.16.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Written in C, C++, JavaScript.</a:t>
            </a:r>
          </a:p>
        </p:txBody>
      </p:sp>
    </p:spTree>
    <p:extLst>
      <p:ext uri="{BB962C8B-B14F-4D97-AF65-F5344CB8AC3E}">
        <p14:creationId xmlns:p14="http://schemas.microsoft.com/office/powerpoint/2010/main" val="327708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What Developer Make with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2438400" y="1667433"/>
            <a:ext cx="75572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Developer Make API with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So we can connect server with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 can make API  for web, Android and IOS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can also make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8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506504"/>
            <a:ext cx="8001000" cy="84716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What developer make with </a:t>
            </a:r>
            <a:r>
              <a:rPr lang="en-IN" u="sng" cap="none" dirty="0" err="1">
                <a:latin typeface="Bahnschrift SemiBold SemiConden" panose="020B0502040204020203" pitchFamily="34" charset="0"/>
              </a:rPr>
              <a:t>nodeJS</a:t>
            </a:r>
            <a:endParaRPr lang="en-IN" u="sng" cap="none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2093239" y="325510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71720-8A0D-8B1E-3AE0-64001DE89688}"/>
              </a:ext>
            </a:extLst>
          </p:cNvPr>
          <p:cNvSpPr txBox="1"/>
          <p:nvPr/>
        </p:nvSpPr>
        <p:spPr>
          <a:xfrm>
            <a:off x="7682754" y="316791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FB0E3-6818-B56E-3EAB-0A4AD5643E0F}"/>
              </a:ext>
            </a:extLst>
          </p:cNvPr>
          <p:cNvSpPr txBox="1"/>
          <p:nvPr/>
        </p:nvSpPr>
        <p:spPr>
          <a:xfrm>
            <a:off x="4733365" y="1789390"/>
            <a:ext cx="269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Front-End/Back-end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2810AD-E8CA-1A59-A360-C3236FA2A485}"/>
              </a:ext>
            </a:extLst>
          </p:cNvPr>
          <p:cNvSpPr txBox="1"/>
          <p:nvPr/>
        </p:nvSpPr>
        <p:spPr>
          <a:xfrm>
            <a:off x="1503166" y="5332882"/>
            <a:ext cx="138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Mobile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4AE27-5772-5FC4-6FC5-2998A2B30289}"/>
              </a:ext>
            </a:extLst>
          </p:cNvPr>
          <p:cNvSpPr txBox="1"/>
          <p:nvPr/>
        </p:nvSpPr>
        <p:spPr>
          <a:xfrm>
            <a:off x="7738003" y="5379049"/>
            <a:ext cx="130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File Server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FEC26-0608-FDF6-0742-C1D1F9D0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16" y="1784910"/>
            <a:ext cx="999195" cy="1385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5415A-A7E3-D873-4BC5-15352899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5" y="4139425"/>
            <a:ext cx="1225008" cy="1225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F28425-77AD-1B65-9601-A51893458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5" y="4016188"/>
            <a:ext cx="1446856" cy="11429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173F38-826F-D73F-B1CB-35EE32CB3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30" y="1695263"/>
            <a:ext cx="1709242" cy="1709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148935-B34F-0071-B7C5-53EC3827B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44" y="3016214"/>
            <a:ext cx="1386784" cy="13853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C5E002-B4D5-E7B6-DFEE-9D8A0A6CF695}"/>
              </a:ext>
            </a:extLst>
          </p:cNvPr>
          <p:cNvSpPr txBox="1"/>
          <p:nvPr/>
        </p:nvSpPr>
        <p:spPr>
          <a:xfrm>
            <a:off x="5153865" y="4203108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2505A1-03AB-69EF-A122-C2F6F727F2E7}"/>
              </a:ext>
            </a:extLst>
          </p:cNvPr>
          <p:cNvCxnSpPr>
            <a:cxnSpLocks/>
          </p:cNvCxnSpPr>
          <p:nvPr/>
        </p:nvCxnSpPr>
        <p:spPr>
          <a:xfrm>
            <a:off x="3157554" y="3011271"/>
            <a:ext cx="2014241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D52FBF-5477-E267-2395-F594F610828F}"/>
              </a:ext>
            </a:extLst>
          </p:cNvPr>
          <p:cNvCxnSpPr>
            <a:cxnSpLocks/>
          </p:cNvCxnSpPr>
          <p:nvPr/>
        </p:nvCxnSpPr>
        <p:spPr>
          <a:xfrm>
            <a:off x="5827061" y="3917329"/>
            <a:ext cx="1973697" cy="65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8134D-67A8-A421-856B-811231ADE28B}"/>
              </a:ext>
            </a:extLst>
          </p:cNvPr>
          <p:cNvCxnSpPr>
            <a:cxnSpLocks/>
          </p:cNvCxnSpPr>
          <p:nvPr/>
        </p:nvCxnSpPr>
        <p:spPr>
          <a:xfrm flipV="1">
            <a:off x="3098129" y="4093322"/>
            <a:ext cx="2107039" cy="65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0EA6A7-334B-B2C4-AA55-D7C0BB6D1BE0}"/>
              </a:ext>
            </a:extLst>
          </p:cNvPr>
          <p:cNvCxnSpPr>
            <a:cxnSpLocks/>
          </p:cNvCxnSpPr>
          <p:nvPr/>
        </p:nvCxnSpPr>
        <p:spPr>
          <a:xfrm flipV="1">
            <a:off x="5825704" y="3062634"/>
            <a:ext cx="1857050" cy="555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1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Install and Setup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2438400" y="1667433"/>
            <a:ext cx="7557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Download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Install NPM and 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List of  Recommended code editor</a:t>
            </a:r>
          </a:p>
        </p:txBody>
      </p:sp>
    </p:spTree>
    <p:extLst>
      <p:ext uri="{BB962C8B-B14F-4D97-AF65-F5344CB8AC3E}">
        <p14:creationId xmlns:p14="http://schemas.microsoft.com/office/powerpoint/2010/main" val="18313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First Script with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2438400" y="1667433"/>
            <a:ext cx="7557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Script with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folder and file</a:t>
            </a:r>
          </a:p>
          <a:p>
            <a:endParaRPr lang="en-IN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2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Fundamentals of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2438400" y="1667433"/>
            <a:ext cx="7557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JavaScript fundamentals  for NodeJS.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Condition, Loops and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The import function and variables from another file.</a:t>
            </a:r>
          </a:p>
        </p:txBody>
      </p:sp>
    </p:spTree>
    <p:extLst>
      <p:ext uri="{BB962C8B-B14F-4D97-AF65-F5344CB8AC3E}">
        <p14:creationId xmlns:p14="http://schemas.microsoft.com/office/powerpoint/2010/main" val="240277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Core Module in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667433"/>
            <a:ext cx="8910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are the core modules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are the global modules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Global module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Non-global module with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1A621-01CD-F615-CB2F-C3D3532A0FDC}"/>
              </a:ext>
            </a:extLst>
          </p:cNvPr>
          <p:cNvSpPr txBox="1"/>
          <p:nvPr/>
        </p:nvSpPr>
        <p:spPr>
          <a:xfrm>
            <a:off x="1084729" y="3361765"/>
            <a:ext cx="99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Global module:-&gt; No need to import, it have keep in node library.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Non-global module:-&gt; it must import the module.</a:t>
            </a:r>
          </a:p>
          <a:p>
            <a:endParaRPr lang="en-IN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6" y="623047"/>
            <a:ext cx="8704730" cy="84716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Make Basic Server output on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0" y="1667433"/>
            <a:ext cx="525331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Basic 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Function as parameter in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Arrow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Get output on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Light SemiConde" panose="020B0502040204020203" pitchFamily="34" charset="0"/>
            </a:endParaRPr>
          </a:p>
          <a:p>
            <a:r>
              <a:rPr lang="en-IN" dirty="0">
                <a:latin typeface="Bahnschrift SemiLight SemiConde" panose="020B0502040204020203" pitchFamily="34" charset="0"/>
              </a:rPr>
              <a:t>Http:- it is handle the server request and response. </a:t>
            </a:r>
          </a:p>
          <a:p>
            <a:endParaRPr lang="en-IN" dirty="0">
              <a:latin typeface="Bahnschrift SemiLight SemiConde" panose="020B0502040204020203" pitchFamily="34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singh.He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Developer&lt;/h2&gt;"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singh.He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Developer&lt;/h2&gt;"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Bahnschrift SemiLight SemiConde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88A05-E735-87BC-ECF4-47D2F731612F}"/>
              </a:ext>
            </a:extLst>
          </p:cNvPr>
          <p:cNvSpPr txBox="1"/>
          <p:nvPr/>
        </p:nvSpPr>
        <p:spPr>
          <a:xfrm>
            <a:off x="5764306" y="1667433"/>
            <a:ext cx="59615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app.z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var x=20;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if(x===20){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    console.log("matched");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}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//console.log(x);</a:t>
            </a:r>
          </a:p>
          <a:p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=[20,12,30,8,4,15,3,12];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arr.filter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((item)=&gt;{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return item&gt;12;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///console.log(item);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console.log(result);</a:t>
            </a:r>
          </a:p>
          <a:p>
            <a:b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fs = require('fs');</a:t>
            </a:r>
          </a:p>
          <a:p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("app-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demo.doc","This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is app demo text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ficle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271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 err="1">
                <a:latin typeface="Bahnschrift SemiBold SemiConden" panose="020B0502040204020203" pitchFamily="34" charset="0"/>
              </a:rPr>
              <a:t>Samll</a:t>
            </a:r>
            <a:r>
              <a:rPr lang="en-IN" u="sng" cap="none" dirty="0">
                <a:latin typeface="Bahnschrift SemiBold SemiConden" panose="020B0502040204020203" pitchFamily="34" charset="0"/>
              </a:rPr>
              <a:t> </a:t>
            </a:r>
            <a:r>
              <a:rPr lang="en-IN" u="sng" cap="none" dirty="0" err="1">
                <a:latin typeface="Bahnschrift SemiBold SemiConden" panose="020B0502040204020203" pitchFamily="34" charset="0"/>
              </a:rPr>
              <a:t>Chalenge</a:t>
            </a:r>
            <a:r>
              <a:rPr lang="en-IN" u="sng" cap="none" dirty="0">
                <a:latin typeface="Bahnschrift SemiBold SemiConden" panose="020B0502040204020203" pitchFamily="34" charset="0"/>
              </a:rPr>
              <a:t>  for you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667433"/>
            <a:ext cx="891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happens if the </a:t>
            </a:r>
            <a:r>
              <a:rPr lang="en-IN" dirty="0" err="1">
                <a:latin typeface="Bahnschrift SemiLight SemiConde" panose="020B0502040204020203" pitchFamily="34" charset="0"/>
              </a:rPr>
              <a:t>node_modules</a:t>
            </a:r>
            <a:r>
              <a:rPr lang="en-IN" dirty="0">
                <a:latin typeface="Bahnschrift SemiLight SemiConde" panose="020B0502040204020203" pitchFamily="34" charset="0"/>
              </a:rPr>
              <a:t> folder is deleted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762E8-9EA3-F760-877B-CB7113644779}"/>
              </a:ext>
            </a:extLst>
          </p:cNvPr>
          <p:cNvSpPr txBox="1"/>
          <p:nvPr/>
        </p:nvSpPr>
        <p:spPr>
          <a:xfrm>
            <a:off x="1084728" y="3310664"/>
            <a:ext cx="106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How to recover the </a:t>
            </a:r>
            <a:r>
              <a:rPr lang="en-IN" dirty="0" err="1">
                <a:latin typeface="Bahnschrift SemiLight" panose="020B0502040204020203" pitchFamily="34" charset="0"/>
              </a:rPr>
              <a:t>node_modules</a:t>
            </a:r>
            <a:r>
              <a:rPr lang="en-IN" dirty="0">
                <a:latin typeface="Bahnschrift SemiLight" panose="020B0502040204020203" pitchFamily="34" charset="0"/>
              </a:rPr>
              <a:t> when deleted by mistake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D:/node24&gt;npm install </a:t>
            </a:r>
          </a:p>
        </p:txBody>
      </p:sp>
    </p:spTree>
    <p:extLst>
      <p:ext uri="{BB962C8B-B14F-4D97-AF65-F5344CB8AC3E}">
        <p14:creationId xmlns:p14="http://schemas.microsoft.com/office/powerpoint/2010/main" val="30319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1F4338-EBE2-1D95-07F9-A5E45CEA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5654"/>
            <a:ext cx="9144000" cy="41185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NodeJS not a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This is a server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NodeJS can connect with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Code and syntax is very similar to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But not exactly the same.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NodeJS free Open-source.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NodeJS use chrome’s V8 engine to execute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1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0" y="623047"/>
            <a:ext cx="7181071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Nodemon | time saving module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29" y="1312514"/>
            <a:ext cx="8910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is the nodemon package?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How to install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How to use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Install external package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42EBC-DC6E-1674-D78B-7A6B9990EFE5}"/>
              </a:ext>
            </a:extLst>
          </p:cNvPr>
          <p:cNvSpPr txBox="1"/>
          <p:nvPr/>
        </p:nvSpPr>
        <p:spPr>
          <a:xfrm>
            <a:off x="1084728" y="2661574"/>
            <a:ext cx="10614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Nodemon Package:-&gt; </a:t>
            </a:r>
            <a:r>
              <a:rPr lang="en-US" dirty="0" err="1"/>
              <a:t>nodemon</a:t>
            </a:r>
            <a:r>
              <a:rPr lang="en-US" dirty="0"/>
              <a:t> is a tool that helps develop Node.js based applications by automatically restarting the node application when file changes in the directory are detected.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762E8-9EA3-F760-877B-CB7113644779}"/>
              </a:ext>
            </a:extLst>
          </p:cNvPr>
          <p:cNvSpPr txBox="1"/>
          <p:nvPr/>
        </p:nvSpPr>
        <p:spPr>
          <a:xfrm>
            <a:off x="1084727" y="3526468"/>
            <a:ext cx="10614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Package install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D:/node24&gt;npm </a:t>
            </a:r>
            <a:r>
              <a:rPr lang="en-IN" dirty="0" err="1">
                <a:latin typeface="Bahnschrift SemiLight" panose="020B0502040204020203" pitchFamily="34" charset="0"/>
              </a:rPr>
              <a:t>i</a:t>
            </a:r>
            <a:r>
              <a:rPr lang="en-IN" dirty="0">
                <a:latin typeface="Bahnschrift SemiLight" panose="020B0502040204020203" pitchFamily="34" charset="0"/>
              </a:rPr>
              <a:t> nodemon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If may be package not working that try open windowsPowershale then run command 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Bahnschrift SemiLight" panose="020B0502040204020203" pitchFamily="34" charset="0"/>
              </a:rPr>
              <a:t>Get-</a:t>
            </a:r>
            <a:r>
              <a:rPr lang="en-IN" dirty="0" err="1">
                <a:latin typeface="Bahnschrift SemiLight" panose="020B0502040204020203" pitchFamily="34" charset="0"/>
              </a:rPr>
              <a:t>ExecutionPolicy</a:t>
            </a:r>
            <a:endParaRPr lang="en-IN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ExecutionPolicy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RemoteSigned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ExecutionPolicy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Unrestricted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ExecutionPolicy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RemoteSigned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-Scope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>
              <a:latin typeface="Bahnschrift SemiLight" panose="020B0502040204020203" pitchFamily="34" charset="0"/>
            </a:endParaRPr>
          </a:p>
          <a:p>
            <a:r>
              <a:rPr lang="en-IN" dirty="0">
                <a:latin typeface="Bahnschrift SemiLight" panose="020B0502040204020203" pitchFamily="34" charset="0"/>
              </a:rPr>
              <a:t>Interview </a:t>
            </a:r>
            <a:r>
              <a:rPr lang="en-IN" dirty="0" err="1">
                <a:latin typeface="Bahnschrift SemiLight" panose="020B0502040204020203" pitchFamily="34" charset="0"/>
              </a:rPr>
              <a:t>Qst</a:t>
            </a:r>
            <a:r>
              <a:rPr lang="en-IN" dirty="0">
                <a:latin typeface="Bahnschrift SemiLight" panose="020B0502040204020203" pitchFamily="34" charset="0"/>
              </a:rPr>
              <a:t>:- Node is single threaded use it means one command at a one time not using multiple command .</a:t>
            </a:r>
          </a:p>
        </p:txBody>
      </p:sp>
    </p:spTree>
    <p:extLst>
      <p:ext uri="{BB962C8B-B14F-4D97-AF65-F5344CB8AC3E}">
        <p14:creationId xmlns:p14="http://schemas.microsoft.com/office/powerpoint/2010/main" val="349435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NodeJS is async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667433"/>
            <a:ext cx="8910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Run first 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Run Second Script  (Complex data) -----it will not to finish 2</a:t>
            </a:r>
            <a:r>
              <a:rPr lang="en-IN" baseline="30000" dirty="0">
                <a:latin typeface="Bahnschrift SemiLight SemiConde" panose="020B0502040204020203" pitchFamily="34" charset="0"/>
              </a:rPr>
              <a:t>nd</a:t>
            </a:r>
            <a:r>
              <a:rPr lang="en-IN" dirty="0">
                <a:latin typeface="Bahnschrift SemiLight SemiConde" panose="020B0502040204020203" pitchFamily="34" charset="0"/>
              </a:rPr>
              <a:t> Script…..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Run third 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308528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380999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Make a Simple API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987058"/>
            <a:ext cx="8910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a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Create header and API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Create an API with 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Put data in another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63C8D-48EE-AA80-D3F6-A1573DAF65A0}"/>
              </a:ext>
            </a:extLst>
          </p:cNvPr>
          <p:cNvSpPr txBox="1"/>
          <p:nvPr/>
        </p:nvSpPr>
        <p:spPr>
          <a:xfrm>
            <a:off x="923365" y="2241172"/>
            <a:ext cx="104169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singh'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'web.aloksingh8190@gmail.com'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contactNO: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'8102240270'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'Aastha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'aastha.bharti@gmail.com'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contactNO: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'9265275285'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'Anshika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'anshika.bharti@gmail.com'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contactNO: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'8882165414'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'Raja'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'raja@gmail.com'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contactNO: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'8882165414'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BB1C6-5F6F-FC46-4AF3-8AA05ECE5563}"/>
              </a:ext>
            </a:extLst>
          </p:cNvPr>
          <p:cNvSpPr txBox="1"/>
          <p:nvPr/>
        </p:nvSpPr>
        <p:spPr>
          <a:xfrm>
            <a:off x="923365" y="4550411"/>
            <a:ext cx="104887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user_data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'5000'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68ED8-2BE0-75C4-D45C-BDAA68BC1B61}"/>
              </a:ext>
            </a:extLst>
          </p:cNvPr>
          <p:cNvSpPr txBox="1"/>
          <p:nvPr/>
        </p:nvSpPr>
        <p:spPr>
          <a:xfrm>
            <a:off x="1004047" y="4168511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 SemiLight" panose="020B0502040204020203" pitchFamily="34" charset="0"/>
              </a:rPr>
              <a:t>Put Data another file (Import the file)</a:t>
            </a:r>
          </a:p>
        </p:txBody>
      </p:sp>
    </p:spTree>
    <p:extLst>
      <p:ext uri="{BB962C8B-B14F-4D97-AF65-F5344CB8AC3E}">
        <p14:creationId xmlns:p14="http://schemas.microsoft.com/office/powerpoint/2010/main" val="2054655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497541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Input from command Line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165407"/>
            <a:ext cx="89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Set input from command 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Create file with input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SemiLight SemiConde" panose="020B0502040204020203" pitchFamily="34" charset="0"/>
              </a:rPr>
              <a:t>Delete file with input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7AFAB-7982-AD9A-D5F8-304859A44234}"/>
              </a:ext>
            </a:extLst>
          </p:cNvPr>
          <p:cNvSpPr txBox="1"/>
          <p:nvPr/>
        </p:nvSpPr>
        <p:spPr>
          <a:xfrm>
            <a:off x="1026458" y="2105809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Create and remove file with input 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9EB0B-CB89-24F7-DC1A-F48C044ED405}"/>
              </a:ext>
            </a:extLst>
          </p:cNvPr>
          <p:cNvSpPr txBox="1"/>
          <p:nvPr/>
        </p:nvSpPr>
        <p:spPr>
          <a:xfrm>
            <a:off x="1026458" y="2442312"/>
            <a:ext cx="10847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"remove"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A84F1-E60E-2684-EE45-C6BF0618BC19}"/>
              </a:ext>
            </a:extLst>
          </p:cNvPr>
          <p:cNvSpPr txBox="1"/>
          <p:nvPr/>
        </p:nvSpPr>
        <p:spPr>
          <a:xfrm>
            <a:off x="685798" y="5367383"/>
            <a:ext cx="64456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add data.txt ‘This is data text file’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created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remove data.txt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remove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0FFCD7D-1141-3E29-8B37-D030A336BD67}"/>
              </a:ext>
            </a:extLst>
          </p:cNvPr>
          <p:cNvSpPr/>
          <p:nvPr/>
        </p:nvSpPr>
        <p:spPr>
          <a:xfrm rot="10800000">
            <a:off x="6598023" y="5342967"/>
            <a:ext cx="251012" cy="34962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0AAA-745E-6463-0363-561C0212716A}"/>
              </a:ext>
            </a:extLst>
          </p:cNvPr>
          <p:cNvSpPr txBox="1"/>
          <p:nvPr/>
        </p:nvSpPr>
        <p:spPr>
          <a:xfrm>
            <a:off x="7023847" y="5281332"/>
            <a:ext cx="110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Enter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E5CBA3F-9EA1-4C62-2CEF-99B6FE2000E0}"/>
              </a:ext>
            </a:extLst>
          </p:cNvPr>
          <p:cNvSpPr/>
          <p:nvPr/>
        </p:nvSpPr>
        <p:spPr>
          <a:xfrm rot="10800000">
            <a:off x="5011269" y="5952568"/>
            <a:ext cx="251012" cy="34962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7D528-8DA1-8EF3-FEBA-14AD8C59682A}"/>
              </a:ext>
            </a:extLst>
          </p:cNvPr>
          <p:cNvSpPr txBox="1"/>
          <p:nvPr/>
        </p:nvSpPr>
        <p:spPr>
          <a:xfrm>
            <a:off x="5437093" y="5890933"/>
            <a:ext cx="110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Enter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96368-70B3-BC86-2596-FAD4C20D8433}"/>
              </a:ext>
            </a:extLst>
          </p:cNvPr>
          <p:cNvCxnSpPr>
            <a:cxnSpLocks/>
          </p:cNvCxnSpPr>
          <p:nvPr/>
        </p:nvCxnSpPr>
        <p:spPr>
          <a:xfrm flipH="1">
            <a:off x="4312023" y="2673922"/>
            <a:ext cx="891818" cy="91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10B9F-CF03-A9D9-51FB-22C7D6304A10}"/>
              </a:ext>
            </a:extLst>
          </p:cNvPr>
          <p:cNvCxnSpPr>
            <a:cxnSpLocks/>
          </p:cNvCxnSpPr>
          <p:nvPr/>
        </p:nvCxnSpPr>
        <p:spPr>
          <a:xfrm flipH="1">
            <a:off x="5499843" y="2979957"/>
            <a:ext cx="658910" cy="6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A523A3-C961-ACF6-511E-65B79692A4C3}"/>
              </a:ext>
            </a:extLst>
          </p:cNvPr>
          <p:cNvSpPr txBox="1"/>
          <p:nvPr/>
        </p:nvSpPr>
        <p:spPr>
          <a:xfrm>
            <a:off x="5087464" y="2390859"/>
            <a:ext cx="160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File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E16F5-C7D9-745B-74FC-C93DDBA531F6}"/>
              </a:ext>
            </a:extLst>
          </p:cNvPr>
          <p:cNvSpPr txBox="1"/>
          <p:nvPr/>
        </p:nvSpPr>
        <p:spPr>
          <a:xfrm>
            <a:off x="6096000" y="2734100"/>
            <a:ext cx="252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File description</a:t>
            </a:r>
          </a:p>
        </p:txBody>
      </p:sp>
    </p:spTree>
    <p:extLst>
      <p:ext uri="{BB962C8B-B14F-4D97-AF65-F5344CB8AC3E}">
        <p14:creationId xmlns:p14="http://schemas.microsoft.com/office/powerpoint/2010/main" val="194963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189" y="623047"/>
            <a:ext cx="4921965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Show File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667433"/>
            <a:ext cx="89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File and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Use path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Get file names and print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46AEE-8334-5235-5014-74180EBFDAB1}"/>
              </a:ext>
            </a:extLst>
          </p:cNvPr>
          <p:cNvSpPr txBox="1"/>
          <p:nvPr/>
        </p:nvSpPr>
        <p:spPr>
          <a:xfrm>
            <a:off x="1084730" y="2684092"/>
            <a:ext cx="100494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'/data'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data txt 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(`data${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}.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txt`,'Simple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text')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B8F9E-83A2-3AAE-67DA-DBB1CB0BA161}"/>
              </a:ext>
            </a:extLst>
          </p:cNvPr>
          <p:cNvSpPr txBox="1"/>
          <p:nvPr/>
        </p:nvSpPr>
        <p:spPr>
          <a:xfrm>
            <a:off x="10990729" y="6356039"/>
            <a:ext cx="79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Part:1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0117D-31C6-8675-1300-6D63F12498BD}"/>
              </a:ext>
            </a:extLst>
          </p:cNvPr>
          <p:cNvCxnSpPr>
            <a:cxnSpLocks/>
          </p:cNvCxnSpPr>
          <p:nvPr/>
        </p:nvCxnSpPr>
        <p:spPr>
          <a:xfrm flipH="1">
            <a:off x="5154706" y="2581839"/>
            <a:ext cx="259976" cy="73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CF5453-E749-056D-F4B4-C7CAC6DF9DAB}"/>
              </a:ext>
            </a:extLst>
          </p:cNvPr>
          <p:cNvSpPr txBox="1"/>
          <p:nvPr/>
        </p:nvSpPr>
        <p:spPr>
          <a:xfrm>
            <a:off x="5282452" y="2254669"/>
            <a:ext cx="310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directory path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332AD-15B9-D056-C078-67067A16AAF5}"/>
              </a:ext>
            </a:extLst>
          </p:cNvPr>
          <p:cNvSpPr txBox="1"/>
          <p:nvPr/>
        </p:nvSpPr>
        <p:spPr>
          <a:xfrm>
            <a:off x="7074272" y="2683133"/>
            <a:ext cx="20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Directory name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9A0D9-95BF-DCDC-6044-CDFF6FFE375B}"/>
              </a:ext>
            </a:extLst>
          </p:cNvPr>
          <p:cNvCxnSpPr>
            <a:cxnSpLocks/>
          </p:cNvCxnSpPr>
          <p:nvPr/>
        </p:nvCxnSpPr>
        <p:spPr>
          <a:xfrm flipH="1">
            <a:off x="6380069" y="2850828"/>
            <a:ext cx="744630" cy="466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407894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Show File List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941288"/>
            <a:ext cx="89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File and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Use path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Get file names and print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46AEE-8334-5235-5014-74180EBFDAB1}"/>
              </a:ext>
            </a:extLst>
          </p:cNvPr>
          <p:cNvSpPr txBox="1"/>
          <p:nvPr/>
        </p:nvSpPr>
        <p:spPr>
          <a:xfrm>
            <a:off x="1084730" y="1742794"/>
            <a:ext cx="100494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=0;i&lt;5;i++)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+'/data'+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txt','this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data txt file');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(`data${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}.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txt`,'Simple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text')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and Get the files or data in array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name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 Get the </a:t>
            </a:r>
            <a:r>
              <a:rPr lang="en-IN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signle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files or data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094AA-9D92-73C8-37EA-F3C001CC4E8C}"/>
              </a:ext>
            </a:extLst>
          </p:cNvPr>
          <p:cNvSpPr txBox="1"/>
          <p:nvPr/>
        </p:nvSpPr>
        <p:spPr>
          <a:xfrm>
            <a:off x="10990729" y="6356039"/>
            <a:ext cx="79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Part:2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3E0CB0-06D3-6D65-3306-EA72DE62E5B7}"/>
              </a:ext>
            </a:extLst>
          </p:cNvPr>
          <p:cNvCxnSpPr>
            <a:cxnSpLocks/>
          </p:cNvCxnSpPr>
          <p:nvPr/>
        </p:nvCxnSpPr>
        <p:spPr>
          <a:xfrm flipH="1">
            <a:off x="5154706" y="1658471"/>
            <a:ext cx="259976" cy="73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2E1A59-1791-9C77-4760-72EE59F6190B}"/>
              </a:ext>
            </a:extLst>
          </p:cNvPr>
          <p:cNvSpPr txBox="1"/>
          <p:nvPr/>
        </p:nvSpPr>
        <p:spPr>
          <a:xfrm>
            <a:off x="5282452" y="1331301"/>
            <a:ext cx="310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directory path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16118-E5E6-1EFB-0AEE-81B65D2513F0}"/>
              </a:ext>
            </a:extLst>
          </p:cNvPr>
          <p:cNvSpPr txBox="1"/>
          <p:nvPr/>
        </p:nvSpPr>
        <p:spPr>
          <a:xfrm>
            <a:off x="7074272" y="1759765"/>
            <a:ext cx="20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Directory name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532AD7-FDED-9747-BA32-D27BCFC8267F}"/>
              </a:ext>
            </a:extLst>
          </p:cNvPr>
          <p:cNvCxnSpPr>
            <a:cxnSpLocks/>
          </p:cNvCxnSpPr>
          <p:nvPr/>
        </p:nvCxnSpPr>
        <p:spPr>
          <a:xfrm flipH="1">
            <a:off x="6380069" y="1927460"/>
            <a:ext cx="744630" cy="466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569260"/>
            <a:ext cx="5979800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CRUD with File System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084730" y="1479177"/>
            <a:ext cx="89109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Read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Update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Rename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Delete File.</a:t>
            </a:r>
          </a:p>
        </p:txBody>
      </p:sp>
    </p:spTree>
    <p:extLst>
      <p:ext uri="{BB962C8B-B14F-4D97-AF65-F5344CB8AC3E}">
        <p14:creationId xmlns:p14="http://schemas.microsoft.com/office/powerpoint/2010/main" val="32177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0" y="488576"/>
            <a:ext cx="8256835" cy="61408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CRUD with File System	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05AE9-AC08-57F2-B818-D7EC24C7D399}"/>
              </a:ext>
            </a:extLst>
          </p:cNvPr>
          <p:cNvSpPr txBox="1"/>
          <p:nvPr/>
        </p:nvSpPr>
        <p:spPr>
          <a:xfrm>
            <a:off x="887506" y="1452284"/>
            <a:ext cx="107755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'crud'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 is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samlpe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text'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//Create the file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//Read the file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 file name is apple.txt'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//Update the file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is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/banana.txt`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//Rename the file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is renamed"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`);//delete the file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//Delete the file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is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1BD818-45E7-7DE9-AA4F-5A0A21AA0CB1}"/>
              </a:ext>
            </a:extLst>
          </p:cNvPr>
          <p:cNvCxnSpPr>
            <a:cxnSpLocks/>
          </p:cNvCxnSpPr>
          <p:nvPr/>
        </p:nvCxnSpPr>
        <p:spPr>
          <a:xfrm flipH="1">
            <a:off x="4787152" y="1380566"/>
            <a:ext cx="259976" cy="73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908245-39F0-FF9C-FD93-7F76A56214F5}"/>
              </a:ext>
            </a:extLst>
          </p:cNvPr>
          <p:cNvSpPr txBox="1"/>
          <p:nvPr/>
        </p:nvSpPr>
        <p:spPr>
          <a:xfrm>
            <a:off x="4914898" y="1053396"/>
            <a:ext cx="310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directory path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3DAC-39C0-E037-9E3E-1BF10D08BF94}"/>
              </a:ext>
            </a:extLst>
          </p:cNvPr>
          <p:cNvSpPr txBox="1"/>
          <p:nvPr/>
        </p:nvSpPr>
        <p:spPr>
          <a:xfrm>
            <a:off x="6706718" y="1481860"/>
            <a:ext cx="20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Directory name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60EFF1-73C2-E27D-B77F-7541E8ACFB31}"/>
              </a:ext>
            </a:extLst>
          </p:cNvPr>
          <p:cNvCxnSpPr>
            <a:cxnSpLocks/>
          </p:cNvCxnSpPr>
          <p:nvPr/>
        </p:nvCxnSpPr>
        <p:spPr>
          <a:xfrm flipH="1">
            <a:off x="6012515" y="1649555"/>
            <a:ext cx="744630" cy="466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4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82" y="484096"/>
            <a:ext cx="9206753" cy="681316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>
                <a:latin typeface="Bahnschrift SemiBold" panose="020B0502040204020203" pitchFamily="34" charset="0"/>
              </a:rPr>
              <a:t>Asynchronous Basic in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52B1C-C33C-9444-0205-FA5368E74BD2}"/>
              </a:ext>
            </a:extLst>
          </p:cNvPr>
          <p:cNvSpPr txBox="1"/>
          <p:nvPr/>
        </p:nvSpPr>
        <p:spPr>
          <a:xfrm>
            <a:off x="2321857" y="1201269"/>
            <a:ext cx="74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synchronous operation task are performs at a time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51CC7-642E-2202-4B2E-201043D36D94}"/>
              </a:ext>
            </a:extLst>
          </p:cNvPr>
          <p:cNvSpPr/>
          <p:nvPr/>
        </p:nvSpPr>
        <p:spPr>
          <a:xfrm>
            <a:off x="1963270" y="1766044"/>
            <a:ext cx="2716306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40A91-0DBF-1EF8-F30C-96187515BAAA}"/>
              </a:ext>
            </a:extLst>
          </p:cNvPr>
          <p:cNvSpPr/>
          <p:nvPr/>
        </p:nvSpPr>
        <p:spPr>
          <a:xfrm>
            <a:off x="4679576" y="1766043"/>
            <a:ext cx="2599765" cy="5076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69461-C2F6-A64A-E4DF-AD56BFD9D8DA}"/>
              </a:ext>
            </a:extLst>
          </p:cNvPr>
          <p:cNvSpPr/>
          <p:nvPr/>
        </p:nvSpPr>
        <p:spPr>
          <a:xfrm>
            <a:off x="7279342" y="1763683"/>
            <a:ext cx="2259104" cy="5076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F63D3-2AED-C147-FCA9-F6B0048F8929}"/>
              </a:ext>
            </a:extLst>
          </p:cNvPr>
          <p:cNvSpPr txBox="1"/>
          <p:nvPr/>
        </p:nvSpPr>
        <p:spPr>
          <a:xfrm>
            <a:off x="2321857" y="2698376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Asynchronous  second task don not wait to finish first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8283C-A150-385F-7C64-76C7BA712F34}"/>
              </a:ext>
            </a:extLst>
          </p:cNvPr>
          <p:cNvSpPr/>
          <p:nvPr/>
        </p:nvSpPr>
        <p:spPr>
          <a:xfrm>
            <a:off x="1963269" y="3269290"/>
            <a:ext cx="3639671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F0ED3-E6FA-C3A6-17A1-5B8126D183A1}"/>
              </a:ext>
            </a:extLst>
          </p:cNvPr>
          <p:cNvSpPr/>
          <p:nvPr/>
        </p:nvSpPr>
        <p:spPr>
          <a:xfrm>
            <a:off x="4195482" y="3776975"/>
            <a:ext cx="3639671" cy="5076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31CC23-BA41-DB6B-9FEB-9B6D42F65EE5}"/>
              </a:ext>
            </a:extLst>
          </p:cNvPr>
          <p:cNvSpPr/>
          <p:nvPr/>
        </p:nvSpPr>
        <p:spPr>
          <a:xfrm>
            <a:off x="6046692" y="4305895"/>
            <a:ext cx="3491754" cy="5076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1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43751"/>
            <a:ext cx="8650939" cy="1062318"/>
          </a:xfrm>
        </p:spPr>
        <p:txBody>
          <a:bodyPr>
            <a:normAutofit/>
          </a:bodyPr>
          <a:lstStyle/>
          <a:p>
            <a:pPr algn="ctr"/>
            <a:r>
              <a:rPr lang="en-IN" cap="none" dirty="0">
                <a:latin typeface="Bahnschrift SemiBold" panose="020B0502040204020203" pitchFamily="34" charset="0"/>
              </a:rPr>
              <a:t>Asynchronous  Basic in 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7C723-C90F-1247-C00E-C769232B15B3}"/>
              </a:ext>
            </a:extLst>
          </p:cNvPr>
          <p:cNvSpPr txBox="1"/>
          <p:nvPr/>
        </p:nvSpPr>
        <p:spPr>
          <a:xfrm>
            <a:off x="1111624" y="1429870"/>
            <a:ext cx="87136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"Completed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Time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invertal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"Completed exe..."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//Drow back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03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Light SemiConde" panose="020B0502040204020203" pitchFamily="34" charset="0"/>
              </a:rPr>
              <a:t>Why do we use node </a:t>
            </a:r>
            <a:r>
              <a:rPr lang="en-IN" u="sng" cap="none" dirty="0" err="1">
                <a:latin typeface="Bahnschrift SemiLight SemiConde" panose="020B0502040204020203" pitchFamily="34" charset="0"/>
              </a:rPr>
              <a:t>js</a:t>
            </a:r>
            <a:endParaRPr lang="en-IN" u="sng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F57C-2B25-99AE-BEA9-392F79905002}"/>
              </a:ext>
            </a:extLst>
          </p:cNvPr>
          <p:cNvSpPr txBox="1"/>
          <p:nvPr/>
        </p:nvSpPr>
        <p:spPr>
          <a:xfrm>
            <a:off x="2393576" y="1801903"/>
            <a:ext cx="7144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latin typeface="Bahnschrift SemiLight SemiConde" panose="020B0502040204020203" pitchFamily="34" charset="0"/>
              </a:rPr>
              <a:t>NodeJS mostly use  for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So we can connect the same database with web, App, Mobile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 is easy to understand who know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 is super-fast  for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With node and JavaScript, you can become full Stack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17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97538"/>
            <a:ext cx="8650939" cy="10623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Handle Asynchronous </a:t>
            </a:r>
            <a:br>
              <a:rPr lang="en-IN" sz="4400" cap="none" dirty="0">
                <a:latin typeface="Bahnschrift SemiBold" panose="020B0502040204020203" pitchFamily="34" charset="0"/>
              </a:rPr>
            </a:br>
            <a:r>
              <a:rPr lang="en-IN" sz="4400" cap="none" dirty="0">
                <a:latin typeface="Bahnschrift SemiBold" panose="020B0502040204020203" pitchFamily="34" charset="0"/>
              </a:rPr>
              <a:t>Data in NodeJS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7BC0C-077E-45C1-E9C6-F358CA4B5017}"/>
              </a:ext>
            </a:extLst>
          </p:cNvPr>
          <p:cNvSpPr txBox="1"/>
          <p:nvPr/>
        </p:nvSpPr>
        <p:spPr>
          <a:xfrm>
            <a:off x="1631576" y="1493601"/>
            <a:ext cx="81668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waitngData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b=30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waitngData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C4C3A-5370-BD05-8E34-4A2D01C87A27}"/>
              </a:ext>
            </a:extLst>
          </p:cNvPr>
          <p:cNvSpPr txBox="1"/>
          <p:nvPr/>
        </p:nvSpPr>
        <p:spPr>
          <a:xfrm>
            <a:off x="2218764" y="1191412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Light SemiCondensed" panose="020B0502040204020203" pitchFamily="34" charset="0"/>
              </a:rPr>
              <a:t>Node API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hnschrift Light SemiCondensed" panose="020B0502040204020203" pitchFamily="34" charset="0"/>
              </a:rPr>
              <a:t>Example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251512" y="2488822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488822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2488824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257736" y="2663779"/>
            <a:ext cx="357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77083" y="253408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480572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251512" y="2488822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488822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2488824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257736" y="2663779"/>
            <a:ext cx="357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77083" y="253408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480572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84BC5-6052-49DD-CC20-D85A56A6AF5A}"/>
              </a:ext>
            </a:extLst>
          </p:cNvPr>
          <p:cNvSpPr txBox="1"/>
          <p:nvPr/>
        </p:nvSpPr>
        <p:spPr>
          <a:xfrm>
            <a:off x="4643716" y="3744154"/>
            <a:ext cx="2196353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CC7F6-C441-5040-0FC8-2BD49B03EE3B}"/>
              </a:ext>
            </a:extLst>
          </p:cNvPr>
          <p:cNvSpPr txBox="1"/>
          <p:nvPr/>
        </p:nvSpPr>
        <p:spPr>
          <a:xfrm>
            <a:off x="4251512" y="3004376"/>
            <a:ext cx="36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Register the function and the tasks here inside the main function.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798461-7D4B-7130-2FAE-A656B91EF5D0}"/>
              </a:ext>
            </a:extLst>
          </p:cNvPr>
          <p:cNvCxnSpPr/>
          <p:nvPr/>
        </p:nvCxnSpPr>
        <p:spPr>
          <a:xfrm>
            <a:off x="4993342" y="4141107"/>
            <a:ext cx="484093" cy="19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62B7C-0EAA-3F2F-15E9-372BB6E20948}"/>
              </a:ext>
            </a:extLst>
          </p:cNvPr>
          <p:cNvSpPr txBox="1"/>
          <p:nvPr/>
        </p:nvSpPr>
        <p:spPr>
          <a:xfrm>
            <a:off x="5506571" y="4114568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230487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251512" y="2488822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488822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2488824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257736" y="2663779"/>
            <a:ext cx="357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77083" y="253408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480572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84BC5-6052-49DD-CC20-D85A56A6AF5A}"/>
              </a:ext>
            </a:extLst>
          </p:cNvPr>
          <p:cNvSpPr txBox="1"/>
          <p:nvPr/>
        </p:nvSpPr>
        <p:spPr>
          <a:xfrm>
            <a:off x="4643716" y="3744154"/>
            <a:ext cx="2196353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CC7F6-C441-5040-0FC8-2BD49B03EE3B}"/>
              </a:ext>
            </a:extLst>
          </p:cNvPr>
          <p:cNvSpPr txBox="1"/>
          <p:nvPr/>
        </p:nvSpPr>
        <p:spPr>
          <a:xfrm>
            <a:off x="4426326" y="3183834"/>
            <a:ext cx="29157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Log( ‘Sum is 3’ 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798461-7D4B-7130-2FAE-A656B91EF5D0}"/>
              </a:ext>
            </a:extLst>
          </p:cNvPr>
          <p:cNvCxnSpPr/>
          <p:nvPr/>
        </p:nvCxnSpPr>
        <p:spPr>
          <a:xfrm>
            <a:off x="4993342" y="4141107"/>
            <a:ext cx="484093" cy="19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62B7C-0EAA-3F2F-15E9-372BB6E20948}"/>
              </a:ext>
            </a:extLst>
          </p:cNvPr>
          <p:cNvSpPr txBox="1"/>
          <p:nvPr/>
        </p:nvSpPr>
        <p:spPr>
          <a:xfrm>
            <a:off x="5506571" y="4114568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368861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Sum is   3</a:t>
            </a:r>
          </a:p>
        </p:txBody>
      </p:sp>
    </p:spTree>
    <p:extLst>
      <p:ext uri="{BB962C8B-B14F-4D97-AF65-F5344CB8AC3E}">
        <p14:creationId xmlns:p14="http://schemas.microsoft.com/office/powerpoint/2010/main" val="20527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251512" y="2488822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488822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2488824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257736" y="2663779"/>
            <a:ext cx="357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77083" y="253408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480572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84BC5-6052-49DD-CC20-D85A56A6AF5A}"/>
              </a:ext>
            </a:extLst>
          </p:cNvPr>
          <p:cNvSpPr txBox="1"/>
          <p:nvPr/>
        </p:nvSpPr>
        <p:spPr>
          <a:xfrm>
            <a:off x="4643716" y="3744154"/>
            <a:ext cx="2196353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798461-7D4B-7130-2FAE-A656B91EF5D0}"/>
              </a:ext>
            </a:extLst>
          </p:cNvPr>
          <p:cNvCxnSpPr/>
          <p:nvPr/>
        </p:nvCxnSpPr>
        <p:spPr>
          <a:xfrm>
            <a:off x="4993342" y="4141107"/>
            <a:ext cx="484093" cy="19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62B7C-0EAA-3F2F-15E9-372BB6E20948}"/>
              </a:ext>
            </a:extLst>
          </p:cNvPr>
          <p:cNvSpPr txBox="1"/>
          <p:nvPr/>
        </p:nvSpPr>
        <p:spPr>
          <a:xfrm>
            <a:off x="5506571" y="4114568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368861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Sum is   3</a:t>
            </a:r>
          </a:p>
        </p:txBody>
      </p:sp>
    </p:spTree>
    <p:extLst>
      <p:ext uri="{BB962C8B-B14F-4D97-AF65-F5344CB8AC3E}">
        <p14:creationId xmlns:p14="http://schemas.microsoft.com/office/powerpoint/2010/main" val="3213554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251512" y="2488822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488822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2488824"/>
            <a:ext cx="3601571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257736" y="2663779"/>
            <a:ext cx="3576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77083" y="253408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480572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368861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Sum is   3</a:t>
            </a:r>
          </a:p>
        </p:txBody>
      </p:sp>
    </p:spTree>
    <p:extLst>
      <p:ext uri="{BB962C8B-B14F-4D97-AF65-F5344CB8AC3E}">
        <p14:creationId xmlns:p14="http://schemas.microsoft.com/office/powerpoint/2010/main" val="303368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489078" y="2255738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192983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1376543"/>
            <a:ext cx="3601571" cy="3273917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322727" y="1511139"/>
            <a:ext cx="3783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‘Zero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81565" y="228141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355065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368861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Starting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288F-C825-6589-A0E3-11E9AD5DE9C1}"/>
              </a:ext>
            </a:extLst>
          </p:cNvPr>
          <p:cNvSpPr txBox="1"/>
          <p:nvPr/>
        </p:nvSpPr>
        <p:spPr>
          <a:xfrm>
            <a:off x="4876800" y="3541290"/>
            <a:ext cx="142538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74351-C4AE-FA26-469A-A0E3E1B19585}"/>
              </a:ext>
            </a:extLst>
          </p:cNvPr>
          <p:cNvSpPr txBox="1"/>
          <p:nvPr/>
        </p:nvSpPr>
        <p:spPr>
          <a:xfrm>
            <a:off x="8771963" y="3303393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(2  sec)</a:t>
            </a:r>
          </a:p>
        </p:txBody>
      </p:sp>
    </p:spTree>
    <p:extLst>
      <p:ext uri="{BB962C8B-B14F-4D97-AF65-F5344CB8AC3E}">
        <p14:creationId xmlns:p14="http://schemas.microsoft.com/office/powerpoint/2010/main" val="1214173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489078" y="2255738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192983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1376543"/>
            <a:ext cx="3601571" cy="34430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322727" y="1511139"/>
            <a:ext cx="3783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‘Zero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81565" y="228141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355065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117849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Starting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288F-C825-6589-A0E3-11E9AD5DE9C1}"/>
              </a:ext>
            </a:extLst>
          </p:cNvPr>
          <p:cNvSpPr txBox="1"/>
          <p:nvPr/>
        </p:nvSpPr>
        <p:spPr>
          <a:xfrm>
            <a:off x="4876800" y="3541290"/>
            <a:ext cx="142538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74351-C4AE-FA26-469A-A0E3E1B19585}"/>
              </a:ext>
            </a:extLst>
          </p:cNvPr>
          <p:cNvSpPr txBox="1"/>
          <p:nvPr/>
        </p:nvSpPr>
        <p:spPr>
          <a:xfrm>
            <a:off x="8771963" y="3303393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(0 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1B5B-8A1A-D8B7-4F33-3B4B076E3E7E}"/>
              </a:ext>
            </a:extLst>
          </p:cNvPr>
          <p:cNvSpPr txBox="1"/>
          <p:nvPr/>
        </p:nvSpPr>
        <p:spPr>
          <a:xfrm>
            <a:off x="8780926" y="2846191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(2  sec)</a:t>
            </a:r>
          </a:p>
        </p:txBody>
      </p:sp>
    </p:spTree>
    <p:extLst>
      <p:ext uri="{BB962C8B-B14F-4D97-AF65-F5344CB8AC3E}">
        <p14:creationId xmlns:p14="http://schemas.microsoft.com/office/powerpoint/2010/main" val="2487657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489078" y="2255738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192983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1376543"/>
            <a:ext cx="3601571" cy="3416320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322727" y="1538031"/>
            <a:ext cx="3623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‘Zero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81565" y="228141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355065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117849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Starting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288F-C825-6589-A0E3-11E9AD5DE9C1}"/>
              </a:ext>
            </a:extLst>
          </p:cNvPr>
          <p:cNvSpPr txBox="1"/>
          <p:nvPr/>
        </p:nvSpPr>
        <p:spPr>
          <a:xfrm>
            <a:off x="4876800" y="3541290"/>
            <a:ext cx="142538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1B5B-8A1A-D8B7-4F33-3B4B076E3E7E}"/>
              </a:ext>
            </a:extLst>
          </p:cNvPr>
          <p:cNvSpPr txBox="1"/>
          <p:nvPr/>
        </p:nvSpPr>
        <p:spPr>
          <a:xfrm>
            <a:off x="8780926" y="2846191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(2  sec)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74351-C4AE-FA26-469A-A0E3E1B19585}"/>
              </a:ext>
            </a:extLst>
          </p:cNvPr>
          <p:cNvSpPr txBox="1"/>
          <p:nvPr/>
        </p:nvSpPr>
        <p:spPr>
          <a:xfrm>
            <a:off x="4607859" y="5745381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(0  sec)</a:t>
            </a:r>
          </a:p>
        </p:txBody>
      </p:sp>
    </p:spTree>
    <p:extLst>
      <p:ext uri="{BB962C8B-B14F-4D97-AF65-F5344CB8AC3E}">
        <p14:creationId xmlns:p14="http://schemas.microsoft.com/office/powerpoint/2010/main" val="9737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489078" y="2255738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192983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1376543"/>
            <a:ext cx="3601571" cy="3067307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322727" y="1511139"/>
            <a:ext cx="3783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‘Zero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81565" y="228141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355065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117849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Starting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288F-C825-6589-A0E3-11E9AD5DE9C1}"/>
              </a:ext>
            </a:extLst>
          </p:cNvPr>
          <p:cNvSpPr txBox="1"/>
          <p:nvPr/>
        </p:nvSpPr>
        <p:spPr>
          <a:xfrm>
            <a:off x="4876800" y="3541290"/>
            <a:ext cx="17122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C</a:t>
            </a:r>
            <a:r>
              <a:rPr lang="en-IN" dirty="0" err="1">
                <a:latin typeface="Bahnschrift Light SemiCondensed" panose="020B0502040204020203" pitchFamily="34" charset="0"/>
              </a:rPr>
              <a:t>allback</a:t>
            </a:r>
            <a:r>
              <a:rPr lang="en-IN" dirty="0">
                <a:latin typeface="Bahnschrift Light SemiCondensed" panose="020B0502040204020203" pitchFamily="34" charset="0"/>
              </a:rPr>
              <a:t> (0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1B5B-8A1A-D8B7-4F33-3B4B076E3E7E}"/>
              </a:ext>
            </a:extLst>
          </p:cNvPr>
          <p:cNvSpPr txBox="1"/>
          <p:nvPr/>
        </p:nvSpPr>
        <p:spPr>
          <a:xfrm>
            <a:off x="4876800" y="5615772"/>
            <a:ext cx="2034989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setTimeout</a:t>
            </a:r>
            <a:r>
              <a:rPr lang="en-IN" dirty="0">
                <a:latin typeface="Bahnschrift Light SemiCondensed" panose="020B0502040204020203" pitchFamily="34" charset="0"/>
              </a:rPr>
              <a:t>(2  sec)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52D9-2023-6630-86CC-6E6EEE748F25}"/>
              </a:ext>
            </a:extLst>
          </p:cNvPr>
          <p:cNvSpPr txBox="1"/>
          <p:nvPr/>
        </p:nvSpPr>
        <p:spPr>
          <a:xfrm>
            <a:off x="644338" y="5469046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Finising</a:t>
            </a:r>
            <a:r>
              <a:rPr lang="en-IN" dirty="0">
                <a:latin typeface="Bahnschrift Light SemiCondensed" panose="020B0502040204020203" pitchFamily="34" charset="0"/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95201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History 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F57C-2B25-99AE-BEA9-392F79905002}"/>
              </a:ext>
            </a:extLst>
          </p:cNvPr>
          <p:cNvSpPr txBox="1"/>
          <p:nvPr/>
        </p:nvSpPr>
        <p:spPr>
          <a:xfrm>
            <a:off x="2393576" y="1801903"/>
            <a:ext cx="7144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First Release : </a:t>
            </a:r>
            <a:r>
              <a:rPr lang="en-IN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27 May 2009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" panose="020B0502040204020203" pitchFamily="34" charset="0"/>
              </a:rPr>
              <a:t>Current Version : </a:t>
            </a:r>
            <a:r>
              <a:rPr lang="en-IN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16.4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" panose="020B0502040204020203" pitchFamily="34" charset="0"/>
              </a:rPr>
              <a:t>Written in </a:t>
            </a:r>
            <a:r>
              <a:rPr lang="en-IN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C, C++, JavaScript</a:t>
            </a:r>
            <a:endParaRPr lang="en-IN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82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488573"/>
            <a:ext cx="8650939" cy="766486"/>
          </a:xfrm>
        </p:spPr>
        <p:txBody>
          <a:bodyPr>
            <a:normAutofit/>
          </a:bodyPr>
          <a:lstStyle/>
          <a:p>
            <a:pPr algn="ctr"/>
            <a:r>
              <a:rPr lang="en-IN" sz="4400" cap="none" dirty="0">
                <a:latin typeface="Bahnschrift SemiBold" panose="020B0502040204020203" pitchFamily="34" charset="0"/>
              </a:rPr>
              <a:t>How NodeJS Works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9BA2C6E-70EC-C035-2B33-BC5777E50D5F}"/>
              </a:ext>
            </a:extLst>
          </p:cNvPr>
          <p:cNvSpPr txBox="1">
            <a:spLocks/>
          </p:cNvSpPr>
          <p:nvPr/>
        </p:nvSpPr>
        <p:spPr>
          <a:xfrm>
            <a:off x="286871" y="3045756"/>
            <a:ext cx="11546541" cy="3314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cap="none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BF735-7B57-9DD3-217E-1E97E7A1C974}"/>
              </a:ext>
            </a:extLst>
          </p:cNvPr>
          <p:cNvSpPr/>
          <p:nvPr/>
        </p:nvSpPr>
        <p:spPr>
          <a:xfrm>
            <a:off x="4489078" y="2255738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63ACF-6C81-D337-DCCB-7EF0AD46D78E}"/>
              </a:ext>
            </a:extLst>
          </p:cNvPr>
          <p:cNvSpPr/>
          <p:nvPr/>
        </p:nvSpPr>
        <p:spPr>
          <a:xfrm>
            <a:off x="8498542" y="2192983"/>
            <a:ext cx="3364005" cy="1955026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C1286-C847-AA76-9F16-C41E19C7E679}"/>
              </a:ext>
            </a:extLst>
          </p:cNvPr>
          <p:cNvSpPr/>
          <p:nvPr/>
        </p:nvSpPr>
        <p:spPr>
          <a:xfrm>
            <a:off x="286871" y="4997823"/>
            <a:ext cx="3576918" cy="1524008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2F0A4-CB03-0D82-B30F-18A06F195D61}"/>
              </a:ext>
            </a:extLst>
          </p:cNvPr>
          <p:cNvSpPr/>
          <p:nvPr/>
        </p:nvSpPr>
        <p:spPr>
          <a:xfrm>
            <a:off x="4242546" y="4997823"/>
            <a:ext cx="7590866" cy="1532974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A17D-BBC0-2011-2A95-F3F47CCC755C}"/>
              </a:ext>
            </a:extLst>
          </p:cNvPr>
          <p:cNvSpPr/>
          <p:nvPr/>
        </p:nvSpPr>
        <p:spPr>
          <a:xfrm>
            <a:off x="298076" y="1376543"/>
            <a:ext cx="3601571" cy="3307410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6D444-1CF4-D4CB-DAE6-8D3E06ACBE9F}"/>
              </a:ext>
            </a:extLst>
          </p:cNvPr>
          <p:cNvSpPr txBox="1"/>
          <p:nvPr/>
        </p:nvSpPr>
        <p:spPr>
          <a:xfrm>
            <a:off x="4993342" y="2554940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1C061-4159-0FE9-9BFE-EF85813A7ADE}"/>
              </a:ext>
            </a:extLst>
          </p:cNvPr>
          <p:cNvSpPr txBox="1"/>
          <p:nvPr/>
        </p:nvSpPr>
        <p:spPr>
          <a:xfrm>
            <a:off x="322727" y="1511139"/>
            <a:ext cx="3783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‘Zero  second log'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'finishing up'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A69C7-A2D8-1E11-E671-95D7F8061167}"/>
              </a:ext>
            </a:extLst>
          </p:cNvPr>
          <p:cNvSpPr txBox="1"/>
          <p:nvPr/>
        </p:nvSpPr>
        <p:spPr>
          <a:xfrm>
            <a:off x="9381565" y="228141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Node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9ED1C-1ED2-1E60-F266-44B5BF20DC1B}"/>
              </a:ext>
            </a:extLst>
          </p:cNvPr>
          <p:cNvSpPr txBox="1"/>
          <p:nvPr/>
        </p:nvSpPr>
        <p:spPr>
          <a:xfrm>
            <a:off x="4894729" y="5099714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Callback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89C59-14A8-AD90-D50C-3F0D794DFC7B}"/>
              </a:ext>
            </a:extLst>
          </p:cNvPr>
          <p:cNvSpPr txBox="1"/>
          <p:nvPr/>
        </p:nvSpPr>
        <p:spPr>
          <a:xfrm>
            <a:off x="4607859" y="454614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Event Loop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D67DAB3-D222-37CA-2FDE-B13B39E22F59}"/>
              </a:ext>
            </a:extLst>
          </p:cNvPr>
          <p:cNvSpPr/>
          <p:nvPr/>
        </p:nvSpPr>
        <p:spPr>
          <a:xfrm>
            <a:off x="7969621" y="3402105"/>
            <a:ext cx="428066" cy="336177"/>
          </a:xfrm>
          <a:prstGeom prst="right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C1C6C6A-5357-01AC-D86D-520EF54667CB}"/>
              </a:ext>
            </a:extLst>
          </p:cNvPr>
          <p:cNvSpPr/>
          <p:nvPr/>
        </p:nvSpPr>
        <p:spPr>
          <a:xfrm>
            <a:off x="9735671" y="4355065"/>
            <a:ext cx="358588" cy="464552"/>
          </a:xfrm>
          <a:prstGeom prst="downArrow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Repeat">
            <a:extLst>
              <a:ext uri="{FF2B5EF4-FFF2-40B4-BE49-F238E27FC236}">
                <a16:creationId xmlns:a16="http://schemas.microsoft.com/office/drawing/2014/main" id="{01F8FA98-F9E6-899F-2DBE-4622CDEE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7" y="4510283"/>
            <a:ext cx="448238" cy="464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B4B0E-0CF4-339B-9F26-8DCF6A19BB02}"/>
              </a:ext>
            </a:extLst>
          </p:cNvPr>
          <p:cNvSpPr txBox="1"/>
          <p:nvPr/>
        </p:nvSpPr>
        <p:spPr>
          <a:xfrm>
            <a:off x="673473" y="5039227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Starting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288F-C825-6589-A0E3-11E9AD5DE9C1}"/>
              </a:ext>
            </a:extLst>
          </p:cNvPr>
          <p:cNvSpPr txBox="1"/>
          <p:nvPr/>
        </p:nvSpPr>
        <p:spPr>
          <a:xfrm>
            <a:off x="4876800" y="3541290"/>
            <a:ext cx="17122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C</a:t>
            </a:r>
            <a:r>
              <a:rPr lang="en-IN" dirty="0" err="1">
                <a:latin typeface="Bahnschrift Light SemiCondensed" panose="020B0502040204020203" pitchFamily="34" charset="0"/>
              </a:rPr>
              <a:t>allback</a:t>
            </a:r>
            <a:r>
              <a:rPr lang="en-IN" dirty="0">
                <a:latin typeface="Bahnschrift Light SemiCondensed" panose="020B0502040204020203" pitchFamily="34" charset="0"/>
              </a:rPr>
              <a:t> (2 sec)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52D9-2023-6630-86CC-6E6EEE748F25}"/>
              </a:ext>
            </a:extLst>
          </p:cNvPr>
          <p:cNvSpPr txBox="1"/>
          <p:nvPr/>
        </p:nvSpPr>
        <p:spPr>
          <a:xfrm>
            <a:off x="644338" y="5343541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Finising</a:t>
            </a:r>
            <a:r>
              <a:rPr lang="en-IN" dirty="0">
                <a:latin typeface="Bahnschrift Light SemiCondensed" panose="020B0502040204020203" pitchFamily="34" charset="0"/>
              </a:rPr>
              <a:t>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75254-2A05-3D1A-1B12-6106E45918E1}"/>
              </a:ext>
            </a:extLst>
          </p:cNvPr>
          <p:cNvSpPr txBox="1"/>
          <p:nvPr/>
        </p:nvSpPr>
        <p:spPr>
          <a:xfrm>
            <a:off x="673473" y="5677259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Z</a:t>
            </a:r>
            <a:r>
              <a:rPr lang="en-IN" dirty="0" err="1">
                <a:latin typeface="Bahnschrift Light SemiCondensed" panose="020B0502040204020203" pitchFamily="34" charset="0"/>
              </a:rPr>
              <a:t>ero</a:t>
            </a:r>
            <a:r>
              <a:rPr lang="en-IN" dirty="0">
                <a:latin typeface="Bahnschrift Light SemiCondensed" panose="020B0502040204020203" pitchFamily="34" charset="0"/>
              </a:rPr>
              <a:t> Second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E1616-83DA-4F70-4276-DF4E507A4857}"/>
              </a:ext>
            </a:extLst>
          </p:cNvPr>
          <p:cNvSpPr txBox="1"/>
          <p:nvPr/>
        </p:nvSpPr>
        <p:spPr>
          <a:xfrm>
            <a:off x="644338" y="6024622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Bahnschrift Light SemiCondensed" panose="020B0502040204020203" pitchFamily="34" charset="0"/>
              </a:rPr>
              <a:t>Finising</a:t>
            </a:r>
            <a:r>
              <a:rPr lang="en-IN" dirty="0">
                <a:latin typeface="Bahnschrift Light SemiCondensed" panose="020B0502040204020203" pitchFamily="34" charset="0"/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21832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19952"/>
            <a:ext cx="8256835" cy="600636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>
                <a:latin typeface="Bahnschrift SemiBold" panose="020B0502040204020203" pitchFamily="34" charset="0"/>
              </a:rPr>
              <a:t>Express 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3FAC3-5AFB-3C2A-1218-69F2EE9C3C68}"/>
              </a:ext>
            </a:extLst>
          </p:cNvPr>
          <p:cNvSpPr txBox="1"/>
          <p:nvPr/>
        </p:nvSpPr>
        <p:spPr>
          <a:xfrm>
            <a:off x="596152" y="1029161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What is Express JS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Install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Example with express JS.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28F3F-E743-7381-0143-3D659762B0E2}"/>
              </a:ext>
            </a:extLst>
          </p:cNvPr>
          <p:cNvSpPr txBox="1"/>
          <p:nvPr/>
        </p:nvSpPr>
        <p:spPr>
          <a:xfrm>
            <a:off x="596152" y="2070862"/>
            <a:ext cx="11291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Express.js is a small framework that works on top of Node.js web server functionality to simplify its APIs and add helpful new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FB04F6-EFF2-E310-987C-2073297E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35" y="2678243"/>
            <a:ext cx="112910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Import the ‘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express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’ module to create a web application using Node.js.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Initialize an Express app using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const app = express();.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routes (endpoints)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functions to handle requests and perform tasks like authentication or logging.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Specify a 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(defaulting to 3000)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for the server to listen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19A98-4672-74EE-8C15-6E3404423980}"/>
              </a:ext>
            </a:extLst>
          </p:cNvPr>
          <p:cNvSpPr txBox="1"/>
          <p:nvPr/>
        </p:nvSpPr>
        <p:spPr>
          <a:xfrm>
            <a:off x="802340" y="4176230"/>
            <a:ext cx="8386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World!, This is home Page'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'/about-us'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World!, This is About us page'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3108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33DEB-2304-9ED9-CA8D-552607419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F87-3BCC-CC6D-CC03-016EDFB6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6"/>
            <a:ext cx="8256835" cy="600636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>
                <a:latin typeface="Bahnschrift SemiBold" panose="020B0502040204020203" pitchFamily="34" charset="0"/>
              </a:rPr>
              <a:t>Express 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0F10-293B-24C7-ADAC-0182269139F7}"/>
              </a:ext>
            </a:extLst>
          </p:cNvPr>
          <p:cNvSpPr txBox="1"/>
          <p:nvPr/>
        </p:nvSpPr>
        <p:spPr>
          <a:xfrm>
            <a:off x="2330825" y="1153342"/>
            <a:ext cx="6669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World!, This is home Page'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4FEAE-D2B8-D413-58EB-15A755DE3324}"/>
              </a:ext>
            </a:extLst>
          </p:cNvPr>
          <p:cNvSpPr/>
          <p:nvPr/>
        </p:nvSpPr>
        <p:spPr>
          <a:xfrm>
            <a:off x="2465295" y="2752164"/>
            <a:ext cx="1577788" cy="87854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C6384-9006-C16B-8C54-01F5D5940581}"/>
              </a:ext>
            </a:extLst>
          </p:cNvPr>
          <p:cNvSpPr/>
          <p:nvPr/>
        </p:nvSpPr>
        <p:spPr>
          <a:xfrm>
            <a:off x="7835151" y="2752164"/>
            <a:ext cx="1577788" cy="87854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 Light SemiCondensed" panose="020B0502040204020203" pitchFamily="34" charset="0"/>
              </a:rPr>
              <a:t>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0DB730-A518-0A07-ED65-4C19327F0715}"/>
              </a:ext>
            </a:extLst>
          </p:cNvPr>
          <p:cNvCxnSpPr>
            <a:cxnSpLocks/>
          </p:cNvCxnSpPr>
          <p:nvPr/>
        </p:nvCxnSpPr>
        <p:spPr>
          <a:xfrm flipH="1">
            <a:off x="4043083" y="2935937"/>
            <a:ext cx="371138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207D8-A961-0C57-7304-12035B3191A4}"/>
              </a:ext>
            </a:extLst>
          </p:cNvPr>
          <p:cNvCxnSpPr>
            <a:cxnSpLocks/>
          </p:cNvCxnSpPr>
          <p:nvPr/>
        </p:nvCxnSpPr>
        <p:spPr>
          <a:xfrm>
            <a:off x="4069978" y="3437963"/>
            <a:ext cx="3702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EFF1C-70B2-B8AA-3B49-3C75CD540481}"/>
              </a:ext>
            </a:extLst>
          </p:cNvPr>
          <p:cNvSpPr txBox="1"/>
          <p:nvPr/>
        </p:nvSpPr>
        <p:spPr>
          <a:xfrm>
            <a:off x="2554941" y="3648633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6AE79-6361-09A8-2908-AC27CAFFEE1B}"/>
              </a:ext>
            </a:extLst>
          </p:cNvPr>
          <p:cNvSpPr txBox="1"/>
          <p:nvPr/>
        </p:nvSpPr>
        <p:spPr>
          <a:xfrm>
            <a:off x="8032378" y="3648633"/>
            <a:ext cx="1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7C2FD-974D-82B7-E1A7-D9945AD948F3}"/>
              </a:ext>
            </a:extLst>
          </p:cNvPr>
          <p:cNvSpPr txBox="1"/>
          <p:nvPr/>
        </p:nvSpPr>
        <p:spPr>
          <a:xfrm>
            <a:off x="1860174" y="4018943"/>
            <a:ext cx="8256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send by browser =&gt;"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World!, This is home Page'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85FCB-3164-57A8-BF26-FD916B47461D}"/>
              </a:ext>
            </a:extLst>
          </p:cNvPr>
          <p:cNvSpPr txBox="1"/>
          <p:nvPr/>
        </p:nvSpPr>
        <p:spPr>
          <a:xfrm>
            <a:off x="1618127" y="5346070"/>
            <a:ext cx="8256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send by browser =&gt;"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Welocme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’+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88039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8D671-B8E7-1AE7-E883-D80DA01FB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B959-385E-E719-4080-D3D33A98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93057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Render HTML and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6A719-4998-AB92-D52F-6AE5B9437910}"/>
              </a:ext>
            </a:extLst>
          </p:cNvPr>
          <p:cNvSpPr txBox="1"/>
          <p:nvPr/>
        </p:nvSpPr>
        <p:spPr>
          <a:xfrm>
            <a:off x="1331254" y="1020196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HTML tags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Show Json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Link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96E51-7375-FE99-DFEE-F11A12664F27}"/>
              </a:ext>
            </a:extLst>
          </p:cNvPr>
          <p:cNvSpPr txBox="1"/>
          <p:nvPr/>
        </p:nvSpPr>
        <p:spPr>
          <a:xfrm>
            <a:off x="1039907" y="1896504"/>
            <a:ext cx="10632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`&lt;h1&gt;Welcome to Home page&lt;/h1&gt;&lt;a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="/about-us"&gt;About us&lt;/a&gt;`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8916A-9124-4943-B5E5-F5CBB9A9525C}"/>
              </a:ext>
            </a:extLst>
          </p:cNvPr>
          <p:cNvSpPr txBox="1"/>
          <p:nvPr/>
        </p:nvSpPr>
        <p:spPr>
          <a:xfrm>
            <a:off x="940950" y="5546049"/>
            <a:ext cx="982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'/about-us'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('&lt;input type="date"&gt;'+'&lt;input type="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"&gt;');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`&lt;input type="date"&gt;&lt;a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="/"&gt;Go to Home&lt;/a&gt;`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682B7-99B8-9EDA-4E9A-7D71918AC794}"/>
              </a:ext>
            </a:extLst>
          </p:cNvPr>
          <p:cNvSpPr txBox="1"/>
          <p:nvPr/>
        </p:nvSpPr>
        <p:spPr>
          <a:xfrm>
            <a:off x="851647" y="2903753"/>
            <a:ext cx="101125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'/contact-us'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 	{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}, {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'Aastha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'aastha@gmail.com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}]);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7619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99D9D-91E6-4A43-4266-391E095E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607-3A4D-1A0D-793F-9AADFE3D6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93057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Make HTML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CDB97-3D8E-CA62-DDA4-D5862FCF6E09}"/>
              </a:ext>
            </a:extLst>
          </p:cNvPr>
          <p:cNvSpPr txBox="1"/>
          <p:nvPr/>
        </p:nvSpPr>
        <p:spPr>
          <a:xfrm>
            <a:off x="1331254" y="1020196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folder for the HTML files and access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HTML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Load HTML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0555F-AD67-3ABB-414C-39C311AB4146}"/>
              </a:ext>
            </a:extLst>
          </p:cNvPr>
          <p:cNvSpPr txBox="1"/>
          <p:nvPr/>
        </p:nvSpPr>
        <p:spPr>
          <a:xfrm>
            <a:off x="1156104" y="2274838"/>
            <a:ext cx="9736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601004-0D1B-2411-B1F6-096E435D84AF}"/>
              </a:ext>
            </a:extLst>
          </p:cNvPr>
          <p:cNvCxnSpPr>
            <a:cxnSpLocks/>
          </p:cNvCxnSpPr>
          <p:nvPr/>
        </p:nvCxnSpPr>
        <p:spPr>
          <a:xfrm flipV="1">
            <a:off x="2545975" y="2026024"/>
            <a:ext cx="1416425" cy="71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64E312-D3E9-4D1A-307D-98657DDCAEB0}"/>
              </a:ext>
            </a:extLst>
          </p:cNvPr>
          <p:cNvSpPr txBox="1"/>
          <p:nvPr/>
        </p:nvSpPr>
        <p:spPr>
          <a:xfrm>
            <a:off x="3899645" y="1841358"/>
            <a:ext cx="6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It access the folder sources help with Path()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A26F13-7150-E60A-D624-CF4F2F3A1CCD}"/>
              </a:ext>
            </a:extLst>
          </p:cNvPr>
          <p:cNvCxnSpPr>
            <a:cxnSpLocks/>
          </p:cNvCxnSpPr>
          <p:nvPr/>
        </p:nvCxnSpPr>
        <p:spPr>
          <a:xfrm>
            <a:off x="3567951" y="4199966"/>
            <a:ext cx="959220" cy="676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71A403-AF27-49C2-18AC-2B8E40BA954B}"/>
              </a:ext>
            </a:extLst>
          </p:cNvPr>
          <p:cNvSpPr txBox="1"/>
          <p:nvPr/>
        </p:nvSpPr>
        <p:spPr>
          <a:xfrm>
            <a:off x="4437530" y="4772817"/>
            <a:ext cx="6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It static method load the static pages or content.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3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9A073-0CA7-0537-6545-EFC99BEB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6736-FC94-B5FB-4F11-CAFF2692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Remove extension from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E085E-12AC-774A-5D2B-7BB6F814A3CF}"/>
              </a:ext>
            </a:extLst>
          </p:cNvPr>
          <p:cNvSpPr txBox="1"/>
          <p:nvPr/>
        </p:nvSpPr>
        <p:spPr>
          <a:xfrm>
            <a:off x="1331254" y="1038126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Apply get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Remove an extension from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404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Apply 404 Page.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9F12B-142D-3EA3-8B4D-CCE878A82CAD}"/>
              </a:ext>
            </a:extLst>
          </p:cNvPr>
          <p:cNvSpPr txBox="1"/>
          <p:nvPr/>
        </p:nvSpPr>
        <p:spPr>
          <a:xfrm>
            <a:off x="878885" y="2184918"/>
            <a:ext cx="104793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express.static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(publicPath,'index.html'));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/index.html`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'/about-us'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/about-us.html`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'/contact-us'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/contact-us.html`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/404.html`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</p:txBody>
      </p:sp>
    </p:spTree>
    <p:extLst>
      <p:ext uri="{BB962C8B-B14F-4D97-AF65-F5344CB8AC3E}">
        <p14:creationId xmlns:p14="http://schemas.microsoft.com/office/powerpoint/2010/main" val="4177945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A99AC-3AEA-7CE2-2FAE-8101163F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DA8B-5C42-F866-6C2B-44982020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Template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E715-255D-D8A4-E3CF-B787EDD205DD}"/>
              </a:ext>
            </a:extLst>
          </p:cNvPr>
          <p:cNvSpPr txBox="1"/>
          <p:nvPr/>
        </p:nvSpPr>
        <p:spPr>
          <a:xfrm>
            <a:off x="1331254" y="1038126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What is the template engine ?.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Install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 template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Setup dynamic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dynamic Page</a:t>
            </a:r>
          </a:p>
          <a:p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Instal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=&gt;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ejs</a:t>
            </a:r>
            <a:endParaRPr lang="en-US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3229-5B2B-3A2B-3449-BD2DC22A342F}"/>
              </a:ext>
            </a:extLst>
          </p:cNvPr>
          <p:cNvSpPr txBox="1"/>
          <p:nvPr/>
        </p:nvSpPr>
        <p:spPr>
          <a:xfrm>
            <a:off x="1304358" y="2462577"/>
            <a:ext cx="1037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Bahnschrift Light SemiCondensed" panose="020B0502040204020203" pitchFamily="34" charset="0"/>
              </a:rPr>
              <a:t>Template Engine :=&gt; It allows you to generate dynamic content by embedding JavaScript to HTML content.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7A32-7418-2405-0FF0-1AED2143C7EC}"/>
              </a:ext>
            </a:extLst>
          </p:cNvPr>
          <p:cNvSpPr txBox="1"/>
          <p:nvPr/>
        </p:nvSpPr>
        <p:spPr>
          <a:xfrm>
            <a:off x="837858" y="2697437"/>
            <a:ext cx="64325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/index.html`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Singh'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'alok@yahoo.com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6E8A9-9941-71DC-F91E-B02709C4262C}"/>
              </a:ext>
            </a:extLst>
          </p:cNvPr>
          <p:cNvSpPr/>
          <p:nvPr/>
        </p:nvSpPr>
        <p:spPr>
          <a:xfrm>
            <a:off x="7270377" y="3056965"/>
            <a:ext cx="4831976" cy="15329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515AC-8DAD-13ED-01A8-E8E0EF641951}"/>
              </a:ext>
            </a:extLst>
          </p:cNvPr>
          <p:cNvSpPr txBox="1"/>
          <p:nvPr/>
        </p:nvSpPr>
        <p:spPr>
          <a:xfrm>
            <a:off x="7218830" y="3623521"/>
            <a:ext cx="483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Welcome &lt;%= user.name%&gt; And Email is &lt;%= </a:t>
            </a:r>
            <a:r>
              <a:rPr lang="en-US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%&gt;&lt;/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8DA1F-4240-F4C5-C8D9-A0DA741A9D8B}"/>
              </a:ext>
            </a:extLst>
          </p:cNvPr>
          <p:cNvSpPr txBox="1"/>
          <p:nvPr/>
        </p:nvSpPr>
        <p:spPr>
          <a:xfrm>
            <a:off x="7270376" y="3040813"/>
            <a:ext cx="4780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Call onto the .</a:t>
            </a:r>
            <a:r>
              <a:rPr lang="en-US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ejs</a:t>
            </a: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view file</a:t>
            </a:r>
            <a:endParaRPr lang="en-US" sz="2000" b="0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8E650-D198-0D36-7AB9-871DE586072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59388" y="3946687"/>
            <a:ext cx="459442" cy="311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62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E1F1A-ED09-73D3-C0F9-DFEBC68E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7B4E-CFC3-614B-9FDF-247234CF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 err="1">
                <a:latin typeface="Bahnschrift SemiBold" panose="020B0502040204020203" pitchFamily="34" charset="0"/>
              </a:rPr>
              <a:t>Dynemic</a:t>
            </a:r>
            <a:r>
              <a:rPr lang="en-IN" cap="none" dirty="0">
                <a:latin typeface="Bahnschrift SemiBold" panose="020B0502040204020203" pitchFamily="34" charset="0"/>
              </a:rPr>
              <a:t>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9F4B7-B9CD-1063-77C1-55F9BB2F1D65}"/>
              </a:ext>
            </a:extLst>
          </p:cNvPr>
          <p:cNvSpPr txBox="1"/>
          <p:nvPr/>
        </p:nvSpPr>
        <p:spPr>
          <a:xfrm>
            <a:off x="1331254" y="1038126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make loop in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header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Show header common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7ABDC-C222-A173-1390-924FF2E0D202}"/>
              </a:ext>
            </a:extLst>
          </p:cNvPr>
          <p:cNvSpPr txBox="1"/>
          <p:nvPr/>
        </p:nvSpPr>
        <p:spPr>
          <a:xfrm>
            <a:off x="632006" y="1997839"/>
            <a:ext cx="6450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      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skills: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Ajax'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'JavaScript'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++'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185D8-73B2-BF2D-8AEF-9FA45144179D}"/>
              </a:ext>
            </a:extLst>
          </p:cNvPr>
          <p:cNvSpPr/>
          <p:nvPr/>
        </p:nvSpPr>
        <p:spPr>
          <a:xfrm>
            <a:off x="7082118" y="2346975"/>
            <a:ext cx="4894730" cy="36862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Using Loop</a:t>
            </a: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user.skills.forEach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((item)=&gt;{ %&gt;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%= item %&gt;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 })%&gt;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PhP</a:t>
            </a:r>
            <a:endParaRPr lang="en-IN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en-IN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47231-5FA8-BCC2-7E05-D9B09F78EE3C}"/>
              </a:ext>
            </a:extLst>
          </p:cNvPr>
          <p:cNvSpPr/>
          <p:nvPr/>
        </p:nvSpPr>
        <p:spPr>
          <a:xfrm>
            <a:off x="1331254" y="4355070"/>
            <a:ext cx="4894730" cy="11851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Common page Call</a:t>
            </a:r>
          </a:p>
          <a:p>
            <a:pPr algn="ctr"/>
            <a:endParaRPr lang="en-IN" sz="20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%- include('common/header'); %&gt;</a:t>
            </a:r>
          </a:p>
        </p:txBody>
      </p:sp>
    </p:spTree>
    <p:extLst>
      <p:ext uri="{BB962C8B-B14F-4D97-AF65-F5344CB8AC3E}">
        <p14:creationId xmlns:p14="http://schemas.microsoft.com/office/powerpoint/2010/main" val="3365117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9A101-C1E3-15B9-66B9-2FC8A41C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FD74-D390-975F-B238-C435D0BC8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EC1FB-212B-A788-3E40-A99762557A0A}"/>
              </a:ext>
            </a:extLst>
          </p:cNvPr>
          <p:cNvSpPr txBox="1"/>
          <p:nvPr/>
        </p:nvSpPr>
        <p:spPr>
          <a:xfrm>
            <a:off x="1331254" y="1082948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What is middleware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make the middleware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Apply middleware on  routes.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Types of middleware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A4453-35B7-A814-E42B-7D676CAD37FF}"/>
              </a:ext>
            </a:extLst>
          </p:cNvPr>
          <p:cNvSpPr txBox="1"/>
          <p:nvPr/>
        </p:nvSpPr>
        <p:spPr>
          <a:xfrm>
            <a:off x="833720" y="2402554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Middleware is a request handler that allows you to intercept and manipulate requests and responses before they reach route handlers.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51FE0-F6B3-1838-D6A3-28C6D7CC4044}"/>
              </a:ext>
            </a:extLst>
          </p:cNvPr>
          <p:cNvSpPr txBox="1"/>
          <p:nvPr/>
        </p:nvSpPr>
        <p:spPr>
          <a:xfrm>
            <a:off x="945771" y="3766546"/>
            <a:ext cx="100090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Application-level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Router-level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Error handling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Built-in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Third-party middleware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9F3B07-E410-21F4-9610-4F3A474DD60C}"/>
              </a:ext>
            </a:extLst>
          </p:cNvPr>
          <p:cNvSpPr txBox="1">
            <a:spLocks/>
          </p:cNvSpPr>
          <p:nvPr/>
        </p:nvSpPr>
        <p:spPr>
          <a:xfrm>
            <a:off x="761992" y="3049365"/>
            <a:ext cx="8256835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cap="none" dirty="0">
                <a:solidFill>
                  <a:srgbClr val="C00000"/>
                </a:solidFill>
                <a:latin typeface="Bahnschrift SemiBold" panose="020B0502040204020203" pitchFamily="34" charset="0"/>
              </a:rPr>
              <a:t>Middleware Types</a:t>
            </a:r>
          </a:p>
        </p:txBody>
      </p:sp>
    </p:spTree>
    <p:extLst>
      <p:ext uri="{BB962C8B-B14F-4D97-AF65-F5344CB8AC3E}">
        <p14:creationId xmlns:p14="http://schemas.microsoft.com/office/powerpoint/2010/main" val="4043830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6D602-9F50-F75B-90E8-F6DF88F8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9F576-23C4-1FF3-9205-5008CBA5F2EE}"/>
              </a:ext>
            </a:extLst>
          </p:cNvPr>
          <p:cNvSpPr txBox="1"/>
          <p:nvPr/>
        </p:nvSpPr>
        <p:spPr>
          <a:xfrm>
            <a:off x="546847" y="36892"/>
            <a:ext cx="1122381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'Please provide 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 can not access this page.'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middleware"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users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16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JavaScript and Node are the Same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F57C-2B25-99AE-BEA9-392F79905002}"/>
              </a:ext>
            </a:extLst>
          </p:cNvPr>
          <p:cNvSpPr txBox="1"/>
          <p:nvPr/>
        </p:nvSpPr>
        <p:spPr>
          <a:xfrm>
            <a:off x="2393576" y="1801903"/>
            <a:ext cx="7144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JavaScript and NodeJS  Code Syntax is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If you know JavaScript you can easily understand 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But both are not exactly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You can not connect JavaScript with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NodeJS can connect with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 can run on the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JavaScript can run on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952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BDB8B-8B3A-19B3-5A04-9DE73E2F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02-FECD-C6ED-E260-7FD7ABA0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Route Level 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05DD2-2F87-617B-FB3C-EDA6F9FEDBB3}"/>
              </a:ext>
            </a:extLst>
          </p:cNvPr>
          <p:cNvSpPr txBox="1"/>
          <p:nvPr/>
        </p:nvSpPr>
        <p:spPr>
          <a:xfrm>
            <a:off x="1331254" y="1378784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Route Level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Apply middleware on single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middleware in different 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5B9A3-2E65-8511-26AE-2D5165604F6C}"/>
              </a:ext>
            </a:extLst>
          </p:cNvPr>
          <p:cNvSpPr txBox="1"/>
          <p:nvPr/>
        </p:nvSpPr>
        <p:spPr>
          <a:xfrm>
            <a:off x="833720" y="2895614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Router-level middleware works in the same way as application-level middleware, except it is bound to an instance of express. Router(). </a:t>
            </a:r>
          </a:p>
        </p:txBody>
      </p:sp>
    </p:spTree>
    <p:extLst>
      <p:ext uri="{BB962C8B-B14F-4D97-AF65-F5344CB8AC3E}">
        <p14:creationId xmlns:p14="http://schemas.microsoft.com/office/powerpoint/2010/main" val="4133808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070BA-BBE1-AE0A-6C14-D0B89357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9C8105-8184-ED07-8B80-AC3FF40DED2A}"/>
              </a:ext>
            </a:extLst>
          </p:cNvPr>
          <p:cNvSpPr txBox="1"/>
          <p:nvPr/>
        </p:nvSpPr>
        <p:spPr>
          <a:xfrm>
            <a:off x="403412" y="751344"/>
            <a:ext cx="108472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middleware"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users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'/about-us'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About us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'/contact-us'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Contact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151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652A1-A08A-D338-52AB-F40321D87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32CC-35F9-75DB-CEEA-89A6C55A5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Install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6667B-B3F6-CF5B-8922-D96B6C13F350}"/>
              </a:ext>
            </a:extLst>
          </p:cNvPr>
          <p:cNvSpPr txBox="1"/>
          <p:nvPr/>
        </p:nvSpPr>
        <p:spPr>
          <a:xfrm>
            <a:off x="1331254" y="939511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Download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Install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Set Environment for Mongo.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MongoDB compass tool.</a:t>
            </a:r>
          </a:p>
        </p:txBody>
      </p:sp>
    </p:spTree>
    <p:extLst>
      <p:ext uri="{BB962C8B-B14F-4D97-AF65-F5344CB8AC3E}">
        <p14:creationId xmlns:p14="http://schemas.microsoft.com/office/powerpoint/2010/main" val="577330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2F088-AF2D-7118-BB45-619C09F9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9AA-A1D1-E1E2-CCE8-B621DBC30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MongoDB Basic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515B1-5C34-55DB-E979-30880E292484}"/>
              </a:ext>
            </a:extLst>
          </p:cNvPr>
          <p:cNvSpPr txBox="1"/>
          <p:nvPr/>
        </p:nvSpPr>
        <p:spPr>
          <a:xfrm>
            <a:off x="1331254" y="1378784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What is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MongoDB vs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MongoDB Basic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ABCF6-1CC9-4F9E-3E1E-70BF8A3C8516}"/>
              </a:ext>
            </a:extLst>
          </p:cNvPr>
          <p:cNvSpPr txBox="1"/>
          <p:nvPr/>
        </p:nvSpPr>
        <p:spPr>
          <a:xfrm>
            <a:off x="833720" y="2302114"/>
            <a:ext cx="10273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MongoDB is non-SQL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The data store in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Collection don’t have row and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Data store in the form of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27486-FD87-65A8-5475-35CE011BA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43355"/>
              </p:ext>
            </p:extLst>
          </p:nvPr>
        </p:nvGraphicFramePr>
        <p:xfrm>
          <a:off x="699250" y="4180044"/>
          <a:ext cx="576430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605">
                  <a:extLst>
                    <a:ext uri="{9D8B030D-6E8A-4147-A177-3AD203B41FA5}">
                      <a16:colId xmlns:a16="http://schemas.microsoft.com/office/drawing/2014/main" val="1992078934"/>
                    </a:ext>
                  </a:extLst>
                </a:gridCol>
                <a:gridCol w="991798">
                  <a:extLst>
                    <a:ext uri="{9D8B030D-6E8A-4147-A177-3AD203B41FA5}">
                      <a16:colId xmlns:a16="http://schemas.microsoft.com/office/drawing/2014/main" val="2911550101"/>
                    </a:ext>
                  </a:extLst>
                </a:gridCol>
                <a:gridCol w="1080808">
                  <a:extLst>
                    <a:ext uri="{9D8B030D-6E8A-4147-A177-3AD203B41FA5}">
                      <a16:colId xmlns:a16="http://schemas.microsoft.com/office/drawing/2014/main" val="1375928377"/>
                    </a:ext>
                  </a:extLst>
                </a:gridCol>
                <a:gridCol w="1284253">
                  <a:extLst>
                    <a:ext uri="{9D8B030D-6E8A-4147-A177-3AD203B41FA5}">
                      <a16:colId xmlns:a16="http://schemas.microsoft.com/office/drawing/2014/main" val="2305270132"/>
                    </a:ext>
                  </a:extLst>
                </a:gridCol>
                <a:gridCol w="1987838">
                  <a:extLst>
                    <a:ext uri="{9D8B030D-6E8A-4147-A177-3AD203B41FA5}">
                      <a16:colId xmlns:a16="http://schemas.microsoft.com/office/drawing/2014/main" val="23387053"/>
                    </a:ext>
                  </a:extLst>
                </a:gridCol>
              </a:tblGrid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L_name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634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 Sec-62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2225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Aastha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Ashok Nagar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07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Anshika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97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2DD903-ADE4-C934-A644-01DBAB75A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91586"/>
              </p:ext>
            </p:extLst>
          </p:nvPr>
        </p:nvGraphicFramePr>
        <p:xfrm>
          <a:off x="7283817" y="896471"/>
          <a:ext cx="4397194" cy="57374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7194">
                  <a:extLst>
                    <a:ext uri="{9D8B030D-6E8A-4147-A177-3AD203B41FA5}">
                      <a16:colId xmlns:a16="http://schemas.microsoft.com/office/drawing/2014/main" val="2606395009"/>
                    </a:ext>
                  </a:extLst>
                </a:gridCol>
              </a:tblGrid>
              <a:tr h="5737411">
                <a:tc>
                  <a:txBody>
                    <a:bodyPr/>
                    <a:lstStyle/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F_name”:’Alok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F_name”:Singh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Address1:Noida’,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Address2”:Noida Sec-62’,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},</a:t>
                      </a:r>
                    </a:p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F_name”: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Aasths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F_name”:Bharti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Address1:New Delhi’,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Address2”:New Ashok Nagar’,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53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CA244-3BCF-7792-3728-8E942B84A968}"/>
              </a:ext>
            </a:extLst>
          </p:cNvPr>
          <p:cNvSpPr txBox="1"/>
          <p:nvPr/>
        </p:nvSpPr>
        <p:spPr>
          <a:xfrm>
            <a:off x="2805953" y="37651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DB4B4-EA3D-67D0-B651-C06237E663ED}"/>
              </a:ext>
            </a:extLst>
          </p:cNvPr>
          <p:cNvSpPr txBox="1"/>
          <p:nvPr/>
        </p:nvSpPr>
        <p:spPr>
          <a:xfrm>
            <a:off x="8713694" y="4461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486393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CE6F5-EDE5-1E8C-FD60-BD62C874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4461-2D0D-D63F-05BE-5F5FC3BE6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Crud Operation in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25F1-26FE-6576-0B60-A68DF10E3023}"/>
              </a:ext>
            </a:extLst>
          </p:cNvPr>
          <p:cNvSpPr txBox="1"/>
          <p:nvPr/>
        </p:nvSpPr>
        <p:spPr>
          <a:xfrm>
            <a:off x="1331254" y="1100878"/>
            <a:ext cx="5867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insert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check insert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update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delete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9EF220-EF68-E5EE-31E3-6BE77B88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04" y="2720769"/>
            <a:ext cx="8256836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db.products.insertOne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({name:</a:t>
            </a:r>
            <a:r>
              <a:rPr lang="en-IN" dirty="0"/>
              <a:t> Samsung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 M40',brand:'samsung',price:250,category:'Mobile'})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546E3-1271-BE90-1C99-AC940F51D730}"/>
              </a:ext>
            </a:extLst>
          </p:cNvPr>
          <p:cNvSpPr txBox="1"/>
          <p:nvPr/>
        </p:nvSpPr>
        <p:spPr>
          <a:xfrm>
            <a:off x="1223682" y="2351437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345A-7A1F-1CD7-D0C0-5F8F050EE0E4}"/>
              </a:ext>
            </a:extLst>
          </p:cNvPr>
          <p:cNvSpPr txBox="1"/>
          <p:nvPr/>
        </p:nvSpPr>
        <p:spPr>
          <a:xfrm>
            <a:off x="999563" y="3041720"/>
            <a:ext cx="833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  <a:r>
              <a:rPr lang="en-IN" dirty="0" err="1">
                <a:latin typeface="Bahnschrift Light SemiCondensed" panose="020B0502040204020203" pitchFamily="34" charset="0"/>
              </a:rPr>
              <a:t>insertedId</a:t>
            </a:r>
            <a:r>
              <a:rPr lang="en-IN" dirty="0">
                <a:latin typeface="Bahnschrift Light SemiCondensed" panose="020B0502040204020203" pitchFamily="34" charset="0"/>
              </a:rPr>
              <a:t>: </a:t>
            </a:r>
            <a:r>
              <a:rPr lang="en-IN" dirty="0" err="1">
                <a:latin typeface="Bahnschrift Light SemiCondensed" panose="020B0502040204020203" pitchFamily="34" charset="0"/>
              </a:rPr>
              <a:t>ObjectId</a:t>
            </a:r>
            <a:r>
              <a:rPr lang="en-IN" dirty="0">
                <a:latin typeface="Bahnschrift Light SemiCondensed" panose="020B0502040204020203" pitchFamily="34" charset="0"/>
              </a:rPr>
              <a:t>('671684d1fb0510de5c7deacb')}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F714-1A68-3DC6-2B8F-A4AB8BD5E6EC}"/>
              </a:ext>
            </a:extLst>
          </p:cNvPr>
          <p:cNvSpPr txBox="1"/>
          <p:nvPr/>
        </p:nvSpPr>
        <p:spPr>
          <a:xfrm>
            <a:off x="8617322" y="4445513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BB04-3A4A-45C6-624F-82D54F8F4293}"/>
              </a:ext>
            </a:extLst>
          </p:cNvPr>
          <p:cNvSpPr txBox="1"/>
          <p:nvPr/>
        </p:nvSpPr>
        <p:spPr>
          <a:xfrm>
            <a:off x="1156104" y="374898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"671684d1fb0510de5c7deacb"  },  "name": "Samsung M40",  "brand": "Samsung",  "price": 250,  "category": "Mobile"}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410B5-EC48-96DD-B639-4DA341B52AEE}"/>
              </a:ext>
            </a:extLst>
          </p:cNvPr>
          <p:cNvSpPr txBox="1"/>
          <p:nvPr/>
        </p:nvSpPr>
        <p:spPr>
          <a:xfrm>
            <a:off x="909918" y="4630179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UI (Manual)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75EF8-A306-0B7E-42E4-B37528F06DFB}"/>
              </a:ext>
            </a:extLst>
          </p:cNvPr>
          <p:cNvSpPr txBox="1"/>
          <p:nvPr/>
        </p:nvSpPr>
        <p:spPr>
          <a:xfrm>
            <a:off x="1223682" y="5004390"/>
            <a:ext cx="456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"6716897294e908c30ff589a4"  },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name":"Vivo</a:t>
            </a:r>
            <a:r>
              <a:rPr lang="en-IN" dirty="0">
                <a:latin typeface="Bahnschrift Light SemiCondensed" panose="020B0502040204020203" pitchFamily="34" charset="0"/>
              </a:rPr>
              <a:t> u20",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brand":"Vivo</a:t>
            </a:r>
            <a:r>
              <a:rPr lang="en-IN" dirty="0">
                <a:latin typeface="Bahnschrift Light SemiCondensed" panose="020B0502040204020203" pitchFamily="34" charset="0"/>
              </a:rPr>
              <a:t>",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"Price":120,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category":"Mobile</a:t>
            </a:r>
            <a:r>
              <a:rPr lang="en-IN" dirty="0">
                <a:latin typeface="Bahnschrift Light SemiCondensed" panose="020B0502040204020203" pitchFamily="34" charset="0"/>
              </a:rPr>
              <a:t>“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328EA-ABC1-E798-7BEC-8E99D5F3533C}"/>
              </a:ext>
            </a:extLst>
          </p:cNvPr>
          <p:cNvSpPr txBox="1"/>
          <p:nvPr/>
        </p:nvSpPr>
        <p:spPr>
          <a:xfrm>
            <a:off x="1151963" y="3580471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CA7F8-2760-F244-1AF3-4F0054144D12}"/>
              </a:ext>
            </a:extLst>
          </p:cNvPr>
          <p:cNvSpPr txBox="1"/>
          <p:nvPr/>
        </p:nvSpPr>
        <p:spPr>
          <a:xfrm>
            <a:off x="6602505" y="4864206"/>
            <a:ext cx="5446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 "_id": {    "$</a:t>
            </a:r>
            <a:r>
              <a:rPr lang="en-IN" dirty="0" err="1"/>
              <a:t>oid</a:t>
            </a:r>
            <a:r>
              <a:rPr lang="en-IN" dirty="0"/>
              <a:t>": "671685cc94e908c30ff589a3"  </a:t>
            </a:r>
          </a:p>
          <a:p>
            <a:r>
              <a:rPr lang="en-IN" dirty="0"/>
              <a:t>},  </a:t>
            </a:r>
          </a:p>
          <a:p>
            <a:r>
              <a:rPr lang="en-IN" dirty="0"/>
              <a:t>"name": "Vivo U10", </a:t>
            </a:r>
          </a:p>
          <a:p>
            <a:r>
              <a:rPr lang="en-IN" dirty="0"/>
              <a:t> "</a:t>
            </a:r>
            <a:r>
              <a:rPr lang="en-IN" dirty="0" err="1"/>
              <a:t>brnad</a:t>
            </a:r>
            <a:r>
              <a:rPr lang="en-IN" dirty="0"/>
              <a:t>": "Vivo", </a:t>
            </a:r>
          </a:p>
          <a:p>
            <a:r>
              <a:rPr lang="en-IN" dirty="0"/>
              <a:t> "price": 150,  </a:t>
            </a:r>
          </a:p>
          <a:p>
            <a:r>
              <a:rPr lang="en-IN" dirty="0"/>
              <a:t>"category": "Mobile"}</a:t>
            </a:r>
          </a:p>
        </p:txBody>
      </p:sp>
    </p:spTree>
    <p:extLst>
      <p:ext uri="{BB962C8B-B14F-4D97-AF65-F5344CB8AC3E}">
        <p14:creationId xmlns:p14="http://schemas.microsoft.com/office/powerpoint/2010/main" val="265073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5B8FC-92F6-4B59-1ED8-7ABBADB1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6E0B-CAB7-40AC-220E-FCC4712C9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Crud Operation in MongoDB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80752-C725-91B4-9C5A-E6D1BF9B78D4}"/>
              </a:ext>
            </a:extLst>
          </p:cNvPr>
          <p:cNvSpPr txBox="1"/>
          <p:nvPr/>
        </p:nvSpPr>
        <p:spPr>
          <a:xfrm>
            <a:off x="1223682" y="1087411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Update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0D139B-6887-4358-922C-89223D44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3" y="1479626"/>
            <a:ext cx="7969624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db.products.updateOne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({name:"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iphone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 M14"},{$set:{price:520}})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7FBCD-5FA9-FB8E-EB66-FE62021CB2BA}"/>
              </a:ext>
            </a:extLst>
          </p:cNvPr>
          <p:cNvSpPr txBox="1"/>
          <p:nvPr/>
        </p:nvSpPr>
        <p:spPr>
          <a:xfrm>
            <a:off x="1223682" y="1851641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  <a:r>
              <a:rPr lang="en-IN" dirty="0" err="1">
                <a:latin typeface="Bahnschrift Light SemiCondensed" panose="020B0502040204020203" pitchFamily="34" charset="0"/>
              </a:rPr>
              <a:t>insertedId</a:t>
            </a:r>
            <a:r>
              <a:rPr lang="en-IN" dirty="0">
                <a:latin typeface="Bahnschrift Light SemiCondensed" panose="020B0502040204020203" pitchFamily="34" charset="0"/>
              </a:rPr>
              <a:t>: null,  </a:t>
            </a:r>
            <a:r>
              <a:rPr lang="en-IN" dirty="0" err="1">
                <a:latin typeface="Bahnschrift Light SemiCondensed" panose="020B0502040204020203" pitchFamily="34" charset="0"/>
              </a:rPr>
              <a:t>matchedCount</a:t>
            </a:r>
            <a:r>
              <a:rPr lang="en-IN" dirty="0">
                <a:latin typeface="Bahnschrift Light SemiCondensed" panose="020B0502040204020203" pitchFamily="34" charset="0"/>
              </a:rPr>
              <a:t>: 1,  </a:t>
            </a:r>
            <a:r>
              <a:rPr lang="en-IN" dirty="0" err="1">
                <a:latin typeface="Bahnschrift Light SemiCondensed" panose="020B0502040204020203" pitchFamily="34" charset="0"/>
              </a:rPr>
              <a:t>modifiedCount</a:t>
            </a:r>
            <a:r>
              <a:rPr lang="en-IN" dirty="0">
                <a:latin typeface="Bahnschrift Light SemiCondensed" panose="020B0502040204020203" pitchFamily="34" charset="0"/>
              </a:rPr>
              <a:t>: 1,  </a:t>
            </a:r>
            <a:r>
              <a:rPr lang="en-IN" dirty="0" err="1">
                <a:latin typeface="Bahnschrift Light SemiCondensed" panose="020B0502040204020203" pitchFamily="34" charset="0"/>
              </a:rPr>
              <a:t>upsertedCount</a:t>
            </a:r>
            <a:r>
              <a:rPr lang="en-IN" dirty="0">
                <a:latin typeface="Bahnschrift Light SemiCondensed" panose="020B0502040204020203" pitchFamily="34" charset="0"/>
              </a:rPr>
              <a:t>: 0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A28D1-B217-2446-FD53-20692467816C}"/>
              </a:ext>
            </a:extLst>
          </p:cNvPr>
          <p:cNvSpPr txBox="1"/>
          <p:nvPr/>
        </p:nvSpPr>
        <p:spPr>
          <a:xfrm>
            <a:off x="7102289" y="1851641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Update output data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E9AC0-70C6-DCE5-4B7A-4845E100CF35}"/>
              </a:ext>
            </a:extLst>
          </p:cNvPr>
          <p:cNvSpPr txBox="1"/>
          <p:nvPr/>
        </p:nvSpPr>
        <p:spPr>
          <a:xfrm>
            <a:off x="5831541" y="2381109"/>
            <a:ext cx="5688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id</a:t>
            </a:r>
            <a:r>
              <a:rPr lang="en-US" b="0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: </a:t>
            </a:r>
            <a:r>
              <a:rPr lang="en-US" b="0" i="0" dirty="0" err="1">
                <a:solidFill>
                  <a:srgbClr val="D83713"/>
                </a:solidFill>
                <a:effectLst/>
                <a:latin typeface="Source Code Pro" panose="020F0502020204030204" pitchFamily="49" charset="0"/>
              </a:rPr>
              <a:t>ObjectId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F0502020204030204" pitchFamily="49" charset="0"/>
              </a:rPr>
              <a:t>('6716858afb0510de5c7deacd')</a:t>
            </a:r>
          </a:p>
          <a:p>
            <a:pPr algn="l"/>
            <a:r>
              <a:rPr lang="en-US" b="1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Name</a:t>
            </a:r>
            <a:r>
              <a:rPr lang="en-US" dirty="0">
                <a:solidFill>
                  <a:srgbClr val="3D4F58"/>
                </a:solidFill>
                <a:latin typeface="Source Code Pro" panose="020F0502020204030204" pitchFamily="49" charset="0"/>
              </a:rPr>
              <a:t>:</a:t>
            </a:r>
            <a:r>
              <a:rPr lang="en-US" b="0" i="0" dirty="0">
                <a:solidFill>
                  <a:srgbClr val="12824D"/>
                </a:solidFill>
                <a:effectLst/>
                <a:latin typeface="Source Code Pro" panose="020F0502020204030204" pitchFamily="49" charset="0"/>
              </a:rPr>
              <a:t>"</a:t>
            </a:r>
            <a:r>
              <a:rPr lang="en-US" b="0" i="0" dirty="0" err="1">
                <a:solidFill>
                  <a:srgbClr val="12824D"/>
                </a:solidFill>
                <a:effectLst/>
                <a:latin typeface="Source Code Pro" panose="020F0502020204030204" pitchFamily="49" charset="0"/>
              </a:rPr>
              <a:t>iphone</a:t>
            </a:r>
            <a:r>
              <a:rPr lang="en-US" b="0" i="0" dirty="0">
                <a:solidFill>
                  <a:srgbClr val="12824D"/>
                </a:solidFill>
                <a:effectLst/>
                <a:latin typeface="Source Code Pro" panose="020F0502020204030204" pitchFamily="49" charset="0"/>
              </a:rPr>
              <a:t> M14"</a:t>
            </a:r>
          </a:p>
          <a:p>
            <a:pPr algn="l"/>
            <a:r>
              <a:rPr lang="en-US" b="1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brand</a:t>
            </a:r>
            <a:r>
              <a:rPr lang="en-US" b="0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: </a:t>
            </a:r>
            <a:r>
              <a:rPr lang="en-US" b="0" i="0" dirty="0">
                <a:solidFill>
                  <a:srgbClr val="12824D"/>
                </a:solidFill>
                <a:effectLst/>
                <a:latin typeface="Source Code Pro" panose="020F0502020204030204" pitchFamily="49" charset="0"/>
              </a:rPr>
              <a:t>"Apple"</a:t>
            </a:r>
          </a:p>
          <a:p>
            <a:pPr algn="l"/>
            <a:r>
              <a:rPr lang="en-US" b="1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price</a:t>
            </a:r>
            <a:r>
              <a:rPr lang="en-US" b="0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: 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F0502020204030204" pitchFamily="49" charset="0"/>
              </a:rPr>
              <a:t>520</a:t>
            </a:r>
          </a:p>
          <a:p>
            <a:pPr algn="l"/>
            <a:r>
              <a:rPr lang="en-US" b="1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category</a:t>
            </a:r>
            <a:r>
              <a:rPr lang="en-US" b="0" i="0" dirty="0">
                <a:solidFill>
                  <a:srgbClr val="3D4F58"/>
                </a:solidFill>
                <a:effectLst/>
                <a:latin typeface="Source Code Pro" panose="020F0502020204030204" pitchFamily="49" charset="0"/>
              </a:rPr>
              <a:t>: </a:t>
            </a:r>
            <a:r>
              <a:rPr lang="en-US" b="0" i="0" dirty="0">
                <a:solidFill>
                  <a:srgbClr val="12824D"/>
                </a:solidFill>
                <a:effectLst/>
                <a:latin typeface="Source Code Pro" panose="020F0502020204030204" pitchFamily="49" charset="0"/>
              </a:rPr>
              <a:t>"Mobile"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39335-1182-3424-049E-71D485599EB5}"/>
              </a:ext>
            </a:extLst>
          </p:cNvPr>
          <p:cNvSpPr txBox="1"/>
          <p:nvPr/>
        </p:nvSpPr>
        <p:spPr>
          <a:xfrm>
            <a:off x="672353" y="3853933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Delete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542E88B-C973-B082-F228-23212186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53" y="4240741"/>
            <a:ext cx="3521798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db.products.deleteOne({brand:"Apple"})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0E023-BB51-7018-FEAF-08BE0B3223CD}"/>
              </a:ext>
            </a:extLst>
          </p:cNvPr>
          <p:cNvSpPr txBox="1"/>
          <p:nvPr/>
        </p:nvSpPr>
        <p:spPr>
          <a:xfrm>
            <a:off x="488576" y="4732044"/>
            <a:ext cx="2900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</a:p>
          <a:p>
            <a:r>
              <a:rPr lang="en-IN" dirty="0" err="1">
                <a:latin typeface="Bahnschrift Light SemiCondensed" panose="020B0502040204020203" pitchFamily="34" charset="0"/>
              </a:rPr>
              <a:t>deletedCount</a:t>
            </a:r>
            <a:r>
              <a:rPr lang="en-IN" dirty="0">
                <a:latin typeface="Bahnschrift Light SemiCondensed" panose="020B0502040204020203" pitchFamily="34" charset="0"/>
              </a:rPr>
              <a:t>: 1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959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DA84D-A29E-B3DB-24F7-20449292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3817-79C1-747D-C119-5173473C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Connect node with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D7037-F81C-87A5-C93E-5AEA6D3CCA1B}"/>
              </a:ext>
            </a:extLst>
          </p:cNvPr>
          <p:cNvSpPr txBox="1"/>
          <p:nvPr/>
        </p:nvSpPr>
        <p:spPr>
          <a:xfrm>
            <a:off x="1331254" y="11008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Install MongoDB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Connect MongoDB with Node 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Show data from MongoDB.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0BE82-8986-CB7C-BDC1-D5A7CC6EF021}"/>
              </a:ext>
            </a:extLst>
          </p:cNvPr>
          <p:cNvSpPr txBox="1"/>
          <p:nvPr/>
        </p:nvSpPr>
        <p:spPr>
          <a:xfrm>
            <a:off x="475129" y="2024207"/>
            <a:ext cx="110714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require('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//Same as above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//Connection URL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'node_app_ecom24'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conn_result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conn_result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63643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A220A-B02E-A4A2-727A-399E3586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B9EB-FF9F-311E-35E6-653D45DE8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Read data 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CE802-7561-BFE1-879D-F0487C491C6F}"/>
              </a:ext>
            </a:extLst>
          </p:cNvPr>
          <p:cNvSpPr txBox="1"/>
          <p:nvPr/>
        </p:nvSpPr>
        <p:spPr>
          <a:xfrm>
            <a:off x="1331254" y="11008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latin typeface="Bahnschrift SemiBold" panose="020B0502040204020203" pitchFamily="34" charset="0"/>
              </a:rPr>
              <a:t>Read data  from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Make file for DB Connection.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Handle promise.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88D1C-F54E-4DC3-2B74-03D646E250B6}"/>
              </a:ext>
            </a:extLst>
          </p:cNvPr>
          <p:cNvSpPr txBox="1"/>
          <p:nvPr/>
        </p:nvSpPr>
        <p:spPr>
          <a:xfrm>
            <a:off x="1156104" y="2413338"/>
            <a:ext cx="7252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'Vivo U10'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DF2B-CC2F-DE4E-7D34-F871011BBDFE}"/>
              </a:ext>
            </a:extLst>
          </p:cNvPr>
          <p:cNvSpPr txBox="1"/>
          <p:nvPr/>
        </p:nvSpPr>
        <p:spPr>
          <a:xfrm>
            <a:off x="1394006" y="204400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Single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A43F7-E7BA-7BED-4804-B6328C1DBDFB}"/>
              </a:ext>
            </a:extLst>
          </p:cNvPr>
          <p:cNvSpPr txBox="1"/>
          <p:nvPr/>
        </p:nvSpPr>
        <p:spPr>
          <a:xfrm>
            <a:off x="972670" y="4888490"/>
            <a:ext cx="7436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D9AF-1476-6265-AA97-8A92E58F3466}"/>
              </a:ext>
            </a:extLst>
          </p:cNvPr>
          <p:cNvSpPr txBox="1"/>
          <p:nvPr/>
        </p:nvSpPr>
        <p:spPr>
          <a:xfrm>
            <a:off x="1044383" y="449387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All data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data</a:t>
            </a:r>
            <a:endParaRPr lang="en-IN" sz="2000" b="1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7E33F-E129-D2B8-6CA3-4A3F61C48AAA}"/>
              </a:ext>
            </a:extLst>
          </p:cNvPr>
          <p:cNvCxnSpPr>
            <a:cxnSpLocks/>
          </p:cNvCxnSpPr>
          <p:nvPr/>
        </p:nvCxnSpPr>
        <p:spPr>
          <a:xfrm flipH="1">
            <a:off x="5880504" y="2244061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B16A6F-55D2-DB84-1DBF-6B825375D270}"/>
              </a:ext>
            </a:extLst>
          </p:cNvPr>
          <p:cNvSpPr txBox="1"/>
          <p:nvPr/>
        </p:nvSpPr>
        <p:spPr>
          <a:xfrm>
            <a:off x="6432170" y="2032346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Called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db</a:t>
            </a:r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connection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11DC65-3A58-B5C3-9176-DF926809F7D0}"/>
              </a:ext>
            </a:extLst>
          </p:cNvPr>
          <p:cNvCxnSpPr>
            <a:cxnSpLocks/>
          </p:cNvCxnSpPr>
          <p:nvPr/>
        </p:nvCxnSpPr>
        <p:spPr>
          <a:xfrm flipH="1">
            <a:off x="3513821" y="4613940"/>
            <a:ext cx="1873967" cy="6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3799A-044E-EE4E-9336-E8D3ADD863FF}"/>
              </a:ext>
            </a:extLst>
          </p:cNvPr>
          <p:cNvSpPr txBox="1"/>
          <p:nvPr/>
        </p:nvSpPr>
        <p:spPr>
          <a:xfrm>
            <a:off x="5284521" y="4347830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C2645-9C84-712A-612C-4B2590406F99}"/>
              </a:ext>
            </a:extLst>
          </p:cNvPr>
          <p:cNvSpPr txBox="1"/>
          <p:nvPr/>
        </p:nvSpPr>
        <p:spPr>
          <a:xfrm>
            <a:off x="7076148" y="2831691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then () function handle the promise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FC047C-1EA3-6086-6A47-8A4F0A62E7B9}"/>
              </a:ext>
            </a:extLst>
          </p:cNvPr>
          <p:cNvCxnSpPr>
            <a:cxnSpLocks/>
          </p:cNvCxnSpPr>
          <p:nvPr/>
        </p:nvCxnSpPr>
        <p:spPr>
          <a:xfrm flipH="1">
            <a:off x="6503080" y="3111084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DADF10-FFA4-03BE-2A08-FAF74A64D8E9}"/>
              </a:ext>
            </a:extLst>
          </p:cNvPr>
          <p:cNvCxnSpPr>
            <a:cxnSpLocks/>
          </p:cNvCxnSpPr>
          <p:nvPr/>
        </p:nvCxnSpPr>
        <p:spPr>
          <a:xfrm flipH="1" flipV="1">
            <a:off x="2433450" y="3487022"/>
            <a:ext cx="371196" cy="65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08973B-8F8F-21BA-59B2-6C782454E2E6}"/>
              </a:ext>
            </a:extLst>
          </p:cNvPr>
          <p:cNvSpPr txBox="1"/>
          <p:nvPr/>
        </p:nvSpPr>
        <p:spPr>
          <a:xfrm>
            <a:off x="2713939" y="40091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Find ()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just like where condition as use in MySQL</a:t>
            </a:r>
          </a:p>
        </p:txBody>
      </p:sp>
    </p:spTree>
    <p:extLst>
      <p:ext uri="{BB962C8B-B14F-4D97-AF65-F5344CB8AC3E}">
        <p14:creationId xmlns:p14="http://schemas.microsoft.com/office/powerpoint/2010/main" val="194053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2FFA5-8E2E-F987-BDB5-C0D5CBB5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EB1-8136-1FFE-A057-600E962D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Insert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2491-90C4-4265-3539-07D96AC51E37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insert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Insert single and Multiple records.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67766-97C3-3FC5-A849-D56C76247D68}"/>
              </a:ext>
            </a:extLst>
          </p:cNvPr>
          <p:cNvSpPr txBox="1"/>
          <p:nvPr/>
        </p:nvSpPr>
        <p:spPr>
          <a:xfrm>
            <a:off x="1156103" y="2592756"/>
            <a:ext cx="93774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V25"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"Vivo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inserted"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4BEBA-DFBD-DE2C-C2E4-ACC1A3B897A2}"/>
              </a:ext>
            </a:extLst>
          </p:cNvPr>
          <p:cNvSpPr txBox="1"/>
          <p:nvPr/>
        </p:nvSpPr>
        <p:spPr>
          <a:xfrm>
            <a:off x="1349187" y="2148113"/>
            <a:ext cx="224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Single Data Insert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76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4C66B-EC47-04D8-DCB5-BF77D430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FC77-04FE-3DC3-961C-24F3E2A1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Insert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C6731-AF5A-A569-6261-F1F53E2D1F7E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insert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Insert single and Multiple records.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EFA5-AF2F-67C8-98A2-5B7121257ED3}"/>
              </a:ext>
            </a:extLst>
          </p:cNvPr>
          <p:cNvSpPr txBox="1"/>
          <p:nvPr/>
        </p:nvSpPr>
        <p:spPr>
          <a:xfrm>
            <a:off x="1349187" y="2148113"/>
            <a:ext cx="224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Multiple Data Insert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0F979-8CBE-3638-246A-8CF3E6B710BF}"/>
              </a:ext>
            </a:extLst>
          </p:cNvPr>
          <p:cNvSpPr txBox="1"/>
          <p:nvPr/>
        </p:nvSpPr>
        <p:spPr>
          <a:xfrm>
            <a:off x="690282" y="2608694"/>
            <a:ext cx="104797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G73"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"Motorola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G25"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G25"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inserted successfully'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550C2-FBE6-F930-3014-A11BFEE639B2}"/>
              </a:ext>
            </a:extLst>
          </p:cNvPr>
          <p:cNvCxnSpPr>
            <a:cxnSpLocks/>
          </p:cNvCxnSpPr>
          <p:nvPr/>
        </p:nvCxnSpPr>
        <p:spPr>
          <a:xfrm flipH="1">
            <a:off x="3271774" y="2432012"/>
            <a:ext cx="1873967" cy="6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6168C6-529D-5BEF-AFEF-D72AF65A3B80}"/>
              </a:ext>
            </a:extLst>
          </p:cNvPr>
          <p:cNvSpPr txBox="1"/>
          <p:nvPr/>
        </p:nvSpPr>
        <p:spPr>
          <a:xfrm>
            <a:off x="5042474" y="2165902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</p:spTree>
    <p:extLst>
      <p:ext uri="{BB962C8B-B14F-4D97-AF65-F5344CB8AC3E}">
        <p14:creationId xmlns:p14="http://schemas.microsoft.com/office/powerpoint/2010/main" val="40880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Why should Learn 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F57C-2B25-99AE-BEA9-392F79905002}"/>
              </a:ext>
            </a:extLst>
          </p:cNvPr>
          <p:cNvSpPr txBox="1"/>
          <p:nvPr/>
        </p:nvSpPr>
        <p:spPr>
          <a:xfrm>
            <a:off x="2393576" y="1801903"/>
            <a:ext cx="7144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If you are JavaScript developer then you can easy learn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You can become a full-stack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Free and demand for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Salary is also good as compare to web developer or PHP Developer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0617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E47B2-8666-477C-64C2-8895C989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5516-2D44-6FF6-65E3-54A8962D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Update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10A85-BB83-0AF0-3A28-D627C41027E5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update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update single and Multiple records.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076CB-AEDF-0CF8-FEE2-CBB67CC15E38}"/>
              </a:ext>
            </a:extLst>
          </p:cNvPr>
          <p:cNvSpPr txBox="1"/>
          <p:nvPr/>
        </p:nvSpPr>
        <p:spPr>
          <a:xfrm>
            <a:off x="1349187" y="2148113"/>
            <a:ext cx="224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Update single record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8EF06-1ED2-CC6C-AF9C-21697D58250F}"/>
              </a:ext>
            </a:extLst>
          </p:cNvPr>
          <p:cNvSpPr txBox="1"/>
          <p:nvPr/>
        </p:nvSpPr>
        <p:spPr>
          <a:xfrm>
            <a:off x="1066802" y="2462698"/>
            <a:ext cx="74586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"Vivo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U220"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'Vivo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U210'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updated Successfully!'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68095-53AD-A5D6-2111-E67E3FE6AD00}"/>
              </a:ext>
            </a:extLst>
          </p:cNvPr>
          <p:cNvCxnSpPr>
            <a:cxnSpLocks/>
          </p:cNvCxnSpPr>
          <p:nvPr/>
        </p:nvCxnSpPr>
        <p:spPr>
          <a:xfrm flipH="1">
            <a:off x="3926197" y="2850776"/>
            <a:ext cx="2411850" cy="61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0CE90-584D-0FB8-3324-3533169DCB3D}"/>
              </a:ext>
            </a:extLst>
          </p:cNvPr>
          <p:cNvSpPr txBox="1"/>
          <p:nvPr/>
        </p:nvSpPr>
        <p:spPr>
          <a:xfrm>
            <a:off x="6270641" y="2596817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</p:spTree>
    <p:extLst>
      <p:ext uri="{BB962C8B-B14F-4D97-AF65-F5344CB8AC3E}">
        <p14:creationId xmlns:p14="http://schemas.microsoft.com/office/powerpoint/2010/main" val="15419402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100AE-F8A9-3FFE-77B7-BC7362DE5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5B7B-467F-D38C-A67B-E363319F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Update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4CED-CFDD-1777-0B09-8CB59A7EC5E6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update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update single and Multiple records.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EB020-123F-3B3D-F35E-DE3E3F21475A}"/>
              </a:ext>
            </a:extLst>
          </p:cNvPr>
          <p:cNvSpPr txBox="1"/>
          <p:nvPr/>
        </p:nvSpPr>
        <p:spPr>
          <a:xfrm>
            <a:off x="1349187" y="2085358"/>
            <a:ext cx="257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Update multiple records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C7679-6594-FE86-91D7-8F86D133DBF4}"/>
              </a:ext>
            </a:extLst>
          </p:cNvPr>
          <p:cNvSpPr txBox="1"/>
          <p:nvPr/>
        </p:nvSpPr>
        <p:spPr>
          <a:xfrm>
            <a:off x="1156104" y="2454690"/>
            <a:ext cx="8879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G73"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G73'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updated Successfully!'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5EDA7-894D-4986-3F1D-08D9F22331CB}"/>
              </a:ext>
            </a:extLst>
          </p:cNvPr>
          <p:cNvCxnSpPr>
            <a:cxnSpLocks/>
          </p:cNvCxnSpPr>
          <p:nvPr/>
        </p:nvCxnSpPr>
        <p:spPr>
          <a:xfrm flipH="1">
            <a:off x="4008556" y="2802534"/>
            <a:ext cx="2411850" cy="61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732DDE-269F-D0A7-8190-86C399B7174B}"/>
              </a:ext>
            </a:extLst>
          </p:cNvPr>
          <p:cNvSpPr txBox="1"/>
          <p:nvPr/>
        </p:nvSpPr>
        <p:spPr>
          <a:xfrm>
            <a:off x="6353000" y="2548575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</p:spTree>
    <p:extLst>
      <p:ext uri="{BB962C8B-B14F-4D97-AF65-F5344CB8AC3E}">
        <p14:creationId xmlns:p14="http://schemas.microsoft.com/office/powerpoint/2010/main" val="1963662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1CB0C-5AE9-D64E-A353-29264A8E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FE49-B1A4-0F41-7CAC-BF4E021E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Delete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0181A-0874-DFBD-C5AC-B30A378B2E8D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Delete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Delete single and Multiple records.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49853-A5D5-D59B-3544-AD430C2DE022}"/>
              </a:ext>
            </a:extLst>
          </p:cNvPr>
          <p:cNvSpPr txBox="1"/>
          <p:nvPr/>
        </p:nvSpPr>
        <p:spPr>
          <a:xfrm>
            <a:off x="1349187" y="2085358"/>
            <a:ext cx="257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Delete single </a:t>
            </a:r>
            <a:r>
              <a:rPr lang="en-US" b="1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ecord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2F9AF-44C1-2C9F-3E5F-64742337CF2F}"/>
              </a:ext>
            </a:extLst>
          </p:cNvPr>
          <p:cNvSpPr txBox="1"/>
          <p:nvPr/>
        </p:nvSpPr>
        <p:spPr>
          <a:xfrm>
            <a:off x="1447799" y="2535722"/>
            <a:ext cx="65397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(result);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deleted successfully!'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19CFF-42B7-F01D-B117-6BBA3F50537C}"/>
              </a:ext>
            </a:extLst>
          </p:cNvPr>
          <p:cNvCxnSpPr>
            <a:cxnSpLocks/>
          </p:cNvCxnSpPr>
          <p:nvPr/>
        </p:nvCxnSpPr>
        <p:spPr>
          <a:xfrm flipH="1">
            <a:off x="4250603" y="3146175"/>
            <a:ext cx="2411850" cy="61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03ED0-B97B-C840-4B2E-47AC4BE1DCCD}"/>
              </a:ext>
            </a:extLst>
          </p:cNvPr>
          <p:cNvSpPr txBox="1"/>
          <p:nvPr/>
        </p:nvSpPr>
        <p:spPr>
          <a:xfrm>
            <a:off x="6595047" y="2892216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</p:spTree>
    <p:extLst>
      <p:ext uri="{BB962C8B-B14F-4D97-AF65-F5344CB8AC3E}">
        <p14:creationId xmlns:p14="http://schemas.microsoft.com/office/powerpoint/2010/main" val="242713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B628D-A4B2-4A6E-5CB5-A2CA777FE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054E-61AB-30DE-51B4-108C91C9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ahnschrift SemiBold" panose="020B0502040204020203" pitchFamily="34" charset="0"/>
              </a:rPr>
              <a:t>Delete Data from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302B-8BCB-16D4-E172-641B9DB0E929}"/>
              </a:ext>
            </a:extLst>
          </p:cNvPr>
          <p:cNvSpPr txBox="1"/>
          <p:nvPr/>
        </p:nvSpPr>
        <p:spPr>
          <a:xfrm>
            <a:off x="1447800" y="108472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Delete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Delete single and Multiple records.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C6117-6504-0E1D-1E3C-912BBFAF9E1F}"/>
              </a:ext>
            </a:extLst>
          </p:cNvPr>
          <p:cNvSpPr txBox="1"/>
          <p:nvPr/>
        </p:nvSpPr>
        <p:spPr>
          <a:xfrm>
            <a:off x="1349187" y="2085358"/>
            <a:ext cx="257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Delete multiple records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781A8-06A6-66C5-677D-025D206AE902}"/>
              </a:ext>
            </a:extLst>
          </p:cNvPr>
          <p:cNvSpPr txBox="1"/>
          <p:nvPr/>
        </p:nvSpPr>
        <p:spPr>
          <a:xfrm>
            <a:off x="1447799" y="2535722"/>
            <a:ext cx="65397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(result);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deleted successfully!'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76B682-E0CA-04D4-7BDD-DB604DFC70CB}"/>
              </a:ext>
            </a:extLst>
          </p:cNvPr>
          <p:cNvCxnSpPr>
            <a:cxnSpLocks/>
          </p:cNvCxnSpPr>
          <p:nvPr/>
        </p:nvCxnSpPr>
        <p:spPr>
          <a:xfrm flipH="1">
            <a:off x="4250603" y="3146175"/>
            <a:ext cx="2411850" cy="61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9F9954-11D0-CCE9-D8E3-62F93AB4F329}"/>
              </a:ext>
            </a:extLst>
          </p:cNvPr>
          <p:cNvSpPr txBox="1"/>
          <p:nvPr/>
        </p:nvSpPr>
        <p:spPr>
          <a:xfrm>
            <a:off x="6595047" y="2892216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</p:spTree>
    <p:extLst>
      <p:ext uri="{BB962C8B-B14F-4D97-AF65-F5344CB8AC3E}">
        <p14:creationId xmlns:p14="http://schemas.microsoft.com/office/powerpoint/2010/main" val="2143308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7EC6D-5E67-E2DA-9952-A6ED210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5A7E-EB81-BF0F-3ECB-85E4F753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API with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87E44-B8E3-94DE-CA8E-D604CAAD9582}"/>
              </a:ext>
            </a:extLst>
          </p:cNvPr>
          <p:cNvSpPr txBox="1"/>
          <p:nvPr/>
        </p:nvSpPr>
        <p:spPr>
          <a:xfrm>
            <a:off x="1447800" y="1084728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new file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Import and use Mongo config.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API for get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Test with Postman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D12BD-4CD1-F992-305F-DD59E97F6F9B}"/>
              </a:ext>
            </a:extLst>
          </p:cNvPr>
          <p:cNvSpPr txBox="1"/>
          <p:nvPr/>
        </p:nvSpPr>
        <p:spPr>
          <a:xfrm>
            <a:off x="1447799" y="2303548"/>
            <a:ext cx="76872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5280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2D027-9B37-1C32-FB49-B18755A2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049C-DB98-ECFA-29C3-6B4F2099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API with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8375A-A329-68BD-E82B-38D76DB5EE32}"/>
              </a:ext>
            </a:extLst>
          </p:cNvPr>
          <p:cNvSpPr txBox="1"/>
          <p:nvPr/>
        </p:nvSpPr>
        <p:spPr>
          <a:xfrm>
            <a:off x="1447800" y="1084728"/>
            <a:ext cx="287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Test with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6215A-EC80-E607-236D-92C0523B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8" y="1656216"/>
            <a:ext cx="9076765" cy="48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8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3FB96-8698-3771-A81F-8F6DF28B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2E49-5F7E-FA73-478F-5729763A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Post API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0024A-4A12-3C02-D7D8-0DB966E05DA9}"/>
              </a:ext>
            </a:extLst>
          </p:cNvPr>
          <p:cNvSpPr txBox="1"/>
          <p:nvPr/>
        </p:nvSpPr>
        <p:spPr>
          <a:xfrm>
            <a:off x="1447800" y="1084728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Make Post Method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Get data  in NodeJS by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Write code for insert data in MongoDB.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6792E-ACF1-9FB7-7D36-5E988706C498}"/>
              </a:ext>
            </a:extLst>
          </p:cNvPr>
          <p:cNvSpPr txBox="1"/>
          <p:nvPr/>
        </p:nvSpPr>
        <p:spPr>
          <a:xfrm>
            <a:off x="1447800" y="2723596"/>
            <a:ext cx="63516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C680C-F0FF-B512-E8FD-F08847008925}"/>
              </a:ext>
            </a:extLst>
          </p:cNvPr>
          <p:cNvSpPr txBox="1"/>
          <p:nvPr/>
        </p:nvSpPr>
        <p:spPr>
          <a:xfrm>
            <a:off x="1447800" y="2285057"/>
            <a:ext cx="327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Make Post Method for API.</a:t>
            </a:r>
          </a:p>
        </p:txBody>
      </p:sp>
    </p:spTree>
    <p:extLst>
      <p:ext uri="{BB962C8B-B14F-4D97-AF65-F5344CB8AC3E}">
        <p14:creationId xmlns:p14="http://schemas.microsoft.com/office/powerpoint/2010/main" val="1482350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94BC2-F183-C5FA-4583-545C1AE3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E0AE-37EB-F18B-D936-F151D589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Post API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E398C-A9E0-2516-DFB7-24A34A9BD392}"/>
              </a:ext>
            </a:extLst>
          </p:cNvPr>
          <p:cNvSpPr txBox="1"/>
          <p:nvPr/>
        </p:nvSpPr>
        <p:spPr>
          <a:xfrm>
            <a:off x="1420906" y="1084728"/>
            <a:ext cx="327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Send data from Postman.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06246-5ADA-0807-F45B-1AAB8085B51D}"/>
              </a:ext>
            </a:extLst>
          </p:cNvPr>
          <p:cNvSpPr txBox="1"/>
          <p:nvPr/>
        </p:nvSpPr>
        <p:spPr>
          <a:xfrm>
            <a:off x="1214546" y="1685364"/>
            <a:ext cx="97629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name:"Alok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7508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4D242-76A3-CEEE-7E31-C79A553E2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655F-E5B2-0234-09F0-BEECA388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8409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Post API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82165-F890-E0B2-7233-856AB6F7499D}"/>
              </a:ext>
            </a:extLst>
          </p:cNvPr>
          <p:cNvSpPr txBox="1"/>
          <p:nvPr/>
        </p:nvSpPr>
        <p:spPr>
          <a:xfrm>
            <a:off x="1322295" y="1084728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Write code for insert data in MongoDB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0F0BC-0DCC-E64A-D1AE-8D8979863CA8}"/>
              </a:ext>
            </a:extLst>
          </p:cNvPr>
          <p:cNvSpPr txBox="1"/>
          <p:nvPr/>
        </p:nvSpPr>
        <p:spPr>
          <a:xfrm>
            <a:off x="1322295" y="1685364"/>
            <a:ext cx="79472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2691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8CDCD-79E6-B299-1CA9-18EEFB56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E1A0-3340-949A-63DE-0E8FB9E16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75127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Post API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4510E-98F6-F0AE-D6E4-E9F78E369489}"/>
              </a:ext>
            </a:extLst>
          </p:cNvPr>
          <p:cNvSpPr txBox="1"/>
          <p:nvPr/>
        </p:nvSpPr>
        <p:spPr>
          <a:xfrm>
            <a:off x="1322295" y="1129548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Write code for insert data in MongoDB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8094A-CCB1-7A3A-6B67-AFE1D907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5" y="4578605"/>
            <a:ext cx="8018931" cy="207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910096-64E7-D05D-D5BA-95E6EA43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84" y="1559857"/>
            <a:ext cx="9336740" cy="29078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B7ADB-DEC8-2F6F-082A-5E6102F4D160}"/>
              </a:ext>
            </a:extLst>
          </p:cNvPr>
          <p:cNvCxnSpPr>
            <a:cxnSpLocks/>
          </p:cNvCxnSpPr>
          <p:nvPr/>
        </p:nvCxnSpPr>
        <p:spPr>
          <a:xfrm flipH="1">
            <a:off x="3307976" y="1275813"/>
            <a:ext cx="3810000" cy="1225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C14B29-936E-2848-5D3A-97C6B8D327F9}"/>
              </a:ext>
            </a:extLst>
          </p:cNvPr>
          <p:cNvSpPr txBox="1"/>
          <p:nvPr/>
        </p:nvSpPr>
        <p:spPr>
          <a:xfrm>
            <a:off x="7064188" y="1034240"/>
            <a:ext cx="4011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New entry data </a:t>
            </a:r>
            <a:r>
              <a:rPr lang="en-US" sz="2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 postman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D717A-5702-5AF7-05CE-E5D11BF1522A}"/>
              </a:ext>
            </a:extLst>
          </p:cNvPr>
          <p:cNvSpPr txBox="1"/>
          <p:nvPr/>
        </p:nvSpPr>
        <p:spPr>
          <a:xfrm>
            <a:off x="9412939" y="4859810"/>
            <a:ext cx="2698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Data insert in MongoDB</a:t>
            </a:r>
            <a:endParaRPr lang="en-IN" sz="2000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E9C61-CCD4-63DB-DD40-4D2DA4C55F3F}"/>
              </a:ext>
            </a:extLst>
          </p:cNvPr>
          <p:cNvCxnSpPr>
            <a:cxnSpLocks/>
          </p:cNvCxnSpPr>
          <p:nvPr/>
        </p:nvCxnSpPr>
        <p:spPr>
          <a:xfrm flipH="1">
            <a:off x="8641977" y="5226424"/>
            <a:ext cx="1210235" cy="1181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Major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F57C-2B25-99AE-BEA9-392F79905002}"/>
              </a:ext>
            </a:extLst>
          </p:cNvPr>
          <p:cNvSpPr txBox="1"/>
          <p:nvPr/>
        </p:nvSpPr>
        <p:spPr>
          <a:xfrm>
            <a:off x="2393576" y="1801903"/>
            <a:ext cx="3334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is NodeJS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How it works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Instal and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basic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Use with express </a:t>
            </a:r>
            <a:r>
              <a:rPr lang="en-IN" dirty="0" err="1">
                <a:latin typeface="Bahnschrift SemiLight SemiConde" panose="020B0502040204020203" pitchFamily="34" charset="0"/>
              </a:rPr>
              <a:t>js</a:t>
            </a:r>
            <a:endParaRPr lang="en-IN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UI with node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 	a.) UI event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	b.) Forms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	c.) webpages etc.</a:t>
            </a:r>
          </a:p>
          <a:p>
            <a:r>
              <a:rPr lang="en-IN" dirty="0"/>
              <a:t>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5728447" y="1667433"/>
            <a:ext cx="3334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NodeJS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Major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Connect with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Make Major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API security and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API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Live with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009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D8FDF-2211-990A-2A6D-26CDE2D7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57E7-0077-BE0D-1A17-AB101C39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21337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Put API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99246-176C-BFD1-F2C8-A51BEEE2C72E}"/>
              </a:ext>
            </a:extLst>
          </p:cNvPr>
          <p:cNvSpPr txBox="1"/>
          <p:nvPr/>
        </p:nvSpPr>
        <p:spPr>
          <a:xfrm>
            <a:off x="1322295" y="968186"/>
            <a:ext cx="6104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Put method for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data in NodeJS by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update data in MongoDB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97AEA-9446-4FE7-B4AF-5EAD39EF3399}"/>
              </a:ext>
            </a:extLst>
          </p:cNvPr>
          <p:cNvSpPr txBox="1"/>
          <p:nvPr/>
        </p:nvSpPr>
        <p:spPr>
          <a:xfrm>
            <a:off x="1255058" y="215715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/>
                </a:solidFill>
                <a:latin typeface="Bahnschrift Light SemiCondensed" panose="020B0502040204020203" pitchFamily="34" charset="0"/>
              </a:rPr>
              <a:t>It uses put method to update data with API.</a:t>
            </a:r>
            <a:endParaRPr lang="en-IN" sz="2000" dirty="0">
              <a:solidFill>
                <a:schemeClr val="accent6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E62BA-C229-5E98-21F4-BD4597D6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6" y="2620019"/>
            <a:ext cx="5938341" cy="16926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95C8A-6E1A-3276-78FA-047C9A382E22}"/>
              </a:ext>
            </a:extLst>
          </p:cNvPr>
          <p:cNvCxnSpPr>
            <a:cxnSpLocks/>
          </p:cNvCxnSpPr>
          <p:nvPr/>
        </p:nvCxnSpPr>
        <p:spPr>
          <a:xfrm flipH="1">
            <a:off x="6311149" y="2079807"/>
            <a:ext cx="286870" cy="900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D2CAB4-82BF-4947-5B9D-524749B69081}"/>
              </a:ext>
            </a:extLst>
          </p:cNvPr>
          <p:cNvSpPr txBox="1"/>
          <p:nvPr/>
        </p:nvSpPr>
        <p:spPr>
          <a:xfrm>
            <a:off x="6483720" y="1758890"/>
            <a:ext cx="276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Send data from Postman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5A1950-CD86-1D88-D227-10B31E00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79" y="2476583"/>
            <a:ext cx="5400633" cy="2041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19F3E6-AF26-9CEF-4439-51F561691B00}"/>
              </a:ext>
            </a:extLst>
          </p:cNvPr>
          <p:cNvSpPr txBox="1"/>
          <p:nvPr/>
        </p:nvSpPr>
        <p:spPr>
          <a:xfrm>
            <a:off x="9285495" y="1639939"/>
            <a:ext cx="1425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60B475-F00E-7EDB-9468-2B0FCD1FFF44}"/>
              </a:ext>
            </a:extLst>
          </p:cNvPr>
          <p:cNvCxnSpPr>
            <a:cxnSpLocks/>
          </p:cNvCxnSpPr>
          <p:nvPr/>
        </p:nvCxnSpPr>
        <p:spPr>
          <a:xfrm flipH="1">
            <a:off x="9122298" y="1936377"/>
            <a:ext cx="290641" cy="56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D74734-6AB6-535C-7180-96238CB97A23}"/>
              </a:ext>
            </a:extLst>
          </p:cNvPr>
          <p:cNvSpPr txBox="1"/>
          <p:nvPr/>
        </p:nvSpPr>
        <p:spPr>
          <a:xfrm>
            <a:off x="1111625" y="4283096"/>
            <a:ext cx="58180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reslut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:"update"})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45386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3CCF2-B159-028A-CC54-5B0541B5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F7FE-2CCF-95BF-05AC-83710649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NodeJS Delete API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6C568-6652-B8C0-6A36-1BFCE1AF7DFF}"/>
              </a:ext>
            </a:extLst>
          </p:cNvPr>
          <p:cNvSpPr txBox="1"/>
          <p:nvPr/>
        </p:nvSpPr>
        <p:spPr>
          <a:xfrm>
            <a:off x="1322295" y="968186"/>
            <a:ext cx="6104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delete method for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data in NodeJS by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delete data in MongoDB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45073-587A-CCAE-8484-EA3D5BDE0FC5}"/>
              </a:ext>
            </a:extLst>
          </p:cNvPr>
          <p:cNvSpPr txBox="1"/>
          <p:nvPr/>
        </p:nvSpPr>
        <p:spPr>
          <a:xfrm>
            <a:off x="1255058" y="215715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/>
                </a:solidFill>
                <a:latin typeface="Bahnschrift Light SemiCondensed" panose="020B0502040204020203" pitchFamily="34" charset="0"/>
              </a:rPr>
              <a:t>It uses put method to update data with API.</a:t>
            </a:r>
            <a:endParaRPr lang="en-IN" sz="2000" dirty="0">
              <a:solidFill>
                <a:schemeClr val="accent6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A60A-BAF0-9272-AA1C-6F2523D4CAA3}"/>
              </a:ext>
            </a:extLst>
          </p:cNvPr>
          <p:cNvSpPr txBox="1"/>
          <p:nvPr/>
        </p:nvSpPr>
        <p:spPr>
          <a:xfrm>
            <a:off x="1255057" y="2542639"/>
            <a:ext cx="107845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//console.log(req.params.id)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A42CE-9DBA-EFFC-7E59-BF8BC03F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04" y="4573964"/>
            <a:ext cx="7907214" cy="19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78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9AAA4-D2C7-3F88-EBA9-ABC6315A2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714-8ACB-F15C-415F-94004527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Start with Mongoose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AABF6-1129-4EE0-DF2E-BE9605B6C641}"/>
              </a:ext>
            </a:extLst>
          </p:cNvPr>
          <p:cNvSpPr txBox="1"/>
          <p:nvPr/>
        </p:nvSpPr>
        <p:spPr>
          <a:xfrm>
            <a:off x="1322294" y="968186"/>
            <a:ext cx="67997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mongoose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Different between Mongoose VS MongoDB package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Mongoose.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What is schemas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What is model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Connect NodeJS and MongoDB  with Mongoose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B0F42-0C44-CD4B-1422-7823E784E41B}"/>
              </a:ext>
            </a:extLst>
          </p:cNvPr>
          <p:cNvSpPr txBox="1"/>
          <p:nvPr/>
        </p:nvSpPr>
        <p:spPr>
          <a:xfrm>
            <a:off x="1438836" y="2907178"/>
            <a:ext cx="94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Mongoose : -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It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 package to establish the connection between NodeJS and MongoDB.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E9319-C612-CF8E-9AE7-BF41BA606380}"/>
              </a:ext>
            </a:extLst>
          </p:cNvPr>
          <p:cNvSpPr txBox="1"/>
          <p:nvPr/>
        </p:nvSpPr>
        <p:spPr>
          <a:xfrm>
            <a:off x="1438836" y="3276510"/>
            <a:ext cx="9314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Schemas : - it is validate the database fields or column.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92807-6A5D-C34E-2F8B-47E9ECED7D76}"/>
              </a:ext>
            </a:extLst>
          </p:cNvPr>
          <p:cNvSpPr txBox="1"/>
          <p:nvPr/>
        </p:nvSpPr>
        <p:spPr>
          <a:xfrm>
            <a:off x="1438835" y="3622722"/>
            <a:ext cx="907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odel  : -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It basically connects NodeJS to MongoDB.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It is use the schemas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60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9F046-C3CC-6A84-B379-60A06033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BB1D-534F-2962-E365-B910B7B3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Start with Mongoose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53171-202C-7182-72A7-BEBFC42BD980}"/>
              </a:ext>
            </a:extLst>
          </p:cNvPr>
          <p:cNvSpPr txBox="1"/>
          <p:nvPr/>
        </p:nvSpPr>
        <p:spPr>
          <a:xfrm>
            <a:off x="1438836" y="1329389"/>
            <a:ext cx="94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Connect NodeJS and MongoDB  with Mongoose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06845-FED8-A398-CD01-B7B501872F68}"/>
              </a:ext>
            </a:extLst>
          </p:cNvPr>
          <p:cNvSpPr txBox="1"/>
          <p:nvPr/>
        </p:nvSpPr>
        <p:spPr>
          <a:xfrm>
            <a:off x="627529" y="1885453"/>
            <a:ext cx="115644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category: 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});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8"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"micromax"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25985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F1AD3-FDA8-3485-FB2D-53EC93004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86D7-5CB9-C335-E5DD-CBAD97BE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CRUD With Mongoose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D89B4-2D08-E860-BE5F-F7AACFF66D0D}"/>
              </a:ext>
            </a:extLst>
          </p:cNvPr>
          <p:cNvSpPr txBox="1"/>
          <p:nvPr/>
        </p:nvSpPr>
        <p:spPr>
          <a:xfrm>
            <a:off x="1322295" y="968186"/>
            <a:ext cx="61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Find and Read Result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F3B9D-FF7F-C6D0-E102-35AE79F93C59}"/>
              </a:ext>
            </a:extLst>
          </p:cNvPr>
          <p:cNvSpPr txBox="1"/>
          <p:nvPr/>
        </p:nvSpPr>
        <p:spPr>
          <a:xfrm>
            <a:off x="972670" y="1983849"/>
            <a:ext cx="251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Update Record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D15E3-A07E-5CA6-7647-099C4DB4B0DC}"/>
              </a:ext>
            </a:extLst>
          </p:cNvPr>
          <p:cNvSpPr txBox="1"/>
          <p:nvPr/>
        </p:nvSpPr>
        <p:spPr>
          <a:xfrm>
            <a:off x="923364" y="2382922"/>
            <a:ext cx="105693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 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15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();00000</a:t>
            </a:r>
          </a:p>
        </p:txBody>
      </p:sp>
    </p:spTree>
    <p:extLst>
      <p:ext uri="{BB962C8B-B14F-4D97-AF65-F5344CB8AC3E}">
        <p14:creationId xmlns:p14="http://schemas.microsoft.com/office/powerpoint/2010/main" val="1472757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7A5C3-6530-3723-010D-552D56FE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002-FE30-2438-6116-070BE609E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CRUD With Mongoose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38E1F-1C32-D774-AB06-1438025A049C}"/>
              </a:ext>
            </a:extLst>
          </p:cNvPr>
          <p:cNvSpPr txBox="1"/>
          <p:nvPr/>
        </p:nvSpPr>
        <p:spPr>
          <a:xfrm>
            <a:off x="1322295" y="968186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Find and Read Result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8ED8-106D-83A9-9257-B2B12D901EBC}"/>
              </a:ext>
            </a:extLst>
          </p:cNvPr>
          <p:cNvSpPr txBox="1"/>
          <p:nvPr/>
        </p:nvSpPr>
        <p:spPr>
          <a:xfrm>
            <a:off x="972670" y="1983849"/>
            <a:ext cx="251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Delete Record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0CA6F-E5B8-70F0-23F2-05F9E39982EB}"/>
              </a:ext>
            </a:extLst>
          </p:cNvPr>
          <p:cNvSpPr txBox="1"/>
          <p:nvPr/>
        </p:nvSpPr>
        <p:spPr>
          <a:xfrm>
            <a:off x="699247" y="2353181"/>
            <a:ext cx="110624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//brand: String,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//category: 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15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042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5871D-C9B2-0586-90F8-F66C7215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4B57-BBBA-BF66-22D5-794082409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CRUD With Mongoose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C8666-0611-1DA4-B44E-31BEDBBD692E}"/>
              </a:ext>
            </a:extLst>
          </p:cNvPr>
          <p:cNvSpPr txBox="1"/>
          <p:nvPr/>
        </p:nvSpPr>
        <p:spPr>
          <a:xfrm>
            <a:off x="1322295" y="968186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Find and Read Result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999B7-1DE9-A25E-FAEB-2A56BE54C91F}"/>
              </a:ext>
            </a:extLst>
          </p:cNvPr>
          <p:cNvSpPr txBox="1"/>
          <p:nvPr/>
        </p:nvSpPr>
        <p:spPr>
          <a:xfrm>
            <a:off x="757518" y="1486282"/>
            <a:ext cx="9547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DDCF6-699E-C0ED-C1ED-FE934A775575}"/>
              </a:ext>
            </a:extLst>
          </p:cNvPr>
          <p:cNvSpPr txBox="1"/>
          <p:nvPr/>
        </p:nvSpPr>
        <p:spPr>
          <a:xfrm>
            <a:off x="757518" y="4267498"/>
            <a:ext cx="9395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F38870-EE30-E773-ABA6-75951FF0A7E9}"/>
              </a:ext>
            </a:extLst>
          </p:cNvPr>
          <p:cNvCxnSpPr>
            <a:cxnSpLocks/>
          </p:cNvCxnSpPr>
          <p:nvPr/>
        </p:nvCxnSpPr>
        <p:spPr>
          <a:xfrm flipH="1">
            <a:off x="8283389" y="1595718"/>
            <a:ext cx="824752" cy="1044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8523C4-764B-7F0F-883B-6D91638ED209}"/>
              </a:ext>
            </a:extLst>
          </p:cNvPr>
          <p:cNvSpPr txBox="1"/>
          <p:nvPr/>
        </p:nvSpPr>
        <p:spPr>
          <a:xfrm>
            <a:off x="8978152" y="1301616"/>
            <a:ext cx="189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Find Single record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5ACEE3-19A4-2831-E0D8-4042BF0859AA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239435" y="5588596"/>
            <a:ext cx="2738717" cy="48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8C8C72-7952-B015-0BE9-21B7CA718AF4}"/>
              </a:ext>
            </a:extLst>
          </p:cNvPr>
          <p:cNvSpPr txBox="1"/>
          <p:nvPr/>
        </p:nvSpPr>
        <p:spPr>
          <a:xfrm>
            <a:off x="8978152" y="5891248"/>
            <a:ext cx="189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Find 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all </a:t>
            </a:r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records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62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87552-8FB9-28D4-6F57-0522809D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D3BF-97DB-9388-D595-74C97018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Post API with Mongoose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2368-7659-6F91-7E47-D99B0FEE6659}"/>
              </a:ext>
            </a:extLst>
          </p:cNvPr>
          <p:cNvSpPr txBox="1"/>
          <p:nvPr/>
        </p:nvSpPr>
        <p:spPr>
          <a:xfrm>
            <a:off x="1322294" y="968186"/>
            <a:ext cx="6799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Make config file for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Post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the Post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6CD6B-A966-C3DC-BCB2-3F7311A78137}"/>
              </a:ext>
            </a:extLst>
          </p:cNvPr>
          <p:cNvSpPr txBox="1"/>
          <p:nvPr/>
        </p:nvSpPr>
        <p:spPr>
          <a:xfrm>
            <a:off x="1046457" y="2351539"/>
            <a:ext cx="8476128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://localhost:27017/node_app_ecom24"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82451-E4A5-52E3-293D-2419EE3FF9F8}"/>
              </a:ext>
            </a:extLst>
          </p:cNvPr>
          <p:cNvSpPr txBox="1"/>
          <p:nvPr/>
        </p:nvSpPr>
        <p:spPr>
          <a:xfrm>
            <a:off x="1156104" y="1983849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Connection with MongoDB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BADA0-B224-8857-B592-83E0D09BE5B3}"/>
              </a:ext>
            </a:extLst>
          </p:cNvPr>
          <p:cNvSpPr txBox="1"/>
          <p:nvPr/>
        </p:nvSpPr>
        <p:spPr>
          <a:xfrm>
            <a:off x="1223682" y="3429000"/>
            <a:ext cx="6104964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Product =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("Products",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61E2B-06F9-274C-A43E-852B97830099}"/>
              </a:ext>
            </a:extLst>
          </p:cNvPr>
          <p:cNvSpPr txBox="1"/>
          <p:nvPr/>
        </p:nvSpPr>
        <p:spPr>
          <a:xfrm>
            <a:off x="1156104" y="2929625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Products Schema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10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206C0-9756-916A-3DFD-D1881C27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3D7C-2E9C-822D-4761-FBA322B7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2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Post API with Mongoose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080A-6B7F-FF4A-61C6-887851771684}"/>
              </a:ext>
            </a:extLst>
          </p:cNvPr>
          <p:cNvSpPr txBox="1"/>
          <p:nvPr/>
        </p:nvSpPr>
        <p:spPr>
          <a:xfrm>
            <a:off x="1156104" y="1338389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Connection with MongoDB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1261-ADBD-8969-A0FD-31FD36C9C869}"/>
              </a:ext>
            </a:extLst>
          </p:cNvPr>
          <p:cNvSpPr txBox="1"/>
          <p:nvPr/>
        </p:nvSpPr>
        <p:spPr>
          <a:xfrm>
            <a:off x="956810" y="2091696"/>
            <a:ext cx="845612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"./config/config"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"./product"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'/create'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046695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2CECF-0CB6-D36A-7A11-E83BDEA3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DA32-FA00-47F5-11A3-4657DEE1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03407"/>
            <a:ext cx="8256835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Get, Delete And Put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5522B-8055-D6ED-6CB0-07AB4088E982}"/>
              </a:ext>
            </a:extLst>
          </p:cNvPr>
          <p:cNvSpPr txBox="1"/>
          <p:nvPr/>
        </p:nvSpPr>
        <p:spPr>
          <a:xfrm>
            <a:off x="1362292" y="2091418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Get Method API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7D857-D2A4-1224-BF38-5657489DC99B}"/>
              </a:ext>
            </a:extLst>
          </p:cNvPr>
          <p:cNvSpPr txBox="1"/>
          <p:nvPr/>
        </p:nvSpPr>
        <p:spPr>
          <a:xfrm>
            <a:off x="1156104" y="1004039"/>
            <a:ext cx="6799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Get Method 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Delete Method 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Put Method 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84C25-A734-7167-9941-F6B18E78DAEB}"/>
              </a:ext>
            </a:extLst>
          </p:cNvPr>
          <p:cNvSpPr txBox="1"/>
          <p:nvPr/>
        </p:nvSpPr>
        <p:spPr>
          <a:xfrm>
            <a:off x="1362292" y="2469715"/>
            <a:ext cx="6104964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'/list'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28861-1744-286C-C783-A52A3D0A0257}"/>
              </a:ext>
            </a:extLst>
          </p:cNvPr>
          <p:cNvSpPr txBox="1"/>
          <p:nvPr/>
        </p:nvSpPr>
        <p:spPr>
          <a:xfrm>
            <a:off x="1116106" y="3710011"/>
            <a:ext cx="6104964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'/delete/:_id'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req.params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FCE8F-83A5-0F0E-3788-A03A98E0A229}"/>
              </a:ext>
            </a:extLst>
          </p:cNvPr>
          <p:cNvSpPr txBox="1"/>
          <p:nvPr/>
        </p:nvSpPr>
        <p:spPr>
          <a:xfrm>
            <a:off x="1362292" y="3414189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Delete Method API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7A3A8-0121-8E8E-5F88-DB998769A99A}"/>
              </a:ext>
            </a:extLst>
          </p:cNvPr>
          <p:cNvSpPr txBox="1"/>
          <p:nvPr/>
        </p:nvSpPr>
        <p:spPr>
          <a:xfrm>
            <a:off x="1151963" y="5364387"/>
            <a:ext cx="7507942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'/update/:_id'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F4A7E-CD9D-29A8-82E6-D159500A54A4}"/>
              </a:ext>
            </a:extLst>
          </p:cNvPr>
          <p:cNvSpPr txBox="1"/>
          <p:nvPr/>
        </p:nvSpPr>
        <p:spPr>
          <a:xfrm>
            <a:off x="1116106" y="5037729"/>
            <a:ext cx="280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Put Method API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0E9607-75DC-B9F1-04C7-8343417C6D78}"/>
              </a:ext>
            </a:extLst>
          </p:cNvPr>
          <p:cNvCxnSpPr>
            <a:cxnSpLocks/>
          </p:cNvCxnSpPr>
          <p:nvPr/>
        </p:nvCxnSpPr>
        <p:spPr>
          <a:xfrm flipH="1">
            <a:off x="3023003" y="5073589"/>
            <a:ext cx="2501668" cy="75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1FA875-A72A-B28B-7654-D9577677A3C9}"/>
              </a:ext>
            </a:extLst>
          </p:cNvPr>
          <p:cNvSpPr txBox="1"/>
          <p:nvPr/>
        </p:nvSpPr>
        <p:spPr>
          <a:xfrm>
            <a:off x="5446060" y="4854839"/>
            <a:ext cx="177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Condition request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E4CFD3-933F-3029-49BC-E707F67D27C1}"/>
              </a:ext>
            </a:extLst>
          </p:cNvPr>
          <p:cNvCxnSpPr>
            <a:cxnSpLocks/>
          </p:cNvCxnSpPr>
          <p:nvPr/>
        </p:nvCxnSpPr>
        <p:spPr>
          <a:xfrm flipH="1">
            <a:off x="3533643" y="5828626"/>
            <a:ext cx="2806296" cy="207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D70E25-7DB0-B161-C0B1-2F8BD37219E2}"/>
              </a:ext>
            </a:extLst>
          </p:cNvPr>
          <p:cNvSpPr txBox="1"/>
          <p:nvPr/>
        </p:nvSpPr>
        <p:spPr>
          <a:xfrm>
            <a:off x="6252535" y="5636223"/>
            <a:ext cx="2138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Set the update data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9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623047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Basic Before Getting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1568824" y="1667433"/>
            <a:ext cx="9018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are the client and Server Side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do you Node  (Client OR Server Side)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How NodeJS use JavaScript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Light SemiConde" panose="020B0502040204020203" pitchFamily="34" charset="0"/>
              </a:rPr>
              <a:t>What developer make with NodeJS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939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AE2C8-6AFC-0E62-B2A1-B6A08E09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5727-644F-F21D-90FE-ED3F930C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48231"/>
            <a:ext cx="9431214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Search API in NodeJS with Mongoose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A1F4A-EBE8-67EA-D75D-63245E119934}"/>
              </a:ext>
            </a:extLst>
          </p:cNvPr>
          <p:cNvSpPr txBox="1"/>
          <p:nvPr/>
        </p:nvSpPr>
        <p:spPr>
          <a:xfrm>
            <a:off x="1156104" y="1030932"/>
            <a:ext cx="67997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Make Simple Get Route for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Search with  Single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Search with  Multiple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9BE67-D27E-E220-16F1-6DF2B718A3E2}"/>
              </a:ext>
            </a:extLst>
          </p:cNvPr>
          <p:cNvSpPr txBox="1"/>
          <p:nvPr/>
        </p:nvSpPr>
        <p:spPr>
          <a:xfrm>
            <a:off x="1304362" y="2345406"/>
            <a:ext cx="8036859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"./config/config"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"./product"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'/search/:key'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"$or"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9FC435-C92D-D342-8FCD-FB0C55E4FC08}"/>
              </a:ext>
            </a:extLst>
          </p:cNvPr>
          <p:cNvCxnSpPr>
            <a:cxnSpLocks/>
          </p:cNvCxnSpPr>
          <p:nvPr/>
        </p:nvCxnSpPr>
        <p:spPr>
          <a:xfrm flipH="1">
            <a:off x="2682345" y="3650910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D70A2-C3FD-25E7-0182-E2ED06735717}"/>
              </a:ext>
            </a:extLst>
          </p:cNvPr>
          <p:cNvSpPr txBox="1"/>
          <p:nvPr/>
        </p:nvSpPr>
        <p:spPr>
          <a:xfrm>
            <a:off x="7194177" y="3458169"/>
            <a:ext cx="339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Regex with object inside the string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49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8A97-D979-9591-2CF8-5FC9EA62B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5E8A-52C9-8686-E68F-16454A9C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48231"/>
            <a:ext cx="9431214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Search API in NodeJS with Mongoose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23E12-3D94-4D69-2871-32696D3B23D0}"/>
              </a:ext>
            </a:extLst>
          </p:cNvPr>
          <p:cNvSpPr txBox="1"/>
          <p:nvPr/>
        </p:nvSpPr>
        <p:spPr>
          <a:xfrm>
            <a:off x="1156104" y="1030932"/>
            <a:ext cx="6799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multer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upload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upload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8925-55E6-3096-77DD-2B84BA289D54}"/>
              </a:ext>
            </a:extLst>
          </p:cNvPr>
          <p:cNvSpPr txBox="1"/>
          <p:nvPr/>
        </p:nvSpPr>
        <p:spPr>
          <a:xfrm>
            <a:off x="1156104" y="2351190"/>
            <a:ext cx="6799730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user_file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uploaded"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0C88A-1C9A-E67E-6631-5A7CB9854662}"/>
              </a:ext>
            </a:extLst>
          </p:cNvPr>
          <p:cNvCxnSpPr>
            <a:cxnSpLocks/>
          </p:cNvCxnSpPr>
          <p:nvPr/>
        </p:nvCxnSpPr>
        <p:spPr>
          <a:xfrm flipH="1">
            <a:off x="2377545" y="2174599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1920CE-2444-DD8C-3203-F3190B1CAC75}"/>
              </a:ext>
            </a:extLst>
          </p:cNvPr>
          <p:cNvSpPr txBox="1"/>
          <p:nvPr/>
        </p:nvSpPr>
        <p:spPr>
          <a:xfrm>
            <a:off x="6889377" y="1981858"/>
            <a:ext cx="339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the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multer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E155B6-D996-518F-977B-E7687B1CD333}"/>
              </a:ext>
            </a:extLst>
          </p:cNvPr>
          <p:cNvCxnSpPr>
            <a:cxnSpLocks/>
          </p:cNvCxnSpPr>
          <p:nvPr/>
        </p:nvCxnSpPr>
        <p:spPr>
          <a:xfrm flipH="1">
            <a:off x="5699917" y="2823882"/>
            <a:ext cx="1777597" cy="428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E2B6C7-12E4-A73A-EBEC-14FC5BCE0B79}"/>
              </a:ext>
            </a:extLst>
          </p:cNvPr>
          <p:cNvSpPr txBox="1"/>
          <p:nvPr/>
        </p:nvSpPr>
        <p:spPr>
          <a:xfrm>
            <a:off x="7406746" y="2684992"/>
            <a:ext cx="2407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call back function</a:t>
            </a:r>
          </a:p>
        </p:txBody>
      </p:sp>
    </p:spTree>
    <p:extLst>
      <p:ext uri="{BB962C8B-B14F-4D97-AF65-F5344CB8AC3E}">
        <p14:creationId xmlns:p14="http://schemas.microsoft.com/office/powerpoint/2010/main" val="672856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C0B7A-7D52-4162-86CF-79CEF56E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8F1-6260-CF39-9181-19C86D16E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48231"/>
            <a:ext cx="6248742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OS Module in NodeJS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48C25-8350-4A5A-9BDB-2CD48A7B6460}"/>
              </a:ext>
            </a:extLst>
          </p:cNvPr>
          <p:cNvSpPr txBox="1"/>
          <p:nvPr/>
        </p:nvSpPr>
        <p:spPr>
          <a:xfrm>
            <a:off x="1156104" y="1030932"/>
            <a:ext cx="4321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OS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Important function od OS module.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A37AB-C659-4288-1252-C8146EA74B3F}"/>
              </a:ext>
            </a:extLst>
          </p:cNvPr>
          <p:cNvSpPr txBox="1"/>
          <p:nvPr/>
        </p:nvSpPr>
        <p:spPr>
          <a:xfrm>
            <a:off x="1156103" y="2070838"/>
            <a:ext cx="106055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OS module: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it is </a:t>
            </a:r>
            <a:r>
              <a:rPr lang="en-IN" b="1" dirty="0">
                <a:latin typeface="Bahnschrift Light SemiCondensed" panose="020B0502040204020203" pitchFamily="34" charset="0"/>
              </a:rPr>
              <a:t>provides information related to the operating system and hardware</a:t>
            </a:r>
            <a:r>
              <a:rPr lang="en-IN" dirty="0">
                <a:latin typeface="Bahnschrift Light SemiCondensed" panose="020B0502040204020203" pitchFamily="34" charset="0"/>
              </a:rPr>
              <a:t>. Also like see the hostname, RAM etc.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5EA86-620D-AAC1-89FA-09013F28F36E}"/>
              </a:ext>
            </a:extLst>
          </p:cNvPr>
          <p:cNvSpPr txBox="1"/>
          <p:nvPr/>
        </p:nvSpPr>
        <p:spPr>
          <a:xfrm>
            <a:off x="1299883" y="3769917"/>
            <a:ext cx="6104964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OS.arch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OS.freemem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()/(1024*1024*1024));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OS.totalmem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()/(1024*1024*1024));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os.hostname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OS.platform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OS.release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83745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5FBD8-F2EA-24CD-21B8-BD0895F14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2797-B076-FD04-E41D-A0A548EC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12371"/>
            <a:ext cx="6696977" cy="600636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E</a:t>
            </a:r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vents and Event Emitter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687E1-62FD-24E6-CB45-21DC2183F798}"/>
              </a:ext>
            </a:extLst>
          </p:cNvPr>
          <p:cNvSpPr txBox="1"/>
          <p:nvPr/>
        </p:nvSpPr>
        <p:spPr>
          <a:xfrm>
            <a:off x="1156104" y="932317"/>
            <a:ext cx="4321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Event and Event Emitter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an Event and call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56098-7E43-A2C4-0B61-D0952736B7BA}"/>
              </a:ext>
            </a:extLst>
          </p:cNvPr>
          <p:cNvSpPr txBox="1"/>
          <p:nvPr/>
        </p:nvSpPr>
        <p:spPr>
          <a:xfrm>
            <a:off x="1232649" y="1647388"/>
            <a:ext cx="650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E</a:t>
            </a:r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vents: </a:t>
            </a:r>
            <a:r>
              <a:rPr lang="en-IN" cap="none" dirty="0">
                <a:latin typeface="Bahnschrift SemiBold" panose="020B0502040204020203" pitchFamily="34" charset="0"/>
              </a:rPr>
              <a:t>Event is a send the signal on these given action</a:t>
            </a:r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936CE-E464-537D-7F9E-272789990BE8}"/>
              </a:ext>
            </a:extLst>
          </p:cNvPr>
          <p:cNvSpPr txBox="1"/>
          <p:nvPr/>
        </p:nvSpPr>
        <p:spPr>
          <a:xfrm>
            <a:off x="1160931" y="2009564"/>
            <a:ext cx="689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E</a:t>
            </a:r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vent Emitter:- </a:t>
            </a:r>
            <a:r>
              <a:rPr lang="en-IN" cap="none" dirty="0">
                <a:latin typeface="Bahnschrift SemiBold" panose="020B0502040204020203" pitchFamily="34" charset="0"/>
              </a:rPr>
              <a:t>it is to generate the event </a:t>
            </a:r>
            <a:r>
              <a:rPr lang="en-IN" dirty="0">
                <a:latin typeface="Bahnschrift SemiBold" panose="020B0502040204020203" pitchFamily="34" charset="0"/>
              </a:rPr>
              <a:t>called event emitter</a:t>
            </a:r>
            <a:r>
              <a:rPr lang="en-IN" cap="none" dirty="0">
                <a:latin typeface="Bahnschrift SemiBold" panose="020B0502040204020203" pitchFamily="34" charset="0"/>
              </a:rPr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5E2FB-B824-F5ED-5467-E3E83E044FE6}"/>
              </a:ext>
            </a:extLst>
          </p:cNvPr>
          <p:cNvSpPr txBox="1"/>
          <p:nvPr/>
        </p:nvSpPr>
        <p:spPr>
          <a:xfrm>
            <a:off x="1044387" y="2442304"/>
            <a:ext cx="6104964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"event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called"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'/search'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'/update'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6942E-49F6-AD5E-3AF1-DE4B736F4526}"/>
              </a:ext>
            </a:extLst>
          </p:cNvPr>
          <p:cNvCxnSpPr>
            <a:cxnSpLocks/>
          </p:cNvCxnSpPr>
          <p:nvPr/>
        </p:nvCxnSpPr>
        <p:spPr>
          <a:xfrm flipH="1">
            <a:off x="3372627" y="1810296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AF5585-ED5F-24B2-F7D0-BE11207D1DEF}"/>
              </a:ext>
            </a:extLst>
          </p:cNvPr>
          <p:cNvSpPr txBox="1"/>
          <p:nvPr/>
        </p:nvSpPr>
        <p:spPr>
          <a:xfrm>
            <a:off x="7884459" y="1617555"/>
            <a:ext cx="339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the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4044AF-5A20-EAC7-1310-EA6843851F8C}"/>
              </a:ext>
            </a:extLst>
          </p:cNvPr>
          <p:cNvCxnSpPr>
            <a:cxnSpLocks/>
          </p:cNvCxnSpPr>
          <p:nvPr/>
        </p:nvCxnSpPr>
        <p:spPr>
          <a:xfrm flipH="1">
            <a:off x="3887753" y="2224063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7D8189-75C7-0CA8-D1F5-D2BFE6F151B6}"/>
              </a:ext>
            </a:extLst>
          </p:cNvPr>
          <p:cNvSpPr txBox="1"/>
          <p:nvPr/>
        </p:nvSpPr>
        <p:spPr>
          <a:xfrm>
            <a:off x="8399585" y="2031322"/>
            <a:ext cx="339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the Object</a:t>
            </a:r>
          </a:p>
        </p:txBody>
      </p:sp>
    </p:spTree>
    <p:extLst>
      <p:ext uri="{BB962C8B-B14F-4D97-AF65-F5344CB8AC3E}">
        <p14:creationId xmlns:p14="http://schemas.microsoft.com/office/powerpoint/2010/main" val="1881877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043F2-8275-E892-9111-4DCDEC6A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2C2-39C6-11E9-53F3-8BF97603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1"/>
            <a:ext cx="7557589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REPL(Read-Eval-Print-Loop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6BC85-F861-3C6E-6759-6C69D97C40EC}"/>
              </a:ext>
            </a:extLst>
          </p:cNvPr>
          <p:cNvSpPr txBox="1"/>
          <p:nvPr/>
        </p:nvSpPr>
        <p:spPr>
          <a:xfrm>
            <a:off x="1156104" y="1030932"/>
            <a:ext cx="4321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REPL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Example of REPL.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CD509-69A3-5D6F-FC6E-177C99F3C9A6}"/>
              </a:ext>
            </a:extLst>
          </p:cNvPr>
          <p:cNvSpPr txBox="1"/>
          <p:nvPr/>
        </p:nvSpPr>
        <p:spPr>
          <a:xfrm>
            <a:off x="1156103" y="2070838"/>
            <a:ext cx="10605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REPL: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It is a command line tool on which we run the code of Node.js and JavaScript.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2C4E0-06D6-1E73-29E6-F914D5BF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06" y="2604972"/>
            <a:ext cx="4105848" cy="1648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E550C-EA8E-30A2-2419-851E5791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35" y="2604972"/>
            <a:ext cx="3962953" cy="1524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AF1ADA-5804-16AC-6381-4629413D6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10" y="4263209"/>
            <a:ext cx="698279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7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B653E-DC3E-8BA8-6F1F-9A523D59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C37F-FC6E-E290-18F9-A8F5CB04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1"/>
            <a:ext cx="7557589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Connect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E90E8-60E4-B49A-2B6A-46987B916BC7}"/>
              </a:ext>
            </a:extLst>
          </p:cNvPr>
          <p:cNvSpPr txBox="1"/>
          <p:nvPr/>
        </p:nvSpPr>
        <p:spPr>
          <a:xfrm>
            <a:off x="1156104" y="1030932"/>
            <a:ext cx="4321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Install MySQL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Connect NodeJS and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74A2A-BE64-8D3B-1E2C-08C7EF19FF31}"/>
              </a:ext>
            </a:extLst>
          </p:cNvPr>
          <p:cNvSpPr txBox="1"/>
          <p:nvPr/>
        </p:nvSpPr>
        <p:spPr>
          <a:xfrm>
            <a:off x="1156103" y="2070838"/>
            <a:ext cx="10605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Install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: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npm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mysql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581EA-86EA-9272-A44A-69DD51EE60BE}"/>
              </a:ext>
            </a:extLst>
          </p:cNvPr>
          <p:cNvSpPr txBox="1"/>
          <p:nvPr/>
        </p:nvSpPr>
        <p:spPr>
          <a:xfrm>
            <a:off x="1138175" y="2429426"/>
            <a:ext cx="2295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Connection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021D9-1D17-5109-A943-528B60366858}"/>
              </a:ext>
            </a:extLst>
          </p:cNvPr>
          <p:cNvSpPr txBox="1"/>
          <p:nvPr/>
        </p:nvSpPr>
        <p:spPr>
          <a:xfrm>
            <a:off x="963706" y="2847663"/>
            <a:ext cx="6104964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tbm_audit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connecting to database"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"Connected to database"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8FAA6-8F3C-3B07-6739-0A90BBD8C7AF}"/>
              </a:ext>
            </a:extLst>
          </p:cNvPr>
          <p:cNvSpPr txBox="1"/>
          <p:nvPr/>
        </p:nvSpPr>
        <p:spPr>
          <a:xfrm>
            <a:off x="851304" y="5570347"/>
            <a:ext cx="2295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Get Data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7EF4B-EF01-B173-5CE4-0C10C9121F3D}"/>
              </a:ext>
            </a:extLst>
          </p:cNvPr>
          <p:cNvSpPr txBox="1"/>
          <p:nvPr/>
        </p:nvSpPr>
        <p:spPr>
          <a:xfrm>
            <a:off x="963706" y="5916486"/>
            <a:ext cx="6104964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*from users"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75698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3B945-F425-3345-5168-A81B1343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F4D9-94FF-80B3-8C29-BD94C577B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48231"/>
            <a:ext cx="7557589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GET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238C3-DC10-D398-19F3-48A4DEC20471}"/>
              </a:ext>
            </a:extLst>
          </p:cNvPr>
          <p:cNvSpPr txBox="1"/>
          <p:nvPr/>
        </p:nvSpPr>
        <p:spPr>
          <a:xfrm>
            <a:off x="1156104" y="1030932"/>
            <a:ext cx="4321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Make config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F093C-4031-921B-DF8C-AA99670AAE94}"/>
              </a:ext>
            </a:extLst>
          </p:cNvPr>
          <p:cNvSpPr txBox="1"/>
          <p:nvPr/>
        </p:nvSpPr>
        <p:spPr>
          <a:xfrm>
            <a:off x="1156103" y="2070838"/>
            <a:ext cx="10605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Install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: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npm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mysql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CA4B1-ED42-A630-28AA-04F0A551F093}"/>
              </a:ext>
            </a:extLst>
          </p:cNvPr>
          <p:cNvSpPr txBox="1"/>
          <p:nvPr/>
        </p:nvSpPr>
        <p:spPr>
          <a:xfrm>
            <a:off x="1138175" y="2429426"/>
            <a:ext cx="3111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Make file: db_config.js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26B4F-5D1B-E24E-C679-9EC9872AF7D9}"/>
              </a:ext>
            </a:extLst>
          </p:cNvPr>
          <p:cNvSpPr txBox="1"/>
          <p:nvPr/>
        </p:nvSpPr>
        <p:spPr>
          <a:xfrm>
            <a:off x="6364945" y="2934502"/>
            <a:ext cx="5683622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("Hello World");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7EB5C-F422-05F7-3977-61509A636998}"/>
              </a:ext>
            </a:extLst>
          </p:cNvPr>
          <p:cNvSpPr txBox="1"/>
          <p:nvPr/>
        </p:nvSpPr>
        <p:spPr>
          <a:xfrm>
            <a:off x="6230128" y="2479904"/>
            <a:ext cx="3111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Get Data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357BE-A3EB-5485-CAF6-24C571099347}"/>
              </a:ext>
            </a:extLst>
          </p:cNvPr>
          <p:cNvSpPr txBox="1"/>
          <p:nvPr/>
        </p:nvSpPr>
        <p:spPr>
          <a:xfrm>
            <a:off x="363071" y="2934502"/>
            <a:ext cx="5723622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dhr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connecting to database"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("Connected to database");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05035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76187-2D49-C3FA-CB63-21535768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72F-57EF-72DD-01E7-BA833354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57196"/>
            <a:ext cx="9081590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POST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6CD01-A67B-3EA3-8852-18EFEA5E71F0}"/>
              </a:ext>
            </a:extLst>
          </p:cNvPr>
          <p:cNvSpPr txBox="1"/>
          <p:nvPr/>
        </p:nvSpPr>
        <p:spPr>
          <a:xfrm>
            <a:off x="1156104" y="977143"/>
            <a:ext cx="4321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Insert Data in 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16CA6-7D51-14D9-9DEA-21ADC735ACFF}"/>
              </a:ext>
            </a:extLst>
          </p:cNvPr>
          <p:cNvSpPr txBox="1"/>
          <p:nvPr/>
        </p:nvSpPr>
        <p:spPr>
          <a:xfrm>
            <a:off x="999221" y="1964618"/>
            <a:ext cx="9081590" cy="477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"India#4312"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users SET 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EAC5-EDF1-EFF1-0000-469D10508718}"/>
              </a:ext>
            </a:extLst>
          </p:cNvPr>
          <p:cNvSpPr txBox="1"/>
          <p:nvPr/>
        </p:nvSpPr>
        <p:spPr>
          <a:xfrm>
            <a:off x="1218685" y="1604668"/>
            <a:ext cx="432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insert Static Data</a:t>
            </a:r>
          </a:p>
        </p:txBody>
      </p:sp>
    </p:spTree>
    <p:extLst>
      <p:ext uri="{BB962C8B-B14F-4D97-AF65-F5344CB8AC3E}">
        <p14:creationId xmlns:p14="http://schemas.microsoft.com/office/powerpoint/2010/main" val="3521467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B6608-AC57-BA4E-1AB2-03CEC730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8A5-EC94-13E9-F8B1-CD72A8EDD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39266"/>
            <a:ext cx="9081590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POST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3958B-73EB-C504-8E0B-C54E6B63F843}"/>
              </a:ext>
            </a:extLst>
          </p:cNvPr>
          <p:cNvSpPr txBox="1"/>
          <p:nvPr/>
        </p:nvSpPr>
        <p:spPr>
          <a:xfrm>
            <a:off x="1156104" y="977143"/>
            <a:ext cx="4321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Insert Data in 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55FF-D8CA-196F-EA42-F8A04D724FD0}"/>
              </a:ext>
            </a:extLst>
          </p:cNvPr>
          <p:cNvSpPr txBox="1"/>
          <p:nvPr/>
        </p:nvSpPr>
        <p:spPr>
          <a:xfrm>
            <a:off x="1218685" y="1604668"/>
            <a:ext cx="432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insert Data through Postman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162E-313C-1759-83D0-6E64C346EF3A}"/>
              </a:ext>
            </a:extLst>
          </p:cNvPr>
          <p:cNvSpPr txBox="1"/>
          <p:nvPr/>
        </p:nvSpPr>
        <p:spPr>
          <a:xfrm>
            <a:off x="1156104" y="2081522"/>
            <a:ext cx="9081590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users SET 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180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F0A49-3D34-E761-FFF8-51445054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AAC7-3C39-AFD5-DEE8-C3D0EB72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39266"/>
            <a:ext cx="9081590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PUT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9F8C-250C-9176-9FC1-856014891191}"/>
              </a:ext>
            </a:extLst>
          </p:cNvPr>
          <p:cNvSpPr txBox="1"/>
          <p:nvPr/>
        </p:nvSpPr>
        <p:spPr>
          <a:xfrm>
            <a:off x="1156104" y="977143"/>
            <a:ext cx="4321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Data in 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BAA6A-076A-FCDA-42F6-25A1F8C26736}"/>
              </a:ext>
            </a:extLst>
          </p:cNvPr>
          <p:cNvSpPr txBox="1"/>
          <p:nvPr/>
        </p:nvSpPr>
        <p:spPr>
          <a:xfrm>
            <a:off x="1156104" y="1900504"/>
            <a:ext cx="432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Update Data statically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F4D33-4E84-990E-4717-67EBE8ED54A4}"/>
              </a:ext>
            </a:extLst>
          </p:cNvPr>
          <p:cNvSpPr txBox="1"/>
          <p:nvPr/>
        </p:nvSpPr>
        <p:spPr>
          <a:xfrm>
            <a:off x="1156104" y="2530683"/>
            <a:ext cx="6104964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"Anshi"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"anshi@gmail.com"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"India@4312"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users set name =?,email=?,password=? where id=?"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48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F931-87DF-9938-DDA9-B55C67F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941" y="1492626"/>
            <a:ext cx="8001000" cy="847166"/>
          </a:xfrm>
        </p:spPr>
        <p:txBody>
          <a:bodyPr>
            <a:normAutofit/>
          </a:bodyPr>
          <a:lstStyle/>
          <a:p>
            <a:pPr algn="ctr"/>
            <a:r>
              <a:rPr lang="en-IN" u="sng" cap="none" dirty="0">
                <a:latin typeface="Bahnschrift SemiBold SemiConden" panose="020B0502040204020203" pitchFamily="34" charset="0"/>
              </a:rPr>
              <a:t>Client Server Sides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C575-D826-75E5-FDF5-B064D6DE5CC0}"/>
              </a:ext>
            </a:extLst>
          </p:cNvPr>
          <p:cNvSpPr txBox="1"/>
          <p:nvPr/>
        </p:nvSpPr>
        <p:spPr>
          <a:xfrm>
            <a:off x="3496236" y="4298579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71720-8A0D-8B1E-3AE0-64001DE89688}"/>
              </a:ext>
            </a:extLst>
          </p:cNvPr>
          <p:cNvSpPr txBox="1"/>
          <p:nvPr/>
        </p:nvSpPr>
        <p:spPr>
          <a:xfrm>
            <a:off x="7539313" y="4226861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07D89F-ECF8-6F9A-A257-A58A9E117869}"/>
              </a:ext>
            </a:extLst>
          </p:cNvPr>
          <p:cNvSpPr/>
          <p:nvPr/>
        </p:nvSpPr>
        <p:spPr>
          <a:xfrm>
            <a:off x="4910076" y="3453655"/>
            <a:ext cx="2288582" cy="161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AF99BEA-F409-FE63-474E-75B6E48D9051}"/>
              </a:ext>
            </a:extLst>
          </p:cNvPr>
          <p:cNvSpPr/>
          <p:nvPr/>
        </p:nvSpPr>
        <p:spPr>
          <a:xfrm>
            <a:off x="4910075" y="3729320"/>
            <a:ext cx="2288583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A3AC-8268-8F09-7016-A1745C6C971B}"/>
              </a:ext>
            </a:extLst>
          </p:cNvPr>
          <p:cNvSpPr txBox="1"/>
          <p:nvPr/>
        </p:nvSpPr>
        <p:spPr>
          <a:xfrm>
            <a:off x="5364084" y="2968689"/>
            <a:ext cx="1290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FB0E3-6818-B56E-3EAB-0A4AD5643E0F}"/>
              </a:ext>
            </a:extLst>
          </p:cNvPr>
          <p:cNvSpPr txBox="1"/>
          <p:nvPr/>
        </p:nvSpPr>
        <p:spPr>
          <a:xfrm>
            <a:off x="5423648" y="3890687"/>
            <a:ext cx="129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BEF93A-6C42-53A2-69E1-25517B0AD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87" y="3043523"/>
            <a:ext cx="1203512" cy="1203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713FEB-80E4-7249-57A0-59B937D21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07" y="2485475"/>
            <a:ext cx="1757078" cy="17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9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68DE2-DD70-D332-4138-FF90C4BB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1AFD-3C6A-6ABF-E57F-5EF4C86E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39266"/>
            <a:ext cx="9081590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PUT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FF8C-3659-2473-1666-C2FE21F99F13}"/>
              </a:ext>
            </a:extLst>
          </p:cNvPr>
          <p:cNvSpPr txBox="1"/>
          <p:nvPr/>
        </p:nvSpPr>
        <p:spPr>
          <a:xfrm>
            <a:off x="1156104" y="977143"/>
            <a:ext cx="4321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Data in 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BCD30-0984-3650-4EF7-77F7B474F393}"/>
              </a:ext>
            </a:extLst>
          </p:cNvPr>
          <p:cNvSpPr txBox="1"/>
          <p:nvPr/>
        </p:nvSpPr>
        <p:spPr>
          <a:xfrm>
            <a:off x="1156104" y="1900504"/>
            <a:ext cx="432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Update Data Dynamically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3C6DB-DFE1-DFD3-9D27-8F05DD9F4EF9}"/>
              </a:ext>
            </a:extLst>
          </p:cNvPr>
          <p:cNvSpPr txBox="1"/>
          <p:nvPr/>
        </p:nvSpPr>
        <p:spPr>
          <a:xfrm>
            <a:off x="1156104" y="2424399"/>
            <a:ext cx="9789802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users set name =?,email=?,password=? where id=?"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8829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658A3-FFDA-957E-6B76-1437D8E2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9C7D-56F7-18C1-FB57-03D1ED05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439266"/>
            <a:ext cx="9081590" cy="600636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Node JS Delete API with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BCE27-A299-2A73-4185-ACC21C44A236}"/>
              </a:ext>
            </a:extLst>
          </p:cNvPr>
          <p:cNvSpPr txBox="1"/>
          <p:nvPr/>
        </p:nvSpPr>
        <p:spPr>
          <a:xfrm>
            <a:off x="1156104" y="977143"/>
            <a:ext cx="4321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Postman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Data in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F1E54-0294-0BB6-7AB5-6E1F6F811C75}"/>
              </a:ext>
            </a:extLst>
          </p:cNvPr>
          <p:cNvSpPr txBox="1"/>
          <p:nvPr/>
        </p:nvSpPr>
        <p:spPr>
          <a:xfrm>
            <a:off x="1156104" y="2424399"/>
            <a:ext cx="10300790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 FROM users WHERE id=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(req.params.id);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2599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D632C-8E0B-C3FB-FDB5-1F363A2E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B8F-161D-E21F-304E-351B3962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179288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Node JS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64DFF-E3FA-6175-D96C-840B71D359A7}"/>
              </a:ext>
            </a:extLst>
          </p:cNvPr>
          <p:cNvSpPr txBox="1"/>
          <p:nvPr/>
        </p:nvSpPr>
        <p:spPr>
          <a:xfrm>
            <a:off x="1156104" y="824743"/>
            <a:ext cx="432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E-commerce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058565-2BE7-591A-5ACE-49533B77BCCE}"/>
              </a:ext>
            </a:extLst>
          </p:cNvPr>
          <p:cNvSpPr txBox="1">
            <a:spLocks/>
          </p:cNvSpPr>
          <p:nvPr/>
        </p:nvSpPr>
        <p:spPr>
          <a:xfrm>
            <a:off x="1156103" y="1380559"/>
            <a:ext cx="9798767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What is E-commerce Dashboard 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DFE5C-F9F4-C669-BBBC-CD25CC011D83}"/>
              </a:ext>
            </a:extLst>
          </p:cNvPr>
          <p:cNvSpPr txBox="1"/>
          <p:nvPr/>
        </p:nvSpPr>
        <p:spPr>
          <a:xfrm>
            <a:off x="1237130" y="1852383"/>
            <a:ext cx="80234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 Dashboard where we manage all Products of a E-Commerce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E.g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Amazon  Flipkart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This is the sample and basic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We make API IN Node 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We Make front end in React and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Sample APLI will Work in both technology.</a:t>
            </a:r>
          </a:p>
        </p:txBody>
      </p:sp>
    </p:spTree>
    <p:extLst>
      <p:ext uri="{BB962C8B-B14F-4D97-AF65-F5344CB8AC3E}">
        <p14:creationId xmlns:p14="http://schemas.microsoft.com/office/powerpoint/2010/main" val="1030642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8BC55-8D2A-781C-9BA1-402058D4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1986-4869-AD61-FC41-E7D9F249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Why this project is important.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5B9AC-1223-7CD3-0CE6-D632F64E1080}"/>
              </a:ext>
            </a:extLst>
          </p:cNvPr>
          <p:cNvSpPr txBox="1"/>
          <p:nvPr/>
        </p:nvSpPr>
        <p:spPr>
          <a:xfrm>
            <a:off x="1398151" y="107575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We get to know how  to integrate node JS with front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make basic project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manage multiple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we can Pass data one PAI to another API.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CD35CF-C068-98C2-297E-24AE63215209}"/>
              </a:ext>
            </a:extLst>
          </p:cNvPr>
          <p:cNvSpPr txBox="1">
            <a:spLocks/>
          </p:cNvSpPr>
          <p:nvPr/>
        </p:nvSpPr>
        <p:spPr>
          <a:xfrm>
            <a:off x="1156104" y="2492185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Why this project is important.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97A89-CBFF-A2ED-69DA-1F245F594FFD}"/>
              </a:ext>
            </a:extLst>
          </p:cNvPr>
          <p:cNvSpPr txBox="1"/>
          <p:nvPr/>
        </p:nvSpPr>
        <p:spPr>
          <a:xfrm>
            <a:off x="1362292" y="3089466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We use MongoDB as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Even database don’t make an impact on front end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Every API will fetch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2258262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65A87-8858-2B4B-6B00-C06D457D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521-FD96-E9AD-E811-EF9752A6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How we start with Project.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EAEC-0C1F-4BDB-2E05-5471061CAE5E}"/>
              </a:ext>
            </a:extLst>
          </p:cNvPr>
          <p:cNvSpPr txBox="1"/>
          <p:nvPr/>
        </p:nvSpPr>
        <p:spPr>
          <a:xfrm>
            <a:off x="1398150" y="1075755"/>
            <a:ext cx="92250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First we setup Node 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After that we setup front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 every video, we learn one topic.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E.g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 one video we make API and in the next video we integrate this API with front 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A448C9-2842-4C0A-8893-3BD52476E727}"/>
              </a:ext>
            </a:extLst>
          </p:cNvPr>
          <p:cNvSpPr txBox="1">
            <a:spLocks/>
          </p:cNvSpPr>
          <p:nvPr/>
        </p:nvSpPr>
        <p:spPr>
          <a:xfrm>
            <a:off x="1093351" y="2399194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Major topics of project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4047-F9F0-7AAE-0B55-3431D278ABA5}"/>
              </a:ext>
            </a:extLst>
          </p:cNvPr>
          <p:cNvSpPr txBox="1"/>
          <p:nvPr/>
        </p:nvSpPr>
        <p:spPr>
          <a:xfrm>
            <a:off x="1465728" y="3100897"/>
            <a:ext cx="42806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Project setup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Login, Register user feature.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Product listing.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new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Search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Hard Delete and soft delete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Sorting ,filtering ,pagination.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Categories.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Security toke with Login and Register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Routing.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Much more…</a:t>
            </a:r>
          </a:p>
        </p:txBody>
      </p:sp>
    </p:spTree>
    <p:extLst>
      <p:ext uri="{BB962C8B-B14F-4D97-AF65-F5344CB8AC3E}">
        <p14:creationId xmlns:p14="http://schemas.microsoft.com/office/powerpoint/2010/main" val="28613943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4E57D-EE99-5620-F5D3-DFFF8B3E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B53B-1A2D-05FA-CE8A-CD081410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Backend (NodeJS) Setup.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1A659-0E0D-DB77-5989-C709208742FE}"/>
              </a:ext>
            </a:extLst>
          </p:cNvPr>
          <p:cNvSpPr txBox="1"/>
          <p:nvPr/>
        </p:nvSpPr>
        <p:spPr>
          <a:xfrm>
            <a:off x="1398151" y="1075755"/>
            <a:ext cx="6114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Download 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Package. Json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express and MongoDB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index file and run it.</a:t>
            </a:r>
          </a:p>
        </p:txBody>
      </p:sp>
    </p:spTree>
    <p:extLst>
      <p:ext uri="{BB962C8B-B14F-4D97-AF65-F5344CB8AC3E}">
        <p14:creationId xmlns:p14="http://schemas.microsoft.com/office/powerpoint/2010/main" val="2032756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43127-26C4-16D5-85AB-B6A28246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7435-D621-682E-22EC-9D3A59D29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Frontend (React </a:t>
            </a:r>
            <a:r>
              <a:rPr lang="en-IN" sz="4000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js</a:t>
            </a:r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) Setup.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3D8B0-4D52-D774-7A05-7122F07E6874}"/>
              </a:ext>
            </a:extLst>
          </p:cNvPr>
          <p:cNvSpPr txBox="1"/>
          <p:nvPr/>
        </p:nvSpPr>
        <p:spPr>
          <a:xfrm>
            <a:off x="1398151" y="107575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React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Run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small changes.</a:t>
            </a:r>
          </a:p>
        </p:txBody>
      </p:sp>
    </p:spTree>
    <p:extLst>
      <p:ext uri="{BB962C8B-B14F-4D97-AF65-F5344CB8AC3E}">
        <p14:creationId xmlns:p14="http://schemas.microsoft.com/office/powerpoint/2010/main" val="39828608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B2E59-28C6-3DD1-5E4E-1A1E6C3A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D8F5-4A3D-4158-6E98-691C9A62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Routing in React </a:t>
            </a:r>
            <a:r>
              <a:rPr lang="en-IN" sz="4000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js</a:t>
            </a:r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A345-F72A-4034-97D9-4E0A33F22719}"/>
              </a:ext>
            </a:extLst>
          </p:cNvPr>
          <p:cNvSpPr txBox="1"/>
          <p:nvPr/>
        </p:nvSpPr>
        <p:spPr>
          <a:xfrm>
            <a:off x="1398151" y="107575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Router.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Header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Route.	</a:t>
            </a:r>
          </a:p>
        </p:txBody>
      </p:sp>
    </p:spTree>
    <p:extLst>
      <p:ext uri="{BB962C8B-B14F-4D97-AF65-F5344CB8AC3E}">
        <p14:creationId xmlns:p14="http://schemas.microsoft.com/office/powerpoint/2010/main" val="17045793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B4EBA-1672-6054-31D3-F020A920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3CB-4CC1-9856-57F0-BF38D212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H</a:t>
            </a:r>
            <a:r>
              <a:rPr lang="en-IN" sz="4000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eader</a:t>
            </a:r>
            <a:r>
              <a:rPr lang="en-IN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and 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A7A-177C-546E-0658-861DD29F34EB}"/>
              </a:ext>
            </a:extLst>
          </p:cNvPr>
          <p:cNvSpPr txBox="1"/>
          <p:nvPr/>
        </p:nvSpPr>
        <p:spPr>
          <a:xfrm>
            <a:off x="1398151" y="1075755"/>
            <a:ext cx="6114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style in Header.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Header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Add style in footer.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product structure.	</a:t>
            </a:r>
          </a:p>
        </p:txBody>
      </p:sp>
    </p:spTree>
    <p:extLst>
      <p:ext uri="{BB962C8B-B14F-4D97-AF65-F5344CB8AC3E}">
        <p14:creationId xmlns:p14="http://schemas.microsoft.com/office/powerpoint/2010/main" val="33057966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21CBD-8BBF-BBF4-E8BC-FC59DC67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A99-FC46-799D-48F0-091C5859F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4" y="502020"/>
            <a:ext cx="9081590" cy="600636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Signup Page Layout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2EB03-0B52-1826-8134-BAF7AAC61832}"/>
              </a:ext>
            </a:extLst>
          </p:cNvPr>
          <p:cNvSpPr txBox="1"/>
          <p:nvPr/>
        </p:nvSpPr>
        <p:spPr>
          <a:xfrm>
            <a:off x="1398151" y="1075755"/>
            <a:ext cx="6114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Component for Signup.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input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form Data.	</a:t>
            </a:r>
          </a:p>
        </p:txBody>
      </p:sp>
    </p:spTree>
    <p:extLst>
      <p:ext uri="{BB962C8B-B14F-4D97-AF65-F5344CB8AC3E}">
        <p14:creationId xmlns:p14="http://schemas.microsoft.com/office/powerpoint/2010/main" val="7706749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27260</TotalTime>
  <Words>9847</Words>
  <Application>Microsoft Office PowerPoint</Application>
  <PresentationFormat>Widescreen</PresentationFormat>
  <Paragraphs>1721</Paragraphs>
  <Slides>115</Slides>
  <Notes>113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32" baseType="lpstr">
      <vt:lpstr>Arial</vt:lpstr>
      <vt:lpstr>Arial Unicode MS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</vt:lpstr>
      <vt:lpstr>Bahnschrift SemiLight SemiConde</vt:lpstr>
      <vt:lpstr>Calibri</vt:lpstr>
      <vt:lpstr>Cascadia Code SemiLight</vt:lpstr>
      <vt:lpstr>Century Gothic</vt:lpstr>
      <vt:lpstr>Consolas</vt:lpstr>
      <vt:lpstr>Source Code Pro</vt:lpstr>
      <vt:lpstr>Wingdings</vt:lpstr>
      <vt:lpstr>Wingdings 3</vt:lpstr>
      <vt:lpstr>Slice</vt:lpstr>
      <vt:lpstr>NodeJS</vt:lpstr>
      <vt:lpstr>PowerPoint Presentation</vt:lpstr>
      <vt:lpstr>Why do we use node js</vt:lpstr>
      <vt:lpstr>History and More</vt:lpstr>
      <vt:lpstr>JavaScript and Node are the Same</vt:lpstr>
      <vt:lpstr>Why should Learn NodeJS</vt:lpstr>
      <vt:lpstr>Major Topics</vt:lpstr>
      <vt:lpstr>Basic Before Getting Start</vt:lpstr>
      <vt:lpstr>Client Server Sides</vt:lpstr>
      <vt:lpstr>Client Server Sides</vt:lpstr>
      <vt:lpstr>How NodeJS use JavaScript</vt:lpstr>
      <vt:lpstr>What Developer Make with NodeJS</vt:lpstr>
      <vt:lpstr>What developer make with nodeJS</vt:lpstr>
      <vt:lpstr>Install and Setup NodeJS</vt:lpstr>
      <vt:lpstr>First Script with NodeJS</vt:lpstr>
      <vt:lpstr>Fundamentals of NodeJS</vt:lpstr>
      <vt:lpstr>Core Module in NodeJS</vt:lpstr>
      <vt:lpstr>Make Basic Server output on Browser</vt:lpstr>
      <vt:lpstr>Samll Chalenge  for you </vt:lpstr>
      <vt:lpstr>Nodemon | time saving module </vt:lpstr>
      <vt:lpstr>NodeJS is async </vt:lpstr>
      <vt:lpstr>Make a Simple API </vt:lpstr>
      <vt:lpstr>Input from command Line </vt:lpstr>
      <vt:lpstr>Show File List</vt:lpstr>
      <vt:lpstr>Show File List </vt:lpstr>
      <vt:lpstr>CRUD with File System </vt:lpstr>
      <vt:lpstr>CRUD with File System Example</vt:lpstr>
      <vt:lpstr>Asynchronous Basic in Nodejs</vt:lpstr>
      <vt:lpstr>Asynchronous  Basic in Nodejs</vt:lpstr>
      <vt:lpstr>Handle Asynchronous  Data in NodeJS</vt:lpstr>
      <vt:lpstr>How NodeJS Works</vt:lpstr>
      <vt:lpstr>How NodeJS Works</vt:lpstr>
      <vt:lpstr>How NodeJS Works</vt:lpstr>
      <vt:lpstr>How NodeJS Works</vt:lpstr>
      <vt:lpstr>How NodeJS Works</vt:lpstr>
      <vt:lpstr>How NodeJS Works</vt:lpstr>
      <vt:lpstr>How NodeJS Works</vt:lpstr>
      <vt:lpstr>How NodeJS Works</vt:lpstr>
      <vt:lpstr>How NodeJS Works</vt:lpstr>
      <vt:lpstr>How NodeJS Works</vt:lpstr>
      <vt:lpstr>Express JS</vt:lpstr>
      <vt:lpstr>Express JS</vt:lpstr>
      <vt:lpstr>Render HTML and JSON</vt:lpstr>
      <vt:lpstr>Make HTML Pages</vt:lpstr>
      <vt:lpstr>Remove extension from URL</vt:lpstr>
      <vt:lpstr>Template Engine</vt:lpstr>
      <vt:lpstr>Dynemic Page</vt:lpstr>
      <vt:lpstr>Middleware</vt:lpstr>
      <vt:lpstr>PowerPoint Presentation</vt:lpstr>
      <vt:lpstr>Route Level Middleware</vt:lpstr>
      <vt:lpstr>PowerPoint Presentation</vt:lpstr>
      <vt:lpstr>Install MongoDB</vt:lpstr>
      <vt:lpstr>MongoDB Basic</vt:lpstr>
      <vt:lpstr>Crud Operation in MongoDB</vt:lpstr>
      <vt:lpstr>Crud Operation in MongoDB</vt:lpstr>
      <vt:lpstr>Connect node with MongoDB</vt:lpstr>
      <vt:lpstr>Read data  from MongoDB</vt:lpstr>
      <vt:lpstr>Insert Data from MongoDB</vt:lpstr>
      <vt:lpstr>Insert Data from MongoDB</vt:lpstr>
      <vt:lpstr>Update Data from MongoDB</vt:lpstr>
      <vt:lpstr>Update Data from MongoDB</vt:lpstr>
      <vt:lpstr>Delete Data from MongoDB</vt:lpstr>
      <vt:lpstr>Delete Data from MongoDB</vt:lpstr>
      <vt:lpstr>API with MongoDB</vt:lpstr>
      <vt:lpstr>API with MongoDB</vt:lpstr>
      <vt:lpstr>NodeJS Post API Method</vt:lpstr>
      <vt:lpstr>NodeJS Post API Method</vt:lpstr>
      <vt:lpstr>NodeJS Post API Method</vt:lpstr>
      <vt:lpstr>NodeJS Post API Method</vt:lpstr>
      <vt:lpstr>NodeJS Put API Method</vt:lpstr>
      <vt:lpstr>NodeJS Delete API Method</vt:lpstr>
      <vt:lpstr>Start with Mongoose</vt:lpstr>
      <vt:lpstr>Start with Mongoose</vt:lpstr>
      <vt:lpstr>CRUD With Mongoose</vt:lpstr>
      <vt:lpstr>CRUD With Mongoose</vt:lpstr>
      <vt:lpstr>CRUD With Mongoose</vt:lpstr>
      <vt:lpstr>Post API with Mongoose</vt:lpstr>
      <vt:lpstr>Post API with Mongoose</vt:lpstr>
      <vt:lpstr>Get, Delete And Put API</vt:lpstr>
      <vt:lpstr>Search API in NodeJS with Mongoose</vt:lpstr>
      <vt:lpstr>Search API in NodeJS with Mongoose</vt:lpstr>
      <vt:lpstr>OS Module in NodeJS</vt:lpstr>
      <vt:lpstr>Events and Event Emitter</vt:lpstr>
      <vt:lpstr>REPL(Read-Eval-Print-Loop</vt:lpstr>
      <vt:lpstr>Node JS Connect with MySQL</vt:lpstr>
      <vt:lpstr>Node JS GET API with MySQL</vt:lpstr>
      <vt:lpstr>Node JS POST API with MySQL</vt:lpstr>
      <vt:lpstr>Node JS POST API with MySQL</vt:lpstr>
      <vt:lpstr>Node JS PUT API with MySQL</vt:lpstr>
      <vt:lpstr>Node JS PUT API with MySQL</vt:lpstr>
      <vt:lpstr>Node JS Delete API with MySQL</vt:lpstr>
      <vt:lpstr>Node JS Project</vt:lpstr>
      <vt:lpstr>Why this project is important.</vt:lpstr>
      <vt:lpstr>How we start with Project.</vt:lpstr>
      <vt:lpstr>Backend (NodeJS) Setup.</vt:lpstr>
      <vt:lpstr>Frontend (React js) Setup.</vt:lpstr>
      <vt:lpstr>Routing in React js.</vt:lpstr>
      <vt:lpstr>Header and footer</vt:lpstr>
      <vt:lpstr>Signup Page Layout</vt:lpstr>
      <vt:lpstr>Signup API</vt:lpstr>
      <vt:lpstr>Integrate Signup API in React</vt:lpstr>
      <vt:lpstr>Logout</vt:lpstr>
      <vt:lpstr>Login component  in React JS</vt:lpstr>
      <vt:lpstr>Update Navbar</vt:lpstr>
      <vt:lpstr>Add Product API</vt:lpstr>
      <vt:lpstr>Product List API</vt:lpstr>
      <vt:lpstr>Delete Product API</vt:lpstr>
      <vt:lpstr>Update product component UI</vt:lpstr>
      <vt:lpstr>Prefill update Product form</vt:lpstr>
      <vt:lpstr>Search API for product</vt:lpstr>
      <vt:lpstr>JWT Authentication</vt:lpstr>
      <vt:lpstr>Verify Auth token in NodeJS</vt:lpstr>
      <vt:lpstr>Send Auth Token from ReactJs</vt:lpstr>
      <vt:lpstr>What is NodeJS</vt:lpstr>
      <vt:lpstr>Why do we use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singh</dc:creator>
  <cp:lastModifiedBy>Alok singh</cp:lastModifiedBy>
  <cp:revision>525</cp:revision>
  <dcterms:created xsi:type="dcterms:W3CDTF">2024-09-27T16:45:03Z</dcterms:created>
  <dcterms:modified xsi:type="dcterms:W3CDTF">2024-12-28T17:27:03Z</dcterms:modified>
</cp:coreProperties>
</file>