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8" r:id="rId3"/>
    <p:sldId id="257" r:id="rId4"/>
    <p:sldId id="259" r:id="rId5"/>
    <p:sldId id="260" r:id="rId6"/>
    <p:sldId id="261" r:id="rId7"/>
    <p:sldId id="262" r:id="rId8"/>
    <p:sldId id="263" r:id="rId9"/>
    <p:sldId id="269" r:id="rId10"/>
    <p:sldId id="266" r:id="rId11"/>
    <p:sldId id="264" r:id="rId12"/>
    <p:sldId id="278" r:id="rId13"/>
  </p:sldIdLst>
  <p:sldSz cx="9144000" cy="5143500" type="screen16x9"/>
  <p:notesSz cx="6858000" cy="9144000"/>
  <p:embeddedFontLst>
    <p:embeddedFont>
      <p:font typeface="Roboto Slab" charset="0"/>
      <p:regular r:id="rId15"/>
      <p:bold r:id="rId16"/>
    </p:embeddedFont>
    <p:embeddedFont>
      <p:font typeface="Nixie One" charset="0"/>
      <p:regular r:id="rId17"/>
    </p:embeddedFont>
    <p:embeddedFont>
      <p:font typeface="Algerian" pitchFamily="82" charset="0"/>
      <p:regular r:id="rId18"/>
    </p:embeddedFont>
    <p:embeddedFont>
      <p:font typeface="Modern No. 20" pitchFamily="18" charset="0"/>
      <p:regular r:id="rId19"/>
    </p:embeddedFont>
    <p:embeddedFont>
      <p:font typeface="Impact" pitchFamily="3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presentationPr>
</file>

<file path=ppt/tableStyles.xml><?xml version="1.0" encoding="utf-8"?>
<a:tblStyleLst xmlns:a="http://schemas.openxmlformats.org/drawingml/2006/main" def="{98CEBAF2-A0B9-41F5-855D-340B4F70AB4A}">
  <a:tblStyle styleId="{98CEBAF2-A0B9-41F5-855D-340B4F70AB4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ED7BB8-C791-43B9-B544-FB8657F4FD4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endParaRPr/>
          </a:p>
        </p:txBody>
      </p:sp>
      <p:sp>
        <p:nvSpPr>
          <p:cNvPr id="17" name="Google Shape;17;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1800" b="1">
                <a:solidFill>
                  <a:schemeClr val="accent6"/>
                </a:solidFill>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18" name="Google Shape;18;p3"/>
          <p:cNvSpPr/>
          <p:nvPr/>
        </p:nvSpPr>
        <p:spPr>
          <a:xfrm>
            <a:off x="0"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4"/>
        </a:solidFill>
        <a:effectLst/>
      </p:bgPr>
    </p:bg>
    <p:spTree>
      <p:nvGrpSpPr>
        <p:cNvPr id="1" name="Shape 24"/>
        <p:cNvGrpSpPr/>
        <p:nvPr/>
      </p:nvGrpSpPr>
      <p:grpSpPr>
        <a:xfrm>
          <a:off x="0" y="0"/>
          <a:ext cx="0" cy="0"/>
          <a:chOff x="0" y="0"/>
          <a:chExt cx="0" cy="0"/>
        </a:xfrm>
      </p:grpSpPr>
      <p:sp>
        <p:nvSpPr>
          <p:cNvPr id="25" name="Google Shape;25;p4"/>
          <p:cNvSpPr/>
          <p:nvPr/>
        </p:nvSpPr>
        <p:spPr>
          <a:xfrm>
            <a:off x="3398538" y="1599538"/>
            <a:ext cx="2346925" cy="1944425"/>
          </a:xfrm>
          <a:prstGeom prst="rect">
            <a:avLst/>
          </a:prstGeom>
        </p:spPr>
        <p:txBody>
          <a:bodyPr>
            <a:prstTxWarp prst="textPlain">
              <a:avLst/>
            </a:prstTxWarp>
          </a:bodyPr>
          <a:lstStyle/>
          <a:p>
            <a:pPr lvl="0" algn="ctr"/>
            <a:r>
              <a:rPr b="0" i="0">
                <a:ln>
                  <a:noFill/>
                </a:ln>
                <a:solidFill>
                  <a:srgbClr val="0E3142">
                    <a:alpha val="26820"/>
                  </a:srgbClr>
                </a:solidFill>
                <a:latin typeface="Impact"/>
              </a:rPr>
              <a:t>“</a:t>
            </a:r>
          </a:p>
        </p:txBody>
      </p:sp>
      <p:sp>
        <p:nvSpPr>
          <p:cNvPr id="26" name="Google Shape;26;p4"/>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7" name="Google Shape;27;p4"/>
          <p:cNvSpPr/>
          <p:nvPr/>
        </p:nvSpPr>
        <p:spPr>
          <a:xfrm>
            <a:off x="0" y="500625"/>
            <a:ext cx="9144000" cy="732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3962800"/>
            <a:ext cx="9144000" cy="370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0" y="4333125"/>
            <a:ext cx="9144000" cy="810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body" idx="1"/>
          </p:nvPr>
        </p:nvSpPr>
        <p:spPr>
          <a:xfrm>
            <a:off x="1556175" y="2300275"/>
            <a:ext cx="6031800" cy="6051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Clr>
                <a:schemeClr val="lt1"/>
              </a:buClr>
              <a:buSzPts val="2000"/>
              <a:buChar char="▪"/>
              <a:defRPr sz="2000">
                <a:solidFill>
                  <a:schemeClr val="lt1"/>
                </a:solidFill>
              </a:defRPr>
            </a:lvl1pPr>
            <a:lvl2pPr marL="914400" lvl="1" indent="-355600" algn="ctr" rtl="0">
              <a:spcBef>
                <a:spcPts val="0"/>
              </a:spcBef>
              <a:spcAft>
                <a:spcPts val="0"/>
              </a:spcAft>
              <a:buClr>
                <a:schemeClr val="lt1"/>
              </a:buClr>
              <a:buSzPts val="2000"/>
              <a:buChar char="▫"/>
              <a:defRPr sz="2000">
                <a:solidFill>
                  <a:schemeClr val="lt1"/>
                </a:solidFill>
              </a:defRPr>
            </a:lvl2pPr>
            <a:lvl3pPr marL="1371600" lvl="2" indent="-355600" algn="ctr" rtl="0">
              <a:spcBef>
                <a:spcPts val="0"/>
              </a:spcBef>
              <a:spcAft>
                <a:spcPts val="0"/>
              </a:spcAft>
              <a:buClr>
                <a:schemeClr val="lt1"/>
              </a:buClr>
              <a:buSzPts val="2000"/>
              <a:buChar char="■"/>
              <a:defRPr sz="2000">
                <a:solidFill>
                  <a:schemeClr val="lt1"/>
                </a:solidFill>
              </a:defRPr>
            </a:lvl3pPr>
            <a:lvl4pPr marL="1828800" lvl="3" indent="-355600" algn="ctr" rtl="0">
              <a:spcBef>
                <a:spcPts val="0"/>
              </a:spcBef>
              <a:spcAft>
                <a:spcPts val="0"/>
              </a:spcAft>
              <a:buClr>
                <a:schemeClr val="lt1"/>
              </a:buClr>
              <a:buSzPts val="2000"/>
              <a:buChar char="●"/>
              <a:defRPr sz="2000">
                <a:solidFill>
                  <a:schemeClr val="lt1"/>
                </a:solidFill>
              </a:defRPr>
            </a:lvl4pPr>
            <a:lvl5pPr marL="2286000" lvl="4" indent="-355600" algn="ctr" rtl="0">
              <a:spcBef>
                <a:spcPts val="0"/>
              </a:spcBef>
              <a:spcAft>
                <a:spcPts val="0"/>
              </a:spcAft>
              <a:buClr>
                <a:schemeClr val="lt1"/>
              </a:buClr>
              <a:buSzPts val="2000"/>
              <a:buChar char="○"/>
              <a:defRPr sz="2000">
                <a:solidFill>
                  <a:schemeClr val="lt1"/>
                </a:solidFill>
              </a:defRPr>
            </a:lvl5pPr>
            <a:lvl6pPr marL="2743200" lvl="5" indent="-355600" algn="ctr" rtl="0">
              <a:spcBef>
                <a:spcPts val="0"/>
              </a:spcBef>
              <a:spcAft>
                <a:spcPts val="0"/>
              </a:spcAft>
              <a:buClr>
                <a:schemeClr val="lt1"/>
              </a:buClr>
              <a:buSzPts val="2000"/>
              <a:buChar char="■"/>
              <a:defRPr sz="2000">
                <a:solidFill>
                  <a:schemeClr val="lt1"/>
                </a:solidFill>
              </a:defRPr>
            </a:lvl6pPr>
            <a:lvl7pPr marL="3200400" lvl="6" indent="-355600" algn="ctr" rtl="0">
              <a:spcBef>
                <a:spcPts val="0"/>
              </a:spcBef>
              <a:spcAft>
                <a:spcPts val="0"/>
              </a:spcAft>
              <a:buClr>
                <a:schemeClr val="lt1"/>
              </a:buClr>
              <a:buSzPts val="2000"/>
              <a:buChar char="●"/>
              <a:defRPr sz="2000">
                <a:solidFill>
                  <a:schemeClr val="lt1"/>
                </a:solidFill>
              </a:defRPr>
            </a:lvl7pPr>
            <a:lvl8pPr marL="3657600" lvl="7" indent="-355600" algn="ctr" rtl="0">
              <a:spcBef>
                <a:spcPts val="0"/>
              </a:spcBef>
              <a:spcAft>
                <a:spcPts val="0"/>
              </a:spcAft>
              <a:buClr>
                <a:schemeClr val="lt1"/>
              </a:buClr>
              <a:buSzPts val="2000"/>
              <a:buChar char="○"/>
              <a:defRPr sz="2000">
                <a:solidFill>
                  <a:schemeClr val="lt1"/>
                </a:solidFill>
              </a:defRPr>
            </a:lvl8pPr>
            <a:lvl9pPr marL="4114800" lvl="8" indent="-355600" algn="ctr">
              <a:spcBef>
                <a:spcPts val="0"/>
              </a:spcBef>
              <a:spcAft>
                <a:spcPts val="0"/>
              </a:spcAft>
              <a:buClr>
                <a:schemeClr val="lt1"/>
              </a:buClr>
              <a:buSzPts val="2000"/>
              <a:buChar char="■"/>
              <a:defRPr sz="2000">
                <a:solidFill>
                  <a:schemeClr val="lt1"/>
                </a:solidFill>
              </a:defRPr>
            </a:lvl9pPr>
          </a:lstStyle>
          <a:p>
            <a:endParaRPr/>
          </a:p>
        </p:txBody>
      </p:sp>
      <p:sp>
        <p:nvSpPr>
          <p:cNvPr id="31" name="Google Shape;31;p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sp>
        <p:nvSpPr>
          <p:cNvPr id="33" name="Google Shape;33;p5"/>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34" name="Google Shape;34;p5"/>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39" name="Google Shape;39;p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0" name="Google Shape;40;p5"/>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41" name="Google Shape;41;p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6"/>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49" name="Google Shape;49;p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0" name="Google Shape;50;p6"/>
          <p:cNvSpPr txBox="1">
            <a:spLocks noGrp="1"/>
          </p:cNvSpPr>
          <p:nvPr>
            <p:ph type="body" idx="1"/>
          </p:nvPr>
        </p:nvSpPr>
        <p:spPr>
          <a:xfrm>
            <a:off x="1146025"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1" name="Google Shape;51;p6"/>
          <p:cNvSpPr txBox="1">
            <a:spLocks noGrp="1"/>
          </p:cNvSpPr>
          <p:nvPr>
            <p:ph type="body" idx="2"/>
          </p:nvPr>
        </p:nvSpPr>
        <p:spPr>
          <a:xfrm>
            <a:off x="5026623"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2" name="Google Shape;52;p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sp>
        <p:nvSpPr>
          <p:cNvPr id="54" name="Google Shape;54;p7"/>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55" name="Google Shape;55;p7"/>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7"/>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60" name="Google Shape;60;p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61" name="Google Shape;61;p7"/>
          <p:cNvSpPr txBox="1">
            <a:spLocks noGrp="1"/>
          </p:cNvSpPr>
          <p:nvPr>
            <p:ph type="body" idx="1"/>
          </p:nvPr>
        </p:nvSpPr>
        <p:spPr>
          <a:xfrm>
            <a:off x="1146025"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2" name="Google Shape;62;p7"/>
          <p:cNvSpPr txBox="1">
            <a:spLocks noGrp="1"/>
          </p:cNvSpPr>
          <p:nvPr>
            <p:ph type="body" idx="2"/>
          </p:nvPr>
        </p:nvSpPr>
        <p:spPr>
          <a:xfrm>
            <a:off x="3679388"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3" name="Google Shape;63;p7"/>
          <p:cNvSpPr txBox="1">
            <a:spLocks noGrp="1"/>
          </p:cNvSpPr>
          <p:nvPr>
            <p:ph type="body" idx="3"/>
          </p:nvPr>
        </p:nvSpPr>
        <p:spPr>
          <a:xfrm>
            <a:off x="6212750"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4" name="Google Shape;64;p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84" name="Google Shape;84;p10"/>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tyle A">
  <p:cSld name="BLANK_1_1">
    <p:bg>
      <p:bgPr>
        <a:solidFill>
          <a:schemeClr val="accent4"/>
        </a:solidFill>
        <a:effectLst/>
      </p:bgPr>
    </p:bg>
    <p:spTree>
      <p:nvGrpSpPr>
        <p:cNvPr id="1" name="Shape 89"/>
        <p:cNvGrpSpPr/>
        <p:nvPr/>
      </p:nvGrpSpPr>
      <p:grpSpPr>
        <a:xfrm>
          <a:off x="0" y="0"/>
          <a:ext cx="0" cy="0"/>
          <a:chOff x="0" y="0"/>
          <a:chExt cx="0" cy="0"/>
        </a:xfrm>
      </p:grpSpPr>
      <p:sp>
        <p:nvSpPr>
          <p:cNvPr id="90" name="Google Shape;90;p11"/>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91" name="Google Shape;91;p11"/>
          <p:cNvSpPr/>
          <p:nvPr/>
        </p:nvSpPr>
        <p:spPr>
          <a:xfrm>
            <a:off x="0" y="500625"/>
            <a:ext cx="9144000" cy="732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0" y="3962800"/>
            <a:ext cx="9144000" cy="370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0" y="4333125"/>
            <a:ext cx="9144000" cy="810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tyle B">
  <p:cSld name="BLANK_1_1_1">
    <p:bg>
      <p:bgPr>
        <a:solidFill>
          <a:schemeClr val="accent1"/>
        </a:solidFill>
        <a:effectLst/>
      </p:bgPr>
    </p:bg>
    <p:spTree>
      <p:nvGrpSpPr>
        <p:cNvPr id="1" name="Shape 95"/>
        <p:cNvGrpSpPr/>
        <p:nvPr/>
      </p:nvGrpSpPr>
      <p:grpSpPr>
        <a:xfrm>
          <a:off x="0" y="0"/>
          <a:ext cx="0" cy="0"/>
          <a:chOff x="0" y="0"/>
          <a:chExt cx="0" cy="0"/>
        </a:xfrm>
      </p:grpSpPr>
      <p:sp>
        <p:nvSpPr>
          <p:cNvPr id="96" name="Google Shape;96;p12"/>
          <p:cNvSpPr/>
          <p:nvPr/>
        </p:nvSpPr>
        <p:spPr>
          <a:xfrm>
            <a:off x="0" y="4294550"/>
            <a:ext cx="9144000" cy="241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98" name="Google Shape;98;p1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marL="914400" lvl="1"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marL="1371600" lvl="2"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marL="1828800" lvl="3"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marL="2286000" lvl="4"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marL="2743200" lvl="5"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marL="3200400" lvl="6"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marL="3657600" lvl="7"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marL="4114800" lvl="8"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www.geeksforgeeks.org/software-engineering-prototyping-mode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SPIRAL MODEL</a:t>
            </a:r>
            <a:endParaRPr dirty="0"/>
          </a:p>
        </p:txBody>
      </p:sp>
      <p:grpSp>
        <p:nvGrpSpPr>
          <p:cNvPr id="106" name="Google Shape;106;p13"/>
          <p:cNvGrpSpPr/>
          <p:nvPr/>
        </p:nvGrpSpPr>
        <p:grpSpPr>
          <a:xfrm>
            <a:off x="753267" y="1029785"/>
            <a:ext cx="964541" cy="1011307"/>
            <a:chOff x="5961125" y="1623900"/>
            <a:chExt cx="427450" cy="448175"/>
          </a:xfrm>
        </p:grpSpPr>
        <p:sp>
          <p:nvSpPr>
            <p:cNvPr id="107" name="Google Shape;107;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Prototype?</a:t>
            </a:r>
            <a:endParaRPr dirty="0"/>
          </a:p>
        </p:txBody>
      </p:sp>
      <p:grpSp>
        <p:nvGrpSpPr>
          <p:cNvPr id="234" name="Google Shape;234;p23"/>
          <p:cNvGrpSpPr/>
          <p:nvPr/>
        </p:nvGrpSpPr>
        <p:grpSpPr>
          <a:xfrm>
            <a:off x="371633" y="913341"/>
            <a:ext cx="316516" cy="263466"/>
            <a:chOff x="1247825" y="322750"/>
            <a:chExt cx="443300" cy="369000"/>
          </a:xfrm>
        </p:grpSpPr>
        <p:sp>
          <p:nvSpPr>
            <p:cNvPr id="235" name="Google Shape;235;p23"/>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1398225" y="386675"/>
              <a:ext cx="142500" cy="25"/>
            </a:xfrm>
            <a:custGeom>
              <a:avLst/>
              <a:gdLst/>
              <a:ahLst/>
              <a:cxnLst/>
              <a:rect l="l" t="t" r="r" b="b"/>
              <a:pathLst>
                <a:path w="5700" h="1" fill="none" extrusionOk="0">
                  <a:moveTo>
                    <a:pt x="5700" y="1"/>
                  </a:moveTo>
                  <a:lnTo>
                    <a:pt x="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3"/>
          <p:cNvSpPr txBox="1">
            <a:spLocks noGrp="1"/>
          </p:cNvSpPr>
          <p:nvPr>
            <p:ph type="body" idx="1"/>
          </p:nvPr>
        </p:nvSpPr>
        <p:spPr>
          <a:xfrm>
            <a:off x="457200" y="1767275"/>
            <a:ext cx="5029200" cy="3158700"/>
          </a:xfrm>
          <a:prstGeom prst="rect">
            <a:avLst/>
          </a:prstGeom>
        </p:spPr>
        <p:txBody>
          <a:bodyPr spcFirstLastPara="1" wrap="square" lIns="91425" tIns="91425" rIns="91425" bIns="91425" anchor="t" anchorCtr="0">
            <a:noAutofit/>
          </a:bodyPr>
          <a:lstStyle/>
          <a:p>
            <a:pPr marL="0" lvl="0" indent="0">
              <a:buNone/>
            </a:pPr>
            <a:r>
              <a:rPr lang="en-US" sz="1400" dirty="0" smtClean="0">
                <a:latin typeface="Modern No. 20" pitchFamily="18" charset="0"/>
              </a:rPr>
              <a:t>The</a:t>
            </a:r>
            <a:r>
              <a:rPr lang="en-US" sz="1400" b="1" dirty="0" smtClean="0">
                <a:latin typeface="Modern No. 20" pitchFamily="18" charset="0"/>
              </a:rPr>
              <a:t> </a:t>
            </a:r>
            <a:r>
              <a:rPr lang="en-US" sz="1400" b="1" u="sng" dirty="0" smtClean="0">
                <a:latin typeface="Modern No. 20" pitchFamily="18" charset="0"/>
                <a:hlinkClick r:id="rId4"/>
              </a:rPr>
              <a:t>Prototyping Model</a:t>
            </a:r>
            <a:r>
              <a:rPr lang="en-US" sz="1400" dirty="0" smtClean="0">
                <a:latin typeface="Modern No. 20" pitchFamily="18" charset="0"/>
              </a:rPr>
              <a:t> supports risk handling, but the risks must be identified completely before the start of the development work of the project. But in real life project risk may occur after the development work starts, in that case, we cannot use the Prototyping Model. In each phase of the Spiral Model, the features of the product dated and analyzed, and the risks at that point in time are identified and are resolved through prototyping. Thus, this model is much more flexible compared to other SDLC models.</a:t>
            </a:r>
            <a:r>
              <a:rPr lang="en-US" dirty="0" smtClean="0"/>
              <a:t> </a:t>
            </a:r>
            <a:endParaRPr dirty="0">
              <a:solidFill>
                <a:srgbClr val="FFFFFF"/>
              </a:solidFill>
            </a:endParaRPr>
          </a:p>
        </p:txBody>
      </p:sp>
      <p:sp>
        <p:nvSpPr>
          <p:cNvPr id="241" name="Google Shape;241;p2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Advantages and Disadvantages In </a:t>
            </a:r>
            <a:r>
              <a:rPr lang="en" dirty="0"/>
              <a:t>two </a:t>
            </a:r>
            <a:r>
              <a:rPr lang="en" dirty="0" smtClean="0"/>
              <a:t>columns </a:t>
            </a:r>
            <a:r>
              <a:rPr lang="en" dirty="0" smtClean="0">
                <a:sym typeface="Wingdings" pitchFamily="2" charset="2"/>
              </a:rPr>
              <a:t></a:t>
            </a:r>
            <a:endParaRPr dirty="0"/>
          </a:p>
        </p:txBody>
      </p:sp>
      <p:sp>
        <p:nvSpPr>
          <p:cNvPr id="204" name="Google Shape;204;p21"/>
          <p:cNvSpPr txBox="1">
            <a:spLocks noGrp="1"/>
          </p:cNvSpPr>
          <p:nvPr>
            <p:ph type="body" idx="1"/>
          </p:nvPr>
        </p:nvSpPr>
        <p:spPr>
          <a:xfrm>
            <a:off x="381000" y="1773300"/>
            <a:ext cx="4038600" cy="3152700"/>
          </a:xfrm>
          <a:prstGeom prst="rect">
            <a:avLst/>
          </a:prstGeom>
          <a:solidFill>
            <a:schemeClr val="accent5">
              <a:lumMod val="40000"/>
              <a:lumOff val="60000"/>
            </a:scheme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Advatages</a:t>
            </a:r>
            <a:endParaRPr b="1" dirty="0"/>
          </a:p>
          <a:p>
            <a:r>
              <a:rPr lang="en-US" sz="1500" dirty="0" smtClean="0">
                <a:latin typeface="Adobe Song Std L" pitchFamily="18" charset="-128"/>
                <a:ea typeface="Adobe Song Std L" pitchFamily="18" charset="-128"/>
              </a:rPr>
              <a:t>The spiral model uses the approach of the </a:t>
            </a:r>
            <a:r>
              <a:rPr lang="en-US" sz="1500" b="1" dirty="0" smtClean="0">
                <a:latin typeface="Adobe Song Std L" pitchFamily="18" charset="-128"/>
                <a:ea typeface="Adobe Song Std L" pitchFamily="18" charset="-128"/>
              </a:rPr>
              <a:t>Prototyping Model</a:t>
            </a:r>
            <a:r>
              <a:rPr lang="en-US" sz="1500" dirty="0" smtClean="0">
                <a:latin typeface="Adobe Song Std L" pitchFamily="18" charset="-128"/>
                <a:ea typeface="Adobe Song Std L" pitchFamily="18" charset="-128"/>
              </a:rPr>
              <a:t> by building a prototype at the start of each phase as a risk-handling technique.</a:t>
            </a:r>
          </a:p>
          <a:p>
            <a:r>
              <a:rPr lang="en-US" sz="1500" b="1" dirty="0" smtClean="0">
                <a:latin typeface="Adobe Song Std L" pitchFamily="18" charset="-128"/>
                <a:ea typeface="Adobe Song Std L" pitchFamily="18" charset="-128"/>
              </a:rPr>
              <a:t>Good for large projects</a:t>
            </a:r>
            <a:r>
              <a:rPr lang="en-US" sz="1500" dirty="0" smtClean="0">
                <a:latin typeface="Adobe Song Std L" pitchFamily="18" charset="-128"/>
                <a:ea typeface="Adobe Song Std L" pitchFamily="18" charset="-128"/>
              </a:rPr>
              <a:t>: It is recommended to use the Spiral Model in large and complex projects. </a:t>
            </a:r>
          </a:p>
          <a:p>
            <a:r>
              <a:rPr lang="en-US" sz="1500" b="1" dirty="0" smtClean="0">
                <a:latin typeface="Adobe Song Std L" pitchFamily="18" charset="-128"/>
                <a:ea typeface="Adobe Song Std L" pitchFamily="18" charset="-128"/>
              </a:rPr>
              <a:t>Flexibility in Requirements</a:t>
            </a:r>
          </a:p>
          <a:p>
            <a:r>
              <a:rPr lang="en-US" sz="1500" b="1" dirty="0" smtClean="0">
                <a:latin typeface="Adobe Song Std L" pitchFamily="18" charset="-128"/>
                <a:ea typeface="Adobe Song Std L" pitchFamily="18" charset="-128"/>
              </a:rPr>
              <a:t>Customer Satisfaction</a:t>
            </a:r>
          </a:p>
        </p:txBody>
      </p:sp>
      <p:sp>
        <p:nvSpPr>
          <p:cNvPr id="205" name="Google Shape;205;p21"/>
          <p:cNvSpPr txBox="1">
            <a:spLocks noGrp="1"/>
          </p:cNvSpPr>
          <p:nvPr>
            <p:ph type="body" idx="2"/>
          </p:nvPr>
        </p:nvSpPr>
        <p:spPr>
          <a:xfrm>
            <a:off x="4724400" y="1733550"/>
            <a:ext cx="4191000" cy="3152700"/>
          </a:xfrm>
          <a:prstGeom prst="rect">
            <a:avLst/>
          </a:prstGeom>
          <a:solidFill>
            <a:srgbClr val="FF9966"/>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Disadvantages</a:t>
            </a:r>
            <a:endParaRPr b="1" dirty="0"/>
          </a:p>
          <a:p>
            <a:r>
              <a:rPr lang="en-US" sz="1500" b="1" dirty="0" smtClean="0">
                <a:latin typeface="Adobe Song Std L" pitchFamily="18" charset="-128"/>
                <a:ea typeface="Adobe Song Std L" pitchFamily="18" charset="-128"/>
              </a:rPr>
              <a:t>Complex</a:t>
            </a:r>
            <a:r>
              <a:rPr lang="en-US" sz="1500" dirty="0" smtClean="0">
                <a:latin typeface="Adobe Song Std L" pitchFamily="18" charset="-128"/>
                <a:ea typeface="Adobe Song Std L" pitchFamily="18" charset="-128"/>
              </a:rPr>
              <a:t>: The Spiral Model is much more complex than other SDLC models. </a:t>
            </a:r>
          </a:p>
          <a:p>
            <a:r>
              <a:rPr lang="en-US" sz="1500" b="1" dirty="0" smtClean="0">
                <a:latin typeface="Adobe Song Std L" pitchFamily="18" charset="-128"/>
                <a:ea typeface="Adobe Song Std L" pitchFamily="18" charset="-128"/>
              </a:rPr>
              <a:t>Expensive</a:t>
            </a:r>
            <a:r>
              <a:rPr lang="en-US" sz="1500" dirty="0" smtClean="0">
                <a:latin typeface="Adobe Song Std L" pitchFamily="18" charset="-128"/>
                <a:ea typeface="Adobe Song Std L" pitchFamily="18" charset="-128"/>
              </a:rPr>
              <a:t>: Spiral Model is not suitable for small projects as it is expensive. Too much dependability on Risk Analysis: it is going to be a failure to develop a project using this model.</a:t>
            </a:r>
          </a:p>
          <a:p>
            <a:r>
              <a:rPr lang="en-US" sz="1500" b="1" dirty="0" smtClean="0">
                <a:latin typeface="Adobe Song Std L" pitchFamily="18" charset="-128"/>
                <a:ea typeface="Adobe Song Std L" pitchFamily="18" charset="-128"/>
              </a:rPr>
              <a:t>Difficulty in time management:</a:t>
            </a:r>
            <a:r>
              <a:rPr lang="en-US" sz="1500" dirty="0" smtClean="0">
                <a:latin typeface="Adobe Song Std L" pitchFamily="18" charset="-128"/>
                <a:ea typeface="Adobe Song Std L" pitchFamily="18" charset="-128"/>
              </a:rPr>
              <a:t> As the number of phases is unknown at the start of the project, so time estimation is very difficult. </a:t>
            </a:r>
          </a:p>
        </p:txBody>
      </p:sp>
      <p:grpSp>
        <p:nvGrpSpPr>
          <p:cNvPr id="207" name="Google Shape;207;p21"/>
          <p:cNvGrpSpPr/>
          <p:nvPr/>
        </p:nvGrpSpPr>
        <p:grpSpPr>
          <a:xfrm>
            <a:off x="333623" y="861852"/>
            <a:ext cx="366458" cy="366437"/>
            <a:chOff x="1923675" y="1633650"/>
            <a:chExt cx="436000" cy="435975"/>
          </a:xfrm>
        </p:grpSpPr>
        <p:sp>
          <p:nvSpPr>
            <p:cNvPr id="208" name="Google Shape;208;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txBox="1">
            <a:spLocks noGrp="1"/>
          </p:cNvSpPr>
          <p:nvPr>
            <p:ph type="subTitle" idx="4294967295"/>
          </p:nvPr>
        </p:nvSpPr>
        <p:spPr>
          <a:xfrm>
            <a:off x="685800" y="505225"/>
            <a:ext cx="7884600" cy="3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Roboto Slab"/>
                <a:ea typeface="Roboto Slab"/>
                <a:cs typeface="Roboto Slab"/>
                <a:sym typeface="Roboto Slab"/>
              </a:rPr>
              <a:t>THANKS!</a:t>
            </a:r>
            <a:endParaRPr sz="3600" b="1" dirty="0">
              <a:solidFill>
                <a:srgbClr val="FFFFFF"/>
              </a:solidFill>
            </a:endParaRPr>
          </a:p>
          <a:p>
            <a:pPr marL="0" lvl="0" indent="0" algn="l" rtl="0">
              <a:spcBef>
                <a:spcPts val="600"/>
              </a:spcBef>
              <a:spcAft>
                <a:spcPts val="0"/>
              </a:spcAft>
              <a:buNone/>
            </a:pPr>
            <a:r>
              <a:rPr lang="en" sz="3600" b="1" dirty="0">
                <a:solidFill>
                  <a:srgbClr val="FFFFFF"/>
                </a:solidFill>
              </a:rPr>
              <a:t>Any questions?</a:t>
            </a:r>
            <a:endParaRPr sz="3600" b="1" dirty="0">
              <a:solidFill>
                <a:srgbClr val="FFFFFF"/>
              </a:solidFill>
            </a:endParaRPr>
          </a:p>
          <a:p>
            <a:pPr marL="0" lvl="0" indent="0" algn="l" rtl="0">
              <a:spcBef>
                <a:spcPts val="600"/>
              </a:spcBef>
              <a:spcAft>
                <a:spcPts val="0"/>
              </a:spcAft>
              <a:buClr>
                <a:schemeClr val="dk1"/>
              </a:buClr>
              <a:buSzPts val="1100"/>
              <a:buFont typeface="Arial"/>
              <a:buNone/>
            </a:pPr>
            <a:endParaRPr sz="2400" dirty="0">
              <a:solidFill>
                <a:srgbClr val="FFFFFF"/>
              </a:solidFill>
            </a:endParaRPr>
          </a:p>
        </p:txBody>
      </p:sp>
      <p:sp>
        <p:nvSpPr>
          <p:cNvPr id="405" name="Google Shape;405;p3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a:spLocks noGrp="1"/>
          </p:cNvSpPr>
          <p:nvPr>
            <p:ph type="ctrTitle" idx="4294967295"/>
          </p:nvPr>
        </p:nvSpPr>
        <p:spPr>
          <a:xfrm>
            <a:off x="685800" y="499125"/>
            <a:ext cx="6593700" cy="75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Hello!</a:t>
            </a:r>
            <a:endParaRPr dirty="0"/>
          </a:p>
        </p:txBody>
      </p:sp>
      <p:sp>
        <p:nvSpPr>
          <p:cNvPr id="135" name="Google Shape;135;p15"/>
          <p:cNvSpPr txBox="1">
            <a:spLocks noGrp="1"/>
          </p:cNvSpPr>
          <p:nvPr>
            <p:ph type="subTitle" idx="4294967295"/>
          </p:nvPr>
        </p:nvSpPr>
        <p:spPr>
          <a:xfrm>
            <a:off x="685800" y="1259025"/>
            <a:ext cx="5200200" cy="270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400" b="1" dirty="0" smtClean="0">
                <a:solidFill>
                  <a:schemeClr val="accent2">
                    <a:lumMod val="40000"/>
                    <a:lumOff val="60000"/>
                  </a:schemeClr>
                </a:solidFill>
              </a:rPr>
              <a:t>We are a team,</a:t>
            </a:r>
          </a:p>
          <a:p>
            <a:pPr marL="0" lvl="0" indent="0" algn="l" rtl="0">
              <a:spcBef>
                <a:spcPts val="600"/>
              </a:spcBef>
              <a:spcAft>
                <a:spcPts val="0"/>
              </a:spcAft>
              <a:buNone/>
            </a:pPr>
            <a:r>
              <a:rPr lang="en-US" sz="2000" b="1" dirty="0" err="1" smtClean="0">
                <a:solidFill>
                  <a:srgbClr val="FFFFFF"/>
                </a:solidFill>
              </a:rPr>
              <a:t>Alok</a:t>
            </a:r>
            <a:r>
              <a:rPr lang="en-US" sz="2000" b="1" dirty="0" smtClean="0">
                <a:solidFill>
                  <a:srgbClr val="FFFFFF"/>
                </a:solidFill>
              </a:rPr>
              <a:t> </a:t>
            </a:r>
            <a:r>
              <a:rPr lang="en-US" sz="2000" b="1" dirty="0" err="1" smtClean="0">
                <a:solidFill>
                  <a:srgbClr val="FFFFFF"/>
                </a:solidFill>
              </a:rPr>
              <a:t>kumar</a:t>
            </a:r>
            <a:r>
              <a:rPr lang="en-US" sz="2000" b="1" dirty="0" smtClean="0">
                <a:solidFill>
                  <a:srgbClr val="FFFFFF"/>
                </a:solidFill>
              </a:rPr>
              <a:t> </a:t>
            </a:r>
            <a:r>
              <a:rPr lang="en-US" sz="2000" b="1" dirty="0" err="1" smtClean="0">
                <a:solidFill>
                  <a:srgbClr val="FFFFFF"/>
                </a:solidFill>
              </a:rPr>
              <a:t>pandya</a:t>
            </a:r>
            <a:endParaRPr lang="en-US" sz="2000" b="1" dirty="0" smtClean="0">
              <a:solidFill>
                <a:srgbClr val="FFFFFF"/>
              </a:solidFill>
            </a:endParaRPr>
          </a:p>
          <a:p>
            <a:pPr marL="0" lvl="0" indent="0" algn="l" rtl="0">
              <a:spcBef>
                <a:spcPts val="600"/>
              </a:spcBef>
              <a:spcAft>
                <a:spcPts val="0"/>
              </a:spcAft>
              <a:buNone/>
            </a:pPr>
            <a:r>
              <a:rPr lang="en-US" sz="2000" b="1" dirty="0" err="1" smtClean="0">
                <a:solidFill>
                  <a:srgbClr val="FFFFFF"/>
                </a:solidFill>
              </a:rPr>
              <a:t>Venugopala</a:t>
            </a:r>
            <a:endParaRPr lang="en-US" sz="2000" b="1" dirty="0" smtClean="0">
              <a:solidFill>
                <a:srgbClr val="FFFFFF"/>
              </a:solidFill>
            </a:endParaRPr>
          </a:p>
          <a:p>
            <a:pPr marL="0" lvl="0" indent="0" algn="l" rtl="0">
              <a:spcBef>
                <a:spcPts val="600"/>
              </a:spcBef>
              <a:spcAft>
                <a:spcPts val="0"/>
              </a:spcAft>
              <a:buNone/>
            </a:pPr>
            <a:r>
              <a:rPr lang="en-US" sz="2000" b="1" dirty="0" err="1" smtClean="0">
                <a:solidFill>
                  <a:srgbClr val="FFFFFF"/>
                </a:solidFill>
              </a:rPr>
              <a:t>Gous</a:t>
            </a:r>
            <a:endParaRPr sz="2000" b="1" dirty="0">
              <a:solidFill>
                <a:srgbClr val="FFFFFF"/>
              </a:solidFill>
            </a:endParaRPr>
          </a:p>
        </p:txBody>
      </p:sp>
      <p:sp>
        <p:nvSpPr>
          <p:cNvPr id="137" name="Google Shape;137;p1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1026" name="Picture 2" descr="C:\Users\ACER\Desktop\Untitled123.jpg"/>
          <p:cNvPicPr>
            <a:picLocks noChangeAspect="1" noChangeArrowheads="1"/>
          </p:cNvPicPr>
          <p:nvPr/>
        </p:nvPicPr>
        <p:blipFill>
          <a:blip r:embed="rId3"/>
          <a:srcRect/>
          <a:stretch>
            <a:fillRect/>
          </a:stretch>
        </p:blipFill>
        <p:spPr bwMode="auto">
          <a:xfrm>
            <a:off x="6105509" y="1200151"/>
            <a:ext cx="2809891" cy="2819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Instructions for use</a:t>
            </a:r>
            <a:endParaRPr dirty="0"/>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1146025" y="1926668"/>
            <a:ext cx="3460500" cy="191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solidFill>
                  <a:srgbClr val="114454"/>
                </a:solidFill>
                <a:highlight>
                  <a:schemeClr val="accent6"/>
                </a:highlight>
                <a:latin typeface="Nixie One"/>
                <a:ea typeface="Nixie One"/>
                <a:cs typeface="Nixie One"/>
                <a:sym typeface="Nixie One"/>
              </a:rPr>
              <a:t>SDLC</a:t>
            </a:r>
            <a:endParaRPr b="1" dirty="0">
              <a:solidFill>
                <a:srgbClr val="114454"/>
              </a:solidFill>
              <a:highlight>
                <a:schemeClr val="accent6"/>
              </a:highlight>
              <a:latin typeface="Nixie One"/>
              <a:ea typeface="Nixie One"/>
              <a:cs typeface="Nixie One"/>
              <a:sym typeface="Nixie One"/>
            </a:endParaRPr>
          </a:p>
          <a:p>
            <a:r>
              <a:rPr lang="en-GB" sz="1600" dirty="0" smtClean="0">
                <a:solidFill>
                  <a:schemeClr val="accent1"/>
                </a:solidFill>
                <a:latin typeface="Adobe Song Std L" pitchFamily="18" charset="-128"/>
                <a:ea typeface="Adobe Song Std L" pitchFamily="18" charset="-128"/>
                <a:cs typeface="Nixie One"/>
                <a:sym typeface="Nixie One"/>
              </a:rPr>
              <a:t>SPIRAL MODLE IS A PART OF SDLC</a:t>
            </a:r>
          </a:p>
          <a:p>
            <a:r>
              <a:rPr lang="en-GB" sz="1600" dirty="0" smtClean="0">
                <a:solidFill>
                  <a:schemeClr val="accent1"/>
                </a:solidFill>
                <a:latin typeface="Adobe Song Std L" pitchFamily="18" charset="-128"/>
                <a:ea typeface="Adobe Song Std L" pitchFamily="18" charset="-128"/>
                <a:cs typeface="Nixie One"/>
                <a:sym typeface="Nixie One"/>
              </a:rPr>
              <a:t>SDLC(SOFTWARE DEVELOMENT LIFE CYCLE)</a:t>
            </a:r>
          </a:p>
          <a:p>
            <a:endParaRPr lang="en-GB" sz="1600" dirty="0" smtClean="0">
              <a:solidFill>
                <a:schemeClr val="accent1"/>
              </a:solidFill>
              <a:latin typeface="Adobe Song Std L" pitchFamily="18" charset="-128"/>
              <a:ea typeface="Adobe Song Std L" pitchFamily="18" charset="-128"/>
              <a:cs typeface="Nixie One"/>
              <a:sym typeface="Nixie One"/>
            </a:endParaRPr>
          </a:p>
          <a:p>
            <a:r>
              <a:rPr lang="en-GB" sz="1600" dirty="0" smtClean="0">
                <a:solidFill>
                  <a:schemeClr val="accent1"/>
                </a:solidFill>
                <a:latin typeface="Adobe Song Std L" pitchFamily="18" charset="-128"/>
                <a:ea typeface="Adobe Song Std L" pitchFamily="18" charset="-128"/>
                <a:cs typeface="Nixie One"/>
                <a:sym typeface="Nixie One"/>
              </a:rPr>
              <a:t>AND further COMES UNDER </a:t>
            </a:r>
          </a:p>
          <a:p>
            <a:r>
              <a:rPr lang="en-GB" sz="1600" dirty="0" smtClean="0">
                <a:solidFill>
                  <a:schemeClr val="accent1"/>
                </a:solidFill>
                <a:latin typeface="Adobe Song Std L" pitchFamily="18" charset="-128"/>
                <a:ea typeface="Adobe Song Std L" pitchFamily="18" charset="-128"/>
                <a:cs typeface="Nixie One"/>
                <a:sym typeface="Nixie One"/>
              </a:rPr>
              <a:t>JAD(JOINT APPLICATION DEVELOPMENT)</a:t>
            </a:r>
          </a:p>
          <a:p>
            <a:endParaRPr lang="en-GB" sz="1200" dirty="0" smtClean="0">
              <a:latin typeface="Algerian" pitchFamily="82" charset="0"/>
            </a:endParaRPr>
          </a:p>
          <a:p>
            <a:endParaRPr lang="en-GB" sz="1200" dirty="0" smtClean="0">
              <a:latin typeface="Algerian" pitchFamily="82" charset="0"/>
            </a:endParaRPr>
          </a:p>
          <a:p>
            <a:pPr marL="0" lvl="0" indent="0" algn="l" rtl="0">
              <a:spcBef>
                <a:spcPts val="600"/>
              </a:spcBef>
              <a:spcAft>
                <a:spcPts val="0"/>
              </a:spcAft>
              <a:buNone/>
            </a:pPr>
            <a:endParaRPr sz="1200" b="1" dirty="0">
              <a:solidFill>
                <a:srgbClr val="114454"/>
              </a:solidFill>
              <a:latin typeface="Nixie One"/>
              <a:ea typeface="Nixie One"/>
              <a:cs typeface="Nixie One"/>
              <a:sym typeface="Nixie One"/>
            </a:endParaRPr>
          </a:p>
        </p:txBody>
      </p:sp>
      <p:sp>
        <p:nvSpPr>
          <p:cNvPr id="127" name="Google Shape;127;p14"/>
          <p:cNvSpPr txBox="1"/>
          <p:nvPr/>
        </p:nvSpPr>
        <p:spPr>
          <a:xfrm>
            <a:off x="5074909" y="1926668"/>
            <a:ext cx="3611700" cy="1913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solidFill>
                  <a:srgbClr val="114454"/>
                </a:solidFill>
                <a:highlight>
                  <a:schemeClr val="accent6"/>
                </a:highlight>
                <a:latin typeface="Nixie One"/>
                <a:ea typeface="Nixie One"/>
                <a:cs typeface="Nixie One"/>
                <a:sym typeface="Nixie One"/>
              </a:rPr>
              <a:t>STAGES /PHASES OF SDLC</a:t>
            </a:r>
            <a:endParaRPr b="1" dirty="0">
              <a:solidFill>
                <a:srgbClr val="114454"/>
              </a:solidFill>
              <a:highlight>
                <a:schemeClr val="accent6"/>
              </a:highlight>
              <a:latin typeface="Nixie One"/>
              <a:ea typeface="Nixie One"/>
              <a:cs typeface="Nixie One"/>
              <a:sym typeface="Nixie One"/>
            </a:endParaRPr>
          </a:p>
          <a:p>
            <a:r>
              <a:rPr lang="en-GB" sz="1600" dirty="0" smtClean="0">
                <a:solidFill>
                  <a:schemeClr val="accent1"/>
                </a:solidFill>
                <a:latin typeface="Adobe Song Std L" pitchFamily="18" charset="-128"/>
                <a:ea typeface="Adobe Song Std L" pitchFamily="18" charset="-128"/>
                <a:cs typeface="Nixie One"/>
                <a:sym typeface="Nixie One"/>
              </a:rPr>
              <a:t>SDLC-IT IS A STEP BY STEP PROCESS TO DEVELOP A SOFTWARE.</a:t>
            </a:r>
          </a:p>
          <a:p>
            <a:r>
              <a:rPr lang="en-GB" sz="1600" b="1" dirty="0" smtClean="0">
                <a:solidFill>
                  <a:schemeClr val="accent1"/>
                </a:solidFill>
                <a:latin typeface="Adobe Song Std L" pitchFamily="18" charset="-128"/>
                <a:ea typeface="Adobe Song Std L" pitchFamily="18" charset="-128"/>
                <a:cs typeface="Nixie One"/>
                <a:sym typeface="Nixie One"/>
              </a:rPr>
              <a:t>STEPS</a:t>
            </a:r>
            <a:endParaRPr lang="en-GB" sz="1600" b="1" dirty="0" smtClean="0">
              <a:solidFill>
                <a:schemeClr val="accent1"/>
              </a:solidFill>
              <a:latin typeface="Adobe Song Std L" pitchFamily="18" charset="-128"/>
              <a:ea typeface="Adobe Song Std L" pitchFamily="18" charset="-128"/>
              <a:cs typeface="Nixie One"/>
              <a:sym typeface="Nixie One"/>
            </a:endParaRPr>
          </a:p>
          <a:p>
            <a:r>
              <a:rPr lang="en-GB" sz="1600" dirty="0" smtClean="0">
                <a:solidFill>
                  <a:schemeClr val="accent1"/>
                </a:solidFill>
                <a:latin typeface="Adobe Song Std L" pitchFamily="18" charset="-128"/>
                <a:ea typeface="Adobe Song Std L" pitchFamily="18" charset="-128"/>
                <a:cs typeface="Nixie One"/>
                <a:sym typeface="Nixie One"/>
              </a:rPr>
              <a:t>1 REQUIREMENT COLLECTION</a:t>
            </a:r>
          </a:p>
          <a:p>
            <a:r>
              <a:rPr lang="en-GB" sz="1600" dirty="0" smtClean="0">
                <a:solidFill>
                  <a:schemeClr val="accent1"/>
                </a:solidFill>
                <a:latin typeface="Adobe Song Std L" pitchFamily="18" charset="-128"/>
                <a:ea typeface="Adobe Song Std L" pitchFamily="18" charset="-128"/>
                <a:cs typeface="Nixie One"/>
                <a:sym typeface="Nixie One"/>
              </a:rPr>
              <a:t>2 FEASIBILITY STUDY(PM,BA,AR,FM,HR)</a:t>
            </a:r>
          </a:p>
          <a:p>
            <a:r>
              <a:rPr lang="en-GB" sz="1600" dirty="0" smtClean="0">
                <a:solidFill>
                  <a:schemeClr val="accent1"/>
                </a:solidFill>
                <a:latin typeface="Adobe Song Std L" pitchFamily="18" charset="-128"/>
                <a:ea typeface="Adobe Song Std L" pitchFamily="18" charset="-128"/>
                <a:cs typeface="Nixie One"/>
                <a:sym typeface="Nixie One"/>
              </a:rPr>
              <a:t>3 DESIGN(HLD &amp;LLD)</a:t>
            </a:r>
          </a:p>
          <a:p>
            <a:r>
              <a:rPr lang="en-GB" sz="1600" dirty="0" smtClean="0">
                <a:solidFill>
                  <a:schemeClr val="accent1"/>
                </a:solidFill>
                <a:latin typeface="Adobe Song Std L" pitchFamily="18" charset="-128"/>
                <a:ea typeface="Adobe Song Std L" pitchFamily="18" charset="-128"/>
                <a:cs typeface="Nixie One"/>
                <a:sym typeface="Nixie One"/>
              </a:rPr>
              <a:t>4 CODING</a:t>
            </a:r>
          </a:p>
          <a:p>
            <a:r>
              <a:rPr lang="en-GB" sz="1600" dirty="0" smtClean="0">
                <a:solidFill>
                  <a:schemeClr val="accent1"/>
                </a:solidFill>
                <a:latin typeface="Adobe Song Std L" pitchFamily="18" charset="-128"/>
                <a:ea typeface="Adobe Song Std L" pitchFamily="18" charset="-128"/>
                <a:cs typeface="Nixie One"/>
                <a:sym typeface="Nixie One"/>
              </a:rPr>
              <a:t>5 TESTING</a:t>
            </a:r>
          </a:p>
          <a:p>
            <a:r>
              <a:rPr lang="en-GB" sz="1600" dirty="0" smtClean="0">
                <a:solidFill>
                  <a:schemeClr val="accent1"/>
                </a:solidFill>
                <a:latin typeface="Adobe Song Std L" pitchFamily="18" charset="-128"/>
                <a:ea typeface="Adobe Song Std L" pitchFamily="18" charset="-128"/>
                <a:cs typeface="Nixie One"/>
                <a:sym typeface="Nixie One"/>
              </a:rPr>
              <a:t>6DEPLOYMENT</a:t>
            </a:r>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JAD and SPIRAL MODEAL</a:t>
            </a:r>
            <a:endParaRPr dirty="0"/>
          </a:p>
        </p:txBody>
      </p:sp>
      <p:sp>
        <p:nvSpPr>
          <p:cNvPr id="143" name="Google Shape;143;p16"/>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first set of </a:t>
            </a:r>
            <a:r>
              <a:rPr lang="en" dirty="0" smtClean="0"/>
              <a:t>slides</a:t>
            </a:r>
          </a:p>
          <a:p>
            <a:pPr marL="0" indent="0"/>
            <a:r>
              <a:rPr lang="en-GB" dirty="0" smtClean="0">
                <a:latin typeface="Algerian" pitchFamily="82" charset="0"/>
              </a:rPr>
              <a:t>JAD(JOINT APPLICATION DEVELOPMENT)</a:t>
            </a:r>
          </a:p>
          <a:p>
            <a:pPr marL="0" lvl="0" indent="0" algn="l" rtl="0">
              <a:spcBef>
                <a:spcPts val="0"/>
              </a:spcBef>
              <a:spcAft>
                <a:spcPts val="0"/>
              </a:spcAft>
              <a:buNone/>
            </a:pPr>
            <a:endParaRPr dirty="0"/>
          </a:p>
        </p:txBody>
      </p:sp>
      <p:sp>
        <p:nvSpPr>
          <p:cNvPr id="144" name="Google Shape;144;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1</a:t>
            </a:r>
            <a:endParaRPr sz="20000">
              <a:solidFill>
                <a:schemeClr val="accent2"/>
              </a:solidFill>
              <a:latin typeface="Roboto Slab"/>
              <a:ea typeface="Roboto Slab"/>
              <a:cs typeface="Roboto Slab"/>
              <a:sym typeface="Roboto Slab"/>
            </a:endParaRPr>
          </a:p>
        </p:txBody>
      </p:sp>
      <p:sp>
        <p:nvSpPr>
          <p:cNvPr id="145" name="Google Shape;145;p1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body" idx="1"/>
          </p:nvPr>
        </p:nvSpPr>
        <p:spPr>
          <a:xfrm>
            <a:off x="0" y="2266950"/>
            <a:ext cx="8915399" cy="605100"/>
          </a:xfrm>
          <a:prstGeom prst="rect">
            <a:avLst/>
          </a:prstGeom>
        </p:spPr>
        <p:txBody>
          <a:bodyPr spcFirstLastPara="1" wrap="square" lIns="91425" tIns="91425" rIns="91425" bIns="91425" anchor="ctr" anchorCtr="0">
            <a:noAutofit/>
          </a:bodyPr>
          <a:lstStyle/>
          <a:p>
            <a:endParaRPr lang="en-GB" dirty="0" smtClean="0">
              <a:latin typeface="Algerian" pitchFamily="82" charset="0"/>
            </a:endParaRPr>
          </a:p>
          <a:p>
            <a:pPr>
              <a:buNone/>
            </a:pPr>
            <a:r>
              <a:rPr lang="en-GB" dirty="0" smtClean="0">
                <a:latin typeface="Algerian" pitchFamily="82" charset="0"/>
              </a:rPr>
              <a:t>SPIRAL MODUEL-IT IS A STEP BY STEP OR STANDARD PROCESS TO DEVELOP A SOFTWARE</a:t>
            </a:r>
          </a:p>
          <a:p>
            <a:pPr>
              <a:buNone/>
            </a:pPr>
            <a:r>
              <a:rPr lang="en-GB" dirty="0" smtClean="0">
                <a:latin typeface="Algerian" pitchFamily="82" charset="0"/>
              </a:rPr>
              <a:t>WHEN EVER WE ARE CONFIRMED ABOUT THE REQ OF 1</a:t>
            </a:r>
            <a:r>
              <a:rPr lang="en-GB" baseline="30000" dirty="0" smtClean="0">
                <a:latin typeface="Algerian" pitchFamily="82" charset="0"/>
              </a:rPr>
              <a:t>ST</a:t>
            </a:r>
            <a:r>
              <a:rPr lang="en-GB" dirty="0" smtClean="0">
                <a:latin typeface="Algerian" pitchFamily="82" charset="0"/>
              </a:rPr>
              <a:t> </a:t>
            </a:r>
          </a:p>
          <a:p>
            <a:pPr>
              <a:buNone/>
            </a:pPr>
            <a:r>
              <a:rPr lang="en-GB" dirty="0" smtClean="0">
                <a:latin typeface="Algerian" pitchFamily="82" charset="0"/>
              </a:rPr>
              <a:t>CYCLE AND WE DON’T HAVE  ALL IDEAS ABOUT THE 2</a:t>
            </a:r>
            <a:r>
              <a:rPr lang="en-GB" baseline="30000" dirty="0" smtClean="0">
                <a:latin typeface="Algerian" pitchFamily="82" charset="0"/>
              </a:rPr>
              <a:t>ND</a:t>
            </a:r>
            <a:r>
              <a:rPr lang="en-GB" dirty="0" smtClean="0">
                <a:latin typeface="Algerian" pitchFamily="82" charset="0"/>
              </a:rPr>
              <a:t> </a:t>
            </a:r>
            <a:r>
              <a:rPr lang="en-GB" dirty="0" err="1" smtClean="0">
                <a:latin typeface="Algerian" pitchFamily="82" charset="0"/>
              </a:rPr>
              <a:t>CYCLe</a:t>
            </a:r>
            <a:r>
              <a:rPr lang="en-GB" dirty="0" smtClean="0">
                <a:latin typeface="Algerian" pitchFamily="82" charset="0"/>
              </a:rPr>
              <a:t>. AND WE WILL GO FOR SPIRAL MODEL WHEN EVER THERE IS A DEPENDENCY BETWEEN TWO MODULE</a:t>
            </a:r>
          </a:p>
          <a:p>
            <a:pPr marL="0" lvl="0" indent="0" algn="ctr" rtl="0">
              <a:spcBef>
                <a:spcPts val="600"/>
              </a:spcBef>
              <a:spcAft>
                <a:spcPts val="0"/>
              </a:spcAft>
              <a:buNone/>
            </a:pPr>
            <a:r>
              <a:rPr lang="en" dirty="0" smtClean="0"/>
              <a:t>.</a:t>
            </a:r>
            <a:endParaRPr dirty="0"/>
          </a:p>
        </p:txBody>
      </p:sp>
      <p:sp>
        <p:nvSpPr>
          <p:cNvPr id="151" name="Google Shape;151;p1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When we go for Spiral model???</a:t>
            </a:r>
            <a:endParaRPr dirty="0"/>
          </a:p>
        </p:txBody>
      </p:sp>
      <p:sp>
        <p:nvSpPr>
          <p:cNvPr id="157" name="Google Shape;157;p18"/>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p>
            <a:pPr>
              <a:buFont typeface="Arial" pitchFamily="34" charset="0"/>
              <a:buChar char="•"/>
            </a:pPr>
            <a:r>
              <a:rPr lang="en-US" sz="2500" b="1" dirty="0" smtClean="0">
                <a:latin typeface="Adobe Song Std L" pitchFamily="18" charset="-128"/>
                <a:ea typeface="Adobe Song Std L" pitchFamily="18" charset="-128"/>
              </a:rPr>
              <a:t>Where the project is large</a:t>
            </a:r>
          </a:p>
          <a:p>
            <a:pPr>
              <a:buFont typeface="Arial" pitchFamily="34" charset="0"/>
              <a:buChar char="•"/>
            </a:pPr>
            <a:r>
              <a:rPr lang="en-US" sz="2500" b="1" dirty="0" smtClean="0">
                <a:latin typeface="Adobe Song Std L" pitchFamily="18" charset="-128"/>
                <a:ea typeface="Adobe Song Std L" pitchFamily="18" charset="-128"/>
              </a:rPr>
              <a:t>Where the amount of risk is large</a:t>
            </a:r>
          </a:p>
          <a:p>
            <a:pPr>
              <a:buFont typeface="Arial" pitchFamily="34" charset="0"/>
              <a:buChar char="•"/>
            </a:pPr>
            <a:r>
              <a:rPr lang="en-US" sz="2500" b="1" dirty="0" smtClean="0">
                <a:latin typeface="Adobe Song Std L" pitchFamily="18" charset="-128"/>
                <a:ea typeface="Adobe Song Std L" pitchFamily="18" charset="-128"/>
              </a:rPr>
              <a:t>Where requirement are complicated</a:t>
            </a:r>
          </a:p>
          <a:p>
            <a:pPr>
              <a:buFont typeface="Arial" pitchFamily="34" charset="0"/>
              <a:buChar char="•"/>
            </a:pPr>
            <a:r>
              <a:rPr lang="en-US" sz="2500" b="1" dirty="0" smtClean="0">
                <a:latin typeface="Adobe Song Std L" pitchFamily="18" charset="-128"/>
                <a:ea typeface="Adobe Song Std L" pitchFamily="18" charset="-128"/>
              </a:rPr>
              <a:t>When there is a significant changes in requirement</a:t>
            </a:r>
          </a:p>
          <a:p>
            <a:pPr>
              <a:buFont typeface="Arial" pitchFamily="34" charset="0"/>
              <a:buChar char="•"/>
            </a:pPr>
            <a:r>
              <a:rPr lang="en-US" sz="2500" b="1" dirty="0" smtClean="0">
                <a:latin typeface="Adobe Song Std L" pitchFamily="18" charset="-128"/>
                <a:ea typeface="Adobe Song Std L" pitchFamily="18" charset="-128"/>
              </a:rPr>
              <a:t>Where releases are required to be frequently</a:t>
            </a:r>
          </a:p>
          <a:p>
            <a:pPr marL="0" lvl="0" indent="0" algn="l" rtl="0">
              <a:spcBef>
                <a:spcPts val="600"/>
              </a:spcBef>
              <a:spcAft>
                <a:spcPts val="0"/>
              </a:spcAft>
              <a:buNone/>
            </a:pPr>
            <a:endParaRPr lang="en-US" sz="2500" b="1" dirty="0">
              <a:latin typeface="Adobe Song Std L" pitchFamily="18" charset="-128"/>
              <a:ea typeface="Adobe Song Std L" pitchFamily="18" charset="-128"/>
            </a:endParaRPr>
          </a:p>
        </p:txBody>
      </p:sp>
      <p:grpSp>
        <p:nvGrpSpPr>
          <p:cNvPr id="158" name="Google Shape;158;p18"/>
          <p:cNvGrpSpPr/>
          <p:nvPr/>
        </p:nvGrpSpPr>
        <p:grpSpPr>
          <a:xfrm>
            <a:off x="333623" y="861852"/>
            <a:ext cx="366458" cy="366437"/>
            <a:chOff x="1923675" y="1633650"/>
            <a:chExt cx="436000" cy="435975"/>
          </a:xfrm>
        </p:grpSpPr>
        <p:sp>
          <p:nvSpPr>
            <p:cNvPr id="159" name="Google Shape;159;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ctrTitle" idx="4294967295"/>
          </p:nvPr>
        </p:nvSpPr>
        <p:spPr>
          <a:xfrm>
            <a:off x="685800" y="1583350"/>
            <a:ext cx="4153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6"/>
                </a:solidFill>
              </a:rPr>
              <a:t>BIG CONCEPT</a:t>
            </a:r>
            <a:endParaRPr sz="6000" dirty="0">
              <a:solidFill>
                <a:schemeClr val="accent6"/>
              </a:solidFill>
            </a:endParaRPr>
          </a:p>
        </p:txBody>
      </p:sp>
      <p:sp>
        <p:nvSpPr>
          <p:cNvPr id="171" name="Google Shape;171;p19"/>
          <p:cNvSpPr txBox="1">
            <a:spLocks noGrp="1"/>
          </p:cNvSpPr>
          <p:nvPr>
            <p:ph type="subTitle" idx="4294967295"/>
          </p:nvPr>
        </p:nvSpPr>
        <p:spPr>
          <a:xfrm>
            <a:off x="685800" y="3106752"/>
            <a:ext cx="415320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smtClean="0"/>
              <a:t>1.Planning</a:t>
            </a:r>
          </a:p>
          <a:p>
            <a:pPr marL="0" lvl="0" indent="0" algn="l" rtl="0">
              <a:spcBef>
                <a:spcPts val="600"/>
              </a:spcBef>
              <a:spcAft>
                <a:spcPts val="0"/>
              </a:spcAft>
              <a:buNone/>
            </a:pPr>
            <a:r>
              <a:rPr lang="en-US" sz="1800" dirty="0" smtClean="0"/>
              <a:t>2.Risk analysis and resolving</a:t>
            </a:r>
          </a:p>
          <a:p>
            <a:pPr marL="0" lvl="0" indent="0" algn="l" rtl="0">
              <a:spcBef>
                <a:spcPts val="600"/>
              </a:spcBef>
              <a:spcAft>
                <a:spcPts val="0"/>
              </a:spcAft>
              <a:buNone/>
            </a:pPr>
            <a:r>
              <a:rPr lang="en-US" sz="1800" dirty="0" smtClean="0"/>
              <a:t>3. Develop the next level of product</a:t>
            </a:r>
          </a:p>
          <a:p>
            <a:pPr marL="0" lvl="0" indent="0" algn="l" rtl="0">
              <a:spcBef>
                <a:spcPts val="600"/>
              </a:spcBef>
              <a:spcAft>
                <a:spcPts val="0"/>
              </a:spcAft>
              <a:buNone/>
            </a:pPr>
            <a:r>
              <a:rPr lang="en-US" sz="1800" dirty="0" smtClean="0"/>
              <a:t>4.Review and Plan the next phase</a:t>
            </a:r>
            <a:endParaRPr sz="1800" dirty="0"/>
          </a:p>
        </p:txBody>
      </p:sp>
      <p:sp>
        <p:nvSpPr>
          <p:cNvPr id="183" name="Google Shape;183;p1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pic>
        <p:nvPicPr>
          <p:cNvPr id="16" name="Picture 2" descr="C:\Users\ACER\Desktop\SDLC-Spiral-Model.png"/>
          <p:cNvPicPr>
            <a:picLocks noChangeAspect="1" noChangeArrowheads="1"/>
          </p:cNvPicPr>
          <p:nvPr/>
        </p:nvPicPr>
        <p:blipFill>
          <a:blip r:embed="rId3" cstate="print"/>
          <a:srcRect/>
          <a:stretch>
            <a:fillRect/>
          </a:stretch>
        </p:blipFill>
        <p:spPr bwMode="auto">
          <a:xfrm>
            <a:off x="4343400" y="895350"/>
            <a:ext cx="4419600" cy="293777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body" idx="1"/>
          </p:nvPr>
        </p:nvSpPr>
        <p:spPr>
          <a:xfrm>
            <a:off x="457200" y="1657350"/>
            <a:ext cx="8534399" cy="3486150"/>
          </a:xfrm>
          <a:prstGeom prst="rect">
            <a:avLst/>
          </a:prstGeom>
        </p:spPr>
        <p:txBody>
          <a:bodyPr spcFirstLastPara="1" wrap="square" lIns="91425" tIns="91425" rIns="91425" bIns="91425" anchor="t" anchorCtr="0">
            <a:noAutofit/>
          </a:bodyPr>
          <a:lstStyle/>
          <a:p>
            <a:pPr fontAlgn="base"/>
            <a:r>
              <a:rPr lang="en-US" sz="1500" b="1" dirty="0" smtClean="0">
                <a:latin typeface="Adobe Song Std L" pitchFamily="18" charset="-128"/>
                <a:ea typeface="Adobe Song Std L" pitchFamily="18" charset="-128"/>
              </a:rPr>
              <a:t>Planning:</a:t>
            </a:r>
            <a:r>
              <a:rPr lang="en-US" sz="1500" dirty="0" smtClean="0">
                <a:latin typeface="Adobe Song Std L" pitchFamily="18" charset="-128"/>
                <a:ea typeface="Adobe Song Std L" pitchFamily="18" charset="-128"/>
              </a:rPr>
              <a:t> Requirements are gathered from the customers and the objectives are identified, elaborated, and analyzed at the start of every phase. Then alternative solutions possible for the phase are proposed in this quadrant.</a:t>
            </a:r>
          </a:p>
          <a:p>
            <a:pPr fontAlgn="base"/>
            <a:r>
              <a:rPr lang="en-US" sz="1500" b="1" dirty="0" smtClean="0">
                <a:latin typeface="Adobe Song Std L" pitchFamily="18" charset="-128"/>
                <a:ea typeface="Adobe Song Std L" pitchFamily="18" charset="-128"/>
              </a:rPr>
              <a:t>Risk analysis and resolving</a:t>
            </a:r>
            <a:r>
              <a:rPr lang="en-US" sz="1500" dirty="0" smtClean="0">
                <a:latin typeface="Adobe Song Std L" pitchFamily="18" charset="-128"/>
                <a:ea typeface="Adobe Song Std L" pitchFamily="18" charset="-128"/>
              </a:rPr>
              <a:t>: During the second quadrant, all the possible solutions are evaluated to select the best possible solution. Then the risks associated with that solution are identified and the risks are resolved using the best possible strategy. At the end of this quadrant, the Prototype is built for the best possible solution.</a:t>
            </a:r>
          </a:p>
          <a:p>
            <a:pPr fontAlgn="base"/>
            <a:r>
              <a:rPr lang="en-US" sz="1500" b="1" dirty="0" smtClean="0">
                <a:latin typeface="Adobe Song Std L" pitchFamily="18" charset="-128"/>
                <a:ea typeface="Adobe Song Std L" pitchFamily="18" charset="-128"/>
              </a:rPr>
              <a:t>Develop the next level of product:  </a:t>
            </a:r>
            <a:r>
              <a:rPr lang="en-US" sz="1500" dirty="0" smtClean="0">
                <a:latin typeface="Adobe Song Std L" pitchFamily="18" charset="-128"/>
                <a:ea typeface="Adobe Song Std L" pitchFamily="18" charset="-128"/>
              </a:rPr>
              <a:t> During the third quadrant, the identified features are developed and verified through testing. At the end of the third quadrant, the next version of the software is available.</a:t>
            </a:r>
          </a:p>
          <a:p>
            <a:pPr fontAlgn="base"/>
            <a:r>
              <a:rPr lang="en-US" sz="1500" b="1" dirty="0" smtClean="0">
                <a:latin typeface="Adobe Song Std L" pitchFamily="18" charset="-128"/>
                <a:ea typeface="Adobe Song Std L" pitchFamily="18" charset="-128"/>
              </a:rPr>
              <a:t>Review and plan for the next Phase:</a:t>
            </a:r>
            <a:r>
              <a:rPr lang="en-US" sz="1500" dirty="0" smtClean="0">
                <a:latin typeface="Adobe Song Std L" pitchFamily="18" charset="-128"/>
                <a:ea typeface="Adobe Song Std L" pitchFamily="18" charset="-128"/>
              </a:rPr>
              <a:t> In the fourth quadrant, the Customers evaluate the so far developed version of the software. In the end, planning for the next phase is started</a:t>
            </a:r>
          </a:p>
          <a:p>
            <a:pPr fontAlgn="base"/>
            <a:endParaRPr lang="en-US" sz="1400" dirty="0"/>
          </a:p>
        </p:txBody>
      </p:sp>
      <p:sp>
        <p:nvSpPr>
          <p:cNvPr id="189" name="Google Shape;189;p2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Working of Spiral Model…</a:t>
            </a:r>
            <a:endParaRPr dirty="0"/>
          </a:p>
        </p:txBody>
      </p:sp>
      <p:grpSp>
        <p:nvGrpSpPr>
          <p:cNvPr id="191" name="Google Shape;191;p20"/>
          <p:cNvGrpSpPr/>
          <p:nvPr/>
        </p:nvGrpSpPr>
        <p:grpSpPr>
          <a:xfrm>
            <a:off x="333623" y="861852"/>
            <a:ext cx="366458" cy="366437"/>
            <a:chOff x="1923675" y="1633650"/>
            <a:chExt cx="436000" cy="435975"/>
          </a:xfrm>
        </p:grpSpPr>
        <p:sp>
          <p:nvSpPr>
            <p:cNvPr id="192" name="Google Shape;192;p2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26"/>
          <p:cNvSpPr txBox="1">
            <a:spLocks noGrp="1"/>
          </p:cNvSpPr>
          <p:nvPr>
            <p:ph type="title" idx="4294967295"/>
          </p:nvPr>
        </p:nvSpPr>
        <p:spPr>
          <a:xfrm>
            <a:off x="0" y="4595650"/>
            <a:ext cx="9144000" cy="51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RISK</a:t>
            </a:r>
            <a:endParaRPr dirty="0"/>
          </a:p>
        </p:txBody>
      </p:sp>
      <p:sp>
        <p:nvSpPr>
          <p:cNvPr id="283" name="Google Shape;283;p2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12" name="Rectangle 11"/>
          <p:cNvSpPr/>
          <p:nvPr/>
        </p:nvSpPr>
        <p:spPr>
          <a:xfrm>
            <a:off x="152400" y="819150"/>
            <a:ext cx="3416320" cy="369332"/>
          </a:xfrm>
          <a:prstGeom prst="rect">
            <a:avLst/>
          </a:prstGeom>
        </p:spPr>
        <p:txBody>
          <a:bodyPr wrap="none">
            <a:spAutoFit/>
          </a:bodyPr>
          <a:lstStyle/>
          <a:p>
            <a:r>
              <a:rPr lang="sv-SE" sz="1800" b="1" dirty="0" smtClean="0">
                <a:solidFill>
                  <a:schemeClr val="lt1"/>
                </a:solidFill>
                <a:latin typeface="Roboto Slab"/>
                <a:ea typeface="Roboto Slab"/>
                <a:cs typeface="Roboto Slab"/>
                <a:sym typeface="Roboto Slab"/>
              </a:rPr>
              <a:t>Risk Handling in Spiral Model</a:t>
            </a:r>
            <a:endParaRPr lang="en-US" sz="1800" b="1" dirty="0">
              <a:solidFill>
                <a:schemeClr val="lt1"/>
              </a:solidFill>
              <a:latin typeface="Roboto Slab"/>
              <a:ea typeface="Roboto Slab"/>
              <a:cs typeface="Roboto Slab"/>
              <a:sym typeface="Roboto Slab"/>
            </a:endParaRPr>
          </a:p>
        </p:txBody>
      </p:sp>
      <p:sp>
        <p:nvSpPr>
          <p:cNvPr id="13" name="Rectangle 12"/>
          <p:cNvSpPr/>
          <p:nvPr/>
        </p:nvSpPr>
        <p:spPr>
          <a:xfrm>
            <a:off x="381000" y="1663809"/>
            <a:ext cx="8229600" cy="2185214"/>
          </a:xfrm>
          <a:prstGeom prst="rect">
            <a:avLst/>
          </a:prstGeom>
        </p:spPr>
        <p:txBody>
          <a:bodyPr wrap="square">
            <a:spAutoFit/>
          </a:bodyPr>
          <a:lstStyle/>
          <a:p>
            <a:r>
              <a:rPr lang="en-US" sz="1800" dirty="0" smtClean="0">
                <a:solidFill>
                  <a:srgbClr val="FFFFFF"/>
                </a:solidFill>
                <a:latin typeface="Nixie One"/>
                <a:ea typeface="Nixie One"/>
                <a:cs typeface="Nixie One"/>
                <a:sym typeface="Nixie One"/>
              </a:rPr>
              <a:t>A risk is any adverse situation that might affect the successful completion of a software project. The most important feature of the spiral model is handling these unknown risks after the project has started. Such risk resolutions are easier done by developing a prototype. The spiral model supports coping up with risks by providing the scope to build a </a:t>
            </a:r>
            <a:r>
              <a:rPr lang="en-US" sz="2800" dirty="0" smtClean="0">
                <a:solidFill>
                  <a:srgbClr val="FFFFFF"/>
                </a:solidFill>
                <a:latin typeface="Nixie One"/>
                <a:ea typeface="Nixie One"/>
                <a:cs typeface="Nixie One"/>
                <a:sym typeface="Nixie One"/>
              </a:rPr>
              <a:t>prototype</a:t>
            </a:r>
            <a:r>
              <a:rPr lang="en-US" sz="1800" dirty="0" smtClean="0">
                <a:solidFill>
                  <a:srgbClr val="FFFFFF"/>
                </a:solidFill>
                <a:latin typeface="Nixie One"/>
                <a:ea typeface="Nixie One"/>
                <a:cs typeface="Nixie One"/>
                <a:sym typeface="Nixie One"/>
              </a:rPr>
              <a:t> at every phase of the software development.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324</Words>
  <Application>Microsoft Office PowerPoint</Application>
  <PresentationFormat>On-screen Show (16:9)</PresentationFormat>
  <Paragraphs>76</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Roboto Slab</vt:lpstr>
      <vt:lpstr>Nixie One</vt:lpstr>
      <vt:lpstr>Adobe Song Std L</vt:lpstr>
      <vt:lpstr>Algerian</vt:lpstr>
      <vt:lpstr>Modern No. 20</vt:lpstr>
      <vt:lpstr>Wingdings</vt:lpstr>
      <vt:lpstr>Impact</vt:lpstr>
      <vt:lpstr>Warwick template</vt:lpstr>
      <vt:lpstr>SPIRAL MODEL</vt:lpstr>
      <vt:lpstr>Hello!</vt:lpstr>
      <vt:lpstr>Instructions for use</vt:lpstr>
      <vt:lpstr>JAD and SPIRAL MODEAL</vt:lpstr>
      <vt:lpstr>Slide 5</vt:lpstr>
      <vt:lpstr>When we go for Spiral model???</vt:lpstr>
      <vt:lpstr>BIG CONCEPT</vt:lpstr>
      <vt:lpstr>Working of Spiral Model…</vt:lpstr>
      <vt:lpstr>RISK</vt:lpstr>
      <vt:lpstr>Prototype?</vt:lpstr>
      <vt:lpstr>Advantages and Disadvantages In two columns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SPIRAL MODEL</dc:title>
  <dc:creator>De73</dc:creator>
  <cp:lastModifiedBy>ACER</cp:lastModifiedBy>
  <cp:revision>2</cp:revision>
  <dcterms:modified xsi:type="dcterms:W3CDTF">2022-02-22T13:28:47Z</dcterms:modified>
</cp:coreProperties>
</file>