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78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7" r:id="rId9"/>
    <p:sldId id="258" r:id="rId10"/>
    <p:sldId id="259" r:id="rId11"/>
    <p:sldId id="277" r:id="rId12"/>
    <p:sldId id="261" r:id="rId13"/>
    <p:sldId id="262" r:id="rId14"/>
    <p:sldId id="263" r:id="rId15"/>
    <p:sldId id="264" r:id="rId16"/>
    <p:sldId id="265" r:id="rId17"/>
    <p:sldId id="274" r:id="rId18"/>
    <p:sldId id="268" r:id="rId19"/>
    <p:sldId id="271" r:id="rId20"/>
    <p:sldId id="272" r:id="rId21"/>
    <p:sldId id="273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8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65932" autoAdjust="0"/>
  </p:normalViewPr>
  <p:slideViewPr>
    <p:cSldViewPr snapToGrid="0">
      <p:cViewPr varScale="1">
        <p:scale>
          <a:sx n="29" d="100"/>
          <a:sy n="29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8552E-6D47-4141-8D67-8E9D38453FB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422238D-31FB-4537-B182-933F0BC4B45A}">
      <dgm:prSet phldrT="[Texte]" custT="1"/>
      <dgm:spPr/>
      <dgm:t>
        <a:bodyPr/>
        <a:lstStyle/>
        <a:p>
          <a:r>
            <a:rPr lang="en-US" sz="1800" dirty="0">
              <a:latin typeface="Roboto"/>
            </a:rPr>
            <a:t>Normal</a:t>
          </a:r>
        </a:p>
      </dgm:t>
    </dgm:pt>
    <dgm:pt modelId="{02BAF7B3-8460-4469-A868-F616FCA82E1C}" type="parTrans" cxnId="{4CF9B255-5ADD-4B92-92B2-313DDD795B8F}">
      <dgm:prSet/>
      <dgm:spPr/>
      <dgm:t>
        <a:bodyPr/>
        <a:lstStyle/>
        <a:p>
          <a:endParaRPr lang="en-US"/>
        </a:p>
      </dgm:t>
    </dgm:pt>
    <dgm:pt modelId="{B1616B46-AB09-4D54-8CB0-886C9E571FED}" type="sibTrans" cxnId="{4CF9B255-5ADD-4B92-92B2-313DDD795B8F}">
      <dgm:prSet/>
      <dgm:spPr/>
      <dgm:t>
        <a:bodyPr/>
        <a:lstStyle/>
        <a:p>
          <a:endParaRPr lang="en-US"/>
        </a:p>
      </dgm:t>
    </dgm:pt>
    <dgm:pt modelId="{1891C976-E89A-4379-B534-0F65E7A76D06}">
      <dgm:prSet phldrT="[Texte]" custT="1"/>
      <dgm:spPr/>
      <dgm:t>
        <a:bodyPr/>
        <a:lstStyle/>
        <a:p>
          <a:r>
            <a:rPr lang="en-US" sz="1800" kern="1200" dirty="0">
              <a:latin typeface="Roboto"/>
              <a:ea typeface="DejaVu Sans"/>
              <a:cs typeface="DejaVu Sans"/>
            </a:rPr>
            <a:t>Pneumonia</a:t>
          </a:r>
        </a:p>
      </dgm:t>
    </dgm:pt>
    <dgm:pt modelId="{1FEB8F0F-B974-4C0B-9BB2-F8AE66DAEDC0}" type="parTrans" cxnId="{6E412188-43D7-42A2-B59D-FE4C0DCB7B9F}">
      <dgm:prSet/>
      <dgm:spPr/>
      <dgm:t>
        <a:bodyPr/>
        <a:lstStyle/>
        <a:p>
          <a:endParaRPr lang="en-US"/>
        </a:p>
      </dgm:t>
    </dgm:pt>
    <dgm:pt modelId="{7698E689-0B1F-4A6C-BE97-170A355A19FF}" type="sibTrans" cxnId="{6E412188-43D7-42A2-B59D-FE4C0DCB7B9F}">
      <dgm:prSet/>
      <dgm:spPr/>
      <dgm:t>
        <a:bodyPr/>
        <a:lstStyle/>
        <a:p>
          <a:endParaRPr lang="en-US"/>
        </a:p>
      </dgm:t>
    </dgm:pt>
    <dgm:pt modelId="{7CDF9CF9-7F15-49D2-AA79-B9AFBBD67193}">
      <dgm:prSet phldrT="[Texte]" custT="1"/>
      <dgm:spPr/>
      <dgm:t>
        <a:bodyPr/>
        <a:lstStyle/>
        <a:p>
          <a:r>
            <a:rPr lang="en-US" sz="1800" kern="1200" dirty="0">
              <a:latin typeface="Roboto"/>
              <a:ea typeface="DejaVu Sans"/>
              <a:cs typeface="DejaVu Sans"/>
            </a:rPr>
            <a:t>Covid-19</a:t>
          </a:r>
        </a:p>
      </dgm:t>
    </dgm:pt>
    <dgm:pt modelId="{56FC75B8-E946-482C-9A13-1E38C50A69C9}" type="parTrans" cxnId="{1C3CB7F4-F9B7-46C3-89BF-E0344A1EB021}">
      <dgm:prSet/>
      <dgm:spPr/>
      <dgm:t>
        <a:bodyPr/>
        <a:lstStyle/>
        <a:p>
          <a:endParaRPr lang="en-US"/>
        </a:p>
      </dgm:t>
    </dgm:pt>
    <dgm:pt modelId="{0FA0959B-227E-4900-8252-F9F1849A0EAA}" type="sibTrans" cxnId="{1C3CB7F4-F9B7-46C3-89BF-E0344A1EB021}">
      <dgm:prSet/>
      <dgm:spPr/>
      <dgm:t>
        <a:bodyPr/>
        <a:lstStyle/>
        <a:p>
          <a:endParaRPr lang="en-US"/>
        </a:p>
      </dgm:t>
    </dgm:pt>
    <dgm:pt modelId="{AB9BCBF5-03A6-413D-A53B-7A38C8FD285C}">
      <dgm:prSet phldrT="[Texte]" custT="1"/>
      <dgm:spPr/>
      <dgm:t>
        <a:bodyPr/>
        <a:lstStyle/>
        <a:p>
          <a:r>
            <a:rPr lang="en-US" sz="1800" kern="1200" dirty="0">
              <a:latin typeface="Roboto"/>
              <a:ea typeface="DejaVu Sans"/>
              <a:cs typeface="DejaVu Sans"/>
            </a:rPr>
            <a:t>Non-Covid-19</a:t>
          </a:r>
        </a:p>
      </dgm:t>
    </dgm:pt>
    <dgm:pt modelId="{4A594459-4AE6-44DC-90AD-A484F657BF63}" type="parTrans" cxnId="{AF3A358D-2628-4020-B4F2-9CFC7BE0AA4C}">
      <dgm:prSet/>
      <dgm:spPr/>
      <dgm:t>
        <a:bodyPr/>
        <a:lstStyle/>
        <a:p>
          <a:endParaRPr lang="en-US"/>
        </a:p>
      </dgm:t>
    </dgm:pt>
    <dgm:pt modelId="{76A8EF5B-3073-42C2-9996-0F8289BFA4FF}" type="sibTrans" cxnId="{AF3A358D-2628-4020-B4F2-9CFC7BE0AA4C}">
      <dgm:prSet/>
      <dgm:spPr/>
      <dgm:t>
        <a:bodyPr/>
        <a:lstStyle/>
        <a:p>
          <a:endParaRPr lang="en-US"/>
        </a:p>
      </dgm:t>
    </dgm:pt>
    <dgm:pt modelId="{C3BE6298-58E2-465D-B853-3A358478FB03}" type="pres">
      <dgm:prSet presAssocID="{B5E8552E-6D47-4141-8D67-8E9D38453F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39BB2E-0C8F-4E39-BD68-E9AB0381E141}" type="pres">
      <dgm:prSet presAssocID="{7422238D-31FB-4537-B182-933F0BC4B45A}" presName="hierRoot1" presStyleCnt="0"/>
      <dgm:spPr/>
    </dgm:pt>
    <dgm:pt modelId="{EC89D3A9-5457-4CAC-A5D0-7AB7FF4705B3}" type="pres">
      <dgm:prSet presAssocID="{7422238D-31FB-4537-B182-933F0BC4B45A}" presName="composite" presStyleCnt="0"/>
      <dgm:spPr/>
    </dgm:pt>
    <dgm:pt modelId="{96857A15-D79F-4924-ABBA-C8749B7383F4}" type="pres">
      <dgm:prSet presAssocID="{7422238D-31FB-4537-B182-933F0BC4B45A}" presName="background" presStyleLbl="node0" presStyleIdx="0" presStyleCnt="2"/>
      <dgm:spPr/>
    </dgm:pt>
    <dgm:pt modelId="{B8FA078E-23C4-4283-A0D3-4256F7877534}" type="pres">
      <dgm:prSet presAssocID="{7422238D-31FB-4537-B182-933F0BC4B45A}" presName="text" presStyleLbl="fgAcc0" presStyleIdx="0" presStyleCnt="2">
        <dgm:presLayoutVars>
          <dgm:chPref val="3"/>
        </dgm:presLayoutVars>
      </dgm:prSet>
      <dgm:spPr/>
    </dgm:pt>
    <dgm:pt modelId="{096F2E8D-BB73-4F18-8E60-31334B52EEBD}" type="pres">
      <dgm:prSet presAssocID="{7422238D-31FB-4537-B182-933F0BC4B45A}" presName="hierChild2" presStyleCnt="0"/>
      <dgm:spPr/>
    </dgm:pt>
    <dgm:pt modelId="{45011DD8-DC5C-42C0-B2A3-6E4D82C9CFBE}" type="pres">
      <dgm:prSet presAssocID="{1891C976-E89A-4379-B534-0F65E7A76D06}" presName="hierRoot1" presStyleCnt="0"/>
      <dgm:spPr/>
    </dgm:pt>
    <dgm:pt modelId="{94138606-068B-4F5F-AAF6-1BF9B2E25DD6}" type="pres">
      <dgm:prSet presAssocID="{1891C976-E89A-4379-B534-0F65E7A76D06}" presName="composite" presStyleCnt="0"/>
      <dgm:spPr/>
    </dgm:pt>
    <dgm:pt modelId="{ADBFB5FF-A117-439D-AB44-132A8C5A0052}" type="pres">
      <dgm:prSet presAssocID="{1891C976-E89A-4379-B534-0F65E7A76D06}" presName="background" presStyleLbl="node0" presStyleIdx="1" presStyleCnt="2"/>
      <dgm:spPr/>
    </dgm:pt>
    <dgm:pt modelId="{E968C938-C726-4593-87D9-DAAB56239966}" type="pres">
      <dgm:prSet presAssocID="{1891C976-E89A-4379-B534-0F65E7A76D06}" presName="text" presStyleLbl="fgAcc0" presStyleIdx="1" presStyleCnt="2">
        <dgm:presLayoutVars>
          <dgm:chPref val="3"/>
        </dgm:presLayoutVars>
      </dgm:prSet>
      <dgm:spPr/>
    </dgm:pt>
    <dgm:pt modelId="{82E85680-4F3F-4077-8E7F-37E7472A2727}" type="pres">
      <dgm:prSet presAssocID="{1891C976-E89A-4379-B534-0F65E7A76D06}" presName="hierChild2" presStyleCnt="0"/>
      <dgm:spPr/>
    </dgm:pt>
    <dgm:pt modelId="{B6A6EC82-D496-408F-9864-321BE0938142}" type="pres">
      <dgm:prSet presAssocID="{56FC75B8-E946-482C-9A13-1E38C50A69C9}" presName="Name10" presStyleLbl="parChTrans1D2" presStyleIdx="0" presStyleCnt="2"/>
      <dgm:spPr/>
    </dgm:pt>
    <dgm:pt modelId="{0FA0A016-3D3C-466A-B80A-666365629C97}" type="pres">
      <dgm:prSet presAssocID="{7CDF9CF9-7F15-49D2-AA79-B9AFBBD67193}" presName="hierRoot2" presStyleCnt="0"/>
      <dgm:spPr/>
    </dgm:pt>
    <dgm:pt modelId="{63D0A618-2A88-44F6-AE34-23E8150320D7}" type="pres">
      <dgm:prSet presAssocID="{7CDF9CF9-7F15-49D2-AA79-B9AFBBD67193}" presName="composite2" presStyleCnt="0"/>
      <dgm:spPr/>
    </dgm:pt>
    <dgm:pt modelId="{3C4264B0-940B-44E0-8563-DBE11D0397D9}" type="pres">
      <dgm:prSet presAssocID="{7CDF9CF9-7F15-49D2-AA79-B9AFBBD67193}" presName="background2" presStyleLbl="node2" presStyleIdx="0" presStyleCnt="2"/>
      <dgm:spPr/>
    </dgm:pt>
    <dgm:pt modelId="{C53C4BB7-75B7-4655-829D-88F870FC39A0}" type="pres">
      <dgm:prSet presAssocID="{7CDF9CF9-7F15-49D2-AA79-B9AFBBD67193}" presName="text2" presStyleLbl="fgAcc2" presStyleIdx="0" presStyleCnt="2">
        <dgm:presLayoutVars>
          <dgm:chPref val="3"/>
        </dgm:presLayoutVars>
      </dgm:prSet>
      <dgm:spPr/>
    </dgm:pt>
    <dgm:pt modelId="{40F34C48-AE19-4E12-951D-F801DC6A32C7}" type="pres">
      <dgm:prSet presAssocID="{7CDF9CF9-7F15-49D2-AA79-B9AFBBD67193}" presName="hierChild3" presStyleCnt="0"/>
      <dgm:spPr/>
    </dgm:pt>
    <dgm:pt modelId="{C9935E4B-9879-4C73-82FE-F16C6B7EA393}" type="pres">
      <dgm:prSet presAssocID="{4A594459-4AE6-44DC-90AD-A484F657BF63}" presName="Name10" presStyleLbl="parChTrans1D2" presStyleIdx="1" presStyleCnt="2"/>
      <dgm:spPr/>
    </dgm:pt>
    <dgm:pt modelId="{79B33A34-22A9-4AA6-BF1C-28A380989214}" type="pres">
      <dgm:prSet presAssocID="{AB9BCBF5-03A6-413D-A53B-7A38C8FD285C}" presName="hierRoot2" presStyleCnt="0"/>
      <dgm:spPr/>
    </dgm:pt>
    <dgm:pt modelId="{42A0B47E-2442-4F10-94BE-ACD0A60D804E}" type="pres">
      <dgm:prSet presAssocID="{AB9BCBF5-03A6-413D-A53B-7A38C8FD285C}" presName="composite2" presStyleCnt="0"/>
      <dgm:spPr/>
    </dgm:pt>
    <dgm:pt modelId="{DFB88C7B-4D84-479F-B92C-9D9CE6E700B0}" type="pres">
      <dgm:prSet presAssocID="{AB9BCBF5-03A6-413D-A53B-7A38C8FD285C}" presName="background2" presStyleLbl="node2" presStyleIdx="1" presStyleCnt="2"/>
      <dgm:spPr/>
    </dgm:pt>
    <dgm:pt modelId="{830DB4FD-08B9-4769-B369-6D2007A58088}" type="pres">
      <dgm:prSet presAssocID="{AB9BCBF5-03A6-413D-A53B-7A38C8FD285C}" presName="text2" presStyleLbl="fgAcc2" presStyleIdx="1" presStyleCnt="2">
        <dgm:presLayoutVars>
          <dgm:chPref val="3"/>
        </dgm:presLayoutVars>
      </dgm:prSet>
      <dgm:spPr/>
    </dgm:pt>
    <dgm:pt modelId="{1095A285-723B-4F86-945F-0C85AC027F5C}" type="pres">
      <dgm:prSet presAssocID="{AB9BCBF5-03A6-413D-A53B-7A38C8FD285C}" presName="hierChild3" presStyleCnt="0"/>
      <dgm:spPr/>
    </dgm:pt>
  </dgm:ptLst>
  <dgm:cxnLst>
    <dgm:cxn modelId="{28209C5D-B293-4C48-A7B5-3430B51D0056}" type="presOf" srcId="{B5E8552E-6D47-4141-8D67-8E9D38453FB1}" destId="{C3BE6298-58E2-465D-B853-3A358478FB03}" srcOrd="0" destOrd="0" presId="urn:microsoft.com/office/officeart/2005/8/layout/hierarchy1"/>
    <dgm:cxn modelId="{8FA6C262-80DC-45BB-B5D8-FF7C6E70A393}" type="presOf" srcId="{1891C976-E89A-4379-B534-0F65E7A76D06}" destId="{E968C938-C726-4593-87D9-DAAB56239966}" srcOrd="0" destOrd="0" presId="urn:microsoft.com/office/officeart/2005/8/layout/hierarchy1"/>
    <dgm:cxn modelId="{036B336A-C6FA-40DA-A699-E0126EFAACD2}" type="presOf" srcId="{56FC75B8-E946-482C-9A13-1E38C50A69C9}" destId="{B6A6EC82-D496-408F-9864-321BE0938142}" srcOrd="0" destOrd="0" presId="urn:microsoft.com/office/officeart/2005/8/layout/hierarchy1"/>
    <dgm:cxn modelId="{BCEC0C6F-3EE5-44A1-9761-DCD0B9AE64E0}" type="presOf" srcId="{7422238D-31FB-4537-B182-933F0BC4B45A}" destId="{B8FA078E-23C4-4283-A0D3-4256F7877534}" srcOrd="0" destOrd="0" presId="urn:microsoft.com/office/officeart/2005/8/layout/hierarchy1"/>
    <dgm:cxn modelId="{4CF9B255-5ADD-4B92-92B2-313DDD795B8F}" srcId="{B5E8552E-6D47-4141-8D67-8E9D38453FB1}" destId="{7422238D-31FB-4537-B182-933F0BC4B45A}" srcOrd="0" destOrd="0" parTransId="{02BAF7B3-8460-4469-A868-F616FCA82E1C}" sibTransId="{B1616B46-AB09-4D54-8CB0-886C9E571FED}"/>
    <dgm:cxn modelId="{6E412188-43D7-42A2-B59D-FE4C0DCB7B9F}" srcId="{B5E8552E-6D47-4141-8D67-8E9D38453FB1}" destId="{1891C976-E89A-4379-B534-0F65E7A76D06}" srcOrd="1" destOrd="0" parTransId="{1FEB8F0F-B974-4C0B-9BB2-F8AE66DAEDC0}" sibTransId="{7698E689-0B1F-4A6C-BE97-170A355A19FF}"/>
    <dgm:cxn modelId="{AF3A358D-2628-4020-B4F2-9CFC7BE0AA4C}" srcId="{1891C976-E89A-4379-B534-0F65E7A76D06}" destId="{AB9BCBF5-03A6-413D-A53B-7A38C8FD285C}" srcOrd="1" destOrd="0" parTransId="{4A594459-4AE6-44DC-90AD-A484F657BF63}" sibTransId="{76A8EF5B-3073-42C2-9996-0F8289BFA4FF}"/>
    <dgm:cxn modelId="{4CD44BA2-9439-453B-BBF6-EE88A309B55E}" type="presOf" srcId="{7CDF9CF9-7F15-49D2-AA79-B9AFBBD67193}" destId="{C53C4BB7-75B7-4655-829D-88F870FC39A0}" srcOrd="0" destOrd="0" presId="urn:microsoft.com/office/officeart/2005/8/layout/hierarchy1"/>
    <dgm:cxn modelId="{E0419AA6-8E48-41E3-BAD0-C0A99F75FCD8}" type="presOf" srcId="{4A594459-4AE6-44DC-90AD-A484F657BF63}" destId="{C9935E4B-9879-4C73-82FE-F16C6B7EA393}" srcOrd="0" destOrd="0" presId="urn:microsoft.com/office/officeart/2005/8/layout/hierarchy1"/>
    <dgm:cxn modelId="{EAC426E6-D4F7-4C45-87C7-E9B6399B6436}" type="presOf" srcId="{AB9BCBF5-03A6-413D-A53B-7A38C8FD285C}" destId="{830DB4FD-08B9-4769-B369-6D2007A58088}" srcOrd="0" destOrd="0" presId="urn:microsoft.com/office/officeart/2005/8/layout/hierarchy1"/>
    <dgm:cxn modelId="{1C3CB7F4-F9B7-46C3-89BF-E0344A1EB021}" srcId="{1891C976-E89A-4379-B534-0F65E7A76D06}" destId="{7CDF9CF9-7F15-49D2-AA79-B9AFBBD67193}" srcOrd="0" destOrd="0" parTransId="{56FC75B8-E946-482C-9A13-1E38C50A69C9}" sibTransId="{0FA0959B-227E-4900-8252-F9F1849A0EAA}"/>
    <dgm:cxn modelId="{143B886A-15DA-45B7-8D89-98E16E873E7D}" type="presParOf" srcId="{C3BE6298-58E2-465D-B853-3A358478FB03}" destId="{4839BB2E-0C8F-4E39-BD68-E9AB0381E141}" srcOrd="0" destOrd="0" presId="urn:microsoft.com/office/officeart/2005/8/layout/hierarchy1"/>
    <dgm:cxn modelId="{E232CD29-6BAC-4815-8E2C-61C5A73C55F5}" type="presParOf" srcId="{4839BB2E-0C8F-4E39-BD68-E9AB0381E141}" destId="{EC89D3A9-5457-4CAC-A5D0-7AB7FF4705B3}" srcOrd="0" destOrd="0" presId="urn:microsoft.com/office/officeart/2005/8/layout/hierarchy1"/>
    <dgm:cxn modelId="{C3A9FF6E-5731-46EE-976E-8F778EA2805C}" type="presParOf" srcId="{EC89D3A9-5457-4CAC-A5D0-7AB7FF4705B3}" destId="{96857A15-D79F-4924-ABBA-C8749B7383F4}" srcOrd="0" destOrd="0" presId="urn:microsoft.com/office/officeart/2005/8/layout/hierarchy1"/>
    <dgm:cxn modelId="{636B6483-C139-4750-8214-3C92FEE3FD00}" type="presParOf" srcId="{EC89D3A9-5457-4CAC-A5D0-7AB7FF4705B3}" destId="{B8FA078E-23C4-4283-A0D3-4256F7877534}" srcOrd="1" destOrd="0" presId="urn:microsoft.com/office/officeart/2005/8/layout/hierarchy1"/>
    <dgm:cxn modelId="{AE02C79D-5771-4F01-93A7-9FE1DF49D4D7}" type="presParOf" srcId="{4839BB2E-0C8F-4E39-BD68-E9AB0381E141}" destId="{096F2E8D-BB73-4F18-8E60-31334B52EEBD}" srcOrd="1" destOrd="0" presId="urn:microsoft.com/office/officeart/2005/8/layout/hierarchy1"/>
    <dgm:cxn modelId="{AC7C8724-263E-41A3-9141-AA26E656603B}" type="presParOf" srcId="{C3BE6298-58E2-465D-B853-3A358478FB03}" destId="{45011DD8-DC5C-42C0-B2A3-6E4D82C9CFBE}" srcOrd="1" destOrd="0" presId="urn:microsoft.com/office/officeart/2005/8/layout/hierarchy1"/>
    <dgm:cxn modelId="{6963583E-C85E-49A3-86E7-2ABDE9214A64}" type="presParOf" srcId="{45011DD8-DC5C-42C0-B2A3-6E4D82C9CFBE}" destId="{94138606-068B-4F5F-AAF6-1BF9B2E25DD6}" srcOrd="0" destOrd="0" presId="urn:microsoft.com/office/officeart/2005/8/layout/hierarchy1"/>
    <dgm:cxn modelId="{4A1EAD6B-70FF-4E6D-897C-79E8C5C09B8F}" type="presParOf" srcId="{94138606-068B-4F5F-AAF6-1BF9B2E25DD6}" destId="{ADBFB5FF-A117-439D-AB44-132A8C5A0052}" srcOrd="0" destOrd="0" presId="urn:microsoft.com/office/officeart/2005/8/layout/hierarchy1"/>
    <dgm:cxn modelId="{C43AB92E-0F1D-449E-85CA-45D00EC662C7}" type="presParOf" srcId="{94138606-068B-4F5F-AAF6-1BF9B2E25DD6}" destId="{E968C938-C726-4593-87D9-DAAB56239966}" srcOrd="1" destOrd="0" presId="urn:microsoft.com/office/officeart/2005/8/layout/hierarchy1"/>
    <dgm:cxn modelId="{6814DC0A-23C3-434C-A9F2-F70EF0029F57}" type="presParOf" srcId="{45011DD8-DC5C-42C0-B2A3-6E4D82C9CFBE}" destId="{82E85680-4F3F-4077-8E7F-37E7472A2727}" srcOrd="1" destOrd="0" presId="urn:microsoft.com/office/officeart/2005/8/layout/hierarchy1"/>
    <dgm:cxn modelId="{008C4F18-4E07-4EF7-9FDA-1EF4FB6EF4FA}" type="presParOf" srcId="{82E85680-4F3F-4077-8E7F-37E7472A2727}" destId="{B6A6EC82-D496-408F-9864-321BE0938142}" srcOrd="0" destOrd="0" presId="urn:microsoft.com/office/officeart/2005/8/layout/hierarchy1"/>
    <dgm:cxn modelId="{0689DBFB-6C48-4C16-8268-DDB7078A08E1}" type="presParOf" srcId="{82E85680-4F3F-4077-8E7F-37E7472A2727}" destId="{0FA0A016-3D3C-466A-B80A-666365629C97}" srcOrd="1" destOrd="0" presId="urn:microsoft.com/office/officeart/2005/8/layout/hierarchy1"/>
    <dgm:cxn modelId="{C7376A50-543B-4A48-B746-8D32E7BB9494}" type="presParOf" srcId="{0FA0A016-3D3C-466A-B80A-666365629C97}" destId="{63D0A618-2A88-44F6-AE34-23E8150320D7}" srcOrd="0" destOrd="0" presId="urn:microsoft.com/office/officeart/2005/8/layout/hierarchy1"/>
    <dgm:cxn modelId="{971AEB51-65E8-4CBA-BFF9-4294C6AB23EA}" type="presParOf" srcId="{63D0A618-2A88-44F6-AE34-23E8150320D7}" destId="{3C4264B0-940B-44E0-8563-DBE11D0397D9}" srcOrd="0" destOrd="0" presId="urn:microsoft.com/office/officeart/2005/8/layout/hierarchy1"/>
    <dgm:cxn modelId="{176F9C46-DB4B-4D2A-8841-91B9657393F4}" type="presParOf" srcId="{63D0A618-2A88-44F6-AE34-23E8150320D7}" destId="{C53C4BB7-75B7-4655-829D-88F870FC39A0}" srcOrd="1" destOrd="0" presId="urn:microsoft.com/office/officeart/2005/8/layout/hierarchy1"/>
    <dgm:cxn modelId="{A0052119-5552-4F0C-9B1C-83EAB39B49A8}" type="presParOf" srcId="{0FA0A016-3D3C-466A-B80A-666365629C97}" destId="{40F34C48-AE19-4E12-951D-F801DC6A32C7}" srcOrd="1" destOrd="0" presId="urn:microsoft.com/office/officeart/2005/8/layout/hierarchy1"/>
    <dgm:cxn modelId="{2E7D9984-9A47-4A5C-A5F7-6A6D45C0714B}" type="presParOf" srcId="{82E85680-4F3F-4077-8E7F-37E7472A2727}" destId="{C9935E4B-9879-4C73-82FE-F16C6B7EA393}" srcOrd="2" destOrd="0" presId="urn:microsoft.com/office/officeart/2005/8/layout/hierarchy1"/>
    <dgm:cxn modelId="{80250073-D143-496C-9F77-3D4BAB47C022}" type="presParOf" srcId="{82E85680-4F3F-4077-8E7F-37E7472A2727}" destId="{79B33A34-22A9-4AA6-BF1C-28A380989214}" srcOrd="3" destOrd="0" presId="urn:microsoft.com/office/officeart/2005/8/layout/hierarchy1"/>
    <dgm:cxn modelId="{5E80DDA2-1F6C-4A79-ADFA-6DD2C345555C}" type="presParOf" srcId="{79B33A34-22A9-4AA6-BF1C-28A380989214}" destId="{42A0B47E-2442-4F10-94BE-ACD0A60D804E}" srcOrd="0" destOrd="0" presId="urn:microsoft.com/office/officeart/2005/8/layout/hierarchy1"/>
    <dgm:cxn modelId="{7D0C3AD4-30BF-46F9-A98E-1EC225F87DC0}" type="presParOf" srcId="{42A0B47E-2442-4F10-94BE-ACD0A60D804E}" destId="{DFB88C7B-4D84-479F-B92C-9D9CE6E700B0}" srcOrd="0" destOrd="0" presId="urn:microsoft.com/office/officeart/2005/8/layout/hierarchy1"/>
    <dgm:cxn modelId="{DE8880D4-29CF-4A17-876C-185FDFCA5556}" type="presParOf" srcId="{42A0B47E-2442-4F10-94BE-ACD0A60D804E}" destId="{830DB4FD-08B9-4769-B369-6D2007A58088}" srcOrd="1" destOrd="0" presId="urn:microsoft.com/office/officeart/2005/8/layout/hierarchy1"/>
    <dgm:cxn modelId="{15C9D2A6-AF02-4AFD-A47C-8A58BB6C0CC6}" type="presParOf" srcId="{79B33A34-22A9-4AA6-BF1C-28A380989214}" destId="{1095A285-723B-4F86-945F-0C85AC027F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35E4B-9879-4C73-82FE-F16C6B7EA393}">
      <dsp:nvSpPr>
        <dsp:cNvPr id="0" name=""/>
        <dsp:cNvSpPr/>
      </dsp:nvSpPr>
      <dsp:spPr>
        <a:xfrm>
          <a:off x="2384714" y="1307482"/>
          <a:ext cx="845411" cy="40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182"/>
              </a:lnTo>
              <a:lnTo>
                <a:pt x="845411" y="274182"/>
              </a:lnTo>
              <a:lnTo>
                <a:pt x="845411" y="402339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6EC82-D496-408F-9864-321BE0938142}">
      <dsp:nvSpPr>
        <dsp:cNvPr id="0" name=""/>
        <dsp:cNvSpPr/>
      </dsp:nvSpPr>
      <dsp:spPr>
        <a:xfrm>
          <a:off x="1539302" y="1307482"/>
          <a:ext cx="845411" cy="402339"/>
        </a:xfrm>
        <a:custGeom>
          <a:avLst/>
          <a:gdLst/>
          <a:ahLst/>
          <a:cxnLst/>
          <a:rect l="0" t="0" r="0" b="0"/>
          <a:pathLst>
            <a:path>
              <a:moveTo>
                <a:pt x="845411" y="0"/>
              </a:moveTo>
              <a:lnTo>
                <a:pt x="845411" y="274182"/>
              </a:lnTo>
              <a:lnTo>
                <a:pt x="0" y="274182"/>
              </a:lnTo>
              <a:lnTo>
                <a:pt x="0" y="402339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57A15-D79F-4924-ABBA-C8749B7383F4}">
      <dsp:nvSpPr>
        <dsp:cNvPr id="0" name=""/>
        <dsp:cNvSpPr/>
      </dsp:nvSpPr>
      <dsp:spPr>
        <a:xfrm>
          <a:off x="2190" y="429022"/>
          <a:ext cx="1383401" cy="878459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A078E-23C4-4283-A0D3-4256F7877534}">
      <dsp:nvSpPr>
        <dsp:cNvPr id="0" name=""/>
        <dsp:cNvSpPr/>
      </dsp:nvSpPr>
      <dsp:spPr>
        <a:xfrm>
          <a:off x="155901" y="575048"/>
          <a:ext cx="1383401" cy="87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/>
            </a:rPr>
            <a:t>Normal</a:t>
          </a:r>
        </a:p>
      </dsp:txBody>
      <dsp:txXfrm>
        <a:off x="181630" y="600777"/>
        <a:ext cx="1331943" cy="827001"/>
      </dsp:txXfrm>
    </dsp:sp>
    <dsp:sp modelId="{ADBFB5FF-A117-439D-AB44-132A8C5A0052}">
      <dsp:nvSpPr>
        <dsp:cNvPr id="0" name=""/>
        <dsp:cNvSpPr/>
      </dsp:nvSpPr>
      <dsp:spPr>
        <a:xfrm>
          <a:off x="1693014" y="429022"/>
          <a:ext cx="1383401" cy="878459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8C938-C726-4593-87D9-DAAB56239966}">
      <dsp:nvSpPr>
        <dsp:cNvPr id="0" name=""/>
        <dsp:cNvSpPr/>
      </dsp:nvSpPr>
      <dsp:spPr>
        <a:xfrm>
          <a:off x="1846725" y="575048"/>
          <a:ext cx="1383401" cy="87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/>
              <a:ea typeface="DejaVu Sans"/>
              <a:cs typeface="DejaVu Sans"/>
            </a:rPr>
            <a:t>Pneumonia</a:t>
          </a:r>
        </a:p>
      </dsp:txBody>
      <dsp:txXfrm>
        <a:off x="1872454" y="600777"/>
        <a:ext cx="1331943" cy="827001"/>
      </dsp:txXfrm>
    </dsp:sp>
    <dsp:sp modelId="{3C4264B0-940B-44E0-8563-DBE11D0397D9}">
      <dsp:nvSpPr>
        <dsp:cNvPr id="0" name=""/>
        <dsp:cNvSpPr/>
      </dsp:nvSpPr>
      <dsp:spPr>
        <a:xfrm>
          <a:off x="847602" y="1709821"/>
          <a:ext cx="1383401" cy="87845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C4BB7-75B7-4655-829D-88F870FC39A0}">
      <dsp:nvSpPr>
        <dsp:cNvPr id="0" name=""/>
        <dsp:cNvSpPr/>
      </dsp:nvSpPr>
      <dsp:spPr>
        <a:xfrm>
          <a:off x="1001313" y="1855847"/>
          <a:ext cx="1383401" cy="87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/>
              <a:ea typeface="DejaVu Sans"/>
              <a:cs typeface="DejaVu Sans"/>
            </a:rPr>
            <a:t>Covid-19</a:t>
          </a:r>
        </a:p>
      </dsp:txBody>
      <dsp:txXfrm>
        <a:off x="1027042" y="1881576"/>
        <a:ext cx="1331943" cy="827001"/>
      </dsp:txXfrm>
    </dsp:sp>
    <dsp:sp modelId="{DFB88C7B-4D84-479F-B92C-9D9CE6E700B0}">
      <dsp:nvSpPr>
        <dsp:cNvPr id="0" name=""/>
        <dsp:cNvSpPr/>
      </dsp:nvSpPr>
      <dsp:spPr>
        <a:xfrm>
          <a:off x="2538426" y="1709821"/>
          <a:ext cx="1383401" cy="87845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DB4FD-08B9-4769-B369-6D2007A58088}">
      <dsp:nvSpPr>
        <dsp:cNvPr id="0" name=""/>
        <dsp:cNvSpPr/>
      </dsp:nvSpPr>
      <dsp:spPr>
        <a:xfrm>
          <a:off x="2692137" y="1855847"/>
          <a:ext cx="1383401" cy="87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/>
              <a:ea typeface="DejaVu Sans"/>
              <a:cs typeface="DejaVu Sans"/>
            </a:rPr>
            <a:t>Non-Covid-19</a:t>
          </a:r>
        </a:p>
      </dsp:txBody>
      <dsp:txXfrm>
        <a:off x="2717866" y="1881576"/>
        <a:ext cx="1331943" cy="827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19D62E8-5BA3-4DD5-B905-5F30593ACB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45936C-ADB3-4AAB-8C5C-C27B9899C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A556B-9DD7-4925-ADCF-7A2FC35C736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23B9CB-AF27-4052-BA06-EE30D50C92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424F85-590C-4BE9-9130-A6934D5BF2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E36B-FFC1-4B22-8C3E-537D951734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64E2FF6-D242-4AE6-AC87-90D7163A9F25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CustomShape 4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915AF2-1815-4140-8E0A-ABA28868322A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7000"/>
              </a:lnSpc>
            </a:pPr>
            <a:r>
              <a:rPr lang="en-US" sz="1400" b="0" strike="noStrike" spc="-1" dirty="0">
                <a:latin typeface="Arial"/>
              </a:rPr>
              <a:t>We have also investigated </a:t>
            </a:r>
            <a:r>
              <a:rPr lang="en-US" sz="1400" b="0" strike="noStrike" spc="-1" dirty="0" err="1">
                <a:latin typeface="Arial"/>
              </a:rPr>
              <a:t>resnet</a:t>
            </a:r>
            <a:r>
              <a:rPr lang="en-US" sz="1400" b="0" strike="noStrike" spc="-1" dirty="0">
                <a:latin typeface="Arial"/>
              </a:rPr>
              <a:t> along with  logistic regression, FNN, Decision tree for the classification.</a:t>
            </a:r>
          </a:p>
          <a:p>
            <a:pPr marL="216000" indent="-216000">
              <a:lnSpc>
                <a:spcPct val="107000"/>
              </a:lnSpc>
              <a:spcBef>
                <a:spcPts val="799"/>
              </a:spcBef>
            </a:pPr>
            <a:r>
              <a:rPr lang="en-US" sz="1400" b="0" strike="noStrike" spc="-1" dirty="0">
                <a:latin typeface="Arial"/>
              </a:rPr>
              <a:t>we chose to train the 2nd phase using ML algo limited dataset</a:t>
            </a:r>
          </a:p>
          <a:p>
            <a:pPr marL="216000" indent="-216000">
              <a:lnSpc>
                <a:spcPct val="107000"/>
              </a:lnSpc>
              <a:spcBef>
                <a:spcPts val="799"/>
              </a:spcBef>
            </a:pPr>
            <a:r>
              <a:rPr lang="en-US" sz="1400" b="0" strike="noStrike" spc="-1" dirty="0">
                <a:latin typeface="Arial"/>
              </a:rPr>
              <a:t>we also trained the </a:t>
            </a:r>
            <a:r>
              <a:rPr lang="en-US" sz="1400" b="0" strike="noStrike" spc="-1" dirty="0" err="1">
                <a:latin typeface="Arial"/>
              </a:rPr>
              <a:t>resnet</a:t>
            </a:r>
            <a:r>
              <a:rPr lang="en-US" sz="1400" b="0" strike="noStrike" spc="-1" dirty="0">
                <a:latin typeface="Arial"/>
              </a:rPr>
              <a:t> with FNN and we got 42% for recall and this confirms our decision </a:t>
            </a:r>
          </a:p>
          <a:p>
            <a:pPr marL="216000" indent="-216000">
              <a:lnSpc>
                <a:spcPct val="100000"/>
              </a:lnSpc>
              <a:spcBef>
                <a:spcPts val="7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34D4BC-2DD6-4E5C-9BDB-EB50DFA71C6A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Roboto"/>
                <a:ea typeface="Capella"/>
              </a:rPr>
              <a:t>Missing statistics (std, mean) on the metrics.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384058-E34F-45ED-8145-254C0B7F998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From this experiment, we concluded that how important it is to classify Covid-19 images, Rather than coming up with an architecture which has higher performance in terms of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Especially in medical field, recall is an important factor.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Because it guarantee that algorithm has correctly classified the class in which we are interested in(Covid-19).</a:t>
            </a:r>
            <a:endParaRPr lang="en-DE" sz="2000" dirty="0"/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41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42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251B05-F26D-4956-90CD-2050B50835C8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5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46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600051-7C8B-46B0-8097-054C0FF437A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9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0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0B53F2-BF01-4208-A596-77E1B7641FF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93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94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561878-F846-4B1A-B8C0-7DBA09B4AE79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97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98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2ABE29-BE2D-4CEB-95F2-5789E1850FB3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801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02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015D877-8B59-404C-8871-EEAE88F712E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94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What detailed questions/challenges did you plan to solve? • What was the exact challenge/research question you solved? • Maximum 2-3 slides • Maximum 3-4 questions</a:t>
            </a:r>
          </a:p>
        </p:txBody>
      </p:sp>
      <p:sp>
        <p:nvSpPr>
          <p:cNvPr id="809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10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2B5D9-A0F1-4F81-A58A-CA04E4E8474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 is the example of positive CXR for COVID-19 with radiographic findings. The green and yellow arrows are pointing to the white space in both lungs,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Anesthetist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lesions are centralized, it is more likely to be a bacterial infection, but if the lesions spread in bilateral regions and the base area of the lungs, COVID-19 infection is more likely to occur [10].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 is detected in the bilateral consolidation of the lungs in 47% of the cases [7]</a:t>
            </a:r>
          </a:p>
          <a:p>
            <a:endParaRPr lang="en-US" sz="1200" b="0" i="0" strike="noStrike" kern="1200" spc="-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813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14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E77D9B-B0B8-43AF-AFC5-E3985DB4B619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used dataset is collected from two different sources. The first dataset has the dominant number of normal X-Ray images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limited number of Covid-19 cases.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dataset [4], contains numerous subclasses of pneumonia diseases. And it has 317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19, 5 times more than the 1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both datasets, we have collected a total of 373 Covid-19 cases.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Merging both datasets raised a new issue: duplicated images were found. In order to avoid overfitting, We eliminated these images.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duplicate images are eliminated. Secondly, comparing the similarity between images allows us to identify images that are cropped or resized. After cleaning the data and removing duplicate images using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CCleaner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tool, we selected the target data by eliminating unlabeled images.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 shows the data cleaning process in numbers. Respectively, 0.5% and 30% from dataset 1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18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58E6EF-748E-45E2-890A-3989528C88D1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Train-Test Split ratio is 7:3.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our pipeline (Figure 1), we have two classification phases. Normal vs Pneumonia, then in a second step; COVID-19vs Non-COVID-19. Figure 6 and 7 represent the data distribution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global visualization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datadistribution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see Figure 6.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9EAA25-184C-4E9E-B345-6A7A7F90D825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64E2FF6-D242-4AE6-AC87-90D7163A9F25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307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2286000" y="5410538"/>
            <a:ext cx="13716000" cy="360"/>
          </a:xfrm>
          <a:prstGeom prst="line">
            <a:avLst/>
          </a:prstGeom>
          <a:ln w="19080">
            <a:solidFill>
              <a:srgbClr val="FF6600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132200" y="3614040"/>
            <a:ext cx="15747120" cy="278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9721440"/>
            <a:ext cx="18287280" cy="564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13018320" y="9721440"/>
            <a:ext cx="5268960" cy="5648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18287280" cy="1461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0"/>
            <a:ext cx="387720" cy="1461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9721440"/>
            <a:ext cx="18287280" cy="564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3018320" y="9721440"/>
            <a:ext cx="5268960" cy="5648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0" y="0"/>
            <a:ext cx="18287280" cy="1461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0" y="0"/>
            <a:ext cx="387720" cy="1461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63040" y="9326520"/>
            <a:ext cx="6892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FF66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9685440" y="9326520"/>
            <a:ext cx="6892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FF66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1463040" y="2094120"/>
            <a:ext cx="179280" cy="65282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9678240" y="2095560"/>
            <a:ext cx="179280" cy="65282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PlaceHolder 9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8" name="PlaceHolder 10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9721440"/>
            <a:ext cx="18287280" cy="564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13018320" y="9721440"/>
            <a:ext cx="5268960" cy="5648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0" y="0"/>
            <a:ext cx="18287280" cy="1461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"/>
          <p:cNvSpPr/>
          <p:nvPr/>
        </p:nvSpPr>
        <p:spPr>
          <a:xfrm>
            <a:off x="0" y="0"/>
            <a:ext cx="387720" cy="1461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726120" y="2430360"/>
            <a:ext cx="235440" cy="5979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9164160" y="3012120"/>
            <a:ext cx="8148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FF66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PlaceHolder 7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2" name="PlaceHolder 8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9721440"/>
            <a:ext cx="18287280" cy="564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"/>
          <p:cNvSpPr/>
          <p:nvPr/>
        </p:nvSpPr>
        <p:spPr>
          <a:xfrm>
            <a:off x="13018320" y="9721440"/>
            <a:ext cx="5268960" cy="5648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0" y="0"/>
            <a:ext cx="18287280" cy="1461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4"/>
          <p:cNvSpPr/>
          <p:nvPr/>
        </p:nvSpPr>
        <p:spPr>
          <a:xfrm>
            <a:off x="0" y="0"/>
            <a:ext cx="387720" cy="1461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714960" y="2094120"/>
            <a:ext cx="192600" cy="3794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6"/>
          <p:cNvSpPr/>
          <p:nvPr/>
        </p:nvSpPr>
        <p:spPr>
          <a:xfrm>
            <a:off x="714960" y="6583320"/>
            <a:ext cx="5480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FF66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"/>
          <p:cNvSpPr/>
          <p:nvPr/>
        </p:nvSpPr>
        <p:spPr>
          <a:xfrm>
            <a:off x="6391080" y="2094120"/>
            <a:ext cx="192600" cy="3794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8"/>
          <p:cNvSpPr/>
          <p:nvPr/>
        </p:nvSpPr>
        <p:spPr>
          <a:xfrm>
            <a:off x="6391080" y="6583320"/>
            <a:ext cx="5480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FF66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9"/>
          <p:cNvSpPr/>
          <p:nvPr/>
        </p:nvSpPr>
        <p:spPr>
          <a:xfrm>
            <a:off x="12074400" y="2094120"/>
            <a:ext cx="192600" cy="3794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0"/>
          <p:cNvSpPr/>
          <p:nvPr/>
        </p:nvSpPr>
        <p:spPr>
          <a:xfrm>
            <a:off x="12074400" y="6583320"/>
            <a:ext cx="5480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FF66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PlaceHolder 1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0" name="PlaceHolder 1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9721440"/>
            <a:ext cx="18287280" cy="564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"/>
          <p:cNvSpPr/>
          <p:nvPr/>
        </p:nvSpPr>
        <p:spPr>
          <a:xfrm>
            <a:off x="13018320" y="9721440"/>
            <a:ext cx="5268960" cy="5648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0" y="0"/>
            <a:ext cx="18287280" cy="1461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4"/>
          <p:cNvSpPr/>
          <p:nvPr/>
        </p:nvSpPr>
        <p:spPr>
          <a:xfrm>
            <a:off x="0" y="0"/>
            <a:ext cx="387720" cy="1461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PlaceHolder 5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9" name="PlaceHolder 6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2219400" y="2327283"/>
            <a:ext cx="13727880" cy="30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" dirty="0">
                <a:solidFill>
                  <a:srgbClr val="404040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2200446" y="7558417"/>
            <a:ext cx="13689720" cy="6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808080"/>
                </a:solidFill>
                <a:latin typeface="Bebas Neue Regular"/>
                <a:ea typeface="A-OTF Gothic BBB Pro Medium"/>
              </a:rPr>
              <a:t>24  July 2020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84" name="Google Shape;251;p1"/>
          <p:cNvPicPr/>
          <p:nvPr/>
        </p:nvPicPr>
        <p:blipFill>
          <a:blip r:embed="rId3"/>
          <a:stretch/>
        </p:blipFill>
        <p:spPr>
          <a:xfrm>
            <a:off x="11769120" y="340200"/>
            <a:ext cx="6298920" cy="1679400"/>
          </a:xfrm>
          <a:prstGeom prst="rect">
            <a:avLst/>
          </a:prstGeom>
          <a:ln>
            <a:noFill/>
          </a:ln>
        </p:spPr>
      </p:pic>
      <p:sp>
        <p:nvSpPr>
          <p:cNvPr id="485" name="CustomShape 3"/>
          <p:cNvSpPr/>
          <p:nvPr/>
        </p:nvSpPr>
        <p:spPr>
          <a:xfrm>
            <a:off x="2163960" y="5647563"/>
            <a:ext cx="13836960" cy="1964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200" spc="-1" dirty="0">
                <a:solidFill>
                  <a:srgbClr val="404040"/>
                </a:solidFill>
                <a:latin typeface="Bebas Neue Regular"/>
              </a:rPr>
              <a:t>Supervised by </a:t>
            </a:r>
            <a:r>
              <a:rPr lang="en-US" sz="42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Julian Stier</a:t>
            </a:r>
          </a:p>
          <a:p>
            <a:pPr>
              <a:lnSpc>
                <a:spcPct val="90000"/>
              </a:lnSpc>
            </a:pPr>
            <a:endParaRPr lang="en-US" sz="3900" b="0" strike="noStrike" spc="-1" dirty="0">
              <a:solidFill>
                <a:srgbClr val="FF6600"/>
              </a:solidFill>
              <a:latin typeface="Bebas Neue"/>
              <a:ea typeface="Bebas Neue"/>
            </a:endParaRPr>
          </a:p>
          <a:p>
            <a:pPr>
              <a:lnSpc>
                <a:spcPct val="90000"/>
              </a:lnSpc>
            </a:pPr>
            <a:r>
              <a:rPr lang="en-US" sz="39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Mohamed Abdallah Zaghlol Abdo 					Dorra El Mekki</a:t>
            </a:r>
            <a:endParaRPr lang="en-US" sz="39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9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Muhammad Hadeeq		</a:t>
            </a:r>
            <a:r>
              <a:rPr lang="en-US" sz="44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					</a:t>
            </a:r>
            <a:r>
              <a:rPr lang="en-US" sz="39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Alok chauhan</a:t>
            </a:r>
            <a:endParaRPr lang="en-US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"/>
                <a:ea typeface="Bebas Neue"/>
              </a:rPr>
              <a:t>Experiment: Dataset (3)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3000" b="0" strike="noStrike" spc="-1">
                <a:solidFill>
                  <a:srgbClr val="FF6600"/>
                </a:solidFill>
                <a:latin typeface="Bebas Neue"/>
                <a:ea typeface="Bebas Neue"/>
              </a:rPr>
              <a:t>Data distribution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73" name="CustomShape 4"/>
          <p:cNvSpPr/>
          <p:nvPr/>
        </p:nvSpPr>
        <p:spPr>
          <a:xfrm>
            <a:off x="714960" y="5994720"/>
            <a:ext cx="548064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Figure </a:t>
            </a:r>
            <a:r>
              <a:rPr lang="en-US" sz="2000" spc="-1" dirty="0">
                <a:solidFill>
                  <a:srgbClr val="FF6600"/>
                </a:solidFill>
                <a:latin typeface="Bebas Neue"/>
                <a:ea typeface="Bebas Neue"/>
              </a:rPr>
              <a:t>5</a:t>
            </a:r>
            <a:r>
              <a:rPr lang="en-US" sz="20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: Data distribution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4" name="CustomShape 5"/>
          <p:cNvSpPr/>
          <p:nvPr/>
        </p:nvSpPr>
        <p:spPr>
          <a:xfrm>
            <a:off x="6792480" y="5888880"/>
            <a:ext cx="548064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Figure 6: Data distribution of 1st phase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5" name="CustomShape 6"/>
          <p:cNvSpPr/>
          <p:nvPr/>
        </p:nvSpPr>
        <p:spPr>
          <a:xfrm>
            <a:off x="12074400" y="5994720"/>
            <a:ext cx="550404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20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Figure 7: Data distribution of 2nd phase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676" name="Espace réservé pour une image  28"/>
          <p:cNvPicPr/>
          <p:nvPr/>
        </p:nvPicPr>
        <p:blipFill>
          <a:blip r:embed="rId3"/>
          <a:srcRect l="1310" r="1310"/>
          <a:stretch/>
        </p:blipFill>
        <p:spPr>
          <a:xfrm>
            <a:off x="6686820" y="2094120"/>
            <a:ext cx="5275800" cy="379476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77" name="Espace réservé pour une image  26"/>
          <p:cNvPicPr/>
          <p:nvPr/>
        </p:nvPicPr>
        <p:blipFill>
          <a:blip r:embed="rId4"/>
          <a:srcRect l="12145" r="167"/>
          <a:stretch/>
        </p:blipFill>
        <p:spPr>
          <a:xfrm>
            <a:off x="914400" y="2094120"/>
            <a:ext cx="5142960" cy="3794760"/>
          </a:xfrm>
          <a:prstGeom prst="rect">
            <a:avLst/>
          </a:prstGeom>
          <a:ln>
            <a:noFill/>
          </a:ln>
        </p:spPr>
      </p:pic>
      <p:pic>
        <p:nvPicPr>
          <p:cNvPr id="678" name="Espace réservé pour une image  30"/>
          <p:cNvPicPr/>
          <p:nvPr/>
        </p:nvPicPr>
        <p:blipFill>
          <a:blip r:embed="rId5"/>
          <a:srcRect l="9700" t="-601" r="346" b="601"/>
          <a:stretch/>
        </p:blipFill>
        <p:spPr>
          <a:xfrm>
            <a:off x="12378780" y="2081160"/>
            <a:ext cx="5327280" cy="3831840"/>
          </a:xfrm>
          <a:prstGeom prst="rect">
            <a:avLst/>
          </a:prstGeom>
          <a:ln>
            <a:noFill/>
          </a:ln>
        </p:spPr>
      </p:pic>
      <p:graphicFrame>
        <p:nvGraphicFramePr>
          <p:cNvPr id="679" name="Table 7"/>
          <p:cNvGraphicFramePr/>
          <p:nvPr/>
        </p:nvGraphicFramePr>
        <p:xfrm>
          <a:off x="2705040" y="7368480"/>
          <a:ext cx="5592960" cy="1843560"/>
        </p:xfrm>
        <a:graphic>
          <a:graphicData uri="http://schemas.openxmlformats.org/drawingml/2006/table">
            <a:tbl>
              <a:tblPr/>
              <a:tblGrid>
                <a:gridCol w="139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Train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Test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Total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Normal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1094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480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1574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Pneumonia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2264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964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3228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Total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3358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1444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4802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0" name="Table 8"/>
          <p:cNvGraphicFramePr/>
          <p:nvPr/>
        </p:nvGraphicFramePr>
        <p:xfrm>
          <a:off x="9281160" y="7360920"/>
          <a:ext cx="5592960" cy="1861440"/>
        </p:xfrm>
        <a:graphic>
          <a:graphicData uri="http://schemas.openxmlformats.org/drawingml/2006/table">
            <a:tbl>
              <a:tblPr/>
              <a:tblGrid>
                <a:gridCol w="139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Train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Test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Total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Covid-19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262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113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375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Non-Covid-19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2002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851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2853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Total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2264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964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3228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1" name="CustomShape 9"/>
          <p:cNvSpPr/>
          <p:nvPr/>
        </p:nvSpPr>
        <p:spPr>
          <a:xfrm>
            <a:off x="2748960" y="6696000"/>
            <a:ext cx="596016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Table 1: 1st phase classification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82" name="CustomShape 10"/>
          <p:cNvSpPr/>
          <p:nvPr/>
        </p:nvSpPr>
        <p:spPr>
          <a:xfrm>
            <a:off x="9324720" y="6711120"/>
            <a:ext cx="596016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Table 2: 2nd phase classification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6DA57-3DB7-4975-BB04-03CAAB68F2CB}"/>
              </a:ext>
            </a:extLst>
          </p:cNvPr>
          <p:cNvSpPr/>
          <p:nvPr/>
        </p:nvSpPr>
        <p:spPr>
          <a:xfrm>
            <a:off x="13024615" y="9728035"/>
            <a:ext cx="4035609" cy="55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442E45-436C-4EAD-9835-15ED4E054AA3}"/>
              </a:ext>
            </a:extLst>
          </p:cNvPr>
          <p:cNvSpPr txBox="1"/>
          <p:nvPr/>
        </p:nvSpPr>
        <p:spPr>
          <a:xfrm>
            <a:off x="17373598" y="31652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 Regular"/>
                <a:ea typeface="A-OTF Shin Go Pro L"/>
              </a:rPr>
              <a:t>Experiment: Results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4"/>
          <p:cNvSpPr/>
          <p:nvPr/>
        </p:nvSpPr>
        <p:spPr>
          <a:xfrm>
            <a:off x="955080" y="2197440"/>
            <a:ext cx="14677200" cy="10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000" b="0" strike="noStrike" spc="-1" dirty="0">
                <a:solidFill>
                  <a:srgbClr val="000000"/>
                </a:solidFill>
                <a:latin typeface="Roboto"/>
                <a:ea typeface="Capella"/>
              </a:rPr>
              <a:t>Evaluation metrics like precision, recall, F1-score and accuracy has been used to measure the performance of all the model.</a:t>
            </a:r>
            <a:endParaRPr lang="en-US" sz="3000" spc="-1" dirty="0">
              <a:latin typeface="Arial"/>
            </a:endParaRP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r>
              <a:rPr lang="en-US" sz="3000" spc="-1" dirty="0">
                <a:solidFill>
                  <a:srgbClr val="000000"/>
                </a:solidFill>
                <a:latin typeface="Arial"/>
                <a:ea typeface="Capella"/>
              </a:rPr>
              <a:t>                                       </a:t>
            </a:r>
            <a:r>
              <a:rPr lang="en-US" sz="3000" b="0" strike="noStrike" spc="-1" dirty="0">
                <a:solidFill>
                  <a:srgbClr val="000000"/>
                </a:solidFill>
                <a:latin typeface="Roboto"/>
                <a:ea typeface="Capella"/>
              </a:rPr>
              <a:t>                                 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Table 3: Comparing results</a:t>
            </a:r>
            <a:endParaRPr lang="en-US" sz="2400" spc="-1" dirty="0"/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grpSp>
        <p:nvGrpSpPr>
          <p:cNvPr id="687" name="Group 5"/>
          <p:cNvGrpSpPr/>
          <p:nvPr/>
        </p:nvGrpSpPr>
        <p:grpSpPr>
          <a:xfrm>
            <a:off x="-469080" y="9144000"/>
            <a:ext cx="18753480" cy="611280"/>
            <a:chOff x="-469080" y="9144000"/>
            <a:chExt cx="18753480" cy="611280"/>
          </a:xfrm>
          <a:solidFill>
            <a:schemeClr val="bg2">
              <a:lumMod val="90000"/>
            </a:schemeClr>
          </a:solidFill>
        </p:grpSpPr>
        <p:sp>
          <p:nvSpPr>
            <p:cNvPr id="688" name="CustomShape 6"/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7"/>
            <p:cNvSpPr/>
            <p:nvPr/>
          </p:nvSpPr>
          <p:spPr>
            <a:xfrm>
              <a:off x="0" y="9144000"/>
              <a:ext cx="268740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90" name="CustomShape 8"/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9"/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692" name="CustomShape 10"/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11"/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94" name="CustomShape 12"/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CustomShape 13"/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96" name="CustomShape 14"/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CustomShape 15"/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98" name="CustomShape 16"/>
            <p:cNvSpPr/>
            <p:nvPr/>
          </p:nvSpPr>
          <p:spPr>
            <a:xfrm>
              <a:off x="144241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CustomShape 17"/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>
                <a:latin typeface="Arial"/>
              </a:endParaRPr>
            </a:p>
          </p:txBody>
        </p:sp>
      </p:grpSp>
      <p:graphicFrame>
        <p:nvGraphicFramePr>
          <p:cNvPr id="700" name="Table 18"/>
          <p:cNvGraphicFramePr/>
          <p:nvPr>
            <p:extLst>
              <p:ext uri="{D42A27DB-BD31-4B8C-83A1-F6EECF244321}">
                <p14:modId xmlns:p14="http://schemas.microsoft.com/office/powerpoint/2010/main" val="676707743"/>
              </p:ext>
            </p:extLst>
          </p:nvPr>
        </p:nvGraphicFramePr>
        <p:xfrm>
          <a:off x="3997330" y="3855018"/>
          <a:ext cx="12997238" cy="4620891"/>
        </p:xfrm>
        <a:graphic>
          <a:graphicData uri="http://schemas.openxmlformats.org/drawingml/2006/table">
            <a:tbl>
              <a:tblPr/>
              <a:tblGrid>
                <a:gridCol w="395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0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4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1" strike="noStrike" spc="-1" dirty="0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Models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1" strike="noStrike" spc="-1" dirty="0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Precision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Recall</a:t>
                      </a:r>
                      <a:endParaRPr lang="en-US" sz="3000" b="0" strike="noStrike" spc="-1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1" strike="noStrike" spc="-1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F1-score</a:t>
                      </a:r>
                      <a:endParaRPr lang="en-US" sz="3000" b="0" strike="noStrike" spc="-1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1" strike="noStrike" spc="-1" dirty="0">
                          <a:solidFill>
                            <a:srgbClr val="FFFFFF"/>
                          </a:solidFill>
                          <a:latin typeface="Roboto"/>
                          <a:ea typeface="Capella"/>
                        </a:rPr>
                        <a:t>Accuracy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Vgg-16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79%</a:t>
                      </a:r>
                      <a:endParaRPr lang="en-US" sz="3000" b="0" strike="noStrike" spc="-1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83%</a:t>
                      </a:r>
                      <a:endParaRPr lang="en-US" sz="3000" b="0" strike="noStrike" spc="-1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80%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80%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ResNet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FF6600"/>
                          </a:solidFill>
                          <a:latin typeface="Roboto"/>
                          <a:ea typeface="Capella"/>
                        </a:rPr>
                        <a:t>85%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FF6600"/>
                          </a:solidFill>
                          <a:latin typeface="Roboto"/>
                          <a:ea typeface="Capella"/>
                        </a:rPr>
                        <a:t>84%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 err="1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ResNeXt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76%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78%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77%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77%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Inception_V3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69%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70%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74%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77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9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ResNet + SVM</a:t>
                      </a:r>
                      <a:endParaRPr lang="en-US" sz="29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89%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FF6600"/>
                          </a:solidFill>
                          <a:latin typeface="Roboto"/>
                          <a:ea typeface="Capella"/>
                        </a:rPr>
                        <a:t>90%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89%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FF6600"/>
                          </a:solidFill>
                          <a:latin typeface="Roboto"/>
                          <a:ea typeface="Capella"/>
                        </a:rPr>
                        <a:t>94%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9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Vgg + SVM</a:t>
                      </a:r>
                      <a:endParaRPr lang="en-US" sz="29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84%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85%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85%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Capella"/>
                        </a:rPr>
                        <a:t>87%</a:t>
                      </a:r>
                      <a:endParaRPr lang="en-US" sz="3000" b="0" strike="noStrike" spc="-1" dirty="0">
                        <a:latin typeface="Arial"/>
                      </a:endParaRPr>
                    </a:p>
                  </a:txBody>
                  <a:tcPr marL="91080" marR="91080">
                    <a:lnL w="6480">
                      <a:solidFill>
                        <a:srgbClr val="ED7D31"/>
                      </a:solidFill>
                    </a:lnL>
                    <a:lnR w="6480">
                      <a:solidFill>
                        <a:srgbClr val="ED7D31"/>
                      </a:solidFill>
                    </a:lnR>
                    <a:lnT w="6480">
                      <a:solidFill>
                        <a:srgbClr val="ED7D31"/>
                      </a:solidFill>
                    </a:lnT>
                    <a:lnB w="6480">
                      <a:solidFill>
                        <a:srgbClr val="ED7D3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C25D13D6-05B8-4ABB-8693-9A0E1641B0A4}"/>
              </a:ext>
            </a:extLst>
          </p:cNvPr>
          <p:cNvSpPr/>
          <p:nvPr/>
        </p:nvSpPr>
        <p:spPr>
          <a:xfrm>
            <a:off x="2374920" y="5301906"/>
            <a:ext cx="1189440" cy="17131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41C63-D8DC-45B3-B52F-25D9C91E6D81}"/>
              </a:ext>
            </a:extLst>
          </p:cNvPr>
          <p:cNvSpPr txBox="1"/>
          <p:nvPr/>
        </p:nvSpPr>
        <p:spPr>
          <a:xfrm>
            <a:off x="0" y="5723616"/>
            <a:ext cx="230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Pretrained Models (First approach)</a:t>
            </a:r>
            <a:endParaRPr lang="en-DE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569B7A4-92E4-44A5-861B-D9B5E276A514}"/>
              </a:ext>
            </a:extLst>
          </p:cNvPr>
          <p:cNvSpPr/>
          <p:nvPr/>
        </p:nvSpPr>
        <p:spPr>
          <a:xfrm>
            <a:off x="2570119" y="7382260"/>
            <a:ext cx="994241" cy="95817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DD0DC-72A1-4FA6-BBF3-4B3F9407ABF5}"/>
              </a:ext>
            </a:extLst>
          </p:cNvPr>
          <p:cNvSpPr txBox="1"/>
          <p:nvPr/>
        </p:nvSpPr>
        <p:spPr>
          <a:xfrm>
            <a:off x="71497" y="7382683"/>
            <a:ext cx="2601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Hierarchical classification</a:t>
            </a:r>
          </a:p>
          <a:p>
            <a:r>
              <a:rPr lang="en-US" sz="2400" b="1" dirty="0"/>
              <a:t>(our approach)</a:t>
            </a:r>
            <a:endParaRPr lang="en-DE" sz="2400" b="1" dirty="0"/>
          </a:p>
          <a:p>
            <a:endParaRPr lang="en-D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BCE79-75D7-426E-A2E0-4672505C01E9}"/>
              </a:ext>
            </a:extLst>
          </p:cNvPr>
          <p:cNvSpPr/>
          <p:nvPr/>
        </p:nvSpPr>
        <p:spPr>
          <a:xfrm>
            <a:off x="13010128" y="9755280"/>
            <a:ext cx="4114080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339FEAA-3E6A-4BF6-9505-FB3410CA347F}"/>
              </a:ext>
            </a:extLst>
          </p:cNvPr>
          <p:cNvSpPr txBox="1"/>
          <p:nvPr/>
        </p:nvSpPr>
        <p:spPr>
          <a:xfrm>
            <a:off x="17373598" y="316523"/>
            <a:ext cx="825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81379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 Regular"/>
                <a:ea typeface="A-OTF Shin Go Pro L"/>
              </a:rPr>
              <a:t>Experiment: Discussion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1" name="Group 4"/>
          <p:cNvGrpSpPr/>
          <p:nvPr/>
        </p:nvGrpSpPr>
        <p:grpSpPr>
          <a:xfrm>
            <a:off x="-341912" y="9144000"/>
            <a:ext cx="18629912" cy="611280"/>
            <a:chOff x="-469080" y="9144000"/>
            <a:chExt cx="18629912" cy="611280"/>
          </a:xfrm>
        </p:grpSpPr>
        <p:sp>
          <p:nvSpPr>
            <p:cNvPr id="722" name="CustomShape 5"/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6"/>
            <p:cNvSpPr/>
            <p:nvPr/>
          </p:nvSpPr>
          <p:spPr>
            <a:xfrm>
              <a:off x="0" y="9144000"/>
              <a:ext cx="268740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724" name="CustomShape 7"/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8"/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26" name="CustomShape 9"/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10"/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28" name="CustomShape 11"/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12"/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30" name="CustomShape 13"/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14"/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32" name="CustomShape 15"/>
            <p:cNvSpPr/>
            <p:nvPr/>
          </p:nvSpPr>
          <p:spPr>
            <a:xfrm>
              <a:off x="14300552" y="9144000"/>
              <a:ext cx="3860280" cy="611280"/>
            </a:xfrm>
            <a:prstGeom prst="chevron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16"/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 dirty="0">
                <a:latin typeface="Arial"/>
              </a:endParaRPr>
            </a:p>
          </p:txBody>
        </p:sp>
      </p:grpSp>
      <p:sp>
        <p:nvSpPr>
          <p:cNvPr id="734" name="CustomShape 17"/>
          <p:cNvSpPr/>
          <p:nvPr/>
        </p:nvSpPr>
        <p:spPr>
          <a:xfrm>
            <a:off x="1631520" y="2981520"/>
            <a:ext cx="14677200" cy="171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18"/>
          <p:cNvSpPr/>
          <p:nvPr/>
        </p:nvSpPr>
        <p:spPr>
          <a:xfrm>
            <a:off x="10099440" y="5960880"/>
            <a:ext cx="14677200" cy="171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19"/>
          <p:cNvSpPr/>
          <p:nvPr/>
        </p:nvSpPr>
        <p:spPr>
          <a:xfrm>
            <a:off x="941400" y="2134800"/>
            <a:ext cx="14677200" cy="3788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600" b="1" strike="noStrike" spc="-1" dirty="0" err="1">
                <a:solidFill>
                  <a:srgbClr val="000000"/>
                </a:solidFill>
                <a:latin typeface="Roboto"/>
                <a:ea typeface="Capella"/>
              </a:rPr>
              <a:t>ResNet</a:t>
            </a:r>
            <a:r>
              <a:rPr lang="en-US" sz="3600" b="1" strike="noStrike" spc="-1" dirty="0">
                <a:solidFill>
                  <a:srgbClr val="000000"/>
                </a:solidFill>
                <a:latin typeface="Roboto"/>
                <a:ea typeface="Capella"/>
              </a:rPr>
              <a:t> +SVM </a:t>
            </a:r>
            <a:r>
              <a:rPr lang="en-US" sz="3600" strike="noStrike" spc="-1" dirty="0">
                <a:solidFill>
                  <a:srgbClr val="000000"/>
                </a:solidFill>
                <a:latin typeface="Roboto"/>
                <a:ea typeface="Capella"/>
              </a:rPr>
              <a:t>achieves</a:t>
            </a:r>
            <a:r>
              <a:rPr lang="en-US" sz="3600" b="1" strike="noStrike" spc="-1" dirty="0">
                <a:solidFill>
                  <a:srgbClr val="000000"/>
                </a:solidFill>
                <a:latin typeface="Roboto"/>
                <a:ea typeface="Capella"/>
              </a:rPr>
              <a:t> </a:t>
            </a:r>
            <a:r>
              <a:rPr lang="en-US" sz="3600" strike="noStrike" spc="-1" dirty="0">
                <a:solidFill>
                  <a:srgbClr val="000000"/>
                </a:solidFill>
                <a:latin typeface="Roboto"/>
                <a:ea typeface="Capella"/>
              </a:rPr>
              <a:t>the highest </a:t>
            </a:r>
            <a:r>
              <a:rPr lang="en-US" sz="3600" spc="-1" dirty="0">
                <a:solidFill>
                  <a:srgbClr val="000000"/>
                </a:solidFill>
                <a:latin typeface="Roboto"/>
                <a:ea typeface="Capella"/>
              </a:rPr>
              <a:t> accuracy.</a:t>
            </a: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3600" b="0" strike="noStrike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600" b="1" spc="-1" dirty="0" err="1">
                <a:solidFill>
                  <a:srgbClr val="000000"/>
                </a:solidFill>
                <a:latin typeface="Roboto"/>
                <a:ea typeface="Capella"/>
              </a:rPr>
              <a:t>ResNet</a:t>
            </a:r>
            <a:r>
              <a:rPr lang="en-US" sz="3600" b="1" spc="-1" dirty="0">
                <a:solidFill>
                  <a:srgbClr val="000000"/>
                </a:solidFill>
                <a:latin typeface="Roboto"/>
                <a:ea typeface="Capell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Roboto"/>
                <a:ea typeface="Capella"/>
              </a:rPr>
              <a:t>is the most performing model in feature extraction.</a:t>
            </a: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3600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Roboto"/>
                <a:ea typeface="Capella"/>
              </a:rPr>
              <a:t>Machine learning algorithms perform well on small data.</a:t>
            </a: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3600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Roboto"/>
                <a:ea typeface="Capella"/>
              </a:rPr>
              <a:t>The results are stable.</a:t>
            </a: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3600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3600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877888">
              <a:buClr>
                <a:srgbClr val="000000"/>
              </a:buClr>
            </a:pPr>
            <a:endParaRPr lang="en-US" sz="3600" b="0" strike="noStrike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Roboto"/>
                <a:ea typeface="Capella"/>
              </a:rPr>
              <a:t>Cumulative error from hierarchical classification.</a:t>
            </a: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3600" b="0" strike="noStrike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38880">
              <a:lnSpc>
                <a:spcPct val="100000"/>
              </a:lnSpc>
              <a:buClr>
                <a:srgbClr val="000000"/>
              </a:buClr>
            </a:pPr>
            <a:endParaRPr lang="en-US" sz="3600" b="0" strike="noStrike" spc="-1" dirty="0">
              <a:solidFill>
                <a:srgbClr val="000000"/>
              </a:solidFill>
              <a:latin typeface="Roboto"/>
              <a:ea typeface="Capella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85543-13B6-477B-9894-C0B513D9B336}"/>
              </a:ext>
            </a:extLst>
          </p:cNvPr>
          <p:cNvSpPr/>
          <p:nvPr/>
        </p:nvSpPr>
        <p:spPr>
          <a:xfrm>
            <a:off x="13070778" y="9755280"/>
            <a:ext cx="4249644" cy="55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E0EF94C7-67DD-4B5C-BBD2-1C179ED41AAF}"/>
              </a:ext>
            </a:extLst>
          </p:cNvPr>
          <p:cNvSpPr/>
          <p:nvPr/>
        </p:nvSpPr>
        <p:spPr>
          <a:xfrm>
            <a:off x="613395" y="6604754"/>
            <a:ext cx="601020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accent2"/>
                </a:solidFill>
              </a:rPr>
              <a:t>Limitation: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7669F2-A000-4FC2-88EB-5DDB3AA6B11D}"/>
              </a:ext>
            </a:extLst>
          </p:cNvPr>
          <p:cNvSpPr txBox="1"/>
          <p:nvPr/>
        </p:nvSpPr>
        <p:spPr>
          <a:xfrm>
            <a:off x="17373598" y="31652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2F2F2"/>
                </a:solidFill>
                <a:latin typeface="Bebas Neue"/>
                <a:ea typeface="Bebas Neue"/>
              </a:rPr>
              <a:t>Conclusion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115800" y="9721440"/>
            <a:ext cx="61714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3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CustomShape 4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CustomShape 5"/>
          <p:cNvSpPr/>
          <p:nvPr/>
        </p:nvSpPr>
        <p:spPr>
          <a:xfrm>
            <a:off x="911520" y="2104920"/>
            <a:ext cx="600300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Conclusion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65" name="CustomShape 6"/>
          <p:cNvSpPr/>
          <p:nvPr/>
        </p:nvSpPr>
        <p:spPr>
          <a:xfrm>
            <a:off x="927720" y="5773257"/>
            <a:ext cx="601020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chemeClr val="accent2"/>
                </a:solidFill>
                <a:latin typeface="Arial"/>
              </a:rPr>
              <a:t>Future work</a:t>
            </a:r>
          </a:p>
        </p:txBody>
      </p:sp>
      <p:sp>
        <p:nvSpPr>
          <p:cNvPr id="766" name="CustomShape 7"/>
          <p:cNvSpPr/>
          <p:nvPr/>
        </p:nvSpPr>
        <p:spPr>
          <a:xfrm>
            <a:off x="927720" y="7638120"/>
            <a:ext cx="16048800" cy="20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CustomShape 8"/>
          <p:cNvSpPr/>
          <p:nvPr/>
        </p:nvSpPr>
        <p:spPr>
          <a:xfrm>
            <a:off x="904680" y="2791800"/>
            <a:ext cx="16163640" cy="400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8" name="Group 9"/>
          <p:cNvGrpSpPr/>
          <p:nvPr/>
        </p:nvGrpSpPr>
        <p:grpSpPr>
          <a:xfrm>
            <a:off x="-469080" y="9144000"/>
            <a:ext cx="18753480" cy="611280"/>
            <a:chOff x="-469080" y="9144000"/>
            <a:chExt cx="18753480" cy="611280"/>
          </a:xfrm>
          <a:solidFill>
            <a:schemeClr val="bg2">
              <a:lumMod val="90000"/>
            </a:schemeClr>
          </a:solidFill>
        </p:grpSpPr>
        <p:sp>
          <p:nvSpPr>
            <p:cNvPr id="769" name="CustomShape 10"/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11"/>
            <p:cNvSpPr/>
            <p:nvPr/>
          </p:nvSpPr>
          <p:spPr>
            <a:xfrm>
              <a:off x="0" y="9144000"/>
              <a:ext cx="268740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71" name="CustomShape 12"/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13"/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73" name="CustomShape 14"/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CustomShape 15"/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75" name="CustomShape 16"/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17"/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77" name="CustomShape 18"/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19"/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79" name="CustomShape 20"/>
            <p:cNvSpPr/>
            <p:nvPr/>
          </p:nvSpPr>
          <p:spPr>
            <a:xfrm>
              <a:off x="144241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21"/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>
                <a:latin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B22E7A-A279-4D05-847C-AD4F150D33CD}"/>
              </a:ext>
            </a:extLst>
          </p:cNvPr>
          <p:cNvSpPr txBox="1"/>
          <p:nvPr/>
        </p:nvSpPr>
        <p:spPr>
          <a:xfrm>
            <a:off x="1343700" y="3285301"/>
            <a:ext cx="16039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08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pc="-1" dirty="0" err="1">
                <a:solidFill>
                  <a:srgbClr val="000000"/>
                </a:solidFill>
                <a:latin typeface="Roboto"/>
                <a:ea typeface="Capella"/>
              </a:rPr>
              <a:t>ResNet</a:t>
            </a:r>
            <a:r>
              <a:rPr lang="en-US" sz="3200" b="1" spc="-1" dirty="0">
                <a:solidFill>
                  <a:srgbClr val="000000"/>
                </a:solidFill>
                <a:latin typeface="Roboto"/>
                <a:ea typeface="Capella"/>
              </a:rPr>
              <a:t> +SVM </a:t>
            </a:r>
            <a:r>
              <a:rPr lang="en-US" sz="3200" spc="-1" dirty="0">
                <a:solidFill>
                  <a:srgbClr val="000000"/>
                </a:solidFill>
                <a:latin typeface="Roboto"/>
                <a:ea typeface="Capella"/>
              </a:rPr>
              <a:t>achieves</a:t>
            </a:r>
            <a:r>
              <a:rPr lang="en-US" sz="3200" b="1" spc="-1" dirty="0">
                <a:solidFill>
                  <a:srgbClr val="000000"/>
                </a:solidFill>
                <a:latin typeface="Roboto"/>
                <a:ea typeface="Capella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Roboto"/>
                <a:ea typeface="Capella"/>
              </a:rPr>
              <a:t>the highest  accuracy.</a:t>
            </a:r>
          </a:p>
          <a:p>
            <a:pPr marL="49608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Roboto"/>
                <a:ea typeface="Capella"/>
              </a:rPr>
              <a:t>Using machine learning algorithm for the second phase of the hierarchical classification improved the results.</a:t>
            </a:r>
          </a:p>
          <a:p>
            <a:pPr marL="49608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latin typeface="Roboto"/>
              <a:ea typeface="Capell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5970-841C-4A5D-800C-D2A270C08618}"/>
              </a:ext>
            </a:extLst>
          </p:cNvPr>
          <p:cNvSpPr txBox="1"/>
          <p:nvPr/>
        </p:nvSpPr>
        <p:spPr>
          <a:xfrm>
            <a:off x="1343700" y="6668401"/>
            <a:ext cx="160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Exploration of different neural architectures design for medical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techniques to avoid the bias data such as up-sampling technique.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86BCF-E21F-4D5C-9011-F90B43E0BC9D}"/>
              </a:ext>
            </a:extLst>
          </p:cNvPr>
          <p:cNvSpPr/>
          <p:nvPr/>
        </p:nvSpPr>
        <p:spPr>
          <a:xfrm>
            <a:off x="13000184" y="9755280"/>
            <a:ext cx="4102832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196F764-15CC-462D-87F1-53638ED83C98}"/>
              </a:ext>
            </a:extLst>
          </p:cNvPr>
          <p:cNvSpPr txBox="1"/>
          <p:nvPr/>
        </p:nvSpPr>
        <p:spPr>
          <a:xfrm>
            <a:off x="17373598" y="31652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 Regular"/>
                <a:ea typeface="A-OTF Shin Go Pro L"/>
              </a:rPr>
              <a:t>References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4"/>
          <p:cNvSpPr/>
          <p:nvPr/>
        </p:nvSpPr>
        <p:spPr>
          <a:xfrm>
            <a:off x="457200" y="1919160"/>
            <a:ext cx="17641800" cy="308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latin typeface="Roboto"/>
                <a:ea typeface="Capella"/>
              </a:rPr>
              <a:t>[4] P. Morrison J. P. Cohen and L. Dao. 2020. COVID-19 image data collection. </a:t>
            </a:r>
            <a:r>
              <a:rPr lang="en-US" sz="2700" b="0" strike="noStrike" spc="-1" dirty="0" err="1">
                <a:solidFill>
                  <a:srgbClr val="000000"/>
                </a:solidFill>
                <a:latin typeface="Roboto"/>
                <a:ea typeface="Capella"/>
              </a:rPr>
              <a:t>arXiv</a:t>
            </a:r>
            <a:r>
              <a:rPr lang="en-US" sz="2700" b="0" strike="noStrike" spc="-1" dirty="0">
                <a:solidFill>
                  <a:srgbClr val="000000"/>
                </a:solidFill>
                <a:latin typeface="Roboto"/>
                <a:ea typeface="Capella"/>
              </a:rPr>
              <a:t> 2003.11597 (2020). https://github.com/ieee8023/covid-chestxray-dataset </a:t>
            </a:r>
            <a:endParaRPr lang="en-US" sz="27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latin typeface="Roboto"/>
                <a:ea typeface="Capella"/>
              </a:rPr>
              <a:t>[17] https://drive.google.com/drive/folders/1BTVzZZNjuNupoEz-p3Z3OJfVLAZe6yP</a:t>
            </a:r>
            <a:endParaRPr lang="en-US" sz="27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latin typeface="Roboto"/>
                <a:ea typeface="Capella"/>
              </a:rPr>
              <a:t>[18] https://www.kaggle.com/praveengovi/ </a:t>
            </a: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00" spc="-1" dirty="0">
                <a:solidFill>
                  <a:srgbClr val="000000"/>
                </a:solidFill>
                <a:latin typeface="Roboto"/>
              </a:rPr>
              <a:t>[12] Mangal, Arpan, Surya Kalia, Harish </a:t>
            </a:r>
            <a:r>
              <a:rPr lang="en-US" sz="2700" spc="-1" dirty="0" err="1">
                <a:solidFill>
                  <a:srgbClr val="000000"/>
                </a:solidFill>
                <a:latin typeface="Roboto"/>
              </a:rPr>
              <a:t>Rajgopal</a:t>
            </a:r>
            <a:r>
              <a:rPr lang="en-US" sz="2700" spc="-1" dirty="0">
                <a:solidFill>
                  <a:srgbClr val="000000"/>
                </a:solidFill>
                <a:latin typeface="Roboto"/>
              </a:rPr>
              <a:t>, </a:t>
            </a:r>
            <a:r>
              <a:rPr lang="en-US" sz="2700" spc="-1" dirty="0" err="1">
                <a:solidFill>
                  <a:srgbClr val="000000"/>
                </a:solidFill>
                <a:latin typeface="Roboto"/>
              </a:rPr>
              <a:t>Krithika</a:t>
            </a:r>
            <a:r>
              <a:rPr lang="en-US" sz="2700" spc="-1" dirty="0">
                <a:solidFill>
                  <a:srgbClr val="000000"/>
                </a:solidFill>
                <a:latin typeface="Roboto"/>
              </a:rPr>
              <a:t> Rangarajan, Vinay Namboodiri, </a:t>
            </a:r>
            <a:r>
              <a:rPr lang="en-US" sz="2700" spc="-1" dirty="0" err="1">
                <a:solidFill>
                  <a:srgbClr val="000000"/>
                </a:solidFill>
                <a:latin typeface="Roboto"/>
              </a:rPr>
              <a:t>Subhashis</a:t>
            </a:r>
            <a:r>
              <a:rPr lang="en-US" sz="2700" spc="-1" dirty="0">
                <a:solidFill>
                  <a:srgbClr val="000000"/>
                </a:solidFill>
                <a:latin typeface="Roboto"/>
              </a:rPr>
              <a:t> Banerjee, and Chetan Arora. "</a:t>
            </a:r>
            <a:r>
              <a:rPr lang="en-US" sz="2700" spc="-1" dirty="0" err="1">
                <a:solidFill>
                  <a:srgbClr val="000000"/>
                </a:solidFill>
                <a:latin typeface="Roboto"/>
              </a:rPr>
              <a:t>CovidAID</a:t>
            </a:r>
            <a:r>
              <a:rPr lang="en-US" sz="2700" spc="-1" dirty="0">
                <a:solidFill>
                  <a:srgbClr val="000000"/>
                </a:solidFill>
                <a:latin typeface="Roboto"/>
              </a:rPr>
              <a:t>: COVID-19 Detection Using Chest X-Ray." </a:t>
            </a:r>
            <a:r>
              <a:rPr lang="en-US" sz="2700" spc="-1" dirty="0" err="1">
                <a:solidFill>
                  <a:srgbClr val="000000"/>
                </a:solidFill>
                <a:latin typeface="Roboto"/>
              </a:rPr>
              <a:t>arXiv</a:t>
            </a:r>
            <a:r>
              <a:rPr lang="en-US" sz="2700" spc="-1" dirty="0">
                <a:solidFill>
                  <a:srgbClr val="000000"/>
                </a:solidFill>
                <a:latin typeface="Roboto"/>
              </a:rPr>
              <a:t> preprint arXiv:2004.09803 (2020).</a:t>
            </a:r>
            <a:endParaRPr lang="en-US" sz="2700" spc="-1" dirty="0"/>
          </a:p>
          <a:p>
            <a:pPr>
              <a:lnSpc>
                <a:spcPct val="100000"/>
              </a:lnSpc>
            </a:pPr>
            <a:endParaRPr lang="en-US" sz="2700" b="0" strike="noStrike" spc="-1" dirty="0"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C09AA9-1B3E-4340-8390-3541A97E8BB3}"/>
              </a:ext>
            </a:extLst>
          </p:cNvPr>
          <p:cNvSpPr txBox="1"/>
          <p:nvPr/>
        </p:nvSpPr>
        <p:spPr>
          <a:xfrm>
            <a:off x="17373598" y="31652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1AF02-CE59-4ADE-BB18-C190679CB0D0}"/>
              </a:ext>
            </a:extLst>
          </p:cNvPr>
          <p:cNvSpPr/>
          <p:nvPr/>
        </p:nvSpPr>
        <p:spPr>
          <a:xfrm>
            <a:off x="13000184" y="9755280"/>
            <a:ext cx="4102832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1132200" y="3614040"/>
            <a:ext cx="15747120" cy="27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18000" b="0" strike="noStrike" spc="-1">
                <a:solidFill>
                  <a:srgbClr val="3F3F3F"/>
                </a:solidFill>
                <a:latin typeface="Bebas Neue"/>
                <a:ea typeface="Bebas Neue"/>
              </a:rPr>
              <a:t>Thank You!</a:t>
            </a:r>
            <a:endParaRPr lang="en-US" sz="18000" b="0" strike="noStrike" spc="-1">
              <a:latin typeface="Arial"/>
            </a:endParaRPr>
          </a:p>
        </p:txBody>
      </p:sp>
      <p:sp>
        <p:nvSpPr>
          <p:cNvPr id="786" name="CustomShape 2"/>
          <p:cNvSpPr/>
          <p:nvPr/>
        </p:nvSpPr>
        <p:spPr>
          <a:xfrm>
            <a:off x="1132200" y="6110640"/>
            <a:ext cx="13715280" cy="10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6600"/>
                </a:solidFill>
                <a:latin typeface="Bebas Neue"/>
                <a:ea typeface="Bebas Neue"/>
              </a:rPr>
              <a:t>Any Questions?</a:t>
            </a:r>
            <a:endParaRPr lang="en-US" sz="6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n-US" sz="6000" b="0" strike="noStrike" spc="-1">
              <a:latin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642A10-559F-41D1-94F1-DB6D966411FB}"/>
              </a:ext>
            </a:extLst>
          </p:cNvPr>
          <p:cNvSpPr txBox="1"/>
          <p:nvPr/>
        </p:nvSpPr>
        <p:spPr>
          <a:xfrm>
            <a:off x="17373598" y="31652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79ADA-056B-40F5-A822-8F1666D7099F}"/>
              </a:ext>
            </a:extLst>
          </p:cNvPr>
          <p:cNvSpPr/>
          <p:nvPr/>
        </p:nvSpPr>
        <p:spPr>
          <a:xfrm>
            <a:off x="13000184" y="9755280"/>
            <a:ext cx="4102832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2F2F2"/>
                </a:solidFill>
                <a:latin typeface="Bebas Neue Regular"/>
                <a:ea typeface="A-OTF Shin Go Pro L"/>
              </a:rPr>
              <a:t>Overview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3"/>
          <p:cNvSpPr/>
          <p:nvPr/>
        </p:nvSpPr>
        <p:spPr>
          <a:xfrm>
            <a:off x="484560" y="961106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9" name="Group 4"/>
          <p:cNvGrpSpPr/>
          <p:nvPr/>
        </p:nvGrpSpPr>
        <p:grpSpPr>
          <a:xfrm rot="1698552">
            <a:off x="1362494" y="2325988"/>
            <a:ext cx="6080040" cy="1877040"/>
            <a:chOff x="501840" y="4754160"/>
            <a:chExt cx="6080040" cy="1877040"/>
          </a:xfrm>
        </p:grpSpPr>
        <p:sp>
          <p:nvSpPr>
            <p:cNvPr id="490" name="CustomShape 5"/>
            <p:cNvSpPr/>
            <p:nvPr/>
          </p:nvSpPr>
          <p:spPr>
            <a:xfrm rot="3711600">
              <a:off x="2980440" y="2275560"/>
              <a:ext cx="1122840" cy="608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491" name="CustomShape 6"/>
            <p:cNvSpPr/>
            <p:nvPr/>
          </p:nvSpPr>
          <p:spPr>
            <a:xfrm rot="19911600">
              <a:off x="1455840" y="4802040"/>
              <a:ext cx="466452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15000"/>
                </a:lnSpc>
              </a:pPr>
              <a:r>
                <a:rPr lang="en-US" sz="2800" b="1" strike="noStrike" spc="-1" dirty="0">
                  <a:solidFill>
                    <a:srgbClr val="FFFFFF"/>
                  </a:solidFill>
                  <a:latin typeface="Roboto"/>
                  <a:ea typeface="Roboto"/>
                </a:rPr>
                <a:t>Motivation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492" name="CustomShape 7"/>
            <p:cNvSpPr/>
            <p:nvPr/>
          </p:nvSpPr>
          <p:spPr>
            <a:xfrm rot="19911600">
              <a:off x="2125800" y="5617080"/>
              <a:ext cx="4406760" cy="1014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100000"/>
                </a:lnSpc>
                <a:spcAft>
                  <a:spcPts val="3200"/>
                </a:spcAft>
              </a:pPr>
              <a:r>
                <a:rPr lang="en-US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Recent COVID-19 outbreak requires urgent need of </a:t>
              </a:r>
              <a:r>
                <a:rPr lang="en-US" b="1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faster</a:t>
              </a:r>
              <a:r>
                <a:rPr lang="en-US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 and </a:t>
              </a:r>
              <a:r>
                <a:rPr lang="en-US" b="1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cheaper</a:t>
              </a:r>
              <a:r>
                <a:rPr lang="en-US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 tests.</a:t>
              </a:r>
              <a:endParaRPr lang="en-US" b="0" strike="noStrike" spc="-1" dirty="0">
                <a:latin typeface="Arial"/>
              </a:endParaRPr>
            </a:p>
          </p:txBody>
        </p:sp>
      </p:grpSp>
      <p:grpSp>
        <p:nvGrpSpPr>
          <p:cNvPr id="493" name="Group 8"/>
          <p:cNvGrpSpPr/>
          <p:nvPr/>
        </p:nvGrpSpPr>
        <p:grpSpPr>
          <a:xfrm rot="1681175">
            <a:off x="5655175" y="3335966"/>
            <a:ext cx="5918400" cy="4208400"/>
            <a:chOff x="5936400" y="3397320"/>
            <a:chExt cx="5918400" cy="4208400"/>
          </a:xfrm>
        </p:grpSpPr>
        <p:sp>
          <p:nvSpPr>
            <p:cNvPr id="494" name="CustomShape 9"/>
            <p:cNvSpPr/>
            <p:nvPr/>
          </p:nvSpPr>
          <p:spPr>
            <a:xfrm rot="3728400">
              <a:off x="8324640" y="2274120"/>
              <a:ext cx="1122840" cy="608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495" name="CustomShape 10"/>
            <p:cNvSpPr/>
            <p:nvPr/>
          </p:nvSpPr>
          <p:spPr>
            <a:xfrm rot="19928400">
              <a:off x="6798960" y="4801320"/>
              <a:ext cx="466704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15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Roboto"/>
                  <a:ea typeface="Roboto"/>
                </a:rPr>
                <a:t>Main challenge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496" name="CustomShape 11"/>
            <p:cNvSpPr/>
            <p:nvPr/>
          </p:nvSpPr>
          <p:spPr>
            <a:xfrm rot="19928400">
              <a:off x="7466400" y="5620680"/>
              <a:ext cx="4406400" cy="1014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100000"/>
                </a:lnSpc>
                <a:spcAft>
                  <a:spcPts val="3200"/>
                </a:spcAft>
              </a:pPr>
              <a:r>
                <a:rPr lang="en-US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The use of ML techniques for faster detection of COVID-19.</a:t>
              </a:r>
              <a:endParaRPr lang="en-US" b="0" strike="noStrike" spc="-1" dirty="0">
                <a:latin typeface="Arial"/>
              </a:endParaRPr>
            </a:p>
          </p:txBody>
        </p:sp>
      </p:grpSp>
      <p:grpSp>
        <p:nvGrpSpPr>
          <p:cNvPr id="497" name="Group 12"/>
          <p:cNvGrpSpPr/>
          <p:nvPr/>
        </p:nvGrpSpPr>
        <p:grpSpPr>
          <a:xfrm rot="1670504">
            <a:off x="10079423" y="6884067"/>
            <a:ext cx="6128340" cy="2277361"/>
            <a:chOff x="11362680" y="4753080"/>
            <a:chExt cx="6128340" cy="2277361"/>
          </a:xfrm>
        </p:grpSpPr>
        <p:sp>
          <p:nvSpPr>
            <p:cNvPr id="498" name="CustomShape 13"/>
            <p:cNvSpPr/>
            <p:nvPr/>
          </p:nvSpPr>
          <p:spPr>
            <a:xfrm rot="3717600">
              <a:off x="13841280" y="2274480"/>
              <a:ext cx="1122840" cy="608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499" name="CustomShape 14"/>
            <p:cNvSpPr/>
            <p:nvPr/>
          </p:nvSpPr>
          <p:spPr>
            <a:xfrm rot="19917600">
              <a:off x="12303360" y="4793400"/>
              <a:ext cx="4682160" cy="78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15000"/>
                </a:lnSpc>
              </a:pPr>
              <a:r>
                <a:rPr lang="en-US" sz="2800" b="1" strike="noStrike" spc="-1" dirty="0">
                  <a:solidFill>
                    <a:srgbClr val="FFFFFF"/>
                  </a:solidFill>
                  <a:latin typeface="Roboto"/>
                  <a:ea typeface="Roboto"/>
                </a:rPr>
                <a:t>Main results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500" name="CustomShape 15"/>
            <p:cNvSpPr/>
            <p:nvPr/>
          </p:nvSpPr>
          <p:spPr>
            <a:xfrm rot="19917600">
              <a:off x="13084620" y="5593334"/>
              <a:ext cx="4406400" cy="14371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>
                <a:lnSpc>
                  <a:spcPct val="100000"/>
                </a:lnSpc>
                <a:spcAft>
                  <a:spcPts val="3200"/>
                </a:spcAft>
              </a:pPr>
              <a:r>
                <a:rPr lang="en-US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A hierarchical ML model that outperforms the existing state-of-art models in terms of accuracy.</a:t>
              </a:r>
              <a:endParaRPr lang="en-US" b="0" strike="noStrike" spc="-1" dirty="0">
                <a:latin typeface="Arial"/>
              </a:endParaRPr>
            </a:p>
          </p:txBody>
        </p:sp>
      </p:grpSp>
      <p:sp>
        <p:nvSpPr>
          <p:cNvPr id="501" name="CustomShape 16"/>
          <p:cNvSpPr/>
          <p:nvPr/>
        </p:nvSpPr>
        <p:spPr>
          <a:xfrm>
            <a:off x="11959200" y="9740160"/>
            <a:ext cx="61714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CA8BF6-8982-4883-B6A8-ABCF63304FB7}"/>
              </a:ext>
            </a:extLst>
          </p:cNvPr>
          <p:cNvSpPr/>
          <p:nvPr/>
        </p:nvSpPr>
        <p:spPr>
          <a:xfrm>
            <a:off x="13081812" y="9747750"/>
            <a:ext cx="4409885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872D48-9FAA-44F6-A2E6-EE90EF84FAD6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974520" y="3614040"/>
            <a:ext cx="7146720" cy="27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800" b="0" strike="noStrike" spc="-1" dirty="0">
                <a:solidFill>
                  <a:srgbClr val="000000"/>
                </a:solidFill>
                <a:latin typeface="Bebas Neue"/>
                <a:ea typeface="Bebas Neue"/>
              </a:rPr>
              <a:t>Table of contents</a:t>
            </a:r>
            <a:br>
              <a:rPr dirty="0"/>
            </a:br>
            <a:endParaRPr lang="en-US" sz="7800" b="0" strike="noStrike" spc="-1" dirty="0">
              <a:latin typeface="Arial"/>
            </a:endParaRPr>
          </a:p>
        </p:txBody>
      </p:sp>
      <p:grpSp>
        <p:nvGrpSpPr>
          <p:cNvPr id="503" name="Group 2"/>
          <p:cNvGrpSpPr/>
          <p:nvPr/>
        </p:nvGrpSpPr>
        <p:grpSpPr>
          <a:xfrm>
            <a:off x="8109720" y="1776240"/>
            <a:ext cx="8455320" cy="6564960"/>
            <a:chOff x="8109720" y="1776240"/>
            <a:chExt cx="8455320" cy="6564960"/>
          </a:xfrm>
        </p:grpSpPr>
        <p:sp>
          <p:nvSpPr>
            <p:cNvPr id="504" name="CustomShape 3"/>
            <p:cNvSpPr/>
            <p:nvPr/>
          </p:nvSpPr>
          <p:spPr>
            <a:xfrm>
              <a:off x="8109720" y="177624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4"/>
            <p:cNvSpPr/>
            <p:nvPr/>
          </p:nvSpPr>
          <p:spPr>
            <a:xfrm>
              <a:off x="8109720" y="177624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b"/>
            <a:lstStyle/>
            <a:p>
              <a:pPr>
                <a:lnSpc>
                  <a:spcPct val="9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506" name="CustomShape 5"/>
            <p:cNvSpPr/>
            <p:nvPr/>
          </p:nvSpPr>
          <p:spPr>
            <a:xfrm>
              <a:off x="810972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6"/>
            <p:cNvSpPr/>
            <p:nvPr/>
          </p:nvSpPr>
          <p:spPr>
            <a:xfrm>
              <a:off x="930276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EA7B33"/>
            </a:solidFill>
            <a:ln w="12600">
              <a:solidFill>
                <a:srgbClr val="EA7B3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"/>
            <p:cNvSpPr/>
            <p:nvPr/>
          </p:nvSpPr>
          <p:spPr>
            <a:xfrm>
              <a:off x="1049616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E87B36"/>
            </a:solidFill>
            <a:ln w="12600">
              <a:solidFill>
                <a:srgbClr val="E87B3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8"/>
            <p:cNvSpPr/>
            <p:nvPr/>
          </p:nvSpPr>
          <p:spPr>
            <a:xfrm>
              <a:off x="1168920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E67939"/>
            </a:solidFill>
            <a:ln w="12600">
              <a:solidFill>
                <a:srgbClr val="E6793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9"/>
            <p:cNvSpPr/>
            <p:nvPr/>
          </p:nvSpPr>
          <p:spPr>
            <a:xfrm>
              <a:off x="1288260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E3793D"/>
            </a:solidFill>
            <a:ln w="12600">
              <a:solidFill>
                <a:srgbClr val="E3793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0"/>
            <p:cNvSpPr/>
            <p:nvPr/>
          </p:nvSpPr>
          <p:spPr>
            <a:xfrm>
              <a:off x="1407564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E17940"/>
            </a:solidFill>
            <a:ln w="12600">
              <a:solidFill>
                <a:srgbClr val="E1794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1"/>
            <p:cNvSpPr/>
            <p:nvPr/>
          </p:nvSpPr>
          <p:spPr>
            <a:xfrm>
              <a:off x="15269040" y="25452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F7843"/>
            </a:solidFill>
            <a:ln w="12600">
              <a:solidFill>
                <a:srgbClr val="DF784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2"/>
            <p:cNvSpPr/>
            <p:nvPr/>
          </p:nvSpPr>
          <p:spPr>
            <a:xfrm>
              <a:off x="8109720" y="289800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3"/>
            <p:cNvSpPr/>
            <p:nvPr/>
          </p:nvSpPr>
          <p:spPr>
            <a:xfrm>
              <a:off x="8109720" y="289800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b"/>
            <a:lstStyle/>
            <a:p>
              <a:pPr>
                <a:lnSpc>
                  <a:spcPct val="90000"/>
                </a:lnSpc>
              </a:pPr>
              <a:r>
                <a:rPr lang="en-US" sz="36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515" name="CustomShape 14"/>
            <p:cNvSpPr/>
            <p:nvPr/>
          </p:nvSpPr>
          <p:spPr>
            <a:xfrm>
              <a:off x="810972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D7947"/>
            </a:solidFill>
            <a:ln w="12600">
              <a:solidFill>
                <a:srgbClr val="DD79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15"/>
            <p:cNvSpPr/>
            <p:nvPr/>
          </p:nvSpPr>
          <p:spPr>
            <a:xfrm>
              <a:off x="930276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B794A"/>
            </a:solidFill>
            <a:ln w="12600">
              <a:solidFill>
                <a:srgbClr val="DB794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6"/>
            <p:cNvSpPr/>
            <p:nvPr/>
          </p:nvSpPr>
          <p:spPr>
            <a:xfrm>
              <a:off x="1049616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9794C"/>
            </a:solidFill>
            <a:ln w="12600">
              <a:solidFill>
                <a:srgbClr val="D9794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7"/>
            <p:cNvSpPr/>
            <p:nvPr/>
          </p:nvSpPr>
          <p:spPr>
            <a:xfrm>
              <a:off x="1168920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7794F"/>
            </a:solidFill>
            <a:ln w="12600">
              <a:solidFill>
                <a:srgbClr val="D7794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8"/>
            <p:cNvSpPr/>
            <p:nvPr/>
          </p:nvSpPr>
          <p:spPr>
            <a:xfrm>
              <a:off x="1288260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57953"/>
            </a:solidFill>
            <a:ln w="12600">
              <a:solidFill>
                <a:srgbClr val="D5795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9"/>
            <p:cNvSpPr/>
            <p:nvPr/>
          </p:nvSpPr>
          <p:spPr>
            <a:xfrm>
              <a:off x="1407564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37956"/>
            </a:solidFill>
            <a:ln w="12600">
              <a:solidFill>
                <a:srgbClr val="D3795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20"/>
            <p:cNvSpPr/>
            <p:nvPr/>
          </p:nvSpPr>
          <p:spPr>
            <a:xfrm>
              <a:off x="15269040" y="366696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D17958"/>
            </a:solidFill>
            <a:ln w="12600">
              <a:solidFill>
                <a:srgbClr val="D1795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21"/>
            <p:cNvSpPr/>
            <p:nvPr/>
          </p:nvSpPr>
          <p:spPr>
            <a:xfrm>
              <a:off x="8109720" y="401976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22"/>
            <p:cNvSpPr/>
            <p:nvPr/>
          </p:nvSpPr>
          <p:spPr>
            <a:xfrm>
              <a:off x="8109720" y="401976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b"/>
            <a:lstStyle/>
            <a:p>
              <a:pPr>
                <a:lnSpc>
                  <a:spcPct val="9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524" name="CustomShape 23"/>
            <p:cNvSpPr/>
            <p:nvPr/>
          </p:nvSpPr>
          <p:spPr>
            <a:xfrm>
              <a:off x="810972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F7B5C"/>
            </a:solidFill>
            <a:ln w="12600">
              <a:solidFill>
                <a:srgbClr val="CF7B5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24"/>
            <p:cNvSpPr/>
            <p:nvPr/>
          </p:nvSpPr>
          <p:spPr>
            <a:xfrm>
              <a:off x="930276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D7B5F"/>
            </a:solidFill>
            <a:ln w="12600">
              <a:solidFill>
                <a:srgbClr val="CD7B5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25"/>
            <p:cNvSpPr/>
            <p:nvPr/>
          </p:nvSpPr>
          <p:spPr>
            <a:xfrm>
              <a:off x="1049616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C7B61"/>
            </a:solidFill>
            <a:ln w="12600">
              <a:solidFill>
                <a:srgbClr val="CC7B6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26"/>
            <p:cNvSpPr/>
            <p:nvPr/>
          </p:nvSpPr>
          <p:spPr>
            <a:xfrm>
              <a:off x="1168920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A7C64"/>
            </a:solidFill>
            <a:ln w="12600">
              <a:solidFill>
                <a:srgbClr val="CA7C6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27"/>
            <p:cNvSpPr/>
            <p:nvPr/>
          </p:nvSpPr>
          <p:spPr>
            <a:xfrm>
              <a:off x="1288260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87D68"/>
            </a:solidFill>
            <a:ln w="12600">
              <a:solidFill>
                <a:srgbClr val="C87D6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28"/>
            <p:cNvSpPr/>
            <p:nvPr/>
          </p:nvSpPr>
          <p:spPr>
            <a:xfrm>
              <a:off x="1407564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67E6A"/>
            </a:solidFill>
            <a:ln w="12600">
              <a:solidFill>
                <a:srgbClr val="C67E6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29"/>
            <p:cNvSpPr/>
            <p:nvPr/>
          </p:nvSpPr>
          <p:spPr>
            <a:xfrm>
              <a:off x="15269040" y="478872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57F6D"/>
            </a:solidFill>
            <a:ln w="12600">
              <a:solidFill>
                <a:srgbClr val="C57F6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30"/>
            <p:cNvSpPr/>
            <p:nvPr/>
          </p:nvSpPr>
          <p:spPr>
            <a:xfrm>
              <a:off x="8109720" y="514152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31"/>
            <p:cNvSpPr/>
            <p:nvPr/>
          </p:nvSpPr>
          <p:spPr>
            <a:xfrm>
              <a:off x="8109720" y="514152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b"/>
            <a:lstStyle/>
            <a:p>
              <a:pPr>
                <a:lnSpc>
                  <a:spcPct val="9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533" name="CustomShape 32"/>
            <p:cNvSpPr/>
            <p:nvPr/>
          </p:nvSpPr>
          <p:spPr>
            <a:xfrm>
              <a:off x="810972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28170"/>
            </a:solidFill>
            <a:ln w="12600">
              <a:solidFill>
                <a:srgbClr val="C2817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33"/>
            <p:cNvSpPr/>
            <p:nvPr/>
          </p:nvSpPr>
          <p:spPr>
            <a:xfrm>
              <a:off x="930276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C18173"/>
            </a:solidFill>
            <a:ln w="12600">
              <a:solidFill>
                <a:srgbClr val="C1817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34"/>
            <p:cNvSpPr/>
            <p:nvPr/>
          </p:nvSpPr>
          <p:spPr>
            <a:xfrm>
              <a:off x="1049616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F8375"/>
            </a:solidFill>
            <a:ln w="12600">
              <a:solidFill>
                <a:srgbClr val="BF837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35"/>
            <p:cNvSpPr/>
            <p:nvPr/>
          </p:nvSpPr>
          <p:spPr>
            <a:xfrm>
              <a:off x="1168920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D8379"/>
            </a:solidFill>
            <a:ln w="12600">
              <a:solidFill>
                <a:srgbClr val="BD837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36"/>
            <p:cNvSpPr/>
            <p:nvPr/>
          </p:nvSpPr>
          <p:spPr>
            <a:xfrm>
              <a:off x="1288260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C857B"/>
            </a:solidFill>
            <a:ln w="12600">
              <a:solidFill>
                <a:srgbClr val="BC857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37"/>
            <p:cNvSpPr/>
            <p:nvPr/>
          </p:nvSpPr>
          <p:spPr>
            <a:xfrm>
              <a:off x="1407564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A867E"/>
            </a:solidFill>
            <a:ln w="12600">
              <a:solidFill>
                <a:srgbClr val="BA867E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38"/>
            <p:cNvSpPr/>
            <p:nvPr/>
          </p:nvSpPr>
          <p:spPr>
            <a:xfrm>
              <a:off x="15269040" y="591048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98880"/>
            </a:solidFill>
            <a:ln w="12600">
              <a:solidFill>
                <a:srgbClr val="B9888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39"/>
            <p:cNvSpPr/>
            <p:nvPr/>
          </p:nvSpPr>
          <p:spPr>
            <a:xfrm>
              <a:off x="8109720" y="626328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40"/>
            <p:cNvSpPr/>
            <p:nvPr/>
          </p:nvSpPr>
          <p:spPr>
            <a:xfrm>
              <a:off x="8109720" y="626328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b"/>
            <a:lstStyle/>
            <a:p>
              <a:pPr>
                <a:lnSpc>
                  <a:spcPct val="9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Experiments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542" name="CustomShape 41"/>
            <p:cNvSpPr/>
            <p:nvPr/>
          </p:nvSpPr>
          <p:spPr>
            <a:xfrm>
              <a:off x="810972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78A83"/>
            </a:solidFill>
            <a:ln w="12600">
              <a:solidFill>
                <a:srgbClr val="B78A8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42"/>
            <p:cNvSpPr/>
            <p:nvPr/>
          </p:nvSpPr>
          <p:spPr>
            <a:xfrm>
              <a:off x="930276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58B86"/>
            </a:solidFill>
            <a:ln w="12600">
              <a:solidFill>
                <a:srgbClr val="B58B8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43"/>
            <p:cNvSpPr/>
            <p:nvPr/>
          </p:nvSpPr>
          <p:spPr>
            <a:xfrm>
              <a:off x="1049616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48D88"/>
            </a:solidFill>
            <a:ln w="12600">
              <a:solidFill>
                <a:srgbClr val="B48D8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44"/>
            <p:cNvSpPr/>
            <p:nvPr/>
          </p:nvSpPr>
          <p:spPr>
            <a:xfrm>
              <a:off x="1168920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28F8B"/>
            </a:solidFill>
            <a:ln w="12600">
              <a:solidFill>
                <a:srgbClr val="B28F8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45"/>
            <p:cNvSpPr/>
            <p:nvPr/>
          </p:nvSpPr>
          <p:spPr>
            <a:xfrm>
              <a:off x="1288260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B1908E"/>
            </a:solidFill>
            <a:ln w="12600">
              <a:solidFill>
                <a:srgbClr val="B1908E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46"/>
            <p:cNvSpPr/>
            <p:nvPr/>
          </p:nvSpPr>
          <p:spPr>
            <a:xfrm>
              <a:off x="1407564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F9390"/>
            </a:solidFill>
            <a:ln w="12600">
              <a:solidFill>
                <a:srgbClr val="AF93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47"/>
            <p:cNvSpPr/>
            <p:nvPr/>
          </p:nvSpPr>
          <p:spPr>
            <a:xfrm>
              <a:off x="15269040" y="703224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E9492"/>
            </a:solidFill>
            <a:ln w="12600">
              <a:solidFill>
                <a:srgbClr val="AE949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48"/>
            <p:cNvSpPr/>
            <p:nvPr/>
          </p:nvSpPr>
          <p:spPr>
            <a:xfrm>
              <a:off x="8109720" y="738504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49"/>
            <p:cNvSpPr/>
            <p:nvPr/>
          </p:nvSpPr>
          <p:spPr>
            <a:xfrm>
              <a:off x="8109720" y="7385040"/>
              <a:ext cx="84553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b"/>
            <a:lstStyle/>
            <a:p>
              <a:pPr>
                <a:lnSpc>
                  <a:spcPct val="9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3600" b="0" strike="noStrike" spc="-1" dirty="0">
                <a:latin typeface="Arial"/>
              </a:endParaRPr>
            </a:p>
          </p:txBody>
        </p:sp>
        <p:sp>
          <p:nvSpPr>
            <p:cNvPr id="551" name="CustomShape 50"/>
            <p:cNvSpPr/>
            <p:nvPr/>
          </p:nvSpPr>
          <p:spPr>
            <a:xfrm>
              <a:off x="810972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C9696"/>
            </a:solidFill>
            <a:ln w="12600">
              <a:solidFill>
                <a:srgbClr val="AC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51"/>
            <p:cNvSpPr/>
            <p:nvPr/>
          </p:nvSpPr>
          <p:spPr>
            <a:xfrm>
              <a:off x="930276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B9998"/>
            </a:solidFill>
            <a:ln w="12600">
              <a:solidFill>
                <a:srgbClr val="AB999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52"/>
            <p:cNvSpPr/>
            <p:nvPr/>
          </p:nvSpPr>
          <p:spPr>
            <a:xfrm>
              <a:off x="1049616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A9B9A"/>
            </a:solidFill>
            <a:ln w="12600">
              <a:solidFill>
                <a:srgbClr val="AA9B9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53"/>
            <p:cNvSpPr/>
            <p:nvPr/>
          </p:nvSpPr>
          <p:spPr>
            <a:xfrm>
              <a:off x="1168920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89D9D"/>
            </a:solidFill>
            <a:ln w="12600">
              <a:solidFill>
                <a:srgbClr val="A89D9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54"/>
            <p:cNvSpPr/>
            <p:nvPr/>
          </p:nvSpPr>
          <p:spPr>
            <a:xfrm>
              <a:off x="1288260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79F9F"/>
            </a:solidFill>
            <a:ln w="12600">
              <a:solidFill>
                <a:srgbClr val="A79F9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55"/>
            <p:cNvSpPr/>
            <p:nvPr/>
          </p:nvSpPr>
          <p:spPr>
            <a:xfrm>
              <a:off x="1407564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5A1A1"/>
            </a:solidFill>
            <a:ln w="12600">
              <a:solidFill>
                <a:srgbClr val="A5A1A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56"/>
            <p:cNvSpPr/>
            <p:nvPr/>
          </p:nvSpPr>
          <p:spPr>
            <a:xfrm>
              <a:off x="15269040" y="8154000"/>
              <a:ext cx="1126800" cy="187200"/>
            </a:xfrm>
            <a:prstGeom prst="parallelogram">
              <a:avLst>
                <a:gd name="adj" fmla="val 140840"/>
              </a:avLst>
            </a:prstGeom>
            <a:solidFill>
              <a:srgbClr val="A4A4A4"/>
            </a:solidFill>
            <a:ln w="12600">
              <a:solidFill>
                <a:srgbClr val="A4A4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 Regular"/>
                <a:ea typeface="A-OTF Shin Go Pro L"/>
              </a:rPr>
              <a:t>Motivation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80" b="0" strike="noStrike" spc="-1">
                <a:solidFill>
                  <a:srgbClr val="FF6600"/>
                </a:solidFill>
                <a:latin typeface="Bebas Neue Regular"/>
                <a:ea typeface="A-OTF Gothic BBB Pro Medium"/>
              </a:rPr>
              <a:t>What are the main challenges?</a:t>
            </a:r>
            <a:endParaRPr lang="en-US" sz="27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1500"/>
              </a:spcBef>
            </a:pPr>
            <a:endParaRPr lang="en-US" sz="2780" b="0" strike="noStrike" spc="-1">
              <a:latin typeface="Arial"/>
            </a:endParaRPr>
          </a:p>
        </p:txBody>
      </p:sp>
      <p:grpSp>
        <p:nvGrpSpPr>
          <p:cNvPr id="561" name="Group 4"/>
          <p:cNvGrpSpPr/>
          <p:nvPr/>
        </p:nvGrpSpPr>
        <p:grpSpPr>
          <a:xfrm>
            <a:off x="-469080" y="9144000"/>
            <a:ext cx="18753480" cy="611280"/>
            <a:chOff x="-469080" y="9144000"/>
            <a:chExt cx="18753480" cy="611280"/>
          </a:xfrm>
        </p:grpSpPr>
        <p:sp>
          <p:nvSpPr>
            <p:cNvPr id="562" name="CustomShape 5"/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gradFill rotWithShape="0"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6"/>
            <p:cNvSpPr/>
            <p:nvPr/>
          </p:nvSpPr>
          <p:spPr>
            <a:xfrm>
              <a:off x="0" y="9144000"/>
              <a:ext cx="268740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564" name="CustomShape 7"/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8"/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566" name="CustomShape 9"/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0"/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568" name="CustomShape 11"/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2"/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570" name="CustomShape 13"/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4"/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572" name="CustomShape 15"/>
            <p:cNvSpPr/>
            <p:nvPr/>
          </p:nvSpPr>
          <p:spPr>
            <a:xfrm>
              <a:off x="144241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6"/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>
                <a:latin typeface="Arial"/>
              </a:endParaRPr>
            </a:p>
          </p:txBody>
        </p:sp>
      </p:grpSp>
      <p:sp>
        <p:nvSpPr>
          <p:cNvPr id="574" name="CustomShape 17"/>
          <p:cNvSpPr/>
          <p:nvPr/>
        </p:nvSpPr>
        <p:spPr>
          <a:xfrm rot="20889000">
            <a:off x="10949760" y="5254560"/>
            <a:ext cx="2701080" cy="11448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8"/>
          <p:cNvSpPr/>
          <p:nvPr/>
        </p:nvSpPr>
        <p:spPr>
          <a:xfrm rot="711000" flipH="1">
            <a:off x="8380080" y="5254560"/>
            <a:ext cx="2701080" cy="11448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6" name="Group 19"/>
          <p:cNvGrpSpPr/>
          <p:nvPr/>
        </p:nvGrpSpPr>
        <p:grpSpPr>
          <a:xfrm>
            <a:off x="9191160" y="5424840"/>
            <a:ext cx="3424680" cy="2402280"/>
            <a:chOff x="9191160" y="5424840"/>
            <a:chExt cx="3424680" cy="2402280"/>
          </a:xfrm>
        </p:grpSpPr>
        <p:sp>
          <p:nvSpPr>
            <p:cNvPr id="577" name="CustomShape 20"/>
            <p:cNvSpPr/>
            <p:nvPr/>
          </p:nvSpPr>
          <p:spPr>
            <a:xfrm rot="19810800">
              <a:off x="10743120" y="5424840"/>
              <a:ext cx="320040" cy="320040"/>
            </a:xfrm>
            <a:prstGeom prst="ellipse">
              <a:avLst/>
            </a:prstGeom>
            <a:solidFill>
              <a:srgbClr val="FF9900"/>
            </a:solidFill>
            <a:ln w="38160">
              <a:solidFill>
                <a:srgbClr val="CCCC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21"/>
            <p:cNvSpPr/>
            <p:nvPr/>
          </p:nvSpPr>
          <p:spPr>
            <a:xfrm>
              <a:off x="10034280" y="5753880"/>
              <a:ext cx="1775160" cy="55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 algn="ctr">
                <a:lnSpc>
                  <a:spcPct val="115000"/>
                </a:lnSpc>
                <a:spcAft>
                  <a:spcPts val="3200"/>
                </a:spcAft>
              </a:pPr>
              <a:r>
                <a:rPr lang="en-US" sz="1600" b="1" strike="noStrike" spc="-1" dirty="0">
                  <a:solidFill>
                    <a:srgbClr val="5E5E5E"/>
                  </a:solidFill>
                  <a:latin typeface="Roboto"/>
                  <a:ea typeface="Roboto"/>
                </a:rPr>
                <a:t>Our Project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579" name="CustomShape 22"/>
            <p:cNvSpPr/>
            <p:nvPr/>
          </p:nvSpPr>
          <p:spPr>
            <a:xfrm>
              <a:off x="9191160" y="6420960"/>
              <a:ext cx="3424680" cy="140616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0" name="CustomShape 23"/>
            <p:cNvSpPr/>
            <p:nvPr/>
          </p:nvSpPr>
          <p:spPr>
            <a:xfrm>
              <a:off x="9279720" y="6495480"/>
              <a:ext cx="3247560" cy="1248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endParaRPr lang="en-US" sz="1600" b="0" strike="noStrike" spc="-1" dirty="0">
                <a:solidFill>
                  <a:srgbClr val="5E5E5E"/>
                </a:solidFill>
                <a:latin typeface="Roboto"/>
                <a:ea typeface="Capella"/>
              </a:endParaRPr>
            </a:p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b="0" strike="noStrike" spc="-1" dirty="0">
                  <a:latin typeface="Roboto"/>
                  <a:ea typeface="Capella"/>
                </a:rPr>
                <a:t>Classify Chest X-Ray images with </a:t>
              </a:r>
              <a:r>
                <a:rPr lang="en-US" sz="1600" b="1" strike="noStrike" spc="-1" dirty="0">
                  <a:latin typeface="Roboto"/>
                  <a:ea typeface="Capella"/>
                </a:rPr>
                <a:t>hierarchical classification</a:t>
              </a:r>
            </a:p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endParaRPr lang="en-US" sz="1600" b="0" strike="noStrike" spc="-1" dirty="0">
                <a:latin typeface="Arial"/>
              </a:endParaRPr>
            </a:p>
            <a:p>
              <a:pPr>
                <a:lnSpc>
                  <a:spcPct val="115000"/>
                </a:lnSpc>
              </a:pPr>
              <a:endParaRPr lang="en-US" sz="1600" b="0" strike="noStrike" spc="-1" dirty="0">
                <a:latin typeface="Arial"/>
              </a:endParaRPr>
            </a:p>
            <a:p>
              <a:pPr marL="237600" indent="-99720" algn="ctr">
                <a:lnSpc>
                  <a:spcPct val="115000"/>
                </a:lnSpc>
                <a:spcBef>
                  <a:spcPts val="3200"/>
                </a:spcBef>
              </a:pPr>
              <a:endParaRPr lang="en-US" sz="1600" b="0" strike="noStrike" spc="-1" dirty="0">
                <a:latin typeface="Arial"/>
              </a:endParaRPr>
            </a:p>
            <a:p>
              <a:pPr marL="237600" indent="-99720" algn="ctr">
                <a:lnSpc>
                  <a:spcPct val="115000"/>
                </a:lnSpc>
                <a:spcBef>
                  <a:spcPts val="3200"/>
                </a:spcBef>
              </a:pPr>
              <a:endParaRPr lang="en-US" sz="1600" b="0" strike="noStrike" spc="-1" dirty="0">
                <a:latin typeface="Arial"/>
              </a:endParaRPr>
            </a:p>
            <a:p>
              <a:pPr marL="237600" indent="-99720" algn="ctr">
                <a:lnSpc>
                  <a:spcPct val="115000"/>
                </a:lnSpc>
                <a:spcBef>
                  <a:spcPts val="3200"/>
                </a:spcBef>
                <a:spcAft>
                  <a:spcPts val="3200"/>
                </a:spcAft>
              </a:pP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581" name="CustomShape 24"/>
            <p:cNvSpPr/>
            <p:nvPr/>
          </p:nvSpPr>
          <p:spPr>
            <a:xfrm>
              <a:off x="10813680" y="6291720"/>
              <a:ext cx="179280" cy="13428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2" name="CustomShape 25"/>
          <p:cNvSpPr/>
          <p:nvPr/>
        </p:nvSpPr>
        <p:spPr>
          <a:xfrm rot="20889000">
            <a:off x="5817960" y="5254560"/>
            <a:ext cx="2701080" cy="11448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83" name="Group 26"/>
          <p:cNvGrpSpPr/>
          <p:nvPr/>
        </p:nvGrpSpPr>
        <p:grpSpPr>
          <a:xfrm>
            <a:off x="6684840" y="2764080"/>
            <a:ext cx="3424680" cy="2492280"/>
            <a:chOff x="6684840" y="2764080"/>
            <a:chExt cx="3424680" cy="2492280"/>
          </a:xfrm>
        </p:grpSpPr>
        <p:sp>
          <p:nvSpPr>
            <p:cNvPr id="584" name="CustomShape 27"/>
            <p:cNvSpPr/>
            <p:nvPr/>
          </p:nvSpPr>
          <p:spPr>
            <a:xfrm rot="19810800">
              <a:off x="8237160" y="4878000"/>
              <a:ext cx="320040" cy="320040"/>
            </a:xfrm>
            <a:prstGeom prst="ellipse">
              <a:avLst/>
            </a:prstGeom>
            <a:solidFill>
              <a:srgbClr val="FF9900"/>
            </a:solidFill>
            <a:ln w="38160">
              <a:solidFill>
                <a:srgbClr val="CCCC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28"/>
            <p:cNvSpPr/>
            <p:nvPr/>
          </p:nvSpPr>
          <p:spPr>
            <a:xfrm>
              <a:off x="7557480" y="4294800"/>
              <a:ext cx="1778760" cy="55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 algn="ctr">
                <a:lnSpc>
                  <a:spcPct val="115000"/>
                </a:lnSpc>
                <a:spcAft>
                  <a:spcPts val="3200"/>
                </a:spcAft>
              </a:pPr>
              <a:r>
                <a:rPr lang="en-US" sz="1600" b="1" strike="noStrike" spc="-1">
                  <a:solidFill>
                    <a:srgbClr val="5E5E5E"/>
                  </a:solidFill>
                  <a:latin typeface="Roboto"/>
                  <a:ea typeface="Roboto"/>
                </a:rPr>
                <a:t>Chest X-Ray 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86" name="CustomShape 29"/>
            <p:cNvSpPr/>
            <p:nvPr/>
          </p:nvSpPr>
          <p:spPr>
            <a:xfrm>
              <a:off x="6684840" y="2764080"/>
              <a:ext cx="3424680" cy="140616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7" name="CustomShape 30"/>
            <p:cNvSpPr/>
            <p:nvPr/>
          </p:nvSpPr>
          <p:spPr>
            <a:xfrm rot="10800000">
              <a:off x="8308440" y="4163040"/>
              <a:ext cx="179280" cy="13428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31"/>
            <p:cNvSpPr/>
            <p:nvPr/>
          </p:nvSpPr>
          <p:spPr>
            <a:xfrm>
              <a:off x="6773400" y="2838600"/>
              <a:ext cx="3247560" cy="1248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spc="-1" dirty="0">
                  <a:latin typeface="Roboto"/>
                </a:rPr>
                <a:t>Prognostic predictions with Chest X-Ray</a:t>
              </a:r>
            </a:p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spc="-1" dirty="0">
                  <a:latin typeface="Roboto"/>
                </a:rPr>
                <a:t>Machine learning model classification</a:t>
              </a:r>
            </a:p>
            <a:p>
              <a:pPr marL="237600" indent="-99720" algn="ctr">
                <a:lnSpc>
                  <a:spcPct val="115000"/>
                </a:lnSpc>
                <a:spcBef>
                  <a:spcPts val="3200"/>
                </a:spcBef>
              </a:pPr>
              <a:endParaRPr lang="en-US" sz="1600" b="0" strike="noStrike" spc="-1" dirty="0">
                <a:latin typeface="Arial"/>
              </a:endParaRPr>
            </a:p>
            <a:p>
              <a:pPr marL="237600" indent="-99720" algn="ctr">
                <a:lnSpc>
                  <a:spcPct val="115000"/>
                </a:lnSpc>
                <a:spcBef>
                  <a:spcPts val="3200"/>
                </a:spcBef>
                <a:spcAft>
                  <a:spcPts val="3200"/>
                </a:spcAft>
              </a:pP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589" name="CustomShape 32"/>
          <p:cNvSpPr/>
          <p:nvPr/>
        </p:nvSpPr>
        <p:spPr>
          <a:xfrm rot="711000" flipH="1">
            <a:off x="3234600" y="5254560"/>
            <a:ext cx="2701080" cy="11448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33"/>
          <p:cNvSpPr/>
          <p:nvPr/>
        </p:nvSpPr>
        <p:spPr>
          <a:xfrm rot="20889000">
            <a:off x="686520" y="5254560"/>
            <a:ext cx="2701080" cy="114480"/>
          </a:xfrm>
          <a:prstGeom prst="roundRect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34"/>
          <p:cNvGrpSpPr/>
          <p:nvPr/>
        </p:nvGrpSpPr>
        <p:grpSpPr>
          <a:xfrm>
            <a:off x="1542600" y="2713320"/>
            <a:ext cx="3424680" cy="2492280"/>
            <a:chOff x="1542600" y="2713320"/>
            <a:chExt cx="3424680" cy="2492280"/>
          </a:xfrm>
        </p:grpSpPr>
        <p:sp>
          <p:nvSpPr>
            <p:cNvPr id="592" name="CustomShape 35"/>
            <p:cNvSpPr/>
            <p:nvPr/>
          </p:nvSpPr>
          <p:spPr>
            <a:xfrm rot="19810800">
              <a:off x="3094560" y="4827240"/>
              <a:ext cx="320040" cy="320040"/>
            </a:xfrm>
            <a:prstGeom prst="ellipse">
              <a:avLst/>
            </a:prstGeom>
            <a:solidFill>
              <a:srgbClr val="FF9900"/>
            </a:solidFill>
            <a:ln w="381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36"/>
            <p:cNvSpPr/>
            <p:nvPr/>
          </p:nvSpPr>
          <p:spPr>
            <a:xfrm>
              <a:off x="2491200" y="4244040"/>
              <a:ext cx="1663560" cy="55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 algn="ctr">
                <a:lnSpc>
                  <a:spcPct val="115000"/>
                </a:lnSpc>
                <a:spcAft>
                  <a:spcPts val="3200"/>
                </a:spcAft>
              </a:pPr>
              <a:r>
                <a:rPr lang="en-US" sz="1600" b="1" strike="noStrike" spc="-1">
                  <a:solidFill>
                    <a:srgbClr val="5E5E5E"/>
                  </a:solidFill>
                  <a:latin typeface="Roboto"/>
                  <a:ea typeface="Roboto"/>
                </a:rPr>
                <a:t>Initial wave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94" name="CustomShape 37"/>
            <p:cNvSpPr/>
            <p:nvPr/>
          </p:nvSpPr>
          <p:spPr>
            <a:xfrm>
              <a:off x="1542600" y="2713320"/>
              <a:ext cx="3424680" cy="140616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5" name="CustomShape 38"/>
            <p:cNvSpPr/>
            <p:nvPr/>
          </p:nvSpPr>
          <p:spPr>
            <a:xfrm rot="10800000">
              <a:off x="3165840" y="4112280"/>
              <a:ext cx="179280" cy="13428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9"/>
            <p:cNvSpPr/>
            <p:nvPr/>
          </p:nvSpPr>
          <p:spPr>
            <a:xfrm>
              <a:off x="1631160" y="2787840"/>
              <a:ext cx="3247560" cy="125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b="0" strike="noStrike" spc="-1" dirty="0">
                  <a:latin typeface="Roboto"/>
                  <a:ea typeface="Capella"/>
                </a:rPr>
                <a:t>Gradual increase in COVID-19 cases</a:t>
              </a:r>
              <a:endParaRPr lang="en-US" sz="1600" b="0" strike="noStrike" spc="-1" dirty="0">
                <a:latin typeface="Roboto"/>
              </a:endParaRPr>
            </a:p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b="0" strike="noStrike" spc="-1" dirty="0">
                  <a:latin typeface="Roboto"/>
                  <a:ea typeface="Capella"/>
                </a:rPr>
                <a:t>Urgent need of </a:t>
              </a:r>
              <a:r>
                <a:rPr lang="en-US" sz="1600" b="1" strike="noStrike" spc="-1" dirty="0">
                  <a:latin typeface="Roboto"/>
                  <a:ea typeface="Capella"/>
                </a:rPr>
                <a:t>faster</a:t>
              </a:r>
              <a:r>
                <a:rPr lang="en-US" sz="1600" b="0" strike="noStrike" spc="-1" dirty="0">
                  <a:latin typeface="Roboto"/>
                  <a:ea typeface="Capella"/>
                </a:rPr>
                <a:t> and </a:t>
              </a:r>
              <a:r>
                <a:rPr lang="en-US" sz="1600" b="1" strike="noStrike" spc="-1" dirty="0">
                  <a:latin typeface="Roboto"/>
                  <a:ea typeface="Capella"/>
                </a:rPr>
                <a:t>cheaper</a:t>
              </a:r>
              <a:r>
                <a:rPr lang="en-US" sz="1600" b="0" strike="noStrike" spc="-1" dirty="0">
                  <a:latin typeface="Roboto"/>
                  <a:ea typeface="Capella"/>
                </a:rPr>
                <a:t> tests</a:t>
              </a:r>
              <a:endParaRPr lang="en-US" sz="1600" b="0" strike="noStrike" spc="-1" dirty="0">
                <a:latin typeface="Roboto"/>
              </a:endParaRPr>
            </a:p>
          </p:txBody>
        </p:sp>
      </p:grpSp>
      <p:grpSp>
        <p:nvGrpSpPr>
          <p:cNvPr id="597" name="Group 40"/>
          <p:cNvGrpSpPr/>
          <p:nvPr/>
        </p:nvGrpSpPr>
        <p:grpSpPr>
          <a:xfrm>
            <a:off x="4051446" y="5385181"/>
            <a:ext cx="3424680" cy="2460600"/>
            <a:chOff x="3939480" y="5366520"/>
            <a:chExt cx="3424680" cy="2460600"/>
          </a:xfrm>
        </p:grpSpPr>
        <p:sp>
          <p:nvSpPr>
            <p:cNvPr id="598" name="CustomShape 41"/>
            <p:cNvSpPr/>
            <p:nvPr/>
          </p:nvSpPr>
          <p:spPr>
            <a:xfrm rot="19810800">
              <a:off x="5491800" y="5424840"/>
              <a:ext cx="320040" cy="320040"/>
            </a:xfrm>
            <a:prstGeom prst="ellipse">
              <a:avLst/>
            </a:prstGeom>
            <a:solidFill>
              <a:srgbClr val="FF9900"/>
            </a:solidFill>
            <a:ln w="38160">
              <a:solidFill>
                <a:srgbClr val="CCCC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42"/>
            <p:cNvSpPr/>
            <p:nvPr/>
          </p:nvSpPr>
          <p:spPr>
            <a:xfrm>
              <a:off x="4554720" y="5753880"/>
              <a:ext cx="2206080" cy="55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/>
            <a:lstStyle/>
            <a:p>
              <a:pPr algn="ctr">
                <a:lnSpc>
                  <a:spcPct val="115000"/>
                </a:lnSpc>
                <a:spcAft>
                  <a:spcPts val="3200"/>
                </a:spcAft>
              </a:pPr>
              <a:r>
                <a:rPr lang="en-US" sz="1600" b="1" strike="noStrike" spc="-1" dirty="0">
                  <a:solidFill>
                    <a:srgbClr val="5E5E5E"/>
                  </a:solidFill>
                  <a:latin typeface="Roboto"/>
                  <a:ea typeface="Roboto"/>
                </a:rPr>
                <a:t>Laboratory Testing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00" name="CustomShape 43"/>
            <p:cNvSpPr/>
            <p:nvPr/>
          </p:nvSpPr>
          <p:spPr>
            <a:xfrm>
              <a:off x="3939480" y="6420960"/>
              <a:ext cx="3424680" cy="140616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ctr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01" name="CustomShape 44"/>
            <p:cNvSpPr/>
            <p:nvPr/>
          </p:nvSpPr>
          <p:spPr>
            <a:xfrm>
              <a:off x="4028040" y="6495480"/>
              <a:ext cx="3247560" cy="1248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spc="-1" dirty="0">
                  <a:latin typeface="Roboto"/>
                </a:rPr>
                <a:t>Takes </a:t>
              </a:r>
              <a:r>
                <a:rPr lang="en-US" sz="1600" b="1" spc="-1" dirty="0">
                  <a:latin typeface="Roboto"/>
                </a:rPr>
                <a:t>time</a:t>
              </a:r>
            </a:p>
            <a:p>
              <a:pPr marL="237600" indent="-201600">
                <a:lnSpc>
                  <a:spcPct val="115000"/>
                </a:lnSpc>
                <a:buClr>
                  <a:srgbClr val="5E5E5E"/>
                </a:buClr>
                <a:buFont typeface="Wingdings" charset="2"/>
                <a:buChar char=""/>
              </a:pPr>
              <a:r>
                <a:rPr lang="en-US" sz="1600" spc="-1" dirty="0">
                  <a:latin typeface="Roboto"/>
                </a:rPr>
                <a:t>Large scale implementation of </a:t>
              </a:r>
              <a:r>
                <a:rPr lang="en-US" sz="1600" b="1" spc="-1" dirty="0">
                  <a:latin typeface="Roboto"/>
                </a:rPr>
                <a:t>costly</a:t>
              </a:r>
              <a:r>
                <a:rPr lang="en-US" sz="1600" spc="-1" dirty="0">
                  <a:latin typeface="Roboto"/>
                </a:rPr>
                <a:t> COVID-19 testing is </a:t>
              </a:r>
              <a:r>
                <a:rPr lang="en-US" sz="1600" b="1" spc="-1" dirty="0">
                  <a:latin typeface="Roboto"/>
                </a:rPr>
                <a:t>not affordable </a:t>
              </a:r>
            </a:p>
            <a:p>
              <a:pPr marL="237600" indent="-99720" algn="ctr">
                <a:lnSpc>
                  <a:spcPct val="115000"/>
                </a:lnSpc>
                <a:spcBef>
                  <a:spcPts val="3200"/>
                </a:spcBef>
                <a:spcAft>
                  <a:spcPts val="3200"/>
                </a:spcAft>
              </a:pP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02" name="CustomShape 45"/>
            <p:cNvSpPr/>
            <p:nvPr/>
          </p:nvSpPr>
          <p:spPr>
            <a:xfrm>
              <a:off x="5562360" y="6291720"/>
              <a:ext cx="179280" cy="13428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3" name="CustomShape 46"/>
          <p:cNvSpPr/>
          <p:nvPr/>
        </p:nvSpPr>
        <p:spPr>
          <a:xfrm>
            <a:off x="12115800" y="9721440"/>
            <a:ext cx="61714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52" name="CustomShape 21">
            <a:extLst>
              <a:ext uri="{FF2B5EF4-FFF2-40B4-BE49-F238E27FC236}">
                <a16:creationId xmlns:a16="http://schemas.microsoft.com/office/drawing/2014/main" id="{EA186721-BFA3-404F-A62B-AA917F7BDA1F}"/>
              </a:ext>
            </a:extLst>
          </p:cNvPr>
          <p:cNvSpPr/>
          <p:nvPr/>
        </p:nvSpPr>
        <p:spPr>
          <a:xfrm>
            <a:off x="13221731" y="2733939"/>
            <a:ext cx="4349578" cy="119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/>
          <a:lstStyle/>
          <a:p>
            <a:pPr algn="ctr">
              <a:lnSpc>
                <a:spcPct val="115000"/>
              </a:lnSpc>
              <a:spcAft>
                <a:spcPts val="3200"/>
              </a:spcAft>
            </a:pPr>
            <a:r>
              <a:rPr lang="en-US" sz="2400" strike="noStrike" spc="-1" dirty="0">
                <a:latin typeface="Roboto"/>
                <a:ea typeface="Roboto"/>
              </a:rPr>
              <a:t>Classifying Chest X-Ray images</a:t>
            </a:r>
            <a:endParaRPr lang="en-US" sz="240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02141-5509-47A8-B932-8C110C6FBC13}"/>
              </a:ext>
            </a:extLst>
          </p:cNvPr>
          <p:cNvSpPr/>
          <p:nvPr/>
        </p:nvSpPr>
        <p:spPr>
          <a:xfrm>
            <a:off x="13080842" y="9755280"/>
            <a:ext cx="4518478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67CCD35-5CC1-4D91-AFC3-CD3067649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955181"/>
              </p:ext>
            </p:extLst>
          </p:nvPr>
        </p:nvGraphicFramePr>
        <p:xfrm>
          <a:off x="13740714" y="3756454"/>
          <a:ext cx="4077729" cy="316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87958F6D-6F36-44A7-965E-975AA18EE76B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4596F-1A75-465F-919C-12617970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0" y="-33867"/>
            <a:ext cx="16458840" cy="1717560"/>
          </a:xfrm>
        </p:spPr>
        <p:txBody>
          <a:bodyPr/>
          <a:lstStyle/>
          <a:p>
            <a:r>
              <a:rPr lang="en-US" sz="6000" spc="-1" dirty="0">
                <a:solidFill>
                  <a:srgbClr val="F2F2F2"/>
                </a:solidFill>
                <a:latin typeface="Bebas Neue"/>
                <a:cs typeface="+mn-cs"/>
              </a:rPr>
              <a:t>Related work</a:t>
            </a: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112A8D00-82B2-40F0-ACB6-6E3580090B64}"/>
              </a:ext>
            </a:extLst>
          </p:cNvPr>
          <p:cNvSpPr txBox="1">
            <a:spLocks/>
          </p:cNvSpPr>
          <p:nvPr/>
        </p:nvSpPr>
        <p:spPr>
          <a:xfrm>
            <a:off x="169330" y="2034116"/>
            <a:ext cx="15951204" cy="59658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  <a:lvl6pPr>
              <a:defRPr>
                <a:latin typeface="+mn-lt"/>
                <a:ea typeface="+mn-ea"/>
                <a:cs typeface="+mn-cs"/>
              </a:defRPr>
            </a:lvl6pPr>
            <a:lvl7pPr>
              <a:defRPr>
                <a:latin typeface="+mn-lt"/>
                <a:ea typeface="+mn-ea"/>
                <a:cs typeface="+mn-cs"/>
              </a:defRPr>
            </a:lvl7pPr>
            <a:lvl8pPr>
              <a:defRPr>
                <a:latin typeface="+mn-lt"/>
                <a:ea typeface="+mn-ea"/>
                <a:cs typeface="+mn-cs"/>
              </a:defRPr>
            </a:lvl8pPr>
            <a:lvl9pPr>
              <a:defRPr>
                <a:latin typeface="+mn-lt"/>
                <a:ea typeface="+mn-ea"/>
                <a:cs typeface="+mn-cs"/>
              </a:defRPr>
            </a:lvl9pPr>
          </a:lstStyle>
          <a:p>
            <a:pPr marL="800820" indent="-57150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3600" spc="-1" dirty="0" err="1">
                <a:latin typeface="Roboto" panose="020B0604020202020204" charset="0"/>
                <a:ea typeface="Roboto" panose="020B0604020202020204" charset="0"/>
              </a:rPr>
              <a:t>CheXNet</a:t>
            </a:r>
            <a:r>
              <a:rPr lang="en-US" sz="3600" spc="-1" dirty="0">
                <a:latin typeface="Roboto" panose="020B0604020202020204" charset="0"/>
                <a:ea typeface="Roboto" panose="020B0604020202020204" charset="0"/>
              </a:rPr>
              <a:t> is a convolutional Neural Network model.</a:t>
            </a:r>
          </a:p>
          <a:p>
            <a:pPr marL="800820" indent="-57150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3600" spc="-1" dirty="0" err="1">
                <a:latin typeface="Roboto" panose="020B0604020202020204" charset="0"/>
                <a:ea typeface="Roboto" panose="020B0604020202020204" charset="0"/>
              </a:rPr>
              <a:t>CheXNet</a:t>
            </a:r>
            <a:r>
              <a:rPr lang="en-US" sz="3600" spc="-1" dirty="0">
                <a:latin typeface="Roboto" panose="020B0604020202020204" charset="0"/>
                <a:ea typeface="Roboto" panose="020B0604020202020204" charset="0"/>
              </a:rPr>
              <a:t> model achieves an accuracy of </a:t>
            </a:r>
            <a:r>
              <a:rPr lang="en-US" sz="3600" b="1" spc="-1" dirty="0">
                <a:latin typeface="Roboto" panose="020B0604020202020204" charset="0"/>
                <a:ea typeface="Roboto" panose="020B0604020202020204" charset="0"/>
              </a:rPr>
              <a:t>87.2% </a:t>
            </a:r>
            <a:r>
              <a:rPr lang="en-US" sz="3600" spc="-1" dirty="0">
                <a:latin typeface="Roboto" panose="020B0604020202020204" charset="0"/>
                <a:ea typeface="Roboto" panose="020B0604020202020204" charset="0"/>
              </a:rPr>
              <a:t>for 4 classes (Viral, normal, </a:t>
            </a:r>
            <a:r>
              <a:rPr lang="en-US" sz="3600" spc="-1" dirty="0" err="1">
                <a:latin typeface="Roboto" panose="020B0604020202020204" charset="0"/>
                <a:ea typeface="Roboto" panose="020B0604020202020204" charset="0"/>
              </a:rPr>
              <a:t>Covid</a:t>
            </a:r>
            <a:r>
              <a:rPr lang="en-US" sz="3600" spc="-1" dirty="0">
                <a:latin typeface="Roboto" panose="020B0604020202020204" charset="0"/>
                <a:ea typeface="Roboto" panose="020B0604020202020204" charset="0"/>
              </a:rPr>
              <a:t>, Bacteria) and </a:t>
            </a:r>
            <a:r>
              <a:rPr lang="en-US" sz="3600" b="1" spc="-1" dirty="0">
                <a:latin typeface="Roboto" panose="020B0604020202020204" charset="0"/>
                <a:ea typeface="Roboto" panose="020B0604020202020204" charset="0"/>
              </a:rPr>
              <a:t>90.5% </a:t>
            </a:r>
            <a:r>
              <a:rPr lang="en-US" sz="3600" spc="-1" dirty="0">
                <a:latin typeface="Roboto" panose="020B0604020202020204" charset="0"/>
                <a:ea typeface="Roboto" panose="020B0604020202020204" charset="0"/>
              </a:rPr>
              <a:t>for 3 classes (</a:t>
            </a:r>
            <a:r>
              <a:rPr lang="en-US" sz="3600" spc="-1" dirty="0" err="1">
                <a:latin typeface="Roboto" panose="020B0604020202020204" charset="0"/>
                <a:ea typeface="Roboto" panose="020B0604020202020204" charset="0"/>
              </a:rPr>
              <a:t>Covid</a:t>
            </a:r>
            <a:r>
              <a:rPr lang="en-US" sz="3600" spc="-1" dirty="0">
                <a:latin typeface="Roboto" panose="020B0604020202020204" charset="0"/>
                <a:ea typeface="Roboto" panose="020B0604020202020204" charset="0"/>
              </a:rPr>
              <a:t>, Pneumonia, normal) [12].</a:t>
            </a:r>
          </a:p>
          <a:p>
            <a:pPr marL="571680" indent="-34236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/>
              <a:buChar char="•"/>
            </a:pPr>
            <a:endParaRPr lang="en-US" sz="3000" spc="-1"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02401E2-DE7B-4ACC-A377-7A404A0916B8}"/>
              </a:ext>
            </a:extLst>
          </p:cNvPr>
          <p:cNvGrpSpPr/>
          <p:nvPr/>
        </p:nvGrpSpPr>
        <p:grpSpPr>
          <a:xfrm>
            <a:off x="-469080" y="9144000"/>
            <a:ext cx="18753480" cy="611280"/>
            <a:chOff x="-469080" y="9144000"/>
            <a:chExt cx="18753480" cy="611280"/>
          </a:xfrm>
        </p:grpSpPr>
        <p:sp>
          <p:nvSpPr>
            <p:cNvPr id="5" name="CustomShape 10">
              <a:extLst>
                <a:ext uri="{FF2B5EF4-FFF2-40B4-BE49-F238E27FC236}">
                  <a16:creationId xmlns:a16="http://schemas.microsoft.com/office/drawing/2014/main" id="{C34B5EDF-D52A-4973-96C3-FBDBC94F15EB}"/>
                </a:ext>
              </a:extLst>
            </p:cNvPr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11">
              <a:extLst>
                <a:ext uri="{FF2B5EF4-FFF2-40B4-BE49-F238E27FC236}">
                  <a16:creationId xmlns:a16="http://schemas.microsoft.com/office/drawing/2014/main" id="{DDF46F93-5EF1-45E5-BA9E-56D0E306785A}"/>
                </a:ext>
              </a:extLst>
            </p:cNvPr>
            <p:cNvSpPr/>
            <p:nvPr/>
          </p:nvSpPr>
          <p:spPr>
            <a:xfrm>
              <a:off x="0" y="9144000"/>
              <a:ext cx="268740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7" name="CustomShape 12">
              <a:extLst>
                <a:ext uri="{FF2B5EF4-FFF2-40B4-BE49-F238E27FC236}">
                  <a16:creationId xmlns:a16="http://schemas.microsoft.com/office/drawing/2014/main" id="{370B8235-FED9-444C-AED3-93EAF95E4D98}"/>
                </a:ext>
              </a:extLst>
            </p:cNvPr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13">
              <a:extLst>
                <a:ext uri="{FF2B5EF4-FFF2-40B4-BE49-F238E27FC236}">
                  <a16:creationId xmlns:a16="http://schemas.microsoft.com/office/drawing/2014/main" id="{A492271D-C333-4B07-81C2-87E17E9F88CA}"/>
                </a:ext>
              </a:extLst>
            </p:cNvPr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9" name="CustomShape 14">
              <a:extLst>
                <a:ext uri="{FF2B5EF4-FFF2-40B4-BE49-F238E27FC236}">
                  <a16:creationId xmlns:a16="http://schemas.microsoft.com/office/drawing/2014/main" id="{755F810A-3128-4590-ABEC-15B02CE7478F}"/>
                </a:ext>
              </a:extLst>
            </p:cNvPr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5">
              <a:extLst>
                <a:ext uri="{FF2B5EF4-FFF2-40B4-BE49-F238E27FC236}">
                  <a16:creationId xmlns:a16="http://schemas.microsoft.com/office/drawing/2014/main" id="{5DAC8C8E-5AD4-4129-895A-E68509DB8CEA}"/>
                </a:ext>
              </a:extLst>
            </p:cNvPr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11" name="CustomShape 16">
              <a:extLst>
                <a:ext uri="{FF2B5EF4-FFF2-40B4-BE49-F238E27FC236}">
                  <a16:creationId xmlns:a16="http://schemas.microsoft.com/office/drawing/2014/main" id="{B68B35BB-4CE4-474E-AF83-38EB47E2FA20}"/>
                </a:ext>
              </a:extLst>
            </p:cNvPr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7">
              <a:extLst>
                <a:ext uri="{FF2B5EF4-FFF2-40B4-BE49-F238E27FC236}">
                  <a16:creationId xmlns:a16="http://schemas.microsoft.com/office/drawing/2014/main" id="{E581AF38-8150-404D-9E65-F6D5F9179B34}"/>
                </a:ext>
              </a:extLst>
            </p:cNvPr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13" name="CustomShape 18">
              <a:extLst>
                <a:ext uri="{FF2B5EF4-FFF2-40B4-BE49-F238E27FC236}">
                  <a16:creationId xmlns:a16="http://schemas.microsoft.com/office/drawing/2014/main" id="{5D72C505-026B-41C8-9EEF-876B82B4B5E8}"/>
                </a:ext>
              </a:extLst>
            </p:cNvPr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9">
              <a:extLst>
                <a:ext uri="{FF2B5EF4-FFF2-40B4-BE49-F238E27FC236}">
                  <a16:creationId xmlns:a16="http://schemas.microsoft.com/office/drawing/2014/main" id="{C8620BC9-E922-4297-A17C-489959879627}"/>
                </a:ext>
              </a:extLst>
            </p:cNvPr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15" name="CustomShape 20">
              <a:extLst>
                <a:ext uri="{FF2B5EF4-FFF2-40B4-BE49-F238E27FC236}">
                  <a16:creationId xmlns:a16="http://schemas.microsoft.com/office/drawing/2014/main" id="{8FB0F88A-9887-4836-B9EC-39B6A4FB02C0}"/>
                </a:ext>
              </a:extLst>
            </p:cNvPr>
            <p:cNvSpPr/>
            <p:nvPr/>
          </p:nvSpPr>
          <p:spPr>
            <a:xfrm>
              <a:off x="14424120" y="9144000"/>
              <a:ext cx="3860280" cy="611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1">
              <a:extLst>
                <a:ext uri="{FF2B5EF4-FFF2-40B4-BE49-F238E27FC236}">
                  <a16:creationId xmlns:a16="http://schemas.microsoft.com/office/drawing/2014/main" id="{DA69F617-E9D7-43A1-95F2-F80DD9000E8A}"/>
                </a:ext>
              </a:extLst>
            </p:cNvPr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>
                <a:latin typeface="Arial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57A12-F96D-41B4-96F6-234FF3F26EF1}"/>
              </a:ext>
            </a:extLst>
          </p:cNvPr>
          <p:cNvSpPr/>
          <p:nvPr/>
        </p:nvSpPr>
        <p:spPr>
          <a:xfrm>
            <a:off x="13066947" y="9755280"/>
            <a:ext cx="4445973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8E042B7-DF47-4076-BEFF-9ADF8ED3F6D0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296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 Regular"/>
                <a:ea typeface="A-OTF Shin Go Pro L"/>
              </a:rPr>
              <a:t>Research questions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30" name="Group 4"/>
          <p:cNvGrpSpPr/>
          <p:nvPr/>
        </p:nvGrpSpPr>
        <p:grpSpPr>
          <a:xfrm>
            <a:off x="-469080" y="9144000"/>
            <a:ext cx="18753480" cy="611280"/>
            <a:chOff x="-469080" y="9144000"/>
            <a:chExt cx="18753480" cy="611280"/>
          </a:xfrm>
          <a:solidFill>
            <a:schemeClr val="bg2">
              <a:lumMod val="90000"/>
            </a:schemeClr>
          </a:solidFill>
        </p:grpSpPr>
        <p:sp>
          <p:nvSpPr>
            <p:cNvPr id="631" name="CustomShape 5"/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CustomShape 6"/>
            <p:cNvSpPr/>
            <p:nvPr/>
          </p:nvSpPr>
          <p:spPr>
            <a:xfrm>
              <a:off x="-277103" y="9144000"/>
              <a:ext cx="268740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633" name="CustomShape 7"/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CustomShape 8"/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35" name="CustomShape 9"/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10"/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637" name="CustomShape 11"/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CustomShape 12"/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39" name="CustomShape 13"/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CustomShape 14"/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641" name="CustomShape 15"/>
            <p:cNvSpPr/>
            <p:nvPr/>
          </p:nvSpPr>
          <p:spPr>
            <a:xfrm>
              <a:off x="144241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16"/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 dirty="0">
                <a:latin typeface="Arial"/>
              </a:endParaRPr>
            </a:p>
          </p:txBody>
        </p:sp>
      </p:grpSp>
      <p:sp>
        <p:nvSpPr>
          <p:cNvPr id="650" name="CustomShape 24"/>
          <p:cNvSpPr/>
          <p:nvPr/>
        </p:nvSpPr>
        <p:spPr>
          <a:xfrm>
            <a:off x="268941" y="3599882"/>
            <a:ext cx="15682259" cy="2639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spc="-1" dirty="0">
                <a:latin typeface="Roboto" panose="020B0604020202020204"/>
                <a:ea typeface="Roboto" panose="020B0604020202020204" charset="0"/>
              </a:rPr>
              <a:t>Is it possible to achieve better accuracy than existing state-of-the-art models by using a hierarchical classification technique?</a:t>
            </a:r>
          </a:p>
        </p:txBody>
      </p:sp>
      <p:sp>
        <p:nvSpPr>
          <p:cNvPr id="652" name="CustomShape 26"/>
          <p:cNvSpPr/>
          <p:nvPr/>
        </p:nvSpPr>
        <p:spPr>
          <a:xfrm>
            <a:off x="12268080" y="9739440"/>
            <a:ext cx="61714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3BAADC-0019-4920-B480-59B80C65B87B}"/>
              </a:ext>
            </a:extLst>
          </p:cNvPr>
          <p:cNvSpPr/>
          <p:nvPr/>
        </p:nvSpPr>
        <p:spPr>
          <a:xfrm>
            <a:off x="13039560" y="9751155"/>
            <a:ext cx="4429979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92D684A-E8E6-4C8C-8450-666518C77567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"/>
              </a:rPr>
              <a:t>Method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CustomShape 3"/>
          <p:cNvSpPr/>
          <p:nvPr/>
        </p:nvSpPr>
        <p:spPr>
          <a:xfrm>
            <a:off x="3948480" y="6301352"/>
            <a:ext cx="9792234" cy="2193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9320">
              <a:lnSpc>
                <a:spcPct val="127000"/>
              </a:lnSpc>
              <a:spcBef>
                <a:spcPts val="1500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>
                <a:solidFill>
                  <a:srgbClr val="595959"/>
                </a:solidFill>
                <a:latin typeface="Roboto"/>
                <a:ea typeface="Roboto"/>
              </a:rPr>
              <a:t>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120E4-B8E4-4904-8943-3792395F71AA}"/>
              </a:ext>
            </a:extLst>
          </p:cNvPr>
          <p:cNvSpPr txBox="1"/>
          <p:nvPr/>
        </p:nvSpPr>
        <p:spPr>
          <a:xfrm>
            <a:off x="2472227" y="8545220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       Figure 1: Pipeline</a:t>
            </a:r>
            <a:endParaRPr lang="en-DE" sz="28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19080-4C22-43D3-8C00-1BB61378BC92}"/>
              </a:ext>
            </a:extLst>
          </p:cNvPr>
          <p:cNvSpPr/>
          <p:nvPr/>
        </p:nvSpPr>
        <p:spPr>
          <a:xfrm>
            <a:off x="13016714" y="9747750"/>
            <a:ext cx="4478955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04966-BD4C-479A-AC8B-184ACF6F5A24}"/>
              </a:ext>
            </a:extLst>
          </p:cNvPr>
          <p:cNvSpPr txBox="1"/>
          <p:nvPr/>
        </p:nvSpPr>
        <p:spPr>
          <a:xfrm>
            <a:off x="9869240" y="2639701"/>
            <a:ext cx="8418760" cy="415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0160">
              <a:lnSpc>
                <a:spcPct val="127000"/>
              </a:lnSpc>
              <a:buClr>
                <a:srgbClr val="595959"/>
              </a:buClr>
              <a:buFont typeface="Noto Sans Symbols"/>
              <a:buChar char="●"/>
            </a:pPr>
            <a:r>
              <a:rPr lang="en-US" sz="3000" spc="-1" dirty="0">
                <a:latin typeface="30"/>
                <a:ea typeface="Roboto"/>
              </a:rPr>
              <a:t>Fine-tune pre-trained classification models “first approach”.</a:t>
            </a:r>
            <a:endParaRPr lang="en-US" sz="3000" spc="-1" dirty="0">
              <a:latin typeface="30"/>
            </a:endParaRPr>
          </a:p>
          <a:p>
            <a:pPr marL="457200" indent="-380160">
              <a:lnSpc>
                <a:spcPct val="127000"/>
              </a:lnSpc>
              <a:buClr>
                <a:srgbClr val="595959"/>
              </a:buClr>
              <a:buFont typeface="Noto Sans Symbols"/>
              <a:buChar char="●"/>
            </a:pPr>
            <a:r>
              <a:rPr lang="en-US" sz="3000" spc="-1" dirty="0">
                <a:latin typeface="30"/>
                <a:ea typeface="Roboto"/>
              </a:rPr>
              <a:t>Hierarchy classification “our approach”.</a:t>
            </a:r>
            <a:endParaRPr lang="en-US" sz="3000" spc="-1" dirty="0">
              <a:latin typeface="30"/>
            </a:endParaRPr>
          </a:p>
          <a:p>
            <a:pPr marL="457200" indent="-380160">
              <a:lnSpc>
                <a:spcPct val="127000"/>
              </a:lnSpc>
              <a:buClr>
                <a:srgbClr val="595959"/>
              </a:buClr>
              <a:buFont typeface="Noto Sans Symbols"/>
              <a:buChar char="●"/>
            </a:pPr>
            <a:r>
              <a:rPr lang="en-US" sz="3000" spc="-1" dirty="0">
                <a:latin typeface="30"/>
                <a:ea typeface="Roboto"/>
              </a:rPr>
              <a:t>Why we need </a:t>
            </a:r>
            <a:r>
              <a:rPr lang="en-US" sz="3000" b="1" spc="-1" dirty="0">
                <a:latin typeface="Roboto" panose="020B0604020202020204"/>
                <a:ea typeface="Roboto" panose="020B0604020202020204"/>
              </a:rPr>
              <a:t>hierarchical</a:t>
            </a:r>
            <a:r>
              <a:rPr lang="en-US" sz="3000" spc="-1" dirty="0">
                <a:latin typeface="30"/>
                <a:ea typeface="Roboto"/>
              </a:rPr>
              <a:t> classification?</a:t>
            </a:r>
            <a:endParaRPr lang="en-US" sz="3000" spc="-1" dirty="0">
              <a:latin typeface="30"/>
            </a:endParaRPr>
          </a:p>
          <a:p>
            <a:pPr marL="457200" indent="-380160">
              <a:lnSpc>
                <a:spcPct val="127000"/>
              </a:lnSpc>
              <a:buClr>
                <a:srgbClr val="595959"/>
              </a:buClr>
              <a:buFont typeface="Noto Sans Symbols"/>
              <a:buChar char="●"/>
            </a:pPr>
            <a:r>
              <a:rPr lang="en-US" sz="3000" spc="-1" dirty="0">
                <a:latin typeface="30"/>
                <a:ea typeface="Roboto"/>
              </a:rPr>
              <a:t>Why  machine learning works better than end to end models in the second phase of our own approach?</a:t>
            </a:r>
            <a:endParaRPr lang="en-US" sz="3000" spc="-1" dirty="0">
              <a:latin typeface="30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448DB04A-37D1-4BCA-9A5B-DF8E8B24F01D}"/>
              </a:ext>
            </a:extLst>
          </p:cNvPr>
          <p:cNvGrpSpPr/>
          <p:nvPr/>
        </p:nvGrpSpPr>
        <p:grpSpPr>
          <a:xfrm>
            <a:off x="-469080" y="9119286"/>
            <a:ext cx="18753480" cy="611280"/>
            <a:chOff x="-469080" y="9144000"/>
            <a:chExt cx="18753480" cy="611280"/>
          </a:xfrm>
          <a:solidFill>
            <a:schemeClr val="bg2">
              <a:lumMod val="90000"/>
            </a:schemeClr>
          </a:solidFill>
        </p:grpSpPr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DBC5F700-CFD9-46C8-8124-74B8E29217C6}"/>
                </a:ext>
              </a:extLst>
            </p:cNvPr>
            <p:cNvSpPr/>
            <p:nvPr/>
          </p:nvSpPr>
          <p:spPr>
            <a:xfrm>
              <a:off x="-469080" y="9144000"/>
              <a:ext cx="3309120" cy="61128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C2BA0D3A-70ED-4980-9FE5-7E03EFE679B6}"/>
                </a:ext>
              </a:extLst>
            </p:cNvPr>
            <p:cNvSpPr/>
            <p:nvPr/>
          </p:nvSpPr>
          <p:spPr>
            <a:xfrm>
              <a:off x="-277103" y="9144000"/>
              <a:ext cx="268740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480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Motivation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12" name="CustomShape 7">
              <a:extLst>
                <a:ext uri="{FF2B5EF4-FFF2-40B4-BE49-F238E27FC236}">
                  <a16:creationId xmlns:a16="http://schemas.microsoft.com/office/drawing/2014/main" id="{CF9AB981-1424-49FF-97BF-89110FE96ED8}"/>
                </a:ext>
              </a:extLst>
            </p:cNvPr>
            <p:cNvSpPr/>
            <p:nvPr/>
          </p:nvSpPr>
          <p:spPr>
            <a:xfrm>
              <a:off x="20689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8">
              <a:extLst>
                <a:ext uri="{FF2B5EF4-FFF2-40B4-BE49-F238E27FC236}">
                  <a16:creationId xmlns:a16="http://schemas.microsoft.com/office/drawing/2014/main" id="{9C2FC45E-B53C-489F-AC1F-2FB144306CC2}"/>
                </a:ext>
              </a:extLst>
            </p:cNvPr>
            <p:cNvSpPr/>
            <p:nvPr/>
          </p:nvSpPr>
          <p:spPr>
            <a:xfrm>
              <a:off x="23749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Related work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14" name="CustomShape 9">
              <a:extLst>
                <a:ext uri="{FF2B5EF4-FFF2-40B4-BE49-F238E27FC236}">
                  <a16:creationId xmlns:a16="http://schemas.microsoft.com/office/drawing/2014/main" id="{B6599D62-EF9A-4E19-B423-131AFF397CE8}"/>
                </a:ext>
              </a:extLst>
            </p:cNvPr>
            <p:cNvSpPr/>
            <p:nvPr/>
          </p:nvSpPr>
          <p:spPr>
            <a:xfrm>
              <a:off x="482220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62C630C6-C70A-40D3-AA19-56AD78A5FB7B}"/>
                </a:ext>
              </a:extLst>
            </p:cNvPr>
            <p:cNvSpPr/>
            <p:nvPr/>
          </p:nvSpPr>
          <p:spPr>
            <a:xfrm>
              <a:off x="5128200" y="9144000"/>
              <a:ext cx="3554280" cy="6112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Research questions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A0B605E1-448B-4319-AF5E-E3772B4B907A}"/>
                </a:ext>
              </a:extLst>
            </p:cNvPr>
            <p:cNvSpPr/>
            <p:nvPr/>
          </p:nvSpPr>
          <p:spPr>
            <a:xfrm>
              <a:off x="82465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2">
              <a:extLst>
                <a:ext uri="{FF2B5EF4-FFF2-40B4-BE49-F238E27FC236}">
                  <a16:creationId xmlns:a16="http://schemas.microsoft.com/office/drawing/2014/main" id="{A5B41C16-6402-4240-864E-0ED6BDA35795}"/>
                </a:ext>
              </a:extLst>
            </p:cNvPr>
            <p:cNvSpPr/>
            <p:nvPr/>
          </p:nvSpPr>
          <p:spPr>
            <a:xfrm>
              <a:off x="8552520" y="9144000"/>
              <a:ext cx="3248280" cy="611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Methodology</a:t>
              </a:r>
              <a:endParaRPr lang="en-US" sz="2900" b="0" strike="noStrike" spc="-1" dirty="0">
                <a:latin typeface="Arial"/>
              </a:endParaRPr>
            </a:p>
          </p:txBody>
        </p:sp>
        <p:sp>
          <p:nvSpPr>
            <p:cNvPr id="18" name="CustomShape 13">
              <a:extLst>
                <a:ext uri="{FF2B5EF4-FFF2-40B4-BE49-F238E27FC236}">
                  <a16:creationId xmlns:a16="http://schemas.microsoft.com/office/drawing/2014/main" id="{3366F03C-8687-4A21-B3C8-F907C12C22AB}"/>
                </a:ext>
              </a:extLst>
            </p:cNvPr>
            <p:cNvSpPr/>
            <p:nvPr/>
          </p:nvSpPr>
          <p:spPr>
            <a:xfrm>
              <a:off x="113353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4">
              <a:extLst>
                <a:ext uri="{FF2B5EF4-FFF2-40B4-BE49-F238E27FC236}">
                  <a16:creationId xmlns:a16="http://schemas.microsoft.com/office/drawing/2014/main" id="{E7CE7D04-A393-44B5-B49F-72084506BC05}"/>
                </a:ext>
              </a:extLst>
            </p:cNvPr>
            <p:cNvSpPr/>
            <p:nvPr/>
          </p:nvSpPr>
          <p:spPr>
            <a:xfrm>
              <a:off x="116413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>
                  <a:solidFill>
                    <a:srgbClr val="000000"/>
                  </a:solidFill>
                  <a:latin typeface="Roboto"/>
                  <a:ea typeface="Roboto"/>
                </a:rPr>
                <a:t>Experiment</a:t>
              </a:r>
              <a:endParaRPr lang="en-US" sz="2900" b="0" strike="noStrike" spc="-1">
                <a:latin typeface="Arial"/>
              </a:endParaRPr>
            </a:p>
          </p:txBody>
        </p:sp>
        <p:sp>
          <p:nvSpPr>
            <p:cNvPr id="20" name="CustomShape 15">
              <a:extLst>
                <a:ext uri="{FF2B5EF4-FFF2-40B4-BE49-F238E27FC236}">
                  <a16:creationId xmlns:a16="http://schemas.microsoft.com/office/drawing/2014/main" id="{FB38FA3F-1386-45DA-8989-D7F4FF0BD214}"/>
                </a:ext>
              </a:extLst>
            </p:cNvPr>
            <p:cNvSpPr/>
            <p:nvPr/>
          </p:nvSpPr>
          <p:spPr>
            <a:xfrm>
              <a:off x="14424120" y="9144000"/>
              <a:ext cx="3860280" cy="61128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6">
              <a:extLst>
                <a:ext uri="{FF2B5EF4-FFF2-40B4-BE49-F238E27FC236}">
                  <a16:creationId xmlns:a16="http://schemas.microsoft.com/office/drawing/2014/main" id="{47F1B4E7-1C33-4164-9C52-E66102C2B031}"/>
                </a:ext>
              </a:extLst>
            </p:cNvPr>
            <p:cNvSpPr/>
            <p:nvPr/>
          </p:nvSpPr>
          <p:spPr>
            <a:xfrm>
              <a:off x="14730120" y="9144000"/>
              <a:ext cx="3248280" cy="6112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5920" tIns="77400" rIns="38520" bIns="77400" anchor="ctr"/>
            <a:lstStyle/>
            <a:p>
              <a:pPr algn="ctr">
                <a:lnSpc>
                  <a:spcPct val="90000"/>
                </a:lnSpc>
              </a:pPr>
              <a:r>
                <a:rPr lang="en-US" sz="2900" b="0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Conclusion</a:t>
              </a:r>
              <a:endParaRPr lang="en-US" sz="2900" b="0" strike="noStrike" spc="-1" dirty="0">
                <a:latin typeface="Arial"/>
              </a:endParaRPr>
            </a:p>
          </p:txBody>
        </p:sp>
      </p:grp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2E38730-9EDD-4EF7-B562-DFEDEE4A3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2" y="2583837"/>
            <a:ext cx="9579220" cy="529555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DCE8333-1EF8-41DB-8A30-60B5C72D626D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2F2F2"/>
                </a:solidFill>
                <a:latin typeface="Bebas Neue"/>
                <a:ea typeface="Bebas Neue"/>
              </a:rPr>
              <a:t>Experiment: Dataset [4] (1)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3000" b="0" strike="noStrike" spc="-1">
                <a:solidFill>
                  <a:srgbClr val="FF6600"/>
                </a:solidFill>
                <a:latin typeface="Bebas Neue"/>
                <a:ea typeface="Bebas Neue"/>
              </a:rPr>
              <a:t>Examples from dataset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60" name="CustomShape 4"/>
          <p:cNvSpPr/>
          <p:nvPr/>
        </p:nvSpPr>
        <p:spPr>
          <a:xfrm>
            <a:off x="1463040" y="8737920"/>
            <a:ext cx="689292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32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     Figure 2: COVID-19 positive CXR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61" name="CustomShape 5"/>
          <p:cNvSpPr/>
          <p:nvPr/>
        </p:nvSpPr>
        <p:spPr>
          <a:xfrm>
            <a:off x="9685440" y="8737920"/>
            <a:ext cx="689292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3200" b="0" strike="noStrike" spc="-1" dirty="0">
                <a:solidFill>
                  <a:srgbClr val="FF6600"/>
                </a:solidFill>
                <a:latin typeface="Bebas Neue"/>
                <a:ea typeface="Bebas Neue"/>
              </a:rPr>
              <a:t>               Figure 3: Normal CXR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662" name="Espace réservé pour une image  9"/>
          <p:cNvPicPr/>
          <p:nvPr/>
        </p:nvPicPr>
        <p:blipFill>
          <a:blip r:embed="rId3"/>
          <a:srcRect t="1624" b="1624"/>
          <a:stretch/>
        </p:blipFill>
        <p:spPr>
          <a:xfrm>
            <a:off x="1610280" y="2094120"/>
            <a:ext cx="6745680" cy="6528240"/>
          </a:xfrm>
          <a:prstGeom prst="rect">
            <a:avLst/>
          </a:prstGeom>
          <a:ln>
            <a:noFill/>
          </a:ln>
        </p:spPr>
      </p:pic>
      <p:pic>
        <p:nvPicPr>
          <p:cNvPr id="663" name="Espace réservé pour une image  11"/>
          <p:cNvPicPr/>
          <p:nvPr/>
        </p:nvPicPr>
        <p:blipFill>
          <a:blip r:embed="rId4"/>
          <a:srcRect t="1624" b="1624"/>
          <a:stretch/>
        </p:blipFill>
        <p:spPr>
          <a:xfrm>
            <a:off x="9825480" y="2095560"/>
            <a:ext cx="6745680" cy="652824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BE5052-F2B5-4357-9224-A728821DA97F}"/>
              </a:ext>
            </a:extLst>
          </p:cNvPr>
          <p:cNvSpPr/>
          <p:nvPr/>
        </p:nvSpPr>
        <p:spPr>
          <a:xfrm>
            <a:off x="13037682" y="9747750"/>
            <a:ext cx="4356885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4E4924-8709-40A3-93C0-7F9D22083532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484560" y="132480"/>
            <a:ext cx="1764612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2F2F2"/>
                </a:solidFill>
                <a:latin typeface="Bebas Neue"/>
                <a:ea typeface="Bebas Neue"/>
              </a:rPr>
              <a:t>Experiment: Dataset (2)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65" name="CustomShape 2"/>
          <p:cNvSpPr/>
          <p:nvPr/>
        </p:nvSpPr>
        <p:spPr>
          <a:xfrm>
            <a:off x="14173200" y="0"/>
            <a:ext cx="41140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CustomShape 3"/>
          <p:cNvSpPr/>
          <p:nvPr/>
        </p:nvSpPr>
        <p:spPr>
          <a:xfrm>
            <a:off x="484560" y="908280"/>
            <a:ext cx="176461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7" name="Espace réservé pour une image  8"/>
          <p:cNvPicPr/>
          <p:nvPr/>
        </p:nvPicPr>
        <p:blipFill>
          <a:blip r:embed="rId3"/>
          <a:srcRect t="-646" r="-8351" b="181"/>
          <a:stretch/>
        </p:blipFill>
        <p:spPr>
          <a:xfrm>
            <a:off x="927000" y="2430360"/>
            <a:ext cx="7738200" cy="5979960"/>
          </a:xfrm>
          <a:prstGeom prst="rect">
            <a:avLst/>
          </a:prstGeom>
          <a:ln>
            <a:noFill/>
          </a:ln>
        </p:spPr>
      </p:pic>
      <p:sp>
        <p:nvSpPr>
          <p:cNvPr id="668" name="CustomShape 4"/>
          <p:cNvSpPr/>
          <p:nvPr/>
        </p:nvSpPr>
        <p:spPr>
          <a:xfrm>
            <a:off x="9144000" y="2430360"/>
            <a:ext cx="816660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457200" indent="-227880">
              <a:lnSpc>
                <a:spcPct val="90000"/>
              </a:lnSpc>
              <a:spcBef>
                <a:spcPts val="1500"/>
              </a:spcBef>
            </a:pPr>
            <a:r>
              <a:rPr lang="en-US" sz="3600" b="0" strike="noStrike" spc="-1">
                <a:solidFill>
                  <a:srgbClr val="FF6600"/>
                </a:solidFill>
                <a:latin typeface="Bebas Neue"/>
                <a:ea typeface="Bebas Neue"/>
              </a:rPr>
              <a:t>Data Cleaning &amp; Data Selection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69" name="CustomShape 5"/>
          <p:cNvSpPr/>
          <p:nvPr/>
        </p:nvSpPr>
        <p:spPr>
          <a:xfrm>
            <a:off x="9144000" y="3119760"/>
            <a:ext cx="8166600" cy="52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680" indent="-34236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3600" b="0" strike="noStrike" spc="-1" dirty="0">
                <a:latin typeface="30"/>
                <a:ea typeface="Roboto"/>
              </a:rPr>
              <a:t>The 1</a:t>
            </a:r>
            <a:r>
              <a:rPr lang="en-US" sz="3600" b="0" strike="noStrike" spc="-1" baseline="30000" dirty="0">
                <a:latin typeface="30"/>
                <a:ea typeface="Roboto"/>
              </a:rPr>
              <a:t>st</a:t>
            </a:r>
            <a:r>
              <a:rPr lang="en-US" sz="3600" b="0" strike="noStrike" spc="-1" dirty="0">
                <a:latin typeface="30"/>
                <a:ea typeface="Roboto"/>
              </a:rPr>
              <a:t> Dataset [18] contains 56 Covid-19 X-Ray images. </a:t>
            </a:r>
            <a:endParaRPr lang="en-US" sz="3600" b="0" strike="noStrike" spc="-1" dirty="0">
              <a:latin typeface="30"/>
            </a:endParaRPr>
          </a:p>
          <a:p>
            <a:pPr marL="571680" indent="-34236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3600" b="0" strike="noStrike" spc="-1" dirty="0">
                <a:latin typeface="30"/>
                <a:ea typeface="Roboto"/>
              </a:rPr>
              <a:t>The 2</a:t>
            </a:r>
            <a:r>
              <a:rPr lang="en-US" sz="3600" b="0" strike="noStrike" spc="-1" baseline="30000" dirty="0">
                <a:latin typeface="30"/>
                <a:ea typeface="Roboto"/>
              </a:rPr>
              <a:t>nd</a:t>
            </a:r>
            <a:r>
              <a:rPr lang="en-US" sz="3600" b="0" strike="noStrike" spc="-1" dirty="0">
                <a:latin typeface="30"/>
                <a:ea typeface="Roboto"/>
              </a:rPr>
              <a:t> Dataset [17] contains 317 Covid-19 </a:t>
            </a:r>
            <a:r>
              <a:rPr lang="en-US" sz="3600" spc="-1" dirty="0">
                <a:latin typeface="30"/>
                <a:ea typeface="Roboto"/>
              </a:rPr>
              <a:t>X-Ray images.</a:t>
            </a:r>
            <a:endParaRPr lang="en-US" sz="3600" b="0" strike="noStrike" spc="-1" dirty="0">
              <a:latin typeface="30"/>
            </a:endParaRPr>
          </a:p>
          <a:p>
            <a:pPr marL="571680" indent="-34236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3600" b="0" strike="noStrike" spc="-1" dirty="0">
                <a:latin typeface="30"/>
                <a:ea typeface="Roboto"/>
              </a:rPr>
              <a:t>Remove duplicated images.</a:t>
            </a:r>
            <a:endParaRPr lang="en-US" sz="3600" b="0" strike="noStrike" spc="-1" dirty="0">
              <a:latin typeface="30"/>
            </a:endParaRPr>
          </a:p>
          <a:p>
            <a:pPr marL="571680" indent="-342360">
              <a:lnSpc>
                <a:spcPct val="127000"/>
              </a:lnSpc>
              <a:spcBef>
                <a:spcPts val="15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3600" b="0" strike="noStrike" spc="-1" dirty="0">
                <a:latin typeface="30"/>
                <a:ea typeface="Roboto"/>
              </a:rPr>
              <a:t>Select the target data.</a:t>
            </a:r>
            <a:endParaRPr lang="en-US" sz="3600" b="0" strike="noStrike" spc="-1" dirty="0">
              <a:latin typeface="3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6EB41-D7E1-4F51-873C-3C01B53A7EF9}"/>
              </a:ext>
            </a:extLst>
          </p:cNvPr>
          <p:cNvSpPr txBox="1"/>
          <p:nvPr/>
        </p:nvSpPr>
        <p:spPr>
          <a:xfrm>
            <a:off x="2446638" y="8533693"/>
            <a:ext cx="4423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Figure 4: Data statistics</a:t>
            </a:r>
            <a:endParaRPr lang="en-DE" sz="28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A48F1-D0A7-4B9E-87FE-D4225A0E3352}"/>
              </a:ext>
            </a:extLst>
          </p:cNvPr>
          <p:cNvSpPr/>
          <p:nvPr/>
        </p:nvSpPr>
        <p:spPr>
          <a:xfrm>
            <a:off x="13041429" y="9747750"/>
            <a:ext cx="4060321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pc="-1" dirty="0">
                <a:solidFill>
                  <a:schemeClr val="bg1"/>
                </a:solidFill>
                <a:latin typeface="Bebas Neue Regular"/>
                <a:ea typeface="A-OTF Gothic BBB Pro Medium"/>
              </a:rPr>
              <a:t>Screening for COVID-19 using Chest X-ray Images and ML techniques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832B0E-2668-48F9-92F0-1F7DAD8FE5C7}"/>
              </a:ext>
            </a:extLst>
          </p:cNvPr>
          <p:cNvSpPr txBox="1"/>
          <p:nvPr/>
        </p:nvSpPr>
        <p:spPr>
          <a:xfrm>
            <a:off x="17373598" y="31652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1430</Words>
  <Application>Microsoft Office PowerPoint</Application>
  <PresentationFormat>Personnalisé</PresentationFormat>
  <Paragraphs>314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15</vt:i4>
      </vt:variant>
    </vt:vector>
  </HeadingPairs>
  <TitlesOfParts>
    <vt:vector size="32" baseType="lpstr">
      <vt:lpstr>30</vt:lpstr>
      <vt:lpstr>Arial</vt:lpstr>
      <vt:lpstr>Bebas Neue</vt:lpstr>
      <vt:lpstr>Bebas Neue Regular</vt:lpstr>
      <vt:lpstr>Calibri</vt:lpstr>
      <vt:lpstr>Noto Sans Symbols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Related work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imbalance</dc:title>
  <dc:subject/>
  <dc:creator>Dorra</dc:creator>
  <dc:description/>
  <cp:lastModifiedBy>Dorra</cp:lastModifiedBy>
  <cp:revision>182</cp:revision>
  <dcterms:created xsi:type="dcterms:W3CDTF">2020-07-13T11:09:57Z</dcterms:created>
  <dcterms:modified xsi:type="dcterms:W3CDTF">2020-07-24T06:35:20Z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