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323" r:id="rId7"/>
    <p:sldId id="281" r:id="rId8"/>
    <p:sldId id="282" r:id="rId9"/>
    <p:sldId id="314" r:id="rId10"/>
    <p:sldId id="317" r:id="rId11"/>
    <p:sldId id="318" r:id="rId12"/>
    <p:sldId id="319" r:id="rId13"/>
    <p:sldId id="321" r:id="rId14"/>
    <p:sldId id="322" r:id="rId15"/>
    <p:sldId id="324" r:id="rId16"/>
    <p:sldId id="325"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p:cViewPr varScale="1">
        <p:scale>
          <a:sx n="82" d="100"/>
          <a:sy n="82" d="100"/>
        </p:scale>
        <p:origin x="720" y="7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1.62791" units="1/cm"/>
          <inkml:channelProperty channel="Y" name="resolution" value="55.95855" units="1/cm"/>
          <inkml:channelProperty channel="T" name="resolution" value="1" units="1/dev"/>
        </inkml:channelProperties>
      </inkml:inkSource>
      <inkml:timestamp xml:id="ts0" timeString="2024-10-03T16:10:37.220"/>
    </inkml:context>
    <inkml:brush xml:id="br0">
      <inkml:brushProperty name="width" value="0.05292" units="cm"/>
      <inkml:brushProperty name="height" value="0.05292" units="cm"/>
      <inkml:brushProperty name="color" value="#FF0000"/>
    </inkml:brush>
  </inkml:definitions>
  <inkml:trace contextRef="#ctx0" brushRef="#br0">16051 10566 0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10631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37104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66002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141573" cy="3463193"/>
          </a:xfrm>
        </p:spPr>
        <p:txBody>
          <a:bodyPr anchor="ctr"/>
          <a:lstStyle/>
          <a:p>
            <a:r>
              <a:rPr lang="en-US" dirty="0"/>
              <a:t>SQL Project</a:t>
            </a:r>
            <a:br>
              <a:rPr lang="en-US" dirty="0"/>
            </a:br>
            <a:r>
              <a:rPr lang="en-US" sz="2400" b="0" dirty="0">
                <a:solidFill>
                  <a:srgbClr val="FF0000"/>
                </a:solidFill>
              </a:rPr>
              <a:t>(</a:t>
            </a:r>
            <a:r>
              <a:rPr lang="en-US" sz="2400" b="1" dirty="0">
                <a:solidFill>
                  <a:srgbClr val="FF0000"/>
                </a:solidFill>
              </a:rPr>
              <a:t>Analyzing TMDB Top Rated Movies Using SQL)</a:t>
            </a:r>
            <a:endParaRPr lang="en-US" sz="2400"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487D4BA-9897-5AE1-84EB-25C82A5072F8}"/>
                  </a:ext>
                </a:extLst>
              </p14:cNvPr>
              <p14:cNvContentPartPr/>
              <p14:nvPr/>
            </p14:nvContentPartPr>
            <p14:xfrm>
              <a:off x="5778360" y="3803760"/>
              <a:ext cx="360" cy="360"/>
            </p14:xfrm>
          </p:contentPart>
        </mc:Choice>
        <mc:Fallback xmlns="">
          <p:pic>
            <p:nvPicPr>
              <p:cNvPr id="5" name="Ink 4">
                <a:extLst>
                  <a:ext uri="{FF2B5EF4-FFF2-40B4-BE49-F238E27FC236}">
                    <a16:creationId xmlns:a16="http://schemas.microsoft.com/office/drawing/2014/main" id="{3487D4BA-9897-5AE1-84EB-25C82A5072F8}"/>
                  </a:ext>
                </a:extLst>
              </p:cNvPr>
              <p:cNvPicPr/>
              <p:nvPr/>
            </p:nvPicPr>
            <p:blipFill>
              <a:blip r:embed="rId4"/>
              <a:stretch>
                <a:fillRect/>
              </a:stretch>
            </p:blipFill>
            <p:spPr>
              <a:xfrm>
                <a:off x="5769000" y="3794400"/>
                <a:ext cx="19080" cy="19080"/>
              </a:xfrm>
              <a:prstGeom prst="rect">
                <a:avLst/>
              </a:prstGeom>
            </p:spPr>
          </p:pic>
        </mc:Fallback>
      </mc:AlternateContent>
    </p:spTree>
    <p:extLst>
      <p:ext uri="{BB962C8B-B14F-4D97-AF65-F5344CB8AC3E}">
        <p14:creationId xmlns:p14="http://schemas.microsoft.com/office/powerpoint/2010/main" val="2202437675"/>
      </p:ext>
    </p:extLst>
  </p:cSld>
  <p:clrMapOvr>
    <a:masterClrMapping/>
  </p:clrMapOvr>
  <mc:AlternateContent xmlns:mc="http://schemas.openxmlformats.org/markup-compatibility/2006" xmlns:p14="http://schemas.microsoft.com/office/powerpoint/2010/main">
    <mc:Choice Requires="p14">
      <p:transition spd="slow" p14:dur="2000" advTm="18053"/>
    </mc:Choice>
    <mc:Fallback xmlns="">
      <p:transition spd="slow" advTm="1805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pPr algn="ctr"/>
            <a:r>
              <a:rPr lang="en-US" dirty="0"/>
              <a:t>6. Find the total vote count of all movies:</a:t>
            </a:r>
          </a:p>
        </p:txBody>
      </p:sp>
      <p:pic>
        <p:nvPicPr>
          <p:cNvPr id="5" name="Content Placeholder 4">
            <a:extLst>
              <a:ext uri="{FF2B5EF4-FFF2-40B4-BE49-F238E27FC236}">
                <a16:creationId xmlns:a16="http://schemas.microsoft.com/office/drawing/2014/main" id="{662B0377-79B3-0F7F-314A-0A9CC3FCEDDD}"/>
              </a:ext>
            </a:extLst>
          </p:cNvPr>
          <p:cNvPicPr>
            <a:picLocks noGrp="1" noChangeAspect="1"/>
          </p:cNvPicPr>
          <p:nvPr>
            <p:ph sz="half" idx="2"/>
          </p:nvPr>
        </p:nvPicPr>
        <p:blipFill>
          <a:blip r:embed="rId3"/>
          <a:stretch>
            <a:fillRect/>
          </a:stretch>
        </p:blipFill>
        <p:spPr>
          <a:xfrm>
            <a:off x="2092162" y="2057020"/>
            <a:ext cx="9104571" cy="4850289"/>
          </a:xfrm>
        </p:spPr>
      </p:pic>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flipH="1" flipV="1">
            <a:off x="11426025" y="6264621"/>
            <a:ext cx="1636831" cy="1209199"/>
          </a:xfrm>
        </p:spPr>
        <p:txBody>
          <a:bodyPr>
            <a:normAutofit/>
          </a:bodyPr>
          <a:lstStyle/>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dirty="0"/>
              <a:t> 7. top 3 movies on basis of vote count and the language is </a:t>
            </a:r>
            <a:r>
              <a:rPr lang="en-US" dirty="0" err="1"/>
              <a:t>english</a:t>
            </a:r>
            <a:endParaRPr lang="en-US" dirty="0"/>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pic>
        <p:nvPicPr>
          <p:cNvPr id="6" name="Picture 5">
            <a:extLst>
              <a:ext uri="{FF2B5EF4-FFF2-40B4-BE49-F238E27FC236}">
                <a16:creationId xmlns:a16="http://schemas.microsoft.com/office/drawing/2014/main" id="{14231976-CF51-25D3-4652-7633FEBC6BDD}"/>
              </a:ext>
            </a:extLst>
          </p:cNvPr>
          <p:cNvPicPr>
            <a:picLocks noChangeAspect="1"/>
          </p:cNvPicPr>
          <p:nvPr/>
        </p:nvPicPr>
        <p:blipFill>
          <a:blip r:embed="rId3"/>
          <a:stretch>
            <a:fillRect/>
          </a:stretch>
        </p:blipFill>
        <p:spPr>
          <a:xfrm>
            <a:off x="2354846" y="1802233"/>
            <a:ext cx="7182694" cy="3648224"/>
          </a:xfrm>
          <a:prstGeom prst="rect">
            <a:avLst/>
          </a:prstGeom>
        </p:spPr>
      </p:pic>
      <p:sp>
        <p:nvSpPr>
          <p:cNvPr id="9" name="TextBox 8">
            <a:extLst>
              <a:ext uri="{FF2B5EF4-FFF2-40B4-BE49-F238E27FC236}">
                <a16:creationId xmlns:a16="http://schemas.microsoft.com/office/drawing/2014/main" id="{633E1135-BBC8-98E0-C1E7-E0E30058393F}"/>
              </a:ext>
            </a:extLst>
          </p:cNvPr>
          <p:cNvSpPr txBox="1"/>
          <p:nvPr/>
        </p:nvSpPr>
        <p:spPr>
          <a:xfrm>
            <a:off x="254643" y="5563137"/>
            <a:ext cx="12057449" cy="1107996"/>
          </a:xfrm>
          <a:prstGeom prst="rect">
            <a:avLst/>
          </a:prstGeom>
          <a:noFill/>
        </p:spPr>
        <p:txBody>
          <a:bodyPr wrap="square">
            <a:spAutoFit/>
          </a:bodyPr>
          <a:lstStyle/>
          <a:p>
            <a:r>
              <a:rPr lang="en-US" sz="2200" dirty="0"/>
              <a:t>"To explore user engagement, we examined the top 3 English movies by vote count. As expected, </a:t>
            </a:r>
            <a:r>
              <a:rPr lang="en-US" sz="2200" i="1" dirty="0"/>
              <a:t>The Dark Knight</a:t>
            </a:r>
            <a:r>
              <a:rPr lang="en-US" sz="2200" dirty="0"/>
              <a:t>, </a:t>
            </a:r>
            <a:r>
              <a:rPr lang="en-US" sz="2200" i="1" dirty="0"/>
              <a:t>Pulp Fiction</a:t>
            </a:r>
            <a:r>
              <a:rPr lang="en-US" sz="2200" dirty="0"/>
              <a:t>, and </a:t>
            </a:r>
            <a:r>
              <a:rPr lang="en-US" sz="2200" i="1" dirty="0"/>
              <a:t>Forrest Gump</a:t>
            </a:r>
            <a:r>
              <a:rPr lang="en-US" sz="2200" dirty="0"/>
              <a:t> were at the top. This shows that English-language films, especially popular ones, attract a lot of attention from viewers worldwide."</a:t>
            </a:r>
            <a:endParaRPr lang="en-IN" sz="2200" dirty="0"/>
          </a:p>
        </p:txBody>
      </p:sp>
    </p:spTree>
    <p:extLst>
      <p:ext uri="{BB962C8B-B14F-4D97-AF65-F5344CB8AC3E}">
        <p14:creationId xmlns:p14="http://schemas.microsoft.com/office/powerpoint/2010/main" val="168621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1053296" y="422295"/>
            <a:ext cx="10511627" cy="1012785"/>
          </a:xfrm>
        </p:spPr>
        <p:txBody>
          <a:bodyPr/>
          <a:lstStyle/>
          <a:p>
            <a:r>
              <a:rPr lang="en-US" dirty="0"/>
              <a:t>8. Find the most common movie language:</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pic>
        <p:nvPicPr>
          <p:cNvPr id="7" name="Picture 6">
            <a:extLst>
              <a:ext uri="{FF2B5EF4-FFF2-40B4-BE49-F238E27FC236}">
                <a16:creationId xmlns:a16="http://schemas.microsoft.com/office/drawing/2014/main" id="{B2D04033-EACD-A26B-378F-897EF1E424B8}"/>
              </a:ext>
            </a:extLst>
          </p:cNvPr>
          <p:cNvPicPr>
            <a:picLocks noChangeAspect="1"/>
          </p:cNvPicPr>
          <p:nvPr/>
        </p:nvPicPr>
        <p:blipFill>
          <a:blip r:embed="rId3"/>
          <a:stretch>
            <a:fillRect/>
          </a:stretch>
        </p:blipFill>
        <p:spPr>
          <a:xfrm>
            <a:off x="1988589" y="1435080"/>
            <a:ext cx="9437437" cy="4197722"/>
          </a:xfrm>
          <a:prstGeom prst="rect">
            <a:avLst/>
          </a:prstGeom>
        </p:spPr>
      </p:pic>
      <p:sp>
        <p:nvSpPr>
          <p:cNvPr id="10" name="TextBox 9">
            <a:extLst>
              <a:ext uri="{FF2B5EF4-FFF2-40B4-BE49-F238E27FC236}">
                <a16:creationId xmlns:a16="http://schemas.microsoft.com/office/drawing/2014/main" id="{E25414D6-B488-2A1A-6243-046C47B02366}"/>
              </a:ext>
            </a:extLst>
          </p:cNvPr>
          <p:cNvSpPr txBox="1"/>
          <p:nvPr/>
        </p:nvSpPr>
        <p:spPr>
          <a:xfrm>
            <a:off x="428263" y="5632802"/>
            <a:ext cx="11763737" cy="1107996"/>
          </a:xfrm>
          <a:prstGeom prst="rect">
            <a:avLst/>
          </a:prstGeom>
          <a:noFill/>
        </p:spPr>
        <p:txBody>
          <a:bodyPr wrap="square">
            <a:spAutoFit/>
          </a:bodyPr>
          <a:lstStyle/>
          <a:p>
            <a:r>
              <a:rPr lang="en-IN" sz="2200" dirty="0"/>
              <a:t>"Finally, we found that English is the most common language in the top-rated movies. This shows Hollywood's strong influence and how widely English films are shared around the world, highlighting their importance in global cinema."</a:t>
            </a:r>
          </a:p>
        </p:txBody>
      </p:sp>
    </p:spTree>
    <p:extLst>
      <p:ext uri="{BB962C8B-B14F-4D97-AF65-F5344CB8AC3E}">
        <p14:creationId xmlns:p14="http://schemas.microsoft.com/office/powerpoint/2010/main" val="2975876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81135" y="746449"/>
            <a:ext cx="6251510" cy="799772"/>
          </a:xfrm>
        </p:spPr>
        <p:txBody>
          <a:bodyPr/>
          <a:lstStyle/>
          <a:p>
            <a:r>
              <a:rPr lang="en-IN" dirty="0"/>
              <a:t>Conclusion</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903445"/>
            <a:ext cx="6372808" cy="4721289"/>
          </a:xfrm>
        </p:spPr>
        <p:txBody>
          <a:bodyPr>
            <a:normAutofit lnSpcReduction="10000"/>
          </a:bodyPr>
          <a:lstStyle/>
          <a:p>
            <a:r>
              <a:rPr lang="en-US" dirty="0"/>
              <a:t>The SQL analysis of the TMDB Top Rated Movies dataset revealed several key insights. Movies with high ratings often correlate with high popularity, with films like lord of the rings and The Shawshank Redemption standing out. The crime and Drama genres dominate the dataset, while English is the most common language, reflecting Hollywood’s global influence. Additionally, a significant portion of the movies have a popularity score greater than 8, and the total vote count indicates strong audience engagement. These findings highlight the factors contributing to a movie's success in terms of popularity, genre, and language.</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70851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2893671"/>
            <a:ext cx="5181599" cy="801547"/>
          </a:xfrm>
        </p:spPr>
        <p:txBody>
          <a:bodyPr/>
          <a:lstStyle/>
          <a:p>
            <a:r>
              <a:rPr lang="en-US" sz="5400" dirty="0"/>
              <a:t>          Thankyou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Project overview</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r>
              <a:rPr lang="en-US" dirty="0"/>
              <a:t>"In this project, I worked with the TMDB Top Rated Movies dataset, performing various SQL operations such as creating a database, renaming the table, deleting irrelevant columns, and running complex queries to extract useful insights."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4="http://schemas.microsoft.com/office/powerpoint/2010/main">
    <mc:Choice Requires="p14">
      <p:transition spd="slow" p14:dur="2000" advTm="32664"/>
    </mc:Choice>
    <mc:Fallback xmlns="">
      <p:transition spd="slow" advTm="32664"/>
    </mc:Fallback>
  </mc:AlternateContent>
  <p:extLst>
    <p:ext uri="{3A86A75C-4F4B-4683-9AE1-C65F6400EC91}">
      <p14:laserTraceLst xmlns:p14="http://schemas.microsoft.com/office/powerpoint/2010/main">
        <p14:tracePtLst>
          <p14:tracePt t="2857" x="4819650" y="6426200"/>
          <p14:tracePt t="2964" x="984250" y="6713538"/>
          <p14:tracePt t="2972" x="854075" y="6640513"/>
          <p14:tracePt t="2980" x="795338" y="6597650"/>
          <p14:tracePt t="2988" x="795338" y="6583363"/>
          <p14:tracePt t="2995" x="795338" y="6538913"/>
          <p14:tracePt t="3003" x="795338" y="6438900"/>
          <p14:tracePt t="3011" x="795338" y="6278563"/>
          <p14:tracePt t="3019" x="795338" y="6119813"/>
          <p14:tracePt t="3028" x="838200" y="5888038"/>
          <p14:tracePt t="3036" x="954088" y="5570538"/>
          <p14:tracePt t="3044" x="1084263" y="5281613"/>
          <p14:tracePt t="3052" x="1185863" y="4976813"/>
          <p14:tracePt t="3059" x="1316038" y="4687888"/>
          <p14:tracePt t="3067" x="1417638" y="4427538"/>
          <p14:tracePt t="3075" x="1533525" y="4238625"/>
          <p14:tracePt t="3084" x="1619250" y="4122738"/>
          <p14:tracePt t="3091" x="1692275" y="4008438"/>
          <p14:tracePt t="3100" x="1779588" y="3906838"/>
          <p14:tracePt t="3108" x="1851025" y="3833813"/>
          <p14:tracePt t="3116" x="1909763" y="3762375"/>
          <p14:tracePt t="3123" x="1952625" y="3717925"/>
          <p14:tracePt t="3140" x="1952625" y="3703638"/>
          <p14:tracePt t="3364" x="1966913" y="3703638"/>
          <p14:tracePt t="3477" x="1981200" y="3762375"/>
          <p14:tracePt t="3483" x="1938338" y="3906838"/>
          <p14:tracePt t="3494" x="1865313" y="4065588"/>
          <p14:tracePt t="3499" x="1793875" y="4238625"/>
          <p14:tracePt t="3507" x="1677988" y="4441825"/>
          <p14:tracePt t="3515" x="1547813" y="4659313"/>
          <p14:tracePt t="3523" x="1417638" y="4846638"/>
          <p14:tracePt t="3532" x="1316038" y="5005388"/>
          <p14:tracePt t="3540" x="1214438" y="5092700"/>
          <p14:tracePt t="3548" x="1112838" y="5092700"/>
          <p14:tracePt t="3556" x="1098550" y="5092700"/>
          <p14:tracePt t="3692" x="1287463" y="5208588"/>
          <p14:tracePt t="3701" x="1503363" y="5353050"/>
          <p14:tracePt t="3725" x="1547813" y="5338763"/>
          <p14:tracePt t="3742" x="1576388" y="5338763"/>
          <p14:tracePt t="3790" x="1590675" y="5338763"/>
          <p14:tracePt t="3796" x="1604963" y="5324475"/>
          <p14:tracePt t="3804" x="1663700" y="5310188"/>
          <p14:tracePt t="3812" x="1720850" y="5295900"/>
          <p14:tracePt t="3820" x="1851025" y="5281613"/>
          <p14:tracePt t="3828" x="1966913" y="5237163"/>
          <p14:tracePt t="3837" x="2097088" y="5222875"/>
          <p14:tracePt t="3844" x="2241550" y="5208588"/>
          <p14:tracePt t="3852" x="2400300" y="5180013"/>
          <p14:tracePt t="3860" x="2473325" y="5165725"/>
          <p14:tracePt t="3868" x="2530475" y="5135563"/>
          <p14:tracePt t="3876" x="2589213" y="5106988"/>
          <p14:tracePt t="3884" x="2646363" y="5078413"/>
          <p14:tracePt t="3892" x="2674938" y="5064125"/>
          <p14:tracePt t="3899" x="2719388" y="5064125"/>
          <p14:tracePt t="3907" x="2733675" y="5049838"/>
          <p14:tracePt t="3915" x="2747963" y="5035550"/>
          <p14:tracePt t="3924" x="2776538" y="5021263"/>
          <p14:tracePt t="3932" x="2790825" y="5021263"/>
          <p14:tracePt t="3939" x="2805113" y="5021263"/>
          <p14:tracePt t="3948" x="2820988" y="5005388"/>
          <p14:tracePt t="3956" x="2835275" y="4991100"/>
          <p14:tracePt t="3964" x="2849563" y="4991100"/>
          <p14:tracePt t="3972" x="2892425" y="4962525"/>
          <p14:tracePt t="3979" x="2935288" y="4933950"/>
          <p14:tracePt t="3988" x="2965450" y="4919663"/>
          <p14:tracePt t="3995" x="3008313" y="4905375"/>
          <p14:tracePt t="4004" x="3036888" y="4875213"/>
          <p14:tracePt t="4011" x="3095625" y="4846638"/>
          <p14:tracePt t="4019" x="3124200" y="4832350"/>
          <p14:tracePt t="4028" x="3167063" y="4803775"/>
          <p14:tracePt t="4035" x="3195638" y="4789488"/>
          <p14:tracePt t="4043" x="3225800" y="4775200"/>
          <p14:tracePt t="4051" x="3240088" y="4759325"/>
          <p14:tracePt t="4059" x="3254375" y="4759325"/>
          <p14:tracePt t="4068" x="3254375" y="4745038"/>
          <p14:tracePt t="4187" x="3225800" y="4775200"/>
          <p14:tracePt t="4195" x="3095625" y="4832350"/>
          <p14:tracePt t="4203" x="2965450" y="4875213"/>
          <p14:tracePt t="4212" x="2719388" y="4905375"/>
          <p14:tracePt t="4220" x="2589213" y="4933950"/>
          <p14:tracePt t="4397" x="2878138" y="5049838"/>
          <p14:tracePt t="4403" x="2935288" y="5035550"/>
          <p14:tracePt t="4411" x="2979738" y="4991100"/>
          <p14:tracePt t="4419" x="2994025" y="4976813"/>
          <p14:tracePt t="4428" x="3008313" y="4976813"/>
          <p14:tracePt t="4557" x="3022600" y="4976813"/>
          <p14:tracePt t="4572" x="3022600" y="4962525"/>
          <p14:tracePt t="4596" x="3022600" y="4948238"/>
          <p14:tracePt t="4676" x="3022600" y="4933950"/>
          <p14:tracePt t="4701" x="3008313" y="4933950"/>
          <p14:tracePt t="4708" x="3008313" y="4919663"/>
          <p14:tracePt t="4733" x="2994025" y="4905375"/>
          <p14:tracePt t="4748" x="2979738" y="4905375"/>
          <p14:tracePt t="4756" x="2979738" y="4891088"/>
          <p14:tracePt t="4772" x="2965450" y="4875213"/>
          <p14:tracePt t="4789" x="2935288" y="4875213"/>
          <p14:tracePt t="4796" x="2906713" y="4860925"/>
          <p14:tracePt t="4812" x="2878138" y="4860925"/>
          <p14:tracePt t="4820" x="2863850" y="4846638"/>
          <p14:tracePt t="4836" x="2863850" y="4832350"/>
          <p14:tracePt t="5299" x="2849563" y="4832350"/>
          <p14:tracePt t="5308" x="2835275" y="4832350"/>
          <p14:tracePt t="5323" x="2820988" y="4832350"/>
          <p14:tracePt t="5339" x="2805113" y="4832350"/>
          <p14:tracePt t="6467" x="2805113" y="4818063"/>
          <p14:tracePt t="6477" x="2790825" y="4803775"/>
          <p14:tracePt t="6492" x="2790825" y="4789488"/>
          <p14:tracePt t="6501" x="2790825" y="4775200"/>
          <p14:tracePt t="6524" x="2790825" y="4759325"/>
          <p14:tracePt t="6541" x="2790825" y="4745038"/>
          <p14:tracePt t="6789" x="2790825" y="4730750"/>
          <p14:tracePt t="6795" x="2776538" y="4730750"/>
          <p14:tracePt t="6803" x="2733675" y="4716463"/>
          <p14:tracePt t="6813" x="2705100" y="4702175"/>
          <p14:tracePt t="6958" x="2776538" y="4716463"/>
          <p14:tracePt t="6964" x="2878138" y="4775200"/>
          <p14:tracePt t="6974" x="2994025" y="4832350"/>
          <p14:tracePt t="6982" x="3008313" y="4832350"/>
          <p14:tracePt t="6989" x="3022600" y="4832350"/>
          <p14:tracePt t="7005" x="3036888" y="4832350"/>
          <p14:tracePt t="7109" x="3051175" y="4818063"/>
          <p14:tracePt t="7132" x="3051175" y="4803775"/>
          <p14:tracePt t="7149" x="3051175" y="4789488"/>
          <p14:tracePt t="7228" x="3036888" y="4775200"/>
          <p14:tracePt t="7252" x="3036888" y="4759325"/>
          <p14:tracePt t="7877" x="3022600" y="4745038"/>
          <p14:tracePt t="7892" x="3008313" y="4730750"/>
          <p14:tracePt t="19725" x="2994025" y="4716463"/>
          <p14:tracePt t="19740" x="2994025" y="4687888"/>
          <p14:tracePt t="19748" x="2994025" y="4673600"/>
          <p14:tracePt t="19760" x="2994025" y="4645025"/>
          <p14:tracePt t="19768" x="2994025" y="4629150"/>
          <p14:tracePt t="19776" x="3022600" y="4600575"/>
          <p14:tracePt t="19781" x="3036888" y="4572000"/>
          <p14:tracePt t="19788" x="3051175" y="4543425"/>
          <p14:tracePt t="19795" x="3065463" y="4529138"/>
          <p14:tracePt t="19803" x="3065463" y="4514850"/>
          <p14:tracePt t="19811" x="3079750" y="4514850"/>
          <p14:tracePt t="19819" x="3079750" y="4470400"/>
          <p14:tracePt t="19828" x="3095625" y="4470400"/>
          <p14:tracePt t="19836" x="3095625" y="4456113"/>
          <p14:tracePt t="19843" x="3109913" y="4427538"/>
          <p14:tracePt t="19851" x="3109913" y="4413250"/>
          <p14:tracePt t="19868" x="3109913" y="4398963"/>
          <p14:tracePt t="19876" x="3124200" y="4384675"/>
          <p14:tracePt t="21645" x="3138488" y="4384675"/>
          <p14:tracePt t="21652" x="3152775" y="4413250"/>
          <p14:tracePt t="21661" x="3181350" y="4470400"/>
          <p14:tracePt t="21867" x="3268663" y="4498975"/>
          <p14:tracePt t="21875" x="3486150" y="4498975"/>
          <p14:tracePt t="21883" x="3616325" y="4398963"/>
          <p14:tracePt t="21891" x="3716338" y="4311650"/>
          <p14:tracePt t="21900" x="3746500" y="4283075"/>
          <p14:tracePt t="21981" x="3746500" y="4268788"/>
          <p14:tracePt t="21988" x="3746500" y="4252913"/>
          <p14:tracePt t="21996" x="3659188" y="4210050"/>
          <p14:tracePt t="22004" x="3571875" y="4210050"/>
          <p14:tracePt t="22012" x="3470275" y="4195763"/>
          <p14:tracePt t="22019" x="3340100" y="4167188"/>
          <p14:tracePt t="22028" x="3209925" y="4152900"/>
          <p14:tracePt t="22036" x="3065463" y="4138613"/>
          <p14:tracePt t="22043" x="2906713" y="4138613"/>
          <p14:tracePt t="22052" x="2719388" y="4138613"/>
          <p14:tracePt t="22060" x="2530475" y="4138613"/>
          <p14:tracePt t="22068" x="2255838" y="4138613"/>
          <p14:tracePt t="22077" x="1808163" y="4138613"/>
          <p14:tracePt t="22085" x="1373188" y="4138613"/>
          <p14:tracePt t="22092" x="823913" y="4195763"/>
          <p14:tracePt t="22100" x="274638" y="4283075"/>
          <p14:tracePt t="31420" x="1619250" y="2792413"/>
          <p14:tracePt t="31428" x="2314575" y="2792413"/>
          <p14:tracePt t="31436" x="2849563" y="2792413"/>
          <p14:tracePt t="31444" x="3225800" y="2792413"/>
          <p14:tracePt t="31452" x="3514725" y="2806700"/>
          <p14:tracePt t="31460" x="3659188" y="2820988"/>
          <p14:tracePt t="31468" x="3789363" y="2865438"/>
          <p14:tracePt t="31475" x="3890963" y="2879725"/>
          <p14:tracePt t="31483" x="3976688" y="2936875"/>
          <p14:tracePt t="31492" x="4049713" y="2965450"/>
          <p14:tracePt t="31499" x="4106863" y="2979738"/>
          <p14:tracePt t="31507" x="4151313" y="3024188"/>
          <p14:tracePt t="31515" x="4165600" y="3024188"/>
          <p14:tracePt t="31523" x="4179888" y="3038475"/>
          <p14:tracePt t="31572" x="4194175" y="3038475"/>
          <p14:tracePt t="31579" x="4194175" y="3052763"/>
          <p14:tracePt t="31604" x="4194175" y="3067050"/>
          <p14:tracePt t="31629" x="4194175" y="3095625"/>
          <p14:tracePt t="31636" x="4194175" y="3125788"/>
          <p14:tracePt t="31643" x="4194175" y="3154363"/>
          <p14:tracePt t="31651" x="4194175" y="3197225"/>
          <p14:tracePt t="31659" x="4194175" y="3241675"/>
          <p14:tracePt t="31667" x="4194175" y="3313113"/>
          <p14:tracePt t="31676" x="4251325" y="3414713"/>
          <p14:tracePt t="31683" x="4367213" y="3573463"/>
          <p14:tracePt t="31691" x="4556125" y="3776663"/>
          <p14:tracePt t="31700" x="4787900" y="3992563"/>
          <p14:tracePt t="31707" x="5062538" y="4224338"/>
          <p14:tracePt t="31715" x="5351463" y="4470400"/>
          <p14:tracePt t="31723" x="5583238" y="4702175"/>
          <p14:tracePt t="31731" x="5872163" y="4905375"/>
          <p14:tracePt t="31740" x="6073775" y="5078413"/>
          <p14:tracePt t="31747" x="6262688" y="5180013"/>
          <p14:tracePt t="31755" x="6392863" y="5265738"/>
          <p14:tracePt t="31763" x="6464300" y="5324475"/>
          <p14:tracePt t="31772" x="6523038" y="5381625"/>
          <p14:tracePt t="31821" x="6565900" y="5338763"/>
          <p14:tracePt t="31828" x="6624638" y="5135563"/>
          <p14:tracePt t="31836" x="6769100" y="4702175"/>
          <p14:tracePt t="31844" x="6999288" y="4122738"/>
          <p14:tracePt t="31852" x="7188200" y="3559175"/>
          <p14:tracePt t="31860" x="7346950" y="2879725"/>
          <p14:tracePt t="31868" x="7477125" y="2141538"/>
          <p14:tracePt t="31876" x="7564438" y="1462088"/>
          <p14:tracePt t="31885" x="7708900" y="723900"/>
          <p14:tracePt t="31893" x="7824788" y="14288"/>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075560" y="-185521"/>
            <a:ext cx="7043617" cy="1114209"/>
          </a:xfrm>
        </p:spPr>
        <p:txBody>
          <a:bodyPr/>
          <a:lstStyle/>
          <a:p>
            <a:r>
              <a:rPr lang="en-US" dirty="0"/>
              <a:t>Task To be Performed</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3</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888633" y="1261493"/>
            <a:ext cx="8007898" cy="4038295"/>
          </a:xfrm>
        </p:spPr>
        <p:txBody>
          <a:bodyPr>
            <a:noAutofit/>
          </a:bodyPr>
          <a:lstStyle/>
          <a:p>
            <a:pPr marL="457200" indent="-457200">
              <a:buAutoNum type="arabicPeriod"/>
            </a:pPr>
            <a:r>
              <a:rPr lang="en-US" sz="2800" dirty="0"/>
              <a:t>Creating database</a:t>
            </a:r>
          </a:p>
          <a:p>
            <a:pPr marL="457200" indent="-457200">
              <a:buAutoNum type="arabicPeriod"/>
            </a:pPr>
            <a:r>
              <a:rPr lang="en-US" sz="2800" dirty="0"/>
              <a:t>Changing the table name</a:t>
            </a:r>
          </a:p>
          <a:p>
            <a:pPr marL="457200" indent="-457200">
              <a:buAutoNum type="arabicPeriod"/>
            </a:pPr>
            <a:r>
              <a:rPr lang="en-US" sz="2800" dirty="0"/>
              <a:t>Deleting irrelevant columns </a:t>
            </a:r>
          </a:p>
          <a:p>
            <a:pPr marL="457200" indent="-457200">
              <a:buAutoNum type="arabicPeriod"/>
            </a:pPr>
            <a:r>
              <a:rPr lang="en-US" sz="2800" dirty="0"/>
              <a:t>Retrieve all movies sorted by rating (descending) based on popularity.</a:t>
            </a:r>
          </a:p>
          <a:p>
            <a:pPr marL="457200" indent="-457200">
              <a:buAutoNum type="arabicPeriod"/>
            </a:pPr>
            <a:r>
              <a:rPr lang="en-US" sz="2800" dirty="0"/>
              <a:t> Retrieve movies with a popularity greater than 8:</a:t>
            </a:r>
          </a:p>
          <a:p>
            <a:pPr marL="457200" indent="-457200">
              <a:buAutoNum type="arabicPeriod"/>
            </a:pPr>
            <a:r>
              <a:rPr lang="en-US" sz="2800" dirty="0"/>
              <a:t>Count the number of movies in each genre:</a:t>
            </a:r>
          </a:p>
          <a:p>
            <a:pPr marL="457200" indent="-457200">
              <a:buAutoNum type="arabicPeriod"/>
            </a:pPr>
            <a:r>
              <a:rPr lang="en-US" sz="2800" dirty="0"/>
              <a:t>Find the total vote count of all movies:</a:t>
            </a:r>
          </a:p>
          <a:p>
            <a:pPr marL="457200" indent="-457200">
              <a:buAutoNum type="arabicPeriod"/>
            </a:pPr>
            <a:r>
              <a:rPr lang="en-US" sz="2800" dirty="0"/>
              <a:t>top 3 movies on basis of vote count and the language is English</a:t>
            </a:r>
          </a:p>
          <a:p>
            <a:pPr marL="457200" indent="-457200">
              <a:buAutoNum type="arabicPeriod"/>
            </a:pPr>
            <a:r>
              <a:rPr lang="en-US" sz="2800" dirty="0"/>
              <a:t>Find the most common movie language:</a:t>
            </a:r>
          </a:p>
        </p:txBody>
      </p:sp>
    </p:spTree>
    <p:extLst>
      <p:ext uri="{BB962C8B-B14F-4D97-AF65-F5344CB8AC3E}">
        <p14:creationId xmlns:p14="http://schemas.microsoft.com/office/powerpoint/2010/main" val="348466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85307" y="233266"/>
            <a:ext cx="6251510" cy="799772"/>
          </a:xfrm>
        </p:spPr>
        <p:txBody>
          <a:bodyPr/>
          <a:lstStyle/>
          <a:p>
            <a:r>
              <a:rPr lang="en-IN" dirty="0"/>
              <a:t>Dataset Description</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903445"/>
            <a:ext cx="6372808" cy="4721289"/>
          </a:xfrm>
        </p:spPr>
        <p:txBody>
          <a:bodyPr>
            <a:normAutofit/>
          </a:bodyPr>
          <a:lstStyle/>
          <a:p>
            <a:r>
              <a:rPr lang="en-US" dirty="0"/>
              <a:t>The TMDB dataset contains the following columns:</a:t>
            </a:r>
          </a:p>
          <a:p>
            <a:r>
              <a:rPr lang="en-US" dirty="0"/>
              <a:t>• id: Unique identifier for each movie</a:t>
            </a:r>
          </a:p>
          <a:p>
            <a:r>
              <a:rPr lang="en-US" dirty="0"/>
              <a:t>• title: Movie title</a:t>
            </a:r>
          </a:p>
          <a:p>
            <a:r>
              <a:rPr lang="en-US" dirty="0"/>
              <a:t>• </a:t>
            </a:r>
            <a:r>
              <a:rPr lang="en-US" dirty="0" err="1"/>
              <a:t>original_language</a:t>
            </a:r>
            <a:r>
              <a:rPr lang="en-US" dirty="0"/>
              <a:t>: Language of the movie</a:t>
            </a:r>
          </a:p>
          <a:p>
            <a:r>
              <a:rPr lang="en-US" dirty="0"/>
              <a:t>• </a:t>
            </a:r>
            <a:r>
              <a:rPr lang="en-US" dirty="0" err="1"/>
              <a:t>release_date</a:t>
            </a:r>
            <a:r>
              <a:rPr lang="en-US" dirty="0"/>
              <a:t>: Date of release</a:t>
            </a:r>
          </a:p>
          <a:p>
            <a:r>
              <a:rPr lang="en-US" dirty="0"/>
              <a:t>• </a:t>
            </a:r>
            <a:r>
              <a:rPr lang="en-US" dirty="0" err="1"/>
              <a:t>vote_average</a:t>
            </a:r>
            <a:r>
              <a:rPr lang="en-US" dirty="0"/>
              <a:t>: Average user rating</a:t>
            </a:r>
          </a:p>
          <a:p>
            <a:r>
              <a:rPr lang="en-US" dirty="0"/>
              <a:t>• </a:t>
            </a:r>
            <a:r>
              <a:rPr lang="en-US" dirty="0" err="1"/>
              <a:t>vote_count</a:t>
            </a:r>
            <a:r>
              <a:rPr lang="en-US" dirty="0"/>
              <a:t>: Number of votes</a:t>
            </a:r>
          </a:p>
          <a:p>
            <a:r>
              <a:rPr lang="en-US" dirty="0"/>
              <a:t>• popularity </a:t>
            </a:r>
          </a:p>
          <a:p>
            <a:r>
              <a:rPr lang="en-US" dirty="0"/>
              <a:t>• overview</a:t>
            </a:r>
          </a:p>
          <a:p>
            <a:r>
              <a:rPr lang="en-US" dirty="0"/>
              <a:t>• </a:t>
            </a:r>
            <a:r>
              <a:rPr lang="en-US" dirty="0" err="1"/>
              <a:t>genre_ids</a:t>
            </a:r>
            <a:endParaRPr lang="en-US" dirty="0"/>
          </a:p>
          <a:p>
            <a:r>
              <a:rPr lang="en-US" dirty="0"/>
              <a:t>• Genres</a:t>
            </a:r>
          </a:p>
          <a:p>
            <a:endParaRPr lang="en-US" dirty="0"/>
          </a:p>
          <a:p>
            <a:endParaRPr lang="en-US" dirty="0"/>
          </a:p>
          <a:p>
            <a:endParaRPr lang="en-US" dirty="0"/>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
        <p:nvSpPr>
          <p:cNvPr id="8" name="TextBox 7">
            <a:extLst>
              <a:ext uri="{FF2B5EF4-FFF2-40B4-BE49-F238E27FC236}">
                <a16:creationId xmlns:a16="http://schemas.microsoft.com/office/drawing/2014/main" id="{B83AC810-0209-1289-955D-B6A914978552}"/>
              </a:ext>
            </a:extLst>
          </p:cNvPr>
          <p:cNvSpPr txBox="1"/>
          <p:nvPr/>
        </p:nvSpPr>
        <p:spPr>
          <a:xfrm>
            <a:off x="1111170" y="1226916"/>
            <a:ext cx="5660020" cy="461665"/>
          </a:xfrm>
          <a:prstGeom prst="rect">
            <a:avLst/>
          </a:prstGeom>
          <a:noFill/>
        </p:spPr>
        <p:txBody>
          <a:bodyPr wrap="square" rtlCol="0">
            <a:spAutoFit/>
          </a:bodyPr>
          <a:lstStyle/>
          <a:p>
            <a:r>
              <a:rPr lang="en-US" sz="2400" b="1" dirty="0">
                <a:solidFill>
                  <a:schemeClr val="accent1">
                    <a:lumMod val="50000"/>
                  </a:schemeClr>
                </a:solidFill>
              </a:rPr>
              <a:t>Total rows 21</a:t>
            </a:r>
            <a:r>
              <a:rPr lang="en-IN" sz="2400" b="1" dirty="0">
                <a:solidFill>
                  <a:schemeClr val="accent1">
                    <a:lumMod val="50000"/>
                  </a:schemeClr>
                </a:solidFill>
              </a:rPr>
              <a:t> and Total Columns 10</a:t>
            </a:r>
            <a:endParaRPr lang="en-US" sz="2400" b="1" dirty="0">
              <a:solidFill>
                <a:schemeClr val="accent1">
                  <a:lumMod val="50000"/>
                </a:schemeClr>
              </a:solidFill>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660654" y="-188734"/>
            <a:ext cx="7965461" cy="994164"/>
          </a:xfrm>
        </p:spPr>
        <p:txBody>
          <a:bodyPr/>
          <a:lstStyle/>
          <a:p>
            <a:r>
              <a:rPr lang="en-US" dirty="0"/>
              <a:t>1.Database creation</a:t>
            </a:r>
          </a:p>
        </p:txBody>
      </p:sp>
      <p:pic>
        <p:nvPicPr>
          <p:cNvPr id="5" name="Content Placeholder 4">
            <a:extLst>
              <a:ext uri="{FF2B5EF4-FFF2-40B4-BE49-F238E27FC236}">
                <a16:creationId xmlns:a16="http://schemas.microsoft.com/office/drawing/2014/main" id="{DAC2CD9D-8D6A-154A-E0B8-41BBA2351FCB}"/>
              </a:ext>
            </a:extLst>
          </p:cNvPr>
          <p:cNvPicPr>
            <a:picLocks noGrp="1" noChangeAspect="1"/>
          </p:cNvPicPr>
          <p:nvPr>
            <p:ph sz="half" idx="2"/>
          </p:nvPr>
        </p:nvPicPr>
        <p:blipFill>
          <a:blip r:embed="rId3"/>
          <a:stretch>
            <a:fillRect/>
          </a:stretch>
        </p:blipFill>
        <p:spPr>
          <a:xfrm>
            <a:off x="2658317" y="994164"/>
            <a:ext cx="9128514" cy="3785496"/>
          </a:xfrm>
        </p:spPr>
      </p:pic>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9" name="TextBox 8">
            <a:extLst>
              <a:ext uri="{FF2B5EF4-FFF2-40B4-BE49-F238E27FC236}">
                <a16:creationId xmlns:a16="http://schemas.microsoft.com/office/drawing/2014/main" id="{DAF2F236-A3C8-B6E4-23B6-6B8C592C5EE6}"/>
              </a:ext>
            </a:extLst>
          </p:cNvPr>
          <p:cNvSpPr txBox="1"/>
          <p:nvPr/>
        </p:nvSpPr>
        <p:spPr>
          <a:xfrm>
            <a:off x="4131809" y="5077362"/>
            <a:ext cx="6226628" cy="1323439"/>
          </a:xfrm>
          <a:prstGeom prst="rect">
            <a:avLst/>
          </a:prstGeom>
          <a:noFill/>
        </p:spPr>
        <p:txBody>
          <a:bodyPr wrap="square" rtlCol="0">
            <a:spAutoFit/>
          </a:bodyPr>
          <a:lstStyle/>
          <a:p>
            <a:r>
              <a:rPr lang="en-US" sz="4000" dirty="0"/>
              <a:t>"First, I created a database to organize the movie data </a:t>
            </a:r>
            <a:endParaRPr lang="en-IN" sz="4000"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592286" y="12437"/>
            <a:ext cx="8599714" cy="1931437"/>
          </a:xfrm>
        </p:spPr>
        <p:txBody>
          <a:bodyPr/>
          <a:lstStyle/>
          <a:p>
            <a:pPr algn="ctr"/>
            <a:r>
              <a:rPr lang="en-US" sz="2800" dirty="0"/>
              <a:t>2. Changing the table name and Deleting irrelevant columns </a:t>
            </a:r>
            <a:br>
              <a:rPr lang="en-US" sz="3600" dirty="0"/>
            </a:br>
            <a:br>
              <a:rPr lang="en-US" sz="3600" dirty="0"/>
            </a:br>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251924"/>
            <a:ext cx="987552" cy="205275"/>
          </a:xfrm>
        </p:spPr>
        <p:txBody>
          <a:bodyPr/>
          <a:lstStyle/>
          <a:p>
            <a:fld id="{48F63A3B-78C7-47BE-AE5E-E10140E04643}" type="slidenum">
              <a:rPr lang="en-US" smtClean="0"/>
              <a:pPr/>
              <a:t>6</a:t>
            </a:fld>
            <a:endParaRPr lang="en-US" dirty="0"/>
          </a:p>
        </p:txBody>
      </p:sp>
      <p:pic>
        <p:nvPicPr>
          <p:cNvPr id="6" name="Content Placeholder 5">
            <a:extLst>
              <a:ext uri="{FF2B5EF4-FFF2-40B4-BE49-F238E27FC236}">
                <a16:creationId xmlns:a16="http://schemas.microsoft.com/office/drawing/2014/main" id="{7DAC5B9F-C6C4-FA5C-7C64-A37253BA9446}"/>
              </a:ext>
            </a:extLst>
          </p:cNvPr>
          <p:cNvPicPr>
            <a:picLocks noGrp="1" noChangeAspect="1"/>
          </p:cNvPicPr>
          <p:nvPr>
            <p:ph idx="11"/>
          </p:nvPr>
        </p:nvPicPr>
        <p:blipFill>
          <a:blip r:embed="rId3"/>
          <a:srcRect t="3524" b="43987"/>
          <a:stretch/>
        </p:blipFill>
        <p:spPr>
          <a:xfrm>
            <a:off x="3443377" y="835613"/>
            <a:ext cx="8617994" cy="3158718"/>
          </a:xfrm>
        </p:spPr>
      </p:pic>
      <p:sp>
        <p:nvSpPr>
          <p:cNvPr id="24" name="Rectangle 10">
            <a:extLst>
              <a:ext uri="{FF2B5EF4-FFF2-40B4-BE49-F238E27FC236}">
                <a16:creationId xmlns:a16="http://schemas.microsoft.com/office/drawing/2014/main" id="{93713E2E-2973-C3BA-9178-4F62707E441E}"/>
              </a:ext>
            </a:extLst>
          </p:cNvPr>
          <p:cNvSpPr>
            <a:spLocks noChangeArrowheads="1"/>
          </p:cNvSpPr>
          <p:nvPr/>
        </p:nvSpPr>
        <p:spPr bwMode="auto">
          <a:xfrm rot="10800000" flipV="1">
            <a:off x="3592286" y="4257450"/>
            <a:ext cx="846908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Arial" panose="020B0604020202020204" pitchFamily="34" charset="0"/>
              </a:rPr>
              <a:t>“ H</a:t>
            </a:r>
            <a:r>
              <a:rPr kumimoji="0" lang="en-US" altLang="en-US" sz="2800" b="0" i="0" u="none" strike="noStrike" cap="none" normalizeH="0" baseline="0" dirty="0">
                <a:ln>
                  <a:noFill/>
                </a:ln>
                <a:solidFill>
                  <a:schemeClr val="tx1"/>
                </a:solidFill>
                <a:effectLst/>
                <a:latin typeface="Arial" panose="020B0604020202020204" pitchFamily="34" charset="0"/>
              </a:rPr>
              <a:t>ere </a:t>
            </a:r>
            <a:r>
              <a:rPr lang="en-US" altLang="en-US" sz="2800" dirty="0">
                <a:latin typeface="Arial" panose="020B0604020202020204" pitchFamily="34" charset="0"/>
              </a:rPr>
              <a:t>I </a:t>
            </a:r>
            <a:r>
              <a:rPr kumimoji="0" lang="en-US" altLang="en-US" sz="2800" b="0" i="0" u="none" strike="noStrike" cap="none" normalizeH="0" baseline="0" dirty="0">
                <a:ln>
                  <a:noFill/>
                </a:ln>
                <a:solidFill>
                  <a:schemeClr val="tx1"/>
                </a:solidFill>
                <a:effectLst/>
                <a:latin typeface="Arial" panose="020B0604020202020204" pitchFamily="34" charset="0"/>
              </a:rPr>
              <a:t>renamed the table to </a:t>
            </a:r>
            <a:r>
              <a:rPr kumimoji="0" lang="en-US" altLang="en-US" sz="2800" b="0" i="0" u="none" strike="noStrike" cap="none" normalizeH="0" baseline="0" dirty="0" err="1">
                <a:ln>
                  <a:noFill/>
                </a:ln>
                <a:solidFill>
                  <a:schemeClr val="tx1"/>
                </a:solidFill>
                <a:effectLst/>
                <a:latin typeface="Arial Unicode MS" panose="020B0604020202020204" pitchFamily="34" charset="-128"/>
              </a:rPr>
              <a:t>top_movies</a:t>
            </a:r>
            <a:r>
              <a:rPr kumimoji="0" lang="en-US" altLang="en-US" sz="2800" b="0" i="0" u="none" strike="noStrike" cap="none" normalizeH="0" baseline="0" dirty="0">
                <a:ln>
                  <a:noFill/>
                </a:ln>
                <a:solidFill>
                  <a:schemeClr val="tx1"/>
                </a:solidFill>
                <a:effectLst/>
              </a:rPr>
              <a:t> for better clarity. I then removed unnecessary columns like </a:t>
            </a:r>
            <a:r>
              <a:rPr kumimoji="0" lang="en-US" altLang="en-US" sz="2800" b="0" i="0" u="none" strike="noStrike" cap="none" normalizeH="0" baseline="0" dirty="0" err="1">
                <a:ln>
                  <a:noFill/>
                </a:ln>
                <a:solidFill>
                  <a:schemeClr val="tx1"/>
                </a:solidFill>
                <a:effectLst/>
                <a:latin typeface="Arial Unicode MS" panose="020B0604020202020204" pitchFamily="34" charset="-128"/>
              </a:rPr>
              <a:t>genre_ids</a:t>
            </a:r>
            <a:r>
              <a:rPr kumimoji="0" lang="en-US" altLang="en-US" sz="2800" b="0" i="0" u="none" strike="noStrike" cap="none" normalizeH="0" baseline="0" dirty="0">
                <a:ln>
                  <a:noFill/>
                </a:ln>
                <a:solidFill>
                  <a:schemeClr val="tx1"/>
                </a:solidFill>
                <a:effectLst/>
              </a:rPr>
              <a:t> and </a:t>
            </a:r>
            <a:r>
              <a:rPr kumimoji="0" lang="en-US" altLang="en-US" sz="2800" b="0" i="0" u="none" strike="noStrike" cap="none" normalizeH="0" baseline="0" dirty="0">
                <a:ln>
                  <a:noFill/>
                </a:ln>
                <a:solidFill>
                  <a:schemeClr val="tx1"/>
                </a:solidFill>
                <a:effectLst/>
                <a:latin typeface="Arial Unicode MS" panose="020B0604020202020204" pitchFamily="34" charset="-128"/>
              </a:rPr>
              <a:t>overview</a:t>
            </a:r>
            <a:r>
              <a:rPr kumimoji="0" lang="en-US" altLang="en-US" sz="2800" b="0" i="0" u="none" strike="noStrike" cap="none" normalizeH="0" baseline="0" dirty="0">
                <a:ln>
                  <a:noFill/>
                </a:ln>
                <a:solidFill>
                  <a:schemeClr val="tx1"/>
                </a:solidFill>
                <a:effectLst/>
              </a:rPr>
              <a:t> to focus on important details such as </a:t>
            </a:r>
            <a:r>
              <a:rPr kumimoji="0" lang="en-US" altLang="en-US" sz="2800" b="0" i="0" u="none" strike="noStrike" cap="none" normalizeH="0" baseline="0" dirty="0" err="1">
                <a:ln>
                  <a:noFill/>
                </a:ln>
                <a:solidFill>
                  <a:schemeClr val="tx1"/>
                </a:solidFill>
                <a:effectLst/>
              </a:rPr>
              <a:t>original_language</a:t>
            </a:r>
            <a:r>
              <a:rPr kumimoji="0" lang="en-US" altLang="en-US" sz="2800" b="0" i="0" u="none" strike="noStrike" cap="none" normalizeH="0" baseline="0" dirty="0">
                <a:ln>
                  <a:noFill/>
                </a:ln>
                <a:solidFill>
                  <a:schemeClr val="tx1"/>
                </a:solidFill>
                <a:effectLst/>
              </a:rPr>
              <a:t>, genres, popularity, and vote counts."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803890" y="569168"/>
            <a:ext cx="9554547" cy="989044"/>
          </a:xfrm>
        </p:spPr>
        <p:txBody>
          <a:bodyPr/>
          <a:lstStyle/>
          <a:p>
            <a:r>
              <a:rPr lang="en-US" sz="2800" dirty="0"/>
              <a:t>3.Retrieve all movies sorted by rating (descending) based on popularity.</a:t>
            </a:r>
          </a:p>
        </p:txBody>
      </p:sp>
      <p:pic>
        <p:nvPicPr>
          <p:cNvPr id="5" name="Content Placeholder 4">
            <a:extLst>
              <a:ext uri="{FF2B5EF4-FFF2-40B4-BE49-F238E27FC236}">
                <a16:creationId xmlns:a16="http://schemas.microsoft.com/office/drawing/2014/main" id="{C9D23895-5078-69E1-29A2-61FE3743D7D9}"/>
              </a:ext>
            </a:extLst>
          </p:cNvPr>
          <p:cNvPicPr>
            <a:picLocks noGrp="1" noChangeAspect="1"/>
          </p:cNvPicPr>
          <p:nvPr>
            <p:ph sz="half" idx="15"/>
          </p:nvPr>
        </p:nvPicPr>
        <p:blipFill>
          <a:blip r:embed="rId3"/>
          <a:srcRect b="41525"/>
          <a:stretch/>
        </p:blipFill>
        <p:spPr>
          <a:xfrm>
            <a:off x="803890" y="1601767"/>
            <a:ext cx="8182228" cy="2982842"/>
          </a:xfrm>
        </p:spPr>
      </p:pic>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4">
            <a:duotone>
              <a:prstClr val="black"/>
              <a:schemeClr val="accent1">
                <a:tint val="45000"/>
                <a:satMod val="400000"/>
              </a:schemeClr>
            </a:duotone>
          </a:blip>
          <a:srcRect l="31888" r="31888"/>
          <a:stretch/>
        </p:blipFill>
        <p:spPr>
          <a:xfrm>
            <a:off x="8989455" y="1558212"/>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9" name="TextBox 8">
            <a:extLst>
              <a:ext uri="{FF2B5EF4-FFF2-40B4-BE49-F238E27FC236}">
                <a16:creationId xmlns:a16="http://schemas.microsoft.com/office/drawing/2014/main" id="{46B3EBA1-C972-B7FE-3FA5-63AEDBF0B792}"/>
              </a:ext>
            </a:extLst>
          </p:cNvPr>
          <p:cNvSpPr txBox="1"/>
          <p:nvPr/>
        </p:nvSpPr>
        <p:spPr>
          <a:xfrm>
            <a:off x="682907" y="4628164"/>
            <a:ext cx="8079128" cy="2123658"/>
          </a:xfrm>
          <a:prstGeom prst="rect">
            <a:avLst/>
          </a:prstGeom>
          <a:noFill/>
        </p:spPr>
        <p:txBody>
          <a:bodyPr wrap="square">
            <a:spAutoFit/>
          </a:bodyPr>
          <a:lstStyle/>
          <a:p>
            <a:r>
              <a:rPr lang="en-US" sz="2200" dirty="0"/>
              <a:t>"Next, I ran a query to sort movies by rating in descending order, with popularity as a backup filter. As expected, top-rated films like *The Lord of the Rings: The Return of the King* and *The Shawshank Redemption* ranked highest. This shows that highly rated movies are usually popular, confirming that good ratings often mean high audience engagement."</a:t>
            </a:r>
            <a:endParaRPr lang="en-IN" sz="2200" dirty="0"/>
          </a:p>
        </p:txBody>
      </p:sp>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765973" y="123315"/>
            <a:ext cx="9032033" cy="1012782"/>
          </a:xfrm>
        </p:spPr>
        <p:txBody>
          <a:bodyPr/>
          <a:lstStyle/>
          <a:p>
            <a:r>
              <a:rPr lang="en-US" dirty="0"/>
              <a:t>4. </a:t>
            </a:r>
            <a:r>
              <a:rPr lang="en-US" sz="3600" dirty="0"/>
              <a:t>Retrieve movies with a popularity greater than 8:</a:t>
            </a:r>
          </a:p>
        </p:txBody>
      </p:sp>
      <p:pic>
        <p:nvPicPr>
          <p:cNvPr id="6" name="Content Placeholder 5">
            <a:extLst>
              <a:ext uri="{FF2B5EF4-FFF2-40B4-BE49-F238E27FC236}">
                <a16:creationId xmlns:a16="http://schemas.microsoft.com/office/drawing/2014/main" id="{D3DFBB8B-9184-B981-8F6B-1E26CD0A8CB8}"/>
              </a:ext>
            </a:extLst>
          </p:cNvPr>
          <p:cNvPicPr>
            <a:picLocks noGrp="1" noChangeAspect="1"/>
          </p:cNvPicPr>
          <p:nvPr>
            <p:ph idx="13"/>
          </p:nvPr>
        </p:nvPicPr>
        <p:blipFill>
          <a:blip r:embed="rId3"/>
          <a:stretch>
            <a:fillRect/>
          </a:stretch>
        </p:blipFill>
        <p:spPr>
          <a:xfrm>
            <a:off x="1063692" y="1136097"/>
            <a:ext cx="7086221" cy="4163962"/>
          </a:xfrm>
        </p:spPr>
      </p:pic>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4">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0" name="TextBox 9">
            <a:extLst>
              <a:ext uri="{FF2B5EF4-FFF2-40B4-BE49-F238E27FC236}">
                <a16:creationId xmlns:a16="http://schemas.microsoft.com/office/drawing/2014/main" id="{BE4444A7-A6BE-7077-DD18-93E353238573}"/>
              </a:ext>
            </a:extLst>
          </p:cNvPr>
          <p:cNvSpPr txBox="1"/>
          <p:nvPr/>
        </p:nvSpPr>
        <p:spPr>
          <a:xfrm>
            <a:off x="497091" y="4987480"/>
            <a:ext cx="8492363" cy="1815882"/>
          </a:xfrm>
          <a:prstGeom prst="rect">
            <a:avLst/>
          </a:prstGeom>
          <a:noFill/>
        </p:spPr>
        <p:txBody>
          <a:bodyPr wrap="square">
            <a:spAutoFit/>
          </a:bodyPr>
          <a:lstStyle/>
          <a:p>
            <a:r>
              <a:rPr lang="en-IN" sz="2200" dirty="0"/>
              <a:t>"I then looked at movies with a popularity score above 8. Many popular films, like *The Shawshank Redemption* and *The Godfather* </a:t>
            </a:r>
            <a:r>
              <a:rPr lang="en-IN" sz="2400" dirty="0"/>
              <a:t>Ire found</a:t>
            </a:r>
            <a:r>
              <a:rPr lang="en-IN" sz="2200" dirty="0"/>
              <a:t>. This shows that top-rated movies not only get good reviews but are also Ill-liked by the public, getting lots of attention and interaction."</a:t>
            </a:r>
          </a:p>
        </p:txBody>
      </p:sp>
    </p:spTree>
    <p:extLst>
      <p:ext uri="{BB962C8B-B14F-4D97-AF65-F5344CB8AC3E}">
        <p14:creationId xmlns:p14="http://schemas.microsoft.com/office/powerpoint/2010/main" val="407210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748226"/>
            <a:ext cx="9879437" cy="980844"/>
          </a:xfrm>
        </p:spPr>
        <p:txBody>
          <a:bodyPr/>
          <a:lstStyle/>
          <a:p>
            <a:pPr algn="ctr"/>
            <a:r>
              <a:rPr lang="en-US" sz="3600" dirty="0"/>
              <a:t>5. Count the number of movies in each genre:</a:t>
            </a:r>
            <a:br>
              <a:rPr lang="en-US" sz="3600" dirty="0"/>
            </a:br>
            <a:endParaRPr lang="en-US" dirty="0"/>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89781649"/>
              </p:ext>
            </p:extLst>
          </p:nvPr>
        </p:nvGraphicFramePr>
        <p:xfrm>
          <a:off x="5379110" y="4016756"/>
          <a:ext cx="864870" cy="2194560"/>
        </p:xfrm>
        <a:graphic>
          <a:graphicData uri="http://schemas.openxmlformats.org/drawingml/2006/table">
            <a:tbl>
              <a:tblPr firstRow="1" bandRow="1">
                <a:tableStyleId>{3B4B98B0-60AC-42C2-AFA5-B58CD77FA1E5}</a:tableStyleId>
              </a:tblPr>
              <a:tblGrid>
                <a:gridCol w="208280">
                  <a:extLst>
                    <a:ext uri="{9D8B030D-6E8A-4147-A177-3AD203B41FA5}">
                      <a16:colId xmlns:a16="http://schemas.microsoft.com/office/drawing/2014/main" val="180956085"/>
                    </a:ext>
                  </a:extLst>
                </a:gridCol>
                <a:gridCol w="240030">
                  <a:extLst>
                    <a:ext uri="{9D8B030D-6E8A-4147-A177-3AD203B41FA5}">
                      <a16:colId xmlns:a16="http://schemas.microsoft.com/office/drawing/2014/main" val="1180706872"/>
                    </a:ext>
                  </a:extLst>
                </a:gridCol>
                <a:gridCol w="208280">
                  <a:extLst>
                    <a:ext uri="{9D8B030D-6E8A-4147-A177-3AD203B41FA5}">
                      <a16:colId xmlns:a16="http://schemas.microsoft.com/office/drawing/2014/main" val="2050154702"/>
                    </a:ext>
                  </a:extLst>
                </a:gridCol>
                <a:gridCol w="208280">
                  <a:extLst>
                    <a:ext uri="{9D8B030D-6E8A-4147-A177-3AD203B41FA5}">
                      <a16:colId xmlns:a16="http://schemas.microsoft.com/office/drawing/2014/main" val="1872764148"/>
                    </a:ext>
                  </a:extLst>
                </a:gridCol>
              </a:tblGrid>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059142786"/>
                  </a:ext>
                </a:extLst>
              </a:tr>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588576737"/>
                  </a:ext>
                </a:extLst>
              </a:tr>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626410507"/>
                  </a:ext>
                </a:extLst>
              </a:tr>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2426564953"/>
                  </a:ext>
                </a:extLst>
              </a:tr>
            </a:tbl>
          </a:graphicData>
        </a:graphic>
      </p:graphicFrame>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pic>
        <p:nvPicPr>
          <p:cNvPr id="7" name="Picture 6">
            <a:extLst>
              <a:ext uri="{FF2B5EF4-FFF2-40B4-BE49-F238E27FC236}">
                <a16:creationId xmlns:a16="http://schemas.microsoft.com/office/drawing/2014/main" id="{D4B0CC32-D731-9433-DC2A-E657FA67E9EC}"/>
              </a:ext>
            </a:extLst>
          </p:cNvPr>
          <p:cNvPicPr>
            <a:picLocks noChangeAspect="1"/>
          </p:cNvPicPr>
          <p:nvPr/>
        </p:nvPicPr>
        <p:blipFill>
          <a:blip r:embed="rId3"/>
          <a:stretch>
            <a:fillRect/>
          </a:stretch>
        </p:blipFill>
        <p:spPr>
          <a:xfrm>
            <a:off x="1709670" y="1219715"/>
            <a:ext cx="9561221" cy="4081490"/>
          </a:xfrm>
          <a:prstGeom prst="rect">
            <a:avLst/>
          </a:prstGeom>
        </p:spPr>
      </p:pic>
      <p:sp>
        <p:nvSpPr>
          <p:cNvPr id="10" name="TextBox 9">
            <a:extLst>
              <a:ext uri="{FF2B5EF4-FFF2-40B4-BE49-F238E27FC236}">
                <a16:creationId xmlns:a16="http://schemas.microsoft.com/office/drawing/2014/main" id="{BBCE28F2-2ECB-6023-47AA-B6BEE445EC7F}"/>
              </a:ext>
            </a:extLst>
          </p:cNvPr>
          <p:cNvSpPr txBox="1"/>
          <p:nvPr/>
        </p:nvSpPr>
        <p:spPr>
          <a:xfrm>
            <a:off x="601884" y="5373871"/>
            <a:ext cx="11204293" cy="1446550"/>
          </a:xfrm>
          <a:prstGeom prst="rect">
            <a:avLst/>
          </a:prstGeom>
          <a:noFill/>
        </p:spPr>
        <p:txBody>
          <a:bodyPr wrap="square">
            <a:spAutoFit/>
          </a:bodyPr>
          <a:lstStyle/>
          <a:p>
            <a:r>
              <a:rPr lang="en-US" sz="2200" dirty="0"/>
              <a:t>"I also analyzed the genres to count how many movies belong to each one. The results </a:t>
            </a:r>
            <a:r>
              <a:rPr lang="en-US" sz="2200" dirty="0" err="1"/>
              <a:t>shoId</a:t>
            </a:r>
            <a:r>
              <a:rPr lang="en-US" sz="2200" dirty="0"/>
              <a:t> that </a:t>
            </a:r>
            <a:r>
              <a:rPr lang="en-US" sz="2200" b="1" dirty="0"/>
              <a:t>Drama</a:t>
            </a:r>
            <a:r>
              <a:rPr lang="en-US" sz="2200" dirty="0"/>
              <a:t> and </a:t>
            </a:r>
            <a:r>
              <a:rPr lang="en-US" sz="2200" b="1" dirty="0"/>
              <a:t>Crime</a:t>
            </a:r>
            <a:r>
              <a:rPr lang="en-US" sz="2200" dirty="0"/>
              <a:t> are the most common genres. This makes sense because these genres usually attract larger and more varied audiences, leading to more movies being made and more people watching them."</a:t>
            </a:r>
            <a:endParaRPr lang="en-IN" sz="2200" dirty="0"/>
          </a:p>
        </p:txBody>
      </p:sp>
    </p:spTree>
    <p:extLst>
      <p:ext uri="{BB962C8B-B14F-4D97-AF65-F5344CB8AC3E}">
        <p14:creationId xmlns:p14="http://schemas.microsoft.com/office/powerpoint/2010/main" val="396999615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{73066F5E-D882-42DB-BA40-83C8F121D73A}tf78438558_win32</Template>
  <TotalTime>122</TotalTime>
  <Words>745</Words>
  <Application>Microsoft Office PowerPoint</Application>
  <PresentationFormat>Widescreen</PresentationFormat>
  <Paragraphs>55</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 Unicode MS</vt:lpstr>
      <vt:lpstr>Arial</vt:lpstr>
      <vt:lpstr>Arial Black</vt:lpstr>
      <vt:lpstr>Calibri</vt:lpstr>
      <vt:lpstr>Sabon Next LT</vt:lpstr>
      <vt:lpstr>Custom</vt:lpstr>
      <vt:lpstr>SQL Project (Analyzing TMDB Top Rated Movies Using SQL)</vt:lpstr>
      <vt:lpstr>Project overview</vt:lpstr>
      <vt:lpstr>Task To be Performed</vt:lpstr>
      <vt:lpstr>Dataset Description</vt:lpstr>
      <vt:lpstr>1.Database creation</vt:lpstr>
      <vt:lpstr>2. Changing the table name and Deleting irrelevant columns   </vt:lpstr>
      <vt:lpstr>3.Retrieve all movies sorted by rating (descending) based on popularity.</vt:lpstr>
      <vt:lpstr>4. Retrieve movies with a popularity greater than 8:</vt:lpstr>
      <vt:lpstr>5. Count the number of movies in each genre: </vt:lpstr>
      <vt:lpstr>6. Find the total vote count of all movies:</vt:lpstr>
      <vt:lpstr> 7. top 3 movies on basis of vote count and the language is english</vt:lpstr>
      <vt:lpstr>8. Find the most common movie language:</vt:lpstr>
      <vt:lpstr>Conclusion</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niraj gupta</dc:creator>
  <cp:lastModifiedBy>niraj gupta</cp:lastModifiedBy>
  <cp:revision>3</cp:revision>
  <dcterms:created xsi:type="dcterms:W3CDTF">2024-10-03T14:55:00Z</dcterms:created>
  <dcterms:modified xsi:type="dcterms:W3CDTF">2024-10-03T17:01:54Z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