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9" r:id="rId1"/>
  </p:sldMasterIdLst>
  <p:notesMasterIdLst>
    <p:notesMasterId r:id="rId9"/>
  </p:notesMasterIdLst>
  <p:sldIdLst>
    <p:sldId id="256" r:id="rId2"/>
    <p:sldId id="260" r:id="rId3"/>
    <p:sldId id="263" r:id="rId4"/>
    <p:sldId id="257" r:id="rId5"/>
    <p:sldId id="258" r:id="rId6"/>
    <p:sldId id="261" r:id="rId7"/>
    <p:sldId id="259" r:id="rId8"/>
  </p:sldIdLst>
  <p:sldSz cx="9144000" cy="5143500" type="screen16x9"/>
  <p:notesSz cx="6858000" cy="9144000"/>
  <p:embeddedFontLst>
    <p:embeddedFont>
      <p:font typeface="Roboto Slab" charset="0"/>
      <p:regular r:id="rId10"/>
      <p:bold r:id="rId11"/>
    </p:embeddedFont>
    <p:embeddedFont>
      <p:font typeface="Impact"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14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5433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B28685-4D0C-42D5-8013-B5904CD1FCBC}" type="datetime1">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27B613C-1AD7-49D3-885D-F654C5CDBAA6}" type="datetime1">
              <a:rPr lang="en-US" smtClean="0"/>
              <a:pPr/>
              <a:t>1/10/2022</a:t>
            </a:fld>
            <a:endParaRPr lang="en-US" dirty="0"/>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ransition>
    <p:fade thruBlk="1"/>
  </p:transition>
  <p:timing>
    <p:tnLst>
      <p:par>
        <p:cTn id="1" dur="indefinite" restart="never" nodeType="tmRoot"/>
      </p:par>
    </p:tnLst>
  </p:timing>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reviewtrackers.com/online-reviews-survey/"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15616" y="1059582"/>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Rating Prediction Project:-</a:t>
            </a:r>
            <a:endParaRPr sz="4400" dirty="0"/>
          </a:p>
        </p:txBody>
      </p:sp>
      <p:sp>
        <p:nvSpPr>
          <p:cNvPr id="3" name="TextBox 2"/>
          <p:cNvSpPr txBox="1"/>
          <p:nvPr/>
        </p:nvSpPr>
        <p:spPr>
          <a:xfrm>
            <a:off x="4572000" y="3787606"/>
            <a:ext cx="1944216" cy="30777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solidFill>
                  <a:schemeClr val="tx1"/>
                </a:solidFill>
                <a:latin typeface="Roboto Slab" charset="0"/>
                <a:ea typeface="Roboto Slab" charset="0"/>
              </a:rPr>
              <a:t>Alok</a:t>
            </a:r>
            <a:r>
              <a:rPr lang="en-US" b="1" dirty="0" smtClean="0">
                <a:solidFill>
                  <a:schemeClr val="tx1"/>
                </a:solidFill>
                <a:latin typeface="Roboto Slab" charset="0"/>
                <a:ea typeface="Roboto Slab" charset="0"/>
              </a:rPr>
              <a:t> Kumar</a:t>
            </a:r>
            <a:endParaRPr lang="en-IN" b="1" dirty="0">
              <a:solidFill>
                <a:schemeClr val="tx1"/>
              </a:solidFill>
              <a:latin typeface="Roboto Slab" charset="0"/>
              <a:ea typeface="Roboto Slab"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Rahul\Desktop\Natural-Language-Processing-720x340.png"/>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CrisscrossEtching/>
                    </a14:imgEffect>
                    <a14:imgEffect>
                      <a14:colorTemperature colorTemp="5900"/>
                    </a14:imgEffect>
                    <a14:imgEffect>
                      <a14:brightnessContrast bright="20000" contrast="-56000"/>
                    </a14:imgEffect>
                  </a14:imgLayer>
                </a14:imgProps>
              </a:ext>
              <a:ext uri="{28A0092B-C50C-407E-A947-70E740481C1C}">
                <a14:useLocalDpi xmlns:a14="http://schemas.microsoft.com/office/drawing/2010/main" val="0"/>
              </a:ext>
            </a:extLst>
          </a:blip>
          <a:srcRect l="18859" r="18910"/>
          <a:stretch/>
        </p:blipFill>
        <p:spPr bwMode="auto">
          <a:xfrm>
            <a:off x="2123728" y="1104366"/>
            <a:ext cx="5616623" cy="2763315"/>
          </a:xfrm>
          <a:prstGeom prst="rect">
            <a:avLst/>
          </a:prstGeom>
          <a:noFill/>
          <a:effectLst>
            <a:outerShdw blurRad="50800" dist="50800" dir="5400000" algn="ctr" rotWithShape="0">
              <a:srgbClr val="000000">
                <a:alpha val="0"/>
              </a:srgbClr>
            </a:outerShdw>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3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87774"/>
            <a:ext cx="6552728" cy="1159800"/>
          </a:xfrm>
        </p:spPr>
        <p:txBody>
          <a:bodyPr/>
          <a:lstStyle/>
          <a:p>
            <a:r>
              <a:rPr lang="en-US" sz="2000" dirty="0">
                <a:latin typeface="+mn-lt"/>
              </a:rPr>
              <a:t>NLTK is a leading platform for building Python programs to work with human language data. It provides easy-to-use interfaces to over 50 corpora and lexical resources such as </a:t>
            </a:r>
            <a:r>
              <a:rPr lang="en-US" sz="2000" dirty="0" smtClean="0">
                <a:latin typeface="+mn-lt"/>
              </a:rPr>
              <a:t>Word Net</a:t>
            </a:r>
            <a:r>
              <a:rPr lang="en-US" sz="2000" dirty="0">
                <a:latin typeface="+mn-lt"/>
              </a:rPr>
              <a:t>, along with a suite of text processing libraries for classification, tokenization, stemming, tagging, parsing, and semantic reasoning, wrappers for industrial-strength NLP libraries</a:t>
            </a:r>
            <a:endParaRPr lang="en-IN" sz="2000" dirty="0">
              <a:latin typeface="+mn-lt"/>
            </a:endParaRPr>
          </a:p>
        </p:txBody>
      </p:sp>
    </p:spTree>
    <p:extLst>
      <p:ext uri="{BB962C8B-B14F-4D97-AF65-F5344CB8AC3E}">
        <p14:creationId xmlns:p14="http://schemas.microsoft.com/office/powerpoint/2010/main" val="98159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itle 1"/>
          <p:cNvSpPr>
            <a:spLocks noGrp="1"/>
          </p:cNvSpPr>
          <p:nvPr>
            <p:ph type="title"/>
          </p:nvPr>
        </p:nvSpPr>
        <p:spPr>
          <a:xfrm>
            <a:off x="755576" y="627534"/>
            <a:ext cx="6162114" cy="702600"/>
          </a:xfrm>
        </p:spPr>
        <p:txBody>
          <a:bodyPr/>
          <a:lstStyle/>
          <a:p>
            <a:r>
              <a:rPr lang="en-US" sz="2800" b="1" dirty="0" smtClean="0">
                <a:latin typeface="+mn-lt"/>
              </a:rPr>
              <a:t>Problem Statement and Understanding.</a:t>
            </a:r>
            <a:endParaRPr lang="en-IN" sz="2800" b="1" dirty="0">
              <a:latin typeface="+mn-lt"/>
            </a:endParaRPr>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p:cNvSpPr txBox="1"/>
          <p:nvPr/>
        </p:nvSpPr>
        <p:spPr>
          <a:xfrm>
            <a:off x="827584" y="1419622"/>
            <a:ext cx="4824536" cy="3108543"/>
          </a:xfrm>
          <a:prstGeom prst="rect">
            <a:avLst/>
          </a:prstGeom>
          <a:noFill/>
        </p:spPr>
        <p:txBody>
          <a:bodyPr wrap="square" rtlCol="0">
            <a:spAutoFit/>
          </a:bodyPr>
          <a:lstStyle/>
          <a:p>
            <a:r>
              <a:rPr lang="en-US" b="1" dirty="0">
                <a:solidFill>
                  <a:srgbClr val="FF0000"/>
                </a:solidFill>
                <a:latin typeface="Roboto Slab" charset="0"/>
                <a:ea typeface="Roboto Slab" charset="0"/>
              </a:rPr>
              <a:t>The rise in E — commerce, has brought a significant rise in the importance of customer reviews. There are hundreds of review sites online and massive amounts of reviews for every product. Customers have changed their way of shopping and according to a recent </a:t>
            </a:r>
            <a:r>
              <a:rPr lang="en-US" b="1" u="sng" dirty="0">
                <a:solidFill>
                  <a:srgbClr val="FF0000"/>
                </a:solidFill>
                <a:latin typeface="Roboto Slab" charset="0"/>
                <a:ea typeface="Roboto Slab" charset="0"/>
                <a:hlinkClick r:id="rId3"/>
              </a:rPr>
              <a:t>survey</a:t>
            </a:r>
            <a:r>
              <a:rPr lang="en-US" b="1" dirty="0">
                <a:solidFill>
                  <a:srgbClr val="FF0000"/>
                </a:solidFill>
                <a:latin typeface="Roboto Slab" charset="0"/>
                <a:ea typeface="Roboto Slab" charset="0"/>
              </a:rPr>
              <a:t>, 70 percent of customers say that they use rating filters to filter out low rated items in their searches.</a:t>
            </a:r>
          </a:p>
          <a:p>
            <a:r>
              <a:rPr lang="en-US" b="1" dirty="0">
                <a:solidFill>
                  <a:srgbClr val="FF0000"/>
                </a:solidFill>
                <a:latin typeface="Roboto Slab" charset="0"/>
                <a:ea typeface="Roboto Slab" charset="0"/>
              </a:rPr>
              <a:t>The ability to successfully decide whether a review will be helpful to other customers and thus give the product more exposure is vital to companies that support these reviews, companies like </a:t>
            </a:r>
            <a:r>
              <a:rPr lang="en-US" b="1" dirty="0" smtClean="0">
                <a:solidFill>
                  <a:srgbClr val="FF0000"/>
                </a:solidFill>
                <a:latin typeface="Roboto Slab" charset="0"/>
                <a:ea typeface="Roboto Slab" charset="0"/>
              </a:rPr>
              <a:t>Flipkart, </a:t>
            </a:r>
            <a:r>
              <a:rPr lang="en-US" b="1" dirty="0">
                <a:solidFill>
                  <a:srgbClr val="FF0000"/>
                </a:solidFill>
                <a:latin typeface="Roboto Slab" charset="0"/>
                <a:ea typeface="Roboto Slab" charset="0"/>
              </a:rPr>
              <a:t>Amazon and Yelp!.</a:t>
            </a:r>
          </a:p>
          <a:p>
            <a:endParaRPr lang="en-IN"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85" name="Google Shape;85;p14"/>
          <p:cNvSpPr txBox="1">
            <a:spLocks noGrp="1"/>
          </p:cNvSpPr>
          <p:nvPr>
            <p:ph type="ctrTitle" idx="4294967295"/>
          </p:nvPr>
        </p:nvSpPr>
        <p:spPr>
          <a:xfrm>
            <a:off x="179512" y="638985"/>
            <a:ext cx="5057775" cy="9699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            EDA </a:t>
            </a:r>
            <a:r>
              <a:rPr lang="en" sz="2800" dirty="0" smtClean="0"/>
              <a:t>STEPS and visualization </a:t>
            </a:r>
            <a:endParaRPr sz="28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TextBox 1"/>
          <p:cNvSpPr txBox="1"/>
          <p:nvPr/>
        </p:nvSpPr>
        <p:spPr>
          <a:xfrm>
            <a:off x="1492354" y="1851669"/>
            <a:ext cx="4168315" cy="2246769"/>
          </a:xfrm>
          <a:prstGeom prst="rect">
            <a:avLst/>
          </a:prstGeom>
          <a:noFill/>
        </p:spPr>
        <p:txBody>
          <a:bodyPr wrap="square" rtlCol="0">
            <a:spAutoFit/>
          </a:bodyPr>
          <a:lstStyle/>
          <a:p>
            <a:r>
              <a:rPr lang="en-IN" dirty="0" smtClean="0">
                <a:solidFill>
                  <a:schemeClr val="accent1"/>
                </a:solidFill>
                <a:latin typeface="Roboto Slab" charset="0"/>
                <a:ea typeface="Roboto Slab" charset="0"/>
              </a:rPr>
              <a:t>a) Removing punctuation </a:t>
            </a:r>
            <a:endParaRPr lang="en-IN" dirty="0">
              <a:solidFill>
                <a:schemeClr val="accent1"/>
              </a:solidFill>
              <a:latin typeface="Roboto Slab" charset="0"/>
              <a:ea typeface="Roboto Slab" charset="0"/>
            </a:endParaRPr>
          </a:p>
          <a:p>
            <a:r>
              <a:rPr lang="en-IN" dirty="0" smtClean="0">
                <a:solidFill>
                  <a:schemeClr val="accent1"/>
                </a:solidFill>
                <a:latin typeface="Roboto Slab" charset="0"/>
                <a:ea typeface="Roboto Slab" charset="0"/>
              </a:rPr>
              <a:t>b</a:t>
            </a:r>
            <a:r>
              <a:rPr lang="en-IN" dirty="0">
                <a:solidFill>
                  <a:schemeClr val="accent1"/>
                </a:solidFill>
                <a:latin typeface="Roboto Slab" charset="0"/>
                <a:ea typeface="Roboto Slab" charset="0"/>
              </a:rPr>
              <a:t>) Removing numbers </a:t>
            </a:r>
          </a:p>
          <a:p>
            <a:r>
              <a:rPr lang="en-IN" dirty="0">
                <a:solidFill>
                  <a:schemeClr val="accent1"/>
                </a:solidFill>
                <a:latin typeface="Roboto Slab" charset="0"/>
                <a:ea typeface="Roboto Slab" charset="0"/>
              </a:rPr>
              <a:t>c) Converting text to lower case (no </a:t>
            </a:r>
            <a:r>
              <a:rPr lang="en-IN" dirty="0" smtClean="0">
                <a:solidFill>
                  <a:schemeClr val="accent1"/>
                </a:solidFill>
                <a:latin typeface="Roboto Slab" charset="0"/>
                <a:ea typeface="Roboto Slab" charset="0"/>
              </a:rPr>
              <a:t>capital </a:t>
            </a:r>
            <a:r>
              <a:rPr lang="en-IN" dirty="0">
                <a:solidFill>
                  <a:schemeClr val="accent1"/>
                </a:solidFill>
                <a:latin typeface="Roboto Slab" charset="0"/>
                <a:ea typeface="Roboto Slab" charset="0"/>
              </a:rPr>
              <a:t>letters) </a:t>
            </a:r>
          </a:p>
          <a:p>
            <a:r>
              <a:rPr lang="en-IN" dirty="0">
                <a:solidFill>
                  <a:schemeClr val="accent1"/>
                </a:solidFill>
                <a:latin typeface="Roboto Slab" charset="0"/>
                <a:ea typeface="Roboto Slab" charset="0"/>
              </a:rPr>
              <a:t>d) Removing extra whitespace </a:t>
            </a:r>
          </a:p>
          <a:p>
            <a:r>
              <a:rPr lang="en-IN" dirty="0">
                <a:solidFill>
                  <a:schemeClr val="accent1"/>
                </a:solidFill>
                <a:latin typeface="Roboto Slab" charset="0"/>
                <a:ea typeface="Roboto Slab" charset="0"/>
              </a:rPr>
              <a:t>e) Removing stop-words (extremely  </a:t>
            </a:r>
            <a:r>
              <a:rPr lang="en-IN" dirty="0" smtClean="0">
                <a:solidFill>
                  <a:schemeClr val="accent1"/>
                </a:solidFill>
                <a:latin typeface="Roboto Slab" charset="0"/>
                <a:ea typeface="Roboto Slab" charset="0"/>
              </a:rPr>
              <a:t> common </a:t>
            </a:r>
            <a:r>
              <a:rPr lang="en-IN" dirty="0">
                <a:solidFill>
                  <a:schemeClr val="accent1"/>
                </a:solidFill>
                <a:latin typeface="Roboto Slab" charset="0"/>
                <a:ea typeface="Roboto Slab" charset="0"/>
              </a:rPr>
              <a:t>words   which do not provide any analytic information and tend to be of little value i.e. a, and, are etc.)</a:t>
            </a:r>
          </a:p>
          <a:p>
            <a:endParaRPr lang="en-IN" dirty="0"/>
          </a:p>
        </p:txBody>
      </p:sp>
      <p:pic>
        <p:nvPicPr>
          <p:cNvPr id="1026" name="Picture 2" descr="C:\Users\Rahul\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853" y="1635646"/>
            <a:ext cx="3430638" cy="2664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hul\Pictures\Screenshots\Screenshot (214).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colorTemperature colorTemp="15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115616" y="1203598"/>
            <a:ext cx="4440562" cy="11930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Pictures\Screenshots\Screenshot (215).png"/>
          <p:cNvPicPr>
            <a:picLocks noChangeAspect="1" noChangeArrowheads="1"/>
          </p:cNvPicPr>
          <p:nvPr/>
        </p:nvPicPr>
        <p:blipFill>
          <a:blip r:embed="rId4">
            <a:extLst>
              <a:ext uri="{BEBA8EAE-BF5A-486C-A8C5-ECC9F3942E4B}">
                <a14:imgProps xmlns:a14="http://schemas.microsoft.com/office/drawing/2010/main">
                  <a14:imgLayer r:embed="rId5">
                    <a14:imgEffect>
                      <a14:artisticPhotocopy/>
                    </a14:imgEffect>
                    <a14:imgEffect>
                      <a14:colorTemperature colorTemp="15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63688" y="2283717"/>
            <a:ext cx="5544616" cy="12482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Rahul\Pictures\Screenshots\Screenshot (216).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a14:imgEffect>
                    <a14:imgEffect>
                      <a14:colorTemperature colorTemp="15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99593" y="3651870"/>
            <a:ext cx="5760639" cy="97598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Rahul\Pictures\Screenshots\Screenshot (219).png"/>
          <p:cNvPicPr>
            <a:picLocks noChangeAspect="1" noChangeArrowheads="1"/>
          </p:cNvPicPr>
          <p:nvPr/>
        </p:nvPicPr>
        <p:blipFill rotWithShape="1">
          <a:blip r:embed="rId8">
            <a:extLst>
              <a:ext uri="{BEBA8EAE-BF5A-486C-A8C5-ECC9F3942E4B}">
                <a14:imgProps xmlns:a14="http://schemas.microsoft.com/office/drawing/2010/main">
                  <a14:imgLayer r:embed="rId9">
                    <a14:imgEffect>
                      <a14:artisticPhotocopy/>
                    </a14:imgEffect>
                    <a14:imgEffect>
                      <a14:colorTemperature colorTemp="1500"/>
                    </a14:imgEffect>
                    <a14:imgEffect>
                      <a14:brightnessContrast bright="20000" contrast="100000"/>
                    </a14:imgEffect>
                  </a14:imgLayer>
                </a14:imgProps>
              </a:ext>
              <a:ext uri="{28A0092B-C50C-407E-A947-70E740481C1C}">
                <a14:useLocalDpi xmlns:a14="http://schemas.microsoft.com/office/drawing/2010/main" val="0"/>
              </a:ext>
            </a:extLst>
          </a:blip>
          <a:srcRect b="88002"/>
          <a:stretch/>
        </p:blipFill>
        <p:spPr bwMode="auto">
          <a:xfrm>
            <a:off x="1187623" y="714933"/>
            <a:ext cx="4636867" cy="30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62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331640" y="555526"/>
            <a:ext cx="5328592" cy="1008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smtClean="0"/>
              <a:t>CONCLUSION :-</a:t>
            </a:r>
            <a:endParaRPr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p:cNvSpPr txBox="1"/>
          <p:nvPr/>
        </p:nvSpPr>
        <p:spPr>
          <a:xfrm>
            <a:off x="1259632" y="1563638"/>
            <a:ext cx="4824536" cy="2462213"/>
          </a:xfrm>
          <a:prstGeom prst="rect">
            <a:avLst/>
          </a:prstGeom>
          <a:noFill/>
        </p:spPr>
        <p:txBody>
          <a:bodyPr wrap="square" rtlCol="0">
            <a:spAutoFit/>
          </a:bodyPr>
          <a:lstStyle/>
          <a:p>
            <a:r>
              <a:rPr lang="en-IN" dirty="0">
                <a:solidFill>
                  <a:schemeClr val="accent1"/>
                </a:solidFill>
                <a:latin typeface="Roboto Slab" charset="0"/>
                <a:ea typeface="Roboto Slab" charset="0"/>
              </a:rPr>
              <a:t>In this paper, we present a new RRP method that is based on the user context. More speciﬁcally, in order to solve problem of existing RRP methods based on review content, considering the user personalized information and product context information, which are useful to predict rating of review, we propose a RRP method based user context and product context. Experimental results on the datasets show that our proposed methods have more performance than the state-of-the-art baselines in RRP</a:t>
            </a:r>
            <a:r>
              <a:rPr lang="en-IN" dirty="0"/>
              <a:t>.</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87</TotalTime>
  <Words>270</Words>
  <Application>Microsoft Office PowerPoint</Application>
  <PresentationFormat>On-screen Show (16:9)</PresentationFormat>
  <Paragraphs>18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 Slab</vt:lpstr>
      <vt:lpstr>Times New Roman</vt:lpstr>
      <vt:lpstr>Impact</vt:lpstr>
      <vt:lpstr>NewsPrint</vt:lpstr>
      <vt:lpstr>Rating Prediction Project:-</vt:lpstr>
      <vt:lpstr>PowerPoint Presentation</vt:lpstr>
      <vt:lpstr>NLTK is a leading platform for building Python programs to work with human language data. It provides easy-to-use interfaces to over 50 corpora and lexical resources such as Word Net, along with a suite of text processing libraries for classification, tokenization, stemming, tagging, parsing, and semantic reasoning, wrappers for industrial-strength NLP libraries</vt:lpstr>
      <vt:lpstr>Problem Statement and Understanding.</vt:lpstr>
      <vt:lpstr>            EDA STEPS and visualization </vt:lpstr>
      <vt:lpstr>PowerPoint Presentation</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Rahul</dc:creator>
  <cp:lastModifiedBy>Windows User</cp:lastModifiedBy>
  <cp:revision>12</cp:revision>
  <dcterms:modified xsi:type="dcterms:W3CDTF">2022-01-10T16:43:17Z</dcterms:modified>
</cp:coreProperties>
</file>