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19C55-D398-43BA-B308-5A2F063964EA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92682-A136-4003-A8AE-053916A61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35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663BC2-C113-4DF0-828D-49E1A236C7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909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79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2176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ue Graphic Single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animal&#10;&#10;Description automatically generated">
            <a:extLst>
              <a:ext uri="{FF2B5EF4-FFF2-40B4-BE49-F238E27FC236}">
                <a16:creationId xmlns:a16="http://schemas.microsoft.com/office/drawing/2014/main" id="{760CAE04-42F6-C14D-AB3C-36D5B9FC9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1861"/>
            <a:ext cx="12192000" cy="68617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38E5F3-76E5-C042-960D-4D3913A473A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59000">
                <a:schemeClr val="accent1">
                  <a:alpha val="96000"/>
                </a:schemeClr>
              </a:gs>
              <a:gs pos="25000">
                <a:schemeClr val="accent3">
                  <a:alpha val="0"/>
                </a:schemeClr>
              </a:gs>
            </a:gsLst>
            <a:lin ang="135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6865CC2-EE1E-B44E-B46B-DD0F56CB7AB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160" y="510502"/>
            <a:ext cx="3499417" cy="74455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331B7D22-96C5-D744-AB8D-7183965D3C9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552218" y="2404887"/>
            <a:ext cx="11131783" cy="830933"/>
          </a:xfrm>
        </p:spPr>
        <p:txBody>
          <a:bodyPr wrap="square" anchor="ctr" anchorCtr="0">
            <a:spAutoFit/>
          </a:bodyPr>
          <a:lstStyle>
            <a:lvl1pPr algn="l">
              <a:defRPr sz="5333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Single Line Title Here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22C6B8-2F6B-8947-A2A3-ED9E370F7326}"/>
              </a:ext>
            </a:extLst>
          </p:cNvPr>
          <p:cNvCxnSpPr>
            <a:cxnSpLocks/>
          </p:cNvCxnSpPr>
          <p:nvPr userDrawn="1"/>
        </p:nvCxnSpPr>
        <p:spPr bwMode="white">
          <a:xfrm flipH="1">
            <a:off x="523863" y="4116591"/>
            <a:ext cx="2892613" cy="0"/>
          </a:xfrm>
          <a:prstGeom prst="line">
            <a:avLst/>
          </a:prstGeom>
          <a:ln w="95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BC14C20-C069-724B-A635-DC1F5CCF803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2218" y="3269357"/>
            <a:ext cx="11103597" cy="541969"/>
          </a:xfrm>
        </p:spPr>
        <p:txBody>
          <a:bodyPr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defRPr sz="2667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bg2"/>
                </a:solidFill>
              </a:defRPr>
            </a:lvl2pPr>
            <a:lvl3pPr marL="304792" indent="0">
              <a:buNone/>
              <a:defRPr/>
            </a:lvl3pPr>
          </a:lstStyle>
          <a:p>
            <a:pPr lvl="0"/>
            <a:r>
              <a:rPr lang="en-US" dirty="0"/>
              <a:t>Speaker’s Full Name or Subtitle</a:t>
            </a:r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939A0796-1F5C-6743-A1D0-11A18609B2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2218" y="4275932"/>
            <a:ext cx="11099364" cy="338667"/>
          </a:xfrm>
        </p:spPr>
        <p:txBody>
          <a:bodyPr anchor="ctr" anchorCtr="0">
            <a:normAutofit/>
          </a:bodyPr>
          <a:lstStyle>
            <a:lvl1pPr>
              <a:defRPr sz="2133"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Speaker title and/or date</a:t>
            </a:r>
          </a:p>
        </p:txBody>
      </p:sp>
      <p:sp>
        <p:nvSpPr>
          <p:cNvPr id="15" name="Footer Placeholder 8">
            <a:extLst>
              <a:ext uri="{FF2B5EF4-FFF2-40B4-BE49-F238E27FC236}">
                <a16:creationId xmlns:a16="http://schemas.microsoft.com/office/drawing/2014/main" id="{0B9CC9C9-D971-3041-A81C-BA9E6B2248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0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/>
              <a:t>© 2020 Cognizant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195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Layout_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064" y="365761"/>
            <a:ext cx="11222736" cy="828040"/>
          </a:xfrm>
        </p:spPr>
        <p:txBody>
          <a:bodyPr wrap="none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938DDBF-3A18-FC4C-9433-65FAE52651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8000" y="1549401"/>
            <a:ext cx="11222736" cy="441536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15" y="6260549"/>
            <a:ext cx="6096000" cy="24965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67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1000"/>
            </a:lvl2pPr>
            <a:lvl3pPr marL="0" indent="0">
              <a:defRPr sz="1000"/>
            </a:lvl3pPr>
            <a:lvl4pPr marL="0" indent="0">
              <a:defRPr sz="1000"/>
            </a:lvl4pPr>
            <a:lvl5pPr marL="0" indent="0">
              <a:defRPr sz="1000"/>
            </a:lvl5pPr>
            <a:lvl6pPr marL="0" indent="0">
              <a:defRPr sz="1000"/>
            </a:lvl6pPr>
            <a:lvl7pPr marL="0" indent="0">
              <a:defRPr sz="1000"/>
            </a:lvl7pPr>
            <a:lvl8pPr marL="0" indent="0">
              <a:defRPr sz="1000"/>
            </a:lvl8pPr>
            <a:lvl9pPr marL="0" indent="0">
              <a:defRPr sz="100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3467" y="6346055"/>
            <a:ext cx="304800" cy="164148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1067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8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06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0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00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7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25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398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F2327-81CA-4EA0-8DB7-92E146E1A9E8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48563-1619-40D0-9635-9ADFC6541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564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D538CCB4-1560-6942-A5AB-C8F09B136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3863" y="6148851"/>
            <a:ext cx="6096000" cy="207264"/>
          </a:xfrm>
        </p:spPr>
        <p:txBody>
          <a:bodyPr/>
          <a:lstStyle/>
          <a:p>
            <a:r>
              <a:rPr lang="en-US" dirty="0"/>
              <a:t>© 2020 Cognizant</a:t>
            </a:r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4BCE1D04-0A9E-5D41-992E-0FA6F4F8B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218" y="2515687"/>
            <a:ext cx="11131783" cy="609334"/>
          </a:xfrm>
        </p:spPr>
        <p:txBody>
          <a:bodyPr/>
          <a:lstStyle/>
          <a:p>
            <a:r>
              <a:rPr lang="en-US" sz="3733" dirty="0" smtClean="0"/>
              <a:t>Automation Training</a:t>
            </a:r>
            <a:endParaRPr lang="en-US" sz="3733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17C62E-0EDE-0B4D-AC45-361F742901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Day </a:t>
            </a:r>
            <a:r>
              <a:rPr lang="en-US" sz="2400" b="1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25006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Agenda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129" y="1376098"/>
            <a:ext cx="1074610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 smtClean="0"/>
              <a:t>Conditional </a:t>
            </a:r>
            <a:r>
              <a:rPr lang="en-IN" sz="2400" dirty="0"/>
              <a:t>formatting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Pivot Table and Slicer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Excel Macro basics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Record Macro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IN" sz="2400" dirty="0"/>
              <a:t>Button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V-Lookup, H-Lookup and Error solving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dirty="0"/>
              <a:t>Consolidate</a:t>
            </a:r>
            <a:endParaRPr lang="en-US" sz="2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3295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Conditional Formatting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129" y="1376098"/>
            <a:ext cx="107461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8266" y="1699263"/>
            <a:ext cx="1029796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Format based on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Format only cells that contains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Format only top or bottom ranked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Format only that above or below average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Format only unique or duplicate values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formula to determine which cell to 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566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What to Automate and When to Automate?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70129" y="1376098"/>
            <a:ext cx="10746107" cy="3112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accent5">
                  <a:lumMod val="50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Stability of the application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Highly repeatable Scenarios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Feasibility check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Long time duration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Skills and ROI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F8B3BD-A563-4162-88A0-0C3B49DCB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095" y="1738539"/>
            <a:ext cx="2111263" cy="218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Pivot Table and Slicer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503B60-A2D2-431D-8DB9-14382944F44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753054"/>
            <a:ext cx="10515600" cy="4351338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IN" dirty="0"/>
              <a:t>Difference between Pivot table and Table</a:t>
            </a:r>
          </a:p>
          <a:p>
            <a:endParaRPr lang="en-IN" dirty="0"/>
          </a:p>
          <a:p>
            <a:pPr lvl="1"/>
            <a:r>
              <a:rPr lang="en-IN" b="1" dirty="0"/>
              <a:t>Table</a:t>
            </a:r>
            <a:r>
              <a:rPr lang="en-IN" dirty="0"/>
              <a:t> - storing data in rows and columns</a:t>
            </a:r>
          </a:p>
          <a:p>
            <a:pPr lvl="1"/>
            <a:r>
              <a:rPr lang="en-IN" b="1" dirty="0"/>
              <a:t>Pivot table </a:t>
            </a:r>
            <a:r>
              <a:rPr lang="en-IN" dirty="0"/>
              <a:t>– Analyse data, calculate and summarize data</a:t>
            </a:r>
          </a:p>
          <a:p>
            <a:pPr lvl="1"/>
            <a:endParaRPr lang="en-IN" dirty="0"/>
          </a:p>
          <a:p>
            <a:pPr lvl="2"/>
            <a:r>
              <a:rPr lang="en-IN" dirty="0"/>
              <a:t>Insert </a:t>
            </a:r>
            <a:r>
              <a:rPr lang="en-IN" dirty="0">
                <a:sym typeface="Wingdings" panose="05000000000000000000" pitchFamily="2" charset="2"/>
              </a:rPr>
              <a:t> Pivot Table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b="1" dirty="0">
                <a:sym typeface="Wingdings" panose="05000000000000000000" pitchFamily="2" charset="2"/>
              </a:rPr>
              <a:t>Slicer</a:t>
            </a:r>
            <a:r>
              <a:rPr lang="en-IN" dirty="0">
                <a:sym typeface="Wingdings" panose="05000000000000000000" pitchFamily="2" charset="2"/>
              </a:rPr>
              <a:t> – Filter data based on requirement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pPr lvl="2"/>
            <a:r>
              <a:rPr lang="en-IN" dirty="0">
                <a:sym typeface="Wingdings" panose="05000000000000000000" pitchFamily="2" charset="2"/>
              </a:rPr>
              <a:t>Insert  Filters  Slicer</a:t>
            </a:r>
          </a:p>
          <a:p>
            <a:pPr lvl="2"/>
            <a:r>
              <a:rPr lang="en-IN" dirty="0">
                <a:sym typeface="Wingdings" panose="05000000000000000000" pitchFamily="2" charset="2"/>
              </a:rPr>
              <a:t>From 2013 – can be used for normal table and pivot table</a:t>
            </a:r>
          </a:p>
          <a:p>
            <a:pPr lvl="2"/>
            <a:r>
              <a:rPr lang="en-IN" dirty="0"/>
              <a:t>Below 2010 – Can be used for only pivot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76C4DE-955E-4354-AE84-083D66243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950" y="1690688"/>
            <a:ext cx="1282573" cy="15656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A8EA15-A9C7-4E10-B7A0-8153DB5C0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950" y="3995783"/>
            <a:ext cx="1147107" cy="18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94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Excel Macros - Basics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515C14-682E-4E98-938D-31DB92333E9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33526"/>
            <a:ext cx="10515600" cy="435133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n-IN" dirty="0"/>
              <a:t>Automate repeated tasks by recording as macro</a:t>
            </a:r>
          </a:p>
          <a:p>
            <a:r>
              <a:rPr lang="en-IN" dirty="0"/>
              <a:t>Use recorded macro any number of times</a:t>
            </a:r>
          </a:p>
          <a:p>
            <a:pPr lvl="1"/>
            <a:r>
              <a:rPr lang="en-IN" dirty="0"/>
              <a:t>View 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Macro</a:t>
            </a:r>
          </a:p>
          <a:p>
            <a:endParaRPr lang="en-IN" dirty="0"/>
          </a:p>
          <a:p>
            <a:r>
              <a:rPr lang="en-IN" dirty="0"/>
              <a:t>Add Developer tab for advanced functions in macro</a:t>
            </a:r>
          </a:p>
          <a:p>
            <a:pPr lvl="1"/>
            <a:r>
              <a:rPr lang="en-IN" dirty="0"/>
              <a:t>Customize Ribbon </a:t>
            </a:r>
            <a:r>
              <a:rPr lang="en-IN" dirty="0">
                <a:sym typeface="Wingdings" panose="05000000000000000000" pitchFamily="2" charset="2"/>
              </a:rPr>
              <a:t> Developer Tab  Code  Macros</a:t>
            </a:r>
          </a:p>
          <a:p>
            <a:pPr lvl="1"/>
            <a:endParaRPr lang="en-IN" dirty="0"/>
          </a:p>
          <a:p>
            <a:r>
              <a:rPr lang="en-IN" dirty="0"/>
              <a:t>Record Macro</a:t>
            </a:r>
          </a:p>
          <a:p>
            <a:r>
              <a:rPr lang="en-IN" dirty="0"/>
              <a:t>Execute Macro using Button option</a:t>
            </a:r>
          </a:p>
          <a:p>
            <a:pPr lvl="1"/>
            <a:r>
              <a:rPr lang="en-IN" dirty="0"/>
              <a:t>Developer </a:t>
            </a:r>
            <a:r>
              <a:rPr lang="en-IN" dirty="0">
                <a:sym typeface="Wingdings" panose="05000000000000000000" pitchFamily="2" charset="2"/>
              </a:rPr>
              <a:t> Insert  Button</a:t>
            </a:r>
          </a:p>
          <a:p>
            <a:pPr lvl="1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5F2179-5CAB-4F3B-ACAE-F380B6C07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965" y="1690688"/>
            <a:ext cx="1272470" cy="17033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1735A9-D0E4-4088-8217-0DDDEF7E3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859" y="5115520"/>
            <a:ext cx="2391576" cy="63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23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Consolidate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31B462-007D-46E3-838A-3CD86B2710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Consolidate and view data from multiple sheets</a:t>
            </a:r>
          </a:p>
          <a:p>
            <a:pPr lvl="1"/>
            <a:r>
              <a:rPr lang="en-IN" dirty="0"/>
              <a:t>Data </a:t>
            </a:r>
            <a:r>
              <a:rPr lang="en-IN" dirty="0">
                <a:sym typeface="Wingdings" panose="05000000000000000000" pitchFamily="2" charset="2"/>
              </a:rPr>
              <a:t> Data Tools  Consolidate</a:t>
            </a:r>
          </a:p>
          <a:p>
            <a:pPr lvl="1"/>
            <a:endParaRPr lang="en-IN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AD617D-4436-4E1C-B25C-ED29658D8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981" y="3176929"/>
            <a:ext cx="2008509" cy="1882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05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</a:rPr>
              <a:t>V-Lookup and H-Lookup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56E226-006E-4C13-A237-0E2A3D92769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r>
              <a:rPr lang="en-IN" dirty="0"/>
              <a:t>Fetch particular data from a table</a:t>
            </a:r>
          </a:p>
          <a:p>
            <a:endParaRPr lang="en-IN" dirty="0"/>
          </a:p>
          <a:p>
            <a:pPr lvl="1"/>
            <a:r>
              <a:rPr lang="en-IN" dirty="0"/>
              <a:t>=</a:t>
            </a:r>
            <a:r>
              <a:rPr lang="en-IN" dirty="0" err="1"/>
              <a:t>vlookup</a:t>
            </a:r>
            <a:r>
              <a:rPr lang="en-IN" dirty="0"/>
              <a:t>(</a:t>
            </a:r>
            <a:r>
              <a:rPr lang="en-IN" dirty="0" err="1"/>
              <a:t>lookup_value</a:t>
            </a:r>
            <a:r>
              <a:rPr lang="en-IN" dirty="0"/>
              <a:t>, </a:t>
            </a:r>
            <a:r>
              <a:rPr lang="en-IN" dirty="0" err="1"/>
              <a:t>table_array</a:t>
            </a:r>
            <a:r>
              <a:rPr lang="en-IN" dirty="0"/>
              <a:t>, </a:t>
            </a:r>
            <a:r>
              <a:rPr lang="en-IN" dirty="0" err="1">
                <a:highlight>
                  <a:srgbClr val="FFFF00"/>
                </a:highlight>
              </a:rPr>
              <a:t>col</a:t>
            </a:r>
            <a:r>
              <a:rPr lang="en-IN" dirty="0" err="1"/>
              <a:t>_index_num</a:t>
            </a:r>
            <a:r>
              <a:rPr lang="en-IN" dirty="0"/>
              <a:t>, [</a:t>
            </a:r>
            <a:r>
              <a:rPr lang="en-IN" dirty="0" err="1"/>
              <a:t>range_lookup</a:t>
            </a:r>
            <a:r>
              <a:rPr lang="en-IN" dirty="0"/>
              <a:t>])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=</a:t>
            </a:r>
            <a:r>
              <a:rPr lang="en-IN" dirty="0" err="1"/>
              <a:t>hlookup</a:t>
            </a:r>
            <a:r>
              <a:rPr lang="en-IN" dirty="0"/>
              <a:t>(</a:t>
            </a:r>
            <a:r>
              <a:rPr lang="en-IN" dirty="0" err="1"/>
              <a:t>lookup_value</a:t>
            </a:r>
            <a:r>
              <a:rPr lang="en-IN" dirty="0"/>
              <a:t>, </a:t>
            </a:r>
            <a:r>
              <a:rPr lang="en-IN" dirty="0" err="1"/>
              <a:t>table_array</a:t>
            </a:r>
            <a:r>
              <a:rPr lang="en-IN" dirty="0"/>
              <a:t>, </a:t>
            </a:r>
            <a:r>
              <a:rPr lang="en-IN" dirty="0" err="1">
                <a:highlight>
                  <a:srgbClr val="FFFF00"/>
                </a:highlight>
              </a:rPr>
              <a:t>row</a:t>
            </a:r>
            <a:r>
              <a:rPr lang="en-IN" dirty="0" err="1"/>
              <a:t>_index_num</a:t>
            </a:r>
            <a:r>
              <a:rPr lang="en-IN" dirty="0"/>
              <a:t>, [</a:t>
            </a:r>
            <a:r>
              <a:rPr lang="en-IN" dirty="0" err="1"/>
              <a:t>range_lookup</a:t>
            </a:r>
            <a:r>
              <a:rPr lang="en-IN" dirty="0"/>
              <a:t>])</a:t>
            </a:r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779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147" y="2841675"/>
            <a:ext cx="11222736" cy="828040"/>
          </a:xfrm>
        </p:spPr>
        <p:txBody>
          <a:bodyPr/>
          <a:lstStyle/>
          <a:p>
            <a:r>
              <a:rPr lang="en-US" sz="3600" dirty="0" smtClean="0">
                <a:latin typeface="Calibri" panose="020F0502020204030204" pitchFamily="34" charset="0"/>
                <a:cs typeface="Calibri" panose="020F0502020204030204" pitchFamily="34" charset="0"/>
              </a:rPr>
              <a:t>Questions ?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© 2020 Cognizant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EFEF571-C9B4-4D92-A7F7-315B894862A8}" type="slidenum">
              <a:rPr lang="en-US" smtClean="0">
                <a:latin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3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C1D6C2E790F54AA1579AB3147F9ADB" ma:contentTypeVersion="0" ma:contentTypeDescription="Create a new document." ma:contentTypeScope="" ma:versionID="d7b82b5ab33ff3861df3ba094133c9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31E17D-8805-4C0D-9454-DA7FAF0466EA}"/>
</file>

<file path=customXml/itemProps2.xml><?xml version="1.0" encoding="utf-8"?>
<ds:datastoreItem xmlns:ds="http://schemas.openxmlformats.org/officeDocument/2006/customXml" ds:itemID="{275F4E08-076C-4422-B18F-6DE3821E5A93}"/>
</file>

<file path=customXml/itemProps3.xml><?xml version="1.0" encoding="utf-8"?>
<ds:datastoreItem xmlns:ds="http://schemas.openxmlformats.org/officeDocument/2006/customXml" ds:itemID="{F8A6B57C-8248-42F8-A745-2C912A4492DF}"/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283</Words>
  <Application>Microsoft Office PowerPoint</Application>
  <PresentationFormat>Widescreen</PresentationFormat>
  <Paragraphs>77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Automation Training</vt:lpstr>
      <vt:lpstr>Agenda</vt:lpstr>
      <vt:lpstr>Conditional Formatting</vt:lpstr>
      <vt:lpstr>What to Automate and When to Automate?</vt:lpstr>
      <vt:lpstr>Pivot Table and Slicer</vt:lpstr>
      <vt:lpstr>Excel Macros - Basics</vt:lpstr>
      <vt:lpstr>Consolidate</vt:lpstr>
      <vt:lpstr>V-Lookup and H-Lookup</vt:lpstr>
      <vt:lpstr>Questions ?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AutoBots – Weekly Status</dc:title>
  <dc:creator>Ramar, Vijayakumar (Cognizant)</dc:creator>
  <cp:lastModifiedBy>Ramar, Vijayakumar (Cognizant)</cp:lastModifiedBy>
  <cp:revision>13</cp:revision>
  <dcterms:created xsi:type="dcterms:W3CDTF">2021-03-19T09:04:27Z</dcterms:created>
  <dcterms:modified xsi:type="dcterms:W3CDTF">2021-04-07T15:46:16Z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0x0101003CC1D6C2E790F54AA1579AB3147F9ADB</vt:lpwstr>
  </property>
</Properties>
</file>