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3" r:id="rId1"/>
  </p:sldMasterIdLst>
  <p:notesMasterIdLst>
    <p:notesMasterId r:id="rId14"/>
  </p:notesMasterIdLst>
  <p:sldIdLst>
    <p:sldId id="256" r:id="rId2"/>
    <p:sldId id="268" r:id="rId3"/>
    <p:sldId id="269" r:id="rId4"/>
    <p:sldId id="257" r:id="rId5"/>
    <p:sldId id="258" r:id="rId6"/>
    <p:sldId id="262" r:id="rId7"/>
    <p:sldId id="270" r:id="rId8"/>
    <p:sldId id="260" r:id="rId9"/>
    <p:sldId id="261" r:id="rId10"/>
    <p:sldId id="263"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7" d="100"/>
          <a:sy n="67" d="100"/>
        </p:scale>
        <p:origin x="64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A91D8-CCCC-4C76-9C4C-3ABE7445C8B5}"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4254A-777A-4521-A734-42F3A2BF7F06}" type="slidenum">
              <a:rPr lang="en-US" smtClean="0"/>
              <a:t>‹#›</a:t>
            </a:fld>
            <a:endParaRPr lang="en-US"/>
          </a:p>
        </p:txBody>
      </p:sp>
    </p:spTree>
    <p:extLst>
      <p:ext uri="{BB962C8B-B14F-4D97-AF65-F5344CB8AC3E}">
        <p14:creationId xmlns:p14="http://schemas.microsoft.com/office/powerpoint/2010/main" val="2421740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343222"/>
            <a:r>
              <a:rPr lang="en-US" sz="1200" b="1" dirty="0" smtClean="0"/>
              <a:t>CAF</a:t>
            </a:r>
            <a:r>
              <a:rPr lang="en-US" sz="1200" dirty="0" smtClean="0"/>
              <a:t> is a framework for Behavior-Driven Development (BDD). It focuses on testing the features of program by defining the stories in scenarios that express the desired behavior in a textual format. </a:t>
            </a:r>
          </a:p>
          <a:p>
            <a:pPr defTabSz="343222"/>
            <a:r>
              <a:rPr lang="en-US" sz="1200" dirty="0" smtClean="0"/>
              <a:t>Overview of format (Given, When, Then)</a:t>
            </a:r>
          </a:p>
          <a:p>
            <a:pPr defTabSz="343222"/>
            <a:r>
              <a:rPr lang="en-US" sz="1200" dirty="0" smtClean="0"/>
              <a:t> </a:t>
            </a:r>
          </a:p>
          <a:p>
            <a:pPr defTabSz="343222"/>
            <a:r>
              <a:rPr lang="en-US" sz="1200" dirty="0" smtClean="0"/>
              <a:t>A scenario is a collection of executable steps. In CAF it is expressed in Given, When, Then format.  </a:t>
            </a:r>
          </a:p>
          <a:p>
            <a:pPr marL="214536" indent="-214536" defTabSz="343222">
              <a:buFont typeface="Arial" pitchFamily="34" charset="0"/>
              <a:buChar char="•"/>
            </a:pPr>
            <a:r>
              <a:rPr lang="en-US" sz="1200" dirty="0" smtClean="0"/>
              <a:t>Given step represents a precondition to an event</a:t>
            </a:r>
          </a:p>
          <a:p>
            <a:pPr marL="214536" indent="-214536" defTabSz="343222">
              <a:buFont typeface="Arial" pitchFamily="34" charset="0"/>
              <a:buChar char="•"/>
            </a:pPr>
            <a:r>
              <a:rPr lang="en-US" sz="1200" dirty="0" smtClean="0"/>
              <a:t>When step represents the occurrence of the event</a:t>
            </a:r>
          </a:p>
          <a:p>
            <a:pPr marL="214536" indent="-214536" defTabSz="343222">
              <a:buFont typeface="Arial" pitchFamily="34" charset="0"/>
              <a:buChar char="•"/>
            </a:pPr>
            <a:r>
              <a:rPr lang="en-US" sz="1200" dirty="0" smtClean="0"/>
              <a:t>Then step represents the outcome of the event</a:t>
            </a:r>
            <a:endParaRPr lang="en-US" sz="1200" dirty="0"/>
          </a:p>
        </p:txBody>
      </p:sp>
      <p:sp>
        <p:nvSpPr>
          <p:cNvPr id="4" name="Slide Number Placeholder 3"/>
          <p:cNvSpPr>
            <a:spLocks noGrp="1"/>
          </p:cNvSpPr>
          <p:nvPr>
            <p:ph type="sldNum" sz="quarter" idx="10"/>
          </p:nvPr>
        </p:nvSpPr>
        <p:spPr/>
        <p:txBody>
          <a:bodyPr/>
          <a:lstStyle/>
          <a:p>
            <a:fld id="{B02D6E04-3A2F-4B48-A297-666578EDF1B3}" type="slidenum">
              <a:rPr lang="en-US" smtClean="0"/>
              <a:t>2</a:t>
            </a:fld>
            <a:endParaRPr lang="en-US" dirty="0"/>
          </a:p>
        </p:txBody>
      </p:sp>
    </p:spTree>
    <p:extLst>
      <p:ext uri="{BB962C8B-B14F-4D97-AF65-F5344CB8AC3E}">
        <p14:creationId xmlns:p14="http://schemas.microsoft.com/office/powerpoint/2010/main" val="145294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616BA0-464A-4788-9AAE-0A9E3312EF7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111381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616BA0-464A-4788-9AAE-0A9E3312EF7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181139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616BA0-464A-4788-9AAE-0A9E3312EF7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F4781-4CB4-476D-8430-B2B54294E40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0474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616BA0-464A-4788-9AAE-0A9E3312EF7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206069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616BA0-464A-4788-9AAE-0A9E3312EF7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F4781-4CB4-476D-8430-B2B54294E4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9778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616BA0-464A-4788-9AAE-0A9E3312EF7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279646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616BA0-464A-4788-9AAE-0A9E3312EF7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1494685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616BA0-464A-4788-9AAE-0A9E3312EF7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2597118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52862" y="6313226"/>
            <a:ext cx="718927" cy="501028"/>
          </a:xfrm>
        </p:spPr>
        <p:txBody>
          <a:bodyPr/>
          <a:lstStyle/>
          <a:p>
            <a:fld id="{B32AB80A-78BA-6B42-BA0D-B44ACF890F5A}" type="slidenum">
              <a:rPr lang="en-US" smtClean="0"/>
              <a:t>‹#›</a:t>
            </a:fld>
            <a:endParaRPr lang="en-US" dirty="0"/>
          </a:p>
        </p:txBody>
      </p:sp>
      <p:sp>
        <p:nvSpPr>
          <p:cNvPr id="2" name="Title 1"/>
          <p:cNvSpPr>
            <a:spLocks noGrp="1"/>
          </p:cNvSpPr>
          <p:nvPr>
            <p:ph type="title" hasCustomPrompt="1"/>
          </p:nvPr>
        </p:nvSpPr>
        <p:spPr>
          <a:xfrm>
            <a:off x="412325" y="0"/>
            <a:ext cx="11286649" cy="607259"/>
          </a:xfrm>
        </p:spPr>
        <p:txBody>
          <a:bodyPr/>
          <a:lstStyle>
            <a:lvl1pPr>
              <a:defRPr lang="en-US" sz="2667" b="1" kern="1200" baseline="0" dirty="0">
                <a:solidFill>
                  <a:schemeClr val="accent1">
                    <a:lumMod val="50000"/>
                  </a:schemeClr>
                </a:solidFill>
                <a:latin typeface="Century Gothic" panose="020B0502020202020204" pitchFamily="34" charset="0"/>
                <a:ea typeface="+mj-ea"/>
                <a:cs typeface="+mj-cs"/>
              </a:defRPr>
            </a:lvl1pPr>
          </a:lstStyle>
          <a:p>
            <a:r>
              <a:rPr lang="en-US" dirty="0"/>
              <a:t>Header</a:t>
            </a:r>
          </a:p>
        </p:txBody>
      </p:sp>
    </p:spTree>
    <p:extLst>
      <p:ext uri="{BB962C8B-B14F-4D97-AF65-F5344CB8AC3E}">
        <p14:creationId xmlns:p14="http://schemas.microsoft.com/office/powerpoint/2010/main" val="4969286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512064" y="365761"/>
            <a:ext cx="11222736" cy="828040"/>
          </a:xfrm>
        </p:spPr>
        <p:txBody>
          <a:bodyPr wrap="none">
            <a:noAutofit/>
          </a:bodyPr>
          <a:lstStyle>
            <a:lvl1pPr>
              <a:defRPr sz="3200"/>
            </a:lvl1pPr>
          </a:lstStyle>
          <a:p>
            <a:r>
              <a:rPr lang="en-US" dirty="0"/>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508000" y="1549401"/>
            <a:ext cx="11222736" cy="44153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880515" y="6260549"/>
            <a:ext cx="6096000" cy="249655"/>
          </a:xfrm>
          <a:prstGeom prst="rect">
            <a:avLst/>
          </a:prstGeom>
        </p:spPr>
        <p:txBody>
          <a:bodyPr vert="horz" lIns="0" tIns="0" rIns="0" bIns="0" rtlCol="0" anchor="b" anchorCtr="0"/>
          <a:lstStyle>
            <a:lvl1pPr algn="l">
              <a:defRPr sz="1067">
                <a:solidFill>
                  <a:schemeClr val="tx1"/>
                </a:solidFill>
                <a:latin typeface="Arial" panose="020B0604020202020204" pitchFamily="34" charset="0"/>
                <a:cs typeface="Arial" panose="020B0604020202020204" pitchFamily="34" charset="0"/>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dirty="0"/>
              <a:t>© 2020 Cognizant</a:t>
            </a:r>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513467" y="6346055"/>
            <a:ext cx="304800" cy="164148"/>
          </a:xfrm>
          <a:prstGeom prst="rect">
            <a:avLst/>
          </a:prstGeom>
        </p:spPr>
        <p:txBody>
          <a:bodyPr vert="horz" lIns="0" tIns="0" rIns="0" bIns="0" rtlCol="0" anchor="b" anchorCtr="0">
            <a:spAutoFit/>
          </a:bodyPr>
          <a:lstStyle>
            <a:lvl1pPr algn="l">
              <a:defRPr sz="1067" b="1">
                <a:solidFill>
                  <a:schemeClr val="tx1"/>
                </a:solidFill>
                <a:latin typeface="Arial" panose="020B0604020202020204" pitchFamily="34" charset="0"/>
                <a:cs typeface="Arial" panose="020B0604020202020204" pitchFamily="34" charset="0"/>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70959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616BA0-464A-4788-9AAE-0A9E3312EF7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127826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616BA0-464A-4788-9AAE-0A9E3312EF71}" type="datetimeFigureOut">
              <a:rPr lang="en-US" smtClean="0"/>
              <a:t>4/13/2021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14255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616BA0-464A-4788-9AAE-0A9E3312EF71}"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3145845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616BA0-464A-4788-9AAE-0A9E3312EF71}" type="datetimeFigureOut">
              <a:rPr lang="en-US" smtClean="0"/>
              <a:t>4/13/2021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291473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616BA0-464A-4788-9AAE-0A9E3312EF71}" type="datetimeFigureOut">
              <a:rPr lang="en-US" smtClean="0"/>
              <a:t>4/13/2021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279420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16BA0-464A-4788-9AAE-0A9E3312EF71}" type="datetimeFigureOut">
              <a:rPr lang="en-US" smtClean="0"/>
              <a:t>4/13/2021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2035943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E616BA0-464A-4788-9AAE-0A9E3312EF71}"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3297348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616BA0-464A-4788-9AAE-0A9E3312EF71}" type="datetimeFigureOut">
              <a:rPr lang="en-US" smtClean="0"/>
              <a:t>4/13/2021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F4781-4CB4-476D-8430-B2B54294E402}" type="slidenum">
              <a:rPr lang="en-US" smtClean="0"/>
              <a:t>‹#›</a:t>
            </a:fld>
            <a:endParaRPr lang="en-US"/>
          </a:p>
        </p:txBody>
      </p:sp>
    </p:spTree>
    <p:extLst>
      <p:ext uri="{BB962C8B-B14F-4D97-AF65-F5344CB8AC3E}">
        <p14:creationId xmlns:p14="http://schemas.microsoft.com/office/powerpoint/2010/main" val="27553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616BA0-464A-4788-9AAE-0A9E3312EF71}" type="datetimeFigureOut">
              <a:rPr lang="en-US" smtClean="0"/>
              <a:t>4/13/2021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3F4781-4CB4-476D-8430-B2B54294E402}" type="slidenum">
              <a:rPr lang="en-US" smtClean="0"/>
              <a:t>‹#›</a:t>
            </a:fld>
            <a:endParaRPr lang="en-US"/>
          </a:p>
        </p:txBody>
      </p:sp>
    </p:spTree>
    <p:extLst>
      <p:ext uri="{BB962C8B-B14F-4D97-AF65-F5344CB8AC3E}">
        <p14:creationId xmlns:p14="http://schemas.microsoft.com/office/powerpoint/2010/main" val="3750250331"/>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 id="2147484285" r:id="rId12"/>
    <p:sldLayoutId id="2147484286" r:id="rId13"/>
    <p:sldLayoutId id="2147484287" r:id="rId14"/>
    <p:sldLayoutId id="2147484288" r:id="rId15"/>
    <p:sldLayoutId id="2147484289" r:id="rId16"/>
    <p:sldLayoutId id="2147484290" r:id="rId17"/>
    <p:sldLayoutId id="2147484291"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www.tutorialspoint.com/testng/testng_basic_annotations.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ClaimSphere Automation Project</a:t>
            </a:r>
            <a:endParaRPr lang="en-US" dirty="0"/>
          </a:p>
        </p:txBody>
      </p:sp>
      <p:sp>
        <p:nvSpPr>
          <p:cNvPr id="3" name="Subtitle 2"/>
          <p:cNvSpPr>
            <a:spLocks noGrp="1"/>
          </p:cNvSpPr>
          <p:nvPr>
            <p:ph type="subTitle" idx="1"/>
          </p:nvPr>
        </p:nvSpPr>
        <p:spPr/>
        <p:txBody>
          <a:bodyPr/>
          <a:lstStyle/>
          <a:p>
            <a:r>
              <a:rPr lang="en-US" smtClean="0"/>
              <a:t>Cucumber Framework</a:t>
            </a:r>
            <a:endParaRPr lang="en-US" dirty="0"/>
          </a:p>
        </p:txBody>
      </p:sp>
    </p:spTree>
    <p:extLst>
      <p:ext uri="{BB962C8B-B14F-4D97-AF65-F5344CB8AC3E}">
        <p14:creationId xmlns:p14="http://schemas.microsoft.com/office/powerpoint/2010/main" val="35298544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Reporting</a:t>
            </a:r>
            <a:endParaRPr lang="en-US" b="1" dirty="0"/>
          </a:p>
        </p:txBody>
      </p:sp>
      <p:sp>
        <p:nvSpPr>
          <p:cNvPr id="3" name="Content Placeholder 2"/>
          <p:cNvSpPr>
            <a:spLocks noGrp="1"/>
          </p:cNvSpPr>
          <p:nvPr>
            <p:ph idx="1"/>
          </p:nvPr>
        </p:nvSpPr>
        <p:spPr/>
        <p:txBody>
          <a:bodyPr>
            <a:normAutofit/>
          </a:bodyPr>
          <a:lstStyle/>
          <a:p>
            <a:pPr marL="0" indent="0">
              <a:buNone/>
            </a:pPr>
            <a:r>
              <a:rPr lang="en-US" sz="2000" b="1" dirty="0" smtClean="0"/>
              <a:t>Extent Reports</a:t>
            </a:r>
            <a:endParaRPr lang="en-US" sz="2000" b="1" dirty="0"/>
          </a:p>
          <a:p>
            <a:r>
              <a:rPr lang="en-US" sz="2000" dirty="0"/>
              <a:t>Selenium provides inbuilt reports </a:t>
            </a:r>
            <a:r>
              <a:rPr lang="en-US" sz="2000" dirty="0" smtClean="0"/>
              <a:t>using TestNG on the console window which provides information on the steps that are executed as part of the test case</a:t>
            </a:r>
          </a:p>
          <a:p>
            <a:r>
              <a:rPr lang="en-US" sz="2000" dirty="0"/>
              <a:t>In order to deliver a detail statistical report to the major </a:t>
            </a:r>
            <a:r>
              <a:rPr lang="en-US" sz="2000" dirty="0" smtClean="0"/>
              <a:t>stakeholders  </a:t>
            </a:r>
            <a:r>
              <a:rPr lang="en-US" sz="2000" dirty="0"/>
              <a:t>we use Extent Reports which help us customize the format </a:t>
            </a:r>
            <a:r>
              <a:rPr lang="en-US" sz="2000" dirty="0" smtClean="0"/>
              <a:t>and     required details</a:t>
            </a:r>
          </a:p>
          <a:p>
            <a:r>
              <a:rPr lang="en-US" sz="2000" dirty="0" smtClean="0"/>
              <a:t>It generates the report in HTML format which is more presentable </a:t>
            </a:r>
            <a:r>
              <a:rPr lang="en-US" sz="2000" dirty="0"/>
              <a:t>a</a:t>
            </a:r>
            <a:r>
              <a:rPr lang="en-US" sz="2000" dirty="0" smtClean="0"/>
              <a:t>s shown in next slide</a:t>
            </a:r>
          </a:p>
          <a:p>
            <a:endParaRPr lang="en-US" dirty="0" smtClean="0"/>
          </a:p>
          <a:p>
            <a:pPr marL="0" indent="0">
              <a:buNone/>
            </a:pPr>
            <a:endParaRPr lang="en-US" dirty="0"/>
          </a:p>
        </p:txBody>
      </p:sp>
    </p:spTree>
    <p:extLst>
      <p:ext uri="{BB962C8B-B14F-4D97-AF65-F5344CB8AC3E}">
        <p14:creationId xmlns:p14="http://schemas.microsoft.com/office/powerpoint/2010/main" val="4436425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71085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normAutofit/>
          </a:bodyPr>
          <a:lstStyle/>
          <a:p>
            <a:r>
              <a:rPr lang="en-US" sz="800" dirty="0" smtClean="0"/>
              <a:t>.</a:t>
            </a:r>
            <a:endParaRPr lang="en-US" sz="800" dirty="0"/>
          </a:p>
        </p:txBody>
      </p:sp>
    </p:spTree>
    <p:extLst>
      <p:ext uri="{BB962C8B-B14F-4D97-AF65-F5344CB8AC3E}">
        <p14:creationId xmlns:p14="http://schemas.microsoft.com/office/powerpoint/2010/main" val="3745143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defTabSz="609585">
              <a:defRPr/>
            </a:pPr>
            <a:fld id="{B32AB80A-78BA-6B42-BA0D-B44ACF890F5A}" type="slidenum">
              <a:rPr lang="en-US" sz="1400">
                <a:solidFill>
                  <a:prstClr val="white"/>
                </a:solidFill>
                <a:latin typeface="Arial"/>
              </a:rPr>
              <a:pPr defTabSz="609585">
                <a:defRPr/>
              </a:pPr>
              <a:t>2</a:t>
            </a:fld>
            <a:endParaRPr lang="en-US" sz="1400" dirty="0">
              <a:solidFill>
                <a:prstClr val="white"/>
              </a:solidFill>
              <a:latin typeface="Arial"/>
            </a:endParaRPr>
          </a:p>
        </p:txBody>
      </p:sp>
      <p:sp>
        <p:nvSpPr>
          <p:cNvPr id="3" name="Title 2"/>
          <p:cNvSpPr>
            <a:spLocks noGrp="1"/>
          </p:cNvSpPr>
          <p:nvPr>
            <p:ph type="title"/>
          </p:nvPr>
        </p:nvSpPr>
        <p:spPr/>
        <p:txBody>
          <a:bodyPr>
            <a:normAutofit/>
          </a:bodyPr>
          <a:lstStyle/>
          <a:p>
            <a:r>
              <a:rPr lang="en-US" i="1" dirty="0"/>
              <a:t>ClaimSphere Automation Framework (CAF)</a:t>
            </a:r>
          </a:p>
        </p:txBody>
      </p:sp>
      <p:sp>
        <p:nvSpPr>
          <p:cNvPr id="135" name="Rectangle 134"/>
          <p:cNvSpPr/>
          <p:nvPr/>
        </p:nvSpPr>
        <p:spPr>
          <a:xfrm>
            <a:off x="2784985" y="3547178"/>
            <a:ext cx="3935961" cy="543169"/>
          </a:xfrm>
          <a:prstGeom prst="rect">
            <a:avLst/>
          </a:prstGeom>
          <a:solidFill>
            <a:srgbClr val="4BACC6"/>
          </a:solidFill>
          <a:ln w="38100" cap="flat" cmpd="sng" algn="ctr">
            <a:solidFill>
              <a:sysClr val="window" lastClr="FFFFFF"/>
            </a:solid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36" name="Rectangle 135"/>
          <p:cNvSpPr/>
          <p:nvPr/>
        </p:nvSpPr>
        <p:spPr>
          <a:xfrm>
            <a:off x="2784985" y="2231211"/>
            <a:ext cx="3935961" cy="766304"/>
          </a:xfrm>
          <a:prstGeom prst="rect">
            <a:avLst/>
          </a:prstGeom>
          <a:solidFill>
            <a:srgbClr val="4BACC6"/>
          </a:solidFill>
          <a:ln w="38100" cap="flat" cmpd="sng" algn="ctr">
            <a:solidFill>
              <a:sysClr val="window" lastClr="FFFFFF"/>
            </a:solid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37" name="Rectangle 136"/>
          <p:cNvSpPr/>
          <p:nvPr/>
        </p:nvSpPr>
        <p:spPr>
          <a:xfrm>
            <a:off x="2784985" y="1626990"/>
            <a:ext cx="3935961" cy="604217"/>
          </a:xfrm>
          <a:prstGeom prst="rect">
            <a:avLst/>
          </a:prstGeom>
          <a:solidFill>
            <a:srgbClr val="4BACC6"/>
          </a:solidFill>
          <a:ln w="38100" cap="flat" cmpd="sng" algn="ctr">
            <a:solidFill>
              <a:sysClr val="window" lastClr="FFFFFF"/>
            </a:solid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cxnSp>
        <p:nvCxnSpPr>
          <p:cNvPr id="139" name="Straight Connector 138"/>
          <p:cNvCxnSpPr/>
          <p:nvPr/>
        </p:nvCxnSpPr>
        <p:spPr>
          <a:xfrm>
            <a:off x="4912588" y="1614717"/>
            <a:ext cx="1689" cy="636323"/>
          </a:xfrm>
          <a:prstGeom prst="line">
            <a:avLst/>
          </a:prstGeom>
          <a:solidFill>
            <a:sysClr val="windowText" lastClr="000000">
              <a:lumMod val="20000"/>
              <a:lumOff val="80000"/>
            </a:sysClr>
          </a:solidFill>
          <a:ln w="28575" cap="flat" cmpd="sng" algn="ctr">
            <a:solidFill>
              <a:sysClr val="window" lastClr="FFFFFF"/>
            </a:solidFill>
            <a:prstDash val="solid"/>
          </a:ln>
          <a:effectLst/>
        </p:spPr>
      </p:cxnSp>
      <p:cxnSp>
        <p:nvCxnSpPr>
          <p:cNvPr id="140" name="Straight Connector 139"/>
          <p:cNvCxnSpPr/>
          <p:nvPr/>
        </p:nvCxnSpPr>
        <p:spPr>
          <a:xfrm>
            <a:off x="4204512" y="2223237"/>
            <a:ext cx="0" cy="756707"/>
          </a:xfrm>
          <a:prstGeom prst="line">
            <a:avLst/>
          </a:prstGeom>
          <a:solidFill>
            <a:sysClr val="windowText" lastClr="000000">
              <a:lumMod val="20000"/>
              <a:lumOff val="80000"/>
            </a:sysClr>
          </a:solidFill>
          <a:ln w="19050" cap="flat" cmpd="sng" algn="ctr">
            <a:solidFill>
              <a:sysClr val="window" lastClr="FFFFFF"/>
            </a:solidFill>
            <a:prstDash val="solid"/>
          </a:ln>
          <a:effectLst/>
        </p:spPr>
      </p:cxnSp>
      <p:cxnSp>
        <p:nvCxnSpPr>
          <p:cNvPr id="141" name="Straight Connector 140"/>
          <p:cNvCxnSpPr/>
          <p:nvPr/>
        </p:nvCxnSpPr>
        <p:spPr>
          <a:xfrm>
            <a:off x="5559515" y="2251038"/>
            <a:ext cx="0" cy="746476"/>
          </a:xfrm>
          <a:prstGeom prst="line">
            <a:avLst/>
          </a:prstGeom>
          <a:solidFill>
            <a:sysClr val="windowText" lastClr="000000">
              <a:lumMod val="20000"/>
              <a:lumOff val="80000"/>
            </a:sysClr>
          </a:solidFill>
          <a:ln w="19050" cap="flat" cmpd="sng" algn="ctr">
            <a:solidFill>
              <a:sysClr val="window" lastClr="FFFFFF"/>
            </a:solidFill>
            <a:prstDash val="solid"/>
          </a:ln>
          <a:effectLst/>
        </p:spPr>
      </p:cxnSp>
      <p:sp>
        <p:nvSpPr>
          <p:cNvPr id="142" name="TextBox 141"/>
          <p:cNvSpPr txBox="1"/>
          <p:nvPr/>
        </p:nvSpPr>
        <p:spPr>
          <a:xfrm>
            <a:off x="2883564" y="1702676"/>
            <a:ext cx="2338125" cy="318098"/>
          </a:xfrm>
          <a:prstGeom prst="rect">
            <a:avLst/>
          </a:prstGeom>
          <a:noFill/>
          <a:effectLst/>
        </p:spPr>
        <p:txBody>
          <a:bodyPr wrap="square" lIns="91439" tIns="45719" rIns="91439" bIns="45719" rtlCol="0">
            <a:spAutoFit/>
          </a:bodyPr>
          <a:lstStyle/>
          <a:p>
            <a:pPr defTabSz="914332" fontAlgn="base">
              <a:spcBef>
                <a:spcPct val="0"/>
              </a:spcBef>
              <a:spcAft>
                <a:spcPct val="0"/>
              </a:spcAft>
              <a:defRPr/>
            </a:pPr>
            <a:r>
              <a:rPr lang="en-US" sz="1467" kern="0" dirty="0">
                <a:solidFill>
                  <a:prstClr val="white"/>
                </a:solidFill>
                <a:latin typeface="Arial"/>
                <a:cs typeface="Calibri" panose="020F0502020204030204" pitchFamily="34" charset="0"/>
              </a:rPr>
              <a:t>Test Suite Repository</a:t>
            </a:r>
          </a:p>
        </p:txBody>
      </p:sp>
      <p:sp>
        <p:nvSpPr>
          <p:cNvPr id="143" name="TextBox 142"/>
          <p:cNvSpPr txBox="1"/>
          <p:nvPr/>
        </p:nvSpPr>
        <p:spPr>
          <a:xfrm>
            <a:off x="5189427" y="1693835"/>
            <a:ext cx="1390072" cy="318098"/>
          </a:xfrm>
          <a:prstGeom prst="rect">
            <a:avLst/>
          </a:prstGeom>
          <a:noFill/>
          <a:effectLst/>
        </p:spPr>
        <p:txBody>
          <a:bodyPr wrap="square" lIns="91439" tIns="45719" rIns="91439" bIns="45719" rtlCol="0">
            <a:spAutoFit/>
          </a:bodyPr>
          <a:lstStyle/>
          <a:p>
            <a:pPr defTabSz="914332" fontAlgn="base">
              <a:spcBef>
                <a:spcPct val="0"/>
              </a:spcBef>
              <a:spcAft>
                <a:spcPct val="0"/>
              </a:spcAft>
              <a:defRPr/>
            </a:pPr>
            <a:r>
              <a:rPr lang="en-US" sz="1467" kern="0" dirty="0">
                <a:solidFill>
                  <a:prstClr val="white"/>
                </a:solidFill>
                <a:latin typeface="Arial"/>
                <a:cs typeface="Calibri" panose="020F0502020204030204" pitchFamily="34" charset="0"/>
              </a:rPr>
              <a:t>Driver Script</a:t>
            </a:r>
          </a:p>
        </p:txBody>
      </p:sp>
      <p:sp>
        <p:nvSpPr>
          <p:cNvPr id="144" name="TextBox 143"/>
          <p:cNvSpPr txBox="1"/>
          <p:nvPr/>
        </p:nvSpPr>
        <p:spPr>
          <a:xfrm>
            <a:off x="5641033" y="2319944"/>
            <a:ext cx="1122668" cy="543865"/>
          </a:xfrm>
          <a:prstGeom prst="rect">
            <a:avLst/>
          </a:prstGeom>
          <a:noFill/>
          <a:effectLst/>
        </p:spPr>
        <p:txBody>
          <a:bodyPr wrap="square" lIns="91439" tIns="45719" rIns="91439" bIns="45719" rtlCol="0">
            <a:spAutoFit/>
          </a:bodyPr>
          <a:lstStyle/>
          <a:p>
            <a:pPr defTabSz="914332" fontAlgn="base">
              <a:spcBef>
                <a:spcPct val="0"/>
              </a:spcBef>
              <a:spcAft>
                <a:spcPct val="0"/>
              </a:spcAft>
              <a:defRPr/>
            </a:pPr>
            <a:r>
              <a:rPr lang="en-US" sz="1467" kern="0" dirty="0">
                <a:solidFill>
                  <a:prstClr val="white"/>
                </a:solidFill>
                <a:latin typeface="Arial"/>
                <a:cs typeface="Calibri" panose="020F0502020204030204" pitchFamily="34" charset="0"/>
              </a:rPr>
              <a:t>Config Handler</a:t>
            </a:r>
          </a:p>
        </p:txBody>
      </p:sp>
      <p:sp>
        <p:nvSpPr>
          <p:cNvPr id="145" name="TextBox 144"/>
          <p:cNvSpPr txBox="1"/>
          <p:nvPr/>
        </p:nvSpPr>
        <p:spPr>
          <a:xfrm>
            <a:off x="4398596" y="2317527"/>
            <a:ext cx="1419016" cy="543865"/>
          </a:xfrm>
          <a:prstGeom prst="rect">
            <a:avLst/>
          </a:prstGeom>
          <a:noFill/>
          <a:effectLst/>
        </p:spPr>
        <p:txBody>
          <a:bodyPr wrap="square" lIns="91439" tIns="45719" rIns="91439" bIns="45719" rtlCol="0">
            <a:spAutoFit/>
          </a:bodyPr>
          <a:lstStyle/>
          <a:p>
            <a:pPr defTabSz="914332" fontAlgn="base">
              <a:spcBef>
                <a:spcPct val="0"/>
              </a:spcBef>
              <a:spcAft>
                <a:spcPct val="0"/>
              </a:spcAft>
              <a:defRPr/>
            </a:pPr>
            <a:r>
              <a:rPr lang="en-US" sz="1467" kern="0" dirty="0">
                <a:solidFill>
                  <a:prstClr val="white"/>
                </a:solidFill>
                <a:latin typeface="Arial"/>
                <a:cs typeface="Calibri" panose="020F0502020204030204" pitchFamily="34" charset="0"/>
              </a:rPr>
              <a:t>Page object </a:t>
            </a:r>
          </a:p>
          <a:p>
            <a:pPr defTabSz="914332" fontAlgn="base">
              <a:spcBef>
                <a:spcPct val="0"/>
              </a:spcBef>
              <a:spcAft>
                <a:spcPct val="0"/>
              </a:spcAft>
              <a:defRPr/>
            </a:pPr>
            <a:r>
              <a:rPr lang="en-US" sz="1467" kern="0" dirty="0">
                <a:solidFill>
                  <a:prstClr val="white"/>
                </a:solidFill>
                <a:latin typeface="Arial"/>
                <a:cs typeface="Calibri" panose="020F0502020204030204" pitchFamily="34" charset="0"/>
              </a:rPr>
              <a:t>Handler</a:t>
            </a:r>
          </a:p>
        </p:txBody>
      </p:sp>
      <p:sp>
        <p:nvSpPr>
          <p:cNvPr id="146" name="TextBox 145"/>
          <p:cNvSpPr txBox="1"/>
          <p:nvPr/>
        </p:nvSpPr>
        <p:spPr>
          <a:xfrm>
            <a:off x="3043084" y="2317527"/>
            <a:ext cx="857177" cy="543865"/>
          </a:xfrm>
          <a:prstGeom prst="rect">
            <a:avLst/>
          </a:prstGeom>
          <a:noFill/>
          <a:effectLst/>
        </p:spPr>
        <p:txBody>
          <a:bodyPr wrap="square" lIns="91439" tIns="45719" rIns="91439" bIns="45719" rtlCol="0">
            <a:spAutoFit/>
          </a:bodyPr>
          <a:lstStyle/>
          <a:p>
            <a:pPr defTabSz="914332" fontAlgn="base">
              <a:spcBef>
                <a:spcPct val="0"/>
              </a:spcBef>
              <a:spcAft>
                <a:spcPct val="0"/>
              </a:spcAft>
              <a:defRPr/>
            </a:pPr>
            <a:r>
              <a:rPr lang="en-US" sz="1467" kern="0" dirty="0">
                <a:solidFill>
                  <a:prstClr val="white"/>
                </a:solidFill>
                <a:latin typeface="Arial"/>
                <a:cs typeface="Calibri" panose="020F0502020204030204" pitchFamily="34" charset="0"/>
              </a:rPr>
              <a:t>Data Handler</a:t>
            </a:r>
          </a:p>
        </p:txBody>
      </p:sp>
      <p:sp>
        <p:nvSpPr>
          <p:cNvPr id="147" name="Rectangle 146"/>
          <p:cNvSpPr/>
          <p:nvPr/>
        </p:nvSpPr>
        <p:spPr>
          <a:xfrm>
            <a:off x="2784985" y="3002652"/>
            <a:ext cx="3935961" cy="543169"/>
          </a:xfrm>
          <a:prstGeom prst="rect">
            <a:avLst/>
          </a:prstGeom>
          <a:solidFill>
            <a:srgbClr val="4BACC6"/>
          </a:solidFill>
          <a:ln w="38100" cap="flat" cmpd="sng" algn="ctr">
            <a:solidFill>
              <a:sysClr val="window" lastClr="FFFFFF"/>
            </a:solid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48" name="Pentagon 147"/>
          <p:cNvSpPr/>
          <p:nvPr/>
        </p:nvSpPr>
        <p:spPr>
          <a:xfrm>
            <a:off x="2784985" y="3002652"/>
            <a:ext cx="2193816" cy="543169"/>
          </a:xfrm>
          <a:prstGeom prst="homePlate">
            <a:avLst/>
          </a:prstGeom>
          <a:solidFill>
            <a:srgbClr val="4BACC6"/>
          </a:solidFill>
          <a:ln w="38100" cap="flat" cmpd="sng" algn="ctr">
            <a:solidFill>
              <a:sysClr val="window" lastClr="FFFFFF"/>
            </a:solid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49" name="TextBox 148"/>
          <p:cNvSpPr txBox="1"/>
          <p:nvPr/>
        </p:nvSpPr>
        <p:spPr>
          <a:xfrm>
            <a:off x="3001955" y="3075559"/>
            <a:ext cx="1995016" cy="318098"/>
          </a:xfrm>
          <a:prstGeom prst="rect">
            <a:avLst/>
          </a:prstGeom>
          <a:noFill/>
          <a:effectLst/>
        </p:spPr>
        <p:txBody>
          <a:bodyPr wrap="square" lIns="91439" tIns="45719" rIns="91439" bIns="45719" rtlCol="0">
            <a:spAutoFit/>
          </a:bodyPr>
          <a:lstStyle/>
          <a:p>
            <a:pPr defTabSz="914332" fontAlgn="base">
              <a:spcBef>
                <a:spcPct val="0"/>
              </a:spcBef>
              <a:spcAft>
                <a:spcPct val="0"/>
              </a:spcAft>
              <a:defRPr/>
            </a:pPr>
            <a:r>
              <a:rPr lang="en-US" sz="1467" kern="0" dirty="0">
                <a:solidFill>
                  <a:prstClr val="white"/>
                </a:solidFill>
                <a:latin typeface="Arial"/>
                <a:cs typeface="Calibri" panose="020F0502020204030204" pitchFamily="34" charset="0"/>
              </a:rPr>
              <a:t>Component Libraries</a:t>
            </a:r>
          </a:p>
        </p:txBody>
      </p:sp>
      <p:sp>
        <p:nvSpPr>
          <p:cNvPr id="151" name="TextBox 150"/>
          <p:cNvSpPr txBox="1"/>
          <p:nvPr/>
        </p:nvSpPr>
        <p:spPr>
          <a:xfrm>
            <a:off x="5137244" y="3075559"/>
            <a:ext cx="1454659" cy="318098"/>
          </a:xfrm>
          <a:prstGeom prst="rect">
            <a:avLst/>
          </a:prstGeom>
          <a:noFill/>
          <a:effectLst/>
        </p:spPr>
        <p:txBody>
          <a:bodyPr wrap="square" lIns="91439" tIns="45719" rIns="91439" bIns="45719" rtlCol="0">
            <a:spAutoFit/>
          </a:bodyPr>
          <a:lstStyle/>
          <a:p>
            <a:pPr defTabSz="914332" fontAlgn="base">
              <a:spcBef>
                <a:spcPct val="0"/>
              </a:spcBef>
              <a:spcAft>
                <a:spcPct val="0"/>
              </a:spcAft>
              <a:defRPr/>
            </a:pPr>
            <a:r>
              <a:rPr lang="en-US" sz="1467" kern="0" dirty="0">
                <a:solidFill>
                  <a:prstClr val="white"/>
                </a:solidFill>
                <a:latin typeface="Arial"/>
                <a:cs typeface="Calibri" panose="020F0502020204030204" pitchFamily="34" charset="0"/>
              </a:rPr>
              <a:t>Utility Libraries</a:t>
            </a:r>
          </a:p>
        </p:txBody>
      </p:sp>
      <p:sp>
        <p:nvSpPr>
          <p:cNvPr id="152" name="TextBox 151"/>
          <p:cNvSpPr txBox="1"/>
          <p:nvPr/>
        </p:nvSpPr>
        <p:spPr>
          <a:xfrm>
            <a:off x="3546552" y="3627013"/>
            <a:ext cx="2958363" cy="318098"/>
          </a:xfrm>
          <a:prstGeom prst="rect">
            <a:avLst/>
          </a:prstGeom>
          <a:noFill/>
          <a:effectLst/>
        </p:spPr>
        <p:txBody>
          <a:bodyPr wrap="square" lIns="91439" tIns="45719" rIns="91439" bIns="45719" rtlCol="0">
            <a:spAutoFit/>
          </a:bodyPr>
          <a:lstStyle/>
          <a:p>
            <a:pPr defTabSz="914332" fontAlgn="base">
              <a:spcBef>
                <a:spcPct val="0"/>
              </a:spcBef>
              <a:spcAft>
                <a:spcPct val="0"/>
              </a:spcAft>
              <a:defRPr/>
            </a:pPr>
            <a:r>
              <a:rPr lang="en-US" sz="1467" kern="0" dirty="0">
                <a:solidFill>
                  <a:prstClr val="white"/>
                </a:solidFill>
                <a:latin typeface="Arial"/>
                <a:cs typeface="Calibri" panose="020F0502020204030204" pitchFamily="34" charset="0"/>
              </a:rPr>
              <a:t>Functional &amp; Business Libraries</a:t>
            </a:r>
          </a:p>
        </p:txBody>
      </p:sp>
      <p:sp>
        <p:nvSpPr>
          <p:cNvPr id="153" name="Rectangle 152"/>
          <p:cNvSpPr/>
          <p:nvPr/>
        </p:nvSpPr>
        <p:spPr>
          <a:xfrm>
            <a:off x="2817702" y="742665"/>
            <a:ext cx="3935961" cy="543169"/>
          </a:xfrm>
          <a:prstGeom prst="rect">
            <a:avLst/>
          </a:prstGeom>
          <a:solidFill>
            <a:srgbClr val="4BACC6"/>
          </a:solidFill>
          <a:ln w="38100" cap="flat" cmpd="sng" algn="ctr">
            <a:solidFill>
              <a:sysClr val="window" lastClr="FFFFFF"/>
            </a:solid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54" name="TextBox 153"/>
          <p:cNvSpPr txBox="1"/>
          <p:nvPr/>
        </p:nvSpPr>
        <p:spPr>
          <a:xfrm>
            <a:off x="3291646" y="858809"/>
            <a:ext cx="2991663" cy="318098"/>
          </a:xfrm>
          <a:prstGeom prst="rect">
            <a:avLst/>
          </a:prstGeom>
          <a:noFill/>
          <a:effectLst/>
        </p:spPr>
        <p:txBody>
          <a:bodyPr wrap="square" lIns="91439" tIns="45719" rIns="91439" bIns="45719" rtlCol="0">
            <a:spAutoFit/>
          </a:bodyPr>
          <a:lstStyle/>
          <a:p>
            <a:pPr algn="ctr" defTabSz="914332" fontAlgn="base">
              <a:spcBef>
                <a:spcPct val="0"/>
              </a:spcBef>
              <a:spcAft>
                <a:spcPct val="0"/>
              </a:spcAft>
              <a:defRPr/>
            </a:pPr>
            <a:r>
              <a:rPr lang="en-US" sz="1467" b="1" kern="0" dirty="0">
                <a:solidFill>
                  <a:prstClr val="white"/>
                </a:solidFill>
                <a:latin typeface="Arial"/>
                <a:cs typeface="Calibri" panose="020F0502020204030204" pitchFamily="34" charset="0"/>
              </a:rPr>
              <a:t>CI Based Execution – </a:t>
            </a:r>
            <a:r>
              <a:rPr lang="en-US" sz="1467" kern="0" dirty="0">
                <a:solidFill>
                  <a:prstClr val="white"/>
                </a:solidFill>
                <a:latin typeface="Arial"/>
                <a:cs typeface="Calibri" panose="020F0502020204030204" pitchFamily="34" charset="0"/>
              </a:rPr>
              <a:t>Jenkins</a:t>
            </a:r>
          </a:p>
        </p:txBody>
      </p:sp>
      <p:sp>
        <p:nvSpPr>
          <p:cNvPr id="155" name="Rectangle 154"/>
          <p:cNvSpPr/>
          <p:nvPr/>
        </p:nvSpPr>
        <p:spPr>
          <a:xfrm>
            <a:off x="2774905" y="4090348"/>
            <a:ext cx="3935961" cy="543169"/>
          </a:xfrm>
          <a:prstGeom prst="rect">
            <a:avLst/>
          </a:prstGeom>
          <a:solidFill>
            <a:srgbClr val="4BACC6"/>
          </a:solidFill>
          <a:ln w="38100" cap="flat" cmpd="sng" algn="ctr">
            <a:solidFill>
              <a:sysClr val="window" lastClr="FFFFFF"/>
            </a:solid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56" name="TextBox 155"/>
          <p:cNvSpPr txBox="1"/>
          <p:nvPr/>
        </p:nvSpPr>
        <p:spPr>
          <a:xfrm>
            <a:off x="4986181" y="4165729"/>
            <a:ext cx="1991828" cy="318098"/>
          </a:xfrm>
          <a:prstGeom prst="rect">
            <a:avLst/>
          </a:prstGeom>
          <a:noFill/>
          <a:effectLst/>
        </p:spPr>
        <p:txBody>
          <a:bodyPr wrap="square" lIns="91439" tIns="45719" rIns="91439" bIns="45719" rtlCol="0">
            <a:spAutoFit/>
          </a:bodyPr>
          <a:lstStyle/>
          <a:p>
            <a:pPr defTabSz="914332" fontAlgn="base">
              <a:spcBef>
                <a:spcPct val="0"/>
              </a:spcBef>
              <a:spcAft>
                <a:spcPct val="0"/>
              </a:spcAft>
              <a:defRPr/>
            </a:pPr>
            <a:r>
              <a:rPr lang="en-US" sz="1467" kern="0" dirty="0">
                <a:solidFill>
                  <a:prstClr val="white"/>
                </a:solidFill>
                <a:latin typeface="Arial"/>
                <a:cs typeface="Calibri" panose="020F0502020204030204" pitchFamily="34" charset="0"/>
              </a:rPr>
              <a:t>Reporting Libraries</a:t>
            </a:r>
          </a:p>
        </p:txBody>
      </p:sp>
      <p:sp>
        <p:nvSpPr>
          <p:cNvPr id="157" name="Rectangle 156"/>
          <p:cNvSpPr/>
          <p:nvPr/>
        </p:nvSpPr>
        <p:spPr>
          <a:xfrm rot="5400000">
            <a:off x="-14508" y="2105614"/>
            <a:ext cx="2541957" cy="2011919"/>
          </a:xfrm>
          <a:prstGeom prst="rect">
            <a:avLst/>
          </a:prstGeom>
          <a:solidFill>
            <a:sysClr val="window" lastClr="FFFFFF"/>
          </a:solidFill>
          <a:ln w="9525" cap="flat" cmpd="sng" algn="ctr">
            <a:solidFill>
              <a:sysClr val="window" lastClr="FFFFFF">
                <a:lumMod val="65000"/>
              </a:sysClr>
            </a:solid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58" name="Rectangle 157"/>
          <p:cNvSpPr/>
          <p:nvPr/>
        </p:nvSpPr>
        <p:spPr>
          <a:xfrm>
            <a:off x="235980" y="1255944"/>
            <a:ext cx="2049729" cy="492993"/>
          </a:xfrm>
          <a:prstGeom prst="rect">
            <a:avLst/>
          </a:prstGeom>
          <a:solidFill>
            <a:srgbClr val="4BACC6"/>
          </a:solidFill>
          <a:ln w="38100" cap="flat" cmpd="sng" algn="ctr">
            <a:noFill/>
            <a:prstDash val="solid"/>
          </a:ln>
          <a:effectLst/>
        </p:spPr>
        <p:txBody>
          <a:bodyPr lIns="91439" tIns="45719" rIns="91439" bIns="45719" rtlCol="0" anchor="ctr"/>
          <a:lstStyle/>
          <a:p>
            <a:pPr algn="ctr" defTabSz="914332" fontAlgn="base">
              <a:spcBef>
                <a:spcPct val="0"/>
              </a:spcBef>
              <a:spcAft>
                <a:spcPct val="0"/>
              </a:spcAft>
              <a:defRPr/>
            </a:pPr>
            <a:r>
              <a:rPr lang="en-US" sz="1600" b="1" kern="0" dirty="0">
                <a:solidFill>
                  <a:prstClr val="white"/>
                </a:solidFill>
                <a:latin typeface="Arial"/>
                <a:cs typeface="Calibri" panose="020F0502020204030204" pitchFamily="34" charset="0"/>
              </a:rPr>
              <a:t>Test Automation Tools</a:t>
            </a:r>
          </a:p>
        </p:txBody>
      </p:sp>
      <p:sp>
        <p:nvSpPr>
          <p:cNvPr id="159" name="Rectangle 158"/>
          <p:cNvSpPr/>
          <p:nvPr/>
        </p:nvSpPr>
        <p:spPr>
          <a:xfrm>
            <a:off x="7374533" y="760393"/>
            <a:ext cx="2179232" cy="492993"/>
          </a:xfrm>
          <a:prstGeom prst="rect">
            <a:avLst/>
          </a:prstGeom>
          <a:solidFill>
            <a:srgbClr val="4BACC6"/>
          </a:solidFill>
          <a:ln w="38100" cap="flat" cmpd="sng" algn="ctr">
            <a:noFill/>
            <a:prstDash val="solid"/>
          </a:ln>
          <a:effectLst/>
        </p:spPr>
        <p:txBody>
          <a:bodyPr lIns="91439" tIns="45719" rIns="91439" bIns="45719" rtlCol="0" anchor="ctr"/>
          <a:lstStyle/>
          <a:p>
            <a:pPr algn="ctr" defTabSz="914332" fontAlgn="base">
              <a:spcBef>
                <a:spcPct val="0"/>
              </a:spcBef>
              <a:spcAft>
                <a:spcPct val="0"/>
              </a:spcAft>
              <a:defRPr/>
            </a:pPr>
            <a:r>
              <a:rPr lang="en-US" sz="1600" b="1" kern="0" dirty="0">
                <a:solidFill>
                  <a:prstClr val="white"/>
                </a:solidFill>
                <a:latin typeface="Arial"/>
                <a:cs typeface="Calibri" panose="020F0502020204030204" pitchFamily="34" charset="0"/>
              </a:rPr>
              <a:t>Execution platforms</a:t>
            </a:r>
          </a:p>
        </p:txBody>
      </p:sp>
      <p:sp>
        <p:nvSpPr>
          <p:cNvPr id="160" name="Rectangle 159"/>
          <p:cNvSpPr/>
          <p:nvPr/>
        </p:nvSpPr>
        <p:spPr>
          <a:xfrm>
            <a:off x="7338653" y="5062686"/>
            <a:ext cx="2179232" cy="831588"/>
          </a:xfrm>
          <a:prstGeom prst="rect">
            <a:avLst/>
          </a:prstGeom>
          <a:solidFill>
            <a:srgbClr val="97BA52"/>
          </a:solidFill>
          <a:ln w="38100" cap="flat" cmpd="sng" algn="ctr">
            <a:noFill/>
            <a:prstDash val="solid"/>
          </a:ln>
          <a:effectLst/>
        </p:spPr>
        <p:txBody>
          <a:bodyPr lIns="91439" tIns="45719" rIns="91439" bIns="45719" rtlCol="0" anchor="ctr"/>
          <a:lstStyle/>
          <a:p>
            <a:pPr algn="ctr" defTabSz="914332" fontAlgn="base">
              <a:spcBef>
                <a:spcPct val="0"/>
              </a:spcBef>
              <a:spcAft>
                <a:spcPct val="0"/>
              </a:spcAft>
              <a:defRPr/>
            </a:pPr>
            <a:r>
              <a:rPr lang="en-US" sz="1467" kern="0" dirty="0">
                <a:solidFill>
                  <a:prstClr val="white"/>
                </a:solidFill>
                <a:latin typeface="Arial"/>
                <a:cs typeface="Calibri" panose="020F0502020204030204" pitchFamily="34" charset="0"/>
              </a:rPr>
              <a:t>Product Under Test</a:t>
            </a:r>
          </a:p>
        </p:txBody>
      </p:sp>
      <p:pic>
        <p:nvPicPr>
          <p:cNvPr id="16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481" y="2173946"/>
            <a:ext cx="547979" cy="733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3" name="Left-Right Arrow 162"/>
          <p:cNvSpPr/>
          <p:nvPr/>
        </p:nvSpPr>
        <p:spPr>
          <a:xfrm>
            <a:off x="2292167" y="2793370"/>
            <a:ext cx="522555" cy="467789"/>
          </a:xfrm>
          <a:prstGeom prst="leftRightArrow">
            <a:avLst>
              <a:gd name="adj1" fmla="val 31288"/>
              <a:gd name="adj2" fmla="val 40644"/>
            </a:avLst>
          </a:prstGeom>
          <a:solidFill>
            <a:srgbClr val="84BD00"/>
          </a:solidFill>
          <a:ln w="38100" cap="flat" cmpd="sng" algn="ctr">
            <a:no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64" name="Left-Right Arrow 163"/>
          <p:cNvSpPr/>
          <p:nvPr/>
        </p:nvSpPr>
        <p:spPr>
          <a:xfrm>
            <a:off x="6812861" y="2753315"/>
            <a:ext cx="522555" cy="467789"/>
          </a:xfrm>
          <a:prstGeom prst="leftRightArrow">
            <a:avLst>
              <a:gd name="adj1" fmla="val 31288"/>
              <a:gd name="adj2" fmla="val 40644"/>
            </a:avLst>
          </a:prstGeom>
          <a:solidFill>
            <a:srgbClr val="84BD00"/>
          </a:solidFill>
          <a:ln w="38100" cap="flat" cmpd="sng" algn="ctr">
            <a:no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65" name="Right Arrow 164"/>
          <p:cNvSpPr/>
          <p:nvPr/>
        </p:nvSpPr>
        <p:spPr>
          <a:xfrm rot="5400000">
            <a:off x="4628323" y="1286691"/>
            <a:ext cx="353787" cy="352076"/>
          </a:xfrm>
          <a:prstGeom prst="rightArrow">
            <a:avLst/>
          </a:prstGeom>
          <a:solidFill>
            <a:srgbClr val="E3684F"/>
          </a:solidFill>
          <a:ln w="38100" cap="flat" cmpd="sng" algn="ctr">
            <a:no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66" name="Right Arrow 165"/>
          <p:cNvSpPr/>
          <p:nvPr/>
        </p:nvSpPr>
        <p:spPr>
          <a:xfrm rot="5400000">
            <a:off x="8227587" y="4653456"/>
            <a:ext cx="409557" cy="348453"/>
          </a:xfrm>
          <a:prstGeom prst="rightArrow">
            <a:avLst/>
          </a:prstGeom>
          <a:solidFill>
            <a:srgbClr val="4BACC6"/>
          </a:solidFill>
          <a:ln w="38100" cap="flat" cmpd="sng" algn="ctr">
            <a:solidFill>
              <a:sysClr val="window" lastClr="FFFFFF"/>
            </a:solid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67" name="Right Arrow 166"/>
          <p:cNvSpPr/>
          <p:nvPr/>
        </p:nvSpPr>
        <p:spPr>
          <a:xfrm rot="5400000">
            <a:off x="4625869" y="4668365"/>
            <a:ext cx="353787" cy="352076"/>
          </a:xfrm>
          <a:prstGeom prst="rightArrow">
            <a:avLst/>
          </a:prstGeom>
          <a:solidFill>
            <a:srgbClr val="E3684F"/>
          </a:solidFill>
          <a:ln w="38100" cap="flat" cmpd="sng" algn="ctr">
            <a:no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sp>
        <p:nvSpPr>
          <p:cNvPr id="168" name="Rectangle 167"/>
          <p:cNvSpPr/>
          <p:nvPr/>
        </p:nvSpPr>
        <p:spPr>
          <a:xfrm rot="5400000">
            <a:off x="4372897" y="3540613"/>
            <a:ext cx="788192" cy="3919129"/>
          </a:xfrm>
          <a:prstGeom prst="rect">
            <a:avLst/>
          </a:prstGeom>
          <a:solidFill>
            <a:sysClr val="window" lastClr="FFFFFF"/>
          </a:solidFill>
          <a:ln w="9525" cap="flat" cmpd="sng" algn="ctr">
            <a:solidFill>
              <a:sysClr val="window" lastClr="FFFFFF">
                <a:lumMod val="65000"/>
              </a:sysClr>
            </a:solidFill>
            <a:prstDash val="solid"/>
          </a:ln>
          <a:effectLst/>
        </p:spPr>
        <p:txBody>
          <a:bodyPr lIns="91439" tIns="45719" rIns="91439" bIns="45719" rtlCol="0" anchor="ctr"/>
          <a:lstStyle/>
          <a:p>
            <a:pPr algn="ctr" defTabSz="914332" fontAlgn="base">
              <a:spcBef>
                <a:spcPct val="0"/>
              </a:spcBef>
              <a:spcAft>
                <a:spcPct val="0"/>
              </a:spcAft>
              <a:defRPr/>
            </a:pPr>
            <a:endParaRPr lang="en-US" sz="1600" kern="0" dirty="0">
              <a:solidFill>
                <a:prstClr val="white"/>
              </a:solidFill>
              <a:latin typeface="Arial"/>
              <a:cs typeface="Calibri" panose="020F0502020204030204" pitchFamily="34" charset="0"/>
            </a:endParaRPr>
          </a:p>
        </p:txBody>
      </p:sp>
      <p:cxnSp>
        <p:nvCxnSpPr>
          <p:cNvPr id="169" name="Straight Connector 168"/>
          <p:cNvCxnSpPr/>
          <p:nvPr/>
        </p:nvCxnSpPr>
        <p:spPr>
          <a:xfrm flipH="1">
            <a:off x="5001240" y="4129088"/>
            <a:ext cx="555" cy="504433"/>
          </a:xfrm>
          <a:prstGeom prst="line">
            <a:avLst/>
          </a:prstGeom>
          <a:solidFill>
            <a:sysClr val="windowText" lastClr="000000">
              <a:lumMod val="20000"/>
              <a:lumOff val="80000"/>
            </a:sysClr>
          </a:solidFill>
          <a:ln w="19050" cap="flat" cmpd="sng" algn="ctr">
            <a:solidFill>
              <a:sysClr val="window" lastClr="FFFFFF"/>
            </a:solidFill>
            <a:prstDash val="solid"/>
          </a:ln>
          <a:effectLst/>
        </p:spPr>
      </p:cxnSp>
      <p:sp>
        <p:nvSpPr>
          <p:cNvPr id="170" name="TextBox 169"/>
          <p:cNvSpPr txBox="1"/>
          <p:nvPr/>
        </p:nvSpPr>
        <p:spPr>
          <a:xfrm>
            <a:off x="2825925" y="4174118"/>
            <a:ext cx="2311316" cy="307775"/>
          </a:xfrm>
          <a:prstGeom prst="rect">
            <a:avLst/>
          </a:prstGeom>
          <a:noFill/>
          <a:effectLst/>
        </p:spPr>
        <p:txBody>
          <a:bodyPr wrap="square" lIns="91439" tIns="45719" rIns="91439" bIns="45719" rtlCol="0">
            <a:spAutoFit/>
          </a:bodyPr>
          <a:lstStyle/>
          <a:p>
            <a:pPr defTabSz="914332" fontAlgn="base">
              <a:spcBef>
                <a:spcPct val="0"/>
              </a:spcBef>
              <a:spcAft>
                <a:spcPct val="0"/>
              </a:spcAft>
              <a:defRPr/>
            </a:pPr>
            <a:r>
              <a:rPr lang="en-US" sz="1400" kern="0" dirty="0">
                <a:solidFill>
                  <a:prstClr val="white"/>
                </a:solidFill>
                <a:latin typeface="Arial"/>
                <a:cs typeface="Calibri" panose="020F0502020204030204" pitchFamily="34" charset="0"/>
              </a:rPr>
              <a:t>Error &amp; Exception Handler</a:t>
            </a:r>
          </a:p>
        </p:txBody>
      </p:sp>
      <p:pic>
        <p:nvPicPr>
          <p:cNvPr id="171" name="Picture 170"/>
          <p:cNvPicPr>
            <a:picLocks noChangeAspect="1"/>
          </p:cNvPicPr>
          <p:nvPr/>
        </p:nvPicPr>
        <p:blipFill>
          <a:blip r:embed="rId4"/>
          <a:stretch>
            <a:fillRect/>
          </a:stretch>
        </p:blipFill>
        <p:spPr>
          <a:xfrm>
            <a:off x="4138049" y="5285555"/>
            <a:ext cx="716320" cy="363475"/>
          </a:xfrm>
          <a:prstGeom prst="rect">
            <a:avLst/>
          </a:prstGeom>
          <a:effectLst/>
        </p:spPr>
      </p:pic>
      <p:sp>
        <p:nvSpPr>
          <p:cNvPr id="172" name="TextBox 171"/>
          <p:cNvSpPr txBox="1"/>
          <p:nvPr/>
        </p:nvSpPr>
        <p:spPr>
          <a:xfrm>
            <a:off x="2944088" y="5337157"/>
            <a:ext cx="757472" cy="523218"/>
          </a:xfrm>
          <a:prstGeom prst="rect">
            <a:avLst/>
          </a:prstGeom>
          <a:solidFill>
            <a:srgbClr val="4BACC6"/>
          </a:solidFill>
          <a:effectLst/>
        </p:spPr>
        <p:txBody>
          <a:bodyPr wrap="square" lIns="91439" tIns="45719" rIns="91439" bIns="45719" rtlCol="0">
            <a:spAutoFit/>
          </a:bodyPr>
          <a:lstStyle/>
          <a:p>
            <a:pPr defTabSz="914332" fontAlgn="base">
              <a:spcBef>
                <a:spcPct val="0"/>
              </a:spcBef>
              <a:spcAft>
                <a:spcPct val="0"/>
              </a:spcAft>
              <a:defRPr/>
            </a:pPr>
            <a:r>
              <a:rPr lang="en-US" sz="1400" b="1" kern="0" dirty="0">
                <a:solidFill>
                  <a:prstClr val="white"/>
                </a:solidFill>
                <a:latin typeface="Arial"/>
                <a:cs typeface="Calibri" panose="020F0502020204030204" pitchFamily="34" charset="0"/>
              </a:rPr>
              <a:t>Reports</a:t>
            </a:r>
          </a:p>
        </p:txBody>
      </p:sp>
      <p:pic>
        <p:nvPicPr>
          <p:cNvPr id="174" name="Picture 173"/>
          <p:cNvPicPr>
            <a:picLocks noChangeAspect="1"/>
          </p:cNvPicPr>
          <p:nvPr/>
        </p:nvPicPr>
        <p:blipFill>
          <a:blip r:embed="rId5"/>
          <a:stretch>
            <a:fillRect/>
          </a:stretch>
        </p:blipFill>
        <p:spPr>
          <a:xfrm>
            <a:off x="5266970" y="5189204"/>
            <a:ext cx="600545" cy="596608"/>
          </a:xfrm>
          <a:prstGeom prst="rect">
            <a:avLst/>
          </a:prstGeom>
          <a:effectLst/>
        </p:spPr>
      </p:pic>
      <p:pic>
        <p:nvPicPr>
          <p:cNvPr id="194" name="Picture 193"/>
          <p:cNvPicPr>
            <a:picLocks noChangeAspect="1"/>
          </p:cNvPicPr>
          <p:nvPr/>
        </p:nvPicPr>
        <p:blipFill>
          <a:blip r:embed="rId6"/>
          <a:stretch>
            <a:fillRect/>
          </a:stretch>
        </p:blipFill>
        <p:spPr>
          <a:xfrm>
            <a:off x="388183" y="3126930"/>
            <a:ext cx="1634359" cy="572025"/>
          </a:xfrm>
          <a:prstGeom prst="rect">
            <a:avLst/>
          </a:prstGeom>
        </p:spPr>
      </p:pic>
      <p:graphicFrame>
        <p:nvGraphicFramePr>
          <p:cNvPr id="195" name="Table 194"/>
          <p:cNvGraphicFramePr>
            <a:graphicFrameLocks noGrp="1"/>
          </p:cNvGraphicFramePr>
          <p:nvPr>
            <p:extLst/>
          </p:nvPr>
        </p:nvGraphicFramePr>
        <p:xfrm>
          <a:off x="9950460" y="1140247"/>
          <a:ext cx="2112603" cy="4150524"/>
        </p:xfrm>
        <a:graphic>
          <a:graphicData uri="http://schemas.openxmlformats.org/drawingml/2006/table">
            <a:tbl>
              <a:tblPr firstRow="1" bandRow="1"/>
              <a:tblGrid>
                <a:gridCol w="2112603">
                  <a:extLst>
                    <a:ext uri="{9D8B030D-6E8A-4147-A177-3AD203B41FA5}">
                      <a16:colId xmlns:a16="http://schemas.microsoft.com/office/drawing/2014/main" val="1691330121"/>
                    </a:ext>
                  </a:extLst>
                </a:gridCol>
              </a:tblGrid>
              <a:tr h="37238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indent="0" algn="ctr">
                        <a:buFont typeface="Arial" panose="020B0604020202020204" pitchFamily="34" charset="0"/>
                        <a:buNone/>
                      </a:pPr>
                      <a:r>
                        <a:rPr lang="en-GB" sz="1200" b="1" i="0" dirty="0" smtClean="0">
                          <a:solidFill>
                            <a:schemeClr val="bg1"/>
                          </a:solidFill>
                          <a:effectLst/>
                          <a:latin typeface="+mj-lt"/>
                          <a:ea typeface="Segoe UI" panose="020B0502040204020203" pitchFamily="34" charset="0"/>
                          <a:cs typeface="Calibri" panose="020F0502020204030204" pitchFamily="34" charset="0"/>
                        </a:rPr>
                        <a:t>KEY HIGHLIGHTS</a:t>
                      </a:r>
                      <a:endParaRPr lang="en-GB" sz="1200" b="1" i="0" dirty="0">
                        <a:solidFill>
                          <a:schemeClr val="bg1"/>
                        </a:solidFill>
                        <a:effectLst/>
                        <a:latin typeface="+mj-lt"/>
                        <a:ea typeface="Segoe UI" panose="020B0502040204020203" pitchFamily="34" charset="0"/>
                        <a:cs typeface="Calibri" panose="020F0502020204030204" pitchFamily="34" charset="0"/>
                      </a:endParaRPr>
                    </a:p>
                  </a:txBody>
                  <a:tcPr marL="162560" marR="162560" marT="81280" marB="8128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3DB9D1"/>
                    </a:solidFill>
                  </a:tcPr>
                </a:tc>
                <a:extLst>
                  <a:ext uri="{0D108BD9-81ED-4DB2-BD59-A6C34878D82A}">
                    <a16:rowId xmlns:a16="http://schemas.microsoft.com/office/drawing/2014/main" val="10000"/>
                  </a:ext>
                </a:extLst>
              </a:tr>
              <a:tr h="157818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lvl="0" indent="-171450" algn="l" defTabSz="685800" rtl="0" eaLnBrk="1" fontAlgn="auto" latinLnBrk="0" hangingPunct="1">
                        <a:lnSpc>
                          <a:spcPct val="100000"/>
                        </a:lnSpc>
                        <a:spcBef>
                          <a:spcPts val="200"/>
                        </a:spcBef>
                        <a:spcAft>
                          <a:spcPts val="200"/>
                        </a:spcAft>
                        <a:buClrTx/>
                        <a:buSzPct val="100000"/>
                        <a:buFont typeface="Arial" panose="020B0604020202020204" pitchFamily="34" charset="0"/>
                        <a:buChar char="•"/>
                        <a:tabLst/>
                        <a:defRPr/>
                      </a:pPr>
                      <a:r>
                        <a:rPr kumimoji="0" lang="en-US" sz="1200" b="0" i="0" u="none" strike="noStrike" kern="0" cap="none" spc="0" normalizeH="0" baseline="0" noProof="0" dirty="0" smtClean="0">
                          <a:ln>
                            <a:noFill/>
                          </a:ln>
                          <a:solidFill>
                            <a:prstClr val="black"/>
                          </a:solidFill>
                          <a:effectLst/>
                          <a:uLnTx/>
                          <a:uFillTx/>
                          <a:latin typeface="+mj-lt"/>
                          <a:ea typeface="Segoe UI" panose="020B0502040204020203" pitchFamily="34" charset="0"/>
                          <a:cs typeface="Arial" panose="020B0604020202020204" pitchFamily="34" charset="0"/>
                        </a:rPr>
                        <a:t>Page Object model driven approach</a:t>
                      </a:r>
                    </a:p>
                    <a:p>
                      <a:pPr marL="171450" marR="0" lvl="0" indent="-171450" algn="l" defTabSz="685800" rtl="0" eaLnBrk="1" fontAlgn="auto" latinLnBrk="0" hangingPunct="1">
                        <a:lnSpc>
                          <a:spcPct val="100000"/>
                        </a:lnSpc>
                        <a:spcBef>
                          <a:spcPts val="200"/>
                        </a:spcBef>
                        <a:spcAft>
                          <a:spcPts val="200"/>
                        </a:spcAft>
                        <a:buClrTx/>
                        <a:buSzPct val="100000"/>
                        <a:buFont typeface="Arial" panose="020B0604020202020204" pitchFamily="34" charset="0"/>
                        <a:buChar char="•"/>
                        <a:tabLst/>
                        <a:defRPr/>
                      </a:pPr>
                      <a:r>
                        <a:rPr kumimoji="0" lang="en-US" sz="1200" b="0" i="0" u="none" strike="noStrike" kern="0" cap="none" spc="0" normalizeH="0" baseline="0" noProof="0" dirty="0" smtClean="0">
                          <a:ln>
                            <a:noFill/>
                          </a:ln>
                          <a:solidFill>
                            <a:prstClr val="black"/>
                          </a:solidFill>
                          <a:effectLst/>
                          <a:uLnTx/>
                          <a:uFillTx/>
                          <a:latin typeface="+mj-lt"/>
                          <a:ea typeface="Segoe UI" panose="020B0502040204020203" pitchFamily="34" charset="0"/>
                          <a:cs typeface="Arial" panose="020B0604020202020204" pitchFamily="34" charset="0"/>
                        </a:rPr>
                        <a:t>Extends to enable BDD through integration with Cucumber</a:t>
                      </a:r>
                    </a:p>
                    <a:p>
                      <a:pPr marL="171450" marR="0" lvl="0" indent="-171450" algn="l" defTabSz="685800" rtl="0" eaLnBrk="1" fontAlgn="auto" latinLnBrk="0" hangingPunct="1">
                        <a:lnSpc>
                          <a:spcPct val="100000"/>
                        </a:lnSpc>
                        <a:spcBef>
                          <a:spcPts val="200"/>
                        </a:spcBef>
                        <a:spcAft>
                          <a:spcPts val="200"/>
                        </a:spcAft>
                        <a:buClrTx/>
                        <a:buSzPct val="100000"/>
                        <a:buFont typeface="Arial" panose="020B0604020202020204" pitchFamily="34" charset="0"/>
                        <a:buChar char="•"/>
                        <a:tabLst/>
                        <a:defRPr/>
                      </a:pPr>
                      <a:r>
                        <a:rPr kumimoji="0" lang="en-US" sz="1200" b="0" i="0" u="none" strike="noStrike" kern="0" cap="none" spc="0" normalizeH="0" baseline="0" noProof="0" dirty="0" smtClean="0">
                          <a:ln>
                            <a:noFill/>
                          </a:ln>
                          <a:solidFill>
                            <a:prstClr val="black"/>
                          </a:solidFill>
                          <a:effectLst/>
                          <a:uLnTx/>
                          <a:uFillTx/>
                          <a:latin typeface="+mj-lt"/>
                          <a:ea typeface="Segoe UI" panose="020B0502040204020203" pitchFamily="34" charset="0"/>
                          <a:cs typeface="Arial" panose="020B0604020202020204" pitchFamily="34" charset="0"/>
                        </a:rPr>
                        <a:t>Multi-Platform support  - Windows / Linux</a:t>
                      </a:r>
                    </a:p>
                  </a:txBody>
                  <a:tcPr marL="162560" marR="162560" marT="81280" marB="8128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E7F6F9"/>
                    </a:solidFill>
                  </a:tcPr>
                </a:tc>
                <a:extLst>
                  <a:ext uri="{0D108BD9-81ED-4DB2-BD59-A6C34878D82A}">
                    <a16:rowId xmlns:a16="http://schemas.microsoft.com/office/drawing/2014/main" val="10001"/>
                  </a:ext>
                </a:extLst>
              </a:tr>
              <a:tr h="392939">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685800" rtl="0" eaLnBrk="1" fontAlgn="auto" latinLnBrk="0" hangingPunct="1">
                        <a:lnSpc>
                          <a:spcPct val="100000"/>
                        </a:lnSpc>
                        <a:spcBef>
                          <a:spcPts val="200"/>
                        </a:spcBef>
                        <a:spcAft>
                          <a:spcPts val="200"/>
                        </a:spcAft>
                        <a:buClrTx/>
                        <a:buSzPct val="100000"/>
                        <a:buFont typeface="Arial" panose="020B0604020202020204" pitchFamily="34" charset="0"/>
                        <a:buNone/>
                        <a:tabLst/>
                        <a:defRPr/>
                      </a:pPr>
                      <a:r>
                        <a:rPr kumimoji="0" lang="en-US" sz="1200" b="1" i="0" u="none" strike="noStrike" kern="0" cap="none" spc="0" normalizeH="0" baseline="0" noProof="0" dirty="0" smtClean="0">
                          <a:ln>
                            <a:noFill/>
                          </a:ln>
                          <a:solidFill>
                            <a:schemeClr val="bg1"/>
                          </a:solidFill>
                          <a:effectLst/>
                          <a:uLnTx/>
                          <a:uFillTx/>
                          <a:latin typeface="+mj-lt"/>
                          <a:ea typeface="Segoe UI" panose="020B0502040204020203" pitchFamily="34" charset="0"/>
                          <a:cs typeface="Arial" panose="020B0604020202020204" pitchFamily="34" charset="0"/>
                        </a:rPr>
                        <a:t>BENEFITS</a:t>
                      </a:r>
                      <a:endParaRPr kumimoji="0" lang="en-US" sz="1200" b="1" i="0" u="none" strike="noStrike" kern="0" cap="none" spc="0" normalizeH="0" baseline="0" noProof="0" dirty="0">
                        <a:ln>
                          <a:noFill/>
                        </a:ln>
                        <a:solidFill>
                          <a:schemeClr val="bg1"/>
                        </a:solidFill>
                        <a:effectLst/>
                        <a:uLnTx/>
                        <a:uFillTx/>
                        <a:latin typeface="+mj-lt"/>
                        <a:ea typeface="Segoe UI" panose="020B0502040204020203" pitchFamily="34" charset="0"/>
                        <a:cs typeface="Arial" panose="020B0604020202020204" pitchFamily="34" charset="0"/>
                      </a:endParaRPr>
                    </a:p>
                  </a:txBody>
                  <a:tcPr marL="162560" marR="162560" marT="81280" marB="8128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032846475"/>
                  </a:ext>
                </a:extLst>
              </a:tr>
              <a:tr h="180701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71450" marR="0" lvl="0" indent="-171450" algn="just" defTabSz="685800" rtl="0" eaLnBrk="1" fontAlgn="auto" latinLnBrk="0" hangingPunct="1">
                        <a:lnSpc>
                          <a:spcPct val="100000"/>
                        </a:lnSpc>
                        <a:spcBef>
                          <a:spcPts val="200"/>
                        </a:spcBef>
                        <a:spcAft>
                          <a:spcPts val="200"/>
                        </a:spcAft>
                        <a:buClrTx/>
                        <a:buSzPct val="100000"/>
                        <a:buFont typeface="Arial" panose="020B0604020202020204" pitchFamily="34" charset="0"/>
                        <a:buChar char="•"/>
                        <a:tabLst/>
                        <a:defRPr/>
                      </a:pPr>
                      <a:r>
                        <a:rPr kumimoji="0" lang="en-US" sz="1200" b="1" i="0" u="none" strike="noStrike" kern="0" cap="none" spc="0" normalizeH="0" baseline="0" noProof="0" dirty="0" smtClean="0">
                          <a:ln>
                            <a:noFill/>
                          </a:ln>
                          <a:solidFill>
                            <a:prstClr val="black"/>
                          </a:solidFill>
                          <a:effectLst/>
                          <a:uLnTx/>
                          <a:uFillTx/>
                          <a:latin typeface="+mj-lt"/>
                          <a:ea typeface="Segoe UI" panose="020B0502040204020203" pitchFamily="34" charset="0"/>
                          <a:cs typeface="Arial" panose="020B0604020202020204" pitchFamily="34" charset="0"/>
                        </a:rPr>
                        <a:t>Design scalability </a:t>
                      </a:r>
                      <a:r>
                        <a:rPr kumimoji="0" lang="en-US" sz="1200" b="0" i="0" u="none" strike="noStrike" kern="0" cap="none" spc="0" normalizeH="0" baseline="0" noProof="0" dirty="0" smtClean="0">
                          <a:ln>
                            <a:noFill/>
                          </a:ln>
                          <a:solidFill>
                            <a:prstClr val="black"/>
                          </a:solidFill>
                          <a:effectLst/>
                          <a:uLnTx/>
                          <a:uFillTx/>
                          <a:latin typeface="+mj-lt"/>
                          <a:ea typeface="Segoe UI" panose="020B0502040204020203" pitchFamily="34" charset="0"/>
                          <a:cs typeface="Arial" panose="020B0604020202020204" pitchFamily="34" charset="0"/>
                        </a:rPr>
                        <a:t>(through ease in test script reusability and maintainability)</a:t>
                      </a:r>
                    </a:p>
                    <a:p>
                      <a:pPr marL="171450" marR="0" lvl="0" indent="-171450" algn="just" defTabSz="685800" rtl="0" eaLnBrk="1" fontAlgn="auto" latinLnBrk="0" hangingPunct="1">
                        <a:lnSpc>
                          <a:spcPct val="100000"/>
                        </a:lnSpc>
                        <a:spcBef>
                          <a:spcPts val="200"/>
                        </a:spcBef>
                        <a:spcAft>
                          <a:spcPts val="200"/>
                        </a:spcAft>
                        <a:buClrTx/>
                        <a:buSzPct val="100000"/>
                        <a:buFont typeface="Arial" panose="020B0604020202020204" pitchFamily="34" charset="0"/>
                        <a:buChar char="•"/>
                        <a:tabLst/>
                        <a:defRPr/>
                      </a:pPr>
                      <a:r>
                        <a:rPr kumimoji="0" lang="en-US" sz="1200" b="1" i="0" u="none" strike="noStrike" kern="0" cap="none" spc="0" normalizeH="0" baseline="0" noProof="0" dirty="0" smtClean="0">
                          <a:ln>
                            <a:noFill/>
                          </a:ln>
                          <a:solidFill>
                            <a:prstClr val="black"/>
                          </a:solidFill>
                          <a:effectLst/>
                          <a:uLnTx/>
                          <a:uFillTx/>
                          <a:latin typeface="+mj-lt"/>
                          <a:ea typeface="Segoe UI" panose="020B0502040204020203" pitchFamily="34" charset="0"/>
                          <a:cs typeface="Arial" panose="020B0604020202020204" pitchFamily="34" charset="0"/>
                        </a:rPr>
                        <a:t>Execution scalability </a:t>
                      </a:r>
                      <a:r>
                        <a:rPr kumimoji="0" lang="en-US" sz="1200" b="0" i="0" u="none" strike="noStrike" kern="0" cap="none" spc="0" normalizeH="0" baseline="0" noProof="0" dirty="0" smtClean="0">
                          <a:ln>
                            <a:noFill/>
                          </a:ln>
                          <a:solidFill>
                            <a:prstClr val="black"/>
                          </a:solidFill>
                          <a:effectLst/>
                          <a:uLnTx/>
                          <a:uFillTx/>
                          <a:latin typeface="+mj-lt"/>
                          <a:ea typeface="Segoe UI" panose="020B0502040204020203" pitchFamily="34" charset="0"/>
                          <a:cs typeface="Arial" panose="020B0604020202020204" pitchFamily="34" charset="0"/>
                        </a:rPr>
                        <a:t>(through CI and BDD  implementation)</a:t>
                      </a:r>
                    </a:p>
                  </a:txBody>
                  <a:tcPr marL="162560" marR="162560" marT="81280" marB="81280">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9BBB59">
                        <a:lumMod val="20000"/>
                        <a:lumOff val="80000"/>
                      </a:srgbClr>
                    </a:solidFill>
                  </a:tcPr>
                </a:tc>
                <a:extLst>
                  <a:ext uri="{0D108BD9-81ED-4DB2-BD59-A6C34878D82A}">
                    <a16:rowId xmlns:a16="http://schemas.microsoft.com/office/drawing/2014/main" val="1030526060"/>
                  </a:ext>
                </a:extLst>
              </a:tr>
            </a:tbl>
          </a:graphicData>
        </a:graphic>
      </p:graphicFrame>
      <p:pic>
        <p:nvPicPr>
          <p:cNvPr id="67"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48346" y="3794049"/>
            <a:ext cx="259799" cy="370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8" name="Picture 11"/>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40547" y="3817013"/>
            <a:ext cx="538080" cy="297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7480310" y="1400917"/>
            <a:ext cx="1853054" cy="3161859"/>
            <a:chOff x="5610232" y="907225"/>
            <a:chExt cx="1389791" cy="2371394"/>
          </a:xfrm>
        </p:grpSpPr>
        <p:grpSp>
          <p:nvGrpSpPr>
            <p:cNvPr id="180" name="Group 179"/>
            <p:cNvGrpSpPr/>
            <p:nvPr/>
          </p:nvGrpSpPr>
          <p:grpSpPr>
            <a:xfrm>
              <a:off x="5610236" y="1101882"/>
              <a:ext cx="1389787" cy="2176737"/>
              <a:chOff x="4965491" y="761537"/>
              <a:chExt cx="1448729" cy="2176737"/>
            </a:xfrm>
          </p:grpSpPr>
          <p:sp>
            <p:nvSpPr>
              <p:cNvPr id="185" name="Rectangle 184"/>
              <p:cNvSpPr/>
              <p:nvPr/>
            </p:nvSpPr>
            <p:spPr>
              <a:xfrm rot="5400000">
                <a:off x="5162489" y="1946552"/>
                <a:ext cx="794724" cy="1188720"/>
              </a:xfrm>
              <a:prstGeom prst="rect">
                <a:avLst/>
              </a:prstGeom>
              <a:noFill/>
              <a:ln w="9525" cap="flat" cmpd="sng" algn="ctr">
                <a:solidFill>
                  <a:sysClr val="window" lastClr="FFFFFF">
                    <a:lumMod val="65000"/>
                  </a:sysClr>
                </a:solidFill>
                <a:prstDash val="solid"/>
              </a:ln>
              <a:effectLst/>
            </p:spPr>
            <p:txBody>
              <a:bodyPr rtlCol="0" anchor="ctr"/>
              <a:lstStyle/>
              <a:p>
                <a:pPr algn="ctr" defTabSz="1219140" fontAlgn="base">
                  <a:spcBef>
                    <a:spcPct val="0"/>
                  </a:spcBef>
                  <a:spcAft>
                    <a:spcPct val="0"/>
                  </a:spcAft>
                  <a:defRPr/>
                </a:pPr>
                <a:endParaRPr lang="en-US" sz="1867" kern="0" dirty="0">
                  <a:solidFill>
                    <a:prstClr val="white"/>
                  </a:solidFill>
                  <a:latin typeface="Arial"/>
                  <a:cs typeface="Calibri" panose="020F0502020204030204" pitchFamily="34" charset="0"/>
                </a:endParaRPr>
              </a:p>
            </p:txBody>
          </p:sp>
          <p:sp>
            <p:nvSpPr>
              <p:cNvPr id="186" name="Rectangle 185"/>
              <p:cNvSpPr/>
              <p:nvPr/>
            </p:nvSpPr>
            <p:spPr>
              <a:xfrm rot="5400000">
                <a:off x="5160134" y="1162812"/>
                <a:ext cx="799434" cy="1188720"/>
              </a:xfrm>
              <a:prstGeom prst="rect">
                <a:avLst/>
              </a:prstGeom>
              <a:noFill/>
              <a:ln w="9525" cap="flat" cmpd="sng" algn="ctr">
                <a:solidFill>
                  <a:sysClr val="window" lastClr="FFFFFF">
                    <a:lumMod val="65000"/>
                  </a:sysClr>
                </a:solidFill>
                <a:prstDash val="solid"/>
              </a:ln>
              <a:effectLst/>
            </p:spPr>
            <p:txBody>
              <a:bodyPr rtlCol="0" anchor="ctr"/>
              <a:lstStyle/>
              <a:p>
                <a:pPr algn="ctr" defTabSz="1219140" fontAlgn="base">
                  <a:spcBef>
                    <a:spcPct val="0"/>
                  </a:spcBef>
                  <a:spcAft>
                    <a:spcPct val="0"/>
                  </a:spcAft>
                  <a:defRPr/>
                </a:pPr>
                <a:endParaRPr lang="en-US" sz="1867" kern="0" dirty="0">
                  <a:solidFill>
                    <a:prstClr val="white"/>
                  </a:solidFill>
                  <a:latin typeface="Arial"/>
                  <a:cs typeface="Calibri" panose="020F0502020204030204" pitchFamily="34" charset="0"/>
                </a:endParaRPr>
              </a:p>
            </p:txBody>
          </p:sp>
          <p:pic>
            <p:nvPicPr>
              <p:cNvPr id="188" name="Picture 18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16494" y="965923"/>
                <a:ext cx="240101" cy="212992"/>
              </a:xfrm>
              <a:prstGeom prst="rect">
                <a:avLst/>
              </a:prstGeom>
            </p:spPr>
          </p:pic>
          <p:pic>
            <p:nvPicPr>
              <p:cNvPr id="190" name="Picture 18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10028" y="982532"/>
                <a:ext cx="208376" cy="196383"/>
              </a:xfrm>
              <a:prstGeom prst="rect">
                <a:avLst/>
              </a:prstGeom>
            </p:spPr>
          </p:pic>
          <p:pic>
            <p:nvPicPr>
              <p:cNvPr id="191" name="Picture 8" descr="Image result for desktop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46235" y="761537"/>
                <a:ext cx="319187" cy="319187"/>
              </a:xfrm>
              <a:prstGeom prst="rect">
                <a:avLst/>
              </a:prstGeom>
              <a:noFill/>
              <a:extLst>
                <a:ext uri="{909E8E84-426E-40DD-AFC4-6F175D3DCCD1}">
                  <a14:hiddenFill xmlns:a14="http://schemas.microsoft.com/office/drawing/2010/main">
                    <a:solidFill>
                      <a:srgbClr val="FFFFFF"/>
                    </a:solidFill>
                  </a14:hiddenFill>
                </a:ext>
              </a:extLst>
            </p:spPr>
          </p:pic>
          <p:sp>
            <p:nvSpPr>
              <p:cNvPr id="192" name="TextBox 191"/>
              <p:cNvSpPr txBox="1"/>
              <p:nvPr/>
            </p:nvSpPr>
            <p:spPr>
              <a:xfrm rot="16200000">
                <a:off x="5902632" y="1645299"/>
                <a:ext cx="790575" cy="232601"/>
              </a:xfrm>
              <a:prstGeom prst="rect">
                <a:avLst/>
              </a:prstGeom>
              <a:noFill/>
              <a:ln>
                <a:solidFill>
                  <a:srgbClr val="5B9BD5">
                    <a:alpha val="41000"/>
                  </a:srgbClr>
                </a:solidFill>
              </a:ln>
            </p:spPr>
            <p:txBody>
              <a:bodyPr wrap="square" rtlCol="0">
                <a:spAutoFit/>
              </a:bodyPr>
              <a:lstStyle/>
              <a:p>
                <a:pPr algn="ctr" defTabSz="914377" fontAlgn="base">
                  <a:lnSpc>
                    <a:spcPts val="1600"/>
                  </a:lnSpc>
                  <a:spcBef>
                    <a:spcPct val="0"/>
                  </a:spcBef>
                  <a:spcAft>
                    <a:spcPct val="0"/>
                  </a:spcAft>
                  <a:defRPr/>
                </a:pPr>
                <a:r>
                  <a:rPr lang="en-US" sz="1000" kern="0" dirty="0">
                    <a:solidFill>
                      <a:srgbClr val="4472C4">
                        <a:lumMod val="75000"/>
                      </a:srgbClr>
                    </a:solidFill>
                    <a:latin typeface="Arial"/>
                    <a:cs typeface="Calibri" panose="020F0502020204030204" pitchFamily="34" charset="0"/>
                  </a:rPr>
                  <a:t>Databases</a:t>
                </a:r>
              </a:p>
            </p:txBody>
          </p:sp>
          <p:sp>
            <p:nvSpPr>
              <p:cNvPr id="193" name="TextBox 192"/>
              <p:cNvSpPr txBox="1"/>
              <p:nvPr/>
            </p:nvSpPr>
            <p:spPr>
              <a:xfrm rot="16200000">
                <a:off x="5887517" y="2424611"/>
                <a:ext cx="794723" cy="232601"/>
              </a:xfrm>
              <a:prstGeom prst="rect">
                <a:avLst/>
              </a:prstGeom>
              <a:noFill/>
              <a:ln>
                <a:solidFill>
                  <a:srgbClr val="5B9BD5">
                    <a:alpha val="41000"/>
                  </a:srgbClr>
                </a:solidFill>
              </a:ln>
            </p:spPr>
            <p:txBody>
              <a:bodyPr wrap="square" rtlCol="0">
                <a:spAutoFit/>
              </a:bodyPr>
              <a:lstStyle/>
              <a:p>
                <a:pPr algn="ctr" defTabSz="914377" fontAlgn="base">
                  <a:lnSpc>
                    <a:spcPts val="1600"/>
                  </a:lnSpc>
                  <a:spcBef>
                    <a:spcPct val="0"/>
                  </a:spcBef>
                  <a:spcAft>
                    <a:spcPct val="0"/>
                  </a:spcAft>
                  <a:defRPr/>
                </a:pPr>
                <a:r>
                  <a:rPr lang="en-US" sz="1000" kern="0" dirty="0">
                    <a:solidFill>
                      <a:srgbClr val="4472C4">
                        <a:lumMod val="75000"/>
                      </a:srgbClr>
                    </a:solidFill>
                    <a:latin typeface="Arial"/>
                    <a:cs typeface="Calibri" panose="020F0502020204030204" pitchFamily="34" charset="0"/>
                  </a:rPr>
                  <a:t>OS</a:t>
                </a:r>
              </a:p>
            </p:txBody>
          </p:sp>
        </p:grpSp>
        <p:sp>
          <p:nvSpPr>
            <p:cNvPr id="53" name="Rectangle 52"/>
            <p:cNvSpPr/>
            <p:nvPr/>
          </p:nvSpPr>
          <p:spPr>
            <a:xfrm rot="5400000">
              <a:off x="5780693" y="736764"/>
              <a:ext cx="799434" cy="1140356"/>
            </a:xfrm>
            <a:prstGeom prst="rect">
              <a:avLst/>
            </a:prstGeom>
            <a:noFill/>
            <a:ln w="9525" cap="flat" cmpd="sng" algn="ctr">
              <a:solidFill>
                <a:sysClr val="window" lastClr="FFFFFF">
                  <a:lumMod val="65000"/>
                </a:sysClr>
              </a:solidFill>
              <a:prstDash val="solid"/>
            </a:ln>
            <a:effectLst/>
          </p:spPr>
          <p:txBody>
            <a:bodyPr rtlCol="0" anchor="ctr"/>
            <a:lstStyle/>
            <a:p>
              <a:pPr algn="ctr" defTabSz="1219140" fontAlgn="base">
                <a:spcBef>
                  <a:spcPct val="0"/>
                </a:spcBef>
                <a:spcAft>
                  <a:spcPct val="0"/>
                </a:spcAft>
                <a:defRPr/>
              </a:pPr>
              <a:endParaRPr lang="en-US" sz="1867" kern="0" dirty="0">
                <a:solidFill>
                  <a:prstClr val="white"/>
                </a:solidFill>
                <a:latin typeface="Arial"/>
                <a:cs typeface="Calibri" panose="020F0502020204030204" pitchFamily="34" charset="0"/>
              </a:endParaRPr>
            </a:p>
          </p:txBody>
        </p:sp>
      </p:grpSp>
      <p:sp>
        <p:nvSpPr>
          <p:cNvPr id="54" name="TextBox 53"/>
          <p:cNvSpPr txBox="1"/>
          <p:nvPr/>
        </p:nvSpPr>
        <p:spPr>
          <a:xfrm rot="16200000">
            <a:off x="8644851" y="1779207"/>
            <a:ext cx="1054101" cy="297517"/>
          </a:xfrm>
          <a:prstGeom prst="rect">
            <a:avLst/>
          </a:prstGeom>
          <a:noFill/>
          <a:ln>
            <a:solidFill>
              <a:srgbClr val="5B9BD5">
                <a:alpha val="41000"/>
              </a:srgbClr>
            </a:solidFill>
          </a:ln>
        </p:spPr>
        <p:txBody>
          <a:bodyPr wrap="square" rtlCol="0">
            <a:spAutoFit/>
          </a:bodyPr>
          <a:lstStyle/>
          <a:p>
            <a:pPr algn="ctr" defTabSz="914377" fontAlgn="base">
              <a:lnSpc>
                <a:spcPts val="1600"/>
              </a:lnSpc>
              <a:spcBef>
                <a:spcPct val="0"/>
              </a:spcBef>
              <a:spcAft>
                <a:spcPct val="0"/>
              </a:spcAft>
              <a:defRPr/>
            </a:pPr>
            <a:r>
              <a:rPr lang="en-US" sz="1000" kern="0" dirty="0">
                <a:solidFill>
                  <a:srgbClr val="4472C4">
                    <a:lumMod val="75000"/>
                  </a:srgbClr>
                </a:solidFill>
                <a:latin typeface="Arial"/>
                <a:cs typeface="Calibri" panose="020F0502020204030204" pitchFamily="34" charset="0"/>
              </a:rPr>
              <a:t>Browsers</a:t>
            </a:r>
          </a:p>
        </p:txBody>
      </p:sp>
      <p:pic>
        <p:nvPicPr>
          <p:cNvPr id="1026" name="Picture 2" descr="Image result for sql server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670616" y="2772875"/>
            <a:ext cx="371272" cy="3026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ngodb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184695" y="2829646"/>
            <a:ext cx="738693" cy="234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4628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467" y="438109"/>
            <a:ext cx="11222736" cy="828040"/>
          </a:xfrm>
        </p:spPr>
        <p:txBody>
          <a:bodyPr vert="horz" wrap="none" lIns="91440" tIns="45720" rIns="91440" bIns="45720" rtlCol="0" anchor="ctr">
            <a:noAutofit/>
          </a:bodyPr>
          <a:lstStyle/>
          <a:p>
            <a:r>
              <a:rPr lang="en-US" b="1" dirty="0">
                <a:solidFill>
                  <a:schemeClr val="accent5">
                    <a:lumMod val="50000"/>
                  </a:schemeClr>
                </a:solidFill>
              </a:rPr>
              <a:t>Environment</a:t>
            </a:r>
          </a:p>
        </p:txBody>
      </p:sp>
      <p:sp>
        <p:nvSpPr>
          <p:cNvPr id="4" name="Footer Placeholder 3"/>
          <p:cNvSpPr>
            <a:spLocks noGrp="1"/>
          </p:cNvSpPr>
          <p:nvPr>
            <p:ph type="ftr" sz="quarter" idx="3"/>
          </p:nvPr>
        </p:nvSpPr>
        <p:spPr/>
        <p:txBody>
          <a:bodyPr/>
          <a:lstStyle/>
          <a:p>
            <a:r>
              <a:rPr lang="en-US" dirty="0" smtClean="0">
                <a:latin typeface="Calibri" panose="020F0502020204030204" pitchFamily="34" charset="0"/>
                <a:cs typeface="Calibri" panose="020F0502020204030204" pitchFamily="34" charset="0"/>
              </a:rPr>
              <a:t>© 2020 Cognizant</a:t>
            </a:r>
            <a:endParaRPr lang="en-US"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4"/>
          </p:nvPr>
        </p:nvSpPr>
        <p:spPr/>
        <p:txBody>
          <a:bodyPr/>
          <a:lstStyle/>
          <a:p>
            <a:fld id="{2EFEF571-C9B4-4D92-A7F7-315B894862A8}" type="slidenum">
              <a:rPr lang="en-US" smtClean="0">
                <a:latin typeface="Calibri" panose="020F0502020204030204" pitchFamily="34" charset="0"/>
                <a:cs typeface="Calibri" panose="020F0502020204030204" pitchFamily="34" charset="0"/>
              </a:rPr>
              <a:pPr/>
              <a:t>3</a:t>
            </a:fld>
            <a:endParaRPr lang="en-US" dirty="0">
              <a:latin typeface="Calibri" panose="020F0502020204030204" pitchFamily="34" charset="0"/>
              <a:cs typeface="Calibri" panose="020F0502020204030204" pitchFamily="34" charset="0"/>
            </a:endParaRPr>
          </a:p>
        </p:txBody>
      </p:sp>
      <p:sp>
        <p:nvSpPr>
          <p:cNvPr id="3" name="TextBox 2"/>
          <p:cNvSpPr txBox="1"/>
          <p:nvPr/>
        </p:nvSpPr>
        <p:spPr>
          <a:xfrm>
            <a:off x="992777" y="2116183"/>
            <a:ext cx="6648994" cy="2585323"/>
          </a:xfrm>
          <a:prstGeom prst="rect">
            <a:avLst/>
          </a:prstGeom>
          <a:noFill/>
        </p:spPr>
        <p:txBody>
          <a:bodyPr wrap="square" rtlCol="0">
            <a:spAutoFit/>
          </a:bodyPr>
          <a:lstStyle/>
          <a:p>
            <a:pPr marL="342900" indent="-342900">
              <a:buFont typeface="Arial" panose="020B0604020202020204" pitchFamily="34" charset="0"/>
              <a:buChar char="•"/>
            </a:pPr>
            <a:r>
              <a:rPr lang="en-US" dirty="0" smtClean="0"/>
              <a:t>IDE – Eclipse </a:t>
            </a:r>
          </a:p>
          <a:p>
            <a:pPr marL="342900" indent="-342900">
              <a:buFont typeface="Arial" panose="020B0604020202020204" pitchFamily="34" charset="0"/>
              <a:buChar char="•"/>
            </a:pPr>
            <a:r>
              <a:rPr lang="en-US" dirty="0" smtClean="0"/>
              <a:t>Web Driver – Selenium </a:t>
            </a:r>
          </a:p>
          <a:p>
            <a:pPr marL="342900" indent="-342900">
              <a:buFont typeface="Arial" panose="020B0604020202020204" pitchFamily="34" charset="0"/>
              <a:buChar char="•"/>
            </a:pPr>
            <a:r>
              <a:rPr lang="en-US" dirty="0" smtClean="0"/>
              <a:t>Framework –BDD </a:t>
            </a:r>
            <a:r>
              <a:rPr lang="en-US" dirty="0"/>
              <a:t>– </a:t>
            </a:r>
            <a:r>
              <a:rPr lang="en-US" dirty="0" smtClean="0"/>
              <a:t>Cucumber, </a:t>
            </a:r>
            <a:r>
              <a:rPr lang="en-US" dirty="0"/>
              <a:t>TestNG</a:t>
            </a:r>
            <a:endParaRPr lang="en-US" dirty="0" smtClean="0"/>
          </a:p>
          <a:p>
            <a:pPr marL="342900" indent="-342900">
              <a:buFont typeface="Arial" panose="020B0604020202020204" pitchFamily="34" charset="0"/>
              <a:buChar char="•"/>
            </a:pPr>
            <a:r>
              <a:rPr lang="en-US" dirty="0" smtClean="0"/>
              <a:t>Build Tool – Maven</a:t>
            </a:r>
          </a:p>
          <a:p>
            <a:pPr marL="342900" indent="-342900">
              <a:buFont typeface="Arial" panose="020B0604020202020204" pitchFamily="34" charset="0"/>
              <a:buChar char="•"/>
            </a:pPr>
            <a:r>
              <a:rPr lang="en-US" dirty="0" smtClean="0"/>
              <a:t>Logging </a:t>
            </a:r>
            <a:r>
              <a:rPr lang="en-US" dirty="0"/>
              <a:t>– Log4j.xml</a:t>
            </a:r>
          </a:p>
          <a:p>
            <a:pPr marL="342900" indent="-342900">
              <a:buFont typeface="Arial" panose="020B0604020202020204" pitchFamily="34" charset="0"/>
              <a:buChar char="•"/>
            </a:pPr>
            <a:r>
              <a:rPr lang="en-US" dirty="0"/>
              <a:t>Reports – Extent </a:t>
            </a:r>
            <a:r>
              <a:rPr lang="en-US" dirty="0" smtClean="0"/>
              <a:t>Report</a:t>
            </a:r>
          </a:p>
          <a:p>
            <a:pPr marL="342900" indent="-342900">
              <a:buFont typeface="Arial" panose="020B0604020202020204" pitchFamily="34" charset="0"/>
              <a:buChar char="•"/>
            </a:pPr>
            <a:r>
              <a:rPr lang="en-US" dirty="0"/>
              <a:t>Version Control Tool :</a:t>
            </a:r>
            <a:r>
              <a:rPr lang="en-US" dirty="0" err="1"/>
              <a:t>Tfs</a:t>
            </a:r>
            <a:r>
              <a:rPr lang="en-US" dirty="0"/>
              <a:t>(</a:t>
            </a:r>
            <a:r>
              <a:rPr lang="en-US" dirty="0" err="1"/>
              <a:t>Git</a:t>
            </a:r>
            <a:r>
              <a:rPr lang="en-US" dirty="0" smtClean="0"/>
              <a:t>)</a:t>
            </a:r>
            <a:endParaRPr lang="en-US" dirty="0"/>
          </a:p>
          <a:p>
            <a:pPr marL="342900" indent="-342900">
              <a:buFont typeface="Arial" panose="020B0604020202020204" pitchFamily="34" charset="0"/>
              <a:buChar char="•"/>
            </a:pPr>
            <a:r>
              <a:rPr lang="en-US" dirty="0" smtClean="0"/>
              <a:t>CICD – Jenkins </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21045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 of </a:t>
            </a:r>
            <a:r>
              <a:rPr lang="en-US" dirty="0"/>
              <a:t>Cucumber</a:t>
            </a:r>
            <a:r>
              <a:rPr lang="en-US" b="1" dirty="0" smtClean="0"/>
              <a:t> </a:t>
            </a:r>
            <a:r>
              <a:rPr lang="en-US" dirty="0" smtClean="0"/>
              <a:t>Framework</a:t>
            </a:r>
            <a:endParaRPr lang="en-US" dirty="0"/>
          </a:p>
        </p:txBody>
      </p:sp>
      <p:sp>
        <p:nvSpPr>
          <p:cNvPr id="3" name="Content Placeholder 2"/>
          <p:cNvSpPr>
            <a:spLocks noGrp="1"/>
          </p:cNvSpPr>
          <p:nvPr>
            <p:ph idx="1"/>
          </p:nvPr>
        </p:nvSpPr>
        <p:spPr>
          <a:xfrm>
            <a:off x="838200" y="1500188"/>
            <a:ext cx="10515600" cy="5029200"/>
          </a:xfrm>
        </p:spPr>
        <p:txBody>
          <a:bodyPr>
            <a:normAutofit fontScale="92500"/>
          </a:bodyPr>
          <a:lstStyle/>
          <a:p>
            <a:r>
              <a:rPr lang="en-US" sz="2400" b="1" dirty="0" smtClean="0"/>
              <a:t>Cucumber</a:t>
            </a:r>
            <a:r>
              <a:rPr lang="en-US" sz="2400" dirty="0"/>
              <a:t> is a testing tool that supports Behavior Driven Development (BDD</a:t>
            </a:r>
            <a:r>
              <a:rPr lang="en-US" sz="2400" dirty="0" smtClean="0"/>
              <a:t>)</a:t>
            </a:r>
          </a:p>
          <a:p>
            <a:r>
              <a:rPr lang="en-US" sz="2400" b="1" dirty="0" smtClean="0"/>
              <a:t>BDD </a:t>
            </a:r>
            <a:r>
              <a:rPr lang="en-US" sz="2400" dirty="0"/>
              <a:t>is a software development approach that allows the tester/business analyst to create test cases in simple text language (English). The simple language used in the scenarios helps even non-technical team members to understand what is going on in the software project</a:t>
            </a:r>
          </a:p>
          <a:p>
            <a:r>
              <a:rPr lang="en-US" sz="2400" b="1" dirty="0"/>
              <a:t>Cucumber</a:t>
            </a:r>
            <a:r>
              <a:rPr lang="en-US" sz="2400" dirty="0"/>
              <a:t> reads executable specifications written in plain text and validates that the </a:t>
            </a:r>
            <a:r>
              <a:rPr lang="en-US" sz="2400" dirty="0" smtClean="0"/>
              <a:t>software(Step definition) with reference to it, Specification consist of various scenario’s in feature file(Test Case)</a:t>
            </a:r>
          </a:p>
          <a:p>
            <a:r>
              <a:rPr lang="en-US" sz="2400" dirty="0"/>
              <a:t>In order for Cucumber to understand the scenarios, they must follow some basic syntax rules, called </a:t>
            </a:r>
            <a:r>
              <a:rPr lang="en-US" sz="2400" dirty="0" smtClean="0"/>
              <a:t>Gherkin.</a:t>
            </a:r>
          </a:p>
          <a:p>
            <a:r>
              <a:rPr lang="en-US" sz="2400" dirty="0"/>
              <a:t>Gherkin is a set of grammar rules that makes plain text structured enough for Cucumber to </a:t>
            </a:r>
            <a:r>
              <a:rPr lang="en-US" sz="2400" dirty="0" smtClean="0"/>
              <a:t>understand using keyword (</a:t>
            </a:r>
            <a:r>
              <a:rPr lang="en-US" sz="2400" dirty="0" err="1" smtClean="0"/>
              <a:t>Given,When,Then,And</a:t>
            </a:r>
            <a:r>
              <a:rPr lang="en-US" sz="2400" dirty="0" smtClean="0"/>
              <a:t>).</a:t>
            </a:r>
          </a:p>
        </p:txBody>
      </p:sp>
    </p:spTree>
    <p:extLst>
      <p:ext uri="{BB962C8B-B14F-4D97-AF65-F5344CB8AC3E}">
        <p14:creationId xmlns:p14="http://schemas.microsoft.com/office/powerpoint/2010/main" val="16573153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scenario </a:t>
            </a:r>
            <a:r>
              <a:rPr lang="en-US" dirty="0" smtClean="0"/>
              <a:t>below is </a:t>
            </a:r>
            <a:r>
              <a:rPr lang="en-US" dirty="0"/>
              <a:t>written in Gherkin.</a:t>
            </a:r>
          </a:p>
        </p:txBody>
      </p:sp>
      <p:sp>
        <p:nvSpPr>
          <p:cNvPr id="3" name="Content Placeholder 2"/>
          <p:cNvSpPr>
            <a:spLocks noGrp="1"/>
          </p:cNvSpPr>
          <p:nvPr>
            <p:ph idx="1"/>
          </p:nvPr>
        </p:nvSpPr>
        <p:spPr/>
        <p:txBody>
          <a:bodyPr>
            <a:normAutofit fontScale="70000" lnSpcReduction="20000"/>
          </a:bodyPr>
          <a:lstStyle/>
          <a:p>
            <a:pPr marL="0" indent="0">
              <a:buNone/>
            </a:pPr>
            <a:r>
              <a:rPr lang="en-US" sz="2600" b="1" dirty="0"/>
              <a:t>Scenario: To load input files for </a:t>
            </a:r>
            <a:r>
              <a:rPr lang="en-US" sz="2600" b="1" dirty="0" smtClean="0"/>
              <a:t>measure </a:t>
            </a:r>
            <a:r>
              <a:rPr lang="en-US" sz="2600" b="1" dirty="0"/>
              <a:t>and run the Measure Job</a:t>
            </a:r>
          </a:p>
          <a:p>
            <a:pPr marL="0" indent="0">
              <a:buNone/>
            </a:pPr>
            <a:r>
              <a:rPr lang="en-US" sz="2600" dirty="0" smtClean="0"/>
              <a:t>   </a:t>
            </a:r>
            <a:r>
              <a:rPr lang="en-US" sz="2600" b="1" i="1" dirty="0"/>
              <a:t>Given</a:t>
            </a:r>
            <a:r>
              <a:rPr lang="en-US" sz="2600" i="1" dirty="0"/>
              <a:t> I navigate to "ClaimSphere" page</a:t>
            </a:r>
          </a:p>
          <a:p>
            <a:pPr marL="0" indent="0">
              <a:buNone/>
            </a:pPr>
            <a:r>
              <a:rPr lang="en-US" sz="2600" i="1" dirty="0"/>
              <a:t>   </a:t>
            </a:r>
            <a:r>
              <a:rPr lang="en-US" sz="2600" b="1" i="1" dirty="0"/>
              <a:t>When</a:t>
            </a:r>
            <a:r>
              <a:rPr lang="en-US" sz="2600" i="1" dirty="0"/>
              <a:t> I click on “CockpitMenu" in </a:t>
            </a:r>
            <a:r>
              <a:rPr lang="en-US" sz="2600" i="1" dirty="0" smtClean="0"/>
              <a:t>"Cockpit</a:t>
            </a:r>
            <a:r>
              <a:rPr lang="en-US" sz="2600" i="1" u="sng" dirty="0" smtClean="0"/>
              <a:t> </a:t>
            </a:r>
            <a:r>
              <a:rPr lang="en-US" sz="2600" i="1" dirty="0" smtClean="0"/>
              <a:t>Home” page</a:t>
            </a:r>
          </a:p>
          <a:p>
            <a:pPr marL="0" indent="0">
              <a:buNone/>
            </a:pPr>
            <a:r>
              <a:rPr lang="en-US" sz="2600" i="1" dirty="0" smtClean="0"/>
              <a:t>   </a:t>
            </a:r>
            <a:r>
              <a:rPr lang="en-US" sz="2600" b="1" i="1" dirty="0" smtClean="0"/>
              <a:t>Then</a:t>
            </a:r>
            <a:r>
              <a:rPr lang="en-US" sz="2600" i="1" dirty="0" smtClean="0"/>
              <a:t> </a:t>
            </a:r>
            <a:r>
              <a:rPr lang="en-US" sz="2600" dirty="0"/>
              <a:t>I click on "Environment" in </a:t>
            </a:r>
            <a:r>
              <a:rPr lang="en-US" sz="2600" i="1" dirty="0" smtClean="0"/>
              <a:t>"Cockpit</a:t>
            </a:r>
            <a:r>
              <a:rPr lang="en-US" sz="2600" i="1" u="sng" dirty="0" smtClean="0"/>
              <a:t> </a:t>
            </a:r>
            <a:r>
              <a:rPr lang="en-US" sz="2600" i="1" dirty="0" smtClean="0"/>
              <a:t>Home” page</a:t>
            </a:r>
          </a:p>
          <a:p>
            <a:pPr marL="0" indent="0">
              <a:buNone/>
            </a:pPr>
            <a:r>
              <a:rPr lang="en-US" sz="2600" dirty="0" smtClean="0"/>
              <a:t>   </a:t>
            </a:r>
            <a:r>
              <a:rPr lang="en-US" sz="2600" b="1" i="1" dirty="0" smtClean="0"/>
              <a:t>And</a:t>
            </a:r>
            <a:r>
              <a:rPr lang="en-US" sz="2600" i="1" dirty="0" smtClean="0"/>
              <a:t> </a:t>
            </a:r>
            <a:r>
              <a:rPr lang="en-US" sz="2600" i="1" dirty="0"/>
              <a:t>The below search criteria should return valid value</a:t>
            </a:r>
          </a:p>
          <a:p>
            <a:pPr marL="0" indent="0">
              <a:buNone/>
            </a:pPr>
            <a:r>
              <a:rPr lang="en-US" sz="2600" dirty="0"/>
              <a:t>      | Column Name  </a:t>
            </a:r>
            <a:r>
              <a:rPr lang="en-US" sz="2600" dirty="0" smtClean="0"/>
              <a:t> </a:t>
            </a:r>
            <a:r>
              <a:rPr lang="en-US" sz="2600" dirty="0"/>
              <a:t>| Column </a:t>
            </a:r>
            <a:r>
              <a:rPr lang="en-US" sz="2600" dirty="0" smtClean="0"/>
              <a:t>Value| </a:t>
            </a:r>
            <a:r>
              <a:rPr lang="en-US" sz="2600" dirty="0"/>
              <a:t>Table Name       </a:t>
            </a:r>
            <a:r>
              <a:rPr lang="en-US" sz="2600" dirty="0" smtClean="0"/>
              <a:t>             | </a:t>
            </a:r>
            <a:r>
              <a:rPr lang="en-US" sz="2600" dirty="0"/>
              <a:t>Select Criteria |</a:t>
            </a:r>
          </a:p>
          <a:p>
            <a:pPr marL="0" indent="0">
              <a:buNone/>
            </a:pPr>
            <a:r>
              <a:rPr lang="en-US" sz="2600" dirty="0"/>
              <a:t>      | Member_ID    </a:t>
            </a:r>
            <a:r>
              <a:rPr lang="en-US" sz="2600" dirty="0" smtClean="0"/>
              <a:t>   | ID078                | HDS.HD_QOC_Report </a:t>
            </a:r>
            <a:r>
              <a:rPr lang="en-US" sz="2600" dirty="0"/>
              <a:t>|      </a:t>
            </a:r>
            <a:r>
              <a:rPr lang="en-US" sz="2600" dirty="0" smtClean="0"/>
              <a:t>                   |</a:t>
            </a:r>
            <a:endParaRPr lang="en-US" sz="2600" dirty="0"/>
          </a:p>
          <a:p>
            <a:pPr marL="0" indent="0">
              <a:buNone/>
            </a:pPr>
            <a:r>
              <a:rPr lang="en-US" sz="2600" dirty="0"/>
              <a:t>      | Denominator   </a:t>
            </a:r>
            <a:r>
              <a:rPr lang="en-US" sz="2600" dirty="0" smtClean="0"/>
              <a:t>  </a:t>
            </a:r>
            <a:r>
              <a:rPr lang="en-US" sz="2600" dirty="0"/>
              <a:t>|                 </a:t>
            </a:r>
            <a:r>
              <a:rPr lang="en-US" sz="2600" dirty="0" smtClean="0"/>
              <a:t>       </a:t>
            </a:r>
            <a:r>
              <a:rPr lang="en-US" sz="2600" dirty="0"/>
              <a:t>1 |                  </a:t>
            </a:r>
            <a:r>
              <a:rPr lang="en-US" sz="2600" dirty="0" smtClean="0"/>
              <a:t>                 </a:t>
            </a:r>
            <a:r>
              <a:rPr lang="en-US" sz="2600" dirty="0"/>
              <a:t>|       </a:t>
            </a:r>
            <a:r>
              <a:rPr lang="en-US" sz="2600" dirty="0" smtClean="0"/>
              <a:t>              |</a:t>
            </a:r>
          </a:p>
          <a:p>
            <a:pPr marL="0" indent="0">
              <a:buNone/>
            </a:pPr>
            <a:r>
              <a:rPr lang="en-US" sz="2600" dirty="0" smtClean="0"/>
              <a:t>      | Numerator         |                         1|                            |                           </a:t>
            </a:r>
            <a:r>
              <a:rPr lang="en-US" sz="2400" dirty="0" smtClean="0"/>
              <a:t>|</a:t>
            </a:r>
          </a:p>
          <a:p>
            <a:pPr marL="0" indent="0">
              <a:buNone/>
            </a:pPr>
            <a:endParaRPr lang="en-US" sz="2400" dirty="0"/>
          </a:p>
        </p:txBody>
      </p:sp>
    </p:spTree>
    <p:extLst>
      <p:ext uri="{BB962C8B-B14F-4D97-AF65-F5344CB8AC3E}">
        <p14:creationId xmlns:p14="http://schemas.microsoft.com/office/powerpoint/2010/main" val="233564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Test Management Tool</a:t>
            </a:r>
            <a:endParaRPr lang="en-US" dirty="0"/>
          </a:p>
        </p:txBody>
      </p:sp>
      <p:sp>
        <p:nvSpPr>
          <p:cNvPr id="3" name="Content Placeholder 2"/>
          <p:cNvSpPr>
            <a:spLocks noGrp="1"/>
          </p:cNvSpPr>
          <p:nvPr>
            <p:ph idx="1"/>
          </p:nvPr>
        </p:nvSpPr>
        <p:spPr>
          <a:xfrm>
            <a:off x="677334" y="1785939"/>
            <a:ext cx="8596668" cy="4255424"/>
          </a:xfrm>
        </p:spPr>
        <p:txBody>
          <a:bodyPr>
            <a:normAutofit lnSpcReduction="10000"/>
          </a:bodyPr>
          <a:lstStyle/>
          <a:p>
            <a:pPr marL="0" indent="0">
              <a:buNone/>
            </a:pPr>
            <a:r>
              <a:rPr lang="en-US" sz="2400" b="1" dirty="0"/>
              <a:t>Maven</a:t>
            </a:r>
            <a:r>
              <a:rPr lang="en-US" sz="2400" dirty="0"/>
              <a:t> </a:t>
            </a:r>
            <a:endParaRPr lang="en-US" sz="2400" dirty="0" smtClean="0"/>
          </a:p>
          <a:p>
            <a:r>
              <a:rPr lang="en-US" sz="2400" dirty="0" smtClean="0"/>
              <a:t>Test automation and management tool used in ClaimSphere product</a:t>
            </a:r>
          </a:p>
          <a:p>
            <a:r>
              <a:rPr lang="en-US" sz="2400" dirty="0"/>
              <a:t>The main feature of Maven is that it can download the project dependency libraries </a:t>
            </a:r>
            <a:r>
              <a:rPr lang="en-US" sz="2400" dirty="0" smtClean="0"/>
              <a:t>automatically via </a:t>
            </a:r>
            <a:r>
              <a:rPr lang="en-US" sz="2400" dirty="0" err="1" smtClean="0"/>
              <a:t>POM.Xml</a:t>
            </a:r>
            <a:r>
              <a:rPr lang="en-US" sz="2400" dirty="0" smtClean="0"/>
              <a:t>.</a:t>
            </a:r>
          </a:p>
          <a:p>
            <a:r>
              <a:rPr lang="en-US" sz="2400" dirty="0"/>
              <a:t>POM includes all the configuration setting related to Maven. Plugins can be configured and edit in the &lt;plugins&gt; tag of a pom.xml file</a:t>
            </a:r>
            <a:endParaRPr lang="en-US" sz="2400" dirty="0" smtClean="0"/>
          </a:p>
          <a:p>
            <a:r>
              <a:rPr lang="en-US" sz="2400" dirty="0"/>
              <a:t> It allows </a:t>
            </a:r>
            <a:r>
              <a:rPr lang="en-US" sz="2400" dirty="0" smtClean="0"/>
              <a:t>as to </a:t>
            </a:r>
            <a:r>
              <a:rPr lang="en-US" sz="2400" dirty="0"/>
              <a:t>create projects using Project Object Model and </a:t>
            </a:r>
            <a:r>
              <a:rPr lang="en-US" sz="2400" dirty="0" smtClean="0"/>
              <a:t>plugins(Jars).</a:t>
            </a:r>
            <a:endParaRPr lang="en-US" sz="2400" dirty="0"/>
          </a:p>
          <a:p>
            <a:pPr marL="0" indent="0">
              <a:buNone/>
            </a:pPr>
            <a:endParaRPr lang="en-US" dirty="0"/>
          </a:p>
        </p:txBody>
      </p:sp>
    </p:spTree>
    <p:extLst>
      <p:ext uri="{BB962C8B-B14F-4D97-AF65-F5344CB8AC3E}">
        <p14:creationId xmlns:p14="http://schemas.microsoft.com/office/powerpoint/2010/main" val="1854143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 Page Object Model in Selenium</a:t>
            </a:r>
            <a:br>
              <a:rPr lang="nl-NL" dirty="0" smtClean="0"/>
            </a:br>
            <a:endParaRPr lang="en-US" dirty="0"/>
          </a:p>
        </p:txBody>
      </p:sp>
      <p:sp>
        <p:nvSpPr>
          <p:cNvPr id="3" name="Content Placeholder 2"/>
          <p:cNvSpPr>
            <a:spLocks noGrp="1"/>
          </p:cNvSpPr>
          <p:nvPr>
            <p:ph idx="1"/>
          </p:nvPr>
        </p:nvSpPr>
        <p:spPr>
          <a:xfrm>
            <a:off x="677334" y="1706881"/>
            <a:ext cx="8261157" cy="4334482"/>
          </a:xfrm>
        </p:spPr>
        <p:txBody>
          <a:bodyPr/>
          <a:lstStyle/>
          <a:p>
            <a:r>
              <a:rPr lang="en-US" dirty="0" smtClean="0"/>
              <a:t>Page Object Model, also known as POM, is a design pattern in Selenium that creates an object repository for storing all web elements. </a:t>
            </a:r>
          </a:p>
          <a:p>
            <a:r>
              <a:rPr lang="en-US" dirty="0" smtClean="0"/>
              <a:t>In Page Object Model, consider each web page of an application as a class file. Each class file will contain only corresponding web page elements. </a:t>
            </a:r>
          </a:p>
          <a:p>
            <a:r>
              <a:rPr lang="en-US" dirty="0" smtClean="0"/>
              <a:t>Helps with easy maintenance: POM is useful when there is a change in a UI element or there is a change in an action. An example would be if a drop-down menu is changed to a radio button. In this case, POM helps to identify the page or screen to be modified. As every screen will have different java files, this identification is necessary to make the required changes in the right files.        </a:t>
            </a:r>
          </a:p>
          <a:p>
            <a:r>
              <a:rPr lang="en-US" dirty="0" smtClean="0"/>
              <a:t>Page Factory is an optimized way to create object repository in Page Object Model framework concept.</a:t>
            </a:r>
          </a:p>
          <a:p>
            <a:endParaRPr lang="en-US" dirty="0"/>
          </a:p>
        </p:txBody>
      </p:sp>
      <p:pic>
        <p:nvPicPr>
          <p:cNvPr id="9" name="Picture 8"/>
          <p:cNvPicPr>
            <a:picLocks noChangeAspect="1"/>
          </p:cNvPicPr>
          <p:nvPr/>
        </p:nvPicPr>
        <p:blipFill>
          <a:blip r:embed="rId2"/>
          <a:stretch>
            <a:fillRect/>
          </a:stretch>
        </p:blipFill>
        <p:spPr>
          <a:xfrm>
            <a:off x="8938491" y="2556813"/>
            <a:ext cx="3086100" cy="2162175"/>
          </a:xfrm>
          <a:prstGeom prst="rect">
            <a:avLst/>
          </a:prstGeom>
        </p:spPr>
      </p:pic>
    </p:spTree>
    <p:extLst>
      <p:ext uri="{BB962C8B-B14F-4D97-AF65-F5344CB8AC3E}">
        <p14:creationId xmlns:p14="http://schemas.microsoft.com/office/powerpoint/2010/main" val="354604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ClaimSphere Framework</a:t>
            </a:r>
            <a:endParaRPr lang="en-US" dirty="0"/>
          </a:p>
        </p:txBody>
      </p:sp>
      <p:sp>
        <p:nvSpPr>
          <p:cNvPr id="3" name="Content Placeholder 2"/>
          <p:cNvSpPr>
            <a:spLocks noGrp="1"/>
          </p:cNvSpPr>
          <p:nvPr>
            <p:ph sz="half" idx="1"/>
          </p:nvPr>
        </p:nvSpPr>
        <p:spPr>
          <a:xfrm>
            <a:off x="838200" y="1671638"/>
            <a:ext cx="5181600" cy="4657725"/>
          </a:xfrm>
        </p:spPr>
        <p:txBody>
          <a:bodyPr>
            <a:normAutofit fontScale="92500" lnSpcReduction="20000"/>
          </a:bodyPr>
          <a:lstStyle/>
          <a:p>
            <a:r>
              <a:rPr lang="en-US" b="1" dirty="0" smtClean="0"/>
              <a:t>Automation Framework Project</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r>
              <a:rPr lang="en-US" sz="1900" dirty="0" smtClean="0"/>
              <a:t>This Project consist of reusable  common methods which can be used for all the module</a:t>
            </a:r>
          </a:p>
          <a:p>
            <a:endParaRPr lang="en-US" dirty="0" smtClean="0"/>
          </a:p>
          <a:p>
            <a:endParaRPr lang="en-US" dirty="0"/>
          </a:p>
        </p:txBody>
      </p:sp>
      <p:sp>
        <p:nvSpPr>
          <p:cNvPr id="4" name="Content Placeholder 3"/>
          <p:cNvSpPr>
            <a:spLocks noGrp="1"/>
          </p:cNvSpPr>
          <p:nvPr>
            <p:ph sz="half" idx="2"/>
          </p:nvPr>
        </p:nvSpPr>
        <p:spPr>
          <a:xfrm>
            <a:off x="5629274" y="1671639"/>
            <a:ext cx="4371975" cy="4369724"/>
          </a:xfrm>
        </p:spPr>
        <p:txBody>
          <a:bodyPr>
            <a:normAutofit fontScale="92500" lnSpcReduction="20000"/>
          </a:bodyPr>
          <a:lstStyle/>
          <a:p>
            <a:r>
              <a:rPr lang="en-US" b="1" dirty="0" smtClean="0"/>
              <a:t>QaaSAutomation Project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sz="2600" dirty="0" smtClean="0"/>
          </a:p>
          <a:p>
            <a:pPr marL="0" indent="0">
              <a:buNone/>
            </a:pPr>
            <a:endParaRPr lang="en-US" sz="2600" dirty="0"/>
          </a:p>
          <a:p>
            <a:r>
              <a:rPr lang="en-US" sz="1900" dirty="0" smtClean="0"/>
              <a:t>This Project consist of product specific methods</a:t>
            </a:r>
            <a:endParaRPr lang="en-US" sz="1900" dirty="0"/>
          </a:p>
        </p:txBody>
      </p:sp>
      <p:pic>
        <p:nvPicPr>
          <p:cNvPr id="6" name="Picture 5"/>
          <p:cNvPicPr>
            <a:picLocks noChangeAspect="1"/>
          </p:cNvPicPr>
          <p:nvPr/>
        </p:nvPicPr>
        <p:blipFill>
          <a:blip r:embed="rId2"/>
          <a:stretch>
            <a:fillRect/>
          </a:stretch>
        </p:blipFill>
        <p:spPr>
          <a:xfrm>
            <a:off x="6510337" y="2320592"/>
            <a:ext cx="3000375" cy="2462214"/>
          </a:xfrm>
          <a:prstGeom prst="rect">
            <a:avLst/>
          </a:prstGeom>
        </p:spPr>
      </p:pic>
      <p:pic>
        <p:nvPicPr>
          <p:cNvPr id="7" name="Picture 6"/>
          <p:cNvPicPr>
            <a:picLocks noChangeAspect="1"/>
          </p:cNvPicPr>
          <p:nvPr/>
        </p:nvPicPr>
        <p:blipFill>
          <a:blip r:embed="rId3"/>
          <a:stretch>
            <a:fillRect/>
          </a:stretch>
        </p:blipFill>
        <p:spPr>
          <a:xfrm>
            <a:off x="1743074" y="2320593"/>
            <a:ext cx="2895600" cy="2462213"/>
          </a:xfrm>
          <a:prstGeom prst="rect">
            <a:avLst/>
          </a:prstGeom>
        </p:spPr>
      </p:pic>
    </p:spTree>
    <p:extLst>
      <p:ext uri="{BB962C8B-B14F-4D97-AF65-F5344CB8AC3E}">
        <p14:creationId xmlns:p14="http://schemas.microsoft.com/office/powerpoint/2010/main" val="3452415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Test Execution Using </a:t>
            </a:r>
            <a:r>
              <a:rPr lang="en-US" dirty="0" err="1" smtClean="0"/>
              <a:t>TestNG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Writing a test in </a:t>
            </a:r>
            <a:r>
              <a:rPr lang="en-US" dirty="0" err="1"/>
              <a:t>TestNG</a:t>
            </a:r>
            <a:r>
              <a:rPr lang="en-US" dirty="0"/>
              <a:t> basically </a:t>
            </a:r>
            <a:r>
              <a:rPr lang="en-US" dirty="0" smtClean="0"/>
              <a:t>involves in </a:t>
            </a:r>
            <a:r>
              <a:rPr lang="en-US" dirty="0"/>
              <a:t>insert </a:t>
            </a:r>
            <a:r>
              <a:rPr lang="en-US" dirty="0" err="1"/>
              <a:t>TestNG</a:t>
            </a:r>
            <a:r>
              <a:rPr lang="en-US" dirty="0"/>
              <a:t> </a:t>
            </a:r>
            <a:r>
              <a:rPr lang="en-US" dirty="0" smtClean="0"/>
              <a:t>annotations </a:t>
            </a:r>
            <a:r>
              <a:rPr lang="en-US" dirty="0"/>
              <a:t>in your code</a:t>
            </a:r>
            <a:r>
              <a:rPr lang="en-US" dirty="0" smtClean="0"/>
              <a:t>.</a:t>
            </a:r>
          </a:p>
          <a:p>
            <a:r>
              <a:rPr lang="en-US" dirty="0"/>
              <a:t>Annotations were formally added to the Java language in JDK 5, and </a:t>
            </a:r>
            <a:r>
              <a:rPr lang="en-US" dirty="0" err="1"/>
              <a:t>TestNG</a:t>
            </a:r>
            <a:r>
              <a:rPr lang="en-US" dirty="0"/>
              <a:t> made the choice to use annotations to annotate test classes</a:t>
            </a:r>
            <a:r>
              <a:rPr lang="en-US" dirty="0" smtClean="0"/>
              <a:t>.</a:t>
            </a:r>
          </a:p>
          <a:p>
            <a:r>
              <a:rPr lang="en-US" dirty="0"/>
              <a:t>Annotations URL</a:t>
            </a:r>
            <a:r>
              <a:rPr lang="en-US" dirty="0" smtClean="0"/>
              <a:t>: </a:t>
            </a:r>
            <a:r>
              <a:rPr lang="en-US" dirty="0" smtClean="0">
                <a:hlinkClick r:id="rId2"/>
              </a:rPr>
              <a:t>https</a:t>
            </a:r>
            <a:r>
              <a:rPr lang="en-US" dirty="0">
                <a:hlinkClick r:id="rId2"/>
              </a:rPr>
              <a:t>://www.tutorialspoint.com/testng/testng_basic_annotations.htm</a:t>
            </a:r>
            <a:endParaRPr lang="en-US" dirty="0" smtClean="0"/>
          </a:p>
          <a:p>
            <a:r>
              <a:rPr lang="en-US" dirty="0" smtClean="0"/>
              <a:t>We are using the Testng.xml to invoke the execution which contains</a:t>
            </a:r>
          </a:p>
          <a:p>
            <a:pPr marL="0" indent="0">
              <a:buNone/>
            </a:pPr>
            <a:r>
              <a:rPr lang="en-US" dirty="0"/>
              <a:t> </a:t>
            </a:r>
            <a:r>
              <a:rPr lang="en-US" dirty="0" smtClean="0"/>
              <a:t>   runner.java file  </a:t>
            </a:r>
            <a:endParaRPr lang="en-US" dirty="0"/>
          </a:p>
          <a:p>
            <a:r>
              <a:rPr lang="en-US" dirty="0" smtClean="0"/>
              <a:t>We used runner.java file to execute the required test cases/</a:t>
            </a:r>
            <a:r>
              <a:rPr lang="en-US" dirty="0"/>
              <a:t> Scenario's </a:t>
            </a:r>
            <a:endParaRPr lang="en-US" dirty="0" smtClean="0"/>
          </a:p>
          <a:p>
            <a:r>
              <a:rPr lang="en-US" dirty="0" smtClean="0"/>
              <a:t>Runner class consist of Cucumber option such as (Feature file path, Glue code path, tag name)</a:t>
            </a:r>
          </a:p>
          <a:p>
            <a:pPr marL="0" indent="0">
              <a:buNone/>
            </a:pPr>
            <a:r>
              <a:rPr lang="en-US" dirty="0" smtClean="0"/>
              <a:t>        </a:t>
            </a:r>
            <a:r>
              <a:rPr lang="en-US" b="1" dirty="0" smtClean="0"/>
              <a:t>Feature file path</a:t>
            </a:r>
            <a:r>
              <a:rPr lang="en-US" dirty="0" smtClean="0"/>
              <a:t>-Test Case Path</a:t>
            </a:r>
          </a:p>
          <a:p>
            <a:pPr marL="0" indent="0">
              <a:buNone/>
            </a:pPr>
            <a:r>
              <a:rPr lang="en-US" dirty="0" smtClean="0"/>
              <a:t>        </a:t>
            </a:r>
            <a:r>
              <a:rPr lang="en-US" b="1" dirty="0" smtClean="0"/>
              <a:t>Glue Code path</a:t>
            </a:r>
            <a:r>
              <a:rPr lang="en-US" dirty="0" smtClean="0"/>
              <a:t>-</a:t>
            </a:r>
            <a:r>
              <a:rPr lang="en-US" dirty="0" err="1" smtClean="0"/>
              <a:t>Stepdefinition</a:t>
            </a:r>
            <a:r>
              <a:rPr lang="en-US" dirty="0"/>
              <a:t> </a:t>
            </a:r>
            <a:r>
              <a:rPr lang="en-US" dirty="0" smtClean="0"/>
              <a:t>path(Supporting Method)</a:t>
            </a:r>
          </a:p>
          <a:p>
            <a:pPr marL="0" indent="0">
              <a:buNone/>
            </a:pPr>
            <a:r>
              <a:rPr lang="en-US" dirty="0" smtClean="0"/>
              <a:t>        </a:t>
            </a:r>
            <a:r>
              <a:rPr lang="en-US" b="1" dirty="0" smtClean="0"/>
              <a:t>Tag name</a:t>
            </a:r>
            <a:r>
              <a:rPr lang="en-US" dirty="0" smtClean="0"/>
              <a:t>-Indicates the Scenario's to be executed</a:t>
            </a:r>
          </a:p>
          <a:p>
            <a:endParaRPr lang="en-US" dirty="0" smtClean="0"/>
          </a:p>
          <a:p>
            <a:endParaRPr lang="en-US" dirty="0"/>
          </a:p>
        </p:txBody>
      </p:sp>
    </p:spTree>
    <p:extLst>
      <p:ext uri="{BB962C8B-B14F-4D97-AF65-F5344CB8AC3E}">
        <p14:creationId xmlns:p14="http://schemas.microsoft.com/office/powerpoint/2010/main" val="2525384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C1D6C2E790F54AA1579AB3147F9ADB" ma:contentTypeVersion="0" ma:contentTypeDescription="Create a new document." ma:contentTypeScope="" ma:versionID="d7b82b5ab33ff3861df3ba094133c9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4D37997-473A-4454-9B81-8493E0A4D55A}"/>
</file>

<file path=customXml/itemProps2.xml><?xml version="1.0" encoding="utf-8"?>
<ds:datastoreItem xmlns:ds="http://schemas.openxmlformats.org/officeDocument/2006/customXml" ds:itemID="{A0A43422-23DD-4064-A02F-B836405D5680}"/>
</file>

<file path=customXml/itemProps3.xml><?xml version="1.0" encoding="utf-8"?>
<ds:datastoreItem xmlns:ds="http://schemas.openxmlformats.org/officeDocument/2006/customXml" ds:itemID="{ABD9FDBE-DBDF-45CF-926E-B92B23AF649B}"/>
</file>

<file path=docProps/app.xml><?xml version="1.0" encoding="utf-8"?>
<Properties xmlns="http://schemas.openxmlformats.org/officeDocument/2006/extended-properties" xmlns:vt="http://schemas.openxmlformats.org/officeDocument/2006/docPropsVTypes">
  <Template>Facet</Template>
  <TotalTime>763</TotalTime>
  <Words>926</Words>
  <Application>Microsoft Office PowerPoint</Application>
  <PresentationFormat>Widescreen</PresentationFormat>
  <Paragraphs>116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Segoe UI</vt:lpstr>
      <vt:lpstr>Trebuchet MS</vt:lpstr>
      <vt:lpstr>Wingdings 3</vt:lpstr>
      <vt:lpstr>Facet</vt:lpstr>
      <vt:lpstr>ClaimSphere Automation Project</vt:lpstr>
      <vt:lpstr>ClaimSphere Automation Framework (CAF)</vt:lpstr>
      <vt:lpstr>Environment</vt:lpstr>
      <vt:lpstr>Introduction of Cucumber Framework</vt:lpstr>
      <vt:lpstr>The scenario below is written in Gherkin.</vt:lpstr>
      <vt:lpstr>                 Test Management Tool</vt:lpstr>
      <vt:lpstr> Page Object Model in Selenium </vt:lpstr>
      <vt:lpstr>                 ClaimSphere Framework</vt:lpstr>
      <vt:lpstr>          Test Execution Using TestNG</vt:lpstr>
      <vt:lpstr>                               Reporting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Claimsphere Test Automation</dc:title>
  <dc:creator>S, Kumaran</dc:creator>
  <cp:lastModifiedBy>S, Kumaran</cp:lastModifiedBy>
  <cp:revision>56</cp:revision>
  <dcterms:created xsi:type="dcterms:W3CDTF">2021-02-19T06:07:29Z</dcterms:created>
  <dcterms:modified xsi:type="dcterms:W3CDTF">2021-04-13T07:53:09Z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0x0101003CC1D6C2E790F54AA1579AB3147F9ADB</vt:lpwstr>
  </property>
</Properties>
</file>