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80" r:id="rId3"/>
    <p:sldId id="279" r:id="rId4"/>
    <p:sldId id="265" r:id="rId5"/>
    <p:sldId id="274" r:id="rId6"/>
    <p:sldId id="281" r:id="rId7"/>
    <p:sldId id="276" r:id="rId8"/>
    <p:sldId id="277" r:id="rId9"/>
    <p:sldId id="282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19C55-D398-43BA-B308-5A2F063964E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92682-A136-4003-A8AE-053916A61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35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3BC2-C113-4DF0-828D-49E1A236C7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09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343222"/>
            <a:r>
              <a:rPr lang="en-US" sz="1200" b="1" dirty="0" smtClean="0"/>
              <a:t>CAF</a:t>
            </a:r>
            <a:r>
              <a:rPr lang="en-US" sz="1200" dirty="0" smtClean="0"/>
              <a:t> is a framework for Behavior-Driven Development (BDD). It focuses on testing the features of program by defining the stories in scenarios that express the desired behavior in a textual format. </a:t>
            </a:r>
          </a:p>
          <a:p>
            <a:pPr defTabSz="343222"/>
            <a:r>
              <a:rPr lang="en-US" sz="1200" dirty="0" smtClean="0"/>
              <a:t>Overview of format (Given, When, Then)</a:t>
            </a:r>
          </a:p>
          <a:p>
            <a:pPr defTabSz="343222"/>
            <a:r>
              <a:rPr lang="en-US" sz="1200" dirty="0" smtClean="0"/>
              <a:t> </a:t>
            </a:r>
          </a:p>
          <a:p>
            <a:pPr defTabSz="343222"/>
            <a:r>
              <a:rPr lang="en-US" sz="1200" dirty="0" smtClean="0"/>
              <a:t>A scenario is a collection of executable steps. In CAF it is expressed in Given, When, Then format.  </a:t>
            </a:r>
          </a:p>
          <a:p>
            <a:pPr marL="214536" indent="-214536" defTabSz="343222">
              <a:buFont typeface="Arial" pitchFamily="34" charset="0"/>
              <a:buChar char="•"/>
            </a:pPr>
            <a:r>
              <a:rPr lang="en-US" sz="1200" dirty="0" smtClean="0"/>
              <a:t>Given step represents a precondition to an event</a:t>
            </a:r>
          </a:p>
          <a:p>
            <a:pPr marL="214536" indent="-214536" defTabSz="343222">
              <a:buFont typeface="Arial" pitchFamily="34" charset="0"/>
              <a:buChar char="•"/>
            </a:pPr>
            <a:r>
              <a:rPr lang="en-US" sz="1200" dirty="0" smtClean="0"/>
              <a:t>When step represents the occurrence of the event</a:t>
            </a:r>
          </a:p>
          <a:p>
            <a:pPr marL="214536" indent="-214536" defTabSz="343222">
              <a:buFont typeface="Arial" pitchFamily="34" charset="0"/>
              <a:buChar char="•"/>
            </a:pPr>
            <a:r>
              <a:rPr lang="en-US" sz="1200" dirty="0" smtClean="0"/>
              <a:t>Then step represents the outcome of the event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375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550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2327-81CA-4EA0-8DB7-92E146E1A9E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3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2327-81CA-4EA0-8DB7-92E146E1A9E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7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2327-81CA-4EA0-8DB7-92E146E1A9E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17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861"/>
            <a:ext cx="12192000" cy="68617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8E5F3-76E5-C042-960D-4D3913A473A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31B7D22-96C5-D744-AB8D-7183965D3C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04887"/>
            <a:ext cx="11131783" cy="830933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22C6B8-2F6B-8947-A2A3-ED9E370F7326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BC14C20-C069-724B-A635-DC1F5CCF80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939A0796-1F5C-6743-A1D0-11A18609B2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0B9CC9C9-D971-3041-A81C-BA9E6B224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95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none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8000" y="1549401"/>
            <a:ext cx="11222736" cy="44153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8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862" y="6313226"/>
            <a:ext cx="718927" cy="501028"/>
          </a:xfrm>
        </p:spPr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2325" y="0"/>
            <a:ext cx="11286649" cy="607259"/>
          </a:xfrm>
        </p:spPr>
        <p:txBody>
          <a:bodyPr/>
          <a:lstStyle>
            <a:lvl1pPr>
              <a:defRPr lang="en-US" sz="2667" b="1" kern="1200" baseline="0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89392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2327-81CA-4EA0-8DB7-92E146E1A9E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2327-81CA-4EA0-8DB7-92E146E1A9E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2327-81CA-4EA0-8DB7-92E146E1A9E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2327-81CA-4EA0-8DB7-92E146E1A9E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0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2327-81CA-4EA0-8DB7-92E146E1A9E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0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2327-81CA-4EA0-8DB7-92E146E1A9E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7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2327-81CA-4EA0-8DB7-92E146E1A9E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2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2327-81CA-4EA0-8DB7-92E146E1A9E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9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F2327-81CA-4EA0-8DB7-92E146E1A9E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538CCB4-1560-6942-A5AB-C8F09B136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3863" y="6148851"/>
            <a:ext cx="6096000" cy="207264"/>
          </a:xfrm>
        </p:spPr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BCE1D04-0A9E-5D41-992E-0FA6F4F8B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218" y="2515687"/>
            <a:ext cx="11131783" cy="609334"/>
          </a:xfrm>
        </p:spPr>
        <p:txBody>
          <a:bodyPr/>
          <a:lstStyle/>
          <a:p>
            <a:r>
              <a:rPr lang="en-US" sz="3733" dirty="0" smtClean="0"/>
              <a:t>ClaimSphere Automation</a:t>
            </a:r>
            <a:endParaRPr lang="en-US" sz="3733" dirty="0"/>
          </a:p>
        </p:txBody>
      </p:sp>
    </p:spTree>
    <p:extLst>
      <p:ext uri="{BB962C8B-B14F-4D97-AF65-F5344CB8AC3E}">
        <p14:creationId xmlns:p14="http://schemas.microsoft.com/office/powerpoint/2010/main" val="362500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147" y="2841675"/>
            <a:ext cx="11222736" cy="828040"/>
          </a:xfrm>
        </p:spPr>
        <p:txBody>
          <a:bodyPr/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Thank You !!!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© 2020 Cognizant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10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38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585">
              <a:defRPr/>
            </a:pPr>
            <a:fld id="{B32AB80A-78BA-6B42-BA0D-B44ACF890F5A}" type="slidenum">
              <a:rPr lang="en-US" sz="1400">
                <a:solidFill>
                  <a:prstClr val="white"/>
                </a:solidFill>
                <a:latin typeface="Arial"/>
              </a:rPr>
              <a:pPr defTabSz="609585">
                <a:defRPr/>
              </a:pPr>
              <a:t>2</a:t>
            </a:fld>
            <a:endParaRPr lang="en-US" sz="1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ClaimSphere Automation Framework (CAF)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2784985" y="3547178"/>
            <a:ext cx="3935961" cy="543169"/>
          </a:xfrm>
          <a:prstGeom prst="rect">
            <a:avLst/>
          </a:prstGeom>
          <a:solidFill>
            <a:srgbClr val="4BACC6"/>
          </a:solidFill>
          <a:ln w="381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91439" tIns="45719" rIns="91439" bIns="45719" rtlCol="0" anchor="ctr"/>
          <a:lstStyle/>
          <a:p>
            <a:pPr algn="ctr" defTabSz="91433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kern="0" dirty="0">
              <a:solidFill>
                <a:prstClr val="white"/>
              </a:solidFill>
              <a:latin typeface="Arial"/>
              <a:cs typeface="Calibri" panose="020F0502020204030204" pitchFamily="34" charset="0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2784985" y="2231211"/>
            <a:ext cx="3935961" cy="766304"/>
          </a:xfrm>
          <a:prstGeom prst="rect">
            <a:avLst/>
          </a:prstGeom>
          <a:solidFill>
            <a:srgbClr val="4BACC6"/>
          </a:solidFill>
          <a:ln w="381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91439" tIns="45719" rIns="91439" bIns="45719" rtlCol="0" anchor="ctr"/>
          <a:lstStyle/>
          <a:p>
            <a:pPr algn="ctr" defTabSz="91433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kern="0" dirty="0">
              <a:solidFill>
                <a:prstClr val="white"/>
              </a:solidFill>
              <a:latin typeface="Arial"/>
              <a:cs typeface="Calibri" panose="020F0502020204030204" pitchFamily="34" charset="0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2784985" y="1626990"/>
            <a:ext cx="3935961" cy="604217"/>
          </a:xfrm>
          <a:prstGeom prst="rect">
            <a:avLst/>
          </a:prstGeom>
          <a:solidFill>
            <a:srgbClr val="4BACC6"/>
          </a:solidFill>
          <a:ln w="381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91439" tIns="45719" rIns="91439" bIns="45719" rtlCol="0" anchor="ctr"/>
          <a:lstStyle/>
          <a:p>
            <a:pPr algn="ctr" defTabSz="91433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kern="0" dirty="0">
              <a:solidFill>
                <a:prstClr val="white"/>
              </a:solidFill>
              <a:latin typeface="Arial"/>
              <a:cs typeface="Calibri" panose="020F0502020204030204" pitchFamily="34" charset="0"/>
            </a:endParaRPr>
          </a:p>
        </p:txBody>
      </p:sp>
      <p:cxnSp>
        <p:nvCxnSpPr>
          <p:cNvPr id="139" name="Straight Connector 138"/>
          <p:cNvCxnSpPr/>
          <p:nvPr/>
        </p:nvCxnSpPr>
        <p:spPr>
          <a:xfrm>
            <a:off x="4912588" y="1614717"/>
            <a:ext cx="1689" cy="636323"/>
          </a:xfrm>
          <a:prstGeom prst="line">
            <a:avLst/>
          </a:prstGeom>
          <a:solidFill>
            <a:sysClr val="windowText" lastClr="000000">
              <a:lumMod val="20000"/>
              <a:lumOff val="80000"/>
            </a:sysClr>
          </a:solidFill>
          <a:ln w="28575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140" name="Straight Connector 139"/>
          <p:cNvCxnSpPr/>
          <p:nvPr/>
        </p:nvCxnSpPr>
        <p:spPr>
          <a:xfrm>
            <a:off x="4204512" y="2223237"/>
            <a:ext cx="0" cy="756707"/>
          </a:xfrm>
          <a:prstGeom prst="line">
            <a:avLst/>
          </a:prstGeom>
          <a:solidFill>
            <a:sysClr val="windowText" lastClr="000000">
              <a:lumMod val="20000"/>
              <a:lumOff val="80000"/>
            </a:sys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</p:cxnSp>
      <p:cxnSp>
        <p:nvCxnSpPr>
          <p:cNvPr id="141" name="Straight Connector 140"/>
          <p:cNvCxnSpPr/>
          <p:nvPr/>
        </p:nvCxnSpPr>
        <p:spPr>
          <a:xfrm>
            <a:off x="5559515" y="2251038"/>
            <a:ext cx="0" cy="746476"/>
          </a:xfrm>
          <a:prstGeom prst="line">
            <a:avLst/>
          </a:prstGeom>
          <a:solidFill>
            <a:sysClr val="windowText" lastClr="000000">
              <a:lumMod val="20000"/>
              <a:lumOff val="80000"/>
            </a:sys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142" name="TextBox 141"/>
          <p:cNvSpPr txBox="1"/>
          <p:nvPr/>
        </p:nvSpPr>
        <p:spPr>
          <a:xfrm>
            <a:off x="2883564" y="1702676"/>
            <a:ext cx="2338125" cy="318098"/>
          </a:xfrm>
          <a:prstGeom prst="rect">
            <a:avLst/>
          </a:prstGeom>
          <a:noFill/>
          <a:effectLst/>
        </p:spPr>
        <p:txBody>
          <a:bodyPr wrap="square" lIns="91439" tIns="45719" rIns="91439" bIns="45719" rtlCol="0">
            <a:spAutoFit/>
          </a:bodyPr>
          <a:lstStyle/>
          <a:p>
            <a:pPr defTabSz="91433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67" kern="0" dirty="0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Test Suite Repository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5189427" y="1693835"/>
            <a:ext cx="1390072" cy="318098"/>
          </a:xfrm>
          <a:prstGeom prst="rect">
            <a:avLst/>
          </a:prstGeom>
          <a:noFill/>
          <a:effectLst/>
        </p:spPr>
        <p:txBody>
          <a:bodyPr wrap="square" lIns="91439" tIns="45719" rIns="91439" bIns="45719" rtlCol="0">
            <a:spAutoFit/>
          </a:bodyPr>
          <a:lstStyle/>
          <a:p>
            <a:pPr defTabSz="91433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67" kern="0" dirty="0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Driver Script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5641033" y="2319944"/>
            <a:ext cx="1122668" cy="543865"/>
          </a:xfrm>
          <a:prstGeom prst="rect">
            <a:avLst/>
          </a:prstGeom>
          <a:noFill/>
          <a:effectLst/>
        </p:spPr>
        <p:txBody>
          <a:bodyPr wrap="square" lIns="91439" tIns="45719" rIns="91439" bIns="45719" rtlCol="0">
            <a:spAutoFit/>
          </a:bodyPr>
          <a:lstStyle/>
          <a:p>
            <a:pPr defTabSz="91433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67" kern="0" dirty="0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Config Handler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398596" y="2317527"/>
            <a:ext cx="1419016" cy="543865"/>
          </a:xfrm>
          <a:prstGeom prst="rect">
            <a:avLst/>
          </a:prstGeom>
          <a:noFill/>
          <a:effectLst/>
        </p:spPr>
        <p:txBody>
          <a:bodyPr wrap="square" lIns="91439" tIns="45719" rIns="91439" bIns="45719" rtlCol="0">
            <a:spAutoFit/>
          </a:bodyPr>
          <a:lstStyle/>
          <a:p>
            <a:pPr defTabSz="91433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67" kern="0" dirty="0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Page object </a:t>
            </a:r>
          </a:p>
          <a:p>
            <a:pPr defTabSz="91433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67" kern="0" dirty="0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Handler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3043084" y="2317527"/>
            <a:ext cx="857177" cy="543865"/>
          </a:xfrm>
          <a:prstGeom prst="rect">
            <a:avLst/>
          </a:prstGeom>
          <a:noFill/>
          <a:effectLst/>
        </p:spPr>
        <p:txBody>
          <a:bodyPr wrap="square" lIns="91439" tIns="45719" rIns="91439" bIns="45719" rtlCol="0">
            <a:spAutoFit/>
          </a:bodyPr>
          <a:lstStyle/>
          <a:p>
            <a:pPr defTabSz="91433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67" kern="0" dirty="0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Data Handler</a:t>
            </a:r>
          </a:p>
        </p:txBody>
      </p:sp>
      <p:sp>
        <p:nvSpPr>
          <p:cNvPr id="147" name="Rectangle 146"/>
          <p:cNvSpPr/>
          <p:nvPr/>
        </p:nvSpPr>
        <p:spPr>
          <a:xfrm>
            <a:off x="2784985" y="3002652"/>
            <a:ext cx="3935961" cy="543169"/>
          </a:xfrm>
          <a:prstGeom prst="rect">
            <a:avLst/>
          </a:prstGeom>
          <a:solidFill>
            <a:srgbClr val="4BACC6"/>
          </a:solidFill>
          <a:ln w="381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91439" tIns="45719" rIns="91439" bIns="45719" rtlCol="0" anchor="ctr"/>
          <a:lstStyle/>
          <a:p>
            <a:pPr algn="ctr" defTabSz="91433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kern="0" dirty="0">
              <a:solidFill>
                <a:prstClr val="white"/>
              </a:solidFill>
              <a:latin typeface="Arial"/>
              <a:cs typeface="Calibri" panose="020F0502020204030204" pitchFamily="34" charset="0"/>
            </a:endParaRPr>
          </a:p>
        </p:txBody>
      </p:sp>
      <p:sp>
        <p:nvSpPr>
          <p:cNvPr id="148" name="Pentagon 147"/>
          <p:cNvSpPr/>
          <p:nvPr/>
        </p:nvSpPr>
        <p:spPr>
          <a:xfrm>
            <a:off x="2784985" y="3002652"/>
            <a:ext cx="2193816" cy="543169"/>
          </a:xfrm>
          <a:prstGeom prst="homePlate">
            <a:avLst/>
          </a:prstGeom>
          <a:solidFill>
            <a:srgbClr val="4BACC6"/>
          </a:solidFill>
          <a:ln w="381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91439" tIns="45719" rIns="91439" bIns="45719" rtlCol="0" anchor="ctr"/>
          <a:lstStyle/>
          <a:p>
            <a:pPr algn="ctr" defTabSz="91433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kern="0" dirty="0">
              <a:solidFill>
                <a:prstClr val="white"/>
              </a:solidFill>
              <a:latin typeface="Arial"/>
              <a:cs typeface="Calibri" panose="020F0502020204030204" pitchFamily="34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3001955" y="3075559"/>
            <a:ext cx="1995016" cy="318098"/>
          </a:xfrm>
          <a:prstGeom prst="rect">
            <a:avLst/>
          </a:prstGeom>
          <a:noFill/>
          <a:effectLst/>
        </p:spPr>
        <p:txBody>
          <a:bodyPr wrap="square" lIns="91439" tIns="45719" rIns="91439" bIns="45719" rtlCol="0">
            <a:spAutoFit/>
          </a:bodyPr>
          <a:lstStyle/>
          <a:p>
            <a:pPr defTabSz="91433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67" kern="0" dirty="0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Component Libraries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137244" y="3075559"/>
            <a:ext cx="1454659" cy="318098"/>
          </a:xfrm>
          <a:prstGeom prst="rect">
            <a:avLst/>
          </a:prstGeom>
          <a:noFill/>
          <a:effectLst/>
        </p:spPr>
        <p:txBody>
          <a:bodyPr wrap="square" lIns="91439" tIns="45719" rIns="91439" bIns="45719" rtlCol="0">
            <a:spAutoFit/>
          </a:bodyPr>
          <a:lstStyle/>
          <a:p>
            <a:pPr defTabSz="91433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67" kern="0" dirty="0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Utility Libraries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546552" y="3627013"/>
            <a:ext cx="2958363" cy="318098"/>
          </a:xfrm>
          <a:prstGeom prst="rect">
            <a:avLst/>
          </a:prstGeom>
          <a:noFill/>
          <a:effectLst/>
        </p:spPr>
        <p:txBody>
          <a:bodyPr wrap="square" lIns="91439" tIns="45719" rIns="91439" bIns="45719" rtlCol="0">
            <a:spAutoFit/>
          </a:bodyPr>
          <a:lstStyle/>
          <a:p>
            <a:pPr defTabSz="91433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67" kern="0" dirty="0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Functional &amp; Business Libraries</a:t>
            </a:r>
            <a:endParaRPr lang="en-US" sz="1467" kern="0" dirty="0">
              <a:solidFill>
                <a:prstClr val="white"/>
              </a:solidFill>
              <a:latin typeface="Arial"/>
              <a:cs typeface="Calibri" panose="020F0502020204030204" pitchFamily="34" charset="0"/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2817702" y="742665"/>
            <a:ext cx="3935961" cy="543169"/>
          </a:xfrm>
          <a:prstGeom prst="rect">
            <a:avLst/>
          </a:prstGeom>
          <a:solidFill>
            <a:srgbClr val="4BACC6"/>
          </a:solidFill>
          <a:ln w="381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91439" tIns="45719" rIns="91439" bIns="45719" rtlCol="0" anchor="ctr"/>
          <a:lstStyle/>
          <a:p>
            <a:pPr algn="ctr" defTabSz="91433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kern="0" dirty="0">
              <a:solidFill>
                <a:prstClr val="white"/>
              </a:solidFill>
              <a:latin typeface="Arial"/>
              <a:cs typeface="Calibri" panose="020F0502020204030204" pitchFamily="34" charset="0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3291646" y="858809"/>
            <a:ext cx="2991663" cy="318098"/>
          </a:xfrm>
          <a:prstGeom prst="rect">
            <a:avLst/>
          </a:prstGeom>
          <a:noFill/>
          <a:effectLst/>
        </p:spPr>
        <p:txBody>
          <a:bodyPr wrap="square" lIns="91439" tIns="45719" rIns="91439" bIns="45719" rtlCol="0">
            <a:spAutoFit/>
          </a:bodyPr>
          <a:lstStyle/>
          <a:p>
            <a:pPr algn="ctr" defTabSz="91433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67" b="1" kern="0" dirty="0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CI </a:t>
            </a:r>
            <a:r>
              <a:rPr lang="en-US" sz="1467" b="1" kern="0" dirty="0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Based Execution – </a:t>
            </a:r>
            <a:r>
              <a:rPr lang="en-US" sz="1467" kern="0" dirty="0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155" name="Rectangle 154"/>
          <p:cNvSpPr/>
          <p:nvPr/>
        </p:nvSpPr>
        <p:spPr>
          <a:xfrm>
            <a:off x="2774905" y="4090348"/>
            <a:ext cx="3935961" cy="543169"/>
          </a:xfrm>
          <a:prstGeom prst="rect">
            <a:avLst/>
          </a:prstGeom>
          <a:solidFill>
            <a:srgbClr val="4BACC6"/>
          </a:solidFill>
          <a:ln w="381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91439" tIns="45719" rIns="91439" bIns="45719" rtlCol="0" anchor="ctr"/>
          <a:lstStyle/>
          <a:p>
            <a:pPr algn="ctr" defTabSz="91433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kern="0" dirty="0">
              <a:solidFill>
                <a:prstClr val="white"/>
              </a:solidFill>
              <a:latin typeface="Arial"/>
              <a:cs typeface="Calibri" panose="020F0502020204030204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986181" y="4165729"/>
            <a:ext cx="1991828" cy="318098"/>
          </a:xfrm>
          <a:prstGeom prst="rect">
            <a:avLst/>
          </a:prstGeom>
          <a:noFill/>
          <a:effectLst/>
        </p:spPr>
        <p:txBody>
          <a:bodyPr wrap="square" lIns="91439" tIns="45719" rIns="91439" bIns="45719" rtlCol="0">
            <a:spAutoFit/>
          </a:bodyPr>
          <a:lstStyle/>
          <a:p>
            <a:pPr defTabSz="91433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67" kern="0" dirty="0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Reporting Libraries</a:t>
            </a:r>
          </a:p>
        </p:txBody>
      </p:sp>
      <p:sp>
        <p:nvSpPr>
          <p:cNvPr id="157" name="Rectangle 156"/>
          <p:cNvSpPr/>
          <p:nvPr/>
        </p:nvSpPr>
        <p:spPr>
          <a:xfrm rot="5400000">
            <a:off x="-14508" y="2105614"/>
            <a:ext cx="2541957" cy="2011919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lIns="91439" tIns="45719" rIns="91439" bIns="45719" rtlCol="0" anchor="ctr"/>
          <a:lstStyle/>
          <a:p>
            <a:pPr algn="ctr" defTabSz="91433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kern="0" dirty="0">
              <a:solidFill>
                <a:prstClr val="white"/>
              </a:solidFill>
              <a:latin typeface="Arial"/>
              <a:cs typeface="Calibri" panose="020F0502020204030204" pitchFamily="34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235980" y="1255944"/>
            <a:ext cx="2049729" cy="492993"/>
          </a:xfrm>
          <a:prstGeom prst="rect">
            <a:avLst/>
          </a:prstGeom>
          <a:solidFill>
            <a:srgbClr val="4BACC6"/>
          </a:solidFill>
          <a:ln w="38100" cap="flat" cmpd="sng" algn="ctr">
            <a:noFill/>
            <a:prstDash val="solid"/>
          </a:ln>
          <a:effectLst/>
        </p:spPr>
        <p:txBody>
          <a:bodyPr lIns="91439" tIns="45719" rIns="91439" bIns="45719" rtlCol="0" anchor="ctr"/>
          <a:lstStyle/>
          <a:p>
            <a:pPr algn="ctr" defTabSz="91433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Test Automation Tools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7374533" y="760393"/>
            <a:ext cx="2179232" cy="492993"/>
          </a:xfrm>
          <a:prstGeom prst="rect">
            <a:avLst/>
          </a:prstGeom>
          <a:solidFill>
            <a:srgbClr val="4BACC6"/>
          </a:solidFill>
          <a:ln w="38100" cap="flat" cmpd="sng" algn="ctr">
            <a:noFill/>
            <a:prstDash val="solid"/>
          </a:ln>
          <a:effectLst/>
        </p:spPr>
        <p:txBody>
          <a:bodyPr lIns="91439" tIns="45719" rIns="91439" bIns="45719" rtlCol="0" anchor="ctr"/>
          <a:lstStyle/>
          <a:p>
            <a:pPr algn="ctr" defTabSz="91433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kern="0" dirty="0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Execution platforms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7338653" y="5062686"/>
            <a:ext cx="2179232" cy="831588"/>
          </a:xfrm>
          <a:prstGeom prst="rect">
            <a:avLst/>
          </a:prstGeom>
          <a:solidFill>
            <a:srgbClr val="97BA52"/>
          </a:solidFill>
          <a:ln w="38100" cap="flat" cmpd="sng" algn="ctr">
            <a:noFill/>
            <a:prstDash val="solid"/>
          </a:ln>
          <a:effectLst/>
        </p:spPr>
        <p:txBody>
          <a:bodyPr lIns="91439" tIns="45719" rIns="91439" bIns="45719" rtlCol="0" anchor="ctr"/>
          <a:lstStyle/>
          <a:p>
            <a:pPr algn="ctr" defTabSz="91433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67" kern="0" dirty="0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Product </a:t>
            </a:r>
            <a:r>
              <a:rPr lang="en-US" sz="1467" kern="0" dirty="0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Under Test</a:t>
            </a:r>
          </a:p>
        </p:txBody>
      </p:sp>
      <p:pic>
        <p:nvPicPr>
          <p:cNvPr id="16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81" y="2173946"/>
            <a:ext cx="547979" cy="733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Left-Right Arrow 162"/>
          <p:cNvSpPr/>
          <p:nvPr/>
        </p:nvSpPr>
        <p:spPr>
          <a:xfrm>
            <a:off x="2292167" y="2793370"/>
            <a:ext cx="522555" cy="467789"/>
          </a:xfrm>
          <a:prstGeom prst="leftRightArrow">
            <a:avLst>
              <a:gd name="adj1" fmla="val 31288"/>
              <a:gd name="adj2" fmla="val 40644"/>
            </a:avLst>
          </a:prstGeom>
          <a:solidFill>
            <a:srgbClr val="84BD00"/>
          </a:solidFill>
          <a:ln w="38100" cap="flat" cmpd="sng" algn="ctr">
            <a:noFill/>
            <a:prstDash val="solid"/>
          </a:ln>
          <a:effectLst/>
        </p:spPr>
        <p:txBody>
          <a:bodyPr lIns="91439" tIns="45719" rIns="91439" bIns="45719" rtlCol="0" anchor="ctr"/>
          <a:lstStyle/>
          <a:p>
            <a:pPr algn="ctr" defTabSz="91433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kern="0" dirty="0">
              <a:solidFill>
                <a:prstClr val="white"/>
              </a:solidFill>
              <a:latin typeface="Arial"/>
              <a:cs typeface="Calibri" panose="020F0502020204030204" pitchFamily="34" charset="0"/>
            </a:endParaRPr>
          </a:p>
        </p:txBody>
      </p:sp>
      <p:sp>
        <p:nvSpPr>
          <p:cNvPr id="164" name="Left-Right Arrow 163"/>
          <p:cNvSpPr/>
          <p:nvPr/>
        </p:nvSpPr>
        <p:spPr>
          <a:xfrm>
            <a:off x="6812861" y="2753315"/>
            <a:ext cx="522555" cy="467789"/>
          </a:xfrm>
          <a:prstGeom prst="leftRightArrow">
            <a:avLst>
              <a:gd name="adj1" fmla="val 31288"/>
              <a:gd name="adj2" fmla="val 40644"/>
            </a:avLst>
          </a:prstGeom>
          <a:solidFill>
            <a:srgbClr val="84BD00"/>
          </a:solidFill>
          <a:ln w="38100" cap="flat" cmpd="sng" algn="ctr">
            <a:noFill/>
            <a:prstDash val="solid"/>
          </a:ln>
          <a:effectLst/>
        </p:spPr>
        <p:txBody>
          <a:bodyPr lIns="91439" tIns="45719" rIns="91439" bIns="45719" rtlCol="0" anchor="ctr"/>
          <a:lstStyle/>
          <a:p>
            <a:pPr algn="ctr" defTabSz="91433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kern="0" dirty="0">
              <a:solidFill>
                <a:prstClr val="white"/>
              </a:solidFill>
              <a:latin typeface="Arial"/>
              <a:cs typeface="Calibri" panose="020F0502020204030204" pitchFamily="34" charset="0"/>
            </a:endParaRPr>
          </a:p>
        </p:txBody>
      </p:sp>
      <p:sp>
        <p:nvSpPr>
          <p:cNvPr id="165" name="Right Arrow 164"/>
          <p:cNvSpPr/>
          <p:nvPr/>
        </p:nvSpPr>
        <p:spPr>
          <a:xfrm rot="5400000">
            <a:off x="4628323" y="1286691"/>
            <a:ext cx="353787" cy="352076"/>
          </a:xfrm>
          <a:prstGeom prst="rightArrow">
            <a:avLst/>
          </a:prstGeom>
          <a:solidFill>
            <a:srgbClr val="E3684F"/>
          </a:solidFill>
          <a:ln w="38100" cap="flat" cmpd="sng" algn="ctr">
            <a:noFill/>
            <a:prstDash val="solid"/>
          </a:ln>
          <a:effectLst/>
        </p:spPr>
        <p:txBody>
          <a:bodyPr lIns="91439" tIns="45719" rIns="91439" bIns="45719" rtlCol="0" anchor="ctr"/>
          <a:lstStyle/>
          <a:p>
            <a:pPr algn="ctr" defTabSz="91433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kern="0" dirty="0">
              <a:solidFill>
                <a:prstClr val="white"/>
              </a:solidFill>
              <a:latin typeface="Arial"/>
              <a:cs typeface="Calibri" panose="020F0502020204030204" pitchFamily="34" charset="0"/>
            </a:endParaRPr>
          </a:p>
        </p:txBody>
      </p:sp>
      <p:sp>
        <p:nvSpPr>
          <p:cNvPr id="166" name="Right Arrow 165"/>
          <p:cNvSpPr/>
          <p:nvPr/>
        </p:nvSpPr>
        <p:spPr>
          <a:xfrm rot="5400000">
            <a:off x="8227587" y="4653456"/>
            <a:ext cx="409557" cy="348453"/>
          </a:xfrm>
          <a:prstGeom prst="rightArrow">
            <a:avLst/>
          </a:prstGeom>
          <a:solidFill>
            <a:srgbClr val="4BACC6"/>
          </a:solidFill>
          <a:ln w="381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lIns="91439" tIns="45719" rIns="91439" bIns="45719" rtlCol="0" anchor="ctr"/>
          <a:lstStyle/>
          <a:p>
            <a:pPr algn="ctr" defTabSz="91433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kern="0" dirty="0">
              <a:solidFill>
                <a:prstClr val="white"/>
              </a:solidFill>
              <a:latin typeface="Arial"/>
              <a:cs typeface="Calibri" panose="020F0502020204030204" pitchFamily="34" charset="0"/>
            </a:endParaRPr>
          </a:p>
        </p:txBody>
      </p:sp>
      <p:sp>
        <p:nvSpPr>
          <p:cNvPr id="167" name="Right Arrow 166"/>
          <p:cNvSpPr/>
          <p:nvPr/>
        </p:nvSpPr>
        <p:spPr>
          <a:xfrm rot="5400000">
            <a:off x="4625869" y="4668365"/>
            <a:ext cx="353787" cy="352076"/>
          </a:xfrm>
          <a:prstGeom prst="rightArrow">
            <a:avLst/>
          </a:prstGeom>
          <a:solidFill>
            <a:srgbClr val="E3684F"/>
          </a:solidFill>
          <a:ln w="38100" cap="flat" cmpd="sng" algn="ctr">
            <a:noFill/>
            <a:prstDash val="solid"/>
          </a:ln>
          <a:effectLst/>
        </p:spPr>
        <p:txBody>
          <a:bodyPr lIns="91439" tIns="45719" rIns="91439" bIns="45719" rtlCol="0" anchor="ctr"/>
          <a:lstStyle/>
          <a:p>
            <a:pPr algn="ctr" defTabSz="91433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kern="0" dirty="0">
              <a:solidFill>
                <a:prstClr val="white"/>
              </a:solidFill>
              <a:latin typeface="Arial"/>
              <a:cs typeface="Calibri" panose="020F0502020204030204" pitchFamily="34" charset="0"/>
            </a:endParaRPr>
          </a:p>
        </p:txBody>
      </p:sp>
      <p:sp>
        <p:nvSpPr>
          <p:cNvPr id="168" name="Rectangle 167"/>
          <p:cNvSpPr/>
          <p:nvPr/>
        </p:nvSpPr>
        <p:spPr>
          <a:xfrm rot="5400000">
            <a:off x="4372897" y="3540613"/>
            <a:ext cx="788192" cy="3919129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lIns="91439" tIns="45719" rIns="91439" bIns="45719" rtlCol="0" anchor="ctr"/>
          <a:lstStyle/>
          <a:p>
            <a:pPr algn="ctr" defTabSz="914332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 kern="0" dirty="0">
              <a:solidFill>
                <a:prstClr val="white"/>
              </a:solidFill>
              <a:latin typeface="Arial"/>
              <a:cs typeface="Calibri" panose="020F0502020204030204" pitchFamily="34" charset="0"/>
            </a:endParaRPr>
          </a:p>
        </p:txBody>
      </p:sp>
      <p:cxnSp>
        <p:nvCxnSpPr>
          <p:cNvPr id="169" name="Straight Connector 168"/>
          <p:cNvCxnSpPr/>
          <p:nvPr/>
        </p:nvCxnSpPr>
        <p:spPr>
          <a:xfrm flipH="1">
            <a:off x="5001240" y="4129088"/>
            <a:ext cx="555" cy="504433"/>
          </a:xfrm>
          <a:prstGeom prst="line">
            <a:avLst/>
          </a:prstGeom>
          <a:solidFill>
            <a:sysClr val="windowText" lastClr="000000">
              <a:lumMod val="20000"/>
              <a:lumOff val="80000"/>
            </a:sysClr>
          </a:solidFill>
          <a:ln w="190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170" name="TextBox 169"/>
          <p:cNvSpPr txBox="1"/>
          <p:nvPr/>
        </p:nvSpPr>
        <p:spPr>
          <a:xfrm>
            <a:off x="2825925" y="4174118"/>
            <a:ext cx="2311316" cy="307775"/>
          </a:xfrm>
          <a:prstGeom prst="rect">
            <a:avLst/>
          </a:prstGeom>
          <a:noFill/>
          <a:effectLst/>
        </p:spPr>
        <p:txBody>
          <a:bodyPr wrap="square" lIns="91439" tIns="45719" rIns="91439" bIns="45719" rtlCol="0">
            <a:spAutoFit/>
          </a:bodyPr>
          <a:lstStyle/>
          <a:p>
            <a:pPr defTabSz="91433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kern="0" dirty="0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Error &amp; Exception Handler</a:t>
            </a:r>
          </a:p>
        </p:txBody>
      </p:sp>
      <p:pic>
        <p:nvPicPr>
          <p:cNvPr id="171" name="Picture 1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049" y="5285555"/>
            <a:ext cx="716320" cy="363475"/>
          </a:xfrm>
          <a:prstGeom prst="rect">
            <a:avLst/>
          </a:prstGeom>
          <a:effectLst/>
        </p:spPr>
      </p:pic>
      <p:sp>
        <p:nvSpPr>
          <p:cNvPr id="172" name="TextBox 171"/>
          <p:cNvSpPr txBox="1"/>
          <p:nvPr/>
        </p:nvSpPr>
        <p:spPr>
          <a:xfrm>
            <a:off x="2944088" y="5337157"/>
            <a:ext cx="757472" cy="523218"/>
          </a:xfrm>
          <a:prstGeom prst="rect">
            <a:avLst/>
          </a:prstGeom>
          <a:solidFill>
            <a:srgbClr val="4BACC6"/>
          </a:solidFill>
          <a:effectLst/>
        </p:spPr>
        <p:txBody>
          <a:bodyPr wrap="square" lIns="91439" tIns="45719" rIns="91439" bIns="45719" rtlCol="0">
            <a:spAutoFit/>
          </a:bodyPr>
          <a:lstStyle/>
          <a:p>
            <a:pPr defTabSz="91433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kern="0" dirty="0">
                <a:solidFill>
                  <a:prstClr val="white"/>
                </a:solidFill>
                <a:latin typeface="Arial"/>
                <a:cs typeface="Calibri" panose="020F0502020204030204" pitchFamily="34" charset="0"/>
              </a:rPr>
              <a:t>Reports</a:t>
            </a:r>
          </a:p>
        </p:txBody>
      </p:sp>
      <p:pic>
        <p:nvPicPr>
          <p:cNvPr id="174" name="Picture 1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6970" y="5189204"/>
            <a:ext cx="600545" cy="596608"/>
          </a:xfrm>
          <a:prstGeom prst="rect">
            <a:avLst/>
          </a:prstGeom>
          <a:effectLst/>
        </p:spPr>
      </p:pic>
      <p:pic>
        <p:nvPicPr>
          <p:cNvPr id="194" name="Picture 19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183" y="3126930"/>
            <a:ext cx="1634359" cy="572025"/>
          </a:xfrm>
          <a:prstGeom prst="rect">
            <a:avLst/>
          </a:prstGeom>
        </p:spPr>
      </p:pic>
      <p:graphicFrame>
        <p:nvGraphicFramePr>
          <p:cNvPr id="195" name="Table 194"/>
          <p:cNvGraphicFramePr>
            <a:graphicFrameLocks noGrp="1"/>
          </p:cNvGraphicFramePr>
          <p:nvPr>
            <p:extLst/>
          </p:nvPr>
        </p:nvGraphicFramePr>
        <p:xfrm>
          <a:off x="9950460" y="1140247"/>
          <a:ext cx="2112603" cy="4150524"/>
        </p:xfrm>
        <a:graphic>
          <a:graphicData uri="http://schemas.openxmlformats.org/drawingml/2006/table">
            <a:tbl>
              <a:tblPr firstRow="1" bandRow="1"/>
              <a:tblGrid>
                <a:gridCol w="2112603">
                  <a:extLst>
                    <a:ext uri="{9D8B030D-6E8A-4147-A177-3AD203B41FA5}">
                      <a16:colId xmlns:a16="http://schemas.microsoft.com/office/drawing/2014/main" val="1691330121"/>
                    </a:ext>
                  </a:extLst>
                </a:gridCol>
              </a:tblGrid>
              <a:tr h="3723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GB" sz="1200" b="1" i="0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  <a:ea typeface="Segoe UI" panose="020B0502040204020203" pitchFamily="34" charset="0"/>
                          <a:cs typeface="Calibri" panose="020F0502020204030204" pitchFamily="34" charset="0"/>
                        </a:rPr>
                        <a:t>KEY HIGHLIGHTS</a:t>
                      </a:r>
                      <a:endParaRPr lang="en-GB" sz="1200" b="1" i="0" dirty="0">
                        <a:solidFill>
                          <a:schemeClr val="bg1"/>
                        </a:solidFill>
                        <a:effectLst/>
                        <a:latin typeface="+mj-lt"/>
                        <a:ea typeface="Segoe UI" panose="020B0502040204020203" pitchFamily="34" charset="0"/>
                        <a:cs typeface="Calibri" panose="020F0502020204030204" pitchFamily="34" charset="0"/>
                      </a:endParaRPr>
                    </a:p>
                  </a:txBody>
                  <a:tcPr marL="162560" marR="162560" marT="81280" marB="8128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DB9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81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Page Object model driven approach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Extends to enable BDD through integration with Cucumber</a:t>
                      </a:r>
                    </a:p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Multi-Platform support  - Windows / Linux</a:t>
                      </a:r>
                    </a:p>
                  </a:txBody>
                  <a:tcPr marL="162560" marR="162560" marT="81280" marB="8128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6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3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BENEFITS</a:t>
                      </a: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j-lt"/>
                        <a:ea typeface="Segoe UI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 marL="162560" marR="162560" marT="81280" marB="8128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846475"/>
                  </a:ext>
                </a:extLst>
              </a:tr>
              <a:tr h="180701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Design scalability </a:t>
                      </a:r>
                      <a:r>
                        <a:rPr kumimoji="0" lang="en-US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(through ease in test script reusability and maintainability)</a:t>
                      </a:r>
                    </a:p>
                    <a:p>
                      <a:pPr marL="171450" marR="0" lvl="0" indent="-17145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Execution scalability </a:t>
                      </a:r>
                      <a:r>
                        <a:rPr kumimoji="0" lang="en-US" sz="12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Segoe UI" panose="020B0502040204020203" pitchFamily="34" charset="0"/>
                          <a:cs typeface="Arial" panose="020B0604020202020204" pitchFamily="34" charset="0"/>
                        </a:rPr>
                        <a:t>(through CI and BDD  implementation)</a:t>
                      </a:r>
                    </a:p>
                  </a:txBody>
                  <a:tcPr marL="162560" marR="162560" marT="81280" marB="8128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526060"/>
                  </a:ext>
                </a:extLst>
              </a:tr>
            </a:tbl>
          </a:graphicData>
        </a:graphic>
      </p:graphicFrame>
      <p:pic>
        <p:nvPicPr>
          <p:cNvPr id="67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346" y="3794049"/>
            <a:ext cx="259799" cy="37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547" y="3817013"/>
            <a:ext cx="538080" cy="297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7480310" y="1400917"/>
            <a:ext cx="1853054" cy="3161859"/>
            <a:chOff x="5610232" y="907225"/>
            <a:chExt cx="1389791" cy="2371394"/>
          </a:xfrm>
        </p:grpSpPr>
        <p:grpSp>
          <p:nvGrpSpPr>
            <p:cNvPr id="180" name="Group 179"/>
            <p:cNvGrpSpPr/>
            <p:nvPr/>
          </p:nvGrpSpPr>
          <p:grpSpPr>
            <a:xfrm>
              <a:off x="5610236" y="1101882"/>
              <a:ext cx="1389787" cy="2176737"/>
              <a:chOff x="4965491" y="761537"/>
              <a:chExt cx="1448729" cy="2176737"/>
            </a:xfrm>
          </p:grpSpPr>
          <p:sp>
            <p:nvSpPr>
              <p:cNvPr id="185" name="Rectangle 184"/>
              <p:cNvSpPr/>
              <p:nvPr/>
            </p:nvSpPr>
            <p:spPr>
              <a:xfrm rot="5400000">
                <a:off x="5162489" y="1946552"/>
                <a:ext cx="794724" cy="1188720"/>
              </a:xfrm>
              <a:prstGeom prst="rect">
                <a:avLst/>
              </a:prstGeom>
              <a:noFill/>
              <a:ln w="9525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914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867" kern="0" dirty="0">
                  <a:solidFill>
                    <a:prstClr val="white"/>
                  </a:solidFill>
                  <a:latin typeface="Arial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Rectangle 185"/>
              <p:cNvSpPr/>
              <p:nvPr/>
            </p:nvSpPr>
            <p:spPr>
              <a:xfrm rot="5400000">
                <a:off x="5160134" y="1162812"/>
                <a:ext cx="799434" cy="1188720"/>
              </a:xfrm>
              <a:prstGeom prst="rect">
                <a:avLst/>
              </a:prstGeom>
              <a:noFill/>
              <a:ln w="9525" cap="flat" cmpd="sng" algn="ctr">
                <a:solidFill>
                  <a:sysClr val="window" lastClr="FFFFFF">
                    <a:lumMod val="6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1914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867" kern="0" dirty="0">
                  <a:solidFill>
                    <a:prstClr val="white"/>
                  </a:solidFill>
                  <a:latin typeface="Arial"/>
                  <a:cs typeface="Calibri" panose="020F0502020204030204" pitchFamily="34" charset="0"/>
                </a:endParaRPr>
              </a:p>
            </p:txBody>
          </p:sp>
          <p:pic>
            <p:nvPicPr>
              <p:cNvPr id="188" name="Picture 187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16494" y="965923"/>
                <a:ext cx="240101" cy="212992"/>
              </a:xfrm>
              <a:prstGeom prst="rect">
                <a:avLst/>
              </a:prstGeom>
            </p:spPr>
          </p:pic>
          <p:pic>
            <p:nvPicPr>
              <p:cNvPr id="190" name="Picture 189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10028" y="982532"/>
                <a:ext cx="208376" cy="196383"/>
              </a:xfrm>
              <a:prstGeom prst="rect">
                <a:avLst/>
              </a:prstGeom>
            </p:spPr>
          </p:pic>
          <p:pic>
            <p:nvPicPr>
              <p:cNvPr id="191" name="Picture 8" descr="Image result for desktop icon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6235" y="761537"/>
                <a:ext cx="319187" cy="3191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2" name="TextBox 191"/>
              <p:cNvSpPr txBox="1"/>
              <p:nvPr/>
            </p:nvSpPr>
            <p:spPr>
              <a:xfrm rot="16200000">
                <a:off x="5902632" y="1645299"/>
                <a:ext cx="790575" cy="232601"/>
              </a:xfrm>
              <a:prstGeom prst="rect">
                <a:avLst/>
              </a:prstGeom>
              <a:noFill/>
              <a:ln>
                <a:solidFill>
                  <a:srgbClr val="5B9BD5">
                    <a:alpha val="41000"/>
                  </a:srgb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defTabSz="914377" fontAlgn="base">
                  <a:lnSpc>
                    <a:spcPts val="16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kern="0" dirty="0">
                    <a:solidFill>
                      <a:srgbClr val="4472C4">
                        <a:lumMod val="75000"/>
                      </a:srgbClr>
                    </a:solidFill>
                    <a:latin typeface="Arial"/>
                    <a:cs typeface="Calibri" panose="020F0502020204030204" pitchFamily="34" charset="0"/>
                  </a:rPr>
                  <a:t>Databases</a:t>
                </a:r>
                <a:endParaRPr lang="en-US" sz="1000" kern="0" dirty="0">
                  <a:solidFill>
                    <a:srgbClr val="4472C4">
                      <a:lumMod val="75000"/>
                    </a:srgbClr>
                  </a:solidFill>
                  <a:latin typeface="Arial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TextBox 192"/>
              <p:cNvSpPr txBox="1"/>
              <p:nvPr/>
            </p:nvSpPr>
            <p:spPr>
              <a:xfrm rot="16200000">
                <a:off x="5887517" y="2424611"/>
                <a:ext cx="794723" cy="232601"/>
              </a:xfrm>
              <a:prstGeom prst="rect">
                <a:avLst/>
              </a:prstGeom>
              <a:noFill/>
              <a:ln>
                <a:solidFill>
                  <a:srgbClr val="5B9BD5">
                    <a:alpha val="41000"/>
                  </a:srgb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 defTabSz="914377" fontAlgn="base">
                  <a:lnSpc>
                    <a:spcPts val="16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1000" kern="0" dirty="0">
                    <a:solidFill>
                      <a:srgbClr val="4472C4">
                        <a:lumMod val="75000"/>
                      </a:srgbClr>
                    </a:solidFill>
                    <a:latin typeface="Arial"/>
                    <a:cs typeface="Calibri" panose="020F0502020204030204" pitchFamily="34" charset="0"/>
                  </a:rPr>
                  <a:t>OS</a:t>
                </a:r>
                <a:endParaRPr lang="en-US" sz="1000" kern="0" dirty="0">
                  <a:solidFill>
                    <a:srgbClr val="4472C4">
                      <a:lumMod val="75000"/>
                    </a:srgbClr>
                  </a:solidFill>
                  <a:latin typeface="Arial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3" name="Rectangle 52"/>
            <p:cNvSpPr/>
            <p:nvPr/>
          </p:nvSpPr>
          <p:spPr>
            <a:xfrm rot="5400000">
              <a:off x="5780693" y="736764"/>
              <a:ext cx="799434" cy="1140356"/>
            </a:xfrm>
            <a:prstGeom prst="rect">
              <a:avLst/>
            </a:prstGeom>
            <a:noFill/>
            <a:ln w="9525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1914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67" kern="0" dirty="0">
                <a:solidFill>
                  <a:prstClr val="white"/>
                </a:solidFill>
                <a:latin typeface="Arial"/>
                <a:cs typeface="Calibri" panose="020F0502020204030204" pitchFamily="34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 rot="16200000">
            <a:off x="8644851" y="1779207"/>
            <a:ext cx="1054101" cy="297517"/>
          </a:xfrm>
          <a:prstGeom prst="rect">
            <a:avLst/>
          </a:prstGeom>
          <a:noFill/>
          <a:ln>
            <a:solidFill>
              <a:srgbClr val="5B9BD5">
                <a:alpha val="41000"/>
              </a:srgbClr>
            </a:solidFill>
          </a:ln>
        </p:spPr>
        <p:txBody>
          <a:bodyPr wrap="square" rtlCol="0">
            <a:spAutoFit/>
          </a:bodyPr>
          <a:lstStyle/>
          <a:p>
            <a:pPr algn="ctr" defTabSz="914377" fontAlgn="base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kern="0" dirty="0">
                <a:solidFill>
                  <a:srgbClr val="4472C4">
                    <a:lumMod val="75000"/>
                  </a:srgbClr>
                </a:solidFill>
                <a:latin typeface="Arial"/>
                <a:cs typeface="Calibri" panose="020F0502020204030204" pitchFamily="34" charset="0"/>
              </a:rPr>
              <a:t>Browsers</a:t>
            </a:r>
          </a:p>
        </p:txBody>
      </p:sp>
      <p:pic>
        <p:nvPicPr>
          <p:cNvPr id="1026" name="Picture 2" descr="Image result for sql server imag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616" y="2772875"/>
            <a:ext cx="371272" cy="30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ongodb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695" y="2829646"/>
            <a:ext cx="738693" cy="23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95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/>
          <p:cNvSpPr/>
          <p:nvPr/>
        </p:nvSpPr>
        <p:spPr bwMode="auto">
          <a:xfrm>
            <a:off x="213942" y="4458776"/>
            <a:ext cx="11876463" cy="16681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68652" tIns="34325" rIns="68652" bIns="34325" numCol="1" rtlCol="0" anchor="t" anchorCtr="0" compatLnSpc="1">
            <a:prstTxWarp prst="textNoShape">
              <a:avLst/>
            </a:prstTxWarp>
          </a:bodyPr>
          <a:lstStyle/>
          <a:p>
            <a:pPr defTabSz="914377" eaLnBrk="0" hangingPunct="0"/>
            <a:endParaRPr lang="en-US" sz="1801" b="1" dirty="0">
              <a:solidFill>
                <a:prstClr val="black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9497237" y="814988"/>
            <a:ext cx="1" cy="325762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8323536" y="814990"/>
            <a:ext cx="0" cy="326363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58416" y="814987"/>
            <a:ext cx="0" cy="326965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194181" y="811663"/>
            <a:ext cx="0" cy="327298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942875" y="2020461"/>
            <a:ext cx="1016272" cy="257443"/>
          </a:xfrm>
          <a:prstGeom prst="roundRect">
            <a:avLst/>
          </a:prstGeom>
          <a:solidFill>
            <a:schemeClr val="bg1">
              <a:lumMod val="50000"/>
            </a:schemeClr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0065" tIns="30032" rIns="60065" bIns="30032" anchor="ctr"/>
          <a:lstStyle/>
          <a:p>
            <a:pPr algn="ctr" defTabSz="480536"/>
            <a:r>
              <a:rPr lang="en-US" sz="1000" b="1" dirty="0">
                <a:solidFill>
                  <a:prstClr val="white"/>
                </a:solidFill>
                <a:latin typeface="Calibri" panose="020F0502020204030204"/>
              </a:rPr>
              <a:t>Manual Tester</a:t>
            </a:r>
            <a:endParaRPr lang="en-US" sz="10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936365" y="1730677"/>
            <a:ext cx="974132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42004" y="2533967"/>
            <a:ext cx="9708633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200819" y="1932207"/>
            <a:ext cx="1133668" cy="1717351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065" tIns="30032" rIns="60065" bIns="30032" anchor="ctr"/>
          <a:lstStyle/>
          <a:p>
            <a:pPr algn="ctr" defTabSz="480536"/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Requirement Analysis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54960" y="2061988"/>
            <a:ext cx="2657957" cy="554728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065" tIns="30032" rIns="60065" bIns="30032" anchor="ctr"/>
          <a:lstStyle/>
          <a:p>
            <a:pPr algn="ctr" defTabSz="480536"/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Feature File Creation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  <a:p>
            <a:pPr algn="ctr" defTabSz="480536"/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Step Definition &amp; Function creation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  <a:p>
            <a:pPr algn="ctr" defTabSz="480536"/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Test Data </a:t>
            </a: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creation</a:t>
            </a:r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894408" y="1909879"/>
            <a:ext cx="1236733" cy="2757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60065" tIns="30032" rIns="60065" bIns="30032" anchor="ctr"/>
          <a:lstStyle/>
          <a:p>
            <a:pPr algn="ctr" defTabSz="480536"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Manual Test execution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628928" y="1497454"/>
            <a:ext cx="1566517" cy="157543"/>
          </a:xfrm>
          <a:prstGeom prst="roundRect">
            <a:avLst/>
          </a:prstGeom>
          <a:solidFill>
            <a:srgbClr val="336699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60065" tIns="30032" rIns="60065" bIns="30032" anchor="ctr"/>
          <a:lstStyle/>
          <a:p>
            <a:pPr algn="ctr" defTabSz="480536"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Code deployment</a:t>
            </a:r>
          </a:p>
        </p:txBody>
      </p:sp>
      <p:cxnSp>
        <p:nvCxnSpPr>
          <p:cNvPr id="23" name="Elbow Connector 22"/>
          <p:cNvCxnSpPr>
            <a:stCxn id="20" idx="3"/>
            <a:endCxn id="21" idx="1"/>
          </p:cNvCxnSpPr>
          <p:nvPr/>
        </p:nvCxnSpPr>
        <p:spPr>
          <a:xfrm flipV="1">
            <a:off x="6212917" y="2047777"/>
            <a:ext cx="681491" cy="2915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416028" y="1909879"/>
            <a:ext cx="1011341" cy="27579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60065" tIns="30032" rIns="60065" bIns="30032" anchor="ctr"/>
          <a:lstStyle/>
          <a:p>
            <a:pPr algn="ctr" defTabSz="480536"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Manual Retest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953573" y="2969809"/>
            <a:ext cx="994881" cy="420616"/>
          </a:xfrm>
          <a:prstGeom prst="roundRect">
            <a:avLst/>
          </a:prstGeom>
          <a:solidFill>
            <a:schemeClr val="bg1">
              <a:lumMod val="50000"/>
            </a:schemeClr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0065" tIns="30032" rIns="60065" bIns="30032" anchor="ctr"/>
          <a:lstStyle/>
          <a:p>
            <a:pPr algn="ctr" defTabSz="480536"/>
            <a:r>
              <a:rPr lang="en-US" sz="1000" b="1" dirty="0">
                <a:solidFill>
                  <a:prstClr val="white"/>
                </a:solidFill>
                <a:latin typeface="Calibri" panose="020F0502020204030204"/>
              </a:rPr>
              <a:t>Automation Tester</a:t>
            </a:r>
            <a:endParaRPr lang="en-US" sz="10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92119" y="3306301"/>
            <a:ext cx="1536740" cy="41695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60065" tIns="30032" rIns="60065" bIns="30032" anchor="ctr"/>
          <a:lstStyle/>
          <a:p>
            <a:pPr algn="ctr" defTabSz="480536">
              <a:defRPr/>
            </a:pPr>
            <a:r>
              <a:rPr lang="en-US" sz="1067" dirty="0">
                <a:solidFill>
                  <a:prstClr val="white"/>
                </a:solidFill>
                <a:latin typeface="Calibri" panose="020F0502020204030204"/>
              </a:rPr>
              <a:t>Test framework design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323993" y="3306301"/>
            <a:ext cx="1163919" cy="41695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60065" tIns="30032" rIns="60065" bIns="30032" anchor="ctr"/>
          <a:lstStyle/>
          <a:p>
            <a:pPr algn="ctr" defTabSz="480536"/>
            <a:r>
              <a:rPr lang="en-US" sz="1067" dirty="0">
                <a:solidFill>
                  <a:prstClr val="white"/>
                </a:solidFill>
                <a:latin typeface="Calibri" panose="020F0502020204030204"/>
              </a:rPr>
              <a:t>Automated Test Scripting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628929" y="3306296"/>
            <a:ext cx="2797011" cy="4088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60065" tIns="30032" rIns="60065" bIns="30032" anchor="ctr"/>
          <a:lstStyle/>
          <a:p>
            <a:pPr algn="ctr" defTabSz="480536"/>
            <a:r>
              <a:rPr lang="en-US" sz="1067" dirty="0">
                <a:solidFill>
                  <a:prstClr val="white"/>
                </a:solidFill>
                <a:latin typeface="Calibri" panose="020F0502020204030204"/>
              </a:rPr>
              <a:t>Automated Script  Run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2046873" y="804515"/>
            <a:ext cx="0" cy="323120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9704258" y="2198221"/>
            <a:ext cx="811081" cy="2499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60065" tIns="30032" rIns="60065" bIns="30032" anchor="ctr"/>
          <a:lstStyle/>
          <a:p>
            <a:pPr algn="ctr" defTabSz="480536"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Test Reports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309621" y="804512"/>
            <a:ext cx="1024871" cy="264904"/>
          </a:xfrm>
          <a:prstGeom prst="roundRect">
            <a:avLst/>
          </a:prstGeom>
          <a:solidFill>
            <a:schemeClr val="bg1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60065" tIns="30032" rIns="60065" bIns="30032" anchor="ctr"/>
          <a:lstStyle/>
          <a:p>
            <a:pPr algn="ctr" defTabSz="480536">
              <a:defRPr/>
            </a:pPr>
            <a:r>
              <a:rPr lang="en-US" sz="1000" b="1" dirty="0">
                <a:solidFill>
                  <a:prstClr val="white"/>
                </a:solidFill>
                <a:latin typeface="Calibri" panose="020F0502020204030204"/>
              </a:rPr>
              <a:t>Analysis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676184" y="804514"/>
            <a:ext cx="1368603" cy="264905"/>
          </a:xfrm>
          <a:prstGeom prst="roundRect">
            <a:avLst/>
          </a:prstGeom>
          <a:solidFill>
            <a:schemeClr val="bg1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60065" tIns="30032" rIns="60065" bIns="30032" anchor="ctr"/>
          <a:lstStyle/>
          <a:p>
            <a:pPr algn="ctr" defTabSz="480536"/>
            <a:r>
              <a:rPr lang="en-US" sz="1000" b="1" dirty="0">
                <a:solidFill>
                  <a:prstClr val="white"/>
                </a:solidFill>
                <a:latin typeface="Calibri" panose="020F0502020204030204"/>
              </a:rPr>
              <a:t>Design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347021" y="811290"/>
            <a:ext cx="1028251" cy="251353"/>
          </a:xfrm>
          <a:prstGeom prst="roundRect">
            <a:avLst/>
          </a:prstGeom>
          <a:solidFill>
            <a:schemeClr val="bg1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60065" tIns="30032" rIns="60065" bIns="30032" anchor="ctr"/>
          <a:lstStyle/>
          <a:p>
            <a:pPr algn="ctr" defTabSz="480536"/>
            <a:r>
              <a:rPr lang="en-US" sz="1000" b="1" dirty="0">
                <a:solidFill>
                  <a:prstClr val="white"/>
                </a:solidFill>
                <a:latin typeface="Calibri" panose="020F0502020204030204"/>
              </a:rPr>
              <a:t>Coding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759336" y="804514"/>
            <a:ext cx="1299080" cy="264905"/>
          </a:xfrm>
          <a:prstGeom prst="roundRect">
            <a:avLst/>
          </a:prstGeom>
          <a:solidFill>
            <a:schemeClr val="bg1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60065" tIns="30032" rIns="60065" bIns="30032" anchor="ctr"/>
          <a:lstStyle/>
          <a:p>
            <a:pPr algn="ctr" defTabSz="480536"/>
            <a:r>
              <a:rPr lang="en-US" sz="1000" b="1" dirty="0">
                <a:solidFill>
                  <a:prstClr val="white"/>
                </a:solidFill>
                <a:latin typeface="Calibri" panose="020F0502020204030204"/>
              </a:rPr>
              <a:t>Test execution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416028" y="810593"/>
            <a:ext cx="1015304" cy="252747"/>
          </a:xfrm>
          <a:prstGeom prst="roundRect">
            <a:avLst/>
          </a:prstGeom>
          <a:solidFill>
            <a:schemeClr val="bg1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60065" tIns="30032" rIns="60065" bIns="30032" anchor="ctr"/>
          <a:lstStyle/>
          <a:p>
            <a:pPr algn="ctr" defTabSz="480536"/>
            <a:r>
              <a:rPr lang="en-US" sz="1000" b="1" dirty="0">
                <a:solidFill>
                  <a:prstClr val="white"/>
                </a:solidFill>
                <a:latin typeface="Calibri" panose="020F0502020204030204"/>
              </a:rPr>
              <a:t>Defect Fix Retest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3460684" y="814990"/>
            <a:ext cx="0" cy="326363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330549" y="2155037"/>
            <a:ext cx="23486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331507" y="3464713"/>
            <a:ext cx="254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660097" y="2749398"/>
            <a:ext cx="1182587" cy="39186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60065" tIns="30032" rIns="60065" bIns="30032" anchor="ctr"/>
          <a:lstStyle/>
          <a:p>
            <a:pPr algn="ctr" defTabSz="480536"/>
            <a:r>
              <a:rPr lang="en-US" sz="800" dirty="0">
                <a:solidFill>
                  <a:prstClr val="white"/>
                </a:solidFill>
                <a:latin typeface="Calibri" panose="020F0502020204030204"/>
              </a:rPr>
              <a:t>Automated Scripts CI Process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6719031" y="1784427"/>
            <a:ext cx="0" cy="9298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ular Callout 40"/>
          <p:cNvSpPr/>
          <p:nvPr/>
        </p:nvSpPr>
        <p:spPr>
          <a:xfrm>
            <a:off x="3534010" y="2709767"/>
            <a:ext cx="1545844" cy="524940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en-US" sz="1067" dirty="0">
                <a:solidFill>
                  <a:prstClr val="black"/>
                </a:solidFill>
                <a:latin typeface="Calibri" panose="020F0502020204030204"/>
              </a:rPr>
              <a:t>Creating test methods in GIVEN WHEN THEN format</a:t>
            </a:r>
          </a:p>
        </p:txBody>
      </p:sp>
      <p:cxnSp>
        <p:nvCxnSpPr>
          <p:cNvPr id="42" name="Elbow Connector 41"/>
          <p:cNvCxnSpPr>
            <a:endCxn id="39" idx="1"/>
          </p:cNvCxnSpPr>
          <p:nvPr/>
        </p:nvCxnSpPr>
        <p:spPr>
          <a:xfrm rot="5400000" flipH="1" flipV="1">
            <a:off x="6315449" y="2961647"/>
            <a:ext cx="360969" cy="32833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ular Callout 42"/>
          <p:cNvSpPr/>
          <p:nvPr/>
        </p:nvSpPr>
        <p:spPr>
          <a:xfrm>
            <a:off x="5187279" y="2696197"/>
            <a:ext cx="1017941" cy="530915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en-US" sz="1067" dirty="0">
                <a:solidFill>
                  <a:prstClr val="black"/>
                </a:solidFill>
                <a:latin typeface="Calibri" panose="020F0502020204030204"/>
              </a:rPr>
              <a:t>Test steps and Asserts are written</a:t>
            </a:r>
          </a:p>
        </p:txBody>
      </p:sp>
      <p:sp>
        <p:nvSpPr>
          <p:cNvPr id="44" name="Rounded Rectangular Callout 43"/>
          <p:cNvSpPr/>
          <p:nvPr/>
        </p:nvSpPr>
        <p:spPr>
          <a:xfrm>
            <a:off x="9848054" y="2628314"/>
            <a:ext cx="2242351" cy="507417"/>
          </a:xfrm>
          <a:prstGeom prst="wedgeRoundRectCallout">
            <a:avLst>
              <a:gd name="adj1" fmla="val -90477"/>
              <a:gd name="adj2" fmla="val 7407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en-US" sz="1067" dirty="0">
                <a:solidFill>
                  <a:prstClr val="black"/>
                </a:solidFill>
                <a:latin typeface="Calibri" panose="020F0502020204030204"/>
              </a:rPr>
              <a:t>Automated script run during execution and defect retest</a:t>
            </a:r>
          </a:p>
        </p:txBody>
      </p:sp>
      <p:sp>
        <p:nvSpPr>
          <p:cNvPr id="45" name="Rounded Rectangular Callout 44"/>
          <p:cNvSpPr/>
          <p:nvPr/>
        </p:nvSpPr>
        <p:spPr>
          <a:xfrm>
            <a:off x="6932143" y="2230385"/>
            <a:ext cx="1384636" cy="469833"/>
          </a:xfrm>
          <a:prstGeom prst="wedgeRoundRectCallou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en-US" sz="1067" dirty="0">
                <a:solidFill>
                  <a:prstClr val="black"/>
                </a:solidFill>
                <a:latin typeface="Calibri" panose="020F0502020204030204"/>
              </a:rPr>
              <a:t>Automated Scripts for build stability validation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653380" y="2318440"/>
            <a:ext cx="777953" cy="327837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0065" tIns="30032" rIns="60065" bIns="30032" anchor="ctr"/>
          <a:lstStyle/>
          <a:p>
            <a:pPr algn="ctr" defTabSz="480536"/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Report Defects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9565483" y="3306300"/>
            <a:ext cx="2012845" cy="40883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60065" tIns="30032" rIns="60065" bIns="30032" anchor="ctr"/>
          <a:lstStyle/>
          <a:p>
            <a:pPr algn="ctr" defTabSz="480536"/>
            <a:r>
              <a:rPr lang="en-US" sz="1067" dirty="0">
                <a:solidFill>
                  <a:prstClr val="white"/>
                </a:solidFill>
                <a:latin typeface="Calibri" panose="020F0502020204030204"/>
              </a:rPr>
              <a:t>Automated  Test Reports</a:t>
            </a:r>
          </a:p>
        </p:txBody>
      </p:sp>
      <p:cxnSp>
        <p:nvCxnSpPr>
          <p:cNvPr id="48" name="Straight Arrow Connector 47"/>
          <p:cNvCxnSpPr>
            <a:stCxn id="28" idx="3"/>
            <a:endCxn id="47" idx="1"/>
          </p:cNvCxnSpPr>
          <p:nvPr/>
        </p:nvCxnSpPr>
        <p:spPr>
          <a:xfrm>
            <a:off x="9425940" y="3510713"/>
            <a:ext cx="139541" cy="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7" idx="3"/>
            <a:endCxn id="28" idx="1"/>
          </p:cNvCxnSpPr>
          <p:nvPr/>
        </p:nvCxnSpPr>
        <p:spPr>
          <a:xfrm flipV="1">
            <a:off x="6487911" y="3510715"/>
            <a:ext cx="141020" cy="40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9592540" y="812941"/>
            <a:ext cx="1003976" cy="248051"/>
          </a:xfrm>
          <a:prstGeom prst="roundRect">
            <a:avLst/>
          </a:prstGeom>
          <a:solidFill>
            <a:schemeClr val="bg1">
              <a:lumMod val="50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60065" tIns="30032" rIns="60065" bIns="30032" anchor="ctr"/>
          <a:lstStyle/>
          <a:p>
            <a:pPr algn="ctr" defTabSz="480536"/>
            <a:r>
              <a:rPr lang="en-US" sz="1000" b="1" dirty="0">
                <a:solidFill>
                  <a:prstClr val="white"/>
                </a:solidFill>
                <a:latin typeface="Calibri" panose="020F0502020204030204"/>
              </a:rPr>
              <a:t>Test Reporting</a:t>
            </a:r>
          </a:p>
        </p:txBody>
      </p:sp>
      <p:sp>
        <p:nvSpPr>
          <p:cNvPr id="53" name="Rectangle 52"/>
          <p:cNvSpPr/>
          <p:nvPr/>
        </p:nvSpPr>
        <p:spPr>
          <a:xfrm>
            <a:off x="3457149" y="4194660"/>
            <a:ext cx="222169" cy="16383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60065" tIns="30032" rIns="60065" bIns="30032" anchor="ctr"/>
          <a:lstStyle/>
          <a:p>
            <a:pPr algn="ctr" defTabSz="480536"/>
            <a:endParaRPr lang="en-US" sz="1067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21425" y="4178978"/>
            <a:ext cx="257464" cy="19898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60065" tIns="30032" rIns="60065" bIns="30032" anchor="ctr"/>
          <a:lstStyle/>
          <a:p>
            <a:pPr algn="ctr" defTabSz="480536"/>
            <a:endParaRPr lang="en-US" sz="1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TextBox 133"/>
          <p:cNvSpPr txBox="1">
            <a:spLocks noChangeArrowheads="1"/>
          </p:cNvSpPr>
          <p:nvPr/>
        </p:nvSpPr>
        <p:spPr bwMode="auto">
          <a:xfrm>
            <a:off x="3704095" y="4152566"/>
            <a:ext cx="923197" cy="233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8053" tIns="24027" rIns="48053" bIns="2402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480536" eaLnBrk="1" hangingPunct="1"/>
            <a:r>
              <a:rPr lang="en-US" altLang="en-US" sz="1200" dirty="0">
                <a:solidFill>
                  <a:prstClr val="black"/>
                </a:solidFill>
              </a:rPr>
              <a:t>Automation</a:t>
            </a:r>
            <a:endParaRPr lang="en-US" altLang="en-US" sz="1200" dirty="0">
              <a:solidFill>
                <a:prstClr val="black"/>
              </a:solidFill>
            </a:endParaRPr>
          </a:p>
        </p:txBody>
      </p:sp>
      <p:sp>
        <p:nvSpPr>
          <p:cNvPr id="56" name="TextBox 134"/>
          <p:cNvSpPr txBox="1">
            <a:spLocks noChangeArrowheads="1"/>
          </p:cNvSpPr>
          <p:nvPr/>
        </p:nvSpPr>
        <p:spPr bwMode="auto">
          <a:xfrm>
            <a:off x="4895955" y="4173853"/>
            <a:ext cx="815160" cy="233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8053" tIns="24027" rIns="48053" bIns="2402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480536" eaLnBrk="1" hangingPunct="1"/>
            <a:r>
              <a:rPr lang="en-US" altLang="en-US" sz="1200" dirty="0">
                <a:solidFill>
                  <a:prstClr val="black"/>
                </a:solidFill>
              </a:rPr>
              <a:t>Manual </a:t>
            </a:r>
            <a:endParaRPr lang="en-US" altLang="en-US" sz="1200" dirty="0">
              <a:solidFill>
                <a:prstClr val="black"/>
              </a:solidFill>
            </a:endParaRPr>
          </a:p>
        </p:txBody>
      </p:sp>
      <p:cxnSp>
        <p:nvCxnSpPr>
          <p:cNvPr id="58" name="Elbow Connector 57"/>
          <p:cNvCxnSpPr>
            <a:stCxn id="24" idx="3"/>
            <a:endCxn id="30" idx="0"/>
          </p:cNvCxnSpPr>
          <p:nvPr/>
        </p:nvCxnSpPr>
        <p:spPr>
          <a:xfrm>
            <a:off x="9427371" y="2047777"/>
            <a:ext cx="682428" cy="15044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28" idx="0"/>
            <a:endCxn id="46" idx="2"/>
          </p:cNvCxnSpPr>
          <p:nvPr/>
        </p:nvCxnSpPr>
        <p:spPr>
          <a:xfrm rot="5400000" flipH="1" flipV="1">
            <a:off x="8204884" y="2468830"/>
            <a:ext cx="660021" cy="1014921"/>
          </a:xfrm>
          <a:prstGeom prst="bentConnector3">
            <a:avLst>
              <a:gd name="adj1" fmla="val 6625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6" idx="3"/>
            <a:endCxn id="27" idx="1"/>
          </p:cNvCxnSpPr>
          <p:nvPr/>
        </p:nvCxnSpPr>
        <p:spPr>
          <a:xfrm>
            <a:off x="5128859" y="3514772"/>
            <a:ext cx="1951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4" idx="2"/>
          </p:cNvCxnSpPr>
          <p:nvPr/>
        </p:nvCxnSpPr>
        <p:spPr>
          <a:xfrm flipH="1">
            <a:off x="8921697" y="2185673"/>
            <a:ext cx="3" cy="1473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8421422" y="1497454"/>
            <a:ext cx="1009911" cy="157543"/>
          </a:xfrm>
          <a:prstGeom prst="roundRect">
            <a:avLst/>
          </a:prstGeom>
          <a:solidFill>
            <a:srgbClr val="336699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60065" tIns="30032" rIns="60065" bIns="30032" anchor="ctr"/>
          <a:lstStyle/>
          <a:p>
            <a:pPr algn="ctr" defTabSz="480536"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Defect Fix</a:t>
            </a:r>
          </a:p>
        </p:txBody>
      </p:sp>
      <p:cxnSp>
        <p:nvCxnSpPr>
          <p:cNvPr id="64" name="Straight Arrow Connector 63"/>
          <p:cNvCxnSpPr>
            <a:stCxn id="21" idx="3"/>
            <a:endCxn id="24" idx="1"/>
          </p:cNvCxnSpPr>
          <p:nvPr/>
        </p:nvCxnSpPr>
        <p:spPr>
          <a:xfrm>
            <a:off x="8131140" y="2047775"/>
            <a:ext cx="2848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2" idx="2"/>
            <a:endCxn id="24" idx="0"/>
          </p:cNvCxnSpPr>
          <p:nvPr/>
        </p:nvCxnSpPr>
        <p:spPr>
          <a:xfrm flipH="1">
            <a:off x="8921700" y="1654995"/>
            <a:ext cx="4677" cy="254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39" idx="3"/>
          </p:cNvCxnSpPr>
          <p:nvPr/>
        </p:nvCxnSpPr>
        <p:spPr>
          <a:xfrm>
            <a:off x="7842681" y="2945325"/>
            <a:ext cx="184752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39" idx="2"/>
          </p:cNvCxnSpPr>
          <p:nvPr/>
        </p:nvCxnSpPr>
        <p:spPr>
          <a:xfrm flipH="1">
            <a:off x="7251392" y="3141260"/>
            <a:ext cx="1" cy="16503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936365" y="3770573"/>
            <a:ext cx="974132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925653" y="1140617"/>
            <a:ext cx="974132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956702" y="1165524"/>
            <a:ext cx="988623" cy="247469"/>
          </a:xfrm>
          <a:prstGeom prst="roundRect">
            <a:avLst/>
          </a:prstGeom>
          <a:solidFill>
            <a:schemeClr val="bg1">
              <a:lumMod val="50000"/>
            </a:schemeClr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0065" tIns="30032" rIns="60065" bIns="30032" anchor="ctr"/>
          <a:lstStyle/>
          <a:p>
            <a:pPr algn="ctr" defTabSz="480536"/>
            <a:r>
              <a:rPr lang="en-US" sz="1000" b="1" dirty="0">
                <a:solidFill>
                  <a:prstClr val="white"/>
                </a:solidFill>
                <a:latin typeface="Calibri" panose="020F0502020204030204"/>
              </a:rPr>
              <a:t>Product </a:t>
            </a:r>
            <a:r>
              <a:rPr lang="en-US" sz="1000" b="1" dirty="0">
                <a:solidFill>
                  <a:prstClr val="white"/>
                </a:solidFill>
                <a:latin typeface="Calibri" panose="020F0502020204030204"/>
              </a:rPr>
              <a:t>Owner</a:t>
            </a:r>
            <a:endParaRPr lang="en-US" sz="10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956702" y="1468749"/>
            <a:ext cx="988623" cy="236649"/>
          </a:xfrm>
          <a:prstGeom prst="roundRect">
            <a:avLst/>
          </a:prstGeom>
          <a:solidFill>
            <a:schemeClr val="bg1">
              <a:lumMod val="50000"/>
            </a:schemeClr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0065" tIns="30032" rIns="60065" bIns="30032" anchor="ctr"/>
          <a:lstStyle/>
          <a:p>
            <a:pPr algn="ctr" defTabSz="480536"/>
            <a:r>
              <a:rPr lang="en-US" sz="1000" b="1" dirty="0">
                <a:solidFill>
                  <a:prstClr val="white"/>
                </a:solidFill>
                <a:latin typeface="Calibri" panose="020F0502020204030204"/>
              </a:rPr>
              <a:t>BA</a:t>
            </a:r>
            <a:endParaRPr lang="en-US" sz="1000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189097" y="1476979"/>
            <a:ext cx="1157344" cy="220184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User Story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977755" y="3792027"/>
            <a:ext cx="946512" cy="243692"/>
          </a:xfrm>
          <a:prstGeom prst="roundRect">
            <a:avLst/>
          </a:prstGeom>
          <a:solidFill>
            <a:schemeClr val="bg1">
              <a:lumMod val="50000"/>
            </a:schemeClr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60065" tIns="30032" rIns="60065" bIns="30032" anchor="ctr"/>
          <a:lstStyle/>
          <a:p>
            <a:pPr algn="ctr" defTabSz="480536"/>
            <a:r>
              <a:rPr lang="en-US" sz="1000" b="1" dirty="0">
                <a:solidFill>
                  <a:prstClr val="white"/>
                </a:solidFill>
                <a:latin typeface="Calibri" panose="020F0502020204030204"/>
              </a:rPr>
              <a:t>Product Owner</a:t>
            </a:r>
          </a:p>
        </p:txBody>
      </p:sp>
      <p:sp>
        <p:nvSpPr>
          <p:cNvPr id="75" name="Rectangle 74"/>
          <p:cNvSpPr/>
          <p:nvPr/>
        </p:nvSpPr>
        <p:spPr>
          <a:xfrm>
            <a:off x="9565482" y="3804222"/>
            <a:ext cx="2012847" cy="20814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US demo/ Acceptance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944542" y="1439345"/>
            <a:ext cx="974132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925653" y="4078625"/>
            <a:ext cx="974132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7" idx="2"/>
            <a:endCxn id="75" idx="0"/>
          </p:cNvCxnSpPr>
          <p:nvPr/>
        </p:nvCxnSpPr>
        <p:spPr>
          <a:xfrm>
            <a:off x="10571904" y="3715133"/>
            <a:ext cx="0" cy="890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3" idx="2"/>
            <a:endCxn id="19" idx="0"/>
          </p:cNvCxnSpPr>
          <p:nvPr/>
        </p:nvCxnSpPr>
        <p:spPr>
          <a:xfrm flipH="1">
            <a:off x="2767658" y="1697166"/>
            <a:ext cx="113" cy="2350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494619" y="4802033"/>
            <a:ext cx="4578511" cy="12586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defTabSz="914377" eaLnBrk="0" hangingPunct="0">
              <a:lnSpc>
                <a:spcPct val="110000"/>
              </a:lnSpc>
              <a:spcBef>
                <a:spcPct val="0"/>
              </a:spcBef>
              <a:spcAft>
                <a:spcPct val="35000"/>
              </a:spcAft>
            </a:pPr>
            <a:endParaRPr lang="en-US" sz="751" dirty="0">
              <a:solidFill>
                <a:prstClr val="black"/>
              </a:solidFill>
              <a:latin typeface="Calibri" panose="020F0502020204030204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538652" y="4885505"/>
            <a:ext cx="4408125" cy="1060721"/>
            <a:chOff x="323845" y="749353"/>
            <a:chExt cx="3819529" cy="1412822"/>
          </a:xfrm>
        </p:grpSpPr>
        <p:sp>
          <p:nvSpPr>
            <p:cNvPr id="83" name="Rectangle 82"/>
            <p:cNvSpPr/>
            <p:nvPr/>
          </p:nvSpPr>
          <p:spPr>
            <a:xfrm>
              <a:off x="962022" y="749353"/>
              <a:ext cx="628651" cy="381000"/>
            </a:xfrm>
            <a:prstGeom prst="rect">
              <a:avLst/>
            </a:prstGeom>
            <a:gradFill>
              <a:gsLst>
                <a:gs pos="0">
                  <a:schemeClr val="lt1">
                    <a:tint val="40000"/>
                    <a:satMod val="350000"/>
                  </a:schemeClr>
                </a:gs>
                <a:gs pos="20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-80000" r="50000" b="180000"/>
              </a:path>
            </a:gradFill>
            <a:ln w="317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defTabSz="914377" eaLnBrk="0" hangingPunct="0">
                <a:lnSpc>
                  <a:spcPct val="11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1" dirty="0">
                  <a:solidFill>
                    <a:prstClr val="black"/>
                  </a:solidFill>
                  <a:latin typeface="Calibri" panose="020F0502020204030204"/>
                  <a:ea typeface="Verdana" pitchFamily="34" charset="0"/>
                  <a:cs typeface="Verdana" pitchFamily="34" charset="0"/>
                </a:rPr>
                <a:t>Functional Layer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1354361" y="1293486"/>
              <a:ext cx="908419" cy="3572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defTabSz="914377" eaLnBrk="0" hangingPunct="0">
                <a:lnSpc>
                  <a:spcPct val="11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prstClr val="white"/>
                  </a:solidFill>
                  <a:latin typeface="Calibri" panose="020F0502020204030204"/>
                  <a:ea typeface="Verdana" pitchFamily="34" charset="0"/>
                  <a:cs typeface="Verdana" pitchFamily="34" charset="0"/>
                </a:rPr>
                <a:t>Business Layer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61949" y="1781175"/>
              <a:ext cx="3781425" cy="38100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defTabSz="914377" eaLnBrk="0" hangingPunct="0">
                <a:lnSpc>
                  <a:spcPct val="11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prstClr val="white"/>
                  </a:solidFill>
                  <a:latin typeface="Calibri" panose="020F0502020204030204"/>
                  <a:ea typeface="Verdana" pitchFamily="34" charset="0"/>
                  <a:cs typeface="Verdana" pitchFamily="34" charset="0"/>
                </a:rPr>
                <a:t>Technology Layer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3262092" y="1293486"/>
              <a:ext cx="771525" cy="3572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defTabSz="914377" eaLnBrk="0" hangingPunct="0">
                <a:lnSpc>
                  <a:spcPct val="11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prstClr val="white"/>
                  </a:solidFill>
                  <a:latin typeface="Calibri" panose="020F0502020204030204"/>
                  <a:ea typeface="Verdana" pitchFamily="34" charset="0"/>
                  <a:cs typeface="Verdana" pitchFamily="34" charset="0"/>
                </a:rPr>
                <a:t>Business Layer</a:t>
              </a: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2326667" y="1293486"/>
              <a:ext cx="871538" cy="3572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defTabSz="914377" eaLnBrk="0" hangingPunct="0">
                <a:lnSpc>
                  <a:spcPct val="11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prstClr val="white"/>
                  </a:solidFill>
                  <a:latin typeface="Calibri" panose="020F0502020204030204"/>
                  <a:ea typeface="Verdana" pitchFamily="34" charset="0"/>
                  <a:cs typeface="Verdana" pitchFamily="34" charset="0"/>
                </a:rPr>
                <a:t>Business Layer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07536" y="1293486"/>
              <a:ext cx="882938" cy="35725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31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defTabSz="914377" eaLnBrk="0" hangingPunct="0">
                <a:lnSpc>
                  <a:spcPct val="11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000" dirty="0">
                  <a:solidFill>
                    <a:prstClr val="white"/>
                  </a:solidFill>
                  <a:latin typeface="Calibri" panose="020F0502020204030204"/>
                  <a:ea typeface="Verdana" pitchFamily="34" charset="0"/>
                  <a:cs typeface="Verdana" pitchFamily="34" charset="0"/>
                </a:rPr>
                <a:t>Business Layer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1590674" y="749353"/>
              <a:ext cx="628651" cy="381000"/>
            </a:xfrm>
            <a:prstGeom prst="rect">
              <a:avLst/>
            </a:prstGeom>
            <a:gradFill>
              <a:gsLst>
                <a:gs pos="0">
                  <a:schemeClr val="lt1">
                    <a:tint val="40000"/>
                    <a:satMod val="350000"/>
                  </a:schemeClr>
                </a:gs>
                <a:gs pos="20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-80000" r="50000" b="180000"/>
              </a:path>
            </a:gradFill>
            <a:ln w="317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defTabSz="914377" eaLnBrk="0" hangingPunct="0">
                <a:lnSpc>
                  <a:spcPct val="11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1" dirty="0">
                  <a:solidFill>
                    <a:prstClr val="black"/>
                  </a:solidFill>
                  <a:latin typeface="Calibri" panose="020F0502020204030204"/>
                  <a:ea typeface="Verdana" pitchFamily="34" charset="0"/>
                  <a:cs typeface="Verdana" pitchFamily="34" charset="0"/>
                </a:rPr>
                <a:t>Functional Layer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222609" y="749353"/>
              <a:ext cx="628651" cy="381000"/>
            </a:xfrm>
            <a:prstGeom prst="rect">
              <a:avLst/>
            </a:prstGeom>
            <a:gradFill>
              <a:gsLst>
                <a:gs pos="0">
                  <a:schemeClr val="lt1">
                    <a:tint val="40000"/>
                    <a:satMod val="350000"/>
                  </a:schemeClr>
                </a:gs>
                <a:gs pos="20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-80000" r="50000" b="180000"/>
              </a:path>
            </a:gradFill>
            <a:ln w="317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defTabSz="914377" eaLnBrk="0" hangingPunct="0">
                <a:lnSpc>
                  <a:spcPct val="11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1" dirty="0">
                  <a:solidFill>
                    <a:prstClr val="black"/>
                  </a:solidFill>
                  <a:latin typeface="Calibri" panose="020F0502020204030204"/>
                  <a:ea typeface="Verdana" pitchFamily="34" charset="0"/>
                  <a:cs typeface="Verdana" pitchFamily="34" charset="0"/>
                </a:rPr>
                <a:t>Functional Layer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2849242" y="749353"/>
              <a:ext cx="628651" cy="381000"/>
            </a:xfrm>
            <a:prstGeom prst="rect">
              <a:avLst/>
            </a:prstGeom>
            <a:gradFill>
              <a:gsLst>
                <a:gs pos="0">
                  <a:schemeClr val="lt1">
                    <a:tint val="40000"/>
                    <a:satMod val="350000"/>
                  </a:schemeClr>
                </a:gs>
                <a:gs pos="20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-80000" r="50000" b="180000"/>
              </a:path>
            </a:gradFill>
            <a:ln w="317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defTabSz="914377" eaLnBrk="0" hangingPunct="0">
                <a:lnSpc>
                  <a:spcPct val="11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1" dirty="0">
                  <a:solidFill>
                    <a:prstClr val="black"/>
                  </a:solidFill>
                  <a:latin typeface="Calibri" panose="020F0502020204030204"/>
                  <a:ea typeface="Verdana" pitchFamily="34" charset="0"/>
                  <a:cs typeface="Verdana" pitchFamily="34" charset="0"/>
                </a:rPr>
                <a:t>Functional Layer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486146" y="749353"/>
              <a:ext cx="628651" cy="381000"/>
            </a:xfrm>
            <a:prstGeom prst="rect">
              <a:avLst/>
            </a:prstGeom>
            <a:gradFill>
              <a:gsLst>
                <a:gs pos="0">
                  <a:schemeClr val="lt1">
                    <a:tint val="40000"/>
                    <a:satMod val="350000"/>
                  </a:schemeClr>
                </a:gs>
                <a:gs pos="20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-80000" r="50000" b="180000"/>
              </a:path>
            </a:gradFill>
            <a:ln w="317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defTabSz="914377" eaLnBrk="0" hangingPunct="0">
                <a:lnSpc>
                  <a:spcPct val="11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1" dirty="0">
                  <a:solidFill>
                    <a:prstClr val="black"/>
                  </a:solidFill>
                  <a:latin typeface="Calibri" panose="020F0502020204030204"/>
                  <a:ea typeface="Verdana" pitchFamily="34" charset="0"/>
                  <a:cs typeface="Verdana" pitchFamily="34" charset="0"/>
                </a:rPr>
                <a:t>Functional Layer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23845" y="749353"/>
              <a:ext cx="628651" cy="381000"/>
            </a:xfrm>
            <a:prstGeom prst="rect">
              <a:avLst/>
            </a:prstGeom>
            <a:gradFill>
              <a:gsLst>
                <a:gs pos="0">
                  <a:schemeClr val="lt1">
                    <a:tint val="40000"/>
                    <a:satMod val="350000"/>
                  </a:schemeClr>
                </a:gs>
                <a:gs pos="2000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50000" t="-80000" r="50000" b="180000"/>
              </a:path>
            </a:gradFill>
            <a:ln w="3175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defTabSz="914377" eaLnBrk="0" hangingPunct="0">
                <a:lnSpc>
                  <a:spcPct val="11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1" dirty="0">
                  <a:solidFill>
                    <a:prstClr val="black"/>
                  </a:solidFill>
                  <a:latin typeface="Calibri" panose="020F0502020204030204"/>
                  <a:ea typeface="Verdana" pitchFamily="34" charset="0"/>
                  <a:cs typeface="Verdana" pitchFamily="34" charset="0"/>
                </a:rPr>
                <a:t>Functional Layer</a:t>
              </a:r>
            </a:p>
          </p:txBody>
        </p:sp>
      </p:grpSp>
      <p:sp>
        <p:nvSpPr>
          <p:cNvPr id="96" name="TextBox 95"/>
          <p:cNvSpPr txBox="1"/>
          <p:nvPr/>
        </p:nvSpPr>
        <p:spPr>
          <a:xfrm>
            <a:off x="5195391" y="4744646"/>
            <a:ext cx="6789324" cy="1315999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652" tIns="34325" rIns="68652" bIns="34325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eaLnBrk="0" hangingPunct="0">
              <a:defRPr sz="2400" b="1">
                <a:latin typeface="Arial" pitchFamily="-12" charset="0"/>
                <a:ea typeface="ＭＳ Ｐゴシック" pitchFamily="-12" charset="-128"/>
                <a:cs typeface="ＭＳ Ｐゴシック" pitchFamily="-12" charset="-128"/>
              </a:defRPr>
            </a:lvl1pPr>
          </a:lstStyle>
          <a:p>
            <a:pPr marL="171442" indent="-171442" defTabSz="914377"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prstClr val="black"/>
                </a:solidFill>
                <a:latin typeface="Calibri"/>
              </a:rPr>
              <a:t>Technology Layer </a:t>
            </a:r>
            <a:r>
              <a:rPr lang="en-US" sz="1100" b="0" dirty="0">
                <a:solidFill>
                  <a:prstClr val="black"/>
                </a:solidFill>
                <a:latin typeface="Calibri"/>
              </a:rPr>
              <a:t>– </a:t>
            </a:r>
            <a:r>
              <a:rPr lang="en-US" sz="1100" b="0" dirty="0">
                <a:solidFill>
                  <a:prstClr val="black"/>
                </a:solidFill>
                <a:latin typeface="Calibri"/>
                <a:cs typeface="+mn-cs"/>
              </a:rPr>
              <a:t>Reusable across applications. Interacts with the application technology layer.</a:t>
            </a:r>
          </a:p>
          <a:p>
            <a:pPr marL="171442" indent="-171442" defTabSz="914377">
              <a:buFont typeface="Wingdings" panose="05000000000000000000" pitchFamily="2" charset="2"/>
              <a:buChar char="ü"/>
            </a:pPr>
            <a:endParaRPr lang="en-US" sz="11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171442" indent="-171442" defTabSz="914377"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prstClr val="black"/>
                </a:solidFill>
                <a:latin typeface="Calibri"/>
                <a:cs typeface="+mn-cs"/>
              </a:rPr>
              <a:t>Business Layer -  </a:t>
            </a:r>
            <a:r>
              <a:rPr lang="en-US" sz="1100" b="0" dirty="0">
                <a:solidFill>
                  <a:prstClr val="black"/>
                </a:solidFill>
                <a:latin typeface="Calibri"/>
                <a:cs typeface="+mn-cs"/>
              </a:rPr>
              <a:t>Reusable business methods across the test phases. Interacts with technology layer through method calls. Business test methods created in sprint is reused in the regression , Integration testing.</a:t>
            </a:r>
          </a:p>
          <a:p>
            <a:pPr marL="171442" indent="-171442" defTabSz="914377">
              <a:buFont typeface="Wingdings" panose="05000000000000000000" pitchFamily="2" charset="2"/>
              <a:buChar char="ü"/>
            </a:pPr>
            <a:endParaRPr lang="en-US" sz="1100" dirty="0">
              <a:solidFill>
                <a:prstClr val="black"/>
              </a:solidFill>
              <a:latin typeface="Calibri"/>
              <a:cs typeface="+mn-cs"/>
            </a:endParaRPr>
          </a:p>
          <a:p>
            <a:pPr marL="171442" indent="-171442" defTabSz="914377"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prstClr val="black"/>
                </a:solidFill>
                <a:latin typeface="Calibri"/>
                <a:cs typeface="+mn-cs"/>
              </a:rPr>
              <a:t>Functional Layer -   </a:t>
            </a:r>
            <a:r>
              <a:rPr lang="en-US" sz="1100" b="0" dirty="0">
                <a:solidFill>
                  <a:prstClr val="black"/>
                </a:solidFill>
                <a:latin typeface="Calibri"/>
                <a:cs typeface="+mn-cs"/>
              </a:rPr>
              <a:t>Functional call for business methods as per the test case flow in various test phases of the application</a:t>
            </a:r>
            <a:r>
              <a:rPr lang="en-US" sz="1100" dirty="0">
                <a:solidFill>
                  <a:prstClr val="black"/>
                </a:solidFill>
                <a:latin typeface="Calibri"/>
                <a:cs typeface="+mn-cs"/>
              </a:rPr>
              <a:t>. 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213941" y="4458776"/>
            <a:ext cx="11865727" cy="22611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652" tIns="34325" rIns="68652" bIns="34325" numCol="1" rtlCol="0" anchor="t" anchorCtr="0" compatLnSpc="1">
            <a:prstTxWarp prst="textNoShape">
              <a:avLst/>
            </a:prstTxWarp>
          </a:bodyPr>
          <a:lstStyle/>
          <a:p>
            <a:pPr defTabSz="68648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1" b="1" dirty="0">
              <a:solidFill>
                <a:prstClr val="black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0" name="TextBox 45"/>
          <p:cNvSpPr txBox="1">
            <a:spLocks noChangeArrowheads="1"/>
          </p:cNvSpPr>
          <p:nvPr/>
        </p:nvSpPr>
        <p:spPr bwMode="auto">
          <a:xfrm>
            <a:off x="2721780" y="4483157"/>
            <a:ext cx="6278733" cy="18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eaLnBrk="1" hangingPunct="1">
              <a:defRPr sz="1600" b="1">
                <a:solidFill>
                  <a:schemeClr val="bg1"/>
                </a:solidFill>
                <a:latin typeface="Calibri" pitchFamily="34" charset="0"/>
                <a:cs typeface="Calibri" panose="020F0502020204030204" pitchFamily="34" charset="0"/>
              </a:defRPr>
            </a:lvl1pPr>
            <a:lvl2pPr marL="742950" indent="-285750" eaLnBrk="0" hangingPunct="0">
              <a:defRPr sz="2100"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 sz="2100"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 sz="2100"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 sz="2100">
                <a:latin typeface="Calibri" pitchFamily="34" charset="0"/>
                <a:cs typeface="Arial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100">
                <a:latin typeface="Calibri" pitchFamily="34" charset="0"/>
                <a:cs typeface="Arial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100">
                <a:latin typeface="Calibri" pitchFamily="34" charset="0"/>
                <a:cs typeface="Arial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100">
                <a:latin typeface="Calibri" pitchFamily="34" charset="0"/>
                <a:cs typeface="Arial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2100">
                <a:latin typeface="Calibri" pitchFamily="34" charset="0"/>
                <a:cs typeface="Arial" charset="0"/>
              </a:defRPr>
            </a:lvl9pPr>
          </a:lstStyle>
          <a:p>
            <a:pPr defTabSz="914377"/>
            <a:r>
              <a:rPr lang="en-US" altLang="en-US" sz="1201" dirty="0">
                <a:solidFill>
                  <a:prstClr val="white"/>
                </a:solidFill>
              </a:rPr>
              <a:t>3 Layer Framework Design</a:t>
            </a:r>
          </a:p>
        </p:txBody>
      </p:sp>
      <p:sp>
        <p:nvSpPr>
          <p:cNvPr id="93" name="Title 1"/>
          <p:cNvSpPr txBox="1">
            <a:spLocks/>
          </p:cNvSpPr>
          <p:nvPr/>
        </p:nvSpPr>
        <p:spPr>
          <a:xfrm>
            <a:off x="582627" y="31751"/>
            <a:ext cx="11402088" cy="520700"/>
          </a:xfrm>
          <a:prstGeom prst="rect">
            <a:avLst/>
          </a:prstGeom>
        </p:spPr>
        <p:txBody>
          <a:bodyPr vert="horz" lIns="121904" tIns="60951" rIns="121904" bIns="60951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377"/>
            <a:r>
              <a:rPr lang="en-US" sz="2667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Target State </a:t>
            </a:r>
            <a:r>
              <a:rPr lang="en-US" sz="2667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- </a:t>
            </a:r>
            <a:r>
              <a:rPr lang="en-US" sz="2667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Early </a:t>
            </a:r>
            <a:r>
              <a:rPr lang="en-US" sz="2667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Automation Work Flow- In </a:t>
            </a:r>
            <a:r>
              <a:rPr lang="en-US" sz="2667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sprint</a:t>
            </a:r>
            <a:endParaRPr lang="en-US" sz="2667" b="1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99" name="Straight Arrow Connector 98"/>
          <p:cNvCxnSpPr>
            <a:stCxn id="22" idx="2"/>
          </p:cNvCxnSpPr>
          <p:nvPr/>
        </p:nvCxnSpPr>
        <p:spPr>
          <a:xfrm>
            <a:off x="7412187" y="1654995"/>
            <a:ext cx="0" cy="315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2767658" y="1252758"/>
            <a:ext cx="113" cy="2350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189097" y="1178136"/>
            <a:ext cx="1142411" cy="214536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377"/>
            <a:r>
              <a:rPr lang="en-US" sz="933" dirty="0">
                <a:solidFill>
                  <a:prstClr val="white"/>
                </a:solidFill>
                <a:latin typeface="Calibri" panose="020F0502020204030204"/>
              </a:rPr>
              <a:t>Themes - Features</a:t>
            </a:r>
            <a:endParaRPr lang="en-US" sz="933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5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52862" y="6313226"/>
            <a:ext cx="718927" cy="501028"/>
          </a:xfrm>
        </p:spPr>
        <p:txBody>
          <a:bodyPr/>
          <a:lstStyle/>
          <a:p>
            <a:r>
              <a:rPr lang="en-US" dirty="0" smtClean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1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CS Automation Progress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© 2020 Cognizant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4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0129" y="1376098"/>
            <a:ext cx="107461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999868"/>
              </p:ext>
            </p:extLst>
          </p:nvPr>
        </p:nvGraphicFramePr>
        <p:xfrm>
          <a:off x="1528353" y="3978459"/>
          <a:ext cx="8072845" cy="1251442"/>
        </p:xfrm>
        <a:graphic>
          <a:graphicData uri="http://schemas.openxmlformats.org/drawingml/2006/table">
            <a:tbl>
              <a:tblPr/>
              <a:tblGrid>
                <a:gridCol w="901338">
                  <a:extLst>
                    <a:ext uri="{9D8B030D-6E8A-4147-A177-3AD203B41FA5}">
                      <a16:colId xmlns:a16="http://schemas.microsoft.com/office/drawing/2014/main" val="270189749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2273731186"/>
                    </a:ext>
                  </a:extLst>
                </a:gridCol>
                <a:gridCol w="1515291">
                  <a:extLst>
                    <a:ext uri="{9D8B030D-6E8A-4147-A177-3AD203B41FA5}">
                      <a16:colId xmlns:a16="http://schemas.microsoft.com/office/drawing/2014/main" val="629890519"/>
                    </a:ext>
                  </a:extLst>
                </a:gridCol>
                <a:gridCol w="1959429">
                  <a:extLst>
                    <a:ext uri="{9D8B030D-6E8A-4147-A177-3AD203B41FA5}">
                      <a16:colId xmlns:a16="http://schemas.microsoft.com/office/drawing/2014/main" val="1423579798"/>
                    </a:ext>
                  </a:extLst>
                </a:gridCol>
                <a:gridCol w="2390501">
                  <a:extLst>
                    <a:ext uri="{9D8B030D-6E8A-4147-A177-3AD203B41FA5}">
                      <a16:colId xmlns:a16="http://schemas.microsoft.com/office/drawing/2014/main" val="10604551"/>
                    </a:ext>
                  </a:extLst>
                </a:gridCol>
              </a:tblGrid>
              <a:tr h="25795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Batch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 Count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UI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 Count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DB Validation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Reports Validation </a:t>
                      </a:r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TC 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457881"/>
                  </a:ext>
                </a:extLst>
              </a:tr>
              <a:tr h="18311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Clinical+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0674549"/>
                  </a:ext>
                </a:extLst>
              </a:tr>
              <a:tr h="1692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QaaS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44783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66977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138388"/>
                  </a:ext>
                </a:extLst>
              </a:tr>
              <a:tr h="18147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StarSERV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3857396"/>
                  </a:ext>
                </a:extLst>
              </a:tr>
              <a:tr h="324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71374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0609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092212"/>
              </p:ext>
            </p:extLst>
          </p:nvPr>
        </p:nvGraphicFramePr>
        <p:xfrm>
          <a:off x="1528353" y="1686927"/>
          <a:ext cx="8072845" cy="1366150"/>
        </p:xfrm>
        <a:graphic>
          <a:graphicData uri="http://schemas.openxmlformats.org/drawingml/2006/table">
            <a:tbl>
              <a:tblPr/>
              <a:tblGrid>
                <a:gridCol w="1081185">
                  <a:extLst>
                    <a:ext uri="{9D8B030D-6E8A-4147-A177-3AD203B41FA5}">
                      <a16:colId xmlns:a16="http://schemas.microsoft.com/office/drawing/2014/main" val="3631727752"/>
                    </a:ext>
                  </a:extLst>
                </a:gridCol>
                <a:gridCol w="1441579">
                  <a:extLst>
                    <a:ext uri="{9D8B030D-6E8A-4147-A177-3AD203B41FA5}">
                      <a16:colId xmlns:a16="http://schemas.microsoft.com/office/drawing/2014/main" val="2274748033"/>
                    </a:ext>
                  </a:extLst>
                </a:gridCol>
                <a:gridCol w="2468705">
                  <a:extLst>
                    <a:ext uri="{9D8B030D-6E8A-4147-A177-3AD203B41FA5}">
                      <a16:colId xmlns:a16="http://schemas.microsoft.com/office/drawing/2014/main" val="3671719415"/>
                    </a:ext>
                  </a:extLst>
                </a:gridCol>
                <a:gridCol w="3081376">
                  <a:extLst>
                    <a:ext uri="{9D8B030D-6E8A-4147-A177-3AD203B41FA5}">
                      <a16:colId xmlns:a16="http://schemas.microsoft.com/office/drawing/2014/main" val="1824627116"/>
                    </a:ext>
                  </a:extLst>
                </a:gridCol>
              </a:tblGrid>
              <a:tr h="2855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Test Cases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Automated Test Cases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Remaining Test Cases To Automate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582387"/>
                  </a:ext>
                </a:extLst>
              </a:tr>
              <a:tr h="210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Clinical+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36534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147748"/>
                  </a:ext>
                </a:extLst>
              </a:tr>
              <a:tr h="210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QaaS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172325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111939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60386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389888"/>
                  </a:ext>
                </a:extLst>
              </a:tr>
              <a:tr h="210463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StarSERV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057734"/>
                  </a:ext>
                </a:extLst>
              </a:tr>
              <a:tr h="41193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213025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135958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77067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166603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928515" y="1226447"/>
            <a:ext cx="3240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Automation Backlog vs Progress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944395" y="3505575"/>
            <a:ext cx="2948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Automation Type wise Count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256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ClaimSphere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1638"/>
            <a:ext cx="5181600" cy="465772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Automation Framework Project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r>
              <a:rPr lang="en-US" sz="1900" dirty="0" smtClean="0"/>
              <a:t>This Project consist of reusable  common methods which can be used for all the module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9274" y="1671639"/>
            <a:ext cx="4371975" cy="436972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QaaSAutomation Project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/>
          </a:p>
          <a:p>
            <a:r>
              <a:rPr lang="en-US" sz="1900" dirty="0" smtClean="0"/>
              <a:t>This Project consist of product specific methods</a:t>
            </a:r>
            <a:endParaRPr lang="en-US" sz="19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337" y="2320592"/>
            <a:ext cx="3000375" cy="24622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4" y="2320593"/>
            <a:ext cx="2895600" cy="246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2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467" y="438109"/>
            <a:ext cx="11222736" cy="828040"/>
          </a:xfr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Environment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© 2020 Cognizant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6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2777" y="2116183"/>
            <a:ext cx="66489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IDE – Eclipse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Web Driver – Selenium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Framework – </a:t>
            </a:r>
            <a:r>
              <a:rPr lang="en-US" dirty="0" err="1" smtClean="0"/>
              <a:t>TestNG</a:t>
            </a:r>
            <a:r>
              <a:rPr lang="en-US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Build Tool – Maven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BDD – Cucumber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Logging – Log4j.xml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Reports – Extent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CICD – Jenkins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25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sz="3200" b="1" dirty="0" smtClean="0">
                <a:solidFill>
                  <a:schemeClr val="accent5">
                    <a:lumMod val="50000"/>
                  </a:schemeClr>
                </a:solidFill>
              </a:rPr>
              <a:t>Reporting</a:t>
            </a:r>
            <a:endParaRPr 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Extent Reports</a:t>
            </a:r>
            <a:endParaRPr lang="en-US" sz="2000" b="1" dirty="0"/>
          </a:p>
          <a:p>
            <a:r>
              <a:rPr lang="en-US" sz="2000" dirty="0"/>
              <a:t>Selenium provides inbuilt reports </a:t>
            </a:r>
            <a:r>
              <a:rPr lang="en-US" sz="2000" dirty="0" smtClean="0"/>
              <a:t>using </a:t>
            </a:r>
            <a:r>
              <a:rPr lang="en-US" sz="2000" dirty="0" err="1" smtClean="0"/>
              <a:t>TestNG</a:t>
            </a:r>
            <a:r>
              <a:rPr lang="en-US" sz="2000" dirty="0" smtClean="0"/>
              <a:t> on the console window which provides information on the steps that are executed as part of the test case</a:t>
            </a:r>
          </a:p>
          <a:p>
            <a:r>
              <a:rPr lang="en-US" sz="2000" dirty="0"/>
              <a:t>In order to deliver a detail statistical report to the major </a:t>
            </a:r>
            <a:r>
              <a:rPr lang="en-US" sz="2000" dirty="0" smtClean="0"/>
              <a:t>stakeholders  </a:t>
            </a:r>
            <a:r>
              <a:rPr lang="en-US" sz="2000" dirty="0"/>
              <a:t>we use Extent Reports which help us customize the format </a:t>
            </a:r>
            <a:r>
              <a:rPr lang="en-US" sz="2000" dirty="0" smtClean="0"/>
              <a:t>and     required details</a:t>
            </a:r>
          </a:p>
          <a:p>
            <a:r>
              <a:rPr lang="en-US" sz="2000" dirty="0" smtClean="0"/>
              <a:t>It generates the report in HTML format which is more presentable </a:t>
            </a:r>
            <a:r>
              <a:rPr lang="en-US" sz="2000" dirty="0"/>
              <a:t>a</a:t>
            </a:r>
            <a:r>
              <a:rPr lang="en-US" sz="2000" dirty="0" smtClean="0"/>
              <a:t>s shown in next slide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6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1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467" y="438109"/>
            <a:ext cx="11222736" cy="828040"/>
          </a:xfr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Tools Developed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© 2020 Cognizant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9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657034"/>
              </p:ext>
            </p:extLst>
          </p:nvPr>
        </p:nvGraphicFramePr>
        <p:xfrm>
          <a:off x="880515" y="1133294"/>
          <a:ext cx="10353543" cy="49573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5822">
                  <a:extLst>
                    <a:ext uri="{9D8B030D-6E8A-4147-A177-3AD203B41FA5}">
                      <a16:colId xmlns:a16="http://schemas.microsoft.com/office/drawing/2014/main" val="3716285830"/>
                    </a:ext>
                  </a:extLst>
                </a:gridCol>
                <a:gridCol w="3502256">
                  <a:extLst>
                    <a:ext uri="{9D8B030D-6E8A-4147-A177-3AD203B41FA5}">
                      <a16:colId xmlns:a16="http://schemas.microsoft.com/office/drawing/2014/main" val="2903927940"/>
                    </a:ext>
                  </a:extLst>
                </a:gridCol>
                <a:gridCol w="3752417">
                  <a:extLst>
                    <a:ext uri="{9D8B030D-6E8A-4147-A177-3AD203B41FA5}">
                      <a16:colId xmlns:a16="http://schemas.microsoft.com/office/drawing/2014/main" val="3658626315"/>
                    </a:ext>
                  </a:extLst>
                </a:gridCol>
                <a:gridCol w="2793048">
                  <a:extLst>
                    <a:ext uri="{9D8B030D-6E8A-4147-A177-3AD203B41FA5}">
                      <a16:colId xmlns:a16="http://schemas.microsoft.com/office/drawing/2014/main" val="3651063961"/>
                    </a:ext>
                  </a:extLst>
                </a:gridCol>
              </a:tblGrid>
              <a:tr h="22684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S.#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401" marR="4640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Tool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401" marR="4640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401" marR="4640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Impact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401" marR="46401" marT="0" marB="0" anchor="ctr"/>
                </a:tc>
                <a:extLst>
                  <a:ext uri="{0D108BD9-81ED-4DB2-BD59-A6C34878D82A}">
                    <a16:rowId xmlns:a16="http://schemas.microsoft.com/office/drawing/2014/main" val="2795088283"/>
                  </a:ext>
                </a:extLst>
              </a:tr>
              <a:tr h="5155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401" marR="464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Masking Tool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401" marR="464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SQL-based data masking utility which de-identifies member PHI for the full set of HEDIS files, while maintaining referential (database) integrity. Performance-tested to handle large files.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401" marR="464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This utility helps us to de-identify any Customer data that is made available for Product testing.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401" marR="46401" marT="0" marB="0" anchor="ctr"/>
                </a:tc>
                <a:extLst>
                  <a:ext uri="{0D108BD9-81ED-4DB2-BD59-A6C34878D82A}">
                    <a16:rowId xmlns:a16="http://schemas.microsoft.com/office/drawing/2014/main" val="2887300351"/>
                  </a:ext>
                </a:extLst>
              </a:tr>
              <a:tr h="6444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401" marR="464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IDSS Validation Tool (Used by Product and by HPC Teams)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401" marR="464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Automated validation of the content of files submitted by plans to NCQA. Java-based tool that validates the content for the associated 80,000+ data elements. (Joint effort with QA and HPC teams.)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401" marR="464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Improves quality of plan data; prevents rejections.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Savings (annual) = 2112 hours.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401" marR="46401" marT="0" marB="0" anchor="ctr"/>
                </a:tc>
                <a:extLst>
                  <a:ext uri="{0D108BD9-81ED-4DB2-BD59-A6C34878D82A}">
                    <a16:rowId xmlns:a16="http://schemas.microsoft.com/office/drawing/2014/main" val="3677253095"/>
                  </a:ext>
                </a:extLst>
              </a:tr>
              <a:tr h="6444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401" marR="464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Measure Rate Reconciliation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401" marR="464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Excel macro that compares the rates for all measures between the product versions (e.g., version 12 vs. version 13).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401" marR="464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Identifies potential defects and promotes understanding of the impact of any requirement changes between HEDIS seasons.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Savings (annual) = 1056 hours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401" marR="46401" marT="0" marB="0" anchor="ctr"/>
                </a:tc>
                <a:extLst>
                  <a:ext uri="{0D108BD9-81ED-4DB2-BD59-A6C34878D82A}">
                    <a16:rowId xmlns:a16="http://schemas.microsoft.com/office/drawing/2014/main" val="729642514"/>
                  </a:ext>
                </a:extLst>
              </a:tr>
              <a:tr h="5155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401" marR="464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 Data Generator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401" marR="464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Java-based utility used to generate test HEDIS files for load testing and for functional testing. Useful in generating the many combinations of values needed for Measures testing.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401" marR="464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Savings = TBD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401" marR="46401" marT="0" marB="0" anchor="ctr"/>
                </a:tc>
                <a:extLst>
                  <a:ext uri="{0D108BD9-81ED-4DB2-BD59-A6C34878D82A}">
                    <a16:rowId xmlns:a16="http://schemas.microsoft.com/office/drawing/2014/main" val="3167494977"/>
                  </a:ext>
                </a:extLst>
              </a:tr>
              <a:tr h="6444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401" marR="464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Input File Consolidation Utility for Continuous Integration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401" marR="464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Tool to consolidate the individual Measure files generated by various employees/teams. These consolidated input files are used for integration testing.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401" marR="464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Speeds up testing cycles.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>
                          <a:effectLst/>
                        </a:rPr>
                        <a:t>Savings (annual) = 1320 hours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401" marR="46401" marT="0" marB="0" anchor="ctr"/>
                </a:tc>
                <a:extLst>
                  <a:ext uri="{0D108BD9-81ED-4DB2-BD59-A6C34878D82A}">
                    <a16:rowId xmlns:a16="http://schemas.microsoft.com/office/drawing/2014/main" val="857096935"/>
                  </a:ext>
                </a:extLst>
              </a:tr>
              <a:tr h="11600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401" marR="464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Feature File To Test Scenario generation Tool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401" marR="464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Excel macro used to convert feature files (used in automated testing) into user-friendly lists of test scenarios per Measure.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401" marR="46401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Aids the QA and Product teams to discuss, understand, and approve test scenarios, along with identifying any gaps in test coverage.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200" dirty="0">
                          <a:effectLst/>
                        </a:rPr>
                        <a:t>Savings (annual) = 704 hours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6401" marR="46401" marT="0" marB="0" anchor="ctr"/>
                </a:tc>
                <a:extLst>
                  <a:ext uri="{0D108BD9-81ED-4DB2-BD59-A6C34878D82A}">
                    <a16:rowId xmlns:a16="http://schemas.microsoft.com/office/drawing/2014/main" val="894282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52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Words>943</Words>
  <Application>Microsoft Office PowerPoint</Application>
  <PresentationFormat>Widescreen</PresentationFormat>
  <Paragraphs>220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MS PGothic</vt:lpstr>
      <vt:lpstr>Arial</vt:lpstr>
      <vt:lpstr>Calibri</vt:lpstr>
      <vt:lpstr>Calibri Light</vt:lpstr>
      <vt:lpstr>Century Gothic</vt:lpstr>
      <vt:lpstr>Segoe UI</vt:lpstr>
      <vt:lpstr>Verdana</vt:lpstr>
      <vt:lpstr>Wingdings</vt:lpstr>
      <vt:lpstr>Office Theme</vt:lpstr>
      <vt:lpstr>ClaimSphere Automation</vt:lpstr>
      <vt:lpstr>ClaimSphere Automation Framework (CAF)</vt:lpstr>
      <vt:lpstr>PowerPoint Presentation</vt:lpstr>
      <vt:lpstr>CS Automation Progress</vt:lpstr>
      <vt:lpstr>                 ClaimSphere Framework</vt:lpstr>
      <vt:lpstr>Environment</vt:lpstr>
      <vt:lpstr>Reporting</vt:lpstr>
      <vt:lpstr>PowerPoint Presentation</vt:lpstr>
      <vt:lpstr>Tools Developed</vt:lpstr>
      <vt:lpstr>Thank You !!!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AutoBots – Weekly Status</dc:title>
  <dc:creator>Ramar, Vijayakumar (Cognizant)</dc:creator>
  <cp:lastModifiedBy>Ramar, Vijayakumar (Cognizant)</cp:lastModifiedBy>
  <cp:revision>23</cp:revision>
  <dcterms:created xsi:type="dcterms:W3CDTF">2021-03-19T09:04:27Z</dcterms:created>
  <dcterms:modified xsi:type="dcterms:W3CDTF">2021-04-07T16:47:46Z</dcterms:modified>
</cp:coreProperties>
</file>