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26" r:id="rId2"/>
    <p:sldId id="412" r:id="rId3"/>
    <p:sldId id="430" r:id="rId4"/>
    <p:sldId id="423" r:id="rId5"/>
    <p:sldId id="429" r:id="rId6"/>
    <p:sldId id="414" r:id="rId7"/>
    <p:sldId id="425" r:id="rId8"/>
    <p:sldId id="415" r:id="rId9"/>
    <p:sldId id="427" r:id="rId10"/>
    <p:sldId id="416" r:id="rId11"/>
    <p:sldId id="418" r:id="rId12"/>
    <p:sldId id="413" r:id="rId13"/>
    <p:sldId id="42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4CB3D0"/>
    <a:srgbClr val="3333CC"/>
    <a:srgbClr val="3333FF"/>
    <a:srgbClr val="4CB4D1"/>
    <a:srgbClr val="6BB445"/>
    <a:srgbClr val="ED8B00"/>
    <a:srgbClr val="4A7729"/>
    <a:srgbClr val="00677F"/>
    <a:srgbClr val="72C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88" autoAdjust="0"/>
    <p:restoredTop sz="94517" autoAdjust="0"/>
  </p:normalViewPr>
  <p:slideViewPr>
    <p:cSldViewPr snapToGrid="0">
      <p:cViewPr varScale="1">
        <p:scale>
          <a:sx n="73" d="100"/>
          <a:sy n="73" d="100"/>
        </p:scale>
        <p:origin x="89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078"/>
    </p:cViewPr>
  </p:sorterViewPr>
  <p:notesViewPr>
    <p:cSldViewPr snapToGrid="0">
      <p:cViewPr varScale="1">
        <p:scale>
          <a:sx n="85" d="100"/>
          <a:sy n="85" d="100"/>
        </p:scale>
        <p:origin x="316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523D1-52EF-4551-87EB-F4D621BD8876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652148F-E606-4374-996E-350DCA2273AF}">
      <dgm:prSet custT="1"/>
      <dgm:spPr>
        <a:xfrm>
          <a:off x="1193" y="60314"/>
          <a:ext cx="1278021" cy="766812"/>
        </a:xfrm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1 </a:t>
          </a:r>
        </a:p>
        <a:p>
          <a:r>
            <a:rPr lang="en-US" sz="1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ClaimSphere QaaS </a:t>
          </a:r>
        </a:p>
      </dgm:t>
    </dgm:pt>
    <dgm:pt modelId="{00F1DD59-8E0C-4AF0-B6D2-1852DB18AE1D}" type="parTrans" cxnId="{AF8942D5-F0DD-4265-9247-6B3CEA789C1C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BA88A95-7D5A-4253-B9C6-CF2673E9F333}" type="sibTrans" cxnId="{AF8942D5-F0DD-4265-9247-6B3CEA789C1C}">
      <dgm:prSet custT="1"/>
      <dgm:spPr>
        <a:xfrm>
          <a:off x="1277414" y="398001"/>
          <a:ext cx="263344" cy="91440"/>
        </a:xfrm>
      </dgm:spPr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0157090-D6DC-4ACA-AB28-A84DD392B96C}">
      <dgm:prSet custT="1"/>
      <dgm:spPr>
        <a:xfrm>
          <a:off x="1573159" y="60314"/>
          <a:ext cx="1278021" cy="766812"/>
        </a:xfrm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 </a:t>
          </a:r>
        </a:p>
        <a:p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Clinical+ Data Intake</a:t>
          </a:r>
          <a:endParaRPr lang="en-US" sz="1400" b="1" dirty="0" smtClean="0">
            <a:solidFill>
              <a:schemeClr val="tx1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961A6DC6-8DF3-4475-BB39-623697620D4B}" type="parTrans" cxnId="{4454177C-8776-47E4-8EB3-7E295F74B8CE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D36CA3-9A55-4427-AA0C-E37E1B1BDD79}" type="sibTrans" cxnId="{4454177C-8776-47E4-8EB3-7E295F74B8CE}">
      <dgm:prSet custT="1"/>
      <dgm:spPr>
        <a:xfrm>
          <a:off x="2849380" y="398001"/>
          <a:ext cx="263344" cy="91440"/>
        </a:xfrm>
      </dgm:spPr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C408832-9C50-49E3-85D9-6060C5BD28BC}">
      <dgm:prSet custT="1"/>
      <dgm:spPr>
        <a:xfrm>
          <a:off x="3145124" y="60314"/>
          <a:ext cx="1278021" cy="766812"/>
        </a:xfrm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3</a:t>
          </a:r>
        </a:p>
        <a:p>
          <a:r>
            <a:rPr lang="en-US" sz="1400" b="1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Project Creation</a:t>
          </a:r>
          <a:endParaRPr lang="en-US" sz="14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7E85EE2-9C98-4EA9-B513-A3C787EB12A2}" type="parTrans" cxnId="{749086DA-F9E3-46D0-BAC1-3D69471EC2E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FBBD9AE-EC2F-4651-8229-63359E58EEFD}" type="sibTrans" cxnId="{749086DA-F9E3-46D0-BAC1-3D69471EC2E7}">
      <dgm:prSet custT="1"/>
      <dgm:spPr>
        <a:xfrm>
          <a:off x="4421345" y="398001"/>
          <a:ext cx="263344" cy="91440"/>
        </a:xfrm>
      </dgm:spPr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6839588-A8B8-4338-BBC6-4B0C314374FF}">
      <dgm:prSet phldrT="[Text]" custT="1"/>
      <dgm:spPr>
        <a:xfrm>
          <a:off x="1193" y="1121072"/>
          <a:ext cx="1278021" cy="766812"/>
        </a:xfrm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4</a:t>
          </a:r>
        </a:p>
        <a:p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Care Gap Assignment</a:t>
          </a:r>
          <a:endParaRPr lang="en-US" sz="1400" b="1" dirty="0" smtClean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B69EDC-7B61-4889-AB6D-5449F3EED10D}" type="parTrans" cxnId="{6FE314EE-409D-4CC4-B278-668946B55D4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64A6C4F-9308-4313-911C-46B09CCE234B}" type="sibTrans" cxnId="{6FE314EE-409D-4CC4-B278-668946B55D49}">
      <dgm:prSet custT="1"/>
      <dgm:spPr>
        <a:xfrm>
          <a:off x="1277414" y="1458758"/>
          <a:ext cx="263344" cy="91440"/>
        </a:xfrm>
      </dgm:spPr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4BD211-7115-48A2-89F0-57AA979EA235}">
      <dgm:prSet phldrT="[Text]" custT="1"/>
      <dgm:spPr>
        <a:xfrm>
          <a:off x="1573159" y="1121072"/>
          <a:ext cx="1278021" cy="766812"/>
        </a:xfrm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5</a:t>
          </a:r>
        </a:p>
        <a:p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Measure Abstraction forms &amp; </a:t>
          </a:r>
        </a:p>
        <a:p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Rule Processor Engine </a:t>
          </a:r>
          <a:endParaRPr lang="en-US" sz="14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6AF8DC-3167-4EA4-A9B1-C238962A50FF}" type="parTrans" cxnId="{35C9A2A3-B41F-420C-BD99-C5F3A3315843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05E4EDA-A5C6-434F-98E4-A4E4280CBF7C}" type="sibTrans" cxnId="{35C9A2A3-B41F-420C-BD99-C5F3A3315843}">
      <dgm:prSet custT="1"/>
      <dgm:spPr>
        <a:xfrm>
          <a:off x="2849380" y="1458758"/>
          <a:ext cx="263344" cy="91440"/>
        </a:xfrm>
      </dgm:spPr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CA0B24-7642-4B63-BFD0-D082C79294C4}">
      <dgm:prSet phldrT="[Text]" custT="1"/>
      <dgm:spPr>
        <a:xfrm>
          <a:off x="4717090" y="1121072"/>
          <a:ext cx="1278021" cy="766812"/>
        </a:xfrm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7</a:t>
          </a:r>
        </a:p>
        <a:p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Provider Scorecard </a:t>
          </a:r>
          <a:endParaRPr lang="en-US" sz="14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921DBF-F90B-437C-98FC-904DA4BE573E}" type="parTrans" cxnId="{2AD48C6B-6023-457A-8C2C-8257807C1BB1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2D03F62-DEC4-4F4D-9518-B066E06422AE}" type="sibTrans" cxnId="{2AD48C6B-6023-457A-8C2C-8257807C1BB1}">
      <dgm:prSet custT="1"/>
      <dgm:spPr>
        <a:xfrm>
          <a:off x="640203" y="1886085"/>
          <a:ext cx="4715897" cy="263344"/>
        </a:xfrm>
      </dgm:spPr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400814-D249-46E4-948A-B5703402BD9F}">
      <dgm:prSet phldrT="[Text]" custT="1"/>
      <dgm:spPr>
        <a:xfrm>
          <a:off x="1193" y="2181829"/>
          <a:ext cx="1278021" cy="766812"/>
        </a:xfrm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8</a:t>
          </a:r>
        </a:p>
        <a:p>
          <a:r>
            <a: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Report Generation</a:t>
          </a:r>
          <a:endParaRPr lang="en-US" sz="1400" b="1" dirty="0">
            <a:solidFill>
              <a:srgbClr val="FF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F9ADBE-ECE3-48F4-815F-6181991B1E96}" type="sibTrans" cxnId="{6E2C389D-792B-4DC5-A563-A3FCD88FF4AE}">
      <dgm:prSet custT="1"/>
      <dgm:spPr>
        <a:xfrm>
          <a:off x="1277414" y="2519516"/>
          <a:ext cx="263344" cy="91440"/>
        </a:xfrm>
      </dgm:spPr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34C8B72-07D7-4D4C-B704-733A7F9CFD91}" type="parTrans" cxnId="{6E2C389D-792B-4DC5-A563-A3FCD88FF4AE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0FA34D-D63C-4D45-A410-0E20111EC606}">
      <dgm:prSet phldrT="[Text]" custT="1"/>
      <dgm:spPr>
        <a:xfrm>
          <a:off x="3145124" y="1121072"/>
          <a:ext cx="1278021" cy="766812"/>
        </a:xfrm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6</a:t>
          </a:r>
        </a:p>
        <a:p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Abstraction Review</a:t>
          </a:r>
          <a:endParaRPr lang="en-US" sz="14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9E1D9C-2AA4-4E27-8682-86094802B7F9}" type="sibTrans" cxnId="{A17F7953-3F2C-488E-A061-F11C42817EA9}">
      <dgm:prSet custT="1"/>
      <dgm:spPr>
        <a:xfrm>
          <a:off x="4421345" y="1458758"/>
          <a:ext cx="263344" cy="91440"/>
        </a:xfrm>
      </dgm:spPr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E79FC6D-012F-4570-A461-4E63328AA4C1}" type="parTrans" cxnId="{A17F7953-3F2C-488E-A061-F11C42817EA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B5E089C-A50D-4296-A31D-BBBADAB96E44}">
      <dgm:prSet phldrT="[Text]" custT="1"/>
      <dgm:spPr>
        <a:xfrm>
          <a:off x="1193" y="2181829"/>
          <a:ext cx="1278021" cy="766812"/>
        </a:xfrm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9</a:t>
          </a:r>
        </a:p>
        <a:p>
          <a:r>
            <a: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Pseudo Claims Generation</a:t>
          </a:r>
          <a:endParaRPr lang="en-US" sz="1400" b="1" dirty="0">
            <a:solidFill>
              <a:srgbClr val="FF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432058E-D97E-4380-99BC-46EF361B982B}" type="parTrans" cxnId="{8B917945-AEA7-4584-96B0-FAD44D8F3F6F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CBB8417-C318-4C84-8C10-9F0FABECCE16}" type="sibTrans" cxnId="{8B917945-AEA7-4584-96B0-FAD44D8F3F6F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F67007-7BCF-4510-9B02-7466379A9BC3}" type="pres">
      <dgm:prSet presAssocID="{05A523D1-52EF-4551-87EB-F4D621BD887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720A2B-3506-456C-A46A-5FA73E819FC5}" type="pres">
      <dgm:prSet presAssocID="{6652148F-E606-4374-996E-350DCA2273AF}" presName="node" presStyleLbl="node1" presStyleIdx="0" presStyleCnt="9" custScaleX="150885" custScaleY="105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767B5-A375-409C-B29E-36248ED63D4F}" type="pres">
      <dgm:prSet presAssocID="{9BA88A95-7D5A-4253-B9C6-CF2673E9F333}" presName="sibTrans" presStyleLbl="sibTrans1D1" presStyleIdx="0" presStyleCnt="8" custSzY="530352" custScaleX="545873"/>
      <dgm:spPr/>
      <dgm:t>
        <a:bodyPr/>
        <a:lstStyle/>
        <a:p>
          <a:endParaRPr lang="en-US"/>
        </a:p>
      </dgm:t>
    </dgm:pt>
    <dgm:pt modelId="{7AE63529-00D3-479C-B9E2-AB243FA1435E}" type="pres">
      <dgm:prSet presAssocID="{9BA88A95-7D5A-4253-B9C6-CF2673E9F333}" presName="connectorText" presStyleLbl="sibTrans1D1" presStyleIdx="0" presStyleCnt="8"/>
      <dgm:spPr/>
      <dgm:t>
        <a:bodyPr/>
        <a:lstStyle/>
        <a:p>
          <a:endParaRPr lang="en-US"/>
        </a:p>
      </dgm:t>
    </dgm:pt>
    <dgm:pt modelId="{1F1A7DCC-785D-430C-AF78-92610705932A}" type="pres">
      <dgm:prSet presAssocID="{00157090-D6DC-4ACA-AB28-A84DD392B96C}" presName="node" presStyleLbl="node1" presStyleIdx="1" presStyleCnt="9" custScaleX="150885" custScaleY="105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FE597-9CD1-43D1-A966-F85A817F0F8E}" type="pres">
      <dgm:prSet presAssocID="{85D36CA3-9A55-4427-AA0C-E37E1B1BDD79}" presName="sibTrans" presStyleLbl="sibTrans1D1" presStyleIdx="1" presStyleCnt="8" custSzY="530352" custScaleX="545873"/>
      <dgm:spPr/>
      <dgm:t>
        <a:bodyPr/>
        <a:lstStyle/>
        <a:p>
          <a:endParaRPr lang="en-US"/>
        </a:p>
      </dgm:t>
    </dgm:pt>
    <dgm:pt modelId="{445B82B6-C9D3-4BC4-B634-89B7C7EB8ECE}" type="pres">
      <dgm:prSet presAssocID="{85D36CA3-9A55-4427-AA0C-E37E1B1BDD79}" presName="connectorText" presStyleLbl="sibTrans1D1" presStyleIdx="1" presStyleCnt="8"/>
      <dgm:spPr/>
      <dgm:t>
        <a:bodyPr/>
        <a:lstStyle/>
        <a:p>
          <a:endParaRPr lang="en-US"/>
        </a:p>
      </dgm:t>
    </dgm:pt>
    <dgm:pt modelId="{E00182D0-EA90-4BAD-AC84-F0F6CEEF02B1}" type="pres">
      <dgm:prSet presAssocID="{CC408832-9C50-49E3-85D9-6060C5BD28BC}" presName="node" presStyleLbl="node1" presStyleIdx="2" presStyleCnt="9" custScaleX="150885" custScaleY="105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F7E79-3996-4E1B-8A48-A0ED751BADEC}" type="pres">
      <dgm:prSet presAssocID="{3FBBD9AE-EC2F-4651-8229-63359E58EEFD}" presName="sibTrans" presStyleLbl="sibTrans1D1" presStyleIdx="2" presStyleCnt="8" custSzY="530352" custScaleX="545873"/>
      <dgm:spPr/>
      <dgm:t>
        <a:bodyPr/>
        <a:lstStyle/>
        <a:p>
          <a:endParaRPr lang="en-US"/>
        </a:p>
      </dgm:t>
    </dgm:pt>
    <dgm:pt modelId="{9D69268F-1592-43B9-BFF0-9DBC07EB0ECE}" type="pres">
      <dgm:prSet presAssocID="{3FBBD9AE-EC2F-4651-8229-63359E58EEFD}" presName="connectorText" presStyleLbl="sibTrans1D1" presStyleIdx="2" presStyleCnt="8"/>
      <dgm:spPr/>
      <dgm:t>
        <a:bodyPr/>
        <a:lstStyle/>
        <a:p>
          <a:endParaRPr lang="en-US"/>
        </a:p>
      </dgm:t>
    </dgm:pt>
    <dgm:pt modelId="{CD7E4DF6-3EDD-4100-A438-EB7C6FD189A4}" type="pres">
      <dgm:prSet presAssocID="{36839588-A8B8-4338-BBC6-4B0C314374FF}" presName="node" presStyleLbl="node1" presStyleIdx="3" presStyleCnt="9" custScaleX="150885" custScaleY="105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01EF0-C026-4CA9-A219-4B53AEA8A7AC}" type="pres">
      <dgm:prSet presAssocID="{364A6C4F-9308-4313-911C-46B09CCE234B}" presName="sibTrans" presStyleLbl="sibTrans1D1" presStyleIdx="3" presStyleCnt="8" custSzY="530352" custScaleX="545873"/>
      <dgm:spPr/>
      <dgm:t>
        <a:bodyPr/>
        <a:lstStyle/>
        <a:p>
          <a:endParaRPr lang="en-US"/>
        </a:p>
      </dgm:t>
    </dgm:pt>
    <dgm:pt modelId="{0993DE58-7BFF-4B0B-B355-9C932B37DD49}" type="pres">
      <dgm:prSet presAssocID="{364A6C4F-9308-4313-911C-46B09CCE234B}" presName="connectorText" presStyleLbl="sibTrans1D1" presStyleIdx="3" presStyleCnt="8"/>
      <dgm:spPr/>
      <dgm:t>
        <a:bodyPr/>
        <a:lstStyle/>
        <a:p>
          <a:endParaRPr lang="en-US"/>
        </a:p>
      </dgm:t>
    </dgm:pt>
    <dgm:pt modelId="{1F15B102-88C8-468F-B1A5-58164B263A8F}" type="pres">
      <dgm:prSet presAssocID="{E04BD211-7115-48A2-89F0-57AA979EA235}" presName="node" presStyleLbl="node1" presStyleIdx="4" presStyleCnt="9" custScaleX="150885" custScaleY="105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94C88-3474-4275-9D40-1715625290C9}" type="pres">
      <dgm:prSet presAssocID="{F05E4EDA-A5C6-434F-98E4-A4E4280CBF7C}" presName="sibTrans" presStyleLbl="sibTrans1D1" presStyleIdx="4" presStyleCnt="8" custSzY="530352" custScaleX="545873"/>
      <dgm:spPr/>
      <dgm:t>
        <a:bodyPr/>
        <a:lstStyle/>
        <a:p>
          <a:endParaRPr lang="en-US"/>
        </a:p>
      </dgm:t>
    </dgm:pt>
    <dgm:pt modelId="{40A52187-B224-4D01-B7EA-8089A32C984C}" type="pres">
      <dgm:prSet presAssocID="{F05E4EDA-A5C6-434F-98E4-A4E4280CBF7C}" presName="connectorText" presStyleLbl="sibTrans1D1" presStyleIdx="4" presStyleCnt="8"/>
      <dgm:spPr/>
      <dgm:t>
        <a:bodyPr/>
        <a:lstStyle/>
        <a:p>
          <a:endParaRPr lang="en-US"/>
        </a:p>
      </dgm:t>
    </dgm:pt>
    <dgm:pt modelId="{EF444DC1-32CC-4215-9A7A-B6258481B21B}" type="pres">
      <dgm:prSet presAssocID="{5C0FA34D-D63C-4D45-A410-0E20111EC606}" presName="node" presStyleLbl="node1" presStyleIdx="5" presStyleCnt="9" custScaleX="150885" custScaleY="105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FAEC1-17F8-44CF-925B-840846795534}" type="pres">
      <dgm:prSet presAssocID="{BF9E1D9C-2AA4-4E27-8682-86094802B7F9}" presName="sibTrans" presStyleLbl="sibTrans1D1" presStyleIdx="5" presStyleCnt="8" custSzY="530352" custScaleX="545873"/>
      <dgm:spPr/>
      <dgm:t>
        <a:bodyPr/>
        <a:lstStyle/>
        <a:p>
          <a:endParaRPr lang="en-US"/>
        </a:p>
      </dgm:t>
    </dgm:pt>
    <dgm:pt modelId="{E38F3703-692A-4718-AE00-6E07B34D618A}" type="pres">
      <dgm:prSet presAssocID="{BF9E1D9C-2AA4-4E27-8682-86094802B7F9}" presName="connectorText" presStyleLbl="sibTrans1D1" presStyleIdx="5" presStyleCnt="8"/>
      <dgm:spPr/>
      <dgm:t>
        <a:bodyPr/>
        <a:lstStyle/>
        <a:p>
          <a:endParaRPr lang="en-US"/>
        </a:p>
      </dgm:t>
    </dgm:pt>
    <dgm:pt modelId="{AF228632-DD02-4575-B694-A19F7CD4A691}" type="pres">
      <dgm:prSet presAssocID="{0ECA0B24-7642-4B63-BFD0-D082C79294C4}" presName="node" presStyleLbl="node1" presStyleIdx="6" presStyleCnt="9" custScaleX="150885" custScaleY="105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85842-320F-4D67-890C-30A2F053912A}" type="pres">
      <dgm:prSet presAssocID="{A2D03F62-DEC4-4F4D-9518-B066E06422AE}" presName="sibTrans" presStyleLbl="sibTrans1D1" presStyleIdx="6" presStyleCnt="8" custSzY="530354" custScaleX="545873"/>
      <dgm:spPr/>
      <dgm:t>
        <a:bodyPr/>
        <a:lstStyle/>
        <a:p>
          <a:endParaRPr lang="en-US"/>
        </a:p>
      </dgm:t>
    </dgm:pt>
    <dgm:pt modelId="{5FB93689-4926-4F08-860D-501CA565BEC3}" type="pres">
      <dgm:prSet presAssocID="{A2D03F62-DEC4-4F4D-9518-B066E06422AE}" presName="connectorText" presStyleLbl="sibTrans1D1" presStyleIdx="6" presStyleCnt="8"/>
      <dgm:spPr/>
      <dgm:t>
        <a:bodyPr/>
        <a:lstStyle/>
        <a:p>
          <a:endParaRPr lang="en-US"/>
        </a:p>
      </dgm:t>
    </dgm:pt>
    <dgm:pt modelId="{98815D1B-383E-4CDE-8D8F-DC49A7623FE5}" type="pres">
      <dgm:prSet presAssocID="{30400814-D249-46E4-948A-B5703402BD9F}" presName="node" presStyleLbl="node1" presStyleIdx="7" presStyleCnt="9" custScaleX="150885" custScaleY="105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99F86-D95F-4B9B-A33C-2BBD1B70EB50}" type="pres">
      <dgm:prSet presAssocID="{63F9ADBE-ECE3-48F4-815F-6181991B1E96}" presName="sibTrans" presStyleLbl="sibTrans1D1" presStyleIdx="7" presStyleCnt="8" custSzY="530352" custScaleX="545873"/>
      <dgm:spPr/>
      <dgm:t>
        <a:bodyPr/>
        <a:lstStyle/>
        <a:p>
          <a:endParaRPr lang="en-US"/>
        </a:p>
      </dgm:t>
    </dgm:pt>
    <dgm:pt modelId="{B26149E2-E10B-4581-94B2-D943721F8F62}" type="pres">
      <dgm:prSet presAssocID="{63F9ADBE-ECE3-48F4-815F-6181991B1E96}" presName="connectorText" presStyleLbl="sibTrans1D1" presStyleIdx="7" presStyleCnt="8"/>
      <dgm:spPr/>
      <dgm:t>
        <a:bodyPr/>
        <a:lstStyle/>
        <a:p>
          <a:endParaRPr lang="en-US"/>
        </a:p>
      </dgm:t>
    </dgm:pt>
    <dgm:pt modelId="{AA7C946B-ABB2-41FD-B81A-FEA81A3E0519}" type="pres">
      <dgm:prSet presAssocID="{8B5E089C-A50D-4296-A31D-BBBADAB96E44}" presName="node" presStyleLbl="node1" presStyleIdx="8" presStyleCnt="9" custScaleX="150594" custScaleY="1078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3030D8-A6AB-42CC-B2C2-7AC6E6E13A39}" type="presOf" srcId="{364A6C4F-9308-4313-911C-46B09CCE234B}" destId="{0993DE58-7BFF-4B0B-B355-9C932B37DD49}" srcOrd="1" destOrd="0" presId="urn:microsoft.com/office/officeart/2005/8/layout/bProcess3"/>
    <dgm:cxn modelId="{749086DA-F9E3-46D0-BAC1-3D69471EC2E7}" srcId="{05A523D1-52EF-4551-87EB-F4D621BD8876}" destId="{CC408832-9C50-49E3-85D9-6060C5BD28BC}" srcOrd="2" destOrd="0" parTransId="{A7E85EE2-9C98-4EA9-B513-A3C787EB12A2}" sibTransId="{3FBBD9AE-EC2F-4651-8229-63359E58EEFD}"/>
    <dgm:cxn modelId="{2E8F7CEE-9FDA-4901-A999-04DACC254938}" type="presOf" srcId="{BF9E1D9C-2AA4-4E27-8682-86094802B7F9}" destId="{E38F3703-692A-4718-AE00-6E07B34D618A}" srcOrd="1" destOrd="0" presId="urn:microsoft.com/office/officeart/2005/8/layout/bProcess3"/>
    <dgm:cxn modelId="{579160C2-0993-43D8-AE69-FF7890C8D012}" type="presOf" srcId="{3FBBD9AE-EC2F-4651-8229-63359E58EEFD}" destId="{9D69268F-1592-43B9-BFF0-9DBC07EB0ECE}" srcOrd="1" destOrd="0" presId="urn:microsoft.com/office/officeart/2005/8/layout/bProcess3"/>
    <dgm:cxn modelId="{318C9850-039D-4E86-83C8-FFD8C27D81CE}" type="presOf" srcId="{F05E4EDA-A5C6-434F-98E4-A4E4280CBF7C}" destId="{40A52187-B224-4D01-B7EA-8089A32C984C}" srcOrd="1" destOrd="0" presId="urn:microsoft.com/office/officeart/2005/8/layout/bProcess3"/>
    <dgm:cxn modelId="{0AF6DD7B-0966-4E85-BCED-DCFBD02F33E4}" type="presOf" srcId="{3FBBD9AE-EC2F-4651-8229-63359E58EEFD}" destId="{1BBF7E79-3996-4E1B-8A48-A0ED751BADEC}" srcOrd="0" destOrd="0" presId="urn:microsoft.com/office/officeart/2005/8/layout/bProcess3"/>
    <dgm:cxn modelId="{35C9A2A3-B41F-420C-BD99-C5F3A3315843}" srcId="{05A523D1-52EF-4551-87EB-F4D621BD8876}" destId="{E04BD211-7115-48A2-89F0-57AA979EA235}" srcOrd="4" destOrd="0" parTransId="{5A6AF8DC-3167-4EA4-A9B1-C238962A50FF}" sibTransId="{F05E4EDA-A5C6-434F-98E4-A4E4280CBF7C}"/>
    <dgm:cxn modelId="{DCCE98C3-1DA6-4BA7-B592-A07A0023AF93}" type="presOf" srcId="{05A523D1-52EF-4551-87EB-F4D621BD8876}" destId="{6AF67007-7BCF-4510-9B02-7466379A9BC3}" srcOrd="0" destOrd="0" presId="urn:microsoft.com/office/officeart/2005/8/layout/bProcess3"/>
    <dgm:cxn modelId="{4DFD68BC-8F92-4BEF-B9FE-004EE22EFD19}" type="presOf" srcId="{9BA88A95-7D5A-4253-B9C6-CF2673E9F333}" destId="{B63767B5-A375-409C-B29E-36248ED63D4F}" srcOrd="0" destOrd="0" presId="urn:microsoft.com/office/officeart/2005/8/layout/bProcess3"/>
    <dgm:cxn modelId="{F1E426C2-8718-4400-85B2-A90403CA1B9B}" type="presOf" srcId="{CC408832-9C50-49E3-85D9-6060C5BD28BC}" destId="{E00182D0-EA90-4BAD-AC84-F0F6CEEF02B1}" srcOrd="0" destOrd="0" presId="urn:microsoft.com/office/officeart/2005/8/layout/bProcess3"/>
    <dgm:cxn modelId="{676CD4E4-D9A7-45DA-8248-789826F0D002}" type="presOf" srcId="{A2D03F62-DEC4-4F4D-9518-B066E06422AE}" destId="{4F585842-320F-4D67-890C-30A2F053912A}" srcOrd="0" destOrd="0" presId="urn:microsoft.com/office/officeart/2005/8/layout/bProcess3"/>
    <dgm:cxn modelId="{A17F7953-3F2C-488E-A061-F11C42817EA9}" srcId="{05A523D1-52EF-4551-87EB-F4D621BD8876}" destId="{5C0FA34D-D63C-4D45-A410-0E20111EC606}" srcOrd="5" destOrd="0" parTransId="{AE79FC6D-012F-4570-A461-4E63328AA4C1}" sibTransId="{BF9E1D9C-2AA4-4E27-8682-86094802B7F9}"/>
    <dgm:cxn modelId="{67D7BCE7-A5AA-464B-BEC2-CD6A2562457F}" type="presOf" srcId="{85D36CA3-9A55-4427-AA0C-E37E1B1BDD79}" destId="{2A3FE597-9CD1-43D1-A966-F85A817F0F8E}" srcOrd="0" destOrd="0" presId="urn:microsoft.com/office/officeart/2005/8/layout/bProcess3"/>
    <dgm:cxn modelId="{1AC8B2CF-672F-4BC6-BB45-74870A41B54E}" type="presOf" srcId="{9BA88A95-7D5A-4253-B9C6-CF2673E9F333}" destId="{7AE63529-00D3-479C-B9E2-AB243FA1435E}" srcOrd="1" destOrd="0" presId="urn:microsoft.com/office/officeart/2005/8/layout/bProcess3"/>
    <dgm:cxn modelId="{332A2951-391E-491A-8340-A0BCEC3EF56F}" type="presOf" srcId="{85D36CA3-9A55-4427-AA0C-E37E1B1BDD79}" destId="{445B82B6-C9D3-4BC4-B634-89B7C7EB8ECE}" srcOrd="1" destOrd="0" presId="urn:microsoft.com/office/officeart/2005/8/layout/bProcess3"/>
    <dgm:cxn modelId="{F6BE59B6-5FFF-4737-A7DC-5D5E13BFC9E2}" type="presOf" srcId="{F05E4EDA-A5C6-434F-98E4-A4E4280CBF7C}" destId="{49394C88-3474-4275-9D40-1715625290C9}" srcOrd="0" destOrd="0" presId="urn:microsoft.com/office/officeart/2005/8/layout/bProcess3"/>
    <dgm:cxn modelId="{80C3E04C-5E4C-4585-9724-9D06808B5270}" type="presOf" srcId="{30400814-D249-46E4-948A-B5703402BD9F}" destId="{98815D1B-383E-4CDE-8D8F-DC49A7623FE5}" srcOrd="0" destOrd="0" presId="urn:microsoft.com/office/officeart/2005/8/layout/bProcess3"/>
    <dgm:cxn modelId="{B3B179B7-0111-4A5E-A778-61F66FA6FE41}" type="presOf" srcId="{364A6C4F-9308-4313-911C-46B09CCE234B}" destId="{2A201EF0-C026-4CA9-A219-4B53AEA8A7AC}" srcOrd="0" destOrd="0" presId="urn:microsoft.com/office/officeart/2005/8/layout/bProcess3"/>
    <dgm:cxn modelId="{2AD48C6B-6023-457A-8C2C-8257807C1BB1}" srcId="{05A523D1-52EF-4551-87EB-F4D621BD8876}" destId="{0ECA0B24-7642-4B63-BFD0-D082C79294C4}" srcOrd="6" destOrd="0" parTransId="{7A921DBF-F90B-437C-98FC-904DA4BE573E}" sibTransId="{A2D03F62-DEC4-4F4D-9518-B066E06422AE}"/>
    <dgm:cxn modelId="{5F0A9633-C838-4E5A-A570-E94BD4884DFD}" type="presOf" srcId="{E04BD211-7115-48A2-89F0-57AA979EA235}" destId="{1F15B102-88C8-468F-B1A5-58164B263A8F}" srcOrd="0" destOrd="0" presId="urn:microsoft.com/office/officeart/2005/8/layout/bProcess3"/>
    <dgm:cxn modelId="{7A1C7617-32A7-45ED-8D4E-FC9245B537A6}" type="presOf" srcId="{BF9E1D9C-2AA4-4E27-8682-86094802B7F9}" destId="{08BFAEC1-17F8-44CF-925B-840846795534}" srcOrd="0" destOrd="0" presId="urn:microsoft.com/office/officeart/2005/8/layout/bProcess3"/>
    <dgm:cxn modelId="{341ACCFA-F949-4A82-B7A8-E7AF65DBCDAE}" type="presOf" srcId="{36839588-A8B8-4338-BBC6-4B0C314374FF}" destId="{CD7E4DF6-3EDD-4100-A438-EB7C6FD189A4}" srcOrd="0" destOrd="0" presId="urn:microsoft.com/office/officeart/2005/8/layout/bProcess3"/>
    <dgm:cxn modelId="{D4981AEA-5180-41B3-BB94-B395987768E8}" type="presOf" srcId="{63F9ADBE-ECE3-48F4-815F-6181991B1E96}" destId="{45E99F86-D95F-4B9B-A33C-2BBD1B70EB50}" srcOrd="0" destOrd="0" presId="urn:microsoft.com/office/officeart/2005/8/layout/bProcess3"/>
    <dgm:cxn modelId="{4ACDD5B5-D98B-4002-84AD-885B91E91F2F}" type="presOf" srcId="{00157090-D6DC-4ACA-AB28-A84DD392B96C}" destId="{1F1A7DCC-785D-430C-AF78-92610705932A}" srcOrd="0" destOrd="0" presId="urn:microsoft.com/office/officeart/2005/8/layout/bProcess3"/>
    <dgm:cxn modelId="{AF8942D5-F0DD-4265-9247-6B3CEA789C1C}" srcId="{05A523D1-52EF-4551-87EB-F4D621BD8876}" destId="{6652148F-E606-4374-996E-350DCA2273AF}" srcOrd="0" destOrd="0" parTransId="{00F1DD59-8E0C-4AF0-B6D2-1852DB18AE1D}" sibTransId="{9BA88A95-7D5A-4253-B9C6-CF2673E9F333}"/>
    <dgm:cxn modelId="{6FE314EE-409D-4CC4-B278-668946B55D49}" srcId="{05A523D1-52EF-4551-87EB-F4D621BD8876}" destId="{36839588-A8B8-4338-BBC6-4B0C314374FF}" srcOrd="3" destOrd="0" parTransId="{3BB69EDC-7B61-4889-AB6D-5449F3EED10D}" sibTransId="{364A6C4F-9308-4313-911C-46B09CCE234B}"/>
    <dgm:cxn modelId="{3B076976-AC58-4219-84E0-1F7972984695}" type="presOf" srcId="{8B5E089C-A50D-4296-A31D-BBBADAB96E44}" destId="{AA7C946B-ABB2-41FD-B81A-FEA81A3E0519}" srcOrd="0" destOrd="0" presId="urn:microsoft.com/office/officeart/2005/8/layout/bProcess3"/>
    <dgm:cxn modelId="{AC1C4AA0-23BB-4A8D-B6B1-8E7BB4A3C04C}" type="presOf" srcId="{6652148F-E606-4374-996E-350DCA2273AF}" destId="{32720A2B-3506-456C-A46A-5FA73E819FC5}" srcOrd="0" destOrd="0" presId="urn:microsoft.com/office/officeart/2005/8/layout/bProcess3"/>
    <dgm:cxn modelId="{4454177C-8776-47E4-8EB3-7E295F74B8CE}" srcId="{05A523D1-52EF-4551-87EB-F4D621BD8876}" destId="{00157090-D6DC-4ACA-AB28-A84DD392B96C}" srcOrd="1" destOrd="0" parTransId="{961A6DC6-8DF3-4475-BB39-623697620D4B}" sibTransId="{85D36CA3-9A55-4427-AA0C-E37E1B1BDD79}"/>
    <dgm:cxn modelId="{71930E39-CB5A-4CD4-8C6A-E36F26C04D09}" type="presOf" srcId="{63F9ADBE-ECE3-48F4-815F-6181991B1E96}" destId="{B26149E2-E10B-4581-94B2-D943721F8F62}" srcOrd="1" destOrd="0" presId="urn:microsoft.com/office/officeart/2005/8/layout/bProcess3"/>
    <dgm:cxn modelId="{DBA145EC-27A8-4567-A932-F69278D71DC6}" type="presOf" srcId="{A2D03F62-DEC4-4F4D-9518-B066E06422AE}" destId="{5FB93689-4926-4F08-860D-501CA565BEC3}" srcOrd="1" destOrd="0" presId="urn:microsoft.com/office/officeart/2005/8/layout/bProcess3"/>
    <dgm:cxn modelId="{6E2C389D-792B-4DC5-A563-A3FCD88FF4AE}" srcId="{05A523D1-52EF-4551-87EB-F4D621BD8876}" destId="{30400814-D249-46E4-948A-B5703402BD9F}" srcOrd="7" destOrd="0" parTransId="{834C8B72-07D7-4D4C-B704-733A7F9CFD91}" sibTransId="{63F9ADBE-ECE3-48F4-815F-6181991B1E96}"/>
    <dgm:cxn modelId="{B3090559-10BB-4A71-9463-AE7B023EC364}" type="presOf" srcId="{5C0FA34D-D63C-4D45-A410-0E20111EC606}" destId="{EF444DC1-32CC-4215-9A7A-B6258481B21B}" srcOrd="0" destOrd="0" presId="urn:microsoft.com/office/officeart/2005/8/layout/bProcess3"/>
    <dgm:cxn modelId="{A9DBA107-36E6-4456-B846-9C059CB131EC}" type="presOf" srcId="{0ECA0B24-7642-4B63-BFD0-D082C79294C4}" destId="{AF228632-DD02-4575-B694-A19F7CD4A691}" srcOrd="0" destOrd="0" presId="urn:microsoft.com/office/officeart/2005/8/layout/bProcess3"/>
    <dgm:cxn modelId="{8B917945-AEA7-4584-96B0-FAD44D8F3F6F}" srcId="{05A523D1-52EF-4551-87EB-F4D621BD8876}" destId="{8B5E089C-A50D-4296-A31D-BBBADAB96E44}" srcOrd="8" destOrd="0" parTransId="{E432058E-D97E-4380-99BC-46EF361B982B}" sibTransId="{2CBB8417-C318-4C84-8C10-9F0FABECCE16}"/>
    <dgm:cxn modelId="{5045C5EF-508E-416F-8285-9AB8DB434ED9}" type="presParOf" srcId="{6AF67007-7BCF-4510-9B02-7466379A9BC3}" destId="{32720A2B-3506-456C-A46A-5FA73E819FC5}" srcOrd="0" destOrd="0" presId="urn:microsoft.com/office/officeart/2005/8/layout/bProcess3"/>
    <dgm:cxn modelId="{43F60CBE-C1A9-4D75-A002-D8E2827F071C}" type="presParOf" srcId="{6AF67007-7BCF-4510-9B02-7466379A9BC3}" destId="{B63767B5-A375-409C-B29E-36248ED63D4F}" srcOrd="1" destOrd="0" presId="urn:microsoft.com/office/officeart/2005/8/layout/bProcess3"/>
    <dgm:cxn modelId="{3DB0860F-5F8A-4DBF-A03C-001D0B9C58ED}" type="presParOf" srcId="{B63767B5-A375-409C-B29E-36248ED63D4F}" destId="{7AE63529-00D3-479C-B9E2-AB243FA1435E}" srcOrd="0" destOrd="0" presId="urn:microsoft.com/office/officeart/2005/8/layout/bProcess3"/>
    <dgm:cxn modelId="{1B796B60-0DA2-4958-9CF8-54A83791A992}" type="presParOf" srcId="{6AF67007-7BCF-4510-9B02-7466379A9BC3}" destId="{1F1A7DCC-785D-430C-AF78-92610705932A}" srcOrd="2" destOrd="0" presId="urn:microsoft.com/office/officeart/2005/8/layout/bProcess3"/>
    <dgm:cxn modelId="{812EB304-C49A-4B25-858D-7ECCEFF55263}" type="presParOf" srcId="{6AF67007-7BCF-4510-9B02-7466379A9BC3}" destId="{2A3FE597-9CD1-43D1-A966-F85A817F0F8E}" srcOrd="3" destOrd="0" presId="urn:microsoft.com/office/officeart/2005/8/layout/bProcess3"/>
    <dgm:cxn modelId="{041D65BF-3788-452C-BBAB-A7432CA825D6}" type="presParOf" srcId="{2A3FE597-9CD1-43D1-A966-F85A817F0F8E}" destId="{445B82B6-C9D3-4BC4-B634-89B7C7EB8ECE}" srcOrd="0" destOrd="0" presId="urn:microsoft.com/office/officeart/2005/8/layout/bProcess3"/>
    <dgm:cxn modelId="{AA933474-7459-4DB8-A359-77453D9FD098}" type="presParOf" srcId="{6AF67007-7BCF-4510-9B02-7466379A9BC3}" destId="{E00182D0-EA90-4BAD-AC84-F0F6CEEF02B1}" srcOrd="4" destOrd="0" presId="urn:microsoft.com/office/officeart/2005/8/layout/bProcess3"/>
    <dgm:cxn modelId="{9471EA8D-E305-4402-B73C-3517318ACAA4}" type="presParOf" srcId="{6AF67007-7BCF-4510-9B02-7466379A9BC3}" destId="{1BBF7E79-3996-4E1B-8A48-A0ED751BADEC}" srcOrd="5" destOrd="0" presId="urn:microsoft.com/office/officeart/2005/8/layout/bProcess3"/>
    <dgm:cxn modelId="{B1F1BD12-B48F-4D38-BD40-E13643D33394}" type="presParOf" srcId="{1BBF7E79-3996-4E1B-8A48-A0ED751BADEC}" destId="{9D69268F-1592-43B9-BFF0-9DBC07EB0ECE}" srcOrd="0" destOrd="0" presId="urn:microsoft.com/office/officeart/2005/8/layout/bProcess3"/>
    <dgm:cxn modelId="{6AA3E96A-AADA-425A-95F9-B9614C1609EE}" type="presParOf" srcId="{6AF67007-7BCF-4510-9B02-7466379A9BC3}" destId="{CD7E4DF6-3EDD-4100-A438-EB7C6FD189A4}" srcOrd="6" destOrd="0" presId="urn:microsoft.com/office/officeart/2005/8/layout/bProcess3"/>
    <dgm:cxn modelId="{DDE08D1C-370A-4EC7-86A2-8D5058D6ED5B}" type="presParOf" srcId="{6AF67007-7BCF-4510-9B02-7466379A9BC3}" destId="{2A201EF0-C026-4CA9-A219-4B53AEA8A7AC}" srcOrd="7" destOrd="0" presId="urn:microsoft.com/office/officeart/2005/8/layout/bProcess3"/>
    <dgm:cxn modelId="{C2663BB7-84BA-4523-92B2-E220BEEA6D11}" type="presParOf" srcId="{2A201EF0-C026-4CA9-A219-4B53AEA8A7AC}" destId="{0993DE58-7BFF-4B0B-B355-9C932B37DD49}" srcOrd="0" destOrd="0" presId="urn:microsoft.com/office/officeart/2005/8/layout/bProcess3"/>
    <dgm:cxn modelId="{40266411-3B48-415C-96F9-5D451E57F97E}" type="presParOf" srcId="{6AF67007-7BCF-4510-9B02-7466379A9BC3}" destId="{1F15B102-88C8-468F-B1A5-58164B263A8F}" srcOrd="8" destOrd="0" presId="urn:microsoft.com/office/officeart/2005/8/layout/bProcess3"/>
    <dgm:cxn modelId="{EF1888DB-9D51-4E78-AC79-71C7C5EF1337}" type="presParOf" srcId="{6AF67007-7BCF-4510-9B02-7466379A9BC3}" destId="{49394C88-3474-4275-9D40-1715625290C9}" srcOrd="9" destOrd="0" presId="urn:microsoft.com/office/officeart/2005/8/layout/bProcess3"/>
    <dgm:cxn modelId="{D4FCA1CC-E36E-471C-BB69-4069359C8B89}" type="presParOf" srcId="{49394C88-3474-4275-9D40-1715625290C9}" destId="{40A52187-B224-4D01-B7EA-8089A32C984C}" srcOrd="0" destOrd="0" presId="urn:microsoft.com/office/officeart/2005/8/layout/bProcess3"/>
    <dgm:cxn modelId="{F7D1AD3A-C2E3-4AB8-9EEC-AD08D79612D9}" type="presParOf" srcId="{6AF67007-7BCF-4510-9B02-7466379A9BC3}" destId="{EF444DC1-32CC-4215-9A7A-B6258481B21B}" srcOrd="10" destOrd="0" presId="urn:microsoft.com/office/officeart/2005/8/layout/bProcess3"/>
    <dgm:cxn modelId="{CB804054-38A8-4B74-8AEB-47D58D5A1A9E}" type="presParOf" srcId="{6AF67007-7BCF-4510-9B02-7466379A9BC3}" destId="{08BFAEC1-17F8-44CF-925B-840846795534}" srcOrd="11" destOrd="0" presId="urn:microsoft.com/office/officeart/2005/8/layout/bProcess3"/>
    <dgm:cxn modelId="{DF42DA51-398F-4817-BEFF-9D9A56F3B7CA}" type="presParOf" srcId="{08BFAEC1-17F8-44CF-925B-840846795534}" destId="{E38F3703-692A-4718-AE00-6E07B34D618A}" srcOrd="0" destOrd="0" presId="urn:microsoft.com/office/officeart/2005/8/layout/bProcess3"/>
    <dgm:cxn modelId="{32ACCF7C-C512-42A3-ABC0-EEE484F539C5}" type="presParOf" srcId="{6AF67007-7BCF-4510-9B02-7466379A9BC3}" destId="{AF228632-DD02-4575-B694-A19F7CD4A691}" srcOrd="12" destOrd="0" presId="urn:microsoft.com/office/officeart/2005/8/layout/bProcess3"/>
    <dgm:cxn modelId="{42BF2FE9-9AA9-43D1-AEA0-2CC74E747C9A}" type="presParOf" srcId="{6AF67007-7BCF-4510-9B02-7466379A9BC3}" destId="{4F585842-320F-4D67-890C-30A2F053912A}" srcOrd="13" destOrd="0" presId="urn:microsoft.com/office/officeart/2005/8/layout/bProcess3"/>
    <dgm:cxn modelId="{899CC843-F822-4CE1-B84F-493BC2D2D5FD}" type="presParOf" srcId="{4F585842-320F-4D67-890C-30A2F053912A}" destId="{5FB93689-4926-4F08-860D-501CA565BEC3}" srcOrd="0" destOrd="0" presId="urn:microsoft.com/office/officeart/2005/8/layout/bProcess3"/>
    <dgm:cxn modelId="{C1863832-39D0-4D8E-936D-BCF23656D985}" type="presParOf" srcId="{6AF67007-7BCF-4510-9B02-7466379A9BC3}" destId="{98815D1B-383E-4CDE-8D8F-DC49A7623FE5}" srcOrd="14" destOrd="0" presId="urn:microsoft.com/office/officeart/2005/8/layout/bProcess3"/>
    <dgm:cxn modelId="{44B4DC1E-2BC0-4F0D-BE6C-748B674C830A}" type="presParOf" srcId="{6AF67007-7BCF-4510-9B02-7466379A9BC3}" destId="{45E99F86-D95F-4B9B-A33C-2BBD1B70EB50}" srcOrd="15" destOrd="0" presId="urn:microsoft.com/office/officeart/2005/8/layout/bProcess3"/>
    <dgm:cxn modelId="{E1D3D8CD-3E21-4BA7-BB7F-92FBA5AA8D64}" type="presParOf" srcId="{45E99F86-D95F-4B9B-A33C-2BBD1B70EB50}" destId="{B26149E2-E10B-4581-94B2-D943721F8F62}" srcOrd="0" destOrd="0" presId="urn:microsoft.com/office/officeart/2005/8/layout/bProcess3"/>
    <dgm:cxn modelId="{A42D223B-93DB-4F39-B069-42B01A743266}" type="presParOf" srcId="{6AF67007-7BCF-4510-9B02-7466379A9BC3}" destId="{AA7C946B-ABB2-41FD-B81A-FEA81A3E0519}" srcOrd="16" destOrd="0" presId="urn:microsoft.com/office/officeart/2005/8/layout/bProcess3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767B5-A375-409C-B29E-36248ED63D4F}">
      <dsp:nvSpPr>
        <dsp:cNvPr id="0" name=""/>
        <dsp:cNvSpPr/>
      </dsp:nvSpPr>
      <dsp:spPr>
        <a:xfrm>
          <a:off x="2402465" y="739805"/>
          <a:ext cx="334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4999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20072" y="520349"/>
        <a:ext cx="99785" cy="530352"/>
      </dsp:txXfrm>
    </dsp:sp>
    <dsp:sp modelId="{32720A2B-3506-456C-A46A-5FA73E819FC5}">
      <dsp:nvSpPr>
        <dsp:cNvPr id="0" name=""/>
        <dsp:cNvSpPr/>
      </dsp:nvSpPr>
      <dsp:spPr>
        <a:xfrm>
          <a:off x="5853" y="282386"/>
          <a:ext cx="2398411" cy="1006279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1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ClaimSphere QaaS </a:t>
          </a:r>
        </a:p>
      </dsp:txBody>
      <dsp:txXfrm>
        <a:off x="5853" y="282386"/>
        <a:ext cx="2398411" cy="1006279"/>
      </dsp:txXfrm>
    </dsp:sp>
    <dsp:sp modelId="{2A3FE597-9CD1-43D1-A966-F85A817F0F8E}">
      <dsp:nvSpPr>
        <dsp:cNvPr id="0" name=""/>
        <dsp:cNvSpPr/>
      </dsp:nvSpPr>
      <dsp:spPr>
        <a:xfrm>
          <a:off x="5166476" y="739805"/>
          <a:ext cx="334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4999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284083" y="520349"/>
        <a:ext cx="99785" cy="530352"/>
      </dsp:txXfrm>
    </dsp:sp>
    <dsp:sp modelId="{1F1A7DCC-785D-430C-AF78-92610705932A}">
      <dsp:nvSpPr>
        <dsp:cNvPr id="0" name=""/>
        <dsp:cNvSpPr/>
      </dsp:nvSpPr>
      <dsp:spPr>
        <a:xfrm>
          <a:off x="2769864" y="282386"/>
          <a:ext cx="2398411" cy="1006279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Clinical+ Data Intake</a:t>
          </a:r>
          <a:endParaRPr lang="en-US" sz="1400" b="1" kern="1200" dirty="0" smtClean="0">
            <a:solidFill>
              <a:schemeClr val="tx1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2769864" y="282386"/>
        <a:ext cx="2398411" cy="1006279"/>
      </dsp:txXfrm>
    </dsp:sp>
    <dsp:sp modelId="{1BBF7E79-3996-4E1B-8A48-A0ED751BADEC}">
      <dsp:nvSpPr>
        <dsp:cNvPr id="0" name=""/>
        <dsp:cNvSpPr/>
      </dsp:nvSpPr>
      <dsp:spPr>
        <a:xfrm>
          <a:off x="1205059" y="1286865"/>
          <a:ext cx="5528022" cy="334999"/>
        </a:xfrm>
        <a:custGeom>
          <a:avLst/>
          <a:gdLst/>
          <a:ahLst/>
          <a:cxnLst/>
          <a:rect l="0" t="0" r="0" b="0"/>
          <a:pathLst>
            <a:path>
              <a:moveTo>
                <a:pt x="5528022" y="0"/>
              </a:moveTo>
              <a:lnTo>
                <a:pt x="5528022" y="184599"/>
              </a:lnTo>
              <a:lnTo>
                <a:pt x="0" y="184599"/>
              </a:lnTo>
              <a:lnTo>
                <a:pt x="0" y="334999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213022" y="1189189"/>
        <a:ext cx="1512095" cy="530352"/>
      </dsp:txXfrm>
    </dsp:sp>
    <dsp:sp modelId="{E00182D0-EA90-4BAD-AC84-F0F6CEEF02B1}">
      <dsp:nvSpPr>
        <dsp:cNvPr id="0" name=""/>
        <dsp:cNvSpPr/>
      </dsp:nvSpPr>
      <dsp:spPr>
        <a:xfrm>
          <a:off x="5533875" y="282386"/>
          <a:ext cx="2398411" cy="1006279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Project Creation</a:t>
          </a:r>
          <a:endParaRPr lang="en-US" sz="14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33875" y="282386"/>
        <a:ext cx="2398411" cy="1006279"/>
      </dsp:txXfrm>
    </dsp:sp>
    <dsp:sp modelId="{2A201EF0-C026-4CA9-A219-4B53AEA8A7AC}">
      <dsp:nvSpPr>
        <dsp:cNvPr id="0" name=""/>
        <dsp:cNvSpPr/>
      </dsp:nvSpPr>
      <dsp:spPr>
        <a:xfrm>
          <a:off x="2402465" y="2111684"/>
          <a:ext cx="334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4999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20072" y="1892228"/>
        <a:ext cx="99785" cy="530352"/>
      </dsp:txXfrm>
    </dsp:sp>
    <dsp:sp modelId="{CD7E4DF6-3EDD-4100-A438-EB7C6FD189A4}">
      <dsp:nvSpPr>
        <dsp:cNvPr id="0" name=""/>
        <dsp:cNvSpPr/>
      </dsp:nvSpPr>
      <dsp:spPr>
        <a:xfrm>
          <a:off x="5853" y="1654264"/>
          <a:ext cx="2398411" cy="1006279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4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Care Gap Assignment</a:t>
          </a:r>
          <a:endParaRPr lang="en-US" sz="1400" b="1" kern="1200" dirty="0" smtClean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853" y="1654264"/>
        <a:ext cx="2398411" cy="1006279"/>
      </dsp:txXfrm>
    </dsp:sp>
    <dsp:sp modelId="{49394C88-3474-4275-9D40-1715625290C9}">
      <dsp:nvSpPr>
        <dsp:cNvPr id="0" name=""/>
        <dsp:cNvSpPr/>
      </dsp:nvSpPr>
      <dsp:spPr>
        <a:xfrm>
          <a:off x="5166476" y="2111684"/>
          <a:ext cx="334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4999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284083" y="1892228"/>
        <a:ext cx="99785" cy="530352"/>
      </dsp:txXfrm>
    </dsp:sp>
    <dsp:sp modelId="{1F15B102-88C8-468F-B1A5-58164B263A8F}">
      <dsp:nvSpPr>
        <dsp:cNvPr id="0" name=""/>
        <dsp:cNvSpPr/>
      </dsp:nvSpPr>
      <dsp:spPr>
        <a:xfrm>
          <a:off x="2769864" y="1654264"/>
          <a:ext cx="2398411" cy="1006279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5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Measure Abstraction forms &amp;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Rule Processor Engine </a:t>
          </a:r>
          <a:endParaRPr lang="en-US" sz="14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769864" y="1654264"/>
        <a:ext cx="2398411" cy="1006279"/>
      </dsp:txXfrm>
    </dsp:sp>
    <dsp:sp modelId="{08BFAEC1-17F8-44CF-925B-840846795534}">
      <dsp:nvSpPr>
        <dsp:cNvPr id="0" name=""/>
        <dsp:cNvSpPr/>
      </dsp:nvSpPr>
      <dsp:spPr>
        <a:xfrm>
          <a:off x="1205059" y="2658744"/>
          <a:ext cx="5528022" cy="346029"/>
        </a:xfrm>
        <a:custGeom>
          <a:avLst/>
          <a:gdLst/>
          <a:ahLst/>
          <a:cxnLst/>
          <a:rect l="0" t="0" r="0" b="0"/>
          <a:pathLst>
            <a:path>
              <a:moveTo>
                <a:pt x="5528022" y="0"/>
              </a:moveTo>
              <a:lnTo>
                <a:pt x="5528022" y="190114"/>
              </a:lnTo>
              <a:lnTo>
                <a:pt x="0" y="190114"/>
              </a:lnTo>
              <a:lnTo>
                <a:pt x="0" y="346029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212922" y="2566582"/>
        <a:ext cx="1512296" cy="530352"/>
      </dsp:txXfrm>
    </dsp:sp>
    <dsp:sp modelId="{EF444DC1-32CC-4215-9A7A-B6258481B21B}">
      <dsp:nvSpPr>
        <dsp:cNvPr id="0" name=""/>
        <dsp:cNvSpPr/>
      </dsp:nvSpPr>
      <dsp:spPr>
        <a:xfrm>
          <a:off x="5533875" y="1654264"/>
          <a:ext cx="2398411" cy="1006279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6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Abstraction Review</a:t>
          </a:r>
          <a:endParaRPr lang="en-US" sz="14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33875" y="1654264"/>
        <a:ext cx="2398411" cy="1006279"/>
      </dsp:txXfrm>
    </dsp:sp>
    <dsp:sp modelId="{4F585842-320F-4D67-890C-30A2F053912A}">
      <dsp:nvSpPr>
        <dsp:cNvPr id="0" name=""/>
        <dsp:cNvSpPr/>
      </dsp:nvSpPr>
      <dsp:spPr>
        <a:xfrm>
          <a:off x="2402465" y="3494593"/>
          <a:ext cx="334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4999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20072" y="3275136"/>
        <a:ext cx="99785" cy="530354"/>
      </dsp:txXfrm>
    </dsp:sp>
    <dsp:sp modelId="{AF228632-DD02-4575-B694-A19F7CD4A691}">
      <dsp:nvSpPr>
        <dsp:cNvPr id="0" name=""/>
        <dsp:cNvSpPr/>
      </dsp:nvSpPr>
      <dsp:spPr>
        <a:xfrm>
          <a:off x="5853" y="3037173"/>
          <a:ext cx="2398411" cy="1006279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7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Provider Scorecard </a:t>
          </a:r>
          <a:endParaRPr lang="en-US" sz="14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853" y="3037173"/>
        <a:ext cx="2398411" cy="1006279"/>
      </dsp:txXfrm>
    </dsp:sp>
    <dsp:sp modelId="{45E99F86-D95F-4B9B-A33C-2BBD1B70EB50}">
      <dsp:nvSpPr>
        <dsp:cNvPr id="0" name=""/>
        <dsp:cNvSpPr/>
      </dsp:nvSpPr>
      <dsp:spPr>
        <a:xfrm>
          <a:off x="5166476" y="3494593"/>
          <a:ext cx="334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4999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284083" y="3275137"/>
        <a:ext cx="99785" cy="530352"/>
      </dsp:txXfrm>
    </dsp:sp>
    <dsp:sp modelId="{98815D1B-383E-4CDE-8D8F-DC49A7623FE5}">
      <dsp:nvSpPr>
        <dsp:cNvPr id="0" name=""/>
        <dsp:cNvSpPr/>
      </dsp:nvSpPr>
      <dsp:spPr>
        <a:xfrm>
          <a:off x="2769864" y="3037173"/>
          <a:ext cx="2398411" cy="1006279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8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Report Generation</a:t>
          </a:r>
          <a:endParaRPr lang="en-US" sz="1400" b="1" kern="1200" dirty="0">
            <a:solidFill>
              <a:srgbClr val="FF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769864" y="3037173"/>
        <a:ext cx="2398411" cy="1006279"/>
      </dsp:txXfrm>
    </dsp:sp>
    <dsp:sp modelId="{AA7C946B-ABB2-41FD-B81A-FEA81A3E0519}">
      <dsp:nvSpPr>
        <dsp:cNvPr id="0" name=""/>
        <dsp:cNvSpPr/>
      </dsp:nvSpPr>
      <dsp:spPr>
        <a:xfrm>
          <a:off x="5533875" y="3026143"/>
          <a:ext cx="2393786" cy="1028339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9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Pseudo Claims Generation</a:t>
          </a:r>
          <a:endParaRPr lang="en-US" sz="1400" b="1" kern="1200" dirty="0">
            <a:solidFill>
              <a:srgbClr val="FF00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33875" y="3026143"/>
        <a:ext cx="2393786" cy="1028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4065"/>
            <a:ext cx="9243953" cy="6942221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79500" y="-17441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2583543"/>
            <a:ext cx="9144000" cy="2433736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1" y="3471907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1" y="4186565"/>
            <a:ext cx="8284633" cy="5947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Name / Title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2162" y="6202135"/>
            <a:ext cx="14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Arial"/>
                <a:cs typeface="Arial"/>
              </a:rPr>
              <a:t>© </a:t>
            </a:r>
            <a:r>
              <a:rPr lang="en-US" sz="900" dirty="0" smtClean="0">
                <a:solidFill>
                  <a:schemeClr val="tx2"/>
                </a:solidFill>
                <a:latin typeface="Arial"/>
                <a:cs typeface="Arial"/>
              </a:rPr>
              <a:t>2019 </a:t>
            </a:r>
            <a:r>
              <a:rPr lang="en-US" sz="900" dirty="0">
                <a:solidFill>
                  <a:schemeClr val="tx2"/>
                </a:solidFill>
                <a:latin typeface="Arial"/>
                <a:cs typeface="Arial"/>
              </a:rPr>
              <a:t>Cognizant 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1" y="2998154"/>
            <a:ext cx="8284633" cy="4275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">
          <a:xfrm>
            <a:off x="457200" y="46871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26780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99749" y="279699"/>
            <a:ext cx="8453795" cy="1183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26780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646923"/>
            <a:ext cx="8448142" cy="33963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4391608"/>
            <a:ext cx="9143999" cy="18962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4" y="323334"/>
            <a:ext cx="8471337" cy="607259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11249"/>
            <a:ext cx="9144000" cy="51766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1" y="530171"/>
            <a:ext cx="4243723" cy="5724191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1"/>
            <a:ext cx="4364038" cy="625436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123018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2"/>
            <a:ext cx="9144000" cy="6853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2" y="2079236"/>
            <a:ext cx="3227833" cy="607259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2" y="3272821"/>
            <a:ext cx="324592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3" y="-12963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6858" y="3082533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black">
          <a:xfrm>
            <a:off x="6256867" y="544915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4" y="330261"/>
            <a:ext cx="8464987" cy="607259"/>
          </a:xfrm>
        </p:spPr>
        <p:txBody>
          <a:bodyPr>
            <a:normAutofit/>
          </a:bodyPr>
          <a:lstStyle>
            <a:lvl1pPr>
              <a:defRPr sz="2200"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8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669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7" y="6313226"/>
            <a:ext cx="539195" cy="501028"/>
          </a:xfrm>
        </p:spPr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320835"/>
            <a:ext cx="8464987" cy="607259"/>
          </a:xfrm>
        </p:spPr>
        <p:txBody>
          <a:bodyPr/>
          <a:lstStyle>
            <a:lvl1pPr>
              <a:defRPr sz="2800" b="1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08217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4" y="320835"/>
            <a:ext cx="8464987" cy="607259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1325972"/>
            <a:ext cx="8460842" cy="43740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8217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76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1333298"/>
            <a:ext cx="8448142" cy="10774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9" y="2652362"/>
            <a:ext cx="4072571" cy="33471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1" y="2653487"/>
            <a:ext cx="3924301" cy="34560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4" y="320835"/>
            <a:ext cx="8464987" cy="607259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7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28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9" y="1475673"/>
            <a:ext cx="2228334" cy="25411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7990" y="4296945"/>
            <a:ext cx="2228334" cy="1392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71822" y="1475674"/>
            <a:ext cx="2228334" cy="25411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471823" y="4296945"/>
            <a:ext cx="2228334" cy="1392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535656" y="1475674"/>
            <a:ext cx="2228334" cy="25411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5657" y="4296945"/>
            <a:ext cx="2228334" cy="1392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1328043"/>
            <a:ext cx="4160817" cy="4402304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1" y="1353198"/>
            <a:ext cx="4446391" cy="46386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4" y="320835"/>
            <a:ext cx="8464987" cy="607259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8217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36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1321125"/>
            <a:ext cx="3975294" cy="4425231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1328043"/>
            <a:ext cx="4170874" cy="466385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4" y="320835"/>
            <a:ext cx="8464987" cy="607259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7375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4" y="320835"/>
            <a:ext cx="8471337" cy="607259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3" y="1336510"/>
            <a:ext cx="4150321" cy="439119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1" y="1366571"/>
            <a:ext cx="4446391" cy="463379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1250867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08217" y="2256353"/>
            <a:ext cx="8363857" cy="0"/>
          </a:xfrm>
          <a:prstGeom prst="line">
            <a:avLst/>
          </a:prstGeom>
          <a:ln w="2540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9749" y="3898885"/>
            <a:ext cx="8363857" cy="0"/>
          </a:xfrm>
          <a:prstGeom prst="line">
            <a:avLst/>
          </a:prstGeom>
          <a:ln w="25400" cmpd="sng"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2633404"/>
            <a:ext cx="8333704" cy="6277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99749" y="279699"/>
            <a:ext cx="8453795" cy="1183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3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6271131"/>
            <a:ext cx="9144000" cy="595943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6452271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2019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6438132"/>
            <a:ext cx="0" cy="276195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7" y="6310055"/>
            <a:ext cx="539195" cy="501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4" y="320835"/>
            <a:ext cx="8382437" cy="6072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08217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black">
          <a:xfrm>
            <a:off x="7408334" y="6438132"/>
            <a:ext cx="1423007" cy="30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1" r:id="rId3"/>
    <p:sldLayoutId id="2147483650" r:id="rId4"/>
    <p:sldLayoutId id="2147483685" r:id="rId5"/>
    <p:sldLayoutId id="2147483651" r:id="rId6"/>
    <p:sldLayoutId id="2147483665" r:id="rId7"/>
    <p:sldLayoutId id="2147483668" r:id="rId8"/>
    <p:sldLayoutId id="2147483673" r:id="rId9"/>
    <p:sldLayoutId id="2147483663" r:id="rId10"/>
    <p:sldLayoutId id="2147483683" r:id="rId11"/>
    <p:sldLayoutId id="2147483682" r:id="rId12"/>
    <p:sldLayoutId id="2147483664" r:id="rId13"/>
    <p:sldLayoutId id="2147483670" r:id="rId14"/>
    <p:sldLayoutId id="2147483669" r:id="rId15"/>
    <p:sldLayoutId id="2147483672" r:id="rId16"/>
    <p:sldLayoutId id="2147483686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3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3097463"/>
            <a:ext cx="8479239" cy="539465"/>
          </a:xfrm>
        </p:spPr>
        <p:txBody>
          <a:bodyPr/>
          <a:lstStyle/>
          <a:p>
            <a:pPr algn="ctr"/>
            <a:r>
              <a:rPr lang="en-US" sz="2800" dirty="0" smtClean="0"/>
              <a:t>ClaimSphere – Test Automation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057799" y="3800511"/>
            <a:ext cx="8284633" cy="985766"/>
          </a:xfrm>
        </p:spPr>
        <p:txBody>
          <a:bodyPr>
            <a:normAutofit/>
          </a:bodyPr>
          <a:lstStyle/>
          <a:p>
            <a:r>
              <a:rPr lang="en-US" dirty="0" smtClean="0"/>
              <a:t>June - 2019</a:t>
            </a:r>
          </a:p>
        </p:txBody>
      </p:sp>
    </p:spTree>
    <p:extLst>
      <p:ext uri="{BB962C8B-B14F-4D97-AF65-F5344CB8AC3E}">
        <p14:creationId xmlns:p14="http://schemas.microsoft.com/office/powerpoint/2010/main" val="28901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Hybrid Measure work flow / Clinical+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Hybrid Reporter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74679" y="928094"/>
            <a:ext cx="8460842" cy="5147966"/>
          </a:xfrm>
        </p:spPr>
        <p:txBody>
          <a:bodyPr>
            <a:noAutofit/>
          </a:bodyPr>
          <a:lstStyle/>
          <a:p>
            <a:pPr marL="5715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chemeClr val="tx2"/>
                </a:solidFill>
              </a:rPr>
              <a:t>Hybrid Sampling Process</a:t>
            </a:r>
            <a:endParaRPr lang="en-US" sz="1600" dirty="0">
              <a:solidFill>
                <a:schemeClr val="tx2"/>
              </a:solidFill>
            </a:endParaRPr>
          </a:p>
          <a:p>
            <a:pPr marL="5715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Hybrid Sampling approval process</a:t>
            </a:r>
          </a:p>
          <a:p>
            <a:pPr marL="5715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Hybrid Chase generation process</a:t>
            </a:r>
          </a:p>
          <a:p>
            <a:pPr marL="5715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Medical record processing</a:t>
            </a:r>
          </a:p>
          <a:p>
            <a:pPr marL="5715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Admin Data Refresh process</a:t>
            </a:r>
          </a:p>
          <a:p>
            <a:pPr marL="5715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Admin Data Refresh (NRDR) chase generation process</a:t>
            </a:r>
          </a:p>
          <a:p>
            <a:pPr marL="5715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Hybrid Regeneration </a:t>
            </a:r>
            <a:r>
              <a:rPr lang="en-US" sz="1600" dirty="0" smtClean="0">
                <a:solidFill>
                  <a:schemeClr val="tx2"/>
                </a:solidFill>
              </a:rPr>
              <a:t>process</a:t>
            </a:r>
          </a:p>
          <a:p>
            <a:pPr marL="5715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Hybrid Regeneration Incremental chase generation </a:t>
            </a:r>
            <a:r>
              <a:rPr lang="en-US" sz="1600" dirty="0" smtClean="0">
                <a:solidFill>
                  <a:schemeClr val="tx2"/>
                </a:solidFill>
              </a:rPr>
              <a:t>process</a:t>
            </a:r>
          </a:p>
          <a:p>
            <a:pPr marL="571500" lvl="1" indent="-342900">
              <a:lnSpc>
                <a:spcPct val="120000"/>
              </a:lnSpc>
              <a:buFont typeface="+mj-lt"/>
              <a:buAutoNum type="arabicPeriod"/>
            </a:pPr>
            <a:endParaRPr lang="en-US" sz="1600" dirty="0" smtClean="0">
              <a:solidFill>
                <a:schemeClr val="tx2"/>
              </a:solidFill>
            </a:endParaRPr>
          </a:p>
          <a:p>
            <a:pPr lvl="1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16 Hybrid measures to be completed from feature files perspective</a:t>
            </a:r>
            <a:endParaRPr lang="en-US" sz="1600" dirty="0">
              <a:solidFill>
                <a:schemeClr val="tx2"/>
              </a:solidFill>
            </a:endParaRP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2"/>
              </a:solidFill>
            </a:endParaRPr>
          </a:p>
          <a:p>
            <a:pPr lvl="1" indent="0">
              <a:buNone/>
            </a:pPr>
            <a:r>
              <a:rPr lang="en-US" sz="1600" dirty="0" smtClean="0"/>
              <a:t>	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155371" y="4963886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Interim demo of completed process</a:t>
            </a:r>
          </a:p>
        </p:txBody>
      </p:sp>
    </p:spTree>
    <p:extLst>
      <p:ext uri="{BB962C8B-B14F-4D97-AF65-F5344CB8AC3E}">
        <p14:creationId xmlns:p14="http://schemas.microsoft.com/office/powerpoint/2010/main" val="37612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86"/>
            <a:ext cx="9144000" cy="66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364" y="320835"/>
            <a:ext cx="8464987" cy="50302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Prospective Measurement Workflow / Clinical+ Provider Registry</a:t>
            </a:r>
          </a:p>
        </p:txBody>
      </p:sp>
      <p:sp>
        <p:nvSpPr>
          <p:cNvPr id="3" name="Rectangle 2"/>
          <p:cNvSpPr/>
          <p:nvPr/>
        </p:nvSpPr>
        <p:spPr>
          <a:xfrm>
            <a:off x="578842" y="1123708"/>
            <a:ext cx="7494004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chemeClr val="tx2"/>
                </a:solidFill>
              </a:rPr>
              <a:t>Data </a:t>
            </a:r>
            <a:r>
              <a:rPr lang="en-US" sz="1600" dirty="0">
                <a:solidFill>
                  <a:schemeClr val="tx2"/>
                </a:solidFill>
              </a:rPr>
              <a:t>Load in </a:t>
            </a:r>
            <a:r>
              <a:rPr lang="en-US" sz="1600" dirty="0" smtClean="0">
                <a:solidFill>
                  <a:schemeClr val="tx2"/>
                </a:solidFill>
              </a:rPr>
              <a:t>QaaS </a:t>
            </a:r>
            <a:r>
              <a:rPr lang="en-US" sz="1600" dirty="0">
                <a:solidFill>
                  <a:schemeClr val="tx2"/>
                </a:solidFill>
              </a:rPr>
              <a:t>(Pre requisite for </a:t>
            </a:r>
            <a:r>
              <a:rPr lang="en-US" sz="1600" dirty="0" smtClean="0">
                <a:solidFill>
                  <a:schemeClr val="tx2"/>
                </a:solidFill>
              </a:rPr>
              <a:t>Clinical+)</a:t>
            </a:r>
            <a:endParaRPr lang="en-US" sz="1600" dirty="0">
              <a:solidFill>
                <a:schemeClr val="tx2"/>
              </a:solidFill>
            </a:endParaRPr>
          </a:p>
          <a:p>
            <a:pPr marL="5715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chemeClr val="tx2"/>
                </a:solidFill>
              </a:rPr>
              <a:t>Data </a:t>
            </a:r>
            <a:r>
              <a:rPr lang="en-US" sz="1600" dirty="0">
                <a:solidFill>
                  <a:schemeClr val="tx2"/>
                </a:solidFill>
              </a:rPr>
              <a:t>Import in Clinical+(Admin)</a:t>
            </a:r>
          </a:p>
          <a:p>
            <a:pPr marL="5715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chemeClr val="tx2"/>
                </a:solidFill>
              </a:rPr>
              <a:t>Project </a:t>
            </a:r>
            <a:r>
              <a:rPr lang="en-US" sz="1600" dirty="0">
                <a:solidFill>
                  <a:schemeClr val="tx2"/>
                </a:solidFill>
              </a:rPr>
              <a:t>Creation(Admin)</a:t>
            </a:r>
          </a:p>
          <a:p>
            <a:pPr marL="5715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chemeClr val="tx2"/>
                </a:solidFill>
              </a:rPr>
              <a:t>Abstractor </a:t>
            </a:r>
            <a:r>
              <a:rPr lang="en-US" sz="1600" dirty="0">
                <a:solidFill>
                  <a:schemeClr val="tx2"/>
                </a:solidFill>
              </a:rPr>
              <a:t>and reviewer Assignment(Admin)</a:t>
            </a:r>
          </a:p>
          <a:p>
            <a:pPr marL="5715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chemeClr val="tx2"/>
                </a:solidFill>
              </a:rPr>
              <a:t>Data </a:t>
            </a:r>
            <a:r>
              <a:rPr lang="en-US" sz="1600" dirty="0">
                <a:solidFill>
                  <a:schemeClr val="tx2"/>
                </a:solidFill>
              </a:rPr>
              <a:t>Abstraction (Measure Logic) (Abstractor)</a:t>
            </a:r>
          </a:p>
          <a:p>
            <a:pPr marL="5715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chemeClr val="tx2"/>
                </a:solidFill>
              </a:rPr>
              <a:t>Reviewing </a:t>
            </a:r>
            <a:r>
              <a:rPr lang="en-US" sz="1600" dirty="0">
                <a:solidFill>
                  <a:schemeClr val="tx2"/>
                </a:solidFill>
              </a:rPr>
              <a:t>abstracted data (Reviewer)</a:t>
            </a:r>
          </a:p>
          <a:p>
            <a:pPr marL="5715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chemeClr val="tx2"/>
                </a:solidFill>
              </a:rPr>
              <a:t>Pseudo </a:t>
            </a:r>
            <a:r>
              <a:rPr lang="en-US" sz="1600" dirty="0">
                <a:solidFill>
                  <a:schemeClr val="tx2"/>
                </a:solidFill>
              </a:rPr>
              <a:t>claim Generation(Admin)</a:t>
            </a:r>
          </a:p>
          <a:p>
            <a:pPr marL="5715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chemeClr val="tx2"/>
                </a:solidFill>
              </a:rPr>
              <a:t>Incremental </a:t>
            </a:r>
            <a:r>
              <a:rPr lang="en-US" sz="1600" dirty="0">
                <a:solidFill>
                  <a:schemeClr val="tx2"/>
                </a:solidFill>
              </a:rPr>
              <a:t>data load to </a:t>
            </a:r>
            <a:r>
              <a:rPr lang="en-US" sz="1600" dirty="0" smtClean="0">
                <a:solidFill>
                  <a:schemeClr val="tx2"/>
                </a:solidFill>
              </a:rPr>
              <a:t>QaaS</a:t>
            </a:r>
            <a:endParaRPr lang="en-US" sz="1600" dirty="0">
              <a:solidFill>
                <a:schemeClr val="tx2"/>
              </a:solidFill>
            </a:endParaRPr>
          </a:p>
          <a:p>
            <a:pPr marL="5715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chemeClr val="tx2"/>
                </a:solidFill>
              </a:rPr>
              <a:t>Compliance </a:t>
            </a:r>
            <a:r>
              <a:rPr lang="en-US" sz="1600" dirty="0">
                <a:solidFill>
                  <a:schemeClr val="tx2"/>
                </a:solidFill>
              </a:rPr>
              <a:t>Validation in </a:t>
            </a:r>
            <a:r>
              <a:rPr lang="en-US" sz="1600" dirty="0" smtClean="0">
                <a:solidFill>
                  <a:schemeClr val="tx2"/>
                </a:solidFill>
              </a:rPr>
              <a:t>QaaS</a:t>
            </a:r>
          </a:p>
          <a:p>
            <a:pPr marL="228600" lvl="1">
              <a:lnSpc>
                <a:spcPct val="12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 marL="228600" lvl="1">
              <a:lnSpc>
                <a:spcPct val="1200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54 measures to be completed from feature file perspective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1845" y="4746650"/>
            <a:ext cx="408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Interim demo of completed process</a:t>
            </a:r>
          </a:p>
        </p:txBody>
      </p:sp>
    </p:spTree>
    <p:extLst>
      <p:ext uri="{BB962C8B-B14F-4D97-AF65-F5344CB8AC3E}">
        <p14:creationId xmlns:p14="http://schemas.microsoft.com/office/powerpoint/2010/main" val="13434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364" y="320835"/>
            <a:ext cx="8464987" cy="50302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Clinical+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Prospective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6026" y="1647812"/>
            <a:ext cx="122531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60383536"/>
              </p:ext>
            </p:extLst>
          </p:nvPr>
        </p:nvGraphicFramePr>
        <p:xfrm>
          <a:off x="578842" y="1175657"/>
          <a:ext cx="7938141" cy="4336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6026" y="4790910"/>
            <a:ext cx="122531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T3 ClaimSphere – Test Automation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364" y="1171612"/>
            <a:ext cx="8051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Automation</a:t>
            </a:r>
            <a:endParaRPr lang="en-US" sz="20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</a:t>
            </a:r>
            <a:r>
              <a:rPr lang="en-US" sz="2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Status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sz="2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lang="en-US" sz="20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Interim demo of Clinical+ Prospective work flow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Interim demo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Hybrid work </a:t>
            </a:r>
            <a:r>
              <a:rPr lang="en-US" sz="2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endParaRPr lang="en-US" sz="20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endParaRPr lang="en-US" sz="1400" b="1" dirty="0">
              <a:solidFill>
                <a:srgbClr val="14141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14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ClaimSphere Automation Framework (CAF)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472" y="719704"/>
            <a:ext cx="80117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CAF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framework for Behavior-Driven Development (BDD). It focuses on testing the features of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defining the stories in scenarios that express the desired behavior in a textual format.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scenario is a collection of executable steps.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CAF it is expressed in Given, When, Then format.  </a:t>
            </a:r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step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represents a precondition to an event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represents the occurrence of the event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step represents the outcome of the event</a:t>
            </a:r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51401" y="4423869"/>
            <a:ext cx="2951971" cy="407377"/>
          </a:xfrm>
          <a:prstGeom prst="rect">
            <a:avLst/>
          </a:prstGeom>
          <a:solidFill>
            <a:srgbClr val="4BACC6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51401" y="3436894"/>
            <a:ext cx="2951971" cy="574728"/>
          </a:xfrm>
          <a:prstGeom prst="rect">
            <a:avLst/>
          </a:prstGeom>
          <a:solidFill>
            <a:srgbClr val="4BACC6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951401" y="2983728"/>
            <a:ext cx="2951971" cy="453163"/>
          </a:xfrm>
          <a:prstGeom prst="rect">
            <a:avLst/>
          </a:prstGeom>
          <a:solidFill>
            <a:srgbClr val="4BACC6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3547103" y="2974524"/>
            <a:ext cx="1267" cy="477242"/>
          </a:xfrm>
          <a:prstGeom prst="line">
            <a:avLst/>
          </a:prstGeom>
          <a:solidFill>
            <a:sysClr val="windowText" lastClr="000000">
              <a:lumMod val="20000"/>
              <a:lumOff val="80000"/>
            </a:sysClr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68" name="Straight Connector 67"/>
          <p:cNvCxnSpPr/>
          <p:nvPr/>
        </p:nvCxnSpPr>
        <p:spPr>
          <a:xfrm>
            <a:off x="3016047" y="3430914"/>
            <a:ext cx="0" cy="567530"/>
          </a:xfrm>
          <a:prstGeom prst="line">
            <a:avLst/>
          </a:prstGeom>
          <a:solidFill>
            <a:sysClr val="windowText" lastClr="000000">
              <a:lumMod val="20000"/>
              <a:lumOff val="80000"/>
            </a:sys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69" name="Straight Connector 68"/>
          <p:cNvCxnSpPr/>
          <p:nvPr/>
        </p:nvCxnSpPr>
        <p:spPr>
          <a:xfrm>
            <a:off x="4032299" y="3451764"/>
            <a:ext cx="0" cy="559857"/>
          </a:xfrm>
          <a:prstGeom prst="line">
            <a:avLst/>
          </a:prstGeom>
          <a:solidFill>
            <a:sysClr val="windowText" lastClr="000000">
              <a:lumMod val="20000"/>
              <a:lumOff val="80000"/>
            </a:sys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2025336" y="3040493"/>
            <a:ext cx="1753594" cy="238525"/>
          </a:xfrm>
          <a:prstGeom prst="rect">
            <a:avLst/>
          </a:prstGeom>
          <a:noFill/>
          <a:effectLst/>
        </p:spPr>
        <p:txBody>
          <a:bodyPr wrap="square" lIns="68579" tIns="34289" rIns="68579" bIns="34289" rtlCol="0">
            <a:spAutoFit/>
          </a:bodyPr>
          <a:lstStyle/>
          <a:p>
            <a:pPr marL="0" marR="0" lvl="0" indent="0" algn="l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Test Suite Repository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54733" y="3033862"/>
            <a:ext cx="1042554" cy="238525"/>
          </a:xfrm>
          <a:prstGeom prst="rect">
            <a:avLst/>
          </a:prstGeom>
          <a:noFill/>
          <a:effectLst/>
        </p:spPr>
        <p:txBody>
          <a:bodyPr wrap="square" lIns="68579" tIns="34289" rIns="68579" bIns="34289" rtlCol="0">
            <a:spAutoFit/>
          </a:bodyPr>
          <a:lstStyle/>
          <a:p>
            <a:pPr marL="0" marR="0" lvl="0" indent="0" algn="l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Driver Script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93437" y="3503444"/>
            <a:ext cx="842001" cy="407802"/>
          </a:xfrm>
          <a:prstGeom prst="rect">
            <a:avLst/>
          </a:prstGeom>
          <a:noFill/>
          <a:effectLst/>
        </p:spPr>
        <p:txBody>
          <a:bodyPr wrap="square" lIns="68579" tIns="34289" rIns="68579" bIns="34289" rtlCol="0">
            <a:spAutoFit/>
          </a:bodyPr>
          <a:lstStyle/>
          <a:p>
            <a:pPr marL="0" marR="0" lvl="0" indent="0" algn="l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Config Handler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161610" y="3501631"/>
            <a:ext cx="1064262" cy="407802"/>
          </a:xfrm>
          <a:prstGeom prst="rect">
            <a:avLst/>
          </a:prstGeom>
          <a:noFill/>
          <a:effectLst/>
        </p:spPr>
        <p:txBody>
          <a:bodyPr wrap="square" lIns="68579" tIns="34289" rIns="68579" bIns="34289" rtlCol="0">
            <a:spAutoFit/>
          </a:bodyPr>
          <a:lstStyle/>
          <a:p>
            <a:pPr marL="0" marR="0" lvl="0" indent="0" algn="l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Page object </a:t>
            </a:r>
          </a:p>
          <a:p>
            <a:pPr marL="0" marR="0" lvl="0" indent="0" algn="l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Handler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144975" y="3501631"/>
            <a:ext cx="642883" cy="407802"/>
          </a:xfrm>
          <a:prstGeom prst="rect">
            <a:avLst/>
          </a:prstGeom>
          <a:noFill/>
          <a:effectLst/>
        </p:spPr>
        <p:txBody>
          <a:bodyPr wrap="square" lIns="68579" tIns="34289" rIns="68579" bIns="34289" rtlCol="0">
            <a:spAutoFit/>
          </a:bodyPr>
          <a:lstStyle/>
          <a:p>
            <a:pPr marL="0" marR="0" lvl="0" indent="0" algn="l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Data Handler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951401" y="4015474"/>
            <a:ext cx="2951971" cy="407377"/>
          </a:xfrm>
          <a:prstGeom prst="rect">
            <a:avLst/>
          </a:prstGeom>
          <a:solidFill>
            <a:srgbClr val="4BACC6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</a:endParaRPr>
          </a:p>
        </p:txBody>
      </p:sp>
      <p:sp>
        <p:nvSpPr>
          <p:cNvPr id="76" name="Pentagon 75"/>
          <p:cNvSpPr/>
          <p:nvPr/>
        </p:nvSpPr>
        <p:spPr>
          <a:xfrm>
            <a:off x="1951402" y="4015474"/>
            <a:ext cx="1645362" cy="407377"/>
          </a:xfrm>
          <a:prstGeom prst="homePlate">
            <a:avLst/>
          </a:prstGeom>
          <a:solidFill>
            <a:srgbClr val="4BACC6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14129" y="4070155"/>
            <a:ext cx="1496262" cy="238525"/>
          </a:xfrm>
          <a:prstGeom prst="rect">
            <a:avLst/>
          </a:prstGeom>
          <a:noFill/>
          <a:effectLst/>
        </p:spPr>
        <p:txBody>
          <a:bodyPr wrap="square" lIns="68579" tIns="34289" rIns="68579" bIns="34289" rtlCol="0">
            <a:spAutoFit/>
          </a:bodyPr>
          <a:lstStyle/>
          <a:p>
            <a:pPr marL="0" marR="0" lvl="0" indent="0" algn="l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Component Libraries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15596" y="4070155"/>
            <a:ext cx="1090994" cy="238525"/>
          </a:xfrm>
          <a:prstGeom prst="rect">
            <a:avLst/>
          </a:prstGeom>
          <a:noFill/>
          <a:effectLst/>
        </p:spPr>
        <p:txBody>
          <a:bodyPr wrap="square" lIns="68579" tIns="34289" rIns="68579" bIns="34289" rtlCol="0">
            <a:spAutoFit/>
          </a:bodyPr>
          <a:lstStyle/>
          <a:p>
            <a:pPr marL="0" marR="0" lvl="0" indent="0" algn="l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Utility Libraries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22577" y="4483746"/>
            <a:ext cx="2218772" cy="238525"/>
          </a:xfrm>
          <a:prstGeom prst="rect">
            <a:avLst/>
          </a:prstGeom>
          <a:noFill/>
          <a:effectLst/>
        </p:spPr>
        <p:txBody>
          <a:bodyPr wrap="square" lIns="68579" tIns="34289" rIns="68579" bIns="34289" rtlCol="0">
            <a:spAutoFit/>
          </a:bodyPr>
          <a:lstStyle/>
          <a:p>
            <a:pPr marL="0" marR="0" lvl="0" indent="0" algn="l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Functional &amp; Business Libraries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75939" y="2320484"/>
            <a:ext cx="2951971" cy="407377"/>
          </a:xfrm>
          <a:prstGeom prst="rect">
            <a:avLst/>
          </a:prstGeom>
          <a:solidFill>
            <a:srgbClr val="4BACC6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331397" y="2407593"/>
            <a:ext cx="2243747" cy="238525"/>
          </a:xfrm>
          <a:prstGeom prst="rect">
            <a:avLst/>
          </a:prstGeom>
          <a:noFill/>
          <a:effectLst/>
        </p:spPr>
        <p:txBody>
          <a:bodyPr wrap="square" lIns="68579" tIns="34289" rIns="68579" bIns="34289" rtlCol="0">
            <a:spAutoFit/>
          </a:bodyPr>
          <a:lstStyle/>
          <a:p>
            <a:pPr marL="0" marR="0" lvl="0" indent="0" algn="ctr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CI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Based Execution –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943841" y="4831246"/>
            <a:ext cx="2951971" cy="407377"/>
          </a:xfrm>
          <a:prstGeom prst="rect">
            <a:avLst/>
          </a:prstGeom>
          <a:solidFill>
            <a:srgbClr val="4BACC6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02298" y="4887783"/>
            <a:ext cx="1493871" cy="238525"/>
          </a:xfrm>
          <a:prstGeom prst="rect">
            <a:avLst/>
          </a:prstGeom>
          <a:noFill/>
          <a:effectLst/>
        </p:spPr>
        <p:txBody>
          <a:bodyPr wrap="square" lIns="68579" tIns="34289" rIns="68579" bIns="34289" rtlCol="0">
            <a:spAutoFit/>
          </a:bodyPr>
          <a:lstStyle/>
          <a:p>
            <a:pPr marL="0" marR="0" lvl="0" indent="0" algn="l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Reporting Libraries</a:t>
            </a:r>
          </a:p>
        </p:txBody>
      </p:sp>
      <p:sp>
        <p:nvSpPr>
          <p:cNvPr id="84" name="Rectangle 83"/>
          <p:cNvSpPr/>
          <p:nvPr/>
        </p:nvSpPr>
        <p:spPr>
          <a:xfrm rot="5400000">
            <a:off x="-148218" y="3342696"/>
            <a:ext cx="1906468" cy="150893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47" y="2705443"/>
            <a:ext cx="1537297" cy="369745"/>
          </a:xfrm>
          <a:prstGeom prst="rect">
            <a:avLst/>
          </a:prstGeom>
          <a:solidFill>
            <a:srgbClr val="4BACC6"/>
          </a:solidFill>
          <a:ln w="38100" cap="flat" cmpd="sng" algn="ctr">
            <a:noFill/>
            <a:prstDash val="solid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Test Automation Tools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93563" y="2333780"/>
            <a:ext cx="1634424" cy="369745"/>
          </a:xfrm>
          <a:prstGeom prst="rect">
            <a:avLst/>
          </a:prstGeom>
          <a:solidFill>
            <a:srgbClr val="4BACC6"/>
          </a:solidFill>
          <a:ln w="38100" cap="flat" cmpd="sng" algn="ctr">
            <a:noFill/>
            <a:prstDash val="solid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Execution platforms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366653" y="5560500"/>
            <a:ext cx="1634424" cy="623691"/>
          </a:xfrm>
          <a:prstGeom prst="rect">
            <a:avLst/>
          </a:prstGeom>
          <a:solidFill>
            <a:srgbClr val="97BA52"/>
          </a:solidFill>
          <a:ln w="38100" cap="flat" cmpd="sng" algn="ctr">
            <a:noFill/>
            <a:prstDash val="solid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Product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Under Test</a:t>
            </a:r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24" y="3393945"/>
            <a:ext cx="410984" cy="549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Left-Right Arrow 88"/>
          <p:cNvSpPr/>
          <p:nvPr/>
        </p:nvSpPr>
        <p:spPr>
          <a:xfrm>
            <a:off x="1581788" y="3858513"/>
            <a:ext cx="391916" cy="350842"/>
          </a:xfrm>
          <a:prstGeom prst="leftRightArrow">
            <a:avLst>
              <a:gd name="adj1" fmla="val 31288"/>
              <a:gd name="adj2" fmla="val 40644"/>
            </a:avLst>
          </a:prstGeom>
          <a:solidFill>
            <a:srgbClr val="84BD00"/>
          </a:solidFill>
          <a:ln w="38100" cap="flat" cmpd="sng" algn="ctr">
            <a:noFill/>
            <a:prstDash val="solid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</a:endParaRPr>
          </a:p>
        </p:txBody>
      </p:sp>
      <p:sp>
        <p:nvSpPr>
          <p:cNvPr id="90" name="Left-Right Arrow 89"/>
          <p:cNvSpPr/>
          <p:nvPr/>
        </p:nvSpPr>
        <p:spPr>
          <a:xfrm>
            <a:off x="4972309" y="3828472"/>
            <a:ext cx="391916" cy="350842"/>
          </a:xfrm>
          <a:prstGeom prst="leftRightArrow">
            <a:avLst>
              <a:gd name="adj1" fmla="val 31288"/>
              <a:gd name="adj2" fmla="val 40644"/>
            </a:avLst>
          </a:prstGeom>
          <a:solidFill>
            <a:srgbClr val="84BD00"/>
          </a:solidFill>
          <a:ln w="38100" cap="flat" cmpd="sng" algn="ctr">
            <a:noFill/>
            <a:prstDash val="solid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</a:endParaRPr>
          </a:p>
        </p:txBody>
      </p:sp>
      <p:sp>
        <p:nvSpPr>
          <p:cNvPr id="91" name="Right Arrow 90"/>
          <p:cNvSpPr/>
          <p:nvPr/>
        </p:nvSpPr>
        <p:spPr>
          <a:xfrm rot="5400000">
            <a:off x="3333905" y="2728504"/>
            <a:ext cx="265340" cy="264057"/>
          </a:xfrm>
          <a:prstGeom prst="rightArrow">
            <a:avLst/>
          </a:prstGeom>
          <a:solidFill>
            <a:srgbClr val="E3684F"/>
          </a:solidFill>
          <a:ln w="38100" cap="flat" cmpd="sng" algn="ctr">
            <a:noFill/>
            <a:prstDash val="solid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</a:endParaRPr>
          </a:p>
        </p:txBody>
      </p:sp>
      <p:sp>
        <p:nvSpPr>
          <p:cNvPr id="92" name="Right Arrow 91"/>
          <p:cNvSpPr/>
          <p:nvPr/>
        </p:nvSpPr>
        <p:spPr>
          <a:xfrm rot="5400000">
            <a:off x="6033353" y="5253578"/>
            <a:ext cx="307168" cy="261340"/>
          </a:xfrm>
          <a:prstGeom prst="rightArrow">
            <a:avLst/>
          </a:prstGeom>
          <a:solidFill>
            <a:srgbClr val="4BACC6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Right Arrow 92"/>
          <p:cNvSpPr/>
          <p:nvPr/>
        </p:nvSpPr>
        <p:spPr>
          <a:xfrm rot="5400000">
            <a:off x="3332065" y="5264759"/>
            <a:ext cx="265340" cy="264057"/>
          </a:xfrm>
          <a:prstGeom prst="rightArrow">
            <a:avLst/>
          </a:prstGeom>
          <a:solidFill>
            <a:srgbClr val="E3684F"/>
          </a:solidFill>
          <a:ln w="38100" cap="flat" cmpd="sng" algn="ctr">
            <a:noFill/>
            <a:prstDash val="solid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 rot="5400000">
            <a:off x="3142336" y="4418945"/>
            <a:ext cx="591144" cy="293934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3613593" y="4860301"/>
            <a:ext cx="416" cy="378325"/>
          </a:xfrm>
          <a:prstGeom prst="line">
            <a:avLst/>
          </a:prstGeom>
          <a:solidFill>
            <a:sysClr val="windowText" lastClr="000000">
              <a:lumMod val="20000"/>
              <a:lumOff val="80000"/>
            </a:sys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1982106" y="4894074"/>
            <a:ext cx="1733487" cy="238525"/>
          </a:xfrm>
          <a:prstGeom prst="rect">
            <a:avLst/>
          </a:prstGeom>
          <a:noFill/>
          <a:effectLst/>
        </p:spPr>
        <p:txBody>
          <a:bodyPr wrap="square" lIns="68579" tIns="34289" rIns="68579" bIns="34289" rtlCol="0">
            <a:spAutoFit/>
          </a:bodyPr>
          <a:lstStyle/>
          <a:p>
            <a:pPr marL="0" marR="0" lvl="0" indent="0" algn="l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Error &amp; Exception Handler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200" y="5727652"/>
            <a:ext cx="537240" cy="272606"/>
          </a:xfrm>
          <a:prstGeom prst="rect">
            <a:avLst/>
          </a:prstGeom>
          <a:effectLst/>
        </p:spPr>
      </p:pic>
      <p:sp>
        <p:nvSpPr>
          <p:cNvPr id="98" name="TextBox 97"/>
          <p:cNvSpPr txBox="1"/>
          <p:nvPr/>
        </p:nvSpPr>
        <p:spPr>
          <a:xfrm>
            <a:off x="2070729" y="5766353"/>
            <a:ext cx="568104" cy="238525"/>
          </a:xfrm>
          <a:prstGeom prst="rect">
            <a:avLst/>
          </a:prstGeom>
          <a:solidFill>
            <a:srgbClr val="4BACC6"/>
          </a:solidFill>
          <a:effectLst/>
        </p:spPr>
        <p:txBody>
          <a:bodyPr wrap="square" lIns="68579" tIns="34289" rIns="68579" bIns="34289" rtlCol="0">
            <a:spAutoFit/>
          </a:bodyPr>
          <a:lstStyle/>
          <a:p>
            <a:pPr marL="0" marR="0" lvl="0" indent="0" algn="l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Reports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890" y="5655389"/>
            <a:ext cx="450409" cy="447456"/>
          </a:xfrm>
          <a:prstGeom prst="rect">
            <a:avLst/>
          </a:prstGeom>
          <a:effectLst/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00" y="4108683"/>
            <a:ext cx="1225769" cy="429019"/>
          </a:xfrm>
          <a:prstGeom prst="rect">
            <a:avLst/>
          </a:prstGeom>
        </p:spPr>
      </p:pic>
      <p:graphicFrame>
        <p:nvGraphicFramePr>
          <p:cNvPr id="101" name="Table 100"/>
          <p:cNvGraphicFramePr>
            <a:graphicFrameLocks noGrp="1"/>
          </p:cNvGraphicFramePr>
          <p:nvPr>
            <p:extLst/>
          </p:nvPr>
        </p:nvGraphicFramePr>
        <p:xfrm>
          <a:off x="7325508" y="2618671"/>
          <a:ext cx="1584452" cy="3250052"/>
        </p:xfrm>
        <a:graphic>
          <a:graphicData uri="http://schemas.openxmlformats.org/drawingml/2006/table">
            <a:tbl>
              <a:tblPr firstRow="1" bandRow="1"/>
              <a:tblGrid>
                <a:gridCol w="1584452">
                  <a:extLst>
                    <a:ext uri="{9D8B030D-6E8A-4147-A177-3AD203B41FA5}">
                      <a16:colId xmlns:a16="http://schemas.microsoft.com/office/drawing/2014/main" val="1691330121"/>
                    </a:ext>
                  </a:extLst>
                </a:gridCol>
              </a:tblGrid>
              <a:tr h="2792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900" b="1" i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Calibri" panose="020F0502020204030204" pitchFamily="34" charset="0"/>
                        </a:rPr>
                        <a:t>KEY HIGHLIGHTS</a:t>
                      </a:r>
                      <a:endParaRPr lang="en-GB" sz="900" b="1" i="0" dirty="0">
                        <a:solidFill>
                          <a:schemeClr val="bg1"/>
                        </a:solidFill>
                        <a:effectLst/>
                        <a:latin typeface="+mj-lt"/>
                        <a:ea typeface="Segoe UI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B9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Page Object model driven approach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Extends to enable BDD through integration with Cucumber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Multi-Platform support  - Windows / Linux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BENEFITS</a:t>
                      </a:r>
                      <a:endParaRPr kumimoji="0" 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846475"/>
                  </a:ext>
                </a:extLst>
              </a:tr>
              <a:tr h="13552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Design scalability </a:t>
                      </a:r>
                      <a:r>
                        <a:rPr kumimoji="0" 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(through ease in test script reusability and maintainability)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Execution scalability </a:t>
                      </a:r>
                      <a:r>
                        <a:rPr kumimoji="0" 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(through CI and BDD  implementation)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526060"/>
                  </a:ext>
                </a:extLst>
              </a:tr>
            </a:tbl>
          </a:graphicData>
        </a:graphic>
      </p:graphicFrame>
      <p:pic>
        <p:nvPicPr>
          <p:cNvPr id="10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922" y="4609023"/>
            <a:ext cx="194849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073" y="4626245"/>
            <a:ext cx="403560" cy="22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Group 103"/>
          <p:cNvGrpSpPr/>
          <p:nvPr/>
        </p:nvGrpSpPr>
        <p:grpSpPr>
          <a:xfrm>
            <a:off x="5472896" y="2814174"/>
            <a:ext cx="1393060" cy="2371394"/>
            <a:chOff x="5610232" y="907225"/>
            <a:chExt cx="1393060" cy="2371394"/>
          </a:xfrm>
        </p:grpSpPr>
        <p:grpSp>
          <p:nvGrpSpPr>
            <p:cNvPr id="105" name="Group 104"/>
            <p:cNvGrpSpPr/>
            <p:nvPr/>
          </p:nvGrpSpPr>
          <p:grpSpPr>
            <a:xfrm>
              <a:off x="5610235" y="1101882"/>
              <a:ext cx="1393057" cy="2176737"/>
              <a:chOff x="4965491" y="761537"/>
              <a:chExt cx="1452138" cy="2176737"/>
            </a:xfrm>
          </p:grpSpPr>
          <p:sp>
            <p:nvSpPr>
              <p:cNvPr id="107" name="Rectangle 106"/>
              <p:cNvSpPr/>
              <p:nvPr/>
            </p:nvSpPr>
            <p:spPr>
              <a:xfrm rot="5400000">
                <a:off x="5162489" y="1946552"/>
                <a:ext cx="794724" cy="1188720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 rot="5400000">
                <a:off x="5160134" y="1162812"/>
                <a:ext cx="799434" cy="1188720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endParaRPr>
              </a:p>
            </p:txBody>
          </p:sp>
          <p:pic>
            <p:nvPicPr>
              <p:cNvPr id="109" name="Picture 10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6494" y="965923"/>
                <a:ext cx="240101" cy="212992"/>
              </a:xfrm>
              <a:prstGeom prst="rect">
                <a:avLst/>
              </a:prstGeom>
            </p:spPr>
          </p:pic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0028" y="982532"/>
                <a:ext cx="208376" cy="196383"/>
              </a:xfrm>
              <a:prstGeom prst="rect">
                <a:avLst/>
              </a:prstGeom>
            </p:spPr>
          </p:pic>
          <p:pic>
            <p:nvPicPr>
              <p:cNvPr id="111" name="Picture 8" descr="Image result for desktop icon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6235" y="761537"/>
                <a:ext cx="319187" cy="319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2" name="TextBox 111"/>
              <p:cNvSpPr txBox="1"/>
              <p:nvPr/>
            </p:nvSpPr>
            <p:spPr>
              <a:xfrm rot="16200000">
                <a:off x="5902632" y="1641891"/>
                <a:ext cx="790575" cy="239419"/>
              </a:xfrm>
              <a:prstGeom prst="rect">
                <a:avLst/>
              </a:prstGeom>
              <a:noFill/>
              <a:ln>
                <a:solidFill>
                  <a:srgbClr val="5B9BD5">
                    <a:alpha val="41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rtl="0" eaLnBrk="1" fontAlgn="base" latinLnBrk="0" hangingPunct="1">
                  <a:lnSpc>
                    <a:spcPts val="12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Databases</a:t>
                </a:r>
                <a:endParaRPr kumimoji="0" lang="en-US" sz="75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16200000">
                <a:off x="5887517" y="2417801"/>
                <a:ext cx="794723" cy="246221"/>
              </a:xfrm>
              <a:prstGeom prst="rect">
                <a:avLst/>
              </a:prstGeom>
              <a:noFill/>
              <a:ln>
                <a:solidFill>
                  <a:srgbClr val="5B9BD5">
                    <a:alpha val="41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rtl="0" eaLnBrk="1" fontAlgn="base" latinLnBrk="0" hangingPunct="1">
                  <a:lnSpc>
                    <a:spcPts val="12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OS</a:t>
                </a:r>
                <a:endParaRPr kumimoji="0" lang="en-US" sz="75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5400000">
              <a:off x="5780693" y="736764"/>
              <a:ext cx="799434" cy="1140356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 rot="16200000">
            <a:off x="6346301" y="3086349"/>
            <a:ext cx="790576" cy="246221"/>
          </a:xfrm>
          <a:prstGeom prst="rect">
            <a:avLst/>
          </a:prstGeom>
          <a:noFill/>
          <a:ln>
            <a:solidFill>
              <a:srgbClr val="5B9BD5">
                <a:alpha val="41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Browsers</a:t>
            </a:r>
          </a:p>
        </p:txBody>
      </p:sp>
      <p:pic>
        <p:nvPicPr>
          <p:cNvPr id="115" name="Picture 2" descr="Image result for sql server ima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25" y="3843142"/>
            <a:ext cx="278454" cy="22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0" descr="Mongodb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184" y="3885720"/>
            <a:ext cx="554020" cy="17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Status of completed modules / measures			- Cont.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41070"/>
              </p:ext>
            </p:extLst>
          </p:nvPr>
        </p:nvGraphicFramePr>
        <p:xfrm>
          <a:off x="13522" y="684224"/>
          <a:ext cx="9104352" cy="550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881">
                  <a:extLst>
                    <a:ext uri="{9D8B030D-6E8A-4147-A177-3AD203B41FA5}">
                      <a16:colId xmlns:a16="http://schemas.microsoft.com/office/drawing/2014/main" val="3324608705"/>
                    </a:ext>
                  </a:extLst>
                </a:gridCol>
                <a:gridCol w="2529740">
                  <a:extLst>
                    <a:ext uri="{9D8B030D-6E8A-4147-A177-3AD203B41FA5}">
                      <a16:colId xmlns:a16="http://schemas.microsoft.com/office/drawing/2014/main" val="1803410167"/>
                    </a:ext>
                  </a:extLst>
                </a:gridCol>
                <a:gridCol w="1979312">
                  <a:extLst>
                    <a:ext uri="{9D8B030D-6E8A-4147-A177-3AD203B41FA5}">
                      <a16:colId xmlns:a16="http://schemas.microsoft.com/office/drawing/2014/main" val="1337121642"/>
                    </a:ext>
                  </a:extLst>
                </a:gridCol>
                <a:gridCol w="1754419">
                  <a:extLst>
                    <a:ext uri="{9D8B030D-6E8A-4147-A177-3AD203B41FA5}">
                      <a16:colId xmlns:a16="http://schemas.microsoft.com/office/drawing/2014/main" val="97388953"/>
                    </a:ext>
                  </a:extLst>
                </a:gridCol>
              </a:tblGrid>
              <a:tr h="6122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Workflow / Product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Module / Process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Measures/Process Automated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Remarks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2665"/>
                  </a:ext>
                </a:extLst>
              </a:tr>
              <a:tr h="262911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Retrospective Administrative Workflow /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QaaS – Data Load Orchestration</a:t>
                      </a:r>
                      <a:endParaRPr lang="en-US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intake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Quality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Cleansing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Crosswalk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Claim Adjustment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 Events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Measure pre-processing</a:t>
                      </a: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Measure processing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Results Tables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 Automated:</a:t>
                      </a:r>
                    </a:p>
                    <a:p>
                      <a:endParaRPr lang="en-US" sz="1400" dirty="0" smtClean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intake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Quality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Cleansing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Crosswalk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Claim Adjustment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Scenarios not yet started.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25372"/>
                  </a:ext>
                </a:extLst>
              </a:tr>
              <a:tr h="7553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Retrospective Administrative Workflow /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QaaS – Measure Engine</a:t>
                      </a:r>
                    </a:p>
                    <a:p>
                      <a:endParaRPr lang="en-US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HEDIS Measure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Engine</a:t>
                      </a:r>
                      <a:endParaRPr lang="en-US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 – 2019 measures</a:t>
                      </a:r>
                      <a:endParaRPr lang="en-US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Automated</a:t>
                      </a:r>
                      <a:endParaRPr lang="en-US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516266"/>
                  </a:ext>
                </a:extLst>
              </a:tr>
              <a:tr h="7553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Retrospective Administrative Workflow /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QaaS Prime – Measure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HEDIS Measure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Engine</a:t>
                      </a:r>
                      <a:endParaRPr lang="en-US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 – 2019 measures</a:t>
                      </a:r>
                      <a:endParaRPr lang="en-US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Automated</a:t>
                      </a:r>
                      <a:endParaRPr lang="en-US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86127"/>
                  </a:ext>
                </a:extLst>
              </a:tr>
              <a:tr h="7553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Retrospective Administrative Workflow /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P4P – Measure Engine</a:t>
                      </a:r>
                    </a:p>
                    <a:p>
                      <a:endParaRPr lang="en-US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P4P Measures</a:t>
                      </a:r>
                      <a:endParaRPr lang="en-US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 – 2019 measures</a:t>
                      </a:r>
                      <a:endParaRPr lang="en-US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Automated</a:t>
                      </a:r>
                      <a:endParaRPr lang="en-US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6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1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Status of completed modules / measures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74963"/>
              </p:ext>
            </p:extLst>
          </p:nvPr>
        </p:nvGraphicFramePr>
        <p:xfrm>
          <a:off x="39648" y="684224"/>
          <a:ext cx="9012912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786">
                  <a:extLst>
                    <a:ext uri="{9D8B030D-6E8A-4147-A177-3AD203B41FA5}">
                      <a16:colId xmlns:a16="http://schemas.microsoft.com/office/drawing/2014/main" val="3324608705"/>
                    </a:ext>
                  </a:extLst>
                </a:gridCol>
                <a:gridCol w="3331029">
                  <a:extLst>
                    <a:ext uri="{9D8B030D-6E8A-4147-A177-3AD203B41FA5}">
                      <a16:colId xmlns:a16="http://schemas.microsoft.com/office/drawing/2014/main" val="1803410167"/>
                    </a:ext>
                  </a:extLst>
                </a:gridCol>
                <a:gridCol w="2076994">
                  <a:extLst>
                    <a:ext uri="{9D8B030D-6E8A-4147-A177-3AD203B41FA5}">
                      <a16:colId xmlns:a16="http://schemas.microsoft.com/office/drawing/2014/main" val="1337121642"/>
                    </a:ext>
                  </a:extLst>
                </a:gridCol>
                <a:gridCol w="1476103">
                  <a:extLst>
                    <a:ext uri="{9D8B030D-6E8A-4147-A177-3AD203B41FA5}">
                      <a16:colId xmlns:a16="http://schemas.microsoft.com/office/drawing/2014/main" val="97388953"/>
                    </a:ext>
                  </a:extLst>
                </a:gridCol>
              </a:tblGrid>
              <a:tr h="378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Workflow /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Module / Process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Measures/Process Automated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Remarks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2665"/>
                  </a:ext>
                </a:extLst>
              </a:tr>
              <a:tr h="63673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Prospective Measurement Workflow 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 Clinical+ Provider Registry</a:t>
                      </a:r>
                      <a:endParaRPr lang="en-US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Load in QaaS (Pre requisite for Clinical+)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Import in Clinical+(Admin)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Creation(Admin)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Abstractor and reviewer Assignment(Admin)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Abstraction (Measure Logic) (Abstractor)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Reviewing abstracted data (Reviewer)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Pseudo claim Generation(Admin)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Incremental data load to QaaS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Compliance Validation in QaaS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 processes automated from framework perspective.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 Files completed for 2 out of 54 measures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ABA, SPD completed.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 Files for 52 Measures in-progress</a:t>
                      </a:r>
                      <a:endParaRPr lang="en-US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25372"/>
                  </a:ext>
                </a:extLst>
              </a:tr>
              <a:tr h="63673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Hybrid Measure work flow 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 Clinical+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Hybrid Reporter</a:t>
                      </a:r>
                      <a:endParaRPr lang="en-US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Hybrid Sampling Process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Hybrid Sampling approval process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Hybrid Chase generation process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Medical record processing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Admin Data Refresh process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Admin Data Refresh (NRDR) chase generation process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Hybrid Regeneration process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Hybrid Regeneration Incremental chase generation process</a:t>
                      </a:r>
                      <a:endParaRPr lang="en-US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out of 16 hybrid measures</a:t>
                      </a:r>
                    </a:p>
                    <a:p>
                      <a:endParaRPr lang="en-US" sz="1400" dirty="0" smtClean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Admin Data Refresh yet to automate</a:t>
                      </a:r>
                    </a:p>
                    <a:p>
                      <a:endParaRPr lang="en-US" sz="1400" b="1" dirty="0" smtClean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Other processes automated</a:t>
                      </a:r>
                      <a:endParaRPr lang="en-US" sz="1400" dirty="0" smtClean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PPC measure automated (Notification date scenario is yet to automate)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4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5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Retrospective Administrative Workflow /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Measure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364" y="850348"/>
            <a:ext cx="8011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Successfully completed functional automation of </a:t>
            </a: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83 HEDIS </a:t>
            </a: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measures </a:t>
            </a: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(2019 Season) comprising </a:t>
            </a: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around 6000+ scenarios each for both the </a:t>
            </a: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stacks (QaaS &amp; Prime).</a:t>
            </a:r>
          </a:p>
          <a:p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Automation Integration in CI pipeline - Standalone Completed, WIP for CI Integration (Weekly Run - </a:t>
            </a: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90</a:t>
            </a: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is getting achieved)</a:t>
            </a:r>
            <a:endParaRPr lang="en-US" sz="1600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15" y="2344432"/>
            <a:ext cx="8636496" cy="344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P4P – Measures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364" y="850348"/>
            <a:ext cx="8011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Successfully completed functional automation of </a:t>
            </a: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P4P </a:t>
            </a: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measures </a:t>
            </a: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(2019 Season) out of 24 measures</a:t>
            </a:r>
          </a:p>
          <a:p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71050"/>
              </p:ext>
            </p:extLst>
          </p:nvPr>
        </p:nvGraphicFramePr>
        <p:xfrm>
          <a:off x="618168" y="1457607"/>
          <a:ext cx="7384096" cy="4487810"/>
        </p:xfrm>
        <a:graphic>
          <a:graphicData uri="http://schemas.openxmlformats.org/drawingml/2006/table">
            <a:tbl>
              <a:tblPr firstRow="1" firstCol="1" bandRow="1"/>
              <a:tblGrid>
                <a:gridCol w="512192">
                  <a:extLst>
                    <a:ext uri="{9D8B030D-6E8A-4147-A177-3AD203B41FA5}">
                      <a16:colId xmlns:a16="http://schemas.microsoft.com/office/drawing/2014/main" val="1837178641"/>
                    </a:ext>
                  </a:extLst>
                </a:gridCol>
                <a:gridCol w="512192">
                  <a:extLst>
                    <a:ext uri="{9D8B030D-6E8A-4147-A177-3AD203B41FA5}">
                      <a16:colId xmlns:a16="http://schemas.microsoft.com/office/drawing/2014/main" val="2990333306"/>
                    </a:ext>
                  </a:extLst>
                </a:gridCol>
                <a:gridCol w="512192">
                  <a:extLst>
                    <a:ext uri="{9D8B030D-6E8A-4147-A177-3AD203B41FA5}">
                      <a16:colId xmlns:a16="http://schemas.microsoft.com/office/drawing/2014/main" val="3643314180"/>
                    </a:ext>
                  </a:extLst>
                </a:gridCol>
                <a:gridCol w="512192">
                  <a:extLst>
                    <a:ext uri="{9D8B030D-6E8A-4147-A177-3AD203B41FA5}">
                      <a16:colId xmlns:a16="http://schemas.microsoft.com/office/drawing/2014/main" val="471030504"/>
                    </a:ext>
                  </a:extLst>
                </a:gridCol>
                <a:gridCol w="512192">
                  <a:extLst>
                    <a:ext uri="{9D8B030D-6E8A-4147-A177-3AD203B41FA5}">
                      <a16:colId xmlns:a16="http://schemas.microsoft.com/office/drawing/2014/main" val="1378391785"/>
                    </a:ext>
                  </a:extLst>
                </a:gridCol>
                <a:gridCol w="693592">
                  <a:extLst>
                    <a:ext uri="{9D8B030D-6E8A-4147-A177-3AD203B41FA5}">
                      <a16:colId xmlns:a16="http://schemas.microsoft.com/office/drawing/2014/main" val="1283722430"/>
                    </a:ext>
                  </a:extLst>
                </a:gridCol>
                <a:gridCol w="693592">
                  <a:extLst>
                    <a:ext uri="{9D8B030D-6E8A-4147-A177-3AD203B41FA5}">
                      <a16:colId xmlns:a16="http://schemas.microsoft.com/office/drawing/2014/main" val="2384838591"/>
                    </a:ext>
                  </a:extLst>
                </a:gridCol>
                <a:gridCol w="512192">
                  <a:extLst>
                    <a:ext uri="{9D8B030D-6E8A-4147-A177-3AD203B41FA5}">
                      <a16:colId xmlns:a16="http://schemas.microsoft.com/office/drawing/2014/main" val="4148149502"/>
                    </a:ext>
                  </a:extLst>
                </a:gridCol>
                <a:gridCol w="512192">
                  <a:extLst>
                    <a:ext uri="{9D8B030D-6E8A-4147-A177-3AD203B41FA5}">
                      <a16:colId xmlns:a16="http://schemas.microsoft.com/office/drawing/2014/main" val="183339470"/>
                    </a:ext>
                  </a:extLst>
                </a:gridCol>
                <a:gridCol w="512192">
                  <a:extLst>
                    <a:ext uri="{9D8B030D-6E8A-4147-A177-3AD203B41FA5}">
                      <a16:colId xmlns:a16="http://schemas.microsoft.com/office/drawing/2014/main" val="974115673"/>
                    </a:ext>
                  </a:extLst>
                </a:gridCol>
                <a:gridCol w="512192">
                  <a:extLst>
                    <a:ext uri="{9D8B030D-6E8A-4147-A177-3AD203B41FA5}">
                      <a16:colId xmlns:a16="http://schemas.microsoft.com/office/drawing/2014/main" val="40023297"/>
                    </a:ext>
                  </a:extLst>
                </a:gridCol>
                <a:gridCol w="693592">
                  <a:extLst>
                    <a:ext uri="{9D8B030D-6E8A-4147-A177-3AD203B41FA5}">
                      <a16:colId xmlns:a16="http://schemas.microsoft.com/office/drawing/2014/main" val="2901606082"/>
                    </a:ext>
                  </a:extLst>
                </a:gridCol>
                <a:gridCol w="693592">
                  <a:extLst>
                    <a:ext uri="{9D8B030D-6E8A-4147-A177-3AD203B41FA5}">
                      <a16:colId xmlns:a16="http://schemas.microsoft.com/office/drawing/2014/main" val="2899072330"/>
                    </a:ext>
                  </a:extLst>
                </a:gridCol>
              </a:tblGrid>
              <a:tr h="16833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S.No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MCO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15112"/>
                  </a:ext>
                </a:extLst>
              </a:tr>
              <a:tr h="336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Total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Passed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Failed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Pass 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Automated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Total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Passed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Failed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Pass 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Automated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97373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PAAB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560036"/>
                  </a:ext>
                </a:extLst>
              </a:tr>
              <a:tr h="168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PABA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0635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PAMR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99698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PART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7488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PBCS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143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143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161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161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019872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PCBP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02054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PCBPH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789748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PCCO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30862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PCCS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91%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136112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PCHL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24706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PCWP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437739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PIMA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62%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72.60%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12148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PLBP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75420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POMW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138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138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50338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PPDC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83529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PSPC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172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172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196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196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9007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PSPD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226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226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7023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PCIS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136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136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184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184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548822"/>
                  </a:ext>
                </a:extLst>
              </a:tr>
              <a:tr h="168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PCOL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133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133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148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96.73%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385577"/>
                  </a:ext>
                </a:extLst>
              </a:tr>
              <a:tr h="168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PSUPD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583431"/>
                  </a:ext>
                </a:extLst>
              </a:tr>
              <a:tr h="168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PCDC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766627"/>
                  </a:ext>
                </a:extLst>
              </a:tr>
              <a:tr h="168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PENRST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0599" marR="605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95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3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Retrospective Administrative Workflow / QaaS – Data Load Orchestration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719" y="1056604"/>
            <a:ext cx="8338276" cy="3610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Intake </a:t>
            </a:r>
            <a:r>
              <a:rPr lang="en-US" sz="1600" dirty="0">
                <a:solidFill>
                  <a:schemeClr val="tx2"/>
                </a:solidFill>
              </a:rPr>
              <a:t>of health plan’s administrative data received in ClaimSphere QaaS specified file format and load into Stage</a:t>
            </a:r>
          </a:p>
          <a:p>
            <a:pPr marL="5715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Rules to profile the errors in administrative data (DQ Rules)</a:t>
            </a:r>
          </a:p>
          <a:p>
            <a:pPr marL="5715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Set of rules to validate and identify invalid records (Cleansing Rules)</a:t>
            </a:r>
          </a:p>
          <a:p>
            <a:pPr marL="5715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Crosswalk to convert home grown codes to Standard codes</a:t>
            </a:r>
          </a:p>
          <a:p>
            <a:pPr marL="5715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Customer specific transformation rules to handle different claim scenarios arising out of claim adjustments </a:t>
            </a:r>
          </a:p>
          <a:p>
            <a:pPr marL="5715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ClaimSphere QaaS engine to run the certified measures to generate measure rates and related details to be used downstream for reporting and analytics.</a:t>
            </a:r>
          </a:p>
          <a:p>
            <a:pPr marL="5715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Reports to understand the health plan performance</a:t>
            </a:r>
          </a:p>
          <a:p>
            <a:pPr marL="5715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Provider attribution logic to map the member with corresponding PCP</a:t>
            </a:r>
          </a:p>
          <a:p>
            <a:pPr marL="5715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Reports to meet the regulatory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588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Rectangle 399"/>
          <p:cNvSpPr/>
          <p:nvPr/>
        </p:nvSpPr>
        <p:spPr>
          <a:xfrm>
            <a:off x="446893" y="3763795"/>
            <a:ext cx="4147321" cy="1755491"/>
          </a:xfrm>
          <a:prstGeom prst="rect">
            <a:avLst/>
          </a:prstGeom>
          <a:ln w="63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79" name="Rectangle 178"/>
          <p:cNvSpPr/>
          <p:nvPr/>
        </p:nvSpPr>
        <p:spPr>
          <a:xfrm>
            <a:off x="446892" y="2912087"/>
            <a:ext cx="7974972" cy="80375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6" name="Rectangle 45"/>
          <p:cNvSpPr/>
          <p:nvPr/>
        </p:nvSpPr>
        <p:spPr>
          <a:xfrm>
            <a:off x="446893" y="1683165"/>
            <a:ext cx="7981219" cy="552202"/>
          </a:xfrm>
          <a:prstGeom prst="rect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6" name="Rectangle 15"/>
          <p:cNvSpPr/>
          <p:nvPr/>
        </p:nvSpPr>
        <p:spPr>
          <a:xfrm>
            <a:off x="446892" y="1087934"/>
            <a:ext cx="7976883" cy="538115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9648" y="5569772"/>
            <a:ext cx="539195" cy="375771"/>
          </a:xfrm>
        </p:spPr>
        <p:txBody>
          <a:bodyPr/>
          <a:lstStyle/>
          <a:p>
            <a:fld id="{B32AB80A-78BA-6B42-BA0D-B44ACF890F5A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9466" y="1269847"/>
            <a:ext cx="812049" cy="275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Membership General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9588" y="1277119"/>
            <a:ext cx="791430" cy="275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Membership Enrollment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0939" y="1277119"/>
            <a:ext cx="744338" cy="275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Member's PCP</a:t>
            </a:r>
          </a:p>
        </p:txBody>
      </p:sp>
      <p:sp>
        <p:nvSpPr>
          <p:cNvPr id="7" name="Rectangle 6"/>
          <p:cNvSpPr/>
          <p:nvPr/>
        </p:nvSpPr>
        <p:spPr>
          <a:xfrm>
            <a:off x="2941996" y="1269758"/>
            <a:ext cx="744338" cy="275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Member Delivery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3052" y="1260696"/>
            <a:ext cx="648194" cy="275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Visit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87965" y="1260696"/>
            <a:ext cx="681225" cy="275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Pharmacy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04197" y="1260695"/>
            <a:ext cx="787549" cy="275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Lab Observation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27897" y="1260695"/>
            <a:ext cx="694111" cy="275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Provider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58156" y="1260695"/>
            <a:ext cx="825924" cy="275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Provider Info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20231" y="1260695"/>
            <a:ext cx="890925" cy="275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Supplemental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116637" y="1735872"/>
            <a:ext cx="2121162" cy="4457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8" name="Rounded Rectangle 17"/>
          <p:cNvSpPr/>
          <p:nvPr/>
        </p:nvSpPr>
        <p:spPr>
          <a:xfrm>
            <a:off x="3198231" y="1902701"/>
            <a:ext cx="1025859" cy="19589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Claim Adjustment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6698147" y="1706442"/>
            <a:ext cx="1407929" cy="4928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1" name="Rounded Rectangle 20"/>
          <p:cNvSpPr/>
          <p:nvPr/>
        </p:nvSpPr>
        <p:spPr>
          <a:xfrm>
            <a:off x="6814877" y="1744465"/>
            <a:ext cx="1075460" cy="16105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HEDIS Engine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814877" y="1952730"/>
            <a:ext cx="1075460" cy="21585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Build events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(code map)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86783" y="1060638"/>
            <a:ext cx="1794400" cy="21544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ClaimSphere HEDIS Input Files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95273" y="1687200"/>
            <a:ext cx="1066468" cy="21544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ETL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6893" y="2314976"/>
            <a:ext cx="7974973" cy="544857"/>
          </a:xfrm>
          <a:prstGeom prst="rect">
            <a:avLst/>
          </a:prstGeom>
          <a:ln w="63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4" name="Rectangle 53"/>
          <p:cNvSpPr/>
          <p:nvPr/>
        </p:nvSpPr>
        <p:spPr>
          <a:xfrm>
            <a:off x="483159" y="2277485"/>
            <a:ext cx="1373463" cy="215444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Measure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83159" y="2939006"/>
            <a:ext cx="1208462" cy="215444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Hybrid RateGen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795551" y="3314000"/>
            <a:ext cx="1346836" cy="21441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HEDIS to Hybrid </a:t>
            </a:r>
          </a:p>
          <a:p>
            <a:pPr algn="ctr"/>
            <a:r>
              <a:rPr lang="en-US" sz="600" dirty="0">
                <a:solidFill>
                  <a:schemeClr val="tx2"/>
                </a:solidFill>
              </a:rPr>
              <a:t>[Sample member details]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4567136" y="3307981"/>
            <a:ext cx="964685" cy="22043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Chase request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6960192" y="3293423"/>
            <a:ext cx="1152136" cy="25199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Hybrid rate 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generation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3372678" y="3307981"/>
            <a:ext cx="1016745" cy="22043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Chase 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generation 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5695929" y="3307981"/>
            <a:ext cx="1041908" cy="22043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Chase response processing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42893" y="3307981"/>
            <a:ext cx="852135" cy="22043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Sampling</a:t>
            </a:r>
          </a:p>
        </p:txBody>
      </p:sp>
      <p:cxnSp>
        <p:nvCxnSpPr>
          <p:cNvPr id="94" name="Straight Arrow Connector 93"/>
          <p:cNvCxnSpPr>
            <a:stCxn id="85" idx="3"/>
            <a:endCxn id="88" idx="1"/>
          </p:cNvCxnSpPr>
          <p:nvPr/>
        </p:nvCxnSpPr>
        <p:spPr>
          <a:xfrm flipV="1">
            <a:off x="3142386" y="3418200"/>
            <a:ext cx="230290" cy="3009"/>
          </a:xfrm>
          <a:prstGeom prst="straightConnector1">
            <a:avLst/>
          </a:prstGeom>
          <a:ln w="63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8" idx="3"/>
            <a:endCxn id="86" idx="1"/>
          </p:cNvCxnSpPr>
          <p:nvPr/>
        </p:nvCxnSpPr>
        <p:spPr>
          <a:xfrm>
            <a:off x="4389423" y="3418199"/>
            <a:ext cx="177713" cy="0"/>
          </a:xfrm>
          <a:prstGeom prst="straightConnector1">
            <a:avLst/>
          </a:prstGeom>
          <a:ln w="63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9" idx="3"/>
            <a:endCxn id="87" idx="1"/>
          </p:cNvCxnSpPr>
          <p:nvPr/>
        </p:nvCxnSpPr>
        <p:spPr>
          <a:xfrm>
            <a:off x="6737836" y="3418200"/>
            <a:ext cx="222356" cy="1222"/>
          </a:xfrm>
          <a:prstGeom prst="straightConnector1">
            <a:avLst/>
          </a:prstGeom>
          <a:ln w="63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rame 125"/>
          <p:cNvSpPr/>
          <p:nvPr/>
        </p:nvSpPr>
        <p:spPr>
          <a:xfrm>
            <a:off x="1667129" y="2984438"/>
            <a:ext cx="1598587" cy="214419"/>
          </a:xfrm>
          <a:prstGeom prst="frame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2"/>
                </a:solidFill>
              </a:rPr>
              <a:t>Automatic/Manual Data Refresh</a:t>
            </a:r>
          </a:p>
        </p:txBody>
      </p:sp>
      <p:cxnSp>
        <p:nvCxnSpPr>
          <p:cNvPr id="128" name="Straight Arrow Connector 127"/>
          <p:cNvCxnSpPr>
            <a:stCxn id="126" idx="2"/>
            <a:endCxn id="85" idx="0"/>
          </p:cNvCxnSpPr>
          <p:nvPr/>
        </p:nvCxnSpPr>
        <p:spPr>
          <a:xfrm>
            <a:off x="2466423" y="3198857"/>
            <a:ext cx="2547" cy="115143"/>
          </a:xfrm>
          <a:prstGeom prst="straightConnector1">
            <a:avLst/>
          </a:prstGeom>
          <a:ln w="63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8490482" y="3299226"/>
            <a:ext cx="612107" cy="22043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/>
                </a:solidFill>
              </a:rPr>
              <a:t>Customer/</a:t>
            </a:r>
          </a:p>
          <a:p>
            <a:pPr algn="ctr"/>
            <a:r>
              <a:rPr lang="en-US" sz="600" dirty="0">
                <a:solidFill>
                  <a:schemeClr val="bg2"/>
                </a:solidFill>
              </a:rPr>
              <a:t>MRR Vendor</a:t>
            </a:r>
          </a:p>
        </p:txBody>
      </p:sp>
      <p:cxnSp>
        <p:nvCxnSpPr>
          <p:cNvPr id="147" name="Elbow Connector 146"/>
          <p:cNvCxnSpPr>
            <a:stCxn id="86" idx="0"/>
            <a:endCxn id="143" idx="0"/>
          </p:cNvCxnSpPr>
          <p:nvPr/>
        </p:nvCxnSpPr>
        <p:spPr>
          <a:xfrm rot="5400000" flipH="1" flipV="1">
            <a:off x="6918628" y="1430076"/>
            <a:ext cx="8756" cy="3747057"/>
          </a:xfrm>
          <a:prstGeom prst="bentConnector3">
            <a:avLst>
              <a:gd name="adj1" fmla="val 3067118"/>
            </a:avLst>
          </a:prstGeom>
          <a:ln w="635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43" idx="2"/>
            <a:endCxn id="89" idx="2"/>
          </p:cNvCxnSpPr>
          <p:nvPr/>
        </p:nvCxnSpPr>
        <p:spPr>
          <a:xfrm rot="5400000">
            <a:off x="7502331" y="2234213"/>
            <a:ext cx="8756" cy="2579652"/>
          </a:xfrm>
          <a:prstGeom prst="bentConnector3">
            <a:avLst>
              <a:gd name="adj1" fmla="val 1498630"/>
            </a:avLst>
          </a:prstGeom>
          <a:ln w="635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8592756" y="1244194"/>
            <a:ext cx="509833" cy="22043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2"/>
                </a:solidFill>
              </a:rPr>
              <a:t>Customer</a:t>
            </a:r>
          </a:p>
        </p:txBody>
      </p:sp>
      <p:cxnSp>
        <p:nvCxnSpPr>
          <p:cNvPr id="160" name="Straight Arrow Connector 159"/>
          <p:cNvCxnSpPr>
            <a:stCxn id="158" idx="1"/>
            <a:endCxn id="16" idx="3"/>
          </p:cNvCxnSpPr>
          <p:nvPr/>
        </p:nvCxnSpPr>
        <p:spPr>
          <a:xfrm flipH="1">
            <a:off x="8423775" y="1354413"/>
            <a:ext cx="168980" cy="2579"/>
          </a:xfrm>
          <a:prstGeom prst="straightConnector1">
            <a:avLst/>
          </a:prstGeom>
          <a:ln w="9525">
            <a:solidFill>
              <a:schemeClr val="accent4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738127" y="2377818"/>
            <a:ext cx="4815031" cy="4710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84" name="Rounded Rectangle 83"/>
          <p:cNvSpPr/>
          <p:nvPr/>
        </p:nvSpPr>
        <p:spPr>
          <a:xfrm>
            <a:off x="611830" y="2500998"/>
            <a:ext cx="903535" cy="230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HEDIS Measure engine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4892760" y="2501702"/>
            <a:ext cx="791034" cy="257535"/>
          </a:xfrm>
          <a:prstGeom prst="roundRect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Claims 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Qualify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5696211" y="2497789"/>
            <a:ext cx="750317" cy="274293"/>
          </a:xfrm>
          <a:prstGeom prst="roundRect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Traceability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495027" y="3418200"/>
            <a:ext cx="300524" cy="3009"/>
          </a:xfrm>
          <a:prstGeom prst="straightConnector1">
            <a:avLst/>
          </a:prstGeom>
          <a:ln w="63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4" idx="3"/>
            <a:endCxn id="51" idx="1"/>
          </p:cNvCxnSpPr>
          <p:nvPr/>
        </p:nvCxnSpPr>
        <p:spPr>
          <a:xfrm flipV="1">
            <a:off x="1515364" y="2613337"/>
            <a:ext cx="222763" cy="2757"/>
          </a:xfrm>
          <a:prstGeom prst="straightConnector1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" idx="1"/>
            <a:endCxn id="188" idx="1"/>
          </p:cNvCxnSpPr>
          <p:nvPr/>
        </p:nvCxnSpPr>
        <p:spPr>
          <a:xfrm rot="10800000" flipH="1" flipV="1">
            <a:off x="529466" y="1407453"/>
            <a:ext cx="332951" cy="555331"/>
          </a:xfrm>
          <a:prstGeom prst="bentConnector3">
            <a:avLst>
              <a:gd name="adj1" fmla="val -51494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44" idx="3"/>
            <a:endCxn id="84" idx="1"/>
          </p:cNvCxnSpPr>
          <p:nvPr/>
        </p:nvCxnSpPr>
        <p:spPr>
          <a:xfrm flipH="1">
            <a:off x="611830" y="1952891"/>
            <a:ext cx="7494247" cy="663203"/>
          </a:xfrm>
          <a:prstGeom prst="bentConnector5">
            <a:avLst>
              <a:gd name="adj1" fmla="val -7824"/>
              <a:gd name="adj2" fmla="val 48413"/>
              <a:gd name="adj3" fmla="val 103531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115327" y="3354936"/>
            <a:ext cx="146304" cy="14630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9</a:t>
            </a:r>
          </a:p>
        </p:txBody>
      </p:sp>
      <p:cxnSp>
        <p:nvCxnSpPr>
          <p:cNvPr id="168" name="Straight Arrow Connector 167"/>
          <p:cNvCxnSpPr>
            <a:stCxn id="167" idx="6"/>
          </p:cNvCxnSpPr>
          <p:nvPr/>
        </p:nvCxnSpPr>
        <p:spPr>
          <a:xfrm>
            <a:off x="261632" y="3428088"/>
            <a:ext cx="185261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360111" y="1887131"/>
            <a:ext cx="0" cy="6422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88" idx="3"/>
            <a:endCxn id="206" idx="1"/>
          </p:cNvCxnSpPr>
          <p:nvPr/>
        </p:nvCxnSpPr>
        <p:spPr>
          <a:xfrm flipV="1">
            <a:off x="1727139" y="1959977"/>
            <a:ext cx="247997" cy="2807"/>
          </a:xfrm>
          <a:prstGeom prst="straightConnector1">
            <a:avLst/>
          </a:prstGeom>
          <a:ln w="6350"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2" idx="3"/>
            <a:endCxn id="234" idx="1"/>
          </p:cNvCxnSpPr>
          <p:nvPr/>
        </p:nvCxnSpPr>
        <p:spPr>
          <a:xfrm flipV="1">
            <a:off x="5237800" y="1956755"/>
            <a:ext cx="308323" cy="1997"/>
          </a:xfrm>
          <a:prstGeom prst="straightConnector1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120627" y="3099617"/>
            <a:ext cx="146304" cy="1463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</a:t>
            </a:r>
          </a:p>
        </p:txBody>
      </p:sp>
      <p:cxnSp>
        <p:nvCxnSpPr>
          <p:cNvPr id="164" name="Straight Arrow Connector 163"/>
          <p:cNvCxnSpPr>
            <a:stCxn id="163" idx="6"/>
          </p:cNvCxnSpPr>
          <p:nvPr/>
        </p:nvCxnSpPr>
        <p:spPr>
          <a:xfrm>
            <a:off x="266932" y="3172769"/>
            <a:ext cx="179960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6721614" y="2499975"/>
            <a:ext cx="760297" cy="2329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Provider attribution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20339" y="4081068"/>
            <a:ext cx="1179983" cy="13810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ectangle 121"/>
          <p:cNvSpPr/>
          <p:nvPr/>
        </p:nvSpPr>
        <p:spPr>
          <a:xfrm>
            <a:off x="483159" y="3731533"/>
            <a:ext cx="2103803" cy="215444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Post Process – Analytics &amp; Reports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618867" y="4656017"/>
            <a:ext cx="1048610" cy="210487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Member – PCP attribution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615098" y="4900046"/>
            <a:ext cx="1045065" cy="169049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Provider scorecard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614364" y="5095862"/>
            <a:ext cx="1045065" cy="125519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Gaps in care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614364" y="5269330"/>
            <a:ext cx="1045065" cy="125519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Member visits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1725139" y="4033414"/>
            <a:ext cx="2857184" cy="14595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0" name="Rounded Rectangle 129"/>
          <p:cNvSpPr/>
          <p:nvPr/>
        </p:nvSpPr>
        <p:spPr>
          <a:xfrm>
            <a:off x="622411" y="4218709"/>
            <a:ext cx="1037018" cy="240974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Performance Trending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615098" y="4500209"/>
            <a:ext cx="1045065" cy="125519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Measure scorecard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1890171" y="4189418"/>
            <a:ext cx="1240073" cy="175079"/>
          </a:xfrm>
          <a:prstGeom prst="roundRect">
            <a:avLst/>
          </a:prstGeom>
          <a:solidFill>
            <a:schemeClr val="bg2"/>
          </a:solidFill>
          <a:ln w="6350">
            <a:solidFill>
              <a:srgbClr val="49C3E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DQ Report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1892598" y="4372100"/>
            <a:ext cx="1240073" cy="221158"/>
          </a:xfrm>
          <a:prstGeom prst="roundRect">
            <a:avLst/>
          </a:prstGeom>
          <a:solidFill>
            <a:schemeClr val="bg2"/>
          </a:solidFill>
          <a:ln w="6350">
            <a:solidFill>
              <a:srgbClr val="49C3E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DQ Profiling 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Report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1894644" y="4612834"/>
            <a:ext cx="1240073" cy="227822"/>
          </a:xfrm>
          <a:prstGeom prst="roundRect">
            <a:avLst/>
          </a:prstGeom>
          <a:solidFill>
            <a:schemeClr val="bg2"/>
          </a:solidFill>
          <a:ln w="6350">
            <a:solidFill>
              <a:srgbClr val="49C3E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Data load statistics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889047" y="4857701"/>
            <a:ext cx="1240073" cy="192906"/>
          </a:xfrm>
          <a:prstGeom prst="roundRect">
            <a:avLst/>
          </a:prstGeom>
          <a:solidFill>
            <a:schemeClr val="bg2"/>
          </a:solidFill>
          <a:ln w="6350">
            <a:solidFill>
              <a:srgbClr val="49C3E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Measure rate report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887101" y="5060876"/>
            <a:ext cx="1243143" cy="268124"/>
          </a:xfrm>
          <a:prstGeom prst="roundRect">
            <a:avLst/>
          </a:prstGeom>
          <a:solidFill>
            <a:schemeClr val="bg2"/>
          </a:solidFill>
          <a:ln w="6350">
            <a:solidFill>
              <a:srgbClr val="49C3E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Supplemental report 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(Impact &amp; summary)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634734" y="3771589"/>
            <a:ext cx="1930024" cy="1721413"/>
          </a:xfrm>
          <a:prstGeom prst="rect">
            <a:avLst/>
          </a:prstGeom>
          <a:ln w="6350">
            <a:solidFill>
              <a:schemeClr val="accent2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61" name="Rectangle 160"/>
          <p:cNvSpPr/>
          <p:nvPr/>
        </p:nvSpPr>
        <p:spPr>
          <a:xfrm>
            <a:off x="4581727" y="3743840"/>
            <a:ext cx="2245199" cy="215444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Post Process -  Regulatory Submission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4784200" y="4248756"/>
            <a:ext cx="1647836" cy="2293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IDSS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4780735" y="4535874"/>
            <a:ext cx="1654766" cy="2348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PLD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4784200" y="4832620"/>
            <a:ext cx="1647836" cy="2321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CAHPS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4784200" y="5131443"/>
            <a:ext cx="1647836" cy="22137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QHP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6607725" y="3761318"/>
            <a:ext cx="1799170" cy="1740035"/>
          </a:xfrm>
          <a:prstGeom prst="rect">
            <a:avLst/>
          </a:prstGeom>
          <a:ln w="635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72" name="Rectangle 171"/>
          <p:cNvSpPr/>
          <p:nvPr/>
        </p:nvSpPr>
        <p:spPr>
          <a:xfrm>
            <a:off x="6714815" y="3754051"/>
            <a:ext cx="1879703" cy="215444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Post Process -  Outbound Files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6958947" y="4128449"/>
            <a:ext cx="1306459" cy="181188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Member level details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6936111" y="4527499"/>
            <a:ext cx="1329295" cy="740348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862416" y="1831844"/>
            <a:ext cx="864722" cy="2618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File to stage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1844522" y="2434883"/>
            <a:ext cx="3003114" cy="367062"/>
          </a:xfrm>
          <a:prstGeom prst="round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2"/>
                </a:solidFill>
              </a:rPr>
              <a:t>          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4297693" y="1902322"/>
            <a:ext cx="821348" cy="19889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Cross walk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75136" y="1822241"/>
            <a:ext cx="883263" cy="2754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Data Quality</a:t>
            </a:r>
          </a:p>
        </p:txBody>
      </p:sp>
      <p:cxnSp>
        <p:nvCxnSpPr>
          <p:cNvPr id="208" name="Straight Arrow Connector 207"/>
          <p:cNvCxnSpPr>
            <a:stCxn id="206" idx="3"/>
            <a:endCxn id="62" idx="1"/>
          </p:cNvCxnSpPr>
          <p:nvPr/>
        </p:nvCxnSpPr>
        <p:spPr>
          <a:xfrm flipV="1">
            <a:off x="2858399" y="1958750"/>
            <a:ext cx="258239" cy="1226"/>
          </a:xfrm>
          <a:prstGeom prst="straightConnector1">
            <a:avLst/>
          </a:prstGeom>
          <a:ln w="6350"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3116638" y="1698386"/>
            <a:ext cx="1099539" cy="215444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Pre-processing</a:t>
            </a:r>
          </a:p>
        </p:txBody>
      </p:sp>
      <p:sp>
        <p:nvSpPr>
          <p:cNvPr id="261" name="Oval 260"/>
          <p:cNvSpPr/>
          <p:nvPr/>
        </p:nvSpPr>
        <p:spPr>
          <a:xfrm>
            <a:off x="7320533" y="2543202"/>
            <a:ext cx="137160" cy="13579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25" name="Oval 324"/>
          <p:cNvSpPr/>
          <p:nvPr/>
        </p:nvSpPr>
        <p:spPr>
          <a:xfrm>
            <a:off x="5436353" y="3993177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8</a:t>
            </a:r>
          </a:p>
        </p:txBody>
      </p:sp>
      <p:sp>
        <p:nvSpPr>
          <p:cNvPr id="326" name="Oval 325"/>
          <p:cNvSpPr/>
          <p:nvPr/>
        </p:nvSpPr>
        <p:spPr>
          <a:xfrm>
            <a:off x="5704914" y="3986431"/>
            <a:ext cx="137160" cy="13716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27" name="TextBox 326"/>
          <p:cNvSpPr txBox="1"/>
          <p:nvPr/>
        </p:nvSpPr>
        <p:spPr>
          <a:xfrm>
            <a:off x="5647145" y="3962720"/>
            <a:ext cx="4484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335" name="Rounded Rectangle 334"/>
          <p:cNvSpPr/>
          <p:nvPr/>
        </p:nvSpPr>
        <p:spPr>
          <a:xfrm>
            <a:off x="3158786" y="4198791"/>
            <a:ext cx="1217522" cy="269998"/>
          </a:xfrm>
          <a:prstGeom prst="roundRect">
            <a:avLst/>
          </a:prstGeom>
          <a:solidFill>
            <a:schemeClr val="bg2"/>
          </a:solidFill>
          <a:ln w="6350">
            <a:solidFill>
              <a:srgbClr val="49C3E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Hybrid measure rate</a:t>
            </a:r>
          </a:p>
        </p:txBody>
      </p:sp>
      <p:sp>
        <p:nvSpPr>
          <p:cNvPr id="336" name="Oval 335"/>
          <p:cNvSpPr/>
          <p:nvPr/>
        </p:nvSpPr>
        <p:spPr>
          <a:xfrm>
            <a:off x="6771029" y="4721024"/>
            <a:ext cx="137160" cy="13716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337" name="TextBox 336"/>
          <p:cNvSpPr txBox="1"/>
          <p:nvPr/>
        </p:nvSpPr>
        <p:spPr>
          <a:xfrm>
            <a:off x="6714095" y="4699039"/>
            <a:ext cx="32239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>
                <a:solidFill>
                  <a:schemeClr val="bg2"/>
                </a:solidFill>
              </a:rPr>
              <a:t>17</a:t>
            </a:r>
          </a:p>
        </p:txBody>
      </p:sp>
      <p:sp>
        <p:nvSpPr>
          <p:cNvPr id="342" name="Isosceles Triangle 341"/>
          <p:cNvSpPr/>
          <p:nvPr/>
        </p:nvSpPr>
        <p:spPr>
          <a:xfrm rot="5400000">
            <a:off x="6943667" y="4756355"/>
            <a:ext cx="91440" cy="91440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Isosceles Triangle 345"/>
          <p:cNvSpPr/>
          <p:nvPr/>
        </p:nvSpPr>
        <p:spPr>
          <a:xfrm rot="10800000">
            <a:off x="5581419" y="4123401"/>
            <a:ext cx="91440" cy="91440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Isosceles Triangle 351"/>
          <p:cNvSpPr/>
          <p:nvPr/>
        </p:nvSpPr>
        <p:spPr>
          <a:xfrm rot="10800000">
            <a:off x="1070208" y="4085827"/>
            <a:ext cx="110478" cy="88830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6" name="Rounded Rectangle 145"/>
          <p:cNvSpPr/>
          <p:nvPr/>
        </p:nvSpPr>
        <p:spPr>
          <a:xfrm>
            <a:off x="2588078" y="2464650"/>
            <a:ext cx="697653" cy="137925"/>
          </a:xfrm>
          <a:prstGeom prst="roundRect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QOC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3330853" y="2474358"/>
            <a:ext cx="739467" cy="136658"/>
          </a:xfrm>
          <a:prstGeom prst="roundRect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Pharmacy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4086130" y="2464626"/>
            <a:ext cx="686171" cy="134624"/>
          </a:xfrm>
          <a:prstGeom prst="roundRect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HAI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2592488" y="2625789"/>
            <a:ext cx="697653" cy="137925"/>
          </a:xfrm>
          <a:prstGeom prst="roundRect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UOS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3338420" y="2642266"/>
            <a:ext cx="711809" cy="121446"/>
          </a:xfrm>
          <a:prstGeom prst="roundRect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RRU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4086130" y="2628734"/>
            <a:ext cx="686171" cy="139473"/>
          </a:xfrm>
          <a:prstGeom prst="roundRect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RAU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801157" y="2437633"/>
            <a:ext cx="844211" cy="215444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i="1" dirty="0">
                <a:solidFill>
                  <a:schemeClr val="tx2"/>
                </a:solidFill>
              </a:rPr>
              <a:t>Results table</a:t>
            </a:r>
          </a:p>
        </p:txBody>
      </p:sp>
      <p:sp>
        <p:nvSpPr>
          <p:cNvPr id="180" name="Oval 179"/>
          <p:cNvSpPr/>
          <p:nvPr/>
        </p:nvSpPr>
        <p:spPr>
          <a:xfrm>
            <a:off x="6787785" y="4148238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8</a:t>
            </a:r>
          </a:p>
        </p:txBody>
      </p:sp>
      <p:sp>
        <p:nvSpPr>
          <p:cNvPr id="181" name="Isosceles Triangle 180"/>
          <p:cNvSpPr/>
          <p:nvPr/>
        </p:nvSpPr>
        <p:spPr>
          <a:xfrm rot="5400000">
            <a:off x="6956814" y="4170081"/>
            <a:ext cx="91440" cy="91440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024504" y="3905843"/>
            <a:ext cx="137160" cy="13579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973363" y="3886682"/>
            <a:ext cx="32239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201" name="Oval 200"/>
          <p:cNvSpPr/>
          <p:nvPr/>
        </p:nvSpPr>
        <p:spPr>
          <a:xfrm>
            <a:off x="666713" y="3903623"/>
            <a:ext cx="137160" cy="13716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204" name="Oval 203"/>
          <p:cNvSpPr/>
          <p:nvPr/>
        </p:nvSpPr>
        <p:spPr>
          <a:xfrm>
            <a:off x="855825" y="3903623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9</a:t>
            </a:r>
          </a:p>
        </p:txBody>
      </p:sp>
      <p:sp>
        <p:nvSpPr>
          <p:cNvPr id="196" name="Oval 195"/>
          <p:cNvSpPr/>
          <p:nvPr/>
        </p:nvSpPr>
        <p:spPr>
          <a:xfrm>
            <a:off x="1959069" y="4220516"/>
            <a:ext cx="102870" cy="10287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C</a:t>
            </a:r>
          </a:p>
        </p:txBody>
      </p:sp>
      <p:sp>
        <p:nvSpPr>
          <p:cNvPr id="197" name="Oval 196"/>
          <p:cNvSpPr/>
          <p:nvPr/>
        </p:nvSpPr>
        <p:spPr>
          <a:xfrm>
            <a:off x="1975039" y="4445283"/>
            <a:ext cx="102870" cy="10287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C</a:t>
            </a:r>
          </a:p>
        </p:txBody>
      </p:sp>
      <p:sp>
        <p:nvSpPr>
          <p:cNvPr id="200" name="Oval 199"/>
          <p:cNvSpPr/>
          <p:nvPr/>
        </p:nvSpPr>
        <p:spPr>
          <a:xfrm>
            <a:off x="1960047" y="4686865"/>
            <a:ext cx="102870" cy="10240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C</a:t>
            </a:r>
          </a:p>
        </p:txBody>
      </p:sp>
      <p:sp>
        <p:nvSpPr>
          <p:cNvPr id="202" name="Oval 201"/>
          <p:cNvSpPr/>
          <p:nvPr/>
        </p:nvSpPr>
        <p:spPr>
          <a:xfrm>
            <a:off x="1952034" y="4905253"/>
            <a:ext cx="102870" cy="10287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C</a:t>
            </a:r>
          </a:p>
        </p:txBody>
      </p:sp>
      <p:sp>
        <p:nvSpPr>
          <p:cNvPr id="203" name="Oval 202"/>
          <p:cNvSpPr/>
          <p:nvPr/>
        </p:nvSpPr>
        <p:spPr>
          <a:xfrm>
            <a:off x="1944330" y="5110605"/>
            <a:ext cx="102870" cy="12494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C</a:t>
            </a:r>
          </a:p>
        </p:txBody>
      </p:sp>
      <p:sp>
        <p:nvSpPr>
          <p:cNvPr id="207" name="Oval 206"/>
          <p:cNvSpPr/>
          <p:nvPr/>
        </p:nvSpPr>
        <p:spPr>
          <a:xfrm>
            <a:off x="3182499" y="4276957"/>
            <a:ext cx="102870" cy="10287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C</a:t>
            </a:r>
          </a:p>
        </p:txBody>
      </p:sp>
      <p:sp>
        <p:nvSpPr>
          <p:cNvPr id="209" name="Rounded Rectangle 208"/>
          <p:cNvSpPr/>
          <p:nvPr/>
        </p:nvSpPr>
        <p:spPr>
          <a:xfrm>
            <a:off x="3155030" y="4805451"/>
            <a:ext cx="1240073" cy="225341"/>
          </a:xfrm>
          <a:prstGeom prst="roundRect">
            <a:avLst/>
          </a:prstGeom>
          <a:solidFill>
            <a:schemeClr val="bg2"/>
          </a:solidFill>
          <a:ln w="6350">
            <a:solidFill>
              <a:srgbClr val="49C3E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Sampled member compliance</a:t>
            </a:r>
          </a:p>
        </p:txBody>
      </p:sp>
      <p:sp>
        <p:nvSpPr>
          <p:cNvPr id="210" name="Oval 209"/>
          <p:cNvSpPr/>
          <p:nvPr/>
        </p:nvSpPr>
        <p:spPr>
          <a:xfrm>
            <a:off x="3187709" y="4871852"/>
            <a:ext cx="102870" cy="10287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S</a:t>
            </a:r>
          </a:p>
        </p:txBody>
      </p:sp>
      <p:sp>
        <p:nvSpPr>
          <p:cNvPr id="211" name="Rounded Rectangle 210"/>
          <p:cNvSpPr/>
          <p:nvPr/>
        </p:nvSpPr>
        <p:spPr>
          <a:xfrm>
            <a:off x="3155030" y="5088541"/>
            <a:ext cx="1240073" cy="225341"/>
          </a:xfrm>
          <a:prstGeom prst="roundRect">
            <a:avLst/>
          </a:prstGeom>
          <a:solidFill>
            <a:schemeClr val="bg2"/>
          </a:solidFill>
          <a:ln w="6350">
            <a:solidFill>
              <a:srgbClr val="49C3E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Chase member -provider detail</a:t>
            </a:r>
          </a:p>
        </p:txBody>
      </p:sp>
      <p:sp>
        <p:nvSpPr>
          <p:cNvPr id="212" name="Oval 211"/>
          <p:cNvSpPr/>
          <p:nvPr/>
        </p:nvSpPr>
        <p:spPr>
          <a:xfrm>
            <a:off x="3187709" y="5154941"/>
            <a:ext cx="102870" cy="10287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57581" y="5376194"/>
            <a:ext cx="91884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" b="1" dirty="0">
                <a:solidFill>
                  <a:schemeClr val="tx2"/>
                </a:solidFill>
              </a:rPr>
              <a:t>Cockpit Std. reports</a:t>
            </a:r>
          </a:p>
        </p:txBody>
      </p:sp>
      <p:sp>
        <p:nvSpPr>
          <p:cNvPr id="222" name="Oval 221"/>
          <p:cNvSpPr/>
          <p:nvPr/>
        </p:nvSpPr>
        <p:spPr>
          <a:xfrm>
            <a:off x="2016553" y="5402779"/>
            <a:ext cx="102870" cy="10623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0464" y="5374003"/>
            <a:ext cx="146113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b="1" dirty="0">
                <a:solidFill>
                  <a:schemeClr val="tx2"/>
                </a:solidFill>
              </a:rPr>
              <a:t>Std. Reports generated thru scripts</a:t>
            </a:r>
          </a:p>
        </p:txBody>
      </p:sp>
      <p:sp>
        <p:nvSpPr>
          <p:cNvPr id="223" name="Oval 222"/>
          <p:cNvSpPr/>
          <p:nvPr/>
        </p:nvSpPr>
        <p:spPr>
          <a:xfrm>
            <a:off x="2933114" y="5408289"/>
            <a:ext cx="102870" cy="10287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S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0028" y="4733787"/>
            <a:ext cx="10999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chemeClr val="tx2"/>
                </a:solidFill>
              </a:rPr>
              <a:t>ClaimSphere  Dashboard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2868454" y="4030754"/>
            <a:ext cx="4764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chemeClr val="tx2"/>
                </a:solidFill>
              </a:rPr>
              <a:t>Reports</a:t>
            </a:r>
          </a:p>
        </p:txBody>
      </p:sp>
      <p:sp>
        <p:nvSpPr>
          <p:cNvPr id="230" name="Isosceles Triangle 229"/>
          <p:cNvSpPr/>
          <p:nvPr/>
        </p:nvSpPr>
        <p:spPr>
          <a:xfrm rot="5400000">
            <a:off x="1871217" y="4242639"/>
            <a:ext cx="90710" cy="78664"/>
          </a:xfrm>
          <a:prstGeom prst="triangl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Isosceles Triangle 230"/>
          <p:cNvSpPr/>
          <p:nvPr/>
        </p:nvSpPr>
        <p:spPr>
          <a:xfrm rot="5400000">
            <a:off x="1892541" y="4460965"/>
            <a:ext cx="79660" cy="69397"/>
          </a:xfrm>
          <a:prstGeom prst="triangl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>
            <a:off x="5546123" y="1823376"/>
            <a:ext cx="880913" cy="2667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Cleansing</a:t>
            </a:r>
          </a:p>
        </p:txBody>
      </p:sp>
      <p:cxnSp>
        <p:nvCxnSpPr>
          <p:cNvPr id="256" name="Straight Arrow Connector 255"/>
          <p:cNvCxnSpPr>
            <a:stCxn id="234" idx="3"/>
            <a:endCxn id="144" idx="1"/>
          </p:cNvCxnSpPr>
          <p:nvPr/>
        </p:nvCxnSpPr>
        <p:spPr>
          <a:xfrm flipV="1">
            <a:off x="6427034" y="1952892"/>
            <a:ext cx="271112" cy="3863"/>
          </a:xfrm>
          <a:prstGeom prst="straightConnector1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6373908" y="2572176"/>
            <a:ext cx="137160" cy="13579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266" name="Oval 265"/>
          <p:cNvSpPr/>
          <p:nvPr/>
        </p:nvSpPr>
        <p:spPr>
          <a:xfrm>
            <a:off x="7515777" y="3057418"/>
            <a:ext cx="161321" cy="15238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9</a:t>
            </a:r>
          </a:p>
        </p:txBody>
      </p:sp>
      <p:sp>
        <p:nvSpPr>
          <p:cNvPr id="267" name="Rounded Rectangle 266"/>
          <p:cNvSpPr/>
          <p:nvPr/>
        </p:nvSpPr>
        <p:spPr>
          <a:xfrm>
            <a:off x="3164140" y="4499813"/>
            <a:ext cx="1217522" cy="269998"/>
          </a:xfrm>
          <a:prstGeom prst="roundRect">
            <a:avLst/>
          </a:prstGeom>
          <a:solidFill>
            <a:schemeClr val="bg2"/>
          </a:solidFill>
          <a:ln w="6350">
            <a:solidFill>
              <a:srgbClr val="49C3E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Hybrid member details</a:t>
            </a:r>
          </a:p>
        </p:txBody>
      </p:sp>
      <p:sp>
        <p:nvSpPr>
          <p:cNvPr id="268" name="Oval 267"/>
          <p:cNvSpPr/>
          <p:nvPr/>
        </p:nvSpPr>
        <p:spPr>
          <a:xfrm>
            <a:off x="3180395" y="4594919"/>
            <a:ext cx="102870" cy="10287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C</a:t>
            </a:r>
          </a:p>
        </p:txBody>
      </p:sp>
      <p:sp>
        <p:nvSpPr>
          <p:cNvPr id="270" name="Isosceles Triangle 269"/>
          <p:cNvSpPr/>
          <p:nvPr/>
        </p:nvSpPr>
        <p:spPr>
          <a:xfrm rot="10800000">
            <a:off x="7545518" y="3226668"/>
            <a:ext cx="110478" cy="88830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2" name="Oval 271"/>
          <p:cNvSpPr/>
          <p:nvPr/>
        </p:nvSpPr>
        <p:spPr>
          <a:xfrm>
            <a:off x="5481272" y="2574011"/>
            <a:ext cx="137160" cy="13579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273" name="TextBox 272"/>
          <p:cNvSpPr txBox="1"/>
          <p:nvPr/>
        </p:nvSpPr>
        <p:spPr>
          <a:xfrm>
            <a:off x="5423726" y="2548500"/>
            <a:ext cx="3223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279" name="Oval 278"/>
          <p:cNvSpPr/>
          <p:nvPr/>
        </p:nvSpPr>
        <p:spPr>
          <a:xfrm>
            <a:off x="1219790" y="3902169"/>
            <a:ext cx="137160" cy="13579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281" name="TextBox 280"/>
          <p:cNvSpPr txBox="1"/>
          <p:nvPr/>
        </p:nvSpPr>
        <p:spPr>
          <a:xfrm>
            <a:off x="1176349" y="3883928"/>
            <a:ext cx="3223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283" name="Oval 282"/>
          <p:cNvSpPr/>
          <p:nvPr/>
        </p:nvSpPr>
        <p:spPr>
          <a:xfrm>
            <a:off x="7921828" y="3347184"/>
            <a:ext cx="137160" cy="13716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4" name="TextBox 283"/>
          <p:cNvSpPr txBox="1"/>
          <p:nvPr/>
        </p:nvSpPr>
        <p:spPr>
          <a:xfrm>
            <a:off x="7880304" y="3340168"/>
            <a:ext cx="448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093862" y="4519148"/>
            <a:ext cx="1055097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88" dirty="0">
                <a:solidFill>
                  <a:schemeClr val="bg2"/>
                </a:solidFill>
              </a:rPr>
              <a:t>Chase request files</a:t>
            </a:r>
          </a:p>
        </p:txBody>
      </p:sp>
      <p:sp>
        <p:nvSpPr>
          <p:cNvPr id="285" name="Rounded Rectangle 284"/>
          <p:cNvSpPr/>
          <p:nvPr/>
        </p:nvSpPr>
        <p:spPr>
          <a:xfrm>
            <a:off x="7029184" y="4745403"/>
            <a:ext cx="1146761" cy="126077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bg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Provider address</a:t>
            </a:r>
          </a:p>
        </p:txBody>
      </p:sp>
      <p:sp>
        <p:nvSpPr>
          <p:cNvPr id="292" name="Rounded Rectangle 291"/>
          <p:cNvSpPr/>
          <p:nvPr/>
        </p:nvSpPr>
        <p:spPr>
          <a:xfrm>
            <a:off x="7023830" y="5071620"/>
            <a:ext cx="1146761" cy="126077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bg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NR event file</a:t>
            </a:r>
          </a:p>
        </p:txBody>
      </p:sp>
      <p:sp>
        <p:nvSpPr>
          <p:cNvPr id="293" name="Rounded Rectangle 292"/>
          <p:cNvSpPr/>
          <p:nvPr/>
        </p:nvSpPr>
        <p:spPr>
          <a:xfrm>
            <a:off x="7023057" y="4917005"/>
            <a:ext cx="1146761" cy="126077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bg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Chase </a:t>
            </a:r>
          </a:p>
        </p:txBody>
      </p:sp>
      <p:sp>
        <p:nvSpPr>
          <p:cNvPr id="300" name="Oval 299"/>
          <p:cNvSpPr/>
          <p:nvPr/>
        </p:nvSpPr>
        <p:spPr>
          <a:xfrm>
            <a:off x="6771029" y="4903861"/>
            <a:ext cx="137160" cy="13716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301" name="TextBox 300"/>
          <p:cNvSpPr txBox="1"/>
          <p:nvPr/>
        </p:nvSpPr>
        <p:spPr>
          <a:xfrm>
            <a:off x="6714095" y="4881875"/>
            <a:ext cx="32239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>
                <a:solidFill>
                  <a:schemeClr val="bg2"/>
                </a:solidFill>
              </a:rPr>
              <a:t>17</a:t>
            </a:r>
          </a:p>
        </p:txBody>
      </p:sp>
      <p:sp>
        <p:nvSpPr>
          <p:cNvPr id="302" name="Isosceles Triangle 301"/>
          <p:cNvSpPr/>
          <p:nvPr/>
        </p:nvSpPr>
        <p:spPr>
          <a:xfrm rot="5400000">
            <a:off x="6925059" y="4938281"/>
            <a:ext cx="104643" cy="84359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6776933" y="5064297"/>
            <a:ext cx="137160" cy="13579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04" name="TextBox 303"/>
          <p:cNvSpPr txBox="1"/>
          <p:nvPr/>
        </p:nvSpPr>
        <p:spPr>
          <a:xfrm>
            <a:off x="6733493" y="5046056"/>
            <a:ext cx="3223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305" name="Isosceles Triangle 304"/>
          <p:cNvSpPr/>
          <p:nvPr/>
        </p:nvSpPr>
        <p:spPr>
          <a:xfrm rot="5400000">
            <a:off x="6939433" y="5087359"/>
            <a:ext cx="91440" cy="91440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4430283" y="4182411"/>
            <a:ext cx="137160" cy="13579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08" name="Oval 307"/>
          <p:cNvSpPr/>
          <p:nvPr/>
        </p:nvSpPr>
        <p:spPr>
          <a:xfrm>
            <a:off x="4425284" y="4330911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9</a:t>
            </a:r>
          </a:p>
        </p:txBody>
      </p:sp>
      <p:sp>
        <p:nvSpPr>
          <p:cNvPr id="311" name="Isosceles Triangle 310"/>
          <p:cNvSpPr/>
          <p:nvPr/>
        </p:nvSpPr>
        <p:spPr>
          <a:xfrm rot="16200000" flipH="1">
            <a:off x="4285355" y="4294253"/>
            <a:ext cx="110058" cy="58536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4426011" y="4593259"/>
            <a:ext cx="137160" cy="13579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16" name="Isosceles Triangle 315"/>
          <p:cNvSpPr/>
          <p:nvPr/>
        </p:nvSpPr>
        <p:spPr>
          <a:xfrm rot="16200000" flipH="1">
            <a:off x="4297982" y="4620666"/>
            <a:ext cx="110058" cy="58536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>
            <a:off x="4431808" y="4856156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9</a:t>
            </a:r>
          </a:p>
        </p:txBody>
      </p:sp>
      <p:sp>
        <p:nvSpPr>
          <p:cNvPr id="318" name="Isosceles Triangle 317"/>
          <p:cNvSpPr/>
          <p:nvPr/>
        </p:nvSpPr>
        <p:spPr>
          <a:xfrm rot="16200000" flipH="1">
            <a:off x="4310714" y="4888025"/>
            <a:ext cx="110058" cy="58536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4425768" y="5134841"/>
            <a:ext cx="137160" cy="13579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28" name="Isosceles Triangle 327"/>
          <p:cNvSpPr/>
          <p:nvPr/>
        </p:nvSpPr>
        <p:spPr>
          <a:xfrm rot="16200000" flipH="1">
            <a:off x="4306217" y="5187761"/>
            <a:ext cx="110058" cy="58536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1737611" y="4220516"/>
            <a:ext cx="137160" cy="13716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30" name="Oval 329"/>
          <p:cNvSpPr/>
          <p:nvPr/>
        </p:nvSpPr>
        <p:spPr>
          <a:xfrm>
            <a:off x="683647" y="3903623"/>
            <a:ext cx="137160" cy="13716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331" name="Oval 330"/>
          <p:cNvSpPr/>
          <p:nvPr/>
        </p:nvSpPr>
        <p:spPr>
          <a:xfrm>
            <a:off x="1738004" y="4431491"/>
            <a:ext cx="137160" cy="13716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4386842" y="4164170"/>
            <a:ext cx="3223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340" name="Oval 339"/>
          <p:cNvSpPr/>
          <p:nvPr/>
        </p:nvSpPr>
        <p:spPr>
          <a:xfrm>
            <a:off x="3125970" y="2472586"/>
            <a:ext cx="137160" cy="13579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9</a:t>
            </a:r>
          </a:p>
        </p:txBody>
      </p:sp>
      <p:sp>
        <p:nvSpPr>
          <p:cNvPr id="341" name="Oval 340"/>
          <p:cNvSpPr/>
          <p:nvPr/>
        </p:nvSpPr>
        <p:spPr>
          <a:xfrm>
            <a:off x="2154680" y="2598436"/>
            <a:ext cx="137160" cy="13579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8</a:t>
            </a:r>
          </a:p>
        </p:txBody>
      </p:sp>
      <p:sp>
        <p:nvSpPr>
          <p:cNvPr id="343" name="Oval 342"/>
          <p:cNvSpPr/>
          <p:nvPr/>
        </p:nvSpPr>
        <p:spPr>
          <a:xfrm>
            <a:off x="1423791" y="2547581"/>
            <a:ext cx="137160" cy="13579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7</a:t>
            </a:r>
          </a:p>
        </p:txBody>
      </p:sp>
      <p:sp>
        <p:nvSpPr>
          <p:cNvPr id="347" name="Oval 346"/>
          <p:cNvSpPr/>
          <p:nvPr/>
        </p:nvSpPr>
        <p:spPr>
          <a:xfrm>
            <a:off x="7720109" y="1760467"/>
            <a:ext cx="137160" cy="13579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5</a:t>
            </a:r>
          </a:p>
        </p:txBody>
      </p:sp>
      <p:sp>
        <p:nvSpPr>
          <p:cNvPr id="354" name="Oval 353"/>
          <p:cNvSpPr/>
          <p:nvPr/>
        </p:nvSpPr>
        <p:spPr>
          <a:xfrm>
            <a:off x="7720109" y="1992758"/>
            <a:ext cx="137160" cy="13579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6</a:t>
            </a:r>
          </a:p>
        </p:txBody>
      </p:sp>
      <p:sp>
        <p:nvSpPr>
          <p:cNvPr id="355" name="Oval 354"/>
          <p:cNvSpPr/>
          <p:nvPr/>
        </p:nvSpPr>
        <p:spPr>
          <a:xfrm>
            <a:off x="6249280" y="1882805"/>
            <a:ext cx="137160" cy="13579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4</a:t>
            </a:r>
          </a:p>
        </p:txBody>
      </p:sp>
      <p:sp>
        <p:nvSpPr>
          <p:cNvPr id="357" name="Oval 356"/>
          <p:cNvSpPr/>
          <p:nvPr/>
        </p:nvSpPr>
        <p:spPr>
          <a:xfrm>
            <a:off x="5050460" y="1744467"/>
            <a:ext cx="137160" cy="13579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3</a:t>
            </a:r>
          </a:p>
        </p:txBody>
      </p:sp>
      <p:sp>
        <p:nvSpPr>
          <p:cNvPr id="358" name="Oval 357"/>
          <p:cNvSpPr/>
          <p:nvPr/>
        </p:nvSpPr>
        <p:spPr>
          <a:xfrm>
            <a:off x="2710547" y="1893379"/>
            <a:ext cx="137160" cy="13579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2</a:t>
            </a:r>
          </a:p>
        </p:txBody>
      </p:sp>
      <p:sp>
        <p:nvSpPr>
          <p:cNvPr id="359" name="Oval 358"/>
          <p:cNvSpPr/>
          <p:nvPr/>
        </p:nvSpPr>
        <p:spPr>
          <a:xfrm>
            <a:off x="1583135" y="1893857"/>
            <a:ext cx="137160" cy="13579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1</a:t>
            </a:r>
          </a:p>
        </p:txBody>
      </p:sp>
      <p:sp>
        <p:nvSpPr>
          <p:cNvPr id="361" name="Oval 360"/>
          <p:cNvSpPr/>
          <p:nvPr/>
        </p:nvSpPr>
        <p:spPr>
          <a:xfrm>
            <a:off x="1319900" y="3351479"/>
            <a:ext cx="137160" cy="13716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2" name="TextBox 361"/>
          <p:cNvSpPr txBox="1"/>
          <p:nvPr/>
        </p:nvSpPr>
        <p:spPr>
          <a:xfrm>
            <a:off x="1278377" y="3344464"/>
            <a:ext cx="448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363" name="Oval 362"/>
          <p:cNvSpPr/>
          <p:nvPr/>
        </p:nvSpPr>
        <p:spPr>
          <a:xfrm>
            <a:off x="2960780" y="3357156"/>
            <a:ext cx="137160" cy="13716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4" name="TextBox 363"/>
          <p:cNvSpPr txBox="1"/>
          <p:nvPr/>
        </p:nvSpPr>
        <p:spPr>
          <a:xfrm>
            <a:off x="2919257" y="3350140"/>
            <a:ext cx="448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365" name="Oval 364"/>
          <p:cNvSpPr/>
          <p:nvPr/>
        </p:nvSpPr>
        <p:spPr>
          <a:xfrm>
            <a:off x="4160459" y="3348452"/>
            <a:ext cx="137160" cy="13716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6" name="TextBox 365"/>
          <p:cNvSpPr txBox="1"/>
          <p:nvPr/>
        </p:nvSpPr>
        <p:spPr>
          <a:xfrm>
            <a:off x="4110974" y="3331217"/>
            <a:ext cx="225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2"/>
                </a:solidFill>
              </a:rPr>
              <a:t>16</a:t>
            </a:r>
          </a:p>
        </p:txBody>
      </p:sp>
      <p:sp>
        <p:nvSpPr>
          <p:cNvPr id="367" name="Oval 366"/>
          <p:cNvSpPr/>
          <p:nvPr/>
        </p:nvSpPr>
        <p:spPr>
          <a:xfrm>
            <a:off x="5403145" y="3347447"/>
            <a:ext cx="137160" cy="13716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8" name="TextBox 367"/>
          <p:cNvSpPr txBox="1"/>
          <p:nvPr/>
        </p:nvSpPr>
        <p:spPr>
          <a:xfrm>
            <a:off x="5361621" y="3340431"/>
            <a:ext cx="448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2"/>
                </a:solidFill>
              </a:rPr>
              <a:t>17</a:t>
            </a:r>
          </a:p>
        </p:txBody>
      </p:sp>
      <p:sp>
        <p:nvSpPr>
          <p:cNvPr id="369" name="Oval 368"/>
          <p:cNvSpPr/>
          <p:nvPr/>
        </p:nvSpPr>
        <p:spPr>
          <a:xfrm>
            <a:off x="6598829" y="3338232"/>
            <a:ext cx="137160" cy="13716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0" name="TextBox 369"/>
          <p:cNvSpPr txBox="1"/>
          <p:nvPr/>
        </p:nvSpPr>
        <p:spPr>
          <a:xfrm>
            <a:off x="6557305" y="3331216"/>
            <a:ext cx="448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2"/>
                </a:solidFill>
              </a:rPr>
              <a:t>18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4374104" y="4575017"/>
            <a:ext cx="3223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4382327" y="5116600"/>
            <a:ext cx="3223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16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6329846" y="2562710"/>
            <a:ext cx="3223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379" name="Rounded Rectangle 378"/>
          <p:cNvSpPr/>
          <p:nvPr/>
        </p:nvSpPr>
        <p:spPr>
          <a:xfrm>
            <a:off x="7684233" y="2496322"/>
            <a:ext cx="684212" cy="2329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Report Summary</a:t>
            </a:r>
          </a:p>
        </p:txBody>
      </p:sp>
      <p:sp>
        <p:nvSpPr>
          <p:cNvPr id="380" name="Oval 379"/>
          <p:cNvSpPr/>
          <p:nvPr/>
        </p:nvSpPr>
        <p:spPr>
          <a:xfrm>
            <a:off x="8229926" y="2539550"/>
            <a:ext cx="137160" cy="13579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81" name="TextBox 380"/>
          <p:cNvSpPr txBox="1"/>
          <p:nvPr/>
        </p:nvSpPr>
        <p:spPr>
          <a:xfrm>
            <a:off x="8186485" y="2521308"/>
            <a:ext cx="3223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13</a:t>
            </a:r>
          </a:p>
        </p:txBody>
      </p:sp>
      <p:cxnSp>
        <p:nvCxnSpPr>
          <p:cNvPr id="382" name="Straight Arrow Connector 381"/>
          <p:cNvCxnSpPr>
            <a:stCxn id="117" idx="3"/>
            <a:endCxn id="379" idx="1"/>
          </p:cNvCxnSpPr>
          <p:nvPr/>
        </p:nvCxnSpPr>
        <p:spPr>
          <a:xfrm flipV="1">
            <a:off x="7481910" y="2612779"/>
            <a:ext cx="202323" cy="3653"/>
          </a:xfrm>
          <a:prstGeom prst="straightConnector1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TextBox 382"/>
          <p:cNvSpPr txBox="1"/>
          <p:nvPr/>
        </p:nvSpPr>
        <p:spPr>
          <a:xfrm>
            <a:off x="7277092" y="2524961"/>
            <a:ext cx="3223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384" name="Oval 383"/>
          <p:cNvSpPr/>
          <p:nvPr/>
        </p:nvSpPr>
        <p:spPr>
          <a:xfrm>
            <a:off x="7857434" y="2333533"/>
            <a:ext cx="132128" cy="1041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385" name="Oval 384"/>
          <p:cNvSpPr/>
          <p:nvPr/>
        </p:nvSpPr>
        <p:spPr>
          <a:xfrm>
            <a:off x="8031896" y="2315926"/>
            <a:ext cx="137161" cy="12469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9</a:t>
            </a:r>
          </a:p>
        </p:txBody>
      </p:sp>
      <p:sp>
        <p:nvSpPr>
          <p:cNvPr id="387" name="Isosceles Triangle 386"/>
          <p:cNvSpPr/>
          <p:nvPr/>
        </p:nvSpPr>
        <p:spPr>
          <a:xfrm rot="10800000">
            <a:off x="7963956" y="2434357"/>
            <a:ext cx="76406" cy="56350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8" name="Oval 387"/>
          <p:cNvSpPr/>
          <p:nvPr/>
        </p:nvSpPr>
        <p:spPr>
          <a:xfrm>
            <a:off x="1377116" y="3907418"/>
            <a:ext cx="137160" cy="13579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89" name="TextBox 388"/>
          <p:cNvSpPr txBox="1"/>
          <p:nvPr/>
        </p:nvSpPr>
        <p:spPr>
          <a:xfrm>
            <a:off x="1333675" y="3889176"/>
            <a:ext cx="3223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392" name="Isosceles Triangle 391"/>
          <p:cNvSpPr/>
          <p:nvPr/>
        </p:nvSpPr>
        <p:spPr>
          <a:xfrm rot="5400000">
            <a:off x="1888433" y="4694030"/>
            <a:ext cx="79660" cy="69397"/>
          </a:xfrm>
          <a:prstGeom prst="triangl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>
            <a:off x="1734058" y="4614110"/>
            <a:ext cx="137160" cy="13716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395" name="Oval 394"/>
          <p:cNvSpPr/>
          <p:nvPr/>
        </p:nvSpPr>
        <p:spPr>
          <a:xfrm>
            <a:off x="1729745" y="4728150"/>
            <a:ext cx="137160" cy="13716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396" name="Oval 395"/>
          <p:cNvSpPr/>
          <p:nvPr/>
        </p:nvSpPr>
        <p:spPr>
          <a:xfrm>
            <a:off x="1725138" y="4889658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8</a:t>
            </a:r>
          </a:p>
        </p:txBody>
      </p:sp>
      <p:sp>
        <p:nvSpPr>
          <p:cNvPr id="397" name="Oval 396"/>
          <p:cNvSpPr/>
          <p:nvPr/>
        </p:nvSpPr>
        <p:spPr>
          <a:xfrm>
            <a:off x="1729745" y="5096050"/>
            <a:ext cx="137160" cy="1371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8</a:t>
            </a:r>
          </a:p>
        </p:txBody>
      </p:sp>
      <p:sp>
        <p:nvSpPr>
          <p:cNvPr id="398" name="Isosceles Triangle 397"/>
          <p:cNvSpPr/>
          <p:nvPr/>
        </p:nvSpPr>
        <p:spPr>
          <a:xfrm rot="5400000">
            <a:off x="1875464" y="4926543"/>
            <a:ext cx="79660" cy="69397"/>
          </a:xfrm>
          <a:prstGeom prst="triangl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Isosceles Triangle 398"/>
          <p:cNvSpPr/>
          <p:nvPr/>
        </p:nvSpPr>
        <p:spPr>
          <a:xfrm rot="5400000">
            <a:off x="1874974" y="5129932"/>
            <a:ext cx="79660" cy="69397"/>
          </a:xfrm>
          <a:prstGeom prst="triangl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_Corporate_4x3_Light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2017_Corporate_4x3_Light" id="{5B9D1268-E953-F641-9930-C14DC2420502}" vid="{F165AB3B-6CE9-2B4C-8412-A544F42AA0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C1D6C2E790F54AA1579AB3147F9ADB" ma:contentTypeVersion="0" ma:contentTypeDescription="Create a new document." ma:contentTypeScope="" ma:versionID="d7b82b5ab33ff3861df3ba094133c9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BCB011-7897-46AF-A1DD-53573F7E68A4}"/>
</file>

<file path=customXml/itemProps2.xml><?xml version="1.0" encoding="utf-8"?>
<ds:datastoreItem xmlns:ds="http://schemas.openxmlformats.org/officeDocument/2006/customXml" ds:itemID="{A6BF7B8E-03E4-45B9-B533-957DFD8695BD}"/>
</file>

<file path=customXml/itemProps3.xml><?xml version="1.0" encoding="utf-8"?>
<ds:datastoreItem xmlns:ds="http://schemas.openxmlformats.org/officeDocument/2006/customXml" ds:itemID="{6DCCB17E-0EF7-4779-B624-B5F1EC2ED6AB}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15233</TotalTime>
  <Words>1394</Words>
  <Application>Microsoft Office PowerPoint</Application>
  <PresentationFormat>On-screen Show (4:3)</PresentationFormat>
  <Paragraphs>607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Segoe UI</vt:lpstr>
      <vt:lpstr>Times New Roman</vt:lpstr>
      <vt:lpstr>2017_Corporate_4x3_Light</vt:lpstr>
      <vt:lpstr>PowerPoint Presentation</vt:lpstr>
      <vt:lpstr>T3 ClaimSphere – Test Automation</vt:lpstr>
      <vt:lpstr>ClaimSphere Automation Framework (CAF)</vt:lpstr>
      <vt:lpstr>Current Status of completed modules / measures   - Cont.</vt:lpstr>
      <vt:lpstr>Current Status of completed modules / measures</vt:lpstr>
      <vt:lpstr>Retrospective Administrative Workflow / Measure Engine</vt:lpstr>
      <vt:lpstr>P4P – Measures</vt:lpstr>
      <vt:lpstr>Retrospective Administrative Workflow / QaaS – Data Load Orchestration</vt:lpstr>
      <vt:lpstr>PowerPoint Presentation</vt:lpstr>
      <vt:lpstr>Hybrid Measure work flow / Clinical+ Hybrid Reporter</vt:lpstr>
      <vt:lpstr>PowerPoint Presentation</vt:lpstr>
      <vt:lpstr>Prospective Measurement Workflow / Clinical+ Provider Registry</vt:lpstr>
      <vt:lpstr>Clinical+ Prospective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Adriana Basile</dc:creator>
  <cp:lastModifiedBy>Srinivasan, Anandhan (Cognizant)</cp:lastModifiedBy>
  <cp:revision>938</cp:revision>
  <cp:lastPrinted>2017-02-17T19:35:46Z</cp:lastPrinted>
  <dcterms:created xsi:type="dcterms:W3CDTF">2017-03-01T15:16:27Z</dcterms:created>
  <dcterms:modified xsi:type="dcterms:W3CDTF">2019-07-18T06:14:56Z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0x0101003CC1D6C2E790F54AA1579AB3147F9ADB</vt:lpwstr>
  </property>
</Properties>
</file>