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239000" cy="8683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533400"/>
            <a:ext cx="55721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05000"/>
            <a:ext cx="723899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22960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3058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Shift Left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362200"/>
            <a:ext cx="62483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Shift Right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6172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shift right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7238999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Second Operand : Immediate Value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These can be loaded using, for example:</a:t>
            </a:r>
          </a:p>
          <a:p>
            <a:pPr>
              <a:buNone/>
            </a:pPr>
            <a:r>
              <a:rPr lang="pt-BR" dirty="0" smtClean="0"/>
              <a:t>– MOV r0, #0x40, 26 ; =&gt; MOV r0, #0x1000 (ie 4096)</a:t>
            </a:r>
          </a:p>
          <a:p>
            <a:pPr>
              <a:buNone/>
            </a:pPr>
            <a:r>
              <a:rPr lang="en-US" dirty="0" smtClean="0"/>
              <a:t>• To make this easier, the assembler will convert to this form</a:t>
            </a:r>
          </a:p>
          <a:p>
            <a:pPr>
              <a:buNone/>
            </a:pPr>
            <a:r>
              <a:rPr lang="en-US" dirty="0" smtClean="0"/>
              <a:t>   for us if simply given the required constant:</a:t>
            </a:r>
          </a:p>
          <a:p>
            <a:pPr>
              <a:buNone/>
            </a:pPr>
            <a:r>
              <a:rPr lang="pt-BR" dirty="0" smtClean="0"/>
              <a:t>– MOV r0, #4096 ; =&gt; MOV r0, #0x1000 (ie 0x40 ror 26)</a:t>
            </a:r>
          </a:p>
          <a:p>
            <a:pPr>
              <a:buNone/>
            </a:pPr>
            <a:r>
              <a:rPr lang="en-US" dirty="0" smtClean="0"/>
              <a:t>• The bitwise complements can also be formed using MVN:</a:t>
            </a:r>
          </a:p>
          <a:p>
            <a:pPr>
              <a:buNone/>
            </a:pPr>
            <a:r>
              <a:rPr lang="en-US" dirty="0" smtClean="0"/>
              <a:t>– MOV r0, #0xFFFFFFFF ; assembles to MVN r0, #0</a:t>
            </a:r>
          </a:p>
          <a:p>
            <a:pPr>
              <a:buNone/>
            </a:pPr>
            <a:r>
              <a:rPr lang="en-US" dirty="0" smtClean="0"/>
              <a:t>• If the required constant cannot be generated, an error will</a:t>
            </a:r>
          </a:p>
          <a:p>
            <a:pPr>
              <a:buNone/>
            </a:pPr>
            <a:r>
              <a:rPr lang="en-US" dirty="0" smtClean="0"/>
              <a:t>   be reported.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Loading full 32 bit constants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Although the MOV/MVN mechanism will load a</a:t>
            </a:r>
          </a:p>
          <a:p>
            <a:pPr>
              <a:buNone/>
            </a:pPr>
            <a:r>
              <a:rPr lang="en-US" dirty="0" smtClean="0"/>
              <a:t>   large range of constants into a register, sometimes this mechanism will not generate the required constant.</a:t>
            </a:r>
          </a:p>
          <a:p>
            <a:pPr>
              <a:buNone/>
            </a:pPr>
            <a:r>
              <a:rPr lang="en-US" dirty="0" smtClean="0"/>
              <a:t>• Therefore, the assembler also provides a method which will load </a:t>
            </a:r>
            <a:r>
              <a:rPr lang="en-US" i="1" dirty="0" smtClean="0"/>
              <a:t>ANY 32 bit constant:</a:t>
            </a:r>
          </a:p>
          <a:p>
            <a:pPr>
              <a:buNone/>
            </a:pPr>
            <a:r>
              <a:rPr lang="en-US" dirty="0" smtClean="0"/>
              <a:t>– LDR rd,=numeric constant</a:t>
            </a:r>
          </a:p>
          <a:p>
            <a:pPr>
              <a:buNone/>
            </a:pPr>
            <a:r>
              <a:rPr lang="en-US" dirty="0" smtClean="0"/>
              <a:t>• If the constant can be constructed using either a</a:t>
            </a:r>
          </a:p>
          <a:p>
            <a:pPr>
              <a:buNone/>
            </a:pPr>
            <a:r>
              <a:rPr lang="en-US" dirty="0" smtClean="0"/>
              <a:t>MOV or MVN then this will be the instruction</a:t>
            </a:r>
          </a:p>
          <a:p>
            <a:pPr>
              <a:buNone/>
            </a:pPr>
            <a:r>
              <a:rPr lang="en-US" dirty="0" smtClean="0"/>
              <a:t>actually generated.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smtClean="0"/>
              <a:t>Otherwise, the assembler will produce an LDR instruction with a PC-relative address to read the constant from a literal pool.</a:t>
            </a:r>
          </a:p>
          <a:p>
            <a:pPr>
              <a:buNone/>
            </a:pPr>
            <a:r>
              <a:rPr lang="pt-BR" dirty="0" smtClean="0"/>
              <a:t>– LDR r0,=0x42 ; generates MOV r0,#0x42</a:t>
            </a:r>
          </a:p>
          <a:p>
            <a:pPr>
              <a:buNone/>
            </a:pPr>
            <a:r>
              <a:rPr lang="en-US" dirty="0" smtClean="0"/>
              <a:t>– LDR r0,=0x55555555 ; generate LDR r0,[pc, offset to literal pool]</a:t>
            </a:r>
          </a:p>
          <a:p>
            <a:pPr>
              <a:buNone/>
            </a:pPr>
            <a:r>
              <a:rPr lang="en-US" dirty="0" smtClean="0"/>
              <a:t>• As this mechanism will always generate the</a:t>
            </a:r>
          </a:p>
          <a:p>
            <a:pPr>
              <a:buNone/>
            </a:pPr>
            <a:r>
              <a:rPr lang="en-US" dirty="0" smtClean="0"/>
              <a:t>best instruction for a given case, it is the</a:t>
            </a:r>
          </a:p>
          <a:p>
            <a:pPr>
              <a:buNone/>
            </a:pPr>
            <a:r>
              <a:rPr lang="en-US" dirty="0" smtClean="0"/>
              <a:t>recommended way of loading constants.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Instructions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33800"/>
            <a:ext cx="7086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86000"/>
            <a:ext cx="7010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620000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57200"/>
            <a:ext cx="4800600" cy="76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05000"/>
            <a:ext cx="701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Instructions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70104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Instructions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05000"/>
            <a:ext cx="693419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Instructions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086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Instructions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Table 14. Condition code suffixes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Suffix            	Meaning</a:t>
            </a:r>
          </a:p>
          <a:p>
            <a:r>
              <a:rPr lang="en-US" dirty="0" smtClean="0"/>
              <a:t> EQ              	Equal </a:t>
            </a:r>
          </a:p>
          <a:p>
            <a:r>
              <a:rPr lang="en-US" dirty="0" smtClean="0"/>
              <a:t>NE              	 Not equal</a:t>
            </a:r>
          </a:p>
          <a:p>
            <a:r>
              <a:rPr lang="en-US" dirty="0" smtClean="0"/>
              <a:t> CS 		Carry set (identical to HS)</a:t>
            </a:r>
          </a:p>
          <a:p>
            <a:r>
              <a:rPr lang="en-US" dirty="0" smtClean="0"/>
              <a:t> HS		 Unsigned higher or same (identical to CS)</a:t>
            </a:r>
          </a:p>
          <a:p>
            <a:r>
              <a:rPr lang="en-US" dirty="0" smtClean="0"/>
              <a:t> CC		 Carry clear (identical to LO)</a:t>
            </a:r>
          </a:p>
          <a:p>
            <a:r>
              <a:rPr lang="en-US" dirty="0" smtClean="0"/>
              <a:t> LO 		Unsigned lower (identical to CC)</a:t>
            </a:r>
          </a:p>
          <a:p>
            <a:r>
              <a:rPr lang="en-US" dirty="0" smtClean="0"/>
              <a:t> MI		 Minus or negative result</a:t>
            </a:r>
          </a:p>
          <a:p>
            <a:r>
              <a:rPr lang="en-US" dirty="0" smtClean="0"/>
              <a:t> PL		 Positive or zero result</a:t>
            </a:r>
          </a:p>
          <a:p>
            <a:r>
              <a:rPr lang="en-US" dirty="0" smtClean="0"/>
              <a:t> VS		 Overflow</a:t>
            </a:r>
          </a:p>
          <a:p>
            <a:r>
              <a:rPr lang="en-US" dirty="0" smtClean="0"/>
              <a:t> VC		 No overflow</a:t>
            </a:r>
          </a:p>
          <a:p>
            <a:r>
              <a:rPr lang="en-US" dirty="0" smtClean="0"/>
              <a:t> HI		 Unsigned higher</a:t>
            </a:r>
          </a:p>
          <a:p>
            <a:r>
              <a:rPr lang="en-US" dirty="0" smtClean="0"/>
              <a:t> LS		 Unsigned lower or same</a:t>
            </a:r>
          </a:p>
          <a:p>
            <a:r>
              <a:rPr lang="en-US" dirty="0" smtClean="0"/>
              <a:t> GE		 Signed greater than or equal</a:t>
            </a:r>
          </a:p>
          <a:p>
            <a:r>
              <a:rPr lang="en-US" dirty="0" smtClean="0"/>
              <a:t> LT 		Signed less than</a:t>
            </a:r>
          </a:p>
          <a:p>
            <a:r>
              <a:rPr lang="en-US" dirty="0" smtClean="0"/>
              <a:t> GT		 Signed greater than</a:t>
            </a:r>
          </a:p>
          <a:p>
            <a:r>
              <a:rPr lang="en-US" dirty="0" smtClean="0"/>
              <a:t> LE		 Signed less than or equal</a:t>
            </a:r>
          </a:p>
          <a:p>
            <a:r>
              <a:rPr lang="en-US" dirty="0" smtClean="0"/>
              <a:t> AL		 Always (this is the default)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register loads the contents of the memory location to the register</a:t>
            </a:r>
          </a:p>
          <a:p>
            <a:r>
              <a:rPr lang="en-US" dirty="0" smtClean="0"/>
              <a:t>Store register stores the contents of the register to the memory location specified</a:t>
            </a:r>
          </a:p>
          <a:p>
            <a:r>
              <a:rPr lang="en-US" dirty="0" smtClean="0"/>
              <a:t>Single Register </a:t>
            </a:r>
          </a:p>
          <a:p>
            <a:r>
              <a:rPr lang="en-US" dirty="0" smtClean="0"/>
              <a:t>Multiple Register</a:t>
            </a:r>
          </a:p>
          <a:p>
            <a:r>
              <a:rPr lang="en-US" dirty="0" smtClean="0"/>
              <a:t>Swap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Register Load-Store Instructions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33600"/>
            <a:ext cx="6781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762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Register Load-Store Addressing Modes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6781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Main features of the ARM Instruction Set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All instructions are 32 bits long.</a:t>
            </a:r>
          </a:p>
          <a:p>
            <a:pPr>
              <a:buNone/>
            </a:pPr>
            <a:r>
              <a:rPr lang="en-US" dirty="0" smtClean="0"/>
              <a:t>• Most instructions execute in a single cycle.</a:t>
            </a:r>
          </a:p>
          <a:p>
            <a:pPr>
              <a:buNone/>
            </a:pPr>
            <a:r>
              <a:rPr lang="en-US" dirty="0" smtClean="0"/>
              <a:t>• Every instruction can be conditionally executed.</a:t>
            </a:r>
          </a:p>
          <a:p>
            <a:pPr>
              <a:buNone/>
            </a:pPr>
            <a:r>
              <a:rPr lang="en-US" dirty="0" smtClean="0"/>
              <a:t>• A load/store architecture</a:t>
            </a:r>
          </a:p>
          <a:p>
            <a:pPr>
              <a:buNone/>
            </a:pPr>
            <a:r>
              <a:rPr lang="en-US" dirty="0" smtClean="0"/>
              <a:t>     – Data processing instructions act only on registers</a:t>
            </a:r>
          </a:p>
          <a:p>
            <a:pPr>
              <a:buNone/>
            </a:pPr>
            <a:r>
              <a:rPr lang="en-US" dirty="0" smtClean="0"/>
              <a:t>• Three operand format</a:t>
            </a:r>
          </a:p>
          <a:p>
            <a:pPr>
              <a:buNone/>
            </a:pPr>
            <a:r>
              <a:rPr lang="en-US" dirty="0" smtClean="0"/>
              <a:t>• Combined ALU and shifter for high speed bit manipulation</a:t>
            </a:r>
          </a:p>
          <a:p>
            <a:pPr>
              <a:buNone/>
            </a:pPr>
            <a:r>
              <a:rPr lang="en-US" dirty="0" smtClean="0"/>
              <a:t>     – Specific memory access instructions with powerful auto-indexing addressing modes.</a:t>
            </a:r>
          </a:p>
          <a:p>
            <a:pPr>
              <a:buNone/>
            </a:pPr>
            <a:r>
              <a:rPr lang="en-US" dirty="0" smtClean="0"/>
              <a:t>• 32 bit and 8 bit data types</a:t>
            </a:r>
          </a:p>
          <a:p>
            <a:pPr>
              <a:buNone/>
            </a:pPr>
            <a:r>
              <a:rPr lang="en-US" dirty="0" smtClean="0"/>
              <a:t>     – and also 16 bit data types on ARM Architecture v4.</a:t>
            </a:r>
          </a:p>
          <a:p>
            <a:pPr>
              <a:buNone/>
            </a:pPr>
            <a:r>
              <a:rPr lang="en-US" dirty="0" smtClean="0"/>
              <a:t>• Flexible multiple register load and store instructions</a:t>
            </a:r>
          </a:p>
          <a:p>
            <a:pPr>
              <a:buNone/>
            </a:pPr>
            <a:r>
              <a:rPr lang="en-US" dirty="0" smtClean="0"/>
              <a:t>• Instruction set extension via coprocessors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Preindex</a:t>
            </a:r>
            <a:endParaRPr lang="en-US" dirty="0" smtClean="0"/>
          </a:p>
          <a:p>
            <a:r>
              <a:rPr lang="en-US" dirty="0" smtClean="0"/>
              <a:t>Op{type}{&lt;</a:t>
            </a:r>
            <a:r>
              <a:rPr lang="en-US" dirty="0" err="1" smtClean="0"/>
              <a:t>cond</a:t>
            </a:r>
            <a:r>
              <a:rPr lang="en-US" dirty="0" smtClean="0"/>
              <a:t>&gt;}</a:t>
            </a:r>
            <a:r>
              <a:rPr lang="en-US" dirty="0" err="1" smtClean="0"/>
              <a:t>Rt</a:t>
            </a:r>
            <a:r>
              <a:rPr lang="en-US" dirty="0" smtClean="0"/>
              <a:t> ,[</a:t>
            </a:r>
            <a:r>
              <a:rPr lang="en-US" dirty="0" err="1" smtClean="0"/>
              <a:t>Rn</a:t>
            </a:r>
            <a:r>
              <a:rPr lang="en-US" dirty="0" smtClean="0"/>
              <a:t>,#{offset}]</a:t>
            </a:r>
          </a:p>
          <a:p>
            <a:r>
              <a:rPr lang="en-US" dirty="0" err="1" smtClean="0"/>
              <a:t>Preindex</a:t>
            </a:r>
            <a:r>
              <a:rPr lang="en-US" dirty="0" smtClean="0"/>
              <a:t> with write back</a:t>
            </a:r>
          </a:p>
          <a:p>
            <a:r>
              <a:rPr lang="en-US" dirty="0" smtClean="0"/>
              <a:t>Op{type}{&lt;</a:t>
            </a:r>
            <a:r>
              <a:rPr lang="en-US" dirty="0" err="1" smtClean="0"/>
              <a:t>cond</a:t>
            </a:r>
            <a:r>
              <a:rPr lang="en-US" dirty="0" smtClean="0"/>
              <a:t>&gt;}</a:t>
            </a:r>
            <a:r>
              <a:rPr lang="en-US" dirty="0" err="1" smtClean="0"/>
              <a:t>Rt</a:t>
            </a:r>
            <a:r>
              <a:rPr lang="en-US" dirty="0" smtClean="0"/>
              <a:t>,[</a:t>
            </a:r>
            <a:r>
              <a:rPr lang="en-US" dirty="0" err="1" smtClean="0"/>
              <a:t>Rn</a:t>
            </a:r>
            <a:r>
              <a:rPr lang="en-US" dirty="0" smtClean="0"/>
              <a:t>,#{offset}]!</a:t>
            </a:r>
          </a:p>
          <a:p>
            <a:r>
              <a:rPr lang="en-US" dirty="0" smtClean="0"/>
              <a:t>Post Index</a:t>
            </a:r>
          </a:p>
          <a:p>
            <a:r>
              <a:rPr lang="en-US" dirty="0" smtClean="0"/>
              <a:t>Op{type}{&lt;</a:t>
            </a:r>
            <a:r>
              <a:rPr lang="en-US" dirty="0" err="1" smtClean="0"/>
              <a:t>cond</a:t>
            </a:r>
            <a:r>
              <a:rPr lang="en-US" dirty="0" smtClean="0"/>
              <a:t>&gt;}</a:t>
            </a:r>
            <a:r>
              <a:rPr lang="en-US" dirty="0" err="1" smtClean="0"/>
              <a:t>Rt</a:t>
            </a:r>
            <a:r>
              <a:rPr lang="en-US" dirty="0" smtClean="0"/>
              <a:t>,[</a:t>
            </a:r>
            <a:r>
              <a:rPr lang="en-US" dirty="0" err="1" smtClean="0"/>
              <a:t>Rn</a:t>
            </a:r>
            <a:r>
              <a:rPr lang="en-US" smtClean="0"/>
              <a:t>],#offset</a:t>
            </a:r>
            <a:endParaRPr lang="en-US" dirty="0" smtClean="0"/>
          </a:p>
          <a:p>
            <a:r>
              <a:rPr lang="en-US" dirty="0" smtClean="0"/>
              <a:t>Type=B,SB,H,SH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Preindex</a:t>
            </a:r>
            <a:endParaRPr lang="en-US" dirty="0" smtClean="0"/>
          </a:p>
          <a:p>
            <a:r>
              <a:rPr lang="en-US" dirty="0" smtClean="0"/>
              <a:t>Op{type}{&lt;</a:t>
            </a:r>
            <a:r>
              <a:rPr lang="en-US" dirty="0" err="1" smtClean="0"/>
              <a:t>cond</a:t>
            </a:r>
            <a:r>
              <a:rPr lang="en-US" dirty="0" smtClean="0"/>
              <a:t>&gt;}</a:t>
            </a:r>
            <a:r>
              <a:rPr lang="en-US" dirty="0" err="1" smtClean="0"/>
              <a:t>Rt</a:t>
            </a:r>
            <a:r>
              <a:rPr lang="en-US" dirty="0" smtClean="0"/>
              <a:t> ,[</a:t>
            </a:r>
            <a:r>
              <a:rPr lang="en-US" dirty="0" err="1" smtClean="0"/>
              <a:t>Rn</a:t>
            </a:r>
            <a:r>
              <a:rPr lang="en-US" dirty="0" smtClean="0"/>
              <a:t>,{Rs}]</a:t>
            </a:r>
          </a:p>
          <a:p>
            <a:r>
              <a:rPr lang="en-US" dirty="0" err="1" smtClean="0"/>
              <a:t>Preindex</a:t>
            </a:r>
            <a:r>
              <a:rPr lang="en-US" dirty="0" smtClean="0"/>
              <a:t> with write back</a:t>
            </a:r>
          </a:p>
          <a:p>
            <a:r>
              <a:rPr lang="en-US" dirty="0" smtClean="0"/>
              <a:t>Op{type}{&lt;</a:t>
            </a:r>
            <a:r>
              <a:rPr lang="en-US" dirty="0" err="1" smtClean="0"/>
              <a:t>cond</a:t>
            </a:r>
            <a:r>
              <a:rPr lang="en-US" dirty="0" smtClean="0"/>
              <a:t>&gt;}</a:t>
            </a:r>
            <a:r>
              <a:rPr lang="en-US" dirty="0" err="1" smtClean="0"/>
              <a:t>Rt</a:t>
            </a:r>
            <a:r>
              <a:rPr lang="en-US" dirty="0" smtClean="0"/>
              <a:t>,[</a:t>
            </a:r>
            <a:r>
              <a:rPr lang="en-US" dirty="0" err="1" smtClean="0"/>
              <a:t>Rn</a:t>
            </a:r>
            <a:r>
              <a:rPr lang="en-US" dirty="0" smtClean="0"/>
              <a:t>,{Rs}]!</a:t>
            </a:r>
          </a:p>
          <a:p>
            <a:r>
              <a:rPr lang="en-US" dirty="0" smtClean="0"/>
              <a:t>Post Index</a:t>
            </a:r>
          </a:p>
          <a:p>
            <a:r>
              <a:rPr lang="en-US" dirty="0" smtClean="0"/>
              <a:t>Op{type}{&lt;</a:t>
            </a:r>
            <a:r>
              <a:rPr lang="en-US" dirty="0" err="1" smtClean="0"/>
              <a:t>cond</a:t>
            </a:r>
            <a:r>
              <a:rPr lang="en-US" dirty="0" smtClean="0"/>
              <a:t>&gt;}</a:t>
            </a:r>
            <a:r>
              <a:rPr lang="en-US" dirty="0" err="1" smtClean="0"/>
              <a:t>Rt</a:t>
            </a:r>
            <a:r>
              <a:rPr lang="en-US" dirty="0" smtClean="0"/>
              <a:t>,[</a:t>
            </a:r>
            <a:r>
              <a:rPr lang="en-US" dirty="0" err="1" smtClean="0"/>
              <a:t>Rn</a:t>
            </a:r>
            <a:r>
              <a:rPr lang="en-US" dirty="0" smtClean="0"/>
              <a:t>],Rs</a:t>
            </a:r>
          </a:p>
          <a:p>
            <a:r>
              <a:rPr lang="en-US" dirty="0" smtClean="0"/>
              <a:t>Rs stores the offset data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Scaled Register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Preindex</a:t>
            </a:r>
            <a:endParaRPr lang="en-US" dirty="0" smtClean="0"/>
          </a:p>
          <a:p>
            <a:r>
              <a:rPr lang="en-US" dirty="0" smtClean="0"/>
              <a:t>Op{type}{&lt;</a:t>
            </a:r>
            <a:r>
              <a:rPr lang="en-US" dirty="0" err="1" smtClean="0"/>
              <a:t>cond</a:t>
            </a:r>
            <a:r>
              <a:rPr lang="en-US" dirty="0" smtClean="0"/>
              <a:t>&gt;}</a:t>
            </a:r>
            <a:r>
              <a:rPr lang="en-US" dirty="0" err="1" smtClean="0"/>
              <a:t>Rt</a:t>
            </a:r>
            <a:r>
              <a:rPr lang="en-US" dirty="0" smtClean="0"/>
              <a:t> ,[</a:t>
            </a:r>
            <a:r>
              <a:rPr lang="en-US" dirty="0" err="1" smtClean="0"/>
              <a:t>Rn</a:t>
            </a:r>
            <a:r>
              <a:rPr lang="en-US" dirty="0" smtClean="0"/>
              <a:t>,{</a:t>
            </a:r>
            <a:r>
              <a:rPr lang="en-US" dirty="0" err="1" smtClean="0"/>
              <a:t>Rm,#offset</a:t>
            </a:r>
            <a:r>
              <a:rPr lang="en-US" dirty="0" smtClean="0"/>
              <a:t>}]</a:t>
            </a:r>
          </a:p>
          <a:p>
            <a:r>
              <a:rPr lang="en-US" dirty="0" err="1" smtClean="0"/>
              <a:t>Preindex</a:t>
            </a:r>
            <a:r>
              <a:rPr lang="en-US" dirty="0" smtClean="0"/>
              <a:t> with write back</a:t>
            </a:r>
          </a:p>
          <a:p>
            <a:r>
              <a:rPr lang="en-US" dirty="0" smtClean="0"/>
              <a:t>Op{type}{&lt;</a:t>
            </a:r>
            <a:r>
              <a:rPr lang="en-US" dirty="0" err="1" smtClean="0"/>
              <a:t>cond</a:t>
            </a:r>
            <a:r>
              <a:rPr lang="en-US" dirty="0" smtClean="0"/>
              <a:t>&gt;}</a:t>
            </a:r>
            <a:r>
              <a:rPr lang="en-US" dirty="0" err="1" smtClean="0"/>
              <a:t>Rt</a:t>
            </a:r>
            <a:r>
              <a:rPr lang="en-US" dirty="0" smtClean="0"/>
              <a:t>,[</a:t>
            </a:r>
            <a:r>
              <a:rPr lang="en-US" dirty="0" err="1" smtClean="0"/>
              <a:t>Rn</a:t>
            </a:r>
            <a:r>
              <a:rPr lang="en-US" dirty="0" smtClean="0"/>
              <a:t>,{</a:t>
            </a:r>
            <a:r>
              <a:rPr lang="en-US" dirty="0" err="1" smtClean="0"/>
              <a:t>Rm,#offset</a:t>
            </a:r>
            <a:r>
              <a:rPr lang="en-US" dirty="0" smtClean="0"/>
              <a:t>}]!</a:t>
            </a:r>
          </a:p>
          <a:p>
            <a:r>
              <a:rPr lang="en-US" dirty="0" smtClean="0"/>
              <a:t>Post Index</a:t>
            </a:r>
          </a:p>
          <a:p>
            <a:r>
              <a:rPr lang="en-US" dirty="0" smtClean="0"/>
              <a:t>Op{type}{&lt;</a:t>
            </a:r>
            <a:r>
              <a:rPr lang="en-US" dirty="0" err="1" smtClean="0"/>
              <a:t>cond</a:t>
            </a:r>
            <a:r>
              <a:rPr lang="en-US" dirty="0" smtClean="0"/>
              <a:t>&gt;}</a:t>
            </a:r>
            <a:r>
              <a:rPr lang="en-US" dirty="0" err="1" smtClean="0"/>
              <a:t>Rt</a:t>
            </a:r>
            <a:r>
              <a:rPr lang="en-US" dirty="0" smtClean="0"/>
              <a:t>,[</a:t>
            </a:r>
            <a:r>
              <a:rPr lang="en-US" dirty="0" err="1" smtClean="0"/>
              <a:t>Rn</a:t>
            </a:r>
            <a:r>
              <a:rPr lang="en-US" dirty="0" smtClean="0"/>
              <a:t>],</a:t>
            </a:r>
            <a:r>
              <a:rPr lang="en-US" dirty="0" err="1" smtClean="0"/>
              <a:t>Rm,#offset</a:t>
            </a:r>
            <a:endParaRPr lang="en-US" dirty="0" smtClean="0"/>
          </a:p>
          <a:p>
            <a:r>
              <a:rPr lang="en-US" dirty="0" err="1" smtClean="0"/>
              <a:t>Note:Barrel</a:t>
            </a:r>
            <a:r>
              <a:rPr lang="en-US" dirty="0" smtClean="0"/>
              <a:t> shift cannot be used for signed byte, half word, signed half word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70104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696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Status Register Instructions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63245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391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5486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Coprocessor Instructions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81200"/>
            <a:ext cx="5791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processing Instructions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• Largest family of ARM instructions, all sharing the same</a:t>
            </a:r>
          </a:p>
          <a:p>
            <a:pPr>
              <a:buNone/>
            </a:pPr>
            <a:r>
              <a:rPr lang="en-US" dirty="0" smtClean="0"/>
              <a:t>    instruction format.</a:t>
            </a:r>
          </a:p>
          <a:p>
            <a:pPr>
              <a:buNone/>
            </a:pPr>
            <a:r>
              <a:rPr lang="en-US" dirty="0" smtClean="0"/>
              <a:t>• Contains:</a:t>
            </a:r>
          </a:p>
          <a:p>
            <a:pPr>
              <a:buNone/>
            </a:pPr>
            <a:r>
              <a:rPr lang="en-US" dirty="0" smtClean="0"/>
              <a:t>– Arithmetic operations</a:t>
            </a:r>
          </a:p>
          <a:p>
            <a:pPr>
              <a:buNone/>
            </a:pPr>
            <a:r>
              <a:rPr lang="en-US" dirty="0" smtClean="0"/>
              <a:t>– Comparisons (no results - just set condition codes)</a:t>
            </a:r>
          </a:p>
          <a:p>
            <a:pPr>
              <a:buNone/>
            </a:pPr>
            <a:r>
              <a:rPr lang="en-US" dirty="0" smtClean="0"/>
              <a:t>– Logical operations</a:t>
            </a:r>
          </a:p>
          <a:p>
            <a:pPr>
              <a:buNone/>
            </a:pPr>
            <a:r>
              <a:rPr lang="en-US" dirty="0" smtClean="0"/>
              <a:t>– Data movement between registers</a:t>
            </a:r>
          </a:p>
          <a:p>
            <a:pPr>
              <a:buNone/>
            </a:pPr>
            <a:r>
              <a:rPr lang="en-US" dirty="0" smtClean="0"/>
              <a:t>This is a load / store architecture</a:t>
            </a:r>
          </a:p>
          <a:p>
            <a:pPr>
              <a:buNone/>
            </a:pPr>
            <a:r>
              <a:rPr lang="en-US" dirty="0" smtClean="0"/>
              <a:t>– These instruction only work on registers, </a:t>
            </a:r>
            <a:r>
              <a:rPr lang="en-US" b="1" i="1" dirty="0" smtClean="0"/>
              <a:t>NOT on memory.</a:t>
            </a:r>
          </a:p>
          <a:p>
            <a:pPr>
              <a:buNone/>
            </a:pPr>
            <a:r>
              <a:rPr lang="en-US" dirty="0" smtClean="0"/>
              <a:t>• Each of them perform a specific operation on one or two operands.</a:t>
            </a:r>
          </a:p>
          <a:p>
            <a:pPr>
              <a:buNone/>
            </a:pPr>
            <a:r>
              <a:rPr lang="en-US" dirty="0" smtClean="0"/>
              <a:t>– First operand is always a register - </a:t>
            </a:r>
            <a:r>
              <a:rPr lang="en-US" dirty="0" err="1" smtClean="0"/>
              <a:t>Rn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Second operand sent to the ALU via barrel shifter.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6019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Constants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096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Barrel Shifter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ARM doesn’t have actual shift instructions.</a:t>
            </a:r>
          </a:p>
          <a:p>
            <a:pPr>
              <a:buNone/>
            </a:pPr>
            <a:r>
              <a:rPr lang="en-US" dirty="0" smtClean="0"/>
              <a:t>• Instead it has a barrel shifter which provides a</a:t>
            </a:r>
          </a:p>
          <a:p>
            <a:pPr>
              <a:buNone/>
            </a:pPr>
            <a:r>
              <a:rPr lang="en-US" dirty="0" smtClean="0"/>
              <a:t>   mechanism to carry out shifts as part of other</a:t>
            </a:r>
          </a:p>
          <a:p>
            <a:pPr>
              <a:buNone/>
            </a:pPr>
            <a:r>
              <a:rPr lang="en-US" dirty="0" smtClean="0"/>
              <a:t>   instructions.</a:t>
            </a:r>
          </a:p>
          <a:p>
            <a:pPr>
              <a:buNone/>
            </a:pPr>
            <a:r>
              <a:rPr lang="en-US" dirty="0" smtClean="0"/>
              <a:t>• So what operations does the barrel shifter support?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the Barrel Shifter: The Second Operand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7483" y="1600200"/>
            <a:ext cx="58690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Operand : Shifted Register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shift is specified then a default shift is applied:</a:t>
            </a:r>
          </a:p>
          <a:p>
            <a:pPr>
              <a:buNone/>
            </a:pPr>
            <a:r>
              <a:rPr lang="en-US" dirty="0" smtClean="0"/>
              <a:t>LSL #0</a:t>
            </a:r>
          </a:p>
          <a:p>
            <a:pPr>
              <a:buNone/>
            </a:pPr>
            <a:r>
              <a:rPr lang="en-US" dirty="0" smtClean="0"/>
              <a:t>– i.e. barrel shifter has no effect on value in register.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Operand : Immediate Value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is no single instruction which will load a 32</a:t>
            </a:r>
          </a:p>
          <a:p>
            <a:pPr>
              <a:buNone/>
            </a:pPr>
            <a:r>
              <a:rPr lang="en-US" dirty="0" smtClean="0"/>
              <a:t>     bit immediate constant into a register without performing a data load from memory.</a:t>
            </a:r>
          </a:p>
          <a:p>
            <a:pPr>
              <a:buNone/>
            </a:pPr>
            <a:r>
              <a:rPr lang="en-US" dirty="0" smtClean="0"/>
              <a:t>– All ARM instructions are 32 bits long</a:t>
            </a:r>
          </a:p>
          <a:p>
            <a:pPr>
              <a:buNone/>
            </a:pPr>
            <a:r>
              <a:rPr lang="en-US" dirty="0" smtClean="0"/>
              <a:t>– ARM instructions do not use the instruction stream as</a:t>
            </a:r>
          </a:p>
          <a:p>
            <a:pPr>
              <a:buNone/>
            </a:pPr>
            <a:r>
              <a:rPr lang="en-US" dirty="0" smtClean="0"/>
              <a:t>   data.</a:t>
            </a:r>
          </a:p>
          <a:p>
            <a:pPr>
              <a:buNone/>
            </a:pPr>
            <a:r>
              <a:rPr lang="en-US" dirty="0" smtClean="0"/>
              <a:t>• The data processing instruction format has 12 bits</a:t>
            </a:r>
          </a:p>
          <a:p>
            <a:pPr>
              <a:buNone/>
            </a:pPr>
            <a:r>
              <a:rPr lang="en-US" dirty="0" smtClean="0"/>
              <a:t>   available for operand2</a:t>
            </a:r>
          </a:p>
          <a:p>
            <a:pPr>
              <a:buNone/>
            </a:pPr>
            <a:r>
              <a:rPr lang="en-US" dirty="0" smtClean="0"/>
              <a:t>– If used directly this would only give a range of 4096.</a:t>
            </a:r>
          </a:p>
          <a:p>
            <a:pPr>
              <a:buNone/>
            </a:pPr>
            <a:r>
              <a:rPr lang="en-US" dirty="0" smtClean="0"/>
              <a:t>   Instead it is used to store 8 bit constants, giving a range of 0 - 255.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Operand : Immediate Value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These 8 bits can then be rotated right through an even number of positions (</a:t>
            </a:r>
            <a:r>
              <a:rPr lang="en-US" dirty="0" err="1" smtClean="0"/>
              <a:t>ie</a:t>
            </a:r>
            <a:r>
              <a:rPr lang="en-US" dirty="0" smtClean="0"/>
              <a:t> RORs by 0, 2, 4,..30).</a:t>
            </a:r>
          </a:p>
          <a:p>
            <a:pPr>
              <a:buNone/>
            </a:pPr>
            <a:r>
              <a:rPr lang="en-US" dirty="0" smtClean="0"/>
              <a:t>– This gives a much larger range of constants that can be directly</a:t>
            </a:r>
          </a:p>
          <a:p>
            <a:pPr>
              <a:buNone/>
            </a:pPr>
            <a:r>
              <a:rPr lang="en-US" dirty="0" smtClean="0"/>
              <a:t>   loaded, though some constants will still need to be loaded from memory.</a:t>
            </a:r>
          </a:p>
          <a:p>
            <a:pPr>
              <a:buNone/>
            </a:pPr>
            <a:r>
              <a:rPr lang="en-US" dirty="0" smtClean="0"/>
              <a:t>• This gives us:</a:t>
            </a:r>
          </a:p>
          <a:p>
            <a:pPr>
              <a:buNone/>
            </a:pPr>
            <a:r>
              <a:rPr lang="en-US" dirty="0" smtClean="0"/>
              <a:t>– 0 - 255 [0 - 0xff]</a:t>
            </a:r>
          </a:p>
          <a:p>
            <a:pPr>
              <a:buNone/>
            </a:pPr>
            <a:r>
              <a:rPr lang="en-US" dirty="0" smtClean="0"/>
              <a:t>– 256,260,264,..,1020 [0x100-0x3fc, step 4, 0x40-0xff </a:t>
            </a:r>
            <a:r>
              <a:rPr lang="en-US" dirty="0" err="1" smtClean="0"/>
              <a:t>ror</a:t>
            </a:r>
            <a:r>
              <a:rPr lang="en-US" dirty="0" smtClean="0"/>
              <a:t> 30]</a:t>
            </a:r>
          </a:p>
          <a:p>
            <a:pPr>
              <a:buNone/>
            </a:pPr>
            <a:r>
              <a:rPr lang="en-US" dirty="0" smtClean="0"/>
              <a:t>– 1024,1040,1056,..,4080 [0x400-0xff0, step 16, 0x40-0xff </a:t>
            </a:r>
            <a:r>
              <a:rPr lang="en-US" dirty="0" err="1" smtClean="0"/>
              <a:t>ror</a:t>
            </a:r>
            <a:r>
              <a:rPr lang="en-US" dirty="0" smtClean="0"/>
              <a:t> 28]</a:t>
            </a:r>
          </a:p>
          <a:p>
            <a:pPr>
              <a:buNone/>
            </a:pPr>
            <a:r>
              <a:rPr lang="en-US" dirty="0" smtClean="0"/>
              <a:t>– 4096,4160, 4224,..,16320 [0x1000-0x3fc0, step 64, 0x40-0xff </a:t>
            </a:r>
            <a:r>
              <a:rPr lang="en-US" dirty="0" err="1" smtClean="0"/>
              <a:t>ror</a:t>
            </a:r>
            <a:r>
              <a:rPr lang="en-US" dirty="0" smtClean="0"/>
              <a:t> 26]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960</Words>
  <Application>Microsoft Office PowerPoint</Application>
  <PresentationFormat>On-screen Show (4:3)</PresentationFormat>
  <Paragraphs>143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Slide 2</vt:lpstr>
      <vt:lpstr> Main features of the ARM Instruction Set </vt:lpstr>
      <vt:lpstr>Data processing Instructions </vt:lpstr>
      <vt:lpstr>The Barrel Shifter </vt:lpstr>
      <vt:lpstr> Using the Barrel Shifter: The Second Operand </vt:lpstr>
      <vt:lpstr>Second Operand : Shifted Register </vt:lpstr>
      <vt:lpstr>Second Operand : Immediate Value </vt:lpstr>
      <vt:lpstr>Second Operand : Immediate Value </vt:lpstr>
      <vt:lpstr>Slide 10</vt:lpstr>
      <vt:lpstr>Slide 11</vt:lpstr>
      <vt:lpstr>Logical Shift Left</vt:lpstr>
      <vt:lpstr>Logical Shift Right</vt:lpstr>
      <vt:lpstr>Arithmetic shift right</vt:lpstr>
      <vt:lpstr> Second Operand : Immediate Value </vt:lpstr>
      <vt:lpstr>Loading full 32 bit constants </vt:lpstr>
      <vt:lpstr>Slide 17</vt:lpstr>
      <vt:lpstr>Move Instructions</vt:lpstr>
      <vt:lpstr>Slide 19</vt:lpstr>
      <vt:lpstr>Arithmetic Instructions</vt:lpstr>
      <vt:lpstr>Logical Instructions </vt:lpstr>
      <vt:lpstr>Comparison Instructions</vt:lpstr>
      <vt:lpstr>Multiply Instructions</vt:lpstr>
      <vt:lpstr>Slide 24</vt:lpstr>
      <vt:lpstr>Load Store Instructions</vt:lpstr>
      <vt:lpstr>Single Register Load-Store Instructions</vt:lpstr>
      <vt:lpstr>Slide 27</vt:lpstr>
      <vt:lpstr>Slide 28</vt:lpstr>
      <vt:lpstr>Single Register Load-Store Addressing Modes</vt:lpstr>
      <vt:lpstr>Slide 30</vt:lpstr>
      <vt:lpstr>Immediate Addressing Mode</vt:lpstr>
      <vt:lpstr>Register Addressing Mode</vt:lpstr>
      <vt:lpstr>Scaled Register Addressing Mode</vt:lpstr>
      <vt:lpstr>Slide 34</vt:lpstr>
      <vt:lpstr>Slide 35</vt:lpstr>
      <vt:lpstr>Program Status Register Instructions</vt:lpstr>
      <vt:lpstr>Slide 37</vt:lpstr>
      <vt:lpstr>Slide 38</vt:lpstr>
      <vt:lpstr>Coprocessor Instructions</vt:lpstr>
      <vt:lpstr>Slide 40</vt:lpstr>
      <vt:lpstr>Loading Constants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te</cp:lastModifiedBy>
  <cp:revision>92</cp:revision>
  <dcterms:created xsi:type="dcterms:W3CDTF">2006-08-16T00:00:00Z</dcterms:created>
  <dcterms:modified xsi:type="dcterms:W3CDTF">2012-09-11T08:12:39Z</dcterms:modified>
</cp:coreProperties>
</file>