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28494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273608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3294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2559153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551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3191590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1761318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389373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248067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AE928-4D63-4C37-9AF5-FC7E7FAD7A06}"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71381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6AE928-4D63-4C37-9AF5-FC7E7FAD7A06}"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104295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6AE928-4D63-4C37-9AF5-FC7E7FAD7A06}"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248268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6AE928-4D63-4C37-9AF5-FC7E7FAD7A06}"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356730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AE928-4D63-4C37-9AF5-FC7E7FAD7A06}"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20359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6AE928-4D63-4C37-9AF5-FC7E7FAD7A06}"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110695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6AE928-4D63-4C37-9AF5-FC7E7FAD7A06}"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1E7BD-07EC-463F-AB16-5023FC6C7D47}" type="slidenum">
              <a:rPr lang="en-US" smtClean="0"/>
              <a:t>‹#›</a:t>
            </a:fld>
            <a:endParaRPr lang="en-US"/>
          </a:p>
        </p:txBody>
      </p:sp>
    </p:spTree>
    <p:extLst>
      <p:ext uri="{BB962C8B-B14F-4D97-AF65-F5344CB8AC3E}">
        <p14:creationId xmlns:p14="http://schemas.microsoft.com/office/powerpoint/2010/main" val="108754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AE928-4D63-4C37-9AF5-FC7E7FAD7A06}" type="datetimeFigureOut">
              <a:rPr lang="en-US" smtClean="0"/>
              <a:t>5/8/2023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91E7BD-07EC-463F-AB16-5023FC6C7D47}" type="slidenum">
              <a:rPr lang="en-US" smtClean="0"/>
              <a:t>‹#›</a:t>
            </a:fld>
            <a:endParaRPr lang="en-US"/>
          </a:p>
        </p:txBody>
      </p:sp>
    </p:spTree>
    <p:extLst>
      <p:ext uri="{BB962C8B-B14F-4D97-AF65-F5344CB8AC3E}">
        <p14:creationId xmlns:p14="http://schemas.microsoft.com/office/powerpoint/2010/main" val="4180416685"/>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69D6-07D8-6449-A263-A2394C92412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A9F3B67-708C-D79B-828E-39A55183B8E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231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13A7-E6B9-7918-784C-8C53374A401A}"/>
              </a:ext>
            </a:extLst>
          </p:cNvPr>
          <p:cNvSpPr>
            <a:spLocks noGrp="1"/>
          </p:cNvSpPr>
          <p:nvPr>
            <p:ph type="title"/>
          </p:nvPr>
        </p:nvSpPr>
        <p:spPr/>
        <p:txBody>
          <a:bodyPr/>
          <a:lstStyle/>
          <a:p>
            <a:r>
              <a:rPr lang="en-US" b="1" dirty="0"/>
              <a:t>4 to 2 priority encoder circuit diagram:</a:t>
            </a:r>
            <a:endParaRPr lang="en-US" dirty="0"/>
          </a:p>
        </p:txBody>
      </p:sp>
      <p:pic>
        <p:nvPicPr>
          <p:cNvPr id="5" name="Content Placeholder 4">
            <a:extLst>
              <a:ext uri="{FF2B5EF4-FFF2-40B4-BE49-F238E27FC236}">
                <a16:creationId xmlns:a16="http://schemas.microsoft.com/office/drawing/2014/main" id="{29776CB2-3E71-DAC9-FCBB-0C56058F7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269" y="2948781"/>
            <a:ext cx="2857500" cy="2305050"/>
          </a:xfrm>
        </p:spPr>
      </p:pic>
    </p:spTree>
    <p:extLst>
      <p:ext uri="{BB962C8B-B14F-4D97-AF65-F5344CB8AC3E}">
        <p14:creationId xmlns:p14="http://schemas.microsoft.com/office/powerpoint/2010/main" val="167229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F82B-9EF4-269A-8209-DE4DD3EF352D}"/>
              </a:ext>
            </a:extLst>
          </p:cNvPr>
          <p:cNvSpPr>
            <a:spLocks noGrp="1"/>
          </p:cNvSpPr>
          <p:nvPr>
            <p:ph type="title"/>
          </p:nvPr>
        </p:nvSpPr>
        <p:spPr/>
        <p:txBody>
          <a:bodyPr/>
          <a:lstStyle/>
          <a:p>
            <a:r>
              <a:rPr lang="en-US" b="1" dirty="0"/>
              <a:t>Decoder:-</a:t>
            </a:r>
            <a:endParaRPr lang="en-US" dirty="0"/>
          </a:p>
        </p:txBody>
      </p:sp>
      <p:sp>
        <p:nvSpPr>
          <p:cNvPr id="3" name="Content Placeholder 2">
            <a:extLst>
              <a:ext uri="{FF2B5EF4-FFF2-40B4-BE49-F238E27FC236}">
                <a16:creationId xmlns:a16="http://schemas.microsoft.com/office/drawing/2014/main" id="{6AD3D61D-EC34-6698-FF51-DC16132E1DD2}"/>
              </a:ext>
            </a:extLst>
          </p:cNvPr>
          <p:cNvSpPr>
            <a:spLocks noGrp="1"/>
          </p:cNvSpPr>
          <p:nvPr>
            <p:ph idx="1"/>
          </p:nvPr>
        </p:nvSpPr>
        <p:spPr/>
        <p:txBody>
          <a:bodyPr/>
          <a:lstStyle/>
          <a:p>
            <a:r>
              <a:rPr lang="en-GB" b="1" dirty="0"/>
              <a:t>Decoder</a:t>
            </a:r>
            <a:r>
              <a:rPr lang="en-GB" dirty="0"/>
              <a:t> is a combinational circuit that has ‘n’ input lines and maximum of 2</a:t>
            </a:r>
            <a:r>
              <a:rPr lang="en-GB" baseline="30000" dirty="0"/>
              <a:t>n</a:t>
            </a:r>
            <a:r>
              <a:rPr lang="en-GB" dirty="0"/>
              <a:t> output lines. One of these outputs will be active High based on the combination of inputs present, when the decoder is enabled. That means decoder detects a particular code.</a:t>
            </a:r>
            <a:endParaRPr lang="en-US" dirty="0"/>
          </a:p>
        </p:txBody>
      </p:sp>
    </p:spTree>
    <p:extLst>
      <p:ext uri="{BB962C8B-B14F-4D97-AF65-F5344CB8AC3E}">
        <p14:creationId xmlns:p14="http://schemas.microsoft.com/office/powerpoint/2010/main" val="17223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6B75-4BC2-CCFA-7DED-B63DFB43415A}"/>
              </a:ext>
            </a:extLst>
          </p:cNvPr>
          <p:cNvSpPr>
            <a:spLocks noGrp="1"/>
          </p:cNvSpPr>
          <p:nvPr>
            <p:ph type="title"/>
          </p:nvPr>
        </p:nvSpPr>
        <p:spPr/>
        <p:txBody>
          <a:bodyPr/>
          <a:lstStyle/>
          <a:p>
            <a:r>
              <a:rPr lang="en-US" b="1" dirty="0"/>
              <a:t>2 to 4 Decoder:</a:t>
            </a:r>
            <a:br>
              <a:rPr lang="en-US" b="1" dirty="0"/>
            </a:br>
            <a:endParaRPr lang="en-US" dirty="0"/>
          </a:p>
        </p:txBody>
      </p:sp>
      <p:pic>
        <p:nvPicPr>
          <p:cNvPr id="7" name="Picture 6">
            <a:extLst>
              <a:ext uri="{FF2B5EF4-FFF2-40B4-BE49-F238E27FC236}">
                <a16:creationId xmlns:a16="http://schemas.microsoft.com/office/drawing/2014/main" id="{634D349D-F825-3CD0-591E-B372D9AE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926" y="2124100"/>
            <a:ext cx="5584328" cy="3152696"/>
          </a:xfrm>
          <a:prstGeom prst="rect">
            <a:avLst/>
          </a:prstGeom>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4570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DA59C74-DD8B-56CB-9409-46318D325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72" y="2404739"/>
            <a:ext cx="4867275" cy="2371725"/>
          </a:xfrm>
          <a:prstGeom prst="rect">
            <a:avLst/>
          </a:prstGeom>
        </p:spPr>
      </p:pic>
    </p:spTree>
    <p:extLst>
      <p:ext uri="{BB962C8B-B14F-4D97-AF65-F5344CB8AC3E}">
        <p14:creationId xmlns:p14="http://schemas.microsoft.com/office/powerpoint/2010/main" val="159046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8B9D-AFAF-EC74-4CB6-7CBF45C64CD9}"/>
              </a:ext>
            </a:extLst>
          </p:cNvPr>
          <p:cNvSpPr>
            <a:spLocks noGrp="1"/>
          </p:cNvSpPr>
          <p:nvPr>
            <p:ph type="title"/>
          </p:nvPr>
        </p:nvSpPr>
        <p:spPr/>
        <p:txBody>
          <a:bodyPr/>
          <a:lstStyle/>
          <a:p>
            <a:r>
              <a:rPr lang="en-US" b="1" dirty="0"/>
              <a:t>Boolean functions:</a:t>
            </a:r>
            <a:endParaRPr lang="en-US" dirty="0"/>
          </a:p>
        </p:txBody>
      </p:sp>
      <p:sp>
        <p:nvSpPr>
          <p:cNvPr id="3" name="Content Placeholder 2">
            <a:extLst>
              <a:ext uri="{FF2B5EF4-FFF2-40B4-BE49-F238E27FC236}">
                <a16:creationId xmlns:a16="http://schemas.microsoft.com/office/drawing/2014/main" id="{6A7BEDDF-DED5-F521-FC02-3EC81FBDDBEF}"/>
              </a:ext>
            </a:extLst>
          </p:cNvPr>
          <p:cNvSpPr>
            <a:spLocks noGrp="1"/>
          </p:cNvSpPr>
          <p:nvPr>
            <p:ph idx="1"/>
          </p:nvPr>
        </p:nvSpPr>
        <p:spPr/>
        <p:txBody>
          <a:bodyPr/>
          <a:lstStyle/>
          <a:p>
            <a:r>
              <a:rPr lang="en-US" dirty="0"/>
              <a:t>Y3=E.A1.A0</a:t>
            </a:r>
          </a:p>
          <a:p>
            <a:r>
              <a:rPr lang="en-US" dirty="0"/>
              <a:t>Y2=E.A1.A0’</a:t>
            </a:r>
          </a:p>
          <a:p>
            <a:r>
              <a:rPr lang="en-US" dirty="0"/>
              <a:t>Y1=E.A1’.A0</a:t>
            </a:r>
          </a:p>
          <a:p>
            <a:r>
              <a:rPr lang="en-US" dirty="0"/>
              <a:t>Y0=E.A1’.A0’</a:t>
            </a:r>
          </a:p>
        </p:txBody>
      </p:sp>
    </p:spTree>
    <p:extLst>
      <p:ext uri="{BB962C8B-B14F-4D97-AF65-F5344CB8AC3E}">
        <p14:creationId xmlns:p14="http://schemas.microsoft.com/office/powerpoint/2010/main" val="218794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E610-AF72-F725-9539-10C8F8F3478A}"/>
              </a:ext>
            </a:extLst>
          </p:cNvPr>
          <p:cNvSpPr>
            <a:spLocks noGrp="1"/>
          </p:cNvSpPr>
          <p:nvPr>
            <p:ph type="title"/>
          </p:nvPr>
        </p:nvSpPr>
        <p:spPr/>
        <p:txBody>
          <a:bodyPr/>
          <a:lstStyle/>
          <a:p>
            <a:r>
              <a:rPr lang="en-US" b="1" dirty="0"/>
              <a:t>circuit diagram:</a:t>
            </a:r>
            <a:endParaRPr lang="en-US" dirty="0"/>
          </a:p>
        </p:txBody>
      </p:sp>
      <p:pic>
        <p:nvPicPr>
          <p:cNvPr id="5" name="Content Placeholder 4">
            <a:extLst>
              <a:ext uri="{FF2B5EF4-FFF2-40B4-BE49-F238E27FC236}">
                <a16:creationId xmlns:a16="http://schemas.microsoft.com/office/drawing/2014/main" id="{89E03570-199C-F319-5BAE-0C05733A9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651" y="2160588"/>
            <a:ext cx="4304736" cy="3881437"/>
          </a:xfrm>
        </p:spPr>
      </p:pic>
    </p:spTree>
    <p:extLst>
      <p:ext uri="{BB962C8B-B14F-4D97-AF65-F5344CB8AC3E}">
        <p14:creationId xmlns:p14="http://schemas.microsoft.com/office/powerpoint/2010/main" val="70883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705D-8066-BC16-7312-F3F801420141}"/>
              </a:ext>
            </a:extLst>
          </p:cNvPr>
          <p:cNvSpPr>
            <a:spLocks noGrp="1"/>
          </p:cNvSpPr>
          <p:nvPr>
            <p:ph type="title"/>
          </p:nvPr>
        </p:nvSpPr>
        <p:spPr/>
        <p:txBody>
          <a:bodyPr>
            <a:normAutofit fontScale="90000"/>
          </a:bodyPr>
          <a:lstStyle/>
          <a:p>
            <a:r>
              <a:rPr lang="en-GB" b="1" dirty="0"/>
              <a:t>Encoders and Decoders in Digital Logic:</a:t>
            </a:r>
            <a:br>
              <a:rPr lang="en-GB" b="1" dirty="0"/>
            </a:br>
            <a:endParaRPr lang="en-US" dirty="0"/>
          </a:p>
        </p:txBody>
      </p:sp>
      <p:sp>
        <p:nvSpPr>
          <p:cNvPr id="3" name="Content Placeholder 2">
            <a:extLst>
              <a:ext uri="{FF2B5EF4-FFF2-40B4-BE49-F238E27FC236}">
                <a16:creationId xmlns:a16="http://schemas.microsoft.com/office/drawing/2014/main" id="{760DC470-EEC3-8D2D-B225-AB32D344077B}"/>
              </a:ext>
            </a:extLst>
          </p:cNvPr>
          <p:cNvSpPr>
            <a:spLocks noGrp="1"/>
          </p:cNvSpPr>
          <p:nvPr>
            <p:ph idx="1"/>
          </p:nvPr>
        </p:nvSpPr>
        <p:spPr/>
        <p:txBody>
          <a:bodyPr/>
          <a:lstStyle/>
          <a:p>
            <a:r>
              <a:rPr lang="en-GB" dirty="0"/>
              <a:t>Binary code of N digits can be used to store 2</a:t>
            </a:r>
            <a:r>
              <a:rPr lang="en-GB" baseline="30000" dirty="0"/>
              <a:t>N</a:t>
            </a:r>
            <a:r>
              <a:rPr lang="en-GB" dirty="0"/>
              <a:t> distinct elements of coded information. This is what encoders and decoders are used for. </a:t>
            </a:r>
            <a:r>
              <a:rPr lang="en-GB" b="1" dirty="0"/>
              <a:t>Encoders</a:t>
            </a:r>
            <a:r>
              <a:rPr lang="en-GB" dirty="0"/>
              <a:t> convert 2</a:t>
            </a:r>
            <a:r>
              <a:rPr lang="en-GB" baseline="30000" dirty="0"/>
              <a:t>N</a:t>
            </a:r>
            <a:r>
              <a:rPr lang="en-GB" dirty="0"/>
              <a:t> lines of input into a code of N bits and </a:t>
            </a:r>
            <a:r>
              <a:rPr lang="en-GB" b="1" dirty="0"/>
              <a:t>Decoders</a:t>
            </a:r>
            <a:r>
              <a:rPr lang="en-GB" dirty="0"/>
              <a:t> decode the N bits into 2</a:t>
            </a:r>
            <a:r>
              <a:rPr lang="en-GB" baseline="30000" dirty="0"/>
              <a:t>N</a:t>
            </a:r>
            <a:r>
              <a:rPr lang="en-GB" dirty="0"/>
              <a:t> lines.</a:t>
            </a:r>
            <a:endParaRPr lang="en-US" dirty="0"/>
          </a:p>
        </p:txBody>
      </p:sp>
    </p:spTree>
    <p:extLst>
      <p:ext uri="{BB962C8B-B14F-4D97-AF65-F5344CB8AC3E}">
        <p14:creationId xmlns:p14="http://schemas.microsoft.com/office/powerpoint/2010/main" val="383275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FA9A-0663-1D1F-079A-416B0C87933A}"/>
              </a:ext>
            </a:extLst>
          </p:cNvPr>
          <p:cNvSpPr>
            <a:spLocks noGrp="1"/>
          </p:cNvSpPr>
          <p:nvPr>
            <p:ph type="title"/>
          </p:nvPr>
        </p:nvSpPr>
        <p:spPr/>
        <p:txBody>
          <a:bodyPr/>
          <a:lstStyle/>
          <a:p>
            <a:r>
              <a:rPr lang="en-US" b="1" dirty="0"/>
              <a:t>1. Encoders –</a:t>
            </a:r>
            <a:endParaRPr lang="en-US" dirty="0"/>
          </a:p>
        </p:txBody>
      </p:sp>
      <p:sp>
        <p:nvSpPr>
          <p:cNvPr id="3" name="Content Placeholder 2">
            <a:extLst>
              <a:ext uri="{FF2B5EF4-FFF2-40B4-BE49-F238E27FC236}">
                <a16:creationId xmlns:a16="http://schemas.microsoft.com/office/drawing/2014/main" id="{4B2CD60E-DA71-41B3-C42A-7BA3094E96B5}"/>
              </a:ext>
            </a:extLst>
          </p:cNvPr>
          <p:cNvSpPr>
            <a:spLocks noGrp="1"/>
          </p:cNvSpPr>
          <p:nvPr>
            <p:ph idx="1"/>
          </p:nvPr>
        </p:nvSpPr>
        <p:spPr/>
        <p:txBody>
          <a:bodyPr/>
          <a:lstStyle/>
          <a:p>
            <a:r>
              <a:rPr lang="en-GB" dirty="0"/>
              <a:t>An encoder is a combinational circuit that converts binary information in the form of a 2</a:t>
            </a:r>
            <a:r>
              <a:rPr lang="en-GB" baseline="30000" dirty="0"/>
              <a:t>N</a:t>
            </a:r>
            <a:r>
              <a:rPr lang="en-GB" dirty="0"/>
              <a:t> input lines into N output lines, which represent N bit code for the input. For simple encoders, it is assumed that only one input line is active at a time.</a:t>
            </a:r>
          </a:p>
          <a:p>
            <a:r>
              <a:rPr lang="en-GB" dirty="0"/>
              <a:t>As an example, let’s consider </a:t>
            </a:r>
            <a:r>
              <a:rPr lang="en-GB" b="1" dirty="0"/>
              <a:t>Octal to Binary</a:t>
            </a:r>
            <a:r>
              <a:rPr lang="en-GB" dirty="0"/>
              <a:t> encoder.  an octal-to-binary encoder takes 8 input lines and generates 3 output lines.</a:t>
            </a:r>
          </a:p>
          <a:p>
            <a:endParaRPr lang="en-US" dirty="0"/>
          </a:p>
        </p:txBody>
      </p:sp>
    </p:spTree>
    <p:extLst>
      <p:ext uri="{BB962C8B-B14F-4D97-AF65-F5344CB8AC3E}">
        <p14:creationId xmlns:p14="http://schemas.microsoft.com/office/powerpoint/2010/main" val="284123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4AEA-19A8-CB1D-0DC9-CCE954627A4F}"/>
              </a:ext>
            </a:extLst>
          </p:cNvPr>
          <p:cNvSpPr>
            <a:spLocks noGrp="1"/>
          </p:cNvSpPr>
          <p:nvPr>
            <p:ph type="title"/>
          </p:nvPr>
        </p:nvSpPr>
        <p:spPr/>
        <p:txBody>
          <a:bodyPr/>
          <a:lstStyle/>
          <a:p>
            <a:r>
              <a:rPr lang="en-US" b="1" dirty="0"/>
              <a:t>4 to 2 Encoder:</a:t>
            </a:r>
            <a:br>
              <a:rPr lang="en-US" b="1" dirty="0"/>
            </a:br>
            <a:endParaRPr lang="en-US" dirty="0"/>
          </a:p>
        </p:txBody>
      </p:sp>
      <p:sp>
        <p:nvSpPr>
          <p:cNvPr id="3" name="Content Placeholder 2">
            <a:extLst>
              <a:ext uri="{FF2B5EF4-FFF2-40B4-BE49-F238E27FC236}">
                <a16:creationId xmlns:a16="http://schemas.microsoft.com/office/drawing/2014/main" id="{13E39634-CA2A-D0D4-97F7-2C1E0568FAEC}"/>
              </a:ext>
            </a:extLst>
          </p:cNvPr>
          <p:cNvSpPr>
            <a:spLocks noGrp="1"/>
          </p:cNvSpPr>
          <p:nvPr>
            <p:ph idx="1"/>
          </p:nvPr>
        </p:nvSpPr>
        <p:spPr/>
        <p:txBody>
          <a:bodyPr/>
          <a:lstStyle/>
          <a:p>
            <a:r>
              <a:rPr lang="en-GB" dirty="0"/>
              <a:t>Let 4 to 2 Encoder has four inputs Y</a:t>
            </a:r>
            <a:r>
              <a:rPr lang="en-GB" baseline="-25000" dirty="0"/>
              <a:t>3</a:t>
            </a:r>
            <a:r>
              <a:rPr lang="en-GB" dirty="0"/>
              <a:t>, Y</a:t>
            </a:r>
            <a:r>
              <a:rPr lang="en-GB" baseline="-25000" dirty="0"/>
              <a:t>2</a:t>
            </a:r>
            <a:r>
              <a:rPr lang="en-GB" dirty="0"/>
              <a:t>, Y</a:t>
            </a:r>
            <a:r>
              <a:rPr lang="en-GB" baseline="-25000" dirty="0"/>
              <a:t>1</a:t>
            </a:r>
            <a:r>
              <a:rPr lang="en-GB" dirty="0"/>
              <a:t> &amp; Y</a:t>
            </a:r>
            <a:r>
              <a:rPr lang="en-GB" baseline="-25000" dirty="0"/>
              <a:t>0</a:t>
            </a:r>
            <a:r>
              <a:rPr lang="en-GB" dirty="0"/>
              <a:t> and two outputs A</a:t>
            </a:r>
            <a:r>
              <a:rPr lang="en-GB" baseline="-25000" dirty="0"/>
              <a:t>1</a:t>
            </a:r>
            <a:r>
              <a:rPr lang="en-GB" dirty="0"/>
              <a:t> &amp; A</a:t>
            </a:r>
            <a:r>
              <a:rPr lang="en-GB" baseline="-25000" dirty="0"/>
              <a:t>0</a:t>
            </a:r>
            <a:r>
              <a:rPr lang="en-GB" dirty="0"/>
              <a:t>. The </a:t>
            </a:r>
            <a:r>
              <a:rPr lang="en-GB" b="1" dirty="0"/>
              <a:t>block diagram</a:t>
            </a:r>
            <a:r>
              <a:rPr lang="en-GB" dirty="0"/>
              <a:t> of 4 to 2 Encoder is shown in the following figure.</a:t>
            </a:r>
            <a:endParaRPr lang="en-US" dirty="0"/>
          </a:p>
        </p:txBody>
      </p:sp>
      <p:pic>
        <p:nvPicPr>
          <p:cNvPr id="5" name="Picture 4">
            <a:extLst>
              <a:ext uri="{FF2B5EF4-FFF2-40B4-BE49-F238E27FC236}">
                <a16:creationId xmlns:a16="http://schemas.microsoft.com/office/drawing/2014/main" id="{E0097CC6-42A5-4D25-8CF4-A8165B557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310" y="3756743"/>
            <a:ext cx="7410615" cy="2000250"/>
          </a:xfrm>
          <a:prstGeom prst="rect">
            <a:avLst/>
          </a:prstGeom>
        </p:spPr>
      </p:pic>
    </p:spTree>
    <p:extLst>
      <p:ext uri="{BB962C8B-B14F-4D97-AF65-F5344CB8AC3E}">
        <p14:creationId xmlns:p14="http://schemas.microsoft.com/office/powerpoint/2010/main" val="718560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8CDE-486B-B54D-AC00-8C793F446079}"/>
              </a:ext>
            </a:extLst>
          </p:cNvPr>
          <p:cNvSpPr>
            <a:spLocks noGrp="1"/>
          </p:cNvSpPr>
          <p:nvPr>
            <p:ph type="title"/>
          </p:nvPr>
        </p:nvSpPr>
        <p:spPr/>
        <p:txBody>
          <a:bodyPr/>
          <a:lstStyle/>
          <a:p>
            <a:r>
              <a:rPr lang="en-US" b="1" dirty="0"/>
              <a:t>Truth table:</a:t>
            </a:r>
            <a:endParaRPr lang="en-US" dirty="0"/>
          </a:p>
        </p:txBody>
      </p:sp>
      <p:pic>
        <p:nvPicPr>
          <p:cNvPr id="5" name="Content Placeholder 4">
            <a:extLst>
              <a:ext uri="{FF2B5EF4-FFF2-40B4-BE49-F238E27FC236}">
                <a16:creationId xmlns:a16="http://schemas.microsoft.com/office/drawing/2014/main" id="{0115401E-6643-D454-E1A4-92A55DEBDF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3411" y="788988"/>
            <a:ext cx="5888748" cy="3881437"/>
          </a:xfrm>
        </p:spPr>
      </p:pic>
      <p:sp>
        <p:nvSpPr>
          <p:cNvPr id="3" name="TextBox 2"/>
          <p:cNvSpPr txBox="1"/>
          <p:nvPr/>
        </p:nvSpPr>
        <p:spPr>
          <a:xfrm>
            <a:off x="806730" y="5132717"/>
            <a:ext cx="2540319" cy="1231106"/>
          </a:xfrm>
          <a:prstGeom prst="rect">
            <a:avLst/>
          </a:prstGeom>
          <a:noFill/>
        </p:spPr>
        <p:txBody>
          <a:bodyPr wrap="square" rtlCol="0">
            <a:spAutoFit/>
          </a:bodyPr>
          <a:lstStyle/>
          <a:p>
            <a:r>
              <a:rPr lang="en-US" sz="2000" b="1" dirty="0">
                <a:solidFill>
                  <a:srgbClr val="92D050"/>
                </a:solidFill>
              </a:rPr>
              <a:t>Boolean </a:t>
            </a:r>
            <a:r>
              <a:rPr lang="en-US" sz="2000" b="1" dirty="0" smtClean="0">
                <a:solidFill>
                  <a:srgbClr val="92D050"/>
                </a:solidFill>
              </a:rPr>
              <a:t>functions:</a:t>
            </a:r>
          </a:p>
          <a:p>
            <a:r>
              <a:rPr lang="en-US" dirty="0" smtClean="0"/>
              <a:t>A1=Y2+Y3</a:t>
            </a:r>
            <a:endParaRPr lang="en-US" dirty="0"/>
          </a:p>
          <a:p>
            <a:r>
              <a:rPr lang="en-US" dirty="0"/>
              <a:t>A0=Y3+Y1</a:t>
            </a:r>
          </a:p>
          <a:p>
            <a:endParaRPr lang="en-US" dirty="0"/>
          </a:p>
        </p:txBody>
      </p:sp>
    </p:spTree>
    <p:extLst>
      <p:ext uri="{BB962C8B-B14F-4D97-AF65-F5344CB8AC3E}">
        <p14:creationId xmlns:p14="http://schemas.microsoft.com/office/powerpoint/2010/main" val="271982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32E8-1F05-C9BA-3D9C-CB24A7FE684D}"/>
              </a:ext>
            </a:extLst>
          </p:cNvPr>
          <p:cNvSpPr>
            <a:spLocks noGrp="1"/>
          </p:cNvSpPr>
          <p:nvPr>
            <p:ph type="title"/>
          </p:nvPr>
        </p:nvSpPr>
        <p:spPr/>
        <p:txBody>
          <a:bodyPr/>
          <a:lstStyle/>
          <a:p>
            <a:r>
              <a:rPr lang="en-US" b="1" dirty="0"/>
              <a:t>circuit diagram:</a:t>
            </a:r>
            <a:endParaRPr lang="en-US" dirty="0"/>
          </a:p>
        </p:txBody>
      </p:sp>
      <p:pic>
        <p:nvPicPr>
          <p:cNvPr id="5" name="Content Placeholder 4">
            <a:extLst>
              <a:ext uri="{FF2B5EF4-FFF2-40B4-BE49-F238E27FC236}">
                <a16:creationId xmlns:a16="http://schemas.microsoft.com/office/drawing/2014/main" id="{DDFFACDF-F09D-0CFD-42CF-D579D14F9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418" y="2513809"/>
            <a:ext cx="5715798" cy="2105319"/>
          </a:xfrm>
        </p:spPr>
      </p:pic>
    </p:spTree>
    <p:extLst>
      <p:ext uri="{BB962C8B-B14F-4D97-AF65-F5344CB8AC3E}">
        <p14:creationId xmlns:p14="http://schemas.microsoft.com/office/powerpoint/2010/main" val="41393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5783-7CC8-83B0-FE6A-9F016A4A63A7}"/>
              </a:ext>
            </a:extLst>
          </p:cNvPr>
          <p:cNvSpPr>
            <a:spLocks noGrp="1"/>
          </p:cNvSpPr>
          <p:nvPr>
            <p:ph type="title"/>
          </p:nvPr>
        </p:nvSpPr>
        <p:spPr/>
        <p:txBody>
          <a:bodyPr/>
          <a:lstStyle/>
          <a:p>
            <a:r>
              <a:rPr lang="en-US" b="1" dirty="0"/>
              <a:t>Priority Encoder –</a:t>
            </a:r>
            <a:endParaRPr lang="en-US" dirty="0"/>
          </a:p>
        </p:txBody>
      </p:sp>
      <p:sp>
        <p:nvSpPr>
          <p:cNvPr id="3" name="Content Placeholder 2">
            <a:extLst>
              <a:ext uri="{FF2B5EF4-FFF2-40B4-BE49-F238E27FC236}">
                <a16:creationId xmlns:a16="http://schemas.microsoft.com/office/drawing/2014/main" id="{71E890FC-DEC7-7606-AF72-E3F8EB3A490A}"/>
              </a:ext>
            </a:extLst>
          </p:cNvPr>
          <p:cNvSpPr>
            <a:spLocks noGrp="1"/>
          </p:cNvSpPr>
          <p:nvPr>
            <p:ph idx="1"/>
          </p:nvPr>
        </p:nvSpPr>
        <p:spPr/>
        <p:txBody>
          <a:bodyPr>
            <a:normAutofit/>
          </a:bodyPr>
          <a:lstStyle/>
          <a:p>
            <a:r>
              <a:rPr lang="en-GB" dirty="0"/>
              <a:t>A priority encoder is an encoder circuit in which inputs are given priorities. When more than one inputs are active at the same time, the input with higher priority takes precedence and the output corresponding to that is generated. Let us consider the 4 to 2 priority encoder as an example.</a:t>
            </a:r>
            <a:br>
              <a:rPr lang="en-GB" dirty="0"/>
            </a:br>
            <a:r>
              <a:rPr lang="en-GB" dirty="0"/>
              <a:t>From the truth table, we see that when all inputs are 0, our V bit or the valid bit is zero and outputs are not used. The x’s in the table show the don’t care condition, </a:t>
            </a:r>
            <a:r>
              <a:rPr lang="en-GB" dirty="0" err="1"/>
              <a:t>i.e</a:t>
            </a:r>
            <a:r>
              <a:rPr lang="en-GB" dirty="0"/>
              <a:t>, it may either be 0 or </a:t>
            </a:r>
            <a:r>
              <a:rPr lang="en-GB" dirty="0" smtClean="0"/>
              <a:t>1. Here, D3 has highest priority, therefore, whatever be the other inputs, when D3 is high, output has to be 11. And D0 has the lowest priority, therefore the output would be 00 only when D0 is high and the other input lines are low. Similarly, D2 has higher priority over D1 and D0 but lower than D3 therefore the output would be 010 only when D2 is high and D3 are low (D0 &amp; D1 are don’t care).</a:t>
            </a:r>
            <a:endParaRPr lang="en-US" dirty="0"/>
          </a:p>
        </p:txBody>
      </p:sp>
    </p:spTree>
    <p:extLst>
      <p:ext uri="{BB962C8B-B14F-4D97-AF65-F5344CB8AC3E}">
        <p14:creationId xmlns:p14="http://schemas.microsoft.com/office/powerpoint/2010/main" val="107052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8E22-147D-E4CE-CC68-AC40BD218D00}"/>
              </a:ext>
            </a:extLst>
          </p:cNvPr>
          <p:cNvSpPr>
            <a:spLocks noGrp="1"/>
          </p:cNvSpPr>
          <p:nvPr>
            <p:ph type="title"/>
          </p:nvPr>
        </p:nvSpPr>
        <p:spPr/>
        <p:txBody>
          <a:bodyPr/>
          <a:lstStyle/>
          <a:p>
            <a:r>
              <a:rPr lang="en-GB" dirty="0"/>
              <a:t>The </a:t>
            </a:r>
            <a:r>
              <a:rPr lang="en-GB" b="1" dirty="0"/>
              <a:t>truth table of a 4 to 2 priority encoder:</a:t>
            </a:r>
            <a:endParaRPr lang="en-US" dirty="0"/>
          </a:p>
        </p:txBody>
      </p:sp>
      <p:pic>
        <p:nvPicPr>
          <p:cNvPr id="5" name="Content Placeholder 4">
            <a:extLst>
              <a:ext uri="{FF2B5EF4-FFF2-40B4-BE49-F238E27FC236}">
                <a16:creationId xmlns:a16="http://schemas.microsoft.com/office/drawing/2014/main" id="{4D526D95-73A6-7252-00FC-BC5A9A06B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61812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26BC-207D-52A3-94C7-7BA34C2F3029}"/>
              </a:ext>
            </a:extLst>
          </p:cNvPr>
          <p:cNvSpPr>
            <a:spLocks noGrp="1"/>
          </p:cNvSpPr>
          <p:nvPr>
            <p:ph type="title"/>
          </p:nvPr>
        </p:nvSpPr>
        <p:spPr/>
        <p:txBody>
          <a:bodyPr/>
          <a:lstStyle/>
          <a:p>
            <a:r>
              <a:rPr lang="en-US" dirty="0"/>
              <a:t>K-map:</a:t>
            </a:r>
          </a:p>
        </p:txBody>
      </p:sp>
      <p:pic>
        <p:nvPicPr>
          <p:cNvPr id="5" name="Content Placeholder 4">
            <a:extLst>
              <a:ext uri="{FF2B5EF4-FFF2-40B4-BE49-F238E27FC236}">
                <a16:creationId xmlns:a16="http://schemas.microsoft.com/office/drawing/2014/main" id="{E3D4F579-7666-8185-2753-9B1152E13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506" y="2258204"/>
            <a:ext cx="7318473" cy="3512868"/>
          </a:xfrm>
        </p:spPr>
      </p:pic>
    </p:spTree>
    <p:extLst>
      <p:ext uri="{BB962C8B-B14F-4D97-AF65-F5344CB8AC3E}">
        <p14:creationId xmlns:p14="http://schemas.microsoft.com/office/powerpoint/2010/main" val="105665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79</TotalTime>
  <Words>338</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PowerPoint Presentation</vt:lpstr>
      <vt:lpstr>Encoders and Decoders in Digital Logic: </vt:lpstr>
      <vt:lpstr>1. Encoders –</vt:lpstr>
      <vt:lpstr>4 to 2 Encoder: </vt:lpstr>
      <vt:lpstr>Truth table:</vt:lpstr>
      <vt:lpstr>circuit diagram:</vt:lpstr>
      <vt:lpstr>Priority Encoder –</vt:lpstr>
      <vt:lpstr>The truth table of a 4 to 2 priority encoder:</vt:lpstr>
      <vt:lpstr>K-map:</vt:lpstr>
      <vt:lpstr>4 to 2 priority encoder circuit diagram:</vt:lpstr>
      <vt:lpstr>Decoder:-</vt:lpstr>
      <vt:lpstr>2 to 4 Decoder: </vt:lpstr>
      <vt:lpstr>PowerPoint Presentation</vt:lpstr>
      <vt:lpstr>Boolean functions:</vt:lpstr>
      <vt:lpstr>circuit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Alok Roy</cp:lastModifiedBy>
  <cp:revision>5</cp:revision>
  <dcterms:created xsi:type="dcterms:W3CDTF">2023-05-05T05:53:46Z</dcterms:created>
  <dcterms:modified xsi:type="dcterms:W3CDTF">2023-05-08T16:29:08Z</dcterms:modified>
</cp:coreProperties>
</file>