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0" r:id="rId4"/>
    <p:sldId id="258" r:id="rId5"/>
    <p:sldId id="259"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5"/>
    <p:restoredTop sz="94615"/>
  </p:normalViewPr>
  <p:slideViewPr>
    <p:cSldViewPr snapToGrid="0">
      <p:cViewPr varScale="1">
        <p:scale>
          <a:sx n="117" d="100"/>
          <a:sy n="117"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E2D643A-8E26-A54A-A677-832C86596BA0}" type="datetimeFigureOut">
              <a:rPr lang="en-US" smtClean="0"/>
              <a:t>5/29/24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39D1A1C-909E-7249-9D01-ECF67524B31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063123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D643A-8E26-A54A-A677-832C86596BA0}"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318462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D643A-8E26-A54A-A677-832C86596BA0}"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209327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D643A-8E26-A54A-A677-832C86596BA0}"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125825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2D643A-8E26-A54A-A677-832C86596BA0}" type="datetimeFigureOut">
              <a:rPr lang="en-US" smtClean="0"/>
              <a:t>5/29/24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39D1A1C-909E-7249-9D01-ECF67524B31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79449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D643A-8E26-A54A-A677-832C86596BA0}"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47706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D643A-8E26-A54A-A677-832C86596BA0}"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335542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D643A-8E26-A54A-A677-832C86596BA0}"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26975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D643A-8E26-A54A-A677-832C86596BA0}"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D1A1C-909E-7249-9D01-ECF67524B315}" type="slidenum">
              <a:rPr lang="en-US" smtClean="0"/>
              <a:t>‹#›</a:t>
            </a:fld>
            <a:endParaRPr lang="en-US"/>
          </a:p>
        </p:txBody>
      </p:sp>
    </p:spTree>
    <p:extLst>
      <p:ext uri="{BB962C8B-B14F-4D97-AF65-F5344CB8AC3E}">
        <p14:creationId xmlns:p14="http://schemas.microsoft.com/office/powerpoint/2010/main" val="243962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2D643A-8E26-A54A-A677-832C86596BA0}" type="datetimeFigureOut">
              <a:rPr lang="en-US" smtClean="0"/>
              <a:t>5/29/24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39D1A1C-909E-7249-9D01-ECF67524B31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922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2D643A-8E26-A54A-A677-832C86596BA0}" type="datetimeFigureOut">
              <a:rPr lang="en-US" smtClean="0"/>
              <a:t>5/29/24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39D1A1C-909E-7249-9D01-ECF67524B31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52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2D643A-8E26-A54A-A677-832C86596BA0}" type="datetimeFigureOut">
              <a:rPr lang="en-US" smtClean="0"/>
              <a:t>5/29/24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39D1A1C-909E-7249-9D01-ECF67524B31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222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ostman.com/downloads/canar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c01.safelinks.protection.outlook.com/?url=https%3A%2F%2Fk6.io%2Fopen-source%2F&amp;data=05%7C02%7C%7C76d13a8ecbfb470c327f08dc1686473d%7C7742820587ff4048a64591b337240228%7C0%7C0%7C638410013167595886%7CUnknown%7CTWFpbGZsb3d8eyJWIjoiMC4wLjAwMDAiLCJQIjoiV2luMzIiLCJBTiI6Ik1haWwiLCJXVCI6Mn0%3D%7C3000%7C%7C%7C&amp;sdata=TjjKH5qHW9Knp7lDbtAuuEbZ9Gv0vxyk0RZne7t%2Bc7s%3D&amp;reserved=0" TargetMode="External"/><Relationship Id="rId7" Type="http://schemas.openxmlformats.org/officeDocument/2006/relationships/hyperlink" Target="https://apc01.safelinks.protection.outlook.com/?url=https%3A%2F%2Fwww.npmjs.com%2Fpackage%2F%40apideck%2Fpostman-to-k6&amp;data=05%7C02%7C%7C76d13a8ecbfb470c327f08dc1686473d%7C7742820587ff4048a64591b337240228%7C0%7C0%7C638410013167595886%7CUnknown%7CTWFpbGZsb3d8eyJWIjoiMC4wLjAwMDAiLCJQIjoiV2luMzIiLCJBTiI6Ik1haWwiLCJXVCI6Mn0%3D%7C3000%7C%7C%7C&amp;sdata=NJh3tOna55T%2Fbfi257YPH0e5kK5rVEdmOeqN1%2BbzZqE%3D&amp;reserved=0"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6" Type="http://schemas.openxmlformats.org/officeDocument/2006/relationships/hyperlink" Target="https://apc01.safelinks.protection.outlook.com/?url=https%3A%2F%2Fwww.postman.com%2Fdownloads%2F&amp;data=05%7C02%7C%7C76d13a8ecbfb470c327f08dc1686473d%7C7742820587ff4048a64591b337240228%7C0%7C0%7C638410013167595886%7CUnknown%7CTWFpbGZsb3d8eyJWIjoiMC4wLjAwMDAiLCJQIjoiV2luMzIiLCJBTiI6Ik1haWwiLCJXVCI6Mn0%3D%7C3000%7C%7C%7C&amp;sdata=7ByerojDZlZQd%2Fsb%2F4eDWYTZAx2KQW83JbulIrO2gxg%3D&amp;reserved=0" TargetMode="External"/><Relationship Id="rId5" Type="http://schemas.openxmlformats.org/officeDocument/2006/relationships/hyperlink" Target="https://apc01.safelinks.protection.outlook.com/?url=https%3A%2F%2Fcode.visualstudio.com%2Fdownload&amp;data=05%7C02%7C%7C76d13a8ecbfb470c327f08dc1686473d%7C7742820587ff4048a64591b337240228%7C0%7C0%7C638410013167595886%7CUnknown%7CTWFpbGZsb3d8eyJWIjoiMC4wLjAwMDAiLCJQIjoiV2luMzIiLCJBTiI6Ik1haWwiLCJXVCI6Mn0%3D%7C3000%7C%7C%7C&amp;sdata=7PKgw3UyKajDZlS9hiTfMLkLVqtcvAmOx9soWW1a0H8%3D&amp;reserved=0" TargetMode="External"/><Relationship Id="rId4" Type="http://schemas.openxmlformats.org/officeDocument/2006/relationships/hyperlink" Target="https://apc01.safelinks.protection.outlook.com/?url=https%3A%2F%2Fwww.npmjs.com%2Fpackage%2Fnewman&amp;data=05%7C02%7C%7C76d13a8ecbfb470c327f08dc1686473d%7C7742820587ff4048a64591b337240228%7C0%7C0%7C638410013167595886%7CUnknown%7CTWFpbGZsb3d8eyJWIjoiMC4wLjAwMDAiLCJQIjoiV2luMzIiLCJBTiI6Ik1haWwiLCJXVCI6Mn0%3D%7C3000%7C%7C%7C&amp;sdata=C4NYI0p42bSyN72xlsgSns9DZfFpNFjquRpKszzx22Q%3D&amp;reserved=0"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3FC8-45B2-9E33-E633-C8CF00BDF7F0}"/>
              </a:ext>
            </a:extLst>
          </p:cNvPr>
          <p:cNvSpPr>
            <a:spLocks noGrp="1"/>
          </p:cNvSpPr>
          <p:nvPr>
            <p:ph type="ctrTitle"/>
          </p:nvPr>
        </p:nvSpPr>
        <p:spPr>
          <a:xfrm>
            <a:off x="1180947" y="548233"/>
            <a:ext cx="9829800" cy="474504"/>
          </a:xfrm>
        </p:spPr>
        <p:txBody>
          <a:bodyPr vert="horz" lIns="91440" tIns="45720" rIns="91440" bIns="45720" rtlCol="0" anchor="b">
            <a:normAutofit fontScale="90000"/>
          </a:bodyPr>
          <a:lstStyle/>
          <a:p>
            <a:r>
              <a:rPr lang="en-US" sz="3600" kern="1200" dirty="0">
                <a:solidFill>
                  <a:schemeClr val="tx2"/>
                </a:solidFill>
                <a:latin typeface="+mj-lt"/>
                <a:ea typeface="+mj-ea"/>
                <a:cs typeface="+mj-cs"/>
              </a:rPr>
              <a:t>API Testing Demo</a:t>
            </a:r>
          </a:p>
        </p:txBody>
      </p:sp>
      <p:sp>
        <p:nvSpPr>
          <p:cNvPr id="3" name="Subtitle 2">
            <a:extLst>
              <a:ext uri="{FF2B5EF4-FFF2-40B4-BE49-F238E27FC236}">
                <a16:creationId xmlns:a16="http://schemas.microsoft.com/office/drawing/2014/main" id="{2F6EA402-EECC-C4D3-2B78-773DE64C45C6}"/>
              </a:ext>
            </a:extLst>
          </p:cNvPr>
          <p:cNvSpPr>
            <a:spLocks noGrp="1"/>
          </p:cNvSpPr>
          <p:nvPr>
            <p:ph type="subTitle" idx="1"/>
          </p:nvPr>
        </p:nvSpPr>
        <p:spPr>
          <a:xfrm>
            <a:off x="804824" y="1023257"/>
            <a:ext cx="6658071" cy="5834223"/>
          </a:xfrm>
        </p:spPr>
        <p:txBody>
          <a:bodyPr vert="horz" lIns="91440" tIns="45720" rIns="91440" bIns="45720" rtlCol="0" anchor="ctr">
            <a:normAutofit/>
          </a:bodyPr>
          <a:lstStyle/>
          <a:p>
            <a:pPr indent="-228600" algn="l">
              <a:buFont typeface="Arial" panose="020B0604020202020204" pitchFamily="34" charset="0"/>
              <a:buChar char="•"/>
            </a:pPr>
            <a:r>
              <a:rPr lang="en-US" sz="1200" b="1" dirty="0">
                <a:solidFill>
                  <a:schemeClr val="tx2"/>
                </a:solidFill>
              </a:rPr>
              <a:t>API Testing- </a:t>
            </a:r>
            <a:r>
              <a:rPr lang="en-US" sz="1200" i="0" dirty="0">
                <a:solidFill>
                  <a:schemeClr val="tx2"/>
                </a:solidFill>
                <a:effectLst/>
                <a:highlight>
                  <a:srgbClr val="FFFFFF"/>
                </a:highlight>
              </a:rPr>
              <a:t>API stands for Application Programming Interface. It is a set of rules and protocols that allow different software applications to communicate with each other.</a:t>
            </a:r>
          </a:p>
          <a:p>
            <a:pPr algn="l"/>
            <a:r>
              <a:rPr lang="en-US" sz="1200" b="0" i="0" dirty="0">
                <a:solidFill>
                  <a:schemeClr val="tx2"/>
                </a:solidFill>
                <a:effectLst/>
                <a:highlight>
                  <a:srgbClr val="FFFFFF"/>
                </a:highlight>
              </a:rPr>
              <a:t>APIs define the methods and data formats that applications can use to request and exchange information, enabling integration and interaction between different software components.</a:t>
            </a:r>
          </a:p>
          <a:p>
            <a:pPr algn="l"/>
            <a:r>
              <a:rPr lang="en-US" sz="1200" b="0" i="0" dirty="0">
                <a:solidFill>
                  <a:schemeClr val="tx2"/>
                </a:solidFill>
                <a:effectLst/>
                <a:highlight>
                  <a:srgbClr val="FFFFFF"/>
                </a:highlight>
              </a:rPr>
              <a:t>Think of it as a messenger that takes requests and tells a system what you want it to do, then returns the response back to you.</a:t>
            </a:r>
            <a:endParaRPr lang="en-US" sz="1200" dirty="0">
              <a:solidFill>
                <a:schemeClr val="tx2"/>
              </a:solidFill>
              <a:highlight>
                <a:srgbClr val="FFFFFF"/>
              </a:highlight>
            </a:endParaRPr>
          </a:p>
          <a:p>
            <a:pPr algn="l"/>
            <a:r>
              <a:rPr lang="en-US" sz="1200" dirty="0">
                <a:solidFill>
                  <a:schemeClr val="tx2"/>
                </a:solidFill>
                <a:highlight>
                  <a:srgbClr val="FFFFFF"/>
                </a:highlight>
              </a:rPr>
              <a:t>Example – Customer- Waiter- Chef</a:t>
            </a:r>
          </a:p>
          <a:p>
            <a:pPr indent="-228600" algn="l">
              <a:buFont typeface="Arial" panose="020B0604020202020204" pitchFamily="34" charset="0"/>
              <a:buChar char="•"/>
            </a:pPr>
            <a:r>
              <a:rPr lang="en-US" sz="1200" b="1" dirty="0">
                <a:solidFill>
                  <a:schemeClr val="tx2"/>
                </a:solidFill>
                <a:highlight>
                  <a:srgbClr val="FFFFFF"/>
                </a:highlight>
              </a:rPr>
              <a:t>Key Component of API – </a:t>
            </a:r>
          </a:p>
          <a:p>
            <a:pPr algn="l"/>
            <a:r>
              <a:rPr lang="en-US" sz="1200" dirty="0">
                <a:solidFill>
                  <a:schemeClr val="tx2"/>
                </a:solidFill>
                <a:highlight>
                  <a:srgbClr val="FFFFFF"/>
                </a:highlight>
              </a:rPr>
              <a:t>Endpoint, Requests, Responses, HTTP Methods, Headers and Parameters, Response code.</a:t>
            </a:r>
          </a:p>
          <a:p>
            <a:pPr indent="-228600" algn="l">
              <a:buFont typeface="Arial" panose="020B0604020202020204" pitchFamily="34" charset="0"/>
              <a:buChar char="•"/>
            </a:pPr>
            <a:r>
              <a:rPr lang="en-US" sz="1200" b="1" dirty="0">
                <a:solidFill>
                  <a:schemeClr val="tx2"/>
                </a:solidFill>
                <a:highlight>
                  <a:srgbClr val="FFFFFF"/>
                </a:highlight>
              </a:rPr>
              <a:t>Example of API </a:t>
            </a:r>
            <a:r>
              <a:rPr lang="en-US" sz="1200" dirty="0">
                <a:solidFill>
                  <a:schemeClr val="tx2"/>
                </a:solidFill>
                <a:highlight>
                  <a:srgbClr val="FFFFFF"/>
                </a:highlight>
              </a:rPr>
              <a:t>– </a:t>
            </a:r>
            <a:r>
              <a:rPr lang="en-US" sz="1200" i="0" dirty="0">
                <a:solidFill>
                  <a:schemeClr val="tx2"/>
                </a:solidFill>
                <a:effectLst/>
                <a:highlight>
                  <a:srgbClr val="FFFFFF"/>
                </a:highlight>
              </a:rPr>
              <a:t>Weather</a:t>
            </a:r>
            <a:r>
              <a:rPr lang="en-US" sz="1200" dirty="0">
                <a:solidFill>
                  <a:schemeClr val="tx2"/>
                </a:solidFill>
                <a:highlight>
                  <a:srgbClr val="FFFFFF"/>
                </a:highlight>
              </a:rPr>
              <a:t> API, Facebook(Upload post//image) , Payment(</a:t>
            </a:r>
            <a:r>
              <a:rPr lang="en-US" sz="1200" dirty="0" err="1">
                <a:solidFill>
                  <a:schemeClr val="tx2"/>
                </a:solidFill>
                <a:highlight>
                  <a:srgbClr val="FFFFFF"/>
                </a:highlight>
              </a:rPr>
              <a:t>Gpay</a:t>
            </a:r>
            <a:r>
              <a:rPr lang="en-US" sz="1200" dirty="0">
                <a:solidFill>
                  <a:schemeClr val="tx2"/>
                </a:solidFill>
                <a:highlight>
                  <a:srgbClr val="FFFFFF"/>
                </a:highlight>
              </a:rPr>
              <a:t>), Cloud API, Google map API.</a:t>
            </a:r>
          </a:p>
          <a:p>
            <a:pPr indent="-228600" algn="l">
              <a:buFont typeface="Arial" panose="020B0604020202020204" pitchFamily="34" charset="0"/>
              <a:buChar char="•"/>
            </a:pPr>
            <a:r>
              <a:rPr lang="en-US" sz="1200" b="1" dirty="0">
                <a:solidFill>
                  <a:schemeClr val="tx2"/>
                </a:solidFill>
                <a:highlight>
                  <a:srgbClr val="FFFFFF"/>
                </a:highlight>
              </a:rPr>
              <a:t>Type of API- </a:t>
            </a:r>
          </a:p>
          <a:p>
            <a:pPr indent="-228600" algn="l">
              <a:buFont typeface="Arial" panose="020B0604020202020204" pitchFamily="34" charset="0"/>
              <a:buChar char="•"/>
            </a:pPr>
            <a:r>
              <a:rPr lang="en-US" sz="1200" b="1" dirty="0">
                <a:solidFill>
                  <a:schemeClr val="tx2"/>
                </a:solidFill>
                <a:highlight>
                  <a:srgbClr val="FFFFFF"/>
                </a:highlight>
              </a:rPr>
              <a:t>What is Rest API</a:t>
            </a:r>
          </a:p>
          <a:p>
            <a:pPr indent="-228600" algn="l">
              <a:buFont typeface="Arial" panose="020B0604020202020204" pitchFamily="34" charset="0"/>
              <a:buChar char="•"/>
            </a:pPr>
            <a:r>
              <a:rPr lang="en-US" sz="1200" b="1" dirty="0">
                <a:solidFill>
                  <a:schemeClr val="tx2"/>
                </a:solidFill>
                <a:highlight>
                  <a:srgbClr val="FFFFFF"/>
                </a:highlight>
              </a:rPr>
              <a:t>Client Server Architecture</a:t>
            </a:r>
          </a:p>
          <a:p>
            <a:pPr indent="-228600" algn="l">
              <a:buFont typeface="Arial" panose="020B0604020202020204" pitchFamily="34" charset="0"/>
              <a:buChar char="•"/>
            </a:pPr>
            <a:r>
              <a:rPr lang="en-US" sz="1200" b="1" dirty="0">
                <a:solidFill>
                  <a:schemeClr val="tx2"/>
                </a:solidFill>
                <a:highlight>
                  <a:srgbClr val="FFFFFF"/>
                </a:highlight>
              </a:rPr>
              <a:t>What is API Testing </a:t>
            </a:r>
            <a:r>
              <a:rPr lang="en-US" sz="1200" dirty="0">
                <a:solidFill>
                  <a:schemeClr val="tx2"/>
                </a:solidFill>
                <a:highlight>
                  <a:srgbClr val="FFFFFF"/>
                </a:highlight>
              </a:rPr>
              <a:t>– Software interface testing,</a:t>
            </a:r>
            <a:r>
              <a:rPr lang="en-US" sz="1200" b="1" dirty="0"/>
              <a:t> </a:t>
            </a:r>
            <a:r>
              <a:rPr lang="en-US" sz="1200" dirty="0"/>
              <a:t>The goal of API testing is to verify correct performance and error handling of the component prior to its integration into an application.</a:t>
            </a:r>
          </a:p>
          <a:p>
            <a:pPr indent="-228600" algn="l">
              <a:buFont typeface="Arial" panose="020B0604020202020204" pitchFamily="34" charset="0"/>
              <a:buChar char="•"/>
            </a:pPr>
            <a:r>
              <a:rPr lang="en-US" sz="1200" b="1" dirty="0">
                <a:solidFill>
                  <a:schemeClr val="tx2"/>
                </a:solidFill>
                <a:highlight>
                  <a:srgbClr val="FFFFFF"/>
                </a:highlight>
              </a:rPr>
              <a:t>Why API Testing-  </a:t>
            </a:r>
            <a:r>
              <a:rPr lang="en-US" sz="1050" dirty="0"/>
              <a:t>Time Effective, Language Independent , Test Core Functionality, Reduce Testing cost, Reduced Risks</a:t>
            </a:r>
          </a:p>
          <a:p>
            <a:pPr indent="-228600" algn="l">
              <a:buFont typeface="Arial" panose="020B0604020202020204" pitchFamily="34" charset="0"/>
              <a:buChar char="•"/>
            </a:pPr>
            <a:endParaRPr lang="en-US" sz="1050" dirty="0"/>
          </a:p>
          <a:p>
            <a:pPr indent="-228600" algn="l">
              <a:buFont typeface="Arial" panose="020B0604020202020204" pitchFamily="34" charset="0"/>
              <a:buChar char="•"/>
            </a:pPr>
            <a:endParaRPr lang="en-US" sz="1200" dirty="0">
              <a:solidFill>
                <a:schemeClr val="tx2"/>
              </a:solidFill>
              <a:highlight>
                <a:srgbClr val="FFFFFF"/>
              </a:highlight>
            </a:endParaRPr>
          </a:p>
          <a:p>
            <a:pPr indent="-228600" algn="l">
              <a:buFont typeface="Arial" panose="020B0604020202020204" pitchFamily="34" charset="0"/>
              <a:buChar char="•"/>
            </a:pPr>
            <a:endParaRPr lang="en-US" sz="1200" dirty="0">
              <a:solidFill>
                <a:schemeClr val="tx2"/>
              </a:solidFill>
              <a:highlight>
                <a:srgbClr val="FFFFFF"/>
              </a:highlight>
            </a:endParaRPr>
          </a:p>
          <a:p>
            <a:pPr indent="-228600" algn="l">
              <a:buFont typeface="Arial" panose="020B0604020202020204" pitchFamily="34" charset="0"/>
              <a:buChar char="•"/>
            </a:pPr>
            <a:endParaRPr lang="en-US" sz="700" dirty="0">
              <a:solidFill>
                <a:schemeClr val="tx2"/>
              </a:solidFill>
            </a:endParaRPr>
          </a:p>
        </p:txBody>
      </p:sp>
      <p:pic>
        <p:nvPicPr>
          <p:cNvPr id="4" name="Picture 3">
            <a:extLst>
              <a:ext uri="{FF2B5EF4-FFF2-40B4-BE49-F238E27FC236}">
                <a16:creationId xmlns:a16="http://schemas.microsoft.com/office/drawing/2014/main" id="{395E2BDA-F91D-A5E6-E60E-8799D0FA5E28}"/>
              </a:ext>
            </a:extLst>
          </p:cNvPr>
          <p:cNvPicPr>
            <a:picLocks noChangeAspect="1"/>
          </p:cNvPicPr>
          <p:nvPr/>
        </p:nvPicPr>
        <p:blipFill>
          <a:blip r:embed="rId2"/>
          <a:stretch>
            <a:fillRect/>
          </a:stretch>
        </p:blipFill>
        <p:spPr>
          <a:xfrm>
            <a:off x="7463048" y="1927980"/>
            <a:ext cx="4202895" cy="1597100"/>
          </a:xfrm>
          <a:prstGeom prst="rect">
            <a:avLst/>
          </a:prstGeom>
        </p:spPr>
      </p:pic>
    </p:spTree>
    <p:extLst>
      <p:ext uri="{BB962C8B-B14F-4D97-AF65-F5344CB8AC3E}">
        <p14:creationId xmlns:p14="http://schemas.microsoft.com/office/powerpoint/2010/main" val="221542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DE3A-5E23-6A5B-4439-A4862CF6B6D7}"/>
              </a:ext>
            </a:extLst>
          </p:cNvPr>
          <p:cNvSpPr>
            <a:spLocks noGrp="1"/>
          </p:cNvSpPr>
          <p:nvPr>
            <p:ph type="title"/>
          </p:nvPr>
        </p:nvSpPr>
        <p:spPr/>
        <p:txBody>
          <a:bodyPr/>
          <a:lstStyle/>
          <a:p>
            <a:r>
              <a:rPr lang="en-US" dirty="0"/>
              <a:t>Steps to Get Performance of API using postman-to-k6	</a:t>
            </a:r>
          </a:p>
        </p:txBody>
      </p:sp>
      <p:sp>
        <p:nvSpPr>
          <p:cNvPr id="3" name="Content Placeholder 2">
            <a:extLst>
              <a:ext uri="{FF2B5EF4-FFF2-40B4-BE49-F238E27FC236}">
                <a16:creationId xmlns:a16="http://schemas.microsoft.com/office/drawing/2014/main" id="{6EC2AFD4-6811-3E57-FDCF-15193CD030B6}"/>
              </a:ext>
            </a:extLst>
          </p:cNvPr>
          <p:cNvSpPr>
            <a:spLocks noGrp="1"/>
          </p:cNvSpPr>
          <p:nvPr>
            <p:ph idx="1"/>
          </p:nvPr>
        </p:nvSpPr>
        <p:spPr/>
        <p:txBody>
          <a:bodyPr>
            <a:normAutofit fontScale="92500" lnSpcReduction="10000"/>
          </a:bodyPr>
          <a:lstStyle/>
          <a:p>
            <a:pPr>
              <a:buNone/>
            </a:pPr>
            <a:r>
              <a:rPr lang="en-US" dirty="0">
                <a:ea typeface="Calibri"/>
                <a:cs typeface="Calibri"/>
              </a:rPr>
              <a:t>In order to run the postman collections using K6, first we will need to convert postman collection files to k6 files using postman-to-k6 node package. </a:t>
            </a:r>
          </a:p>
          <a:p>
            <a:pPr>
              <a:buNone/>
            </a:pPr>
            <a:r>
              <a:rPr lang="en-US" dirty="0">
                <a:ea typeface="Calibri"/>
                <a:cs typeface="Calibri"/>
              </a:rPr>
              <a:t>`</a:t>
            </a:r>
            <a:r>
              <a:rPr lang="en-US" dirty="0" err="1">
                <a:ea typeface="Calibri"/>
                <a:cs typeface="Calibri"/>
              </a:rPr>
              <a:t>npm</a:t>
            </a:r>
            <a:r>
              <a:rPr lang="en-US" dirty="0">
                <a:ea typeface="Calibri"/>
                <a:cs typeface="Calibri"/>
              </a:rPr>
              <a:t> </a:t>
            </a:r>
            <a:r>
              <a:rPr lang="en-US" dirty="0" err="1">
                <a:ea typeface="Calibri"/>
                <a:cs typeface="Calibri"/>
              </a:rPr>
              <a:t>i</a:t>
            </a:r>
            <a:r>
              <a:rPr lang="en-US" dirty="0">
                <a:ea typeface="Calibri"/>
                <a:cs typeface="Calibri"/>
              </a:rPr>
              <a:t> @</a:t>
            </a:r>
            <a:r>
              <a:rPr lang="en-US" dirty="0" err="1">
                <a:ea typeface="Calibri"/>
                <a:cs typeface="Calibri"/>
              </a:rPr>
              <a:t>apideck</a:t>
            </a:r>
            <a:r>
              <a:rPr lang="en-US" dirty="0">
                <a:ea typeface="Calibri"/>
                <a:cs typeface="Calibri"/>
              </a:rPr>
              <a:t>/postman-to-k6`</a:t>
            </a:r>
          </a:p>
          <a:p>
            <a:pPr>
              <a:buNone/>
            </a:pPr>
            <a:r>
              <a:rPr lang="en-US" dirty="0">
                <a:ea typeface="Calibri"/>
                <a:cs typeface="Calibri"/>
              </a:rPr>
              <a:t>. Commands to convert postman collections to K6 :</a:t>
            </a:r>
          </a:p>
          <a:p>
            <a:pPr>
              <a:buNone/>
            </a:pPr>
            <a:r>
              <a:rPr lang="en-US" sz="2000" dirty="0">
                <a:solidFill>
                  <a:srgbClr val="CE9178"/>
                </a:solidFill>
                <a:latin typeface="Consolas"/>
                <a:ea typeface="Calibri"/>
                <a:cs typeface="Calibri"/>
              </a:rPr>
              <a:t>"postman-to-k6 ./collections/</a:t>
            </a:r>
            <a:r>
              <a:rPr lang="en-US" sz="2000" dirty="0" err="1">
                <a:solidFill>
                  <a:srgbClr val="CE9178"/>
                </a:solidFill>
                <a:latin typeface="Consolas"/>
                <a:ea typeface="Calibri"/>
                <a:cs typeface="Calibri"/>
              </a:rPr>
              <a:t>Performance_Testing.postman_collection.json</a:t>
            </a:r>
            <a:r>
              <a:rPr lang="en-US" sz="2000" dirty="0">
                <a:solidFill>
                  <a:srgbClr val="CE9178"/>
                </a:solidFill>
                <a:latin typeface="Consolas"/>
                <a:ea typeface="Calibri"/>
                <a:cs typeface="Calibri"/>
              </a:rPr>
              <a:t> -e ./</a:t>
            </a:r>
            <a:r>
              <a:rPr lang="en-US" sz="2000" dirty="0" err="1">
                <a:solidFill>
                  <a:srgbClr val="CE9178"/>
                </a:solidFill>
                <a:latin typeface="Consolas"/>
                <a:ea typeface="Calibri"/>
                <a:cs typeface="Calibri"/>
              </a:rPr>
              <a:t>enviornments</a:t>
            </a:r>
            <a:r>
              <a:rPr lang="en-US" sz="2000" dirty="0">
                <a:solidFill>
                  <a:srgbClr val="CE9178"/>
                </a:solidFill>
                <a:latin typeface="Consolas"/>
                <a:ea typeface="Calibri"/>
                <a:cs typeface="Calibri"/>
              </a:rPr>
              <a:t>/</a:t>
            </a:r>
            <a:r>
              <a:rPr lang="en-US" sz="2000" dirty="0" err="1">
                <a:solidFill>
                  <a:srgbClr val="CE9178"/>
                </a:solidFill>
                <a:latin typeface="Consolas"/>
                <a:ea typeface="Calibri"/>
                <a:cs typeface="Calibri"/>
              </a:rPr>
              <a:t>Performance_Env.postman_environment.json</a:t>
            </a:r>
            <a:r>
              <a:rPr lang="en-US" sz="2000" dirty="0">
                <a:solidFill>
                  <a:srgbClr val="CE9178"/>
                </a:solidFill>
                <a:latin typeface="Consolas"/>
                <a:ea typeface="Calibri"/>
                <a:cs typeface="Calibri"/>
              </a:rPr>
              <a:t> -o k6-script.js”</a:t>
            </a:r>
          </a:p>
          <a:p>
            <a:pPr>
              <a:buNone/>
            </a:pPr>
            <a:r>
              <a:rPr lang="en-US" dirty="0">
                <a:ea typeface="Calibri"/>
                <a:cs typeface="Calibri"/>
              </a:rPr>
              <a:t>Commands to execute K6 script :</a:t>
            </a:r>
          </a:p>
          <a:p>
            <a:pPr>
              <a:buNone/>
            </a:pPr>
            <a:r>
              <a:rPr lang="en-US" sz="2000" dirty="0">
                <a:solidFill>
                  <a:srgbClr val="CE9178"/>
                </a:solidFill>
                <a:latin typeface="Consolas"/>
                <a:ea typeface="Calibri"/>
                <a:cs typeface="Calibri"/>
              </a:rPr>
              <a:t>"k6 run k6-script.js --summary-trend-stats=</a:t>
            </a:r>
            <a:r>
              <a:rPr lang="en-US" sz="2000" dirty="0">
                <a:solidFill>
                  <a:srgbClr val="D7BA7D"/>
                </a:solidFill>
                <a:latin typeface="Consolas"/>
                <a:ea typeface="Calibri"/>
                <a:cs typeface="Calibri"/>
              </a:rPr>
              <a:t>\"</a:t>
            </a:r>
            <a:r>
              <a:rPr lang="en-US" sz="2000" dirty="0" err="1">
                <a:solidFill>
                  <a:srgbClr val="CE9178"/>
                </a:solidFill>
                <a:latin typeface="Consolas"/>
                <a:ea typeface="Calibri"/>
                <a:cs typeface="Calibri"/>
              </a:rPr>
              <a:t>avg,p</a:t>
            </a:r>
            <a:r>
              <a:rPr lang="en-US" sz="2000" dirty="0">
                <a:solidFill>
                  <a:srgbClr val="CE9178"/>
                </a:solidFill>
                <a:latin typeface="Consolas"/>
                <a:ea typeface="Calibri"/>
                <a:cs typeface="Calibri"/>
              </a:rPr>
              <a:t>(90),p(99.9),p(99.99),count</a:t>
            </a:r>
            <a:r>
              <a:rPr lang="en-US" sz="2000" dirty="0">
                <a:solidFill>
                  <a:srgbClr val="D7BA7D"/>
                </a:solidFill>
                <a:latin typeface="Consolas"/>
                <a:ea typeface="Calibri"/>
                <a:cs typeface="Calibri"/>
              </a:rPr>
              <a:t>\"</a:t>
            </a:r>
            <a:r>
              <a:rPr lang="en-US" sz="2000" dirty="0">
                <a:solidFill>
                  <a:srgbClr val="CE9178"/>
                </a:solidFill>
                <a:latin typeface="Consolas"/>
                <a:ea typeface="Calibri"/>
                <a:cs typeface="Calibri"/>
              </a:rPr>
              <a:t> --out </a:t>
            </a:r>
            <a:r>
              <a:rPr lang="en-US" sz="2000" dirty="0" err="1">
                <a:solidFill>
                  <a:srgbClr val="CE9178"/>
                </a:solidFill>
                <a:latin typeface="Consolas"/>
                <a:ea typeface="Calibri"/>
                <a:cs typeface="Calibri"/>
              </a:rPr>
              <a:t>json</a:t>
            </a:r>
            <a:r>
              <a:rPr lang="en-US" sz="2000" dirty="0">
                <a:solidFill>
                  <a:srgbClr val="CE9178"/>
                </a:solidFill>
                <a:latin typeface="Consolas"/>
                <a:ea typeface="Calibri"/>
                <a:cs typeface="Calibri"/>
              </a:rPr>
              <a:t>=</a:t>
            </a:r>
            <a:r>
              <a:rPr lang="en-US" sz="2000" dirty="0" err="1">
                <a:solidFill>
                  <a:srgbClr val="CE9178"/>
                </a:solidFill>
                <a:latin typeface="Consolas"/>
                <a:ea typeface="Calibri"/>
                <a:cs typeface="Calibri"/>
              </a:rPr>
              <a:t>test.csv</a:t>
            </a:r>
            <a:r>
              <a:rPr lang="en-US" sz="2000" dirty="0">
                <a:solidFill>
                  <a:srgbClr val="CE9178"/>
                </a:solidFill>
                <a:latin typeface="Consolas"/>
                <a:ea typeface="Calibri"/>
                <a:cs typeface="Calibri"/>
              </a:rPr>
              <a:t>"</a:t>
            </a:r>
            <a:endParaRPr lang="en-US" sz="2000" dirty="0">
              <a:ea typeface="Calibri"/>
              <a:cs typeface="Calibri"/>
            </a:endParaRPr>
          </a:p>
          <a:p>
            <a:pPr>
              <a:buNone/>
            </a:pPr>
            <a:endParaRPr lang="en-US" sz="2000" dirty="0">
              <a:solidFill>
                <a:srgbClr val="CCCCCC"/>
              </a:solidFill>
              <a:latin typeface="Consolas"/>
              <a:ea typeface="Calibri"/>
              <a:cs typeface="Calibri"/>
            </a:endParaRPr>
          </a:p>
          <a:p>
            <a:endParaRPr lang="en-US" dirty="0"/>
          </a:p>
        </p:txBody>
      </p:sp>
    </p:spTree>
    <p:extLst>
      <p:ext uri="{BB962C8B-B14F-4D97-AF65-F5344CB8AC3E}">
        <p14:creationId xmlns:p14="http://schemas.microsoft.com/office/powerpoint/2010/main" val="217813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C7B-681C-9759-E897-4524B258BB35}"/>
              </a:ext>
            </a:extLst>
          </p:cNvPr>
          <p:cNvSpPr>
            <a:spLocks noGrp="1"/>
          </p:cNvSpPr>
          <p:nvPr>
            <p:ph type="title"/>
          </p:nvPr>
        </p:nvSpPr>
        <p:spPr>
          <a:xfrm>
            <a:off x="838200" y="365125"/>
            <a:ext cx="10515600" cy="832305"/>
          </a:xfrm>
        </p:spPr>
        <p:txBody>
          <a:bodyPr/>
          <a:lstStyle/>
          <a:p>
            <a:pPr algn="ctr"/>
            <a:r>
              <a:rPr lang="en-US" dirty="0"/>
              <a:t>API Testing using Postman</a:t>
            </a:r>
          </a:p>
        </p:txBody>
      </p:sp>
      <p:sp>
        <p:nvSpPr>
          <p:cNvPr id="3" name="Content Placeholder 2">
            <a:extLst>
              <a:ext uri="{FF2B5EF4-FFF2-40B4-BE49-F238E27FC236}">
                <a16:creationId xmlns:a16="http://schemas.microsoft.com/office/drawing/2014/main" id="{69F014A6-2B2A-37B3-01EC-5CAF77B6F290}"/>
              </a:ext>
            </a:extLst>
          </p:cNvPr>
          <p:cNvSpPr>
            <a:spLocks noGrp="1"/>
          </p:cNvSpPr>
          <p:nvPr>
            <p:ph idx="1"/>
          </p:nvPr>
        </p:nvSpPr>
        <p:spPr>
          <a:xfrm>
            <a:off x="838200" y="1197430"/>
            <a:ext cx="10515600" cy="4979534"/>
          </a:xfrm>
        </p:spPr>
        <p:txBody>
          <a:bodyPr>
            <a:normAutofit/>
          </a:bodyPr>
          <a:lstStyle/>
          <a:p>
            <a:r>
              <a:rPr lang="en-US" dirty="0"/>
              <a:t>API Testing using Postman- </a:t>
            </a:r>
          </a:p>
          <a:p>
            <a:pPr marL="0" indent="0">
              <a:buNone/>
            </a:pPr>
            <a:r>
              <a:rPr lang="en-US" sz="1800" dirty="0">
                <a:solidFill>
                  <a:schemeClr val="tx2">
                    <a:lumMod val="75000"/>
                  </a:schemeClr>
                </a:solidFill>
              </a:rPr>
              <a:t>Postman is a powerful HTTP client for testing web services.</a:t>
            </a:r>
            <a:endParaRPr lang="en-US" sz="1800" dirty="0"/>
          </a:p>
          <a:p>
            <a:pPr lvl="1"/>
            <a:r>
              <a:rPr lang="en-US" dirty="0"/>
              <a:t>Import a swagger curl </a:t>
            </a:r>
          </a:p>
          <a:p>
            <a:pPr lvl="1"/>
            <a:r>
              <a:rPr lang="en-US" dirty="0"/>
              <a:t>Create collection</a:t>
            </a:r>
          </a:p>
          <a:p>
            <a:pPr lvl="1"/>
            <a:r>
              <a:rPr lang="en-US" dirty="0"/>
              <a:t>Create env file and variables</a:t>
            </a:r>
          </a:p>
          <a:p>
            <a:pPr lvl="1"/>
            <a:r>
              <a:rPr lang="en-US" dirty="0"/>
              <a:t>Create global variable</a:t>
            </a:r>
          </a:p>
          <a:p>
            <a:pPr lvl="1"/>
            <a:r>
              <a:rPr lang="en-US" dirty="0"/>
              <a:t>Test GET, POST,PUT, Delete Verbs</a:t>
            </a:r>
          </a:p>
          <a:p>
            <a:pPr lvl="1"/>
            <a:r>
              <a:rPr lang="en-US" dirty="0"/>
              <a:t>Test Query and Path Parameter for Search , Filter and Pagination.</a:t>
            </a:r>
          </a:p>
          <a:p>
            <a:pPr lvl="1"/>
            <a:r>
              <a:rPr lang="en-US" dirty="0"/>
              <a:t>Test File upload </a:t>
            </a:r>
          </a:p>
          <a:p>
            <a:pPr lvl="1"/>
            <a:r>
              <a:rPr lang="en-US" dirty="0"/>
              <a:t>Test bearer authorization</a:t>
            </a:r>
          </a:p>
          <a:p>
            <a:pPr lvl="1"/>
            <a:r>
              <a:rPr lang="en-US" dirty="0"/>
              <a:t>Passing dynamic body using variable.</a:t>
            </a:r>
          </a:p>
          <a:p>
            <a:pPr lvl="1"/>
            <a:r>
              <a:rPr lang="en-US" dirty="0"/>
              <a:t>Use of prerequisite </a:t>
            </a:r>
          </a:p>
          <a:p>
            <a:pPr lvl="1"/>
            <a:r>
              <a:rPr lang="en-US" dirty="0"/>
              <a:t>Use of Test</a:t>
            </a:r>
          </a:p>
          <a:p>
            <a:pPr lvl="1"/>
            <a:endParaRPr lang="en-US" dirty="0"/>
          </a:p>
        </p:txBody>
      </p:sp>
    </p:spTree>
    <p:extLst>
      <p:ext uri="{BB962C8B-B14F-4D97-AF65-F5344CB8AC3E}">
        <p14:creationId xmlns:p14="http://schemas.microsoft.com/office/powerpoint/2010/main" val="366022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096C-1F4B-BD59-E36C-2BC1D450D9EF}"/>
              </a:ext>
            </a:extLst>
          </p:cNvPr>
          <p:cNvSpPr>
            <a:spLocks noGrp="1"/>
          </p:cNvSpPr>
          <p:nvPr>
            <p:ph type="title"/>
          </p:nvPr>
        </p:nvSpPr>
        <p:spPr>
          <a:xfrm>
            <a:off x="838200" y="365125"/>
            <a:ext cx="10515600" cy="701675"/>
          </a:xfrm>
        </p:spPr>
        <p:txBody>
          <a:bodyPr>
            <a:normAutofit/>
          </a:bodyPr>
          <a:lstStyle/>
          <a:p>
            <a:pPr algn="ctr"/>
            <a:r>
              <a:rPr lang="en-US" dirty="0"/>
              <a:t>Postman Testing- </a:t>
            </a:r>
          </a:p>
        </p:txBody>
      </p:sp>
      <p:sp>
        <p:nvSpPr>
          <p:cNvPr id="3" name="Content Placeholder 2">
            <a:extLst>
              <a:ext uri="{FF2B5EF4-FFF2-40B4-BE49-F238E27FC236}">
                <a16:creationId xmlns:a16="http://schemas.microsoft.com/office/drawing/2014/main" id="{409FA13A-9E0C-9FF7-CF84-522E428EF2E0}"/>
              </a:ext>
            </a:extLst>
          </p:cNvPr>
          <p:cNvSpPr>
            <a:spLocks noGrp="1"/>
          </p:cNvSpPr>
          <p:nvPr>
            <p:ph idx="1"/>
          </p:nvPr>
        </p:nvSpPr>
        <p:spPr>
          <a:xfrm>
            <a:off x="326571" y="1066800"/>
            <a:ext cx="11027229" cy="5110163"/>
          </a:xfrm>
        </p:spPr>
        <p:txBody>
          <a:bodyPr>
            <a:normAutofit/>
          </a:bodyPr>
          <a:lstStyle/>
          <a:p>
            <a:pPr marL="0" indent="0">
              <a:buNone/>
            </a:pPr>
            <a:endParaRPr lang="en-US" sz="1200" dirty="0"/>
          </a:p>
          <a:p>
            <a:pPr marL="0" indent="0">
              <a:buNone/>
            </a:pPr>
            <a:r>
              <a:rPr lang="en-US" sz="1200" b="1" dirty="0"/>
              <a:t>Curl – </a:t>
            </a:r>
          </a:p>
          <a:p>
            <a:pPr marL="0" indent="0">
              <a:buNone/>
            </a:pPr>
            <a:r>
              <a:rPr lang="en-US" sz="1000" dirty="0">
                <a:solidFill>
                  <a:srgbClr val="2A00FF"/>
                </a:solidFill>
                <a:highlight>
                  <a:srgbClr val="FFFFFF"/>
                </a:highlight>
                <a:latin typeface="IBMPlexMono"/>
              </a:rPr>
              <a:t>Post </a:t>
            </a:r>
          </a:p>
          <a:p>
            <a:pPr marL="0" indent="0">
              <a:buNone/>
            </a:pPr>
            <a:r>
              <a:rPr lang="en-US" sz="1000" b="0" dirty="0">
                <a:solidFill>
                  <a:srgbClr val="000000"/>
                </a:solidFill>
                <a:effectLst/>
                <a:highlight>
                  <a:srgbClr val="FFFFFF"/>
                </a:highlight>
                <a:latin typeface="IBMPlexMono"/>
              </a:rPr>
              <a:t>curl </a:t>
            </a:r>
            <a:r>
              <a:rPr lang="en-US" sz="1000" dirty="0">
                <a:solidFill>
                  <a:srgbClr val="2A00FF"/>
                </a:solidFill>
                <a:highlight>
                  <a:srgbClr val="FFFFFF"/>
                </a:highlight>
                <a:latin typeface="IBMPlexMono"/>
              </a:rPr>
              <a:t>--</a:t>
            </a:r>
            <a:r>
              <a:rPr lang="en-US" sz="1000" b="0" dirty="0">
                <a:solidFill>
                  <a:srgbClr val="000000"/>
                </a:solidFill>
                <a:effectLst/>
                <a:highlight>
                  <a:srgbClr val="FFFFFF"/>
                </a:highlight>
                <a:latin typeface="IBMPlexMono"/>
              </a:rPr>
              <a:t>location </a:t>
            </a:r>
            <a:r>
              <a:rPr lang="en-US" sz="1000" b="0" dirty="0">
                <a:solidFill>
                  <a:srgbClr val="2A00FF"/>
                </a:solidFill>
                <a:effectLst/>
                <a:highlight>
                  <a:srgbClr val="FFFFFF"/>
                </a:highlight>
                <a:latin typeface="IBMPlexMono"/>
              </a:rPr>
              <a:t>'https://</a:t>
            </a:r>
            <a:r>
              <a:rPr lang="en-US" sz="1000" b="0" dirty="0" err="1">
                <a:solidFill>
                  <a:srgbClr val="2A00FF"/>
                </a:solidFill>
                <a:effectLst/>
                <a:highlight>
                  <a:srgbClr val="FFFFFF"/>
                </a:highlight>
                <a:latin typeface="IBMPlexMono"/>
              </a:rPr>
              <a:t>dummyjson.com</a:t>
            </a:r>
            <a:r>
              <a:rPr lang="en-US" sz="1000" b="0" dirty="0">
                <a:solidFill>
                  <a:srgbClr val="2A00FF"/>
                </a:solidFill>
                <a:effectLst/>
                <a:highlight>
                  <a:srgbClr val="FFFFFF"/>
                </a:highlight>
                <a:latin typeface="IBMPlexMono"/>
              </a:rPr>
              <a:t>/products/add'</a:t>
            </a:r>
            <a:r>
              <a:rPr lang="en-US" sz="1000" b="0" dirty="0">
                <a:solidFill>
                  <a:srgbClr val="000000"/>
                </a:solidFill>
                <a:effectLst/>
                <a:highlight>
                  <a:srgbClr val="FFFFFF"/>
                </a:highlight>
                <a:latin typeface="IBMPlexMono"/>
              </a:rPr>
              <a:t> \--header </a:t>
            </a:r>
            <a:r>
              <a:rPr lang="en-US" sz="1000" b="0" dirty="0">
                <a:solidFill>
                  <a:srgbClr val="2A00FF"/>
                </a:solidFill>
                <a:effectLst/>
                <a:highlight>
                  <a:srgbClr val="FFFFFF"/>
                </a:highlight>
                <a:latin typeface="IBMPlexMono"/>
              </a:rPr>
              <a:t>'Content-Type: application/</a:t>
            </a:r>
            <a:r>
              <a:rPr lang="en-US" sz="1000" b="0" dirty="0" err="1">
                <a:solidFill>
                  <a:srgbClr val="2A00FF"/>
                </a:solidFill>
                <a:effectLst/>
                <a:highlight>
                  <a:srgbClr val="FFFFFF"/>
                </a:highlight>
                <a:latin typeface="IBMPlexMono"/>
              </a:rPr>
              <a:t>json</a:t>
            </a:r>
            <a:r>
              <a:rPr lang="en-US" sz="1000" b="0" dirty="0">
                <a:solidFill>
                  <a:srgbClr val="2A00FF"/>
                </a:solidFill>
                <a:effectLst/>
                <a:highlight>
                  <a:srgbClr val="FFFFFF"/>
                </a:highlight>
                <a:latin typeface="IBMPlexMono"/>
              </a:rPr>
              <a:t>'</a:t>
            </a:r>
            <a:r>
              <a:rPr lang="en-US" sz="1000" b="0" dirty="0">
                <a:solidFill>
                  <a:srgbClr val="000000"/>
                </a:solidFill>
                <a:effectLst/>
                <a:highlight>
                  <a:srgbClr val="FFFFFF"/>
                </a:highlight>
                <a:latin typeface="IBMPlexMono"/>
              </a:rPr>
              <a:t> \--header </a:t>
            </a:r>
            <a:r>
              <a:rPr lang="en-US" sz="1000" b="0" dirty="0">
                <a:solidFill>
                  <a:srgbClr val="2A00FF"/>
                </a:solidFill>
                <a:effectLst/>
                <a:highlight>
                  <a:srgbClr val="FFFFFF"/>
                </a:highlight>
                <a:latin typeface="IBMPlexMono"/>
              </a:rPr>
              <a:t>'Content-Type: application/</a:t>
            </a:r>
            <a:r>
              <a:rPr lang="en-US" sz="1000" b="0" dirty="0" err="1">
                <a:solidFill>
                  <a:srgbClr val="2A00FF"/>
                </a:solidFill>
                <a:effectLst/>
                <a:highlight>
                  <a:srgbClr val="FFFFFF"/>
                </a:highlight>
                <a:latin typeface="IBMPlexMono"/>
              </a:rPr>
              <a:t>json</a:t>
            </a:r>
            <a:r>
              <a:rPr lang="en-US" sz="1000" b="0" dirty="0">
                <a:solidFill>
                  <a:srgbClr val="2A00FF"/>
                </a:solidFill>
                <a:effectLst/>
                <a:highlight>
                  <a:srgbClr val="FFFFFF"/>
                </a:highlight>
                <a:latin typeface="IBMPlexMono"/>
              </a:rPr>
              <a:t>'</a:t>
            </a:r>
            <a:r>
              <a:rPr lang="en-US" sz="1000" b="0" dirty="0">
                <a:solidFill>
                  <a:srgbClr val="000000"/>
                </a:solidFill>
                <a:effectLst/>
                <a:highlight>
                  <a:srgbClr val="FFFFFF"/>
                </a:highlight>
                <a:latin typeface="IBMPlexMono"/>
              </a:rPr>
              <a:t> \--</a:t>
            </a:r>
            <a:r>
              <a:rPr lang="en-US" sz="1000" b="1" dirty="0">
                <a:solidFill>
                  <a:srgbClr val="800555"/>
                </a:solidFill>
                <a:effectLst/>
                <a:highlight>
                  <a:srgbClr val="FFFFFF"/>
                </a:highlight>
                <a:latin typeface="IBMPlexMono"/>
              </a:rPr>
              <a:t>data</a:t>
            </a:r>
            <a:r>
              <a:rPr lang="en-US" sz="1000" b="0" dirty="0">
                <a:solidFill>
                  <a:srgbClr val="000000"/>
                </a:solidFill>
                <a:effectLst/>
                <a:highlight>
                  <a:srgbClr val="FFFFFF"/>
                </a:highlight>
                <a:latin typeface="IBMPlexMono"/>
              </a:rPr>
              <a:t> </a:t>
            </a:r>
            <a:r>
              <a:rPr lang="en-US" sz="1000" b="0" dirty="0">
                <a:solidFill>
                  <a:srgbClr val="2A00FF"/>
                </a:solidFill>
                <a:effectLst/>
                <a:highlight>
                  <a:srgbClr val="FFFFFF"/>
                </a:highlight>
                <a:latin typeface="IBMPlexMono"/>
              </a:rPr>
              <a:t>'{"title"</a:t>
            </a:r>
            <a:r>
              <a:rPr lang="en-US" sz="1000" b="0" dirty="0">
                <a:solidFill>
                  <a:srgbClr val="000000"/>
                </a:solidFill>
                <a:effectLst/>
                <a:highlight>
                  <a:srgbClr val="FFFFFF"/>
                </a:highlight>
                <a:latin typeface="IBMPlexMono"/>
              </a:rPr>
              <a:t>: </a:t>
            </a:r>
            <a:r>
              <a:rPr lang="en-US" sz="1000" b="0" dirty="0">
                <a:solidFill>
                  <a:srgbClr val="2A00FF"/>
                </a:solidFill>
                <a:effectLst/>
                <a:highlight>
                  <a:srgbClr val="FFFFFF"/>
                </a:highlight>
                <a:latin typeface="IBMPlexMono"/>
              </a:rPr>
              <a:t>"</a:t>
            </a:r>
            <a:r>
              <a:rPr lang="en-US" sz="1000" b="0" dirty="0" err="1">
                <a:solidFill>
                  <a:srgbClr val="2A00FF"/>
                </a:solidFill>
                <a:effectLst/>
                <a:highlight>
                  <a:srgbClr val="FFFFFF"/>
                </a:highlight>
                <a:latin typeface="IBMPlexMono"/>
              </a:rPr>
              <a:t>bmw</a:t>
            </a:r>
            <a:r>
              <a:rPr lang="en-US" sz="1000" b="0" dirty="0">
                <a:solidFill>
                  <a:srgbClr val="2A00FF"/>
                </a:solidFill>
                <a:effectLst/>
                <a:highlight>
                  <a:srgbClr val="FFFFFF"/>
                </a:highlight>
                <a:latin typeface="IBMPlexMono"/>
              </a:rPr>
              <a:t>"</a:t>
            </a:r>
            <a:r>
              <a:rPr lang="en-US" sz="1000" b="0" dirty="0">
                <a:solidFill>
                  <a:srgbClr val="000000"/>
                </a:solidFill>
                <a:effectLst/>
                <a:highlight>
                  <a:srgbClr val="FFFFFF"/>
                </a:highlight>
                <a:latin typeface="IBMPlexMono"/>
              </a:rPr>
              <a:t>}</a:t>
            </a:r>
            <a:r>
              <a:rPr lang="en-US" sz="1000" b="0" dirty="0">
                <a:solidFill>
                  <a:srgbClr val="2A00FF"/>
                </a:solidFill>
                <a:effectLst/>
                <a:highlight>
                  <a:srgbClr val="FFFFFF"/>
                </a:highlight>
                <a:latin typeface="IBMPlexMono"/>
              </a:rPr>
              <a:t>’</a:t>
            </a:r>
          </a:p>
          <a:p>
            <a:pPr marL="0" indent="0">
              <a:buNone/>
            </a:pPr>
            <a:r>
              <a:rPr lang="en-US" sz="800" b="0" i="0" dirty="0">
                <a:solidFill>
                  <a:srgbClr val="000000"/>
                </a:solidFill>
                <a:effectLst/>
                <a:highlight>
                  <a:srgbClr val="FAFAFA"/>
                </a:highlight>
                <a:latin typeface="Times"/>
              </a:rPr>
              <a:t>curl -X 'POST' \ 'https://</a:t>
            </a:r>
            <a:r>
              <a:rPr lang="en-US" sz="800" b="0" i="0" dirty="0" err="1">
                <a:solidFill>
                  <a:srgbClr val="000000"/>
                </a:solidFill>
                <a:effectLst/>
                <a:highlight>
                  <a:srgbClr val="FAFAFA"/>
                </a:highlight>
                <a:latin typeface="Times"/>
              </a:rPr>
              <a:t>petstore.swagger.io</a:t>
            </a:r>
            <a:r>
              <a:rPr lang="en-US" sz="800" b="0" i="0" dirty="0">
                <a:solidFill>
                  <a:srgbClr val="000000"/>
                </a:solidFill>
                <a:effectLst/>
                <a:highlight>
                  <a:srgbClr val="FAFAFA"/>
                </a:highlight>
                <a:latin typeface="Times"/>
              </a:rPr>
              <a:t>/v2/pet' \ -H 'accept: application/</a:t>
            </a:r>
            <a:r>
              <a:rPr lang="en-US" sz="800" b="0" i="0" dirty="0" err="1">
                <a:solidFill>
                  <a:srgbClr val="000000"/>
                </a:solidFill>
                <a:effectLst/>
                <a:highlight>
                  <a:srgbClr val="FAFAFA"/>
                </a:highlight>
                <a:latin typeface="Times"/>
              </a:rPr>
              <a:t>json</a:t>
            </a:r>
            <a:r>
              <a:rPr lang="en-US" sz="800" b="0" i="0" dirty="0">
                <a:solidFill>
                  <a:srgbClr val="000000"/>
                </a:solidFill>
                <a:effectLst/>
                <a:highlight>
                  <a:srgbClr val="FAFAFA"/>
                </a:highlight>
                <a:latin typeface="Times"/>
              </a:rPr>
              <a:t>' \ -H 'Content-Type: application/</a:t>
            </a:r>
            <a:r>
              <a:rPr lang="en-US" sz="800" b="0" i="0" dirty="0" err="1">
                <a:solidFill>
                  <a:srgbClr val="000000"/>
                </a:solidFill>
                <a:effectLst/>
                <a:highlight>
                  <a:srgbClr val="FAFAFA"/>
                </a:highlight>
                <a:latin typeface="Times"/>
              </a:rPr>
              <a:t>json</a:t>
            </a:r>
            <a:r>
              <a:rPr lang="en-US" sz="800" b="0" i="0" dirty="0">
                <a:solidFill>
                  <a:srgbClr val="000000"/>
                </a:solidFill>
                <a:effectLst/>
                <a:highlight>
                  <a:srgbClr val="FAFAFA"/>
                </a:highlight>
                <a:latin typeface="Times"/>
              </a:rPr>
              <a:t>' \ -d '{ "id": 0, "category": { "id": 0, "name": "string" }, "name": "doggie", "</a:t>
            </a:r>
            <a:r>
              <a:rPr lang="en-US" sz="800" b="0" i="0" dirty="0" err="1">
                <a:solidFill>
                  <a:srgbClr val="000000"/>
                </a:solidFill>
                <a:effectLst/>
                <a:highlight>
                  <a:srgbClr val="FAFAFA"/>
                </a:highlight>
                <a:latin typeface="Times"/>
              </a:rPr>
              <a:t>photoUrls</a:t>
            </a:r>
            <a:r>
              <a:rPr lang="en-US" sz="800" b="0" i="0" dirty="0">
                <a:solidFill>
                  <a:srgbClr val="000000"/>
                </a:solidFill>
                <a:effectLst/>
                <a:highlight>
                  <a:srgbClr val="FAFAFA"/>
                </a:highlight>
                <a:latin typeface="Times"/>
              </a:rPr>
              <a:t>": [ "string" ], "tags": [ { "id": 0, "name": "string" } ], "status": "available" }’</a:t>
            </a:r>
            <a:endParaRPr lang="en-US" sz="1000" b="0" dirty="0">
              <a:solidFill>
                <a:srgbClr val="2A00FF"/>
              </a:solidFill>
              <a:effectLst/>
              <a:highlight>
                <a:srgbClr val="FFFFFF"/>
              </a:highlight>
              <a:latin typeface="IBMPlexMono"/>
            </a:endParaRPr>
          </a:p>
          <a:p>
            <a:pPr marL="0" indent="0">
              <a:buNone/>
            </a:pPr>
            <a:r>
              <a:rPr lang="en-US" sz="1000" dirty="0">
                <a:solidFill>
                  <a:srgbClr val="2A00FF"/>
                </a:solidFill>
                <a:highlight>
                  <a:srgbClr val="FFFFFF"/>
                </a:highlight>
                <a:latin typeface="IBMPlexMono"/>
              </a:rPr>
              <a:t>File upload </a:t>
            </a:r>
          </a:p>
          <a:p>
            <a:pPr marL="0" indent="0">
              <a:buNone/>
            </a:pPr>
            <a:r>
              <a:rPr lang="en-US" sz="800" b="0" i="0" dirty="0">
                <a:solidFill>
                  <a:srgbClr val="000000"/>
                </a:solidFill>
                <a:effectLst/>
                <a:highlight>
                  <a:srgbClr val="FAFAFA"/>
                </a:highlight>
                <a:latin typeface="Times"/>
              </a:rPr>
              <a:t>curl -X 'POST' \ 'https://</a:t>
            </a:r>
            <a:r>
              <a:rPr lang="en-US" sz="800" b="0" i="0" dirty="0" err="1">
                <a:solidFill>
                  <a:srgbClr val="000000"/>
                </a:solidFill>
                <a:effectLst/>
                <a:highlight>
                  <a:srgbClr val="FAFAFA"/>
                </a:highlight>
                <a:latin typeface="Times"/>
              </a:rPr>
              <a:t>petstore.swagger.io</a:t>
            </a:r>
            <a:r>
              <a:rPr lang="en-US" sz="800" b="0" i="0" dirty="0">
                <a:solidFill>
                  <a:srgbClr val="000000"/>
                </a:solidFill>
                <a:effectLst/>
                <a:highlight>
                  <a:srgbClr val="FAFAFA"/>
                </a:highlight>
                <a:latin typeface="Times"/>
              </a:rPr>
              <a:t>/v2/pet/9223372036854611000/</a:t>
            </a:r>
            <a:r>
              <a:rPr lang="en-US" sz="800" b="0" i="0" dirty="0" err="1">
                <a:solidFill>
                  <a:srgbClr val="000000"/>
                </a:solidFill>
                <a:effectLst/>
                <a:highlight>
                  <a:srgbClr val="FAFAFA"/>
                </a:highlight>
                <a:latin typeface="Times"/>
              </a:rPr>
              <a:t>uploadImage</a:t>
            </a:r>
            <a:r>
              <a:rPr lang="en-US" sz="800" b="0" i="0" dirty="0">
                <a:solidFill>
                  <a:srgbClr val="000000"/>
                </a:solidFill>
                <a:effectLst/>
                <a:highlight>
                  <a:srgbClr val="FAFAFA"/>
                </a:highlight>
                <a:latin typeface="Times"/>
              </a:rPr>
              <a:t>' \ -H 'accept: application/</a:t>
            </a:r>
            <a:r>
              <a:rPr lang="en-US" sz="800" b="0" i="0" dirty="0" err="1">
                <a:solidFill>
                  <a:srgbClr val="000000"/>
                </a:solidFill>
                <a:effectLst/>
                <a:highlight>
                  <a:srgbClr val="FAFAFA"/>
                </a:highlight>
                <a:latin typeface="Times"/>
              </a:rPr>
              <a:t>json</a:t>
            </a:r>
            <a:r>
              <a:rPr lang="en-US" sz="800" b="0" i="0" dirty="0">
                <a:solidFill>
                  <a:srgbClr val="000000"/>
                </a:solidFill>
                <a:effectLst/>
                <a:highlight>
                  <a:srgbClr val="FAFAFA"/>
                </a:highlight>
                <a:latin typeface="Times"/>
              </a:rPr>
              <a:t>' \ -H 'Content-Type: multipart/form-data' \ -F 'file=@Screenshot 2024-05-29 at 12.06.09 </a:t>
            </a:r>
            <a:r>
              <a:rPr lang="en-US" sz="800" b="0" i="0" dirty="0" err="1">
                <a:solidFill>
                  <a:srgbClr val="000000"/>
                </a:solidFill>
                <a:effectLst/>
                <a:highlight>
                  <a:srgbClr val="FAFAFA"/>
                </a:highlight>
                <a:latin typeface="Times"/>
              </a:rPr>
              <a:t>AM.png;type</a:t>
            </a:r>
            <a:r>
              <a:rPr lang="en-US" sz="800" b="0" i="0" dirty="0">
                <a:solidFill>
                  <a:srgbClr val="000000"/>
                </a:solidFill>
                <a:effectLst/>
                <a:highlight>
                  <a:srgbClr val="FAFAFA"/>
                </a:highlight>
                <a:latin typeface="Times"/>
              </a:rPr>
              <a:t>=image/</a:t>
            </a:r>
            <a:r>
              <a:rPr lang="en-US" sz="800" b="0" i="0" dirty="0" err="1">
                <a:solidFill>
                  <a:srgbClr val="000000"/>
                </a:solidFill>
                <a:effectLst/>
                <a:highlight>
                  <a:srgbClr val="FAFAFA"/>
                </a:highlight>
                <a:latin typeface="Times"/>
              </a:rPr>
              <a:t>png</a:t>
            </a:r>
            <a:r>
              <a:rPr lang="en-US" sz="800" b="0" i="0" dirty="0">
                <a:solidFill>
                  <a:srgbClr val="000000"/>
                </a:solidFill>
                <a:effectLst/>
                <a:highlight>
                  <a:srgbClr val="FAFAFA"/>
                </a:highlight>
                <a:latin typeface="Times"/>
              </a:rPr>
              <a:t>’</a:t>
            </a:r>
          </a:p>
          <a:p>
            <a:pPr marL="0" indent="0">
              <a:buNone/>
            </a:pPr>
            <a:r>
              <a:rPr lang="en-US" sz="1000" dirty="0">
                <a:solidFill>
                  <a:srgbClr val="2A00FF"/>
                </a:solidFill>
                <a:highlight>
                  <a:srgbClr val="FFFFFF"/>
                </a:highlight>
                <a:latin typeface="IBMPlexMono"/>
              </a:rPr>
              <a:t>Path param- </a:t>
            </a:r>
          </a:p>
          <a:p>
            <a:pPr marL="0" indent="0">
              <a:buNone/>
            </a:pPr>
            <a:r>
              <a:rPr lang="en-US" sz="800" dirty="0">
                <a:solidFill>
                  <a:srgbClr val="000000"/>
                </a:solidFill>
                <a:highlight>
                  <a:srgbClr val="FAFAFA"/>
                </a:highlight>
                <a:latin typeface="Times"/>
              </a:rPr>
              <a:t>curl -X 'GET' \ 'https://</a:t>
            </a:r>
            <a:r>
              <a:rPr lang="en-US" sz="800" dirty="0" err="1">
                <a:solidFill>
                  <a:srgbClr val="000000"/>
                </a:solidFill>
                <a:highlight>
                  <a:srgbClr val="FAFAFA"/>
                </a:highlight>
                <a:latin typeface="Times"/>
              </a:rPr>
              <a:t>petstore.swagger.io</a:t>
            </a:r>
            <a:r>
              <a:rPr lang="en-US" sz="800" dirty="0">
                <a:solidFill>
                  <a:srgbClr val="000000"/>
                </a:solidFill>
                <a:highlight>
                  <a:srgbClr val="FAFAFA"/>
                </a:highlight>
                <a:latin typeface="Times"/>
              </a:rPr>
              <a:t>/v2/pet/9223372036854611000' \ -H 'accept: application/</a:t>
            </a:r>
            <a:r>
              <a:rPr lang="en-US" sz="800" dirty="0" err="1">
                <a:solidFill>
                  <a:srgbClr val="000000"/>
                </a:solidFill>
                <a:highlight>
                  <a:srgbClr val="FAFAFA"/>
                </a:highlight>
                <a:latin typeface="Times"/>
              </a:rPr>
              <a:t>json</a:t>
            </a:r>
            <a:r>
              <a:rPr lang="en-US" sz="800" dirty="0">
                <a:solidFill>
                  <a:srgbClr val="000000"/>
                </a:solidFill>
                <a:highlight>
                  <a:srgbClr val="FAFAFA"/>
                </a:highlight>
                <a:latin typeface="Times"/>
              </a:rPr>
              <a:t>’</a:t>
            </a:r>
          </a:p>
          <a:p>
            <a:pPr marL="0" indent="0">
              <a:buNone/>
            </a:pPr>
            <a:r>
              <a:rPr lang="en-US" sz="1000" dirty="0">
                <a:solidFill>
                  <a:srgbClr val="2A00FF"/>
                </a:solidFill>
                <a:highlight>
                  <a:srgbClr val="FFFFFF"/>
                </a:highlight>
                <a:latin typeface="IBMPlexMono"/>
              </a:rPr>
              <a:t>Query param- </a:t>
            </a:r>
            <a:endParaRPr lang="en-US" sz="1000" dirty="0">
              <a:solidFill>
                <a:srgbClr val="000000"/>
              </a:solidFill>
              <a:highlight>
                <a:srgbClr val="FFFFFF"/>
              </a:highlight>
              <a:latin typeface="IBMPlexMono"/>
            </a:endParaRPr>
          </a:p>
          <a:p>
            <a:pPr marL="0" indent="0">
              <a:buNone/>
            </a:pPr>
            <a:r>
              <a:rPr lang="en-US" sz="800" dirty="0">
                <a:solidFill>
                  <a:srgbClr val="000000"/>
                </a:solidFill>
                <a:highlight>
                  <a:srgbClr val="FAFAFA"/>
                </a:highlight>
                <a:latin typeface="Times"/>
              </a:rPr>
              <a:t>curl --location 'https://</a:t>
            </a:r>
            <a:r>
              <a:rPr lang="en-US" sz="800" dirty="0" err="1">
                <a:solidFill>
                  <a:srgbClr val="000000"/>
                </a:solidFill>
                <a:highlight>
                  <a:srgbClr val="FAFAFA"/>
                </a:highlight>
                <a:latin typeface="Times"/>
              </a:rPr>
              <a:t>demoqa.com</a:t>
            </a:r>
            <a:r>
              <a:rPr lang="en-US" sz="800" dirty="0">
                <a:solidFill>
                  <a:srgbClr val="000000"/>
                </a:solidFill>
                <a:highlight>
                  <a:srgbClr val="FAFAFA"/>
                </a:highlight>
                <a:latin typeface="Times"/>
              </a:rPr>
              <a:t>/</a:t>
            </a:r>
            <a:r>
              <a:rPr lang="en-US" sz="800" dirty="0" err="1">
                <a:solidFill>
                  <a:srgbClr val="000000"/>
                </a:solidFill>
                <a:highlight>
                  <a:srgbClr val="FAFAFA"/>
                </a:highlight>
                <a:latin typeface="Times"/>
              </a:rPr>
              <a:t>BookStore</a:t>
            </a:r>
            <a:r>
              <a:rPr lang="en-US" sz="800" dirty="0">
                <a:solidFill>
                  <a:srgbClr val="000000"/>
                </a:solidFill>
                <a:highlight>
                  <a:srgbClr val="FAFAFA"/>
                </a:highlight>
                <a:latin typeface="Times"/>
              </a:rPr>
              <a:t>/v1/</a:t>
            </a:r>
            <a:r>
              <a:rPr lang="en-US" sz="800" dirty="0" err="1">
                <a:solidFill>
                  <a:srgbClr val="000000"/>
                </a:solidFill>
                <a:highlight>
                  <a:srgbClr val="FAFAFA"/>
                </a:highlight>
                <a:latin typeface="Times"/>
              </a:rPr>
              <a:t>Book?ISBN</a:t>
            </a:r>
            <a:r>
              <a:rPr lang="en-US" sz="800" dirty="0">
                <a:solidFill>
                  <a:srgbClr val="000000"/>
                </a:solidFill>
                <a:highlight>
                  <a:srgbClr val="FAFAFA"/>
                </a:highlight>
                <a:latin typeface="Times"/>
              </a:rPr>
              <a:t>=9781449325862’</a:t>
            </a:r>
          </a:p>
          <a:p>
            <a:pPr marL="0" indent="0">
              <a:buNone/>
            </a:pPr>
            <a:r>
              <a:rPr lang="en-US" sz="1000" dirty="0">
                <a:solidFill>
                  <a:srgbClr val="2A00FF"/>
                </a:solidFill>
                <a:highlight>
                  <a:srgbClr val="FFFFFF"/>
                </a:highlight>
                <a:latin typeface="IBMPlexMono"/>
              </a:rPr>
              <a:t>Bearer Authorization </a:t>
            </a:r>
          </a:p>
          <a:p>
            <a:pPr marL="0" indent="0">
              <a:buNone/>
            </a:pPr>
            <a:r>
              <a:rPr lang="en-US" sz="800" dirty="0">
                <a:solidFill>
                  <a:srgbClr val="000000"/>
                </a:solidFill>
                <a:highlight>
                  <a:srgbClr val="FAFAFA"/>
                </a:highlight>
                <a:latin typeface="Times"/>
              </a:rPr>
              <a:t>curl --location 'https://</a:t>
            </a:r>
            <a:r>
              <a:rPr lang="en-US" sz="800" dirty="0" err="1">
                <a:solidFill>
                  <a:srgbClr val="000000"/>
                </a:solidFill>
                <a:highlight>
                  <a:srgbClr val="FAFAFA"/>
                </a:highlight>
                <a:latin typeface="Times"/>
              </a:rPr>
              <a:t>api.escuelajs.co</a:t>
            </a:r>
            <a:r>
              <a:rPr lang="en-US" sz="800" dirty="0">
                <a:solidFill>
                  <a:srgbClr val="000000"/>
                </a:solidFill>
                <a:highlight>
                  <a:srgbClr val="FAFAFA"/>
                </a:highlight>
                <a:latin typeface="Times"/>
              </a:rPr>
              <a:t>/</a:t>
            </a:r>
            <a:r>
              <a:rPr lang="en-US" sz="800" dirty="0" err="1">
                <a:solidFill>
                  <a:srgbClr val="000000"/>
                </a:solidFill>
                <a:highlight>
                  <a:srgbClr val="FAFAFA"/>
                </a:highlight>
                <a:latin typeface="Times"/>
              </a:rPr>
              <a:t>api</a:t>
            </a:r>
            <a:r>
              <a:rPr lang="en-US" sz="800" dirty="0">
                <a:solidFill>
                  <a:srgbClr val="000000"/>
                </a:solidFill>
                <a:highlight>
                  <a:srgbClr val="FAFAFA"/>
                </a:highlight>
                <a:latin typeface="Times"/>
              </a:rPr>
              <a:t>/v1/auth/login' \--header 'Content-Type: application/</a:t>
            </a:r>
            <a:r>
              <a:rPr lang="en-US" sz="800" dirty="0" err="1">
                <a:solidFill>
                  <a:srgbClr val="000000"/>
                </a:solidFill>
                <a:highlight>
                  <a:srgbClr val="FAFAFA"/>
                </a:highlight>
                <a:latin typeface="Times"/>
              </a:rPr>
              <a:t>json</a:t>
            </a:r>
            <a:r>
              <a:rPr lang="en-US" sz="800" dirty="0">
                <a:solidFill>
                  <a:srgbClr val="000000"/>
                </a:solidFill>
                <a:highlight>
                  <a:srgbClr val="FAFAFA"/>
                </a:highlight>
                <a:latin typeface="Times"/>
              </a:rPr>
              <a:t>' \--data-raw '{"email": "</a:t>
            </a:r>
            <a:r>
              <a:rPr lang="en-US" sz="800" dirty="0" err="1">
                <a:solidFill>
                  <a:srgbClr val="000000"/>
                </a:solidFill>
                <a:highlight>
                  <a:srgbClr val="FAFAFA"/>
                </a:highlight>
                <a:latin typeface="Times"/>
              </a:rPr>
              <a:t>john@mail.com","password</a:t>
            </a:r>
            <a:r>
              <a:rPr lang="en-US" sz="800" dirty="0">
                <a:solidFill>
                  <a:srgbClr val="000000"/>
                </a:solidFill>
                <a:highlight>
                  <a:srgbClr val="FAFAFA"/>
                </a:highlight>
                <a:latin typeface="Times"/>
              </a:rPr>
              <a:t>": "</a:t>
            </a:r>
            <a:r>
              <a:rPr lang="en-US" sz="800" dirty="0" err="1">
                <a:solidFill>
                  <a:srgbClr val="000000"/>
                </a:solidFill>
                <a:highlight>
                  <a:srgbClr val="FAFAFA"/>
                </a:highlight>
                <a:latin typeface="Times"/>
              </a:rPr>
              <a:t>changeme</a:t>
            </a:r>
            <a:r>
              <a:rPr lang="en-US" sz="800" dirty="0">
                <a:solidFill>
                  <a:srgbClr val="000000"/>
                </a:solidFill>
                <a:highlight>
                  <a:srgbClr val="FAFAFA"/>
                </a:highlight>
                <a:latin typeface="Times"/>
              </a:rPr>
              <a:t>"}’</a:t>
            </a:r>
          </a:p>
          <a:p>
            <a:pPr marL="0" indent="0">
              <a:buNone/>
            </a:pPr>
            <a:r>
              <a:rPr lang="en-US" sz="800" dirty="0">
                <a:solidFill>
                  <a:srgbClr val="000000"/>
                </a:solidFill>
                <a:highlight>
                  <a:srgbClr val="FAFAFA"/>
                </a:highlight>
                <a:latin typeface="Times"/>
              </a:rPr>
              <a:t>curl --location 'https://</a:t>
            </a:r>
            <a:r>
              <a:rPr lang="en-US" sz="800" dirty="0" err="1">
                <a:solidFill>
                  <a:srgbClr val="000000"/>
                </a:solidFill>
                <a:highlight>
                  <a:srgbClr val="FAFAFA"/>
                </a:highlight>
                <a:latin typeface="Times"/>
              </a:rPr>
              <a:t>api.escuelajs.co</a:t>
            </a:r>
            <a:r>
              <a:rPr lang="en-US" sz="800" dirty="0">
                <a:solidFill>
                  <a:srgbClr val="000000"/>
                </a:solidFill>
                <a:highlight>
                  <a:srgbClr val="FAFAFA"/>
                </a:highlight>
                <a:latin typeface="Times"/>
              </a:rPr>
              <a:t>/</a:t>
            </a:r>
            <a:r>
              <a:rPr lang="en-US" sz="800" dirty="0" err="1">
                <a:solidFill>
                  <a:srgbClr val="000000"/>
                </a:solidFill>
                <a:highlight>
                  <a:srgbClr val="FAFAFA"/>
                </a:highlight>
                <a:latin typeface="Times"/>
              </a:rPr>
              <a:t>api</a:t>
            </a:r>
            <a:r>
              <a:rPr lang="en-US" sz="800" dirty="0">
                <a:solidFill>
                  <a:srgbClr val="000000"/>
                </a:solidFill>
                <a:highlight>
                  <a:srgbClr val="FAFAFA"/>
                </a:highlight>
                <a:latin typeface="Times"/>
              </a:rPr>
              <a:t>/v1/auth/profile’ \--header 'Authorization: Bearer eyJhbGciOiJIUzI1NiIsInR5cCI6IkpXVCJ9.eyJzdWIiOjEsImlhdCI6MTcxNjkyMzE5MiwiZXhwIjoxNzE4NjUxMTkyfQ.Q0zYdM7iuvXS4RHbXN6T-3U8L_daq5flt40vO_Vxh88'</a:t>
            </a:r>
          </a:p>
        </p:txBody>
      </p:sp>
    </p:spTree>
    <p:extLst>
      <p:ext uri="{BB962C8B-B14F-4D97-AF65-F5344CB8AC3E}">
        <p14:creationId xmlns:p14="http://schemas.microsoft.com/office/powerpoint/2010/main" val="324714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FCB4-57A8-D4D2-9DCB-67D6DE6091D6}"/>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dirty="0"/>
              <a:t>Postman Examples:</a:t>
            </a:r>
            <a:br>
              <a:rPr lang="en-US" sz="3600" dirty="0"/>
            </a:br>
            <a:endParaRPr lang="en-US" sz="3600" dirty="0"/>
          </a:p>
        </p:txBody>
      </p:sp>
      <p:pic>
        <p:nvPicPr>
          <p:cNvPr id="4" name="Content Placeholder 3">
            <a:extLst>
              <a:ext uri="{FF2B5EF4-FFF2-40B4-BE49-F238E27FC236}">
                <a16:creationId xmlns:a16="http://schemas.microsoft.com/office/drawing/2014/main" id="{4B485BBD-9FEF-3183-F739-223406099FF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63628" y="2957665"/>
            <a:ext cx="5463473" cy="3346376"/>
          </a:xfrm>
          <a:prstGeom prst="rect">
            <a:avLst/>
          </a:prstGeom>
          <a:noFill/>
          <a:extLst>
            <a:ext uri="{909E8E84-426E-40DD-AFC4-6F175D3DCCD1}">
              <a14:hiddenFill xmlns:a14="http://schemas.microsoft.com/office/drawing/2010/main">
                <a:solidFill>
                  <a:schemeClr val="accent1"/>
                </a:solidFill>
              </a14:hiddenFill>
            </a:ext>
          </a:extLst>
        </p:spPr>
      </p:pic>
      <p:pic>
        <p:nvPicPr>
          <p:cNvPr id="5" name="Picture 2" descr="C:\Users\user\Desktop\PCS\REST_IPA_Postman\response.jpg">
            <a:extLst>
              <a:ext uri="{FF2B5EF4-FFF2-40B4-BE49-F238E27FC236}">
                <a16:creationId xmlns:a16="http://schemas.microsoft.com/office/drawing/2014/main" id="{8513FF1C-C7FF-5651-3FDF-DF7ABC96AD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2505" y="2991655"/>
            <a:ext cx="5828261" cy="3278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1BDE02-6FBC-F2DF-E074-EA093390873C}"/>
              </a:ext>
            </a:extLst>
          </p:cNvPr>
          <p:cNvSpPr txBox="1"/>
          <p:nvPr/>
        </p:nvSpPr>
        <p:spPr>
          <a:xfrm>
            <a:off x="1198181" y="1490595"/>
            <a:ext cx="9294147" cy="369332"/>
          </a:xfrm>
          <a:prstGeom prst="rect">
            <a:avLst/>
          </a:prstGeom>
          <a:noFill/>
        </p:spPr>
        <p:txBody>
          <a:bodyPr wrap="none" rtlCol="0">
            <a:spAutoFit/>
          </a:bodyPr>
          <a:lstStyle/>
          <a:p>
            <a:pPr lvl="0"/>
            <a:r>
              <a:rPr lang="en-US" dirty="0" err="1"/>
              <a:t>PostBot</a:t>
            </a:r>
            <a:r>
              <a:rPr lang="en-US" dirty="0"/>
              <a:t>- Its new feature in Postman which can generate test cases based on response of API. </a:t>
            </a:r>
          </a:p>
        </p:txBody>
      </p:sp>
    </p:spTree>
    <p:extLst>
      <p:ext uri="{BB962C8B-B14F-4D97-AF65-F5344CB8AC3E}">
        <p14:creationId xmlns:p14="http://schemas.microsoft.com/office/powerpoint/2010/main" val="33685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5ED8-B5C0-51F5-1E3A-5D127AD6D281}"/>
              </a:ext>
            </a:extLst>
          </p:cNvPr>
          <p:cNvSpPr>
            <a:spLocks noGrp="1"/>
          </p:cNvSpPr>
          <p:nvPr>
            <p:ph type="title"/>
          </p:nvPr>
        </p:nvSpPr>
        <p:spPr/>
        <p:txBody>
          <a:bodyPr/>
          <a:lstStyle/>
          <a:p>
            <a:r>
              <a:rPr lang="en-US" dirty="0"/>
              <a:t>Challenges and Testing - </a:t>
            </a:r>
          </a:p>
        </p:txBody>
      </p:sp>
      <p:sp>
        <p:nvSpPr>
          <p:cNvPr id="3" name="Content Placeholder 2">
            <a:extLst>
              <a:ext uri="{FF2B5EF4-FFF2-40B4-BE49-F238E27FC236}">
                <a16:creationId xmlns:a16="http://schemas.microsoft.com/office/drawing/2014/main" id="{D5D0CAB4-B816-C176-3E62-EC2442F1663F}"/>
              </a:ext>
            </a:extLst>
          </p:cNvPr>
          <p:cNvSpPr>
            <a:spLocks noGrp="1"/>
          </p:cNvSpPr>
          <p:nvPr>
            <p:ph idx="1"/>
          </p:nvPr>
        </p:nvSpPr>
        <p:spPr/>
        <p:txBody>
          <a:bodyPr>
            <a:normAutofit/>
          </a:bodyPr>
          <a:lstStyle/>
          <a:p>
            <a:pPr marL="0" indent="0">
              <a:buNone/>
            </a:pPr>
            <a:r>
              <a:rPr lang="en-US" sz="2800" dirty="0">
                <a:solidFill>
                  <a:schemeClr val="tx2">
                    <a:lumMod val="75000"/>
                  </a:schemeClr>
                </a:solidFill>
              </a:rPr>
              <a:t>A well-constructed API test suite answers questions such as:</a:t>
            </a:r>
          </a:p>
          <a:p>
            <a:pPr marL="457200" indent="-457200">
              <a:buFont typeface="Arial" panose="020B0604020202020204" pitchFamily="34" charset="0"/>
              <a:buChar char="•"/>
            </a:pPr>
            <a:r>
              <a:rPr lang="en-US" sz="2000" dirty="0">
                <a:solidFill>
                  <a:schemeClr val="tx2">
                    <a:lumMod val="75000"/>
                  </a:schemeClr>
                </a:solidFill>
              </a:rPr>
              <a:t>Does the service respond quickly enough for the intended users?</a:t>
            </a:r>
          </a:p>
          <a:p>
            <a:pPr marL="457200" indent="-457200">
              <a:buFont typeface="Arial" panose="020B0604020202020204" pitchFamily="34" charset="0"/>
              <a:buChar char="•"/>
            </a:pPr>
            <a:r>
              <a:rPr lang="en-US" sz="2000" dirty="0">
                <a:solidFill>
                  <a:schemeClr val="tx2">
                    <a:lumMod val="75000"/>
                  </a:schemeClr>
                </a:solidFill>
              </a:rPr>
              <a:t>Will the server respond with the correct values?(Positive  Testing)</a:t>
            </a:r>
          </a:p>
          <a:p>
            <a:pPr marL="457200" indent="-457200">
              <a:buFont typeface="Arial" panose="020B0604020202020204" pitchFamily="34" charset="0"/>
              <a:buChar char="•"/>
            </a:pPr>
            <a:r>
              <a:rPr lang="en-US" sz="2000" dirty="0">
                <a:solidFill>
                  <a:schemeClr val="tx2">
                    <a:lumMod val="75000"/>
                  </a:schemeClr>
                </a:solidFill>
              </a:rPr>
              <a:t>How will the service handle exceptions and illegal values?(Negative Testing)</a:t>
            </a:r>
          </a:p>
          <a:p>
            <a:pPr marL="457200" indent="-457200">
              <a:buFont typeface="Arial" panose="020B0604020202020204" pitchFamily="34" charset="0"/>
              <a:buChar char="•"/>
            </a:pPr>
            <a:r>
              <a:rPr lang="en-US" sz="2000" dirty="0">
                <a:solidFill>
                  <a:schemeClr val="tx2">
                    <a:lumMod val="75000"/>
                  </a:schemeClr>
                </a:solidFill>
              </a:rPr>
              <a:t>Is the service stable under expected and unexpected user loads?(</a:t>
            </a:r>
            <a:r>
              <a:rPr lang="en-US" sz="2000" dirty="0" err="1">
                <a:solidFill>
                  <a:schemeClr val="tx2">
                    <a:lumMod val="75000"/>
                  </a:schemeClr>
                </a:solidFill>
              </a:rPr>
              <a:t>JMETER,LoadRunner</a:t>
            </a:r>
            <a:r>
              <a:rPr lang="en-US" sz="2000" dirty="0">
                <a:solidFill>
                  <a:schemeClr val="tx2">
                    <a:lumMod val="75000"/>
                  </a:schemeClr>
                </a:solidFill>
              </a:rPr>
              <a:t>)</a:t>
            </a:r>
          </a:p>
          <a:p>
            <a:endParaRPr lang="en-US" dirty="0"/>
          </a:p>
        </p:txBody>
      </p:sp>
    </p:spTree>
    <p:extLst>
      <p:ext uri="{BB962C8B-B14F-4D97-AF65-F5344CB8AC3E}">
        <p14:creationId xmlns:p14="http://schemas.microsoft.com/office/powerpoint/2010/main" val="363939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90D-5C8A-C72B-445A-873E56F8AB96}"/>
              </a:ext>
            </a:extLst>
          </p:cNvPr>
          <p:cNvSpPr>
            <a:spLocks noGrp="1"/>
          </p:cNvSpPr>
          <p:nvPr>
            <p:ph type="title"/>
          </p:nvPr>
        </p:nvSpPr>
        <p:spPr>
          <a:xfrm>
            <a:off x="838200" y="365126"/>
            <a:ext cx="10178143" cy="821418"/>
          </a:xfrm>
        </p:spPr>
        <p:txBody>
          <a:bodyPr>
            <a:normAutofit/>
          </a:bodyPr>
          <a:lstStyle/>
          <a:p>
            <a:r>
              <a:rPr lang="en-US" dirty="0"/>
              <a:t>API Testing using Newman	</a:t>
            </a:r>
          </a:p>
        </p:txBody>
      </p:sp>
      <p:sp>
        <p:nvSpPr>
          <p:cNvPr id="3" name="Content Placeholder 2">
            <a:extLst>
              <a:ext uri="{FF2B5EF4-FFF2-40B4-BE49-F238E27FC236}">
                <a16:creationId xmlns:a16="http://schemas.microsoft.com/office/drawing/2014/main" id="{823A54B8-E647-1872-EE82-598EFB0FF221}"/>
              </a:ext>
            </a:extLst>
          </p:cNvPr>
          <p:cNvSpPr>
            <a:spLocks noGrp="1"/>
          </p:cNvSpPr>
          <p:nvPr>
            <p:ph idx="1"/>
          </p:nvPr>
        </p:nvSpPr>
        <p:spPr>
          <a:xfrm>
            <a:off x="391886" y="1360714"/>
            <a:ext cx="10961914" cy="4816249"/>
          </a:xfrm>
        </p:spPr>
        <p:txBody>
          <a:bodyPr>
            <a:normAutofit/>
          </a:bodyPr>
          <a:lstStyle/>
          <a:p>
            <a:r>
              <a:rPr lang="en-US" sz="2000" i="0" dirty="0">
                <a:solidFill>
                  <a:srgbClr val="242424"/>
                </a:solidFill>
                <a:effectLst/>
                <a:highlight>
                  <a:srgbClr val="FFFFFF"/>
                </a:highlight>
                <a:latin typeface="+mj-lt"/>
              </a:rPr>
              <a:t>Newman, Postman’s command-line counterpart, enhances its automation and continuous integration capabilities. It enables developers to execute collections of API requests from the command line, facilitating the integration of API testing into the development workflow</a:t>
            </a:r>
            <a:endParaRPr lang="en-US" sz="2000" dirty="0">
              <a:latin typeface="+mj-lt"/>
            </a:endParaRPr>
          </a:p>
          <a:p>
            <a:r>
              <a:rPr lang="en-US" dirty="0"/>
              <a:t>Steps to Test using Newman</a:t>
            </a:r>
          </a:p>
          <a:p>
            <a:pPr>
              <a:buFont typeface="Courier New" panose="02070309020205020404" pitchFamily="49" charset="0"/>
              <a:buChar char="o"/>
            </a:pPr>
            <a:r>
              <a:rPr lang="en-US" dirty="0"/>
              <a:t>Install Newman</a:t>
            </a:r>
          </a:p>
          <a:p>
            <a:pPr lvl="1">
              <a:buFont typeface="Wingdings" pitchFamily="2" charset="2"/>
              <a:buChar char="ü"/>
            </a:pPr>
            <a:r>
              <a:rPr lang="en-US" b="0" i="0" dirty="0">
                <a:solidFill>
                  <a:srgbClr val="242424"/>
                </a:solidFill>
                <a:effectLst/>
                <a:highlight>
                  <a:srgbClr val="F9F9F9"/>
                </a:highlight>
                <a:latin typeface="source-code-pro"/>
              </a:rPr>
              <a:t>node –v</a:t>
            </a:r>
          </a:p>
          <a:p>
            <a:pPr lvl="1">
              <a:buFont typeface="Wingdings" pitchFamily="2" charset="2"/>
              <a:buChar char="ü"/>
            </a:pPr>
            <a:r>
              <a:rPr lang="en-US" b="0" i="0" dirty="0" err="1">
                <a:solidFill>
                  <a:srgbClr val="242424"/>
                </a:solidFill>
                <a:effectLst/>
                <a:highlight>
                  <a:srgbClr val="F9F9F9"/>
                </a:highlight>
                <a:latin typeface="source-code-pro"/>
              </a:rPr>
              <a:t>npm</a:t>
            </a:r>
            <a:r>
              <a:rPr lang="en-US" b="0" i="0" dirty="0">
                <a:solidFill>
                  <a:srgbClr val="242424"/>
                </a:solidFill>
                <a:effectLst/>
                <a:highlight>
                  <a:srgbClr val="F9F9F9"/>
                </a:highlight>
                <a:latin typeface="source-code-pro"/>
              </a:rPr>
              <a:t> install -g </a:t>
            </a:r>
            <a:r>
              <a:rPr lang="en-US" b="0" i="0" dirty="0" err="1">
                <a:solidFill>
                  <a:srgbClr val="242424"/>
                </a:solidFill>
                <a:effectLst/>
                <a:highlight>
                  <a:srgbClr val="F9F9F9"/>
                </a:highlight>
                <a:latin typeface="source-code-pro"/>
              </a:rPr>
              <a:t>newman</a:t>
            </a:r>
            <a:endParaRPr lang="en-US" b="0" i="0" dirty="0">
              <a:solidFill>
                <a:srgbClr val="242424"/>
              </a:solidFill>
              <a:effectLst/>
              <a:highlight>
                <a:srgbClr val="F9F9F9"/>
              </a:highlight>
              <a:latin typeface="source-code-pro"/>
            </a:endParaRPr>
          </a:p>
          <a:p>
            <a:pPr lvl="1">
              <a:buFont typeface="Wingdings" pitchFamily="2" charset="2"/>
              <a:buChar char="ü"/>
            </a:pPr>
            <a:r>
              <a:rPr lang="en-US" b="0" i="0" dirty="0" err="1">
                <a:solidFill>
                  <a:srgbClr val="242424"/>
                </a:solidFill>
                <a:effectLst/>
                <a:highlight>
                  <a:srgbClr val="FFFFFF"/>
                </a:highlight>
                <a:latin typeface="source-serif-pro"/>
              </a:rPr>
              <a:t>npm</a:t>
            </a:r>
            <a:r>
              <a:rPr lang="en-US" b="0" i="0" dirty="0">
                <a:solidFill>
                  <a:srgbClr val="242424"/>
                </a:solidFill>
                <a:effectLst/>
                <a:highlight>
                  <a:srgbClr val="FFFFFF"/>
                </a:highlight>
                <a:latin typeface="source-serif-pro"/>
              </a:rPr>
              <a:t> install -g </a:t>
            </a:r>
            <a:r>
              <a:rPr lang="en-US" b="0" i="0" dirty="0" err="1">
                <a:solidFill>
                  <a:srgbClr val="242424"/>
                </a:solidFill>
                <a:effectLst/>
                <a:highlight>
                  <a:srgbClr val="FFFFFF"/>
                </a:highlight>
                <a:latin typeface="source-serif-pro"/>
              </a:rPr>
              <a:t>newman</a:t>
            </a:r>
            <a:r>
              <a:rPr lang="en-US" b="0" i="0" dirty="0">
                <a:solidFill>
                  <a:srgbClr val="242424"/>
                </a:solidFill>
                <a:effectLst/>
                <a:highlight>
                  <a:srgbClr val="FFFFFF"/>
                </a:highlight>
                <a:latin typeface="source-serif-pro"/>
              </a:rPr>
              <a:t>-reporter-html</a:t>
            </a:r>
            <a:endParaRPr lang="en-US" dirty="0">
              <a:solidFill>
                <a:srgbClr val="242424"/>
              </a:solidFill>
              <a:highlight>
                <a:srgbClr val="F9F9F9"/>
              </a:highlight>
              <a:latin typeface="source-code-pro"/>
            </a:endParaRPr>
          </a:p>
          <a:p>
            <a:pPr lvl="1">
              <a:buFont typeface="Wingdings" pitchFamily="2" charset="2"/>
              <a:buChar char="ü"/>
            </a:pPr>
            <a:r>
              <a:rPr lang="en-US" dirty="0">
                <a:solidFill>
                  <a:srgbClr val="242424"/>
                </a:solidFill>
                <a:highlight>
                  <a:srgbClr val="F9F9F9"/>
                </a:highlight>
                <a:latin typeface="source-code-pro"/>
              </a:rPr>
              <a:t>Create and Export collections and env files.</a:t>
            </a:r>
          </a:p>
          <a:p>
            <a:pPr lvl="1">
              <a:buFont typeface="Wingdings" pitchFamily="2" charset="2"/>
              <a:buChar char="ü"/>
            </a:pPr>
            <a:r>
              <a:rPr lang="en-US" b="0" i="0" dirty="0" err="1">
                <a:solidFill>
                  <a:srgbClr val="242424"/>
                </a:solidFill>
                <a:effectLst/>
                <a:highlight>
                  <a:srgbClr val="F9F9F9"/>
                </a:highlight>
                <a:latin typeface="source-code-pro"/>
              </a:rPr>
              <a:t>newman</a:t>
            </a:r>
            <a:r>
              <a:rPr lang="en-US" b="0" i="0" dirty="0">
                <a:solidFill>
                  <a:srgbClr val="242424"/>
                </a:solidFill>
                <a:effectLst/>
                <a:highlight>
                  <a:srgbClr val="F9F9F9"/>
                </a:highlight>
                <a:latin typeface="source-code-pro"/>
              </a:rPr>
              <a:t> run </a:t>
            </a:r>
            <a:r>
              <a:rPr lang="en-US" b="0" i="0" dirty="0">
                <a:solidFill>
                  <a:srgbClr val="AA0D91"/>
                </a:solidFill>
                <a:effectLst/>
                <a:highlight>
                  <a:srgbClr val="F9F9F9"/>
                </a:highlight>
                <a:latin typeface="source-code-pro"/>
              </a:rPr>
              <a:t>&lt;</a:t>
            </a:r>
            <a:r>
              <a:rPr lang="en-US" b="0" i="0" dirty="0" err="1">
                <a:solidFill>
                  <a:srgbClr val="AA0D91"/>
                </a:solidFill>
                <a:effectLst/>
                <a:highlight>
                  <a:srgbClr val="F9F9F9"/>
                </a:highlight>
                <a:latin typeface="source-code-pro"/>
              </a:rPr>
              <a:t>collection.json</a:t>
            </a:r>
            <a:r>
              <a:rPr lang="en-US" b="0" i="0" dirty="0">
                <a:solidFill>
                  <a:srgbClr val="AA0D91"/>
                </a:solidFill>
                <a:effectLst/>
                <a:highlight>
                  <a:srgbClr val="F9F9F9"/>
                </a:highlight>
                <a:latin typeface="source-code-pro"/>
              </a:rPr>
              <a:t>&gt;</a:t>
            </a:r>
            <a:r>
              <a:rPr lang="en-US" b="0" i="0" dirty="0">
                <a:solidFill>
                  <a:srgbClr val="242424"/>
                </a:solidFill>
                <a:effectLst/>
                <a:highlight>
                  <a:srgbClr val="F9F9F9"/>
                </a:highlight>
                <a:latin typeface="source-code-pro"/>
              </a:rPr>
              <a:t> -e </a:t>
            </a:r>
            <a:r>
              <a:rPr lang="en-US" b="0" i="0" dirty="0">
                <a:solidFill>
                  <a:srgbClr val="AA0D91"/>
                </a:solidFill>
                <a:effectLst/>
                <a:highlight>
                  <a:srgbClr val="F9F9F9"/>
                </a:highlight>
                <a:latin typeface="source-code-pro"/>
              </a:rPr>
              <a:t>&lt;</a:t>
            </a:r>
            <a:r>
              <a:rPr lang="en-US" b="0" i="0" dirty="0" err="1">
                <a:solidFill>
                  <a:srgbClr val="AA0D91"/>
                </a:solidFill>
                <a:effectLst/>
                <a:highlight>
                  <a:srgbClr val="F9F9F9"/>
                </a:highlight>
                <a:latin typeface="source-code-pro"/>
              </a:rPr>
              <a:t>environment.json</a:t>
            </a:r>
            <a:r>
              <a:rPr lang="en-US" b="0" i="0" dirty="0">
                <a:solidFill>
                  <a:srgbClr val="AA0D91"/>
                </a:solidFill>
                <a:effectLst/>
                <a:highlight>
                  <a:srgbClr val="F9F9F9"/>
                </a:highlight>
                <a:latin typeface="source-code-pro"/>
              </a:rPr>
              <a:t>&gt; </a:t>
            </a:r>
            <a:r>
              <a:rPr lang="en-US" b="0" i="0" dirty="0">
                <a:solidFill>
                  <a:srgbClr val="242424"/>
                </a:solidFill>
                <a:effectLst/>
                <a:highlight>
                  <a:srgbClr val="F9F9F9"/>
                </a:highlight>
                <a:latin typeface="source-code-pro"/>
              </a:rPr>
              <a:t>-d </a:t>
            </a:r>
            <a:r>
              <a:rPr lang="en-US" b="0" i="0" dirty="0">
                <a:solidFill>
                  <a:srgbClr val="AA0D91"/>
                </a:solidFill>
                <a:effectLst/>
                <a:highlight>
                  <a:srgbClr val="F9F9F9"/>
                </a:highlight>
                <a:latin typeface="source-code-pro"/>
              </a:rPr>
              <a:t>&lt;data-</a:t>
            </a:r>
            <a:r>
              <a:rPr lang="en-US" b="0" i="0" dirty="0" err="1">
                <a:solidFill>
                  <a:srgbClr val="AA0D91"/>
                </a:solidFill>
                <a:effectLst/>
                <a:highlight>
                  <a:srgbClr val="F9F9F9"/>
                </a:highlight>
                <a:latin typeface="source-code-pro"/>
              </a:rPr>
              <a:t>file.csv</a:t>
            </a:r>
            <a:r>
              <a:rPr lang="en-US" b="0" i="0" dirty="0">
                <a:solidFill>
                  <a:srgbClr val="AA0D91"/>
                </a:solidFill>
                <a:effectLst/>
                <a:highlight>
                  <a:srgbClr val="F9F9F9"/>
                </a:highlight>
                <a:latin typeface="source-code-pro"/>
              </a:rPr>
              <a:t>&gt; </a:t>
            </a:r>
            <a:r>
              <a:rPr lang="en-US" b="0" i="0" dirty="0">
                <a:solidFill>
                  <a:srgbClr val="242424"/>
                </a:solidFill>
                <a:effectLst/>
                <a:highlight>
                  <a:srgbClr val="F9F9F9"/>
                </a:highlight>
                <a:latin typeface="source-code-pro"/>
              </a:rPr>
              <a:t>-g </a:t>
            </a:r>
            <a:r>
              <a:rPr lang="en-US" b="0" i="0" dirty="0" err="1">
                <a:solidFill>
                  <a:srgbClr val="5C2699"/>
                </a:solidFill>
                <a:effectLst/>
                <a:highlight>
                  <a:srgbClr val="F9F9F9"/>
                </a:highlight>
                <a:latin typeface="source-code-pro"/>
              </a:rPr>
              <a:t>globals</a:t>
            </a:r>
            <a:r>
              <a:rPr lang="en-US" b="0" i="0" dirty="0" err="1">
                <a:solidFill>
                  <a:srgbClr val="242424"/>
                </a:solidFill>
                <a:effectLst/>
                <a:highlight>
                  <a:srgbClr val="F9F9F9"/>
                </a:highlight>
                <a:latin typeface="source-code-pro"/>
              </a:rPr>
              <a:t>.json</a:t>
            </a:r>
            <a:r>
              <a:rPr lang="en-US" b="0" i="0" dirty="0">
                <a:solidFill>
                  <a:srgbClr val="242424"/>
                </a:solidFill>
                <a:effectLst/>
                <a:highlight>
                  <a:srgbClr val="F9F9F9"/>
                </a:highlight>
                <a:latin typeface="source-code-pro"/>
              </a:rPr>
              <a:t> </a:t>
            </a:r>
            <a:r>
              <a:rPr lang="en-US" b="0" i="0" dirty="0">
                <a:solidFill>
                  <a:srgbClr val="836C28"/>
                </a:solidFill>
                <a:effectLst/>
                <a:highlight>
                  <a:srgbClr val="F9F9F9"/>
                </a:highlight>
                <a:latin typeface="source-code-pro"/>
              </a:rPr>
              <a:t>--reporters</a:t>
            </a:r>
            <a:r>
              <a:rPr lang="en-US" b="0" i="0" dirty="0">
                <a:solidFill>
                  <a:srgbClr val="242424"/>
                </a:solidFill>
                <a:effectLst/>
                <a:highlight>
                  <a:srgbClr val="F9F9F9"/>
                </a:highlight>
                <a:latin typeface="source-code-pro"/>
              </a:rPr>
              <a:t> </a:t>
            </a:r>
            <a:r>
              <a:rPr lang="en-US" b="0" i="0" dirty="0" err="1">
                <a:solidFill>
                  <a:srgbClr val="242424"/>
                </a:solidFill>
                <a:effectLst/>
                <a:highlight>
                  <a:srgbClr val="F9F9F9"/>
                </a:highlight>
                <a:latin typeface="source-code-pro"/>
              </a:rPr>
              <a:t>cli,json,</a:t>
            </a:r>
            <a:r>
              <a:rPr lang="en-US" b="0" i="0" dirty="0" err="1">
                <a:solidFill>
                  <a:srgbClr val="AA0D91"/>
                </a:solidFill>
                <a:effectLst/>
                <a:highlight>
                  <a:srgbClr val="F9F9F9"/>
                </a:highlight>
                <a:latin typeface="source-code-pro"/>
              </a:rPr>
              <a:t>html</a:t>
            </a:r>
            <a:endParaRPr lang="en-US" b="0" i="0" dirty="0">
              <a:solidFill>
                <a:srgbClr val="242424"/>
              </a:solidFill>
              <a:effectLst/>
              <a:highlight>
                <a:srgbClr val="F9F9F9"/>
              </a:highlight>
              <a:latin typeface="source-code-pro"/>
            </a:endParaRPr>
          </a:p>
          <a:p>
            <a:pPr lvl="1"/>
            <a:endParaRPr lang="en-US" dirty="0">
              <a:solidFill>
                <a:srgbClr val="242424"/>
              </a:solidFill>
              <a:highlight>
                <a:srgbClr val="F9F9F9"/>
              </a:highlight>
              <a:latin typeface="source-code-pro"/>
            </a:endParaRPr>
          </a:p>
        </p:txBody>
      </p:sp>
    </p:spTree>
    <p:extLst>
      <p:ext uri="{BB962C8B-B14F-4D97-AF65-F5344CB8AC3E}">
        <p14:creationId xmlns:p14="http://schemas.microsoft.com/office/powerpoint/2010/main" val="26382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B50F-092A-B6ED-03B7-94DCD9129CCA}"/>
              </a:ext>
            </a:extLst>
          </p:cNvPr>
          <p:cNvSpPr>
            <a:spLocks noGrp="1"/>
          </p:cNvSpPr>
          <p:nvPr>
            <p:ph type="title"/>
          </p:nvPr>
        </p:nvSpPr>
        <p:spPr>
          <a:xfrm>
            <a:off x="1464365" y="314739"/>
            <a:ext cx="9601200" cy="573158"/>
          </a:xfrm>
        </p:spPr>
        <p:txBody>
          <a:bodyPr>
            <a:normAutofit fontScale="90000"/>
          </a:bodyPr>
          <a:lstStyle/>
          <a:p>
            <a:r>
              <a:rPr lang="en-US" dirty="0"/>
              <a:t>API Testing using Playwright</a:t>
            </a:r>
          </a:p>
        </p:txBody>
      </p:sp>
      <p:sp>
        <p:nvSpPr>
          <p:cNvPr id="3" name="Content Placeholder 2">
            <a:extLst>
              <a:ext uri="{FF2B5EF4-FFF2-40B4-BE49-F238E27FC236}">
                <a16:creationId xmlns:a16="http://schemas.microsoft.com/office/drawing/2014/main" id="{659EA8C0-C015-5FA1-A81E-E668C3A30896}"/>
              </a:ext>
            </a:extLst>
          </p:cNvPr>
          <p:cNvSpPr>
            <a:spLocks noGrp="1"/>
          </p:cNvSpPr>
          <p:nvPr>
            <p:ph idx="1"/>
          </p:nvPr>
        </p:nvSpPr>
        <p:spPr>
          <a:xfrm>
            <a:off x="331305" y="1258958"/>
            <a:ext cx="10893286" cy="5393634"/>
          </a:xfrm>
        </p:spPr>
        <p:txBody>
          <a:bodyPr>
            <a:normAutofit fontScale="85000" lnSpcReduction="20000"/>
          </a:bodyPr>
          <a:lstStyle/>
          <a:p>
            <a:r>
              <a:rPr lang="en-US" sz="1500" b="0" i="0" dirty="0">
                <a:solidFill>
                  <a:srgbClr val="000000"/>
                </a:solidFill>
                <a:effectLst/>
                <a:latin typeface="Inter"/>
              </a:rPr>
              <a:t>In Playwright API testing, we will use </a:t>
            </a:r>
            <a:r>
              <a:rPr lang="en-US" sz="1500" b="0" i="0" dirty="0" err="1">
                <a:solidFill>
                  <a:srgbClr val="000000"/>
                </a:solidFill>
                <a:effectLst/>
                <a:latin typeface="Inter"/>
              </a:rPr>
              <a:t>APIRequestContext</a:t>
            </a:r>
            <a:r>
              <a:rPr lang="en-US" sz="1500" b="0" i="0" dirty="0">
                <a:solidFill>
                  <a:srgbClr val="000000"/>
                </a:solidFill>
                <a:effectLst/>
                <a:latin typeface="Inter"/>
              </a:rPr>
              <a:t> class, which sends all kinds of HTTP(S) requests over the network. </a:t>
            </a:r>
            <a:r>
              <a:rPr lang="en-US" sz="1500" b="0" i="0" dirty="0" err="1">
                <a:solidFill>
                  <a:srgbClr val="000000"/>
                </a:solidFill>
                <a:effectLst/>
                <a:latin typeface="Inter"/>
              </a:rPr>
              <a:t>APIRequest</a:t>
            </a:r>
            <a:r>
              <a:rPr lang="en-US" sz="1500" b="0" i="0" dirty="0">
                <a:solidFill>
                  <a:srgbClr val="000000"/>
                </a:solidFill>
                <a:effectLst/>
                <a:latin typeface="Inter"/>
              </a:rPr>
              <a:t> class is used for creating </a:t>
            </a:r>
            <a:r>
              <a:rPr lang="en-US" sz="1500" b="0" i="0" dirty="0" err="1">
                <a:solidFill>
                  <a:srgbClr val="000000"/>
                </a:solidFill>
                <a:effectLst/>
                <a:latin typeface="Inter"/>
              </a:rPr>
              <a:t>APIRequestContext</a:t>
            </a:r>
            <a:r>
              <a:rPr lang="en-US" sz="1500" b="0" i="0" dirty="0">
                <a:solidFill>
                  <a:srgbClr val="000000"/>
                </a:solidFill>
                <a:effectLst/>
                <a:latin typeface="Inter"/>
              </a:rPr>
              <a:t> instances. API Request’s instance can be created by Playwright’s request.</a:t>
            </a:r>
          </a:p>
          <a:p>
            <a:endParaRPr lang="en-US" sz="1500" dirty="0">
              <a:solidFill>
                <a:srgbClr val="000000"/>
              </a:solidFill>
              <a:latin typeface="Inter"/>
            </a:endParaRPr>
          </a:p>
          <a:p>
            <a:pPr algn="l"/>
            <a:r>
              <a:rPr lang="en-US" sz="1500" dirty="0">
                <a:solidFill>
                  <a:srgbClr val="000000"/>
                </a:solidFill>
                <a:latin typeface="Inter"/>
              </a:rPr>
              <a:t>Playwright is one such platform that not only provides the ability to automate your UI flow but can also help you automate your API. It has added support for API testing since version 1.16, making it ideal for E2E testing. Playwright allows you to access your app’s REST API. Sometimes you want to send requests directly from Node.js to the server without loading the page and running the JS code on it.</a:t>
            </a:r>
          </a:p>
          <a:p>
            <a:endParaRPr lang="en-US" sz="1500" dirty="0">
              <a:solidFill>
                <a:srgbClr val="000000"/>
              </a:solidFill>
              <a:latin typeface="Inter"/>
            </a:endParaRPr>
          </a:p>
          <a:p>
            <a:r>
              <a:rPr lang="en-US" sz="1500" dirty="0">
                <a:solidFill>
                  <a:srgbClr val="000000"/>
                </a:solidFill>
                <a:latin typeface="Inter"/>
              </a:rPr>
              <a:t>With Playwright, you can easily check your server's API by sending requests and checking the responses, all without having to open a webpage.</a:t>
            </a:r>
          </a:p>
          <a:p>
            <a:endParaRPr lang="en-US" sz="1100" dirty="0">
              <a:solidFill>
                <a:srgbClr val="3C3C3B"/>
              </a:solidFill>
              <a:highlight>
                <a:srgbClr val="FFFFFF"/>
              </a:highlight>
              <a:latin typeface="IBM Plex Sans" panose="020F0502020204030204" pitchFamily="34" charset="0"/>
            </a:endParaRPr>
          </a:p>
          <a:p>
            <a:r>
              <a:rPr lang="en-US" sz="1050" b="0" i="0" dirty="0">
                <a:solidFill>
                  <a:srgbClr val="AA0D91"/>
                </a:solidFill>
                <a:effectLst/>
                <a:highlight>
                  <a:srgbClr val="F9F9F9"/>
                </a:highlight>
                <a:latin typeface="source-code-pro"/>
              </a:rPr>
              <a:t>import</a:t>
            </a:r>
            <a:r>
              <a:rPr lang="en-US" sz="1050" b="0" i="0" dirty="0">
                <a:solidFill>
                  <a:srgbClr val="242424"/>
                </a:solidFill>
                <a:effectLst/>
                <a:highlight>
                  <a:srgbClr val="F9F9F9"/>
                </a:highlight>
                <a:latin typeface="source-code-pro"/>
              </a:rPr>
              <a:t> { devices, </a:t>
            </a:r>
            <a:r>
              <a:rPr lang="en-US" sz="1050" b="0" i="0" dirty="0" err="1">
                <a:solidFill>
                  <a:srgbClr val="242424"/>
                </a:solidFill>
                <a:effectLst/>
                <a:highlight>
                  <a:srgbClr val="F9F9F9"/>
                </a:highlight>
                <a:latin typeface="source-code-pro"/>
              </a:rPr>
              <a:t>PlaywrightTestConfig</a:t>
            </a:r>
            <a:r>
              <a:rPr lang="en-US" sz="1050" b="0" i="0" dirty="0">
                <a:solidFill>
                  <a:srgbClr val="242424"/>
                </a:solidFill>
                <a:effectLst/>
                <a:highlight>
                  <a:srgbClr val="F9F9F9"/>
                </a:highlight>
                <a:latin typeface="source-code-pro"/>
              </a:rPr>
              <a:t> } </a:t>
            </a:r>
            <a:r>
              <a:rPr lang="en-US" sz="1050" b="0" i="0" dirty="0">
                <a:solidFill>
                  <a:srgbClr val="AA0D91"/>
                </a:solidFill>
                <a:effectLst/>
                <a:highlight>
                  <a:srgbClr val="F9F9F9"/>
                </a:highlight>
                <a:latin typeface="source-code-pro"/>
              </a:rPr>
              <a:t>from</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'@playwright/test'</a:t>
            </a:r>
            <a:r>
              <a:rPr lang="en-US" sz="1050" b="0" i="0" dirty="0">
                <a:solidFill>
                  <a:srgbClr val="242424"/>
                </a:solidFill>
                <a:effectLst/>
                <a:highlight>
                  <a:srgbClr val="F9F9F9"/>
                </a:highlight>
                <a:latin typeface="source-code-pro"/>
              </a:rPr>
              <a:t>;</a:t>
            </a:r>
            <a:br>
              <a:rPr lang="en-US" sz="1050" dirty="0"/>
            </a:br>
            <a:br>
              <a:rPr lang="en-US" sz="1050" dirty="0"/>
            </a:br>
            <a:r>
              <a:rPr lang="en-US" sz="1050" b="0" i="0" dirty="0">
                <a:solidFill>
                  <a:srgbClr val="AA0D91"/>
                </a:solidFill>
                <a:effectLst/>
                <a:highlight>
                  <a:srgbClr val="F9F9F9"/>
                </a:highlight>
                <a:latin typeface="source-code-pro"/>
              </a:rPr>
              <a:t>const</a:t>
            </a:r>
            <a:r>
              <a:rPr lang="en-US" sz="1050" b="0" i="0" dirty="0">
                <a:solidFill>
                  <a:srgbClr val="242424"/>
                </a:solidFill>
                <a:effectLst/>
                <a:highlight>
                  <a:srgbClr val="F9F9F9"/>
                </a:highlight>
                <a:latin typeface="source-code-pro"/>
              </a:rPr>
              <a:t> </a:t>
            </a:r>
            <a:r>
              <a:rPr lang="en-US" sz="1050" b="0" i="0" dirty="0">
                <a:solidFill>
                  <a:srgbClr val="836C28"/>
                </a:solidFill>
                <a:effectLst/>
                <a:highlight>
                  <a:srgbClr val="F9F9F9"/>
                </a:highlight>
                <a:latin typeface="source-code-pro"/>
              </a:rPr>
              <a:t>config</a:t>
            </a:r>
            <a:r>
              <a:rPr lang="en-US" sz="1050" b="0" i="0" dirty="0">
                <a:solidFill>
                  <a:srgbClr val="242424"/>
                </a:solidFill>
                <a:effectLst/>
                <a:highlight>
                  <a:srgbClr val="F9F9F9"/>
                </a:highlight>
                <a:latin typeface="source-code-pro"/>
              </a:rPr>
              <a:t>: </a:t>
            </a:r>
            <a:r>
              <a:rPr lang="en-US" sz="1050" b="0" i="0" dirty="0" err="1">
                <a:solidFill>
                  <a:srgbClr val="242424"/>
                </a:solidFill>
                <a:effectLst/>
                <a:highlight>
                  <a:srgbClr val="F9F9F9"/>
                </a:highlight>
                <a:latin typeface="source-code-pro"/>
              </a:rPr>
              <a:t>PlaywrightTestConfig</a:t>
            </a:r>
            <a:r>
              <a:rPr lang="en-US" sz="1050" b="0" i="0" dirty="0">
                <a:solidFill>
                  <a:srgbClr val="242424"/>
                </a:solidFill>
                <a:effectLst/>
                <a:highlight>
                  <a:srgbClr val="F9F9F9"/>
                </a:highlight>
                <a:latin typeface="source-code-pro"/>
              </a:rPr>
              <a:t> = {</a:t>
            </a:r>
            <a:br>
              <a:rPr lang="en-US" sz="1050" dirty="0"/>
            </a:br>
            <a:r>
              <a:rPr lang="en-US" sz="1050" b="0" i="0" dirty="0">
                <a:solidFill>
                  <a:srgbClr val="836C28"/>
                </a:solidFill>
                <a:effectLst/>
                <a:highlight>
                  <a:srgbClr val="F9F9F9"/>
                </a:highlight>
                <a:latin typeface="source-code-pro"/>
              </a:rPr>
              <a:t>use</a:t>
            </a:r>
            <a:r>
              <a:rPr lang="en-US" sz="1050" b="0" i="0" dirty="0">
                <a:solidFill>
                  <a:srgbClr val="242424"/>
                </a:solidFill>
                <a:effectLst/>
                <a:highlight>
                  <a:srgbClr val="F9F9F9"/>
                </a:highlight>
                <a:latin typeface="source-code-pro"/>
              </a:rPr>
              <a:t>: {</a:t>
            </a:r>
            <a:br>
              <a:rPr lang="en-US" sz="1050" dirty="0"/>
            </a:br>
            <a:r>
              <a:rPr lang="en-US" sz="1050" b="0" i="0" dirty="0">
                <a:solidFill>
                  <a:srgbClr val="836C28"/>
                </a:solidFill>
                <a:effectLst/>
                <a:highlight>
                  <a:srgbClr val="F9F9F9"/>
                </a:highlight>
                <a:latin typeface="source-code-pro"/>
              </a:rPr>
              <a:t>headless</a:t>
            </a:r>
            <a:r>
              <a:rPr lang="en-US" sz="1050" b="0" i="0" dirty="0">
                <a:solidFill>
                  <a:srgbClr val="242424"/>
                </a:solidFill>
                <a:effectLst/>
                <a:highlight>
                  <a:srgbClr val="F9F9F9"/>
                </a:highlight>
                <a:latin typeface="source-code-pro"/>
              </a:rPr>
              <a:t>: </a:t>
            </a:r>
            <a:r>
              <a:rPr lang="en-US" sz="1050" b="0" i="0" dirty="0">
                <a:solidFill>
                  <a:srgbClr val="AA0D91"/>
                </a:solidFill>
                <a:effectLst/>
                <a:highlight>
                  <a:srgbClr val="F9F9F9"/>
                </a:highlight>
                <a:latin typeface="source-code-pro"/>
              </a:rPr>
              <a:t>false</a:t>
            </a:r>
            <a:r>
              <a:rPr lang="en-US" sz="1050" b="0" i="0" dirty="0">
                <a:solidFill>
                  <a:srgbClr val="242424"/>
                </a:solidFill>
                <a:effectLst/>
                <a:highlight>
                  <a:srgbClr val="F9F9F9"/>
                </a:highlight>
                <a:latin typeface="source-code-pro"/>
              </a:rPr>
              <a:t>,</a:t>
            </a:r>
            <a:br>
              <a:rPr lang="en-US" sz="1050" dirty="0"/>
            </a:br>
            <a:r>
              <a:rPr lang="en-US" sz="1050" b="0" i="0" dirty="0" err="1">
                <a:solidFill>
                  <a:srgbClr val="836C28"/>
                </a:solidFill>
                <a:effectLst/>
                <a:highlight>
                  <a:srgbClr val="F9F9F9"/>
                </a:highlight>
                <a:latin typeface="source-code-pro"/>
              </a:rPr>
              <a:t>browserName</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"chromium"</a:t>
            </a:r>
            <a:r>
              <a:rPr lang="en-US" sz="1050" b="0" i="0" dirty="0">
                <a:solidFill>
                  <a:srgbClr val="242424"/>
                </a:solidFill>
                <a:effectLst/>
                <a:highlight>
                  <a:srgbClr val="F9F9F9"/>
                </a:highlight>
                <a:latin typeface="source-code-pro"/>
              </a:rPr>
              <a:t>,</a:t>
            </a:r>
            <a:br>
              <a:rPr lang="en-US" sz="1050" dirty="0"/>
            </a:br>
            <a:r>
              <a:rPr lang="en-US" sz="1050" b="0" i="0" dirty="0" err="1">
                <a:solidFill>
                  <a:srgbClr val="836C28"/>
                </a:solidFill>
                <a:effectLst/>
                <a:highlight>
                  <a:srgbClr val="F9F9F9"/>
                </a:highlight>
                <a:latin typeface="source-code-pro"/>
              </a:rPr>
              <a:t>ignoreHTTPSErrors</a:t>
            </a:r>
            <a:r>
              <a:rPr lang="en-US" sz="1050" b="0" i="0" dirty="0">
                <a:solidFill>
                  <a:srgbClr val="242424"/>
                </a:solidFill>
                <a:effectLst/>
                <a:highlight>
                  <a:srgbClr val="F9F9F9"/>
                </a:highlight>
                <a:latin typeface="source-code-pro"/>
              </a:rPr>
              <a:t>: </a:t>
            </a:r>
            <a:r>
              <a:rPr lang="en-US" sz="1050" b="0" i="0" dirty="0">
                <a:solidFill>
                  <a:srgbClr val="AA0D91"/>
                </a:solidFill>
                <a:effectLst/>
                <a:highlight>
                  <a:srgbClr val="F9F9F9"/>
                </a:highlight>
                <a:latin typeface="source-code-pro"/>
              </a:rPr>
              <a:t>true</a:t>
            </a:r>
            <a:r>
              <a:rPr lang="en-US" sz="1050" b="0" i="0" dirty="0">
                <a:solidFill>
                  <a:srgbClr val="242424"/>
                </a:solidFill>
                <a:effectLst/>
                <a:highlight>
                  <a:srgbClr val="F9F9F9"/>
                </a:highlight>
                <a:latin typeface="source-code-pro"/>
              </a:rPr>
              <a:t>,</a:t>
            </a:r>
            <a:br>
              <a:rPr lang="en-US" sz="1050" dirty="0"/>
            </a:br>
            <a:r>
              <a:rPr lang="en-US" sz="1050" b="0" i="0" dirty="0">
                <a:solidFill>
                  <a:srgbClr val="836C28"/>
                </a:solidFill>
                <a:effectLst/>
                <a:highlight>
                  <a:srgbClr val="F9F9F9"/>
                </a:highlight>
                <a:latin typeface="source-code-pro"/>
              </a:rPr>
              <a:t>screenshot</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"only-on-failure"</a:t>
            </a:r>
            <a:r>
              <a:rPr lang="en-US" sz="1050" b="0" i="0" dirty="0">
                <a:solidFill>
                  <a:srgbClr val="242424"/>
                </a:solidFill>
                <a:effectLst/>
                <a:highlight>
                  <a:srgbClr val="F9F9F9"/>
                </a:highlight>
                <a:latin typeface="source-code-pro"/>
              </a:rPr>
              <a:t>,</a:t>
            </a:r>
            <a:br>
              <a:rPr lang="en-US" sz="1050" dirty="0"/>
            </a:br>
            <a:r>
              <a:rPr lang="en-US" sz="1050" b="0" i="0" dirty="0">
                <a:solidFill>
                  <a:srgbClr val="836C28"/>
                </a:solidFill>
                <a:effectLst/>
                <a:highlight>
                  <a:srgbClr val="F9F9F9"/>
                </a:highlight>
                <a:latin typeface="source-code-pro"/>
              </a:rPr>
              <a:t>video</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"on"</a:t>
            </a:r>
            <a:r>
              <a:rPr lang="en-US" sz="1050" b="0" i="0" dirty="0">
                <a:solidFill>
                  <a:srgbClr val="242424"/>
                </a:solidFill>
                <a:effectLst/>
                <a:highlight>
                  <a:srgbClr val="F9F9F9"/>
                </a:highlight>
                <a:latin typeface="source-code-pro"/>
              </a:rPr>
              <a:t>,</a:t>
            </a:r>
            <a:br>
              <a:rPr lang="en-US" sz="1050" dirty="0"/>
            </a:br>
            <a:r>
              <a:rPr lang="en-US" sz="1050" b="0" i="0" dirty="0">
                <a:solidFill>
                  <a:srgbClr val="836C28"/>
                </a:solidFill>
                <a:effectLst/>
                <a:highlight>
                  <a:srgbClr val="F9F9F9"/>
                </a:highlight>
                <a:latin typeface="source-code-pro"/>
              </a:rPr>
              <a:t>trace</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"on"</a:t>
            </a:r>
            <a:r>
              <a:rPr lang="en-US" sz="1050" b="0" i="0" dirty="0">
                <a:solidFill>
                  <a:srgbClr val="242424"/>
                </a:solidFill>
                <a:effectLst/>
                <a:highlight>
                  <a:srgbClr val="F9F9F9"/>
                </a:highlight>
                <a:latin typeface="source-code-pro"/>
              </a:rPr>
              <a:t>,</a:t>
            </a:r>
            <a:br>
              <a:rPr lang="en-US" sz="1050" dirty="0"/>
            </a:br>
            <a:r>
              <a:rPr lang="en-US" sz="1050" b="0" i="0" dirty="0">
                <a:solidFill>
                  <a:srgbClr val="007400"/>
                </a:solidFill>
                <a:effectLst/>
                <a:highlight>
                  <a:srgbClr val="F9F9F9"/>
                </a:highlight>
                <a:latin typeface="source-code-pro"/>
              </a:rPr>
              <a:t>//Included for API Testing</a:t>
            </a:r>
            <a:br>
              <a:rPr lang="en-US" sz="1050" dirty="0"/>
            </a:br>
            <a:r>
              <a:rPr lang="en-US" sz="1050" b="0" i="0" dirty="0" err="1">
                <a:solidFill>
                  <a:srgbClr val="836C28"/>
                </a:solidFill>
                <a:effectLst/>
                <a:highlight>
                  <a:srgbClr val="F9F9F9"/>
                </a:highlight>
                <a:latin typeface="source-code-pro"/>
              </a:rPr>
              <a:t>baseURL</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'https://restful-</a:t>
            </a:r>
            <a:r>
              <a:rPr lang="en-US" sz="1050" b="0" i="0" dirty="0" err="1">
                <a:solidFill>
                  <a:srgbClr val="C41A16"/>
                </a:solidFill>
                <a:effectLst/>
                <a:highlight>
                  <a:srgbClr val="F9F9F9"/>
                </a:highlight>
                <a:latin typeface="source-code-pro"/>
              </a:rPr>
              <a:t>booker.herokuapp.com</a:t>
            </a:r>
            <a:r>
              <a:rPr lang="en-US" sz="1050" b="0" i="0" dirty="0">
                <a:solidFill>
                  <a:srgbClr val="C41A16"/>
                </a:solidFill>
                <a:effectLst/>
                <a:highlight>
                  <a:srgbClr val="F9F9F9"/>
                </a:highlight>
                <a:latin typeface="source-code-pro"/>
              </a:rPr>
              <a:t>/'</a:t>
            </a:r>
            <a:r>
              <a:rPr lang="en-US" sz="1050" b="0" i="0" dirty="0">
                <a:solidFill>
                  <a:srgbClr val="242424"/>
                </a:solidFill>
                <a:effectLst/>
                <a:highlight>
                  <a:srgbClr val="F9F9F9"/>
                </a:highlight>
                <a:latin typeface="source-code-pro"/>
              </a:rPr>
              <a:t>,</a:t>
            </a:r>
            <a:br>
              <a:rPr lang="en-US" sz="1050" dirty="0"/>
            </a:br>
            <a:r>
              <a:rPr lang="en-US" sz="1050" b="0" i="0" dirty="0" err="1">
                <a:solidFill>
                  <a:srgbClr val="836C28"/>
                </a:solidFill>
                <a:effectLst/>
                <a:highlight>
                  <a:srgbClr val="F9F9F9"/>
                </a:highlight>
                <a:latin typeface="source-code-pro"/>
              </a:rPr>
              <a:t>extraHTTPHeaders</a:t>
            </a:r>
            <a:r>
              <a:rPr lang="en-US" sz="1050" b="0" i="0" dirty="0">
                <a:solidFill>
                  <a:srgbClr val="242424"/>
                </a:solidFill>
                <a:effectLst/>
                <a:highlight>
                  <a:srgbClr val="F9F9F9"/>
                </a:highlight>
                <a:latin typeface="source-code-pro"/>
              </a:rPr>
              <a:t>: {</a:t>
            </a:r>
            <a:br>
              <a:rPr lang="en-US" sz="1050" dirty="0"/>
            </a:br>
            <a:r>
              <a:rPr lang="en-US" sz="1050" b="0" i="0" dirty="0">
                <a:solidFill>
                  <a:srgbClr val="242424"/>
                </a:solidFill>
                <a:effectLst/>
                <a:highlight>
                  <a:srgbClr val="F9F9F9"/>
                </a:highlight>
                <a:latin typeface="source-code-pro"/>
              </a:rPr>
              <a:t>},</a:t>
            </a:r>
            <a:r>
              <a:rPr lang="en-US" sz="1050" b="0" i="0" dirty="0">
                <a:solidFill>
                  <a:srgbClr val="007400"/>
                </a:solidFill>
                <a:effectLst/>
                <a:highlight>
                  <a:srgbClr val="F9F9F9"/>
                </a:highlight>
                <a:latin typeface="source-code-pro"/>
              </a:rPr>
              <a:t>//End of API Testing</a:t>
            </a:r>
            <a:br>
              <a:rPr lang="en-US" sz="1050" dirty="0"/>
            </a:br>
            <a:r>
              <a:rPr lang="en-US" sz="1050" b="0" i="0" dirty="0">
                <a:solidFill>
                  <a:srgbClr val="242424"/>
                </a:solidFill>
                <a:effectLst/>
                <a:highlight>
                  <a:srgbClr val="F9F9F9"/>
                </a:highlight>
                <a:latin typeface="source-code-pro"/>
              </a:rPr>
              <a:t>},</a:t>
            </a:r>
            <a:br>
              <a:rPr lang="en-US" sz="1050" dirty="0"/>
            </a:br>
            <a:r>
              <a:rPr lang="en-US" sz="1050" b="0" i="0" dirty="0" err="1">
                <a:solidFill>
                  <a:srgbClr val="836C28"/>
                </a:solidFill>
                <a:effectLst/>
                <a:highlight>
                  <a:srgbClr val="F9F9F9"/>
                </a:highlight>
                <a:latin typeface="source-code-pro"/>
              </a:rPr>
              <a:t>testDir</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'./tests'</a:t>
            </a:r>
            <a:r>
              <a:rPr lang="en-US" sz="1050" b="0" i="0" dirty="0">
                <a:solidFill>
                  <a:srgbClr val="242424"/>
                </a:solidFill>
                <a:effectLst/>
                <a:highlight>
                  <a:srgbClr val="F9F9F9"/>
                </a:highlight>
                <a:latin typeface="source-code-pro"/>
              </a:rPr>
              <a:t>,</a:t>
            </a:r>
            <a:br>
              <a:rPr lang="en-US" sz="1050" dirty="0"/>
            </a:br>
            <a:r>
              <a:rPr lang="en-US" sz="1050" b="0" i="0" dirty="0" err="1">
                <a:solidFill>
                  <a:srgbClr val="836C28"/>
                </a:solidFill>
                <a:effectLst/>
                <a:highlight>
                  <a:srgbClr val="F9F9F9"/>
                </a:highlight>
                <a:latin typeface="source-code-pro"/>
              </a:rPr>
              <a:t>testMatch</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a:t>
            </a:r>
            <a:r>
              <a:rPr lang="en-US" sz="1050" b="0" i="0" dirty="0" err="1">
                <a:solidFill>
                  <a:srgbClr val="C41A16"/>
                </a:solidFill>
                <a:effectLst/>
                <a:highlight>
                  <a:srgbClr val="F9F9F9"/>
                </a:highlight>
                <a:latin typeface="source-code-pro"/>
              </a:rPr>
              <a:t>apiTestSamples.test.ts</a:t>
            </a:r>
            <a:r>
              <a:rPr lang="en-US" sz="1050" b="0" i="0" dirty="0">
                <a:solidFill>
                  <a:srgbClr val="C41A16"/>
                </a:solidFill>
                <a:effectLst/>
                <a:highlight>
                  <a:srgbClr val="F9F9F9"/>
                </a:highlight>
                <a:latin typeface="source-code-pro"/>
              </a:rPr>
              <a:t>"</a:t>
            </a:r>
            <a:r>
              <a:rPr lang="en-US" sz="1050" b="0" i="0" dirty="0">
                <a:solidFill>
                  <a:srgbClr val="242424"/>
                </a:solidFill>
                <a:effectLst/>
                <a:highlight>
                  <a:srgbClr val="F9F9F9"/>
                </a:highlight>
                <a:latin typeface="source-code-pro"/>
              </a:rPr>
              <a:t>],</a:t>
            </a:r>
            <a:br>
              <a:rPr lang="en-US" sz="1050" dirty="0"/>
            </a:br>
            <a:r>
              <a:rPr lang="en-US" sz="1050" b="0" i="0" dirty="0">
                <a:solidFill>
                  <a:srgbClr val="836C28"/>
                </a:solidFill>
                <a:effectLst/>
                <a:highlight>
                  <a:srgbClr val="F9F9F9"/>
                </a:highlight>
                <a:latin typeface="source-code-pro"/>
              </a:rPr>
              <a:t>reporter</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"list"</a:t>
            </a:r>
            <a:r>
              <a:rPr lang="en-US" sz="1050" b="0" i="0" dirty="0">
                <a:solidFill>
                  <a:srgbClr val="242424"/>
                </a:solidFill>
                <a:effectLst/>
                <a:highlight>
                  <a:srgbClr val="F9F9F9"/>
                </a:highlight>
                <a:latin typeface="source-code-pro"/>
              </a:rPr>
              <a:t>],</a:t>
            </a:r>
            <a:br>
              <a:rPr lang="en-US" sz="1050" dirty="0"/>
            </a:br>
            <a:r>
              <a:rPr lang="en-US" sz="1050" b="0" i="0" dirty="0">
                <a:solidFill>
                  <a:srgbClr val="242424"/>
                </a:solidFill>
                <a:effectLst/>
                <a:highlight>
                  <a:srgbClr val="F9F9F9"/>
                </a:highlight>
                <a:latin typeface="source-code-pro"/>
              </a:rPr>
              <a:t>[</a:t>
            </a:r>
            <a:r>
              <a:rPr lang="en-US" sz="1050" b="0" i="0" dirty="0">
                <a:solidFill>
                  <a:srgbClr val="C41A16"/>
                </a:solidFill>
                <a:effectLst/>
                <a:highlight>
                  <a:srgbClr val="F9F9F9"/>
                </a:highlight>
                <a:latin typeface="source-code-pro"/>
              </a:rPr>
              <a:t>"</a:t>
            </a:r>
            <a:r>
              <a:rPr lang="en-US" sz="1050" b="0" i="0" dirty="0" err="1">
                <a:solidFill>
                  <a:srgbClr val="C41A16"/>
                </a:solidFill>
                <a:effectLst/>
                <a:highlight>
                  <a:srgbClr val="F9F9F9"/>
                </a:highlight>
                <a:latin typeface="source-code-pro"/>
              </a:rPr>
              <a:t>json</a:t>
            </a:r>
            <a:r>
              <a:rPr lang="en-US" sz="1050" b="0" i="0" dirty="0">
                <a:solidFill>
                  <a:srgbClr val="C41A16"/>
                </a:solidFill>
                <a:effectLst/>
                <a:highlight>
                  <a:srgbClr val="F9F9F9"/>
                </a:highlight>
                <a:latin typeface="source-code-pro"/>
              </a:rPr>
              <a:t>"</a:t>
            </a:r>
            <a:r>
              <a:rPr lang="en-US" sz="1050" b="0" i="0" dirty="0">
                <a:solidFill>
                  <a:srgbClr val="242424"/>
                </a:solidFill>
                <a:effectLst/>
                <a:highlight>
                  <a:srgbClr val="F9F9F9"/>
                </a:highlight>
                <a:latin typeface="source-code-pro"/>
              </a:rPr>
              <a:t>, { </a:t>
            </a:r>
            <a:r>
              <a:rPr lang="en-US" sz="1050" b="0" i="0" dirty="0" err="1">
                <a:solidFill>
                  <a:srgbClr val="836C28"/>
                </a:solidFill>
                <a:effectLst/>
                <a:highlight>
                  <a:srgbClr val="F9F9F9"/>
                </a:highlight>
                <a:latin typeface="source-code-pro"/>
              </a:rPr>
              <a:t>outputFile</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a:t>
            </a:r>
            <a:r>
              <a:rPr lang="en-US" sz="1050" b="0" i="0" dirty="0" err="1">
                <a:solidFill>
                  <a:srgbClr val="C41A16"/>
                </a:solidFill>
                <a:effectLst/>
                <a:highlight>
                  <a:srgbClr val="F9F9F9"/>
                </a:highlight>
                <a:latin typeface="source-code-pro"/>
              </a:rPr>
              <a:t>jsonReports</a:t>
            </a:r>
            <a:r>
              <a:rPr lang="en-US" sz="1050" b="0" i="0" dirty="0">
                <a:solidFill>
                  <a:srgbClr val="C41A16"/>
                </a:solidFill>
                <a:effectLst/>
                <a:highlight>
                  <a:srgbClr val="F9F9F9"/>
                </a:highlight>
                <a:latin typeface="source-code-pro"/>
              </a:rPr>
              <a:t>/</a:t>
            </a:r>
            <a:r>
              <a:rPr lang="en-US" sz="1050" b="0" i="0" dirty="0" err="1">
                <a:solidFill>
                  <a:srgbClr val="C41A16"/>
                </a:solidFill>
                <a:effectLst/>
                <a:highlight>
                  <a:srgbClr val="F9F9F9"/>
                </a:highlight>
                <a:latin typeface="source-code-pro"/>
              </a:rPr>
              <a:t>MyJsonReport.json</a:t>
            </a:r>
            <a:r>
              <a:rPr lang="en-US" sz="1050" b="0" i="0" dirty="0">
                <a:solidFill>
                  <a:srgbClr val="C41A16"/>
                </a:solidFill>
                <a:effectLst/>
                <a:highlight>
                  <a:srgbClr val="F9F9F9"/>
                </a:highlight>
                <a:latin typeface="source-code-pro"/>
              </a:rPr>
              <a:t>"</a:t>
            </a:r>
            <a:r>
              <a:rPr lang="en-US" sz="1050" b="0" i="0" dirty="0">
                <a:solidFill>
                  <a:srgbClr val="242424"/>
                </a:solidFill>
                <a:effectLst/>
                <a:highlight>
                  <a:srgbClr val="F9F9F9"/>
                </a:highlight>
                <a:latin typeface="source-code-pro"/>
              </a:rPr>
              <a:t> }],</a:t>
            </a:r>
            <a:br>
              <a:rPr lang="en-US" sz="1050" dirty="0"/>
            </a:br>
            <a:r>
              <a:rPr lang="en-US" sz="1050" b="0" i="0" dirty="0">
                <a:solidFill>
                  <a:srgbClr val="242424"/>
                </a:solidFill>
                <a:effectLst/>
                <a:highlight>
                  <a:srgbClr val="F9F9F9"/>
                </a:highlight>
                <a:latin typeface="source-code-pro"/>
              </a:rPr>
              <a:t>[</a:t>
            </a:r>
            <a:r>
              <a:rPr lang="en-US" sz="1050" b="0" i="0" dirty="0">
                <a:solidFill>
                  <a:srgbClr val="C41A16"/>
                </a:solidFill>
                <a:effectLst/>
                <a:highlight>
                  <a:srgbClr val="F9F9F9"/>
                </a:highlight>
                <a:latin typeface="source-code-pro"/>
              </a:rPr>
              <a:t>"html"</a:t>
            </a:r>
            <a:r>
              <a:rPr lang="en-US" sz="1050" b="0" i="0" dirty="0">
                <a:solidFill>
                  <a:srgbClr val="242424"/>
                </a:solidFill>
                <a:effectLst/>
                <a:highlight>
                  <a:srgbClr val="F9F9F9"/>
                </a:highlight>
                <a:latin typeface="source-code-pro"/>
              </a:rPr>
              <a:t>, { </a:t>
            </a:r>
            <a:r>
              <a:rPr lang="en-US" sz="1050" b="0" i="0" dirty="0">
                <a:solidFill>
                  <a:srgbClr val="836C28"/>
                </a:solidFill>
                <a:effectLst/>
                <a:highlight>
                  <a:srgbClr val="F9F9F9"/>
                </a:highlight>
                <a:latin typeface="source-code-pro"/>
              </a:rPr>
              <a:t>open</a:t>
            </a:r>
            <a:r>
              <a:rPr lang="en-US" sz="1050" b="0" i="0" dirty="0">
                <a:solidFill>
                  <a:srgbClr val="242424"/>
                </a:solidFill>
                <a:effectLst/>
                <a:highlight>
                  <a:srgbClr val="F9F9F9"/>
                </a:highlight>
                <a:latin typeface="source-code-pro"/>
              </a:rPr>
              <a:t>: </a:t>
            </a:r>
            <a:r>
              <a:rPr lang="en-US" sz="1050" b="0" i="0" dirty="0">
                <a:solidFill>
                  <a:srgbClr val="C41A16"/>
                </a:solidFill>
                <a:effectLst/>
                <a:highlight>
                  <a:srgbClr val="F9F9F9"/>
                </a:highlight>
                <a:latin typeface="source-code-pro"/>
              </a:rPr>
              <a:t>"always"</a:t>
            </a:r>
            <a:r>
              <a:rPr lang="en-US" sz="1050" b="0" i="0" dirty="0">
                <a:solidFill>
                  <a:srgbClr val="242424"/>
                </a:solidFill>
                <a:effectLst/>
                <a:highlight>
                  <a:srgbClr val="F9F9F9"/>
                </a:highlight>
                <a:latin typeface="source-code-pro"/>
              </a:rPr>
              <a:t> }]</a:t>
            </a:r>
            <a:br>
              <a:rPr lang="en-US" sz="1050" dirty="0"/>
            </a:br>
            <a:r>
              <a:rPr lang="en-US" sz="1050" b="0" i="0" dirty="0">
                <a:solidFill>
                  <a:srgbClr val="242424"/>
                </a:solidFill>
                <a:effectLst/>
                <a:highlight>
                  <a:srgbClr val="F9F9F9"/>
                </a:highlight>
                <a:latin typeface="source-code-pro"/>
              </a:rPr>
              <a:t>]</a:t>
            </a:r>
            <a:br>
              <a:rPr lang="en-US" sz="1050" dirty="0"/>
            </a:br>
            <a:r>
              <a:rPr lang="en-US" sz="1050" b="0" i="0" dirty="0">
                <a:solidFill>
                  <a:srgbClr val="242424"/>
                </a:solidFill>
                <a:effectLst/>
                <a:highlight>
                  <a:srgbClr val="F9F9F9"/>
                </a:highlight>
                <a:latin typeface="source-code-pro"/>
              </a:rPr>
              <a:t>}</a:t>
            </a:r>
            <a:br>
              <a:rPr lang="en-US" sz="1050" dirty="0"/>
            </a:br>
            <a:r>
              <a:rPr lang="en-US" sz="1050" b="0" i="0" dirty="0">
                <a:solidFill>
                  <a:srgbClr val="AA0D91"/>
                </a:solidFill>
                <a:effectLst/>
                <a:highlight>
                  <a:srgbClr val="F9F9F9"/>
                </a:highlight>
                <a:latin typeface="source-code-pro"/>
              </a:rPr>
              <a:t>export</a:t>
            </a:r>
            <a:r>
              <a:rPr lang="en-US" sz="1050" b="0" i="0" dirty="0">
                <a:solidFill>
                  <a:srgbClr val="242424"/>
                </a:solidFill>
                <a:effectLst/>
                <a:highlight>
                  <a:srgbClr val="F9F9F9"/>
                </a:highlight>
                <a:latin typeface="source-code-pro"/>
              </a:rPr>
              <a:t> </a:t>
            </a:r>
            <a:r>
              <a:rPr lang="en-US" sz="1050" b="0" i="0" dirty="0">
                <a:solidFill>
                  <a:srgbClr val="AA0D91"/>
                </a:solidFill>
                <a:effectLst/>
                <a:highlight>
                  <a:srgbClr val="F9F9F9"/>
                </a:highlight>
                <a:latin typeface="source-code-pro"/>
              </a:rPr>
              <a:t>default</a:t>
            </a:r>
            <a:r>
              <a:rPr lang="en-US" sz="1050" b="0" i="0" dirty="0">
                <a:solidFill>
                  <a:srgbClr val="242424"/>
                </a:solidFill>
                <a:effectLst/>
                <a:highlight>
                  <a:srgbClr val="F9F9F9"/>
                </a:highlight>
                <a:latin typeface="source-code-pro"/>
              </a:rPr>
              <a:t> config;</a:t>
            </a:r>
            <a:endParaRPr lang="en-US" sz="1100" dirty="0">
              <a:solidFill>
                <a:srgbClr val="3C3C3B"/>
              </a:solidFill>
              <a:highlight>
                <a:srgbClr val="FFFFFF"/>
              </a:highlight>
              <a:latin typeface="IBM Plex Sans" panose="020F0502020204030204" pitchFamily="34" charset="0"/>
            </a:endParaRPr>
          </a:p>
          <a:p>
            <a:r>
              <a:rPr lang="en-US" sz="1100" b="0" i="0" dirty="0">
                <a:solidFill>
                  <a:srgbClr val="242424"/>
                </a:solidFill>
                <a:effectLst/>
                <a:highlight>
                  <a:srgbClr val="F9F9F9"/>
                </a:highlight>
                <a:latin typeface="source-code-pro"/>
              </a:rPr>
              <a:t>test(</a:t>
            </a:r>
            <a:r>
              <a:rPr lang="en-US" sz="1100" b="0" i="0" dirty="0">
                <a:solidFill>
                  <a:srgbClr val="C41A16"/>
                </a:solidFill>
                <a:effectLst/>
                <a:highlight>
                  <a:srgbClr val="F9F9F9"/>
                </a:highlight>
                <a:latin typeface="source-code-pro"/>
              </a:rPr>
              <a:t>'To get all the booking details'</a:t>
            </a:r>
            <a:r>
              <a:rPr lang="en-US" sz="1100" b="0" i="0" dirty="0">
                <a:solidFill>
                  <a:srgbClr val="242424"/>
                </a:solidFill>
                <a:effectLst/>
                <a:highlight>
                  <a:srgbClr val="F9F9F9"/>
                </a:highlight>
                <a:latin typeface="source-code-pro"/>
              </a:rPr>
              <a:t>, </a:t>
            </a:r>
            <a:r>
              <a:rPr lang="en-US" sz="1100" b="0" i="0" dirty="0">
                <a:solidFill>
                  <a:srgbClr val="AA0D91"/>
                </a:solidFill>
                <a:effectLst/>
                <a:highlight>
                  <a:srgbClr val="F9F9F9"/>
                </a:highlight>
                <a:latin typeface="source-code-pro"/>
              </a:rPr>
              <a:t>async</a:t>
            </a:r>
            <a:r>
              <a:rPr lang="en-US" sz="1100" b="0" i="0" dirty="0">
                <a:solidFill>
                  <a:srgbClr val="242424"/>
                </a:solidFill>
                <a:effectLst/>
                <a:highlight>
                  <a:srgbClr val="F9F9F9"/>
                </a:highlight>
                <a:latin typeface="source-code-pro"/>
              </a:rPr>
              <a:t> ({ request }) =&gt; {</a:t>
            </a:r>
            <a:br>
              <a:rPr lang="en-US" sz="1100" dirty="0"/>
            </a:br>
            <a:r>
              <a:rPr lang="en-US" sz="1100" b="0" i="0" dirty="0">
                <a:solidFill>
                  <a:srgbClr val="AA0D91"/>
                </a:solidFill>
                <a:effectLst/>
                <a:highlight>
                  <a:srgbClr val="F9F9F9"/>
                </a:highlight>
                <a:latin typeface="source-code-pro"/>
              </a:rPr>
              <a:t>const</a:t>
            </a:r>
            <a:r>
              <a:rPr lang="en-US" sz="1100" b="0" i="0" dirty="0">
                <a:solidFill>
                  <a:srgbClr val="242424"/>
                </a:solidFill>
                <a:effectLst/>
                <a:highlight>
                  <a:srgbClr val="F9F9F9"/>
                </a:highlight>
                <a:latin typeface="source-code-pro"/>
              </a:rPr>
              <a:t> response = </a:t>
            </a:r>
            <a:r>
              <a:rPr lang="en-US" sz="1100" b="0" i="0" dirty="0">
                <a:solidFill>
                  <a:srgbClr val="AA0D91"/>
                </a:solidFill>
                <a:effectLst/>
                <a:highlight>
                  <a:srgbClr val="F9F9F9"/>
                </a:highlight>
                <a:latin typeface="source-code-pro"/>
              </a:rPr>
              <a:t>await</a:t>
            </a:r>
            <a:r>
              <a:rPr lang="en-US" sz="1100" b="0" i="0" dirty="0">
                <a:solidFill>
                  <a:srgbClr val="242424"/>
                </a:solidFill>
                <a:effectLst/>
                <a:highlight>
                  <a:srgbClr val="F9F9F9"/>
                </a:highlight>
                <a:latin typeface="source-code-pro"/>
              </a:rPr>
              <a:t> </a:t>
            </a:r>
            <a:r>
              <a:rPr lang="en-US" sz="1100" b="0" i="0" dirty="0" err="1">
                <a:solidFill>
                  <a:srgbClr val="242424"/>
                </a:solidFill>
                <a:effectLst/>
                <a:highlight>
                  <a:srgbClr val="F9F9F9"/>
                </a:highlight>
                <a:latin typeface="source-code-pro"/>
              </a:rPr>
              <a:t>request.</a:t>
            </a:r>
            <a:r>
              <a:rPr lang="en-US" sz="1100" b="0" i="0" dirty="0" err="1">
                <a:solidFill>
                  <a:srgbClr val="AA0D91"/>
                </a:solidFill>
                <a:effectLst/>
                <a:highlight>
                  <a:srgbClr val="F9F9F9"/>
                </a:highlight>
                <a:latin typeface="source-code-pro"/>
              </a:rPr>
              <a:t>get</a:t>
            </a:r>
            <a:r>
              <a:rPr lang="en-US" sz="1100" b="0" i="0" dirty="0">
                <a:solidFill>
                  <a:srgbClr val="242424"/>
                </a:solidFill>
                <a:effectLst/>
                <a:highlight>
                  <a:srgbClr val="F9F9F9"/>
                </a:highlight>
                <a:latin typeface="source-code-pro"/>
              </a:rPr>
              <a:t>(</a:t>
            </a:r>
            <a:r>
              <a:rPr lang="en-US" sz="1100" b="0" i="0" dirty="0">
                <a:solidFill>
                  <a:srgbClr val="C41A16"/>
                </a:solidFill>
                <a:effectLst/>
                <a:highlight>
                  <a:srgbClr val="F9F9F9"/>
                </a:highlight>
                <a:latin typeface="source-code-pro"/>
              </a:rPr>
              <a:t>"/booking"</a:t>
            </a:r>
            <a:r>
              <a:rPr lang="en-US" sz="1100" b="0" i="0" dirty="0">
                <a:solidFill>
                  <a:srgbClr val="242424"/>
                </a:solidFill>
                <a:effectLst/>
                <a:highlight>
                  <a:srgbClr val="F9F9F9"/>
                </a:highlight>
                <a:latin typeface="source-code-pro"/>
              </a:rPr>
              <a:t>);</a:t>
            </a:r>
            <a:br>
              <a:rPr lang="en-US" sz="1100" dirty="0"/>
            </a:br>
            <a:r>
              <a:rPr lang="en-US" sz="1100" b="0" i="0" dirty="0" err="1">
                <a:solidFill>
                  <a:srgbClr val="242424"/>
                </a:solidFill>
                <a:effectLst/>
                <a:highlight>
                  <a:srgbClr val="F9F9F9"/>
                </a:highlight>
                <a:latin typeface="source-code-pro"/>
              </a:rPr>
              <a:t>console.log</a:t>
            </a:r>
            <a:r>
              <a:rPr lang="en-US" sz="1100" b="0" i="0" dirty="0">
                <a:solidFill>
                  <a:srgbClr val="242424"/>
                </a:solidFill>
                <a:effectLst/>
                <a:highlight>
                  <a:srgbClr val="F9F9F9"/>
                </a:highlight>
                <a:latin typeface="source-code-pro"/>
              </a:rPr>
              <a:t>(</a:t>
            </a:r>
            <a:r>
              <a:rPr lang="en-US" sz="1100" b="0" i="0" dirty="0">
                <a:solidFill>
                  <a:srgbClr val="AA0D91"/>
                </a:solidFill>
                <a:effectLst/>
                <a:highlight>
                  <a:srgbClr val="F9F9F9"/>
                </a:highlight>
                <a:latin typeface="source-code-pro"/>
              </a:rPr>
              <a:t>await</a:t>
            </a:r>
            <a:r>
              <a:rPr lang="en-US" sz="1100" b="0" i="0" dirty="0">
                <a:solidFill>
                  <a:srgbClr val="242424"/>
                </a:solidFill>
                <a:effectLst/>
                <a:highlight>
                  <a:srgbClr val="F9F9F9"/>
                </a:highlight>
                <a:latin typeface="source-code-pro"/>
              </a:rPr>
              <a:t> </a:t>
            </a:r>
            <a:r>
              <a:rPr lang="en-US" sz="1100" b="0" i="0" dirty="0" err="1">
                <a:solidFill>
                  <a:srgbClr val="242424"/>
                </a:solidFill>
                <a:effectLst/>
                <a:highlight>
                  <a:srgbClr val="F9F9F9"/>
                </a:highlight>
                <a:latin typeface="source-code-pro"/>
              </a:rPr>
              <a:t>response.json</a:t>
            </a:r>
            <a:r>
              <a:rPr lang="en-US" sz="1100" b="0" i="0" dirty="0">
                <a:solidFill>
                  <a:srgbClr val="242424"/>
                </a:solidFill>
                <a:effectLst/>
                <a:highlight>
                  <a:srgbClr val="F9F9F9"/>
                </a:highlight>
                <a:latin typeface="source-code-pro"/>
              </a:rPr>
              <a:t>());</a:t>
            </a:r>
            <a:br>
              <a:rPr lang="en-US" sz="1100" dirty="0"/>
            </a:br>
            <a:r>
              <a:rPr lang="en-US" sz="1100" b="0" i="0" dirty="0">
                <a:solidFill>
                  <a:srgbClr val="242424"/>
                </a:solidFill>
                <a:effectLst/>
                <a:highlight>
                  <a:srgbClr val="F9F9F9"/>
                </a:highlight>
                <a:latin typeface="source-code-pro"/>
              </a:rPr>
              <a:t>expect(</a:t>
            </a:r>
            <a:r>
              <a:rPr lang="en-US" sz="1100" b="0" i="0" dirty="0" err="1">
                <a:solidFill>
                  <a:srgbClr val="242424"/>
                </a:solidFill>
                <a:effectLst/>
                <a:highlight>
                  <a:srgbClr val="F9F9F9"/>
                </a:highlight>
                <a:latin typeface="source-code-pro"/>
              </a:rPr>
              <a:t>response.ok</a:t>
            </a:r>
            <a:r>
              <a:rPr lang="en-US" sz="1100" b="0" i="0" dirty="0">
                <a:solidFill>
                  <a:srgbClr val="242424"/>
                </a:solidFill>
                <a:effectLst/>
                <a:highlight>
                  <a:srgbClr val="F9F9F9"/>
                </a:highlight>
                <a:latin typeface="source-code-pro"/>
              </a:rPr>
              <a:t>()).</a:t>
            </a:r>
            <a:r>
              <a:rPr lang="en-US" sz="1100" b="0" i="0" dirty="0" err="1">
                <a:solidFill>
                  <a:srgbClr val="242424"/>
                </a:solidFill>
                <a:effectLst/>
                <a:highlight>
                  <a:srgbClr val="F9F9F9"/>
                </a:highlight>
                <a:latin typeface="source-code-pro"/>
              </a:rPr>
              <a:t>toBeTruthy</a:t>
            </a:r>
            <a:r>
              <a:rPr lang="en-US" sz="1100" b="0" i="0" dirty="0">
                <a:solidFill>
                  <a:srgbClr val="242424"/>
                </a:solidFill>
                <a:effectLst/>
                <a:highlight>
                  <a:srgbClr val="F9F9F9"/>
                </a:highlight>
                <a:latin typeface="source-code-pro"/>
              </a:rPr>
              <a:t>();</a:t>
            </a:r>
            <a:br>
              <a:rPr lang="en-US" sz="1100" dirty="0"/>
            </a:br>
            <a:r>
              <a:rPr lang="en-US" sz="1100" b="0" i="0" dirty="0">
                <a:solidFill>
                  <a:srgbClr val="242424"/>
                </a:solidFill>
                <a:effectLst/>
                <a:highlight>
                  <a:srgbClr val="F9F9F9"/>
                </a:highlight>
                <a:latin typeface="source-code-pro"/>
              </a:rPr>
              <a:t>expect(</a:t>
            </a:r>
            <a:r>
              <a:rPr lang="en-US" sz="1100" b="0" i="0" dirty="0" err="1">
                <a:solidFill>
                  <a:srgbClr val="242424"/>
                </a:solidFill>
                <a:effectLst/>
                <a:highlight>
                  <a:srgbClr val="F9F9F9"/>
                </a:highlight>
                <a:latin typeface="source-code-pro"/>
              </a:rPr>
              <a:t>response.status</a:t>
            </a:r>
            <a:r>
              <a:rPr lang="en-US" sz="1100" b="0" i="0" dirty="0">
                <a:solidFill>
                  <a:srgbClr val="242424"/>
                </a:solidFill>
                <a:effectLst/>
                <a:highlight>
                  <a:srgbClr val="F9F9F9"/>
                </a:highlight>
                <a:latin typeface="source-code-pro"/>
              </a:rPr>
              <a:t>()).</a:t>
            </a:r>
            <a:r>
              <a:rPr lang="en-US" sz="1100" b="0" i="0" dirty="0" err="1">
                <a:solidFill>
                  <a:srgbClr val="242424"/>
                </a:solidFill>
                <a:effectLst/>
                <a:highlight>
                  <a:srgbClr val="F9F9F9"/>
                </a:highlight>
                <a:latin typeface="source-code-pro"/>
              </a:rPr>
              <a:t>toBe</a:t>
            </a:r>
            <a:r>
              <a:rPr lang="en-US" sz="1100" b="0" i="0" dirty="0">
                <a:solidFill>
                  <a:srgbClr val="242424"/>
                </a:solidFill>
                <a:effectLst/>
                <a:highlight>
                  <a:srgbClr val="F9F9F9"/>
                </a:highlight>
                <a:latin typeface="source-code-pro"/>
              </a:rPr>
              <a:t>(</a:t>
            </a:r>
            <a:r>
              <a:rPr lang="en-US" sz="1100" b="0" i="0" dirty="0">
                <a:solidFill>
                  <a:srgbClr val="1C00CF"/>
                </a:solidFill>
                <a:effectLst/>
                <a:highlight>
                  <a:srgbClr val="F9F9F9"/>
                </a:highlight>
                <a:latin typeface="source-code-pro"/>
              </a:rPr>
              <a:t>200</a:t>
            </a:r>
            <a:r>
              <a:rPr lang="en-US" sz="1100" b="0" i="0" dirty="0">
                <a:solidFill>
                  <a:srgbClr val="242424"/>
                </a:solidFill>
                <a:effectLst/>
                <a:highlight>
                  <a:srgbClr val="F9F9F9"/>
                </a:highlight>
                <a:latin typeface="source-code-pro"/>
              </a:rPr>
              <a:t>);</a:t>
            </a:r>
            <a:br>
              <a:rPr lang="en-US" sz="1100" dirty="0"/>
            </a:br>
            <a:r>
              <a:rPr lang="en-US" sz="1100" b="0" i="0" dirty="0">
                <a:solidFill>
                  <a:srgbClr val="242424"/>
                </a:solidFill>
                <a:effectLst/>
                <a:highlight>
                  <a:srgbClr val="F9F9F9"/>
                </a:highlight>
                <a:latin typeface="source-code-pro"/>
              </a:rPr>
              <a:t>})</a:t>
            </a:r>
            <a:endParaRPr lang="en-US" sz="1500" dirty="0"/>
          </a:p>
        </p:txBody>
      </p:sp>
    </p:spTree>
    <p:extLst>
      <p:ext uri="{BB962C8B-B14F-4D97-AF65-F5344CB8AC3E}">
        <p14:creationId xmlns:p14="http://schemas.microsoft.com/office/powerpoint/2010/main" val="94859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5CC7-B6B6-2AF5-C7CF-E09AEFAE7BD7}"/>
              </a:ext>
            </a:extLst>
          </p:cNvPr>
          <p:cNvSpPr>
            <a:spLocks noGrp="1"/>
          </p:cNvSpPr>
          <p:nvPr>
            <p:ph type="title"/>
          </p:nvPr>
        </p:nvSpPr>
        <p:spPr>
          <a:xfrm>
            <a:off x="1371600" y="685800"/>
            <a:ext cx="9263743" cy="827314"/>
          </a:xfrm>
        </p:spPr>
        <p:txBody>
          <a:bodyPr/>
          <a:lstStyle/>
          <a:p>
            <a:r>
              <a:rPr lang="en-US" dirty="0"/>
              <a:t>Performance API Testing - Postman</a:t>
            </a:r>
          </a:p>
        </p:txBody>
      </p:sp>
      <p:pic>
        <p:nvPicPr>
          <p:cNvPr id="4" name="Content Placeholder 3">
            <a:extLst>
              <a:ext uri="{FF2B5EF4-FFF2-40B4-BE49-F238E27FC236}">
                <a16:creationId xmlns:a16="http://schemas.microsoft.com/office/drawing/2014/main" id="{CB7D4DA3-7F94-0A2E-0BDD-0DCE6E23E0BA}"/>
              </a:ext>
            </a:extLst>
          </p:cNvPr>
          <p:cNvPicPr>
            <a:picLocks noGrp="1" noChangeAspect="1"/>
          </p:cNvPicPr>
          <p:nvPr>
            <p:ph idx="1"/>
          </p:nvPr>
        </p:nvPicPr>
        <p:blipFill>
          <a:blip r:embed="rId2"/>
          <a:stretch>
            <a:fillRect/>
          </a:stretch>
        </p:blipFill>
        <p:spPr>
          <a:xfrm>
            <a:off x="2971800" y="3555912"/>
            <a:ext cx="6670099" cy="3282776"/>
          </a:xfrm>
          <a:prstGeom prst="rect">
            <a:avLst/>
          </a:prstGeom>
        </p:spPr>
      </p:pic>
      <p:sp>
        <p:nvSpPr>
          <p:cNvPr id="6" name="TextBox 5">
            <a:extLst>
              <a:ext uri="{FF2B5EF4-FFF2-40B4-BE49-F238E27FC236}">
                <a16:creationId xmlns:a16="http://schemas.microsoft.com/office/drawing/2014/main" id="{CAA15B26-CE0D-EDE1-FA66-FB9675DE281B}"/>
              </a:ext>
            </a:extLst>
          </p:cNvPr>
          <p:cNvSpPr txBox="1"/>
          <p:nvPr/>
        </p:nvSpPr>
        <p:spPr>
          <a:xfrm>
            <a:off x="2600325" y="1657350"/>
            <a:ext cx="7473456" cy="1754326"/>
          </a:xfrm>
          <a:prstGeom prst="rect">
            <a:avLst/>
          </a:prstGeom>
          <a:noFill/>
        </p:spPr>
        <p:txBody>
          <a:bodyPr wrap="none" rtlCol="0">
            <a:spAutoFit/>
          </a:bodyPr>
          <a:lstStyle/>
          <a:p>
            <a:pPr indent="-228600" algn="l">
              <a:buFont typeface="Arial" panose="020B0604020202020204" pitchFamily="34" charset="0"/>
              <a:buChar char="•"/>
            </a:pPr>
            <a:r>
              <a:rPr lang="en-US" sz="1800" b="1" dirty="0"/>
              <a:t>Performance Testing using Postman Canary</a:t>
            </a:r>
            <a:endParaRPr lang="en-US" sz="1800" dirty="0"/>
          </a:p>
          <a:p>
            <a:pPr indent="-228600" algn="l">
              <a:buFont typeface="Arial" panose="020B0604020202020204" pitchFamily="34" charset="0"/>
              <a:buChar char="•"/>
            </a:pPr>
            <a:r>
              <a:rPr lang="en-US" sz="1800" dirty="0"/>
              <a:t>Download Postman Canary  </a:t>
            </a:r>
            <a:r>
              <a:rPr lang="en-US" sz="1800" dirty="0">
                <a:hlinkClick r:id="rId3"/>
              </a:rPr>
              <a:t>Postman Canary: For Mac, Windows, &amp; Linux</a:t>
            </a:r>
            <a:endParaRPr lang="en-US" sz="1800" dirty="0"/>
          </a:p>
          <a:p>
            <a:pPr indent="-228600" algn="l">
              <a:buFont typeface="Arial" panose="020B0604020202020204" pitchFamily="34" charset="0"/>
              <a:buChar char="•"/>
            </a:pPr>
            <a:r>
              <a:rPr lang="en-US" sz="1800" dirty="0"/>
              <a:t>2.   Create Collection </a:t>
            </a:r>
          </a:p>
          <a:p>
            <a:pPr indent="-228600" algn="l">
              <a:buFont typeface="Arial" panose="020B0604020202020204" pitchFamily="34" charset="0"/>
              <a:buChar char="•"/>
            </a:pPr>
            <a:r>
              <a:rPr lang="en-US" sz="1800" dirty="0"/>
              <a:t>3.   Run Collection</a:t>
            </a:r>
          </a:p>
          <a:p>
            <a:pPr indent="-228600" algn="l">
              <a:buFont typeface="Arial" panose="020B0604020202020204" pitchFamily="34" charset="0"/>
              <a:buChar char="•"/>
            </a:pPr>
            <a:r>
              <a:rPr lang="en-US" sz="1800" dirty="0"/>
              <a:t>4.   Go to Performance Tab</a:t>
            </a:r>
          </a:p>
          <a:p>
            <a:pPr indent="-228600" algn="l">
              <a:buFont typeface="Arial" panose="020B0604020202020204" pitchFamily="34" charset="0"/>
              <a:buChar char="•"/>
            </a:pPr>
            <a:r>
              <a:rPr lang="en-US" sz="1800" dirty="0"/>
              <a:t>5.   Enter Virtual users ,Time duration for test and Ramp up period</a:t>
            </a:r>
            <a:endParaRPr lang="en-US" dirty="0"/>
          </a:p>
        </p:txBody>
      </p:sp>
    </p:spTree>
    <p:extLst>
      <p:ext uri="{BB962C8B-B14F-4D97-AF65-F5344CB8AC3E}">
        <p14:creationId xmlns:p14="http://schemas.microsoft.com/office/powerpoint/2010/main" val="235364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ED7E-6444-F376-4FE2-F8A367D2EE5C}"/>
              </a:ext>
            </a:extLst>
          </p:cNvPr>
          <p:cNvSpPr>
            <a:spLocks noGrp="1"/>
          </p:cNvSpPr>
          <p:nvPr>
            <p:ph type="title"/>
          </p:nvPr>
        </p:nvSpPr>
        <p:spPr>
          <a:xfrm>
            <a:off x="1371599" y="685801"/>
            <a:ext cx="9307287" cy="1055914"/>
          </a:xfrm>
        </p:spPr>
        <p:txBody>
          <a:bodyPr>
            <a:normAutofit/>
          </a:bodyPr>
          <a:lstStyle/>
          <a:p>
            <a:pPr algn="ctr"/>
            <a:r>
              <a:rPr lang="en-US" sz="3000" dirty="0"/>
              <a:t>Postman-to-k6 Conversion-</a:t>
            </a:r>
            <a:br>
              <a:rPr lang="en-US" sz="3000" dirty="0"/>
            </a:br>
            <a:r>
              <a:rPr lang="en-US" sz="3000" dirty="0"/>
              <a:t>Shift left performance Testing</a:t>
            </a:r>
          </a:p>
        </p:txBody>
      </p:sp>
      <p:sp>
        <p:nvSpPr>
          <p:cNvPr id="3" name="Content Placeholder 2">
            <a:extLst>
              <a:ext uri="{FF2B5EF4-FFF2-40B4-BE49-F238E27FC236}">
                <a16:creationId xmlns:a16="http://schemas.microsoft.com/office/drawing/2014/main" id="{010B6C16-1472-0113-4B0A-7622C2D2297B}"/>
              </a:ext>
            </a:extLst>
          </p:cNvPr>
          <p:cNvSpPr>
            <a:spLocks noGrp="1"/>
          </p:cNvSpPr>
          <p:nvPr>
            <p:ph idx="1"/>
          </p:nvPr>
        </p:nvSpPr>
        <p:spPr/>
        <p:txBody>
          <a:bodyPr>
            <a:normAutofit fontScale="92500" lnSpcReduction="20000"/>
          </a:bodyPr>
          <a:lstStyle/>
          <a:p>
            <a:r>
              <a:rPr lang="en-US" sz="1500" dirty="0"/>
              <a:t>Grafana K6 is very powerful load testing tool which can be used to simulate hundreds of user requests concurrently whilst providing data visualization and monitoring. It can generate real time dashboards and reports in Grafana and Datadog.</a:t>
            </a:r>
          </a:p>
          <a:p>
            <a:r>
              <a:rPr lang="en-US" sz="1500" dirty="0"/>
              <a:t>Why K6 with Postman ?</a:t>
            </a:r>
            <a:br>
              <a:rPr lang="en-US" sz="1500" dirty="0"/>
            </a:br>
            <a:r>
              <a:rPr lang="en-US" sz="1500" dirty="0"/>
              <a:t>This will help tester to test performance/load/stress testing of APIs in the beginning of the development. It is kind of approach for shift left and helps to identify performance issues in early phase. We can easily convert postman collection to K6 script.</a:t>
            </a:r>
          </a:p>
          <a:p>
            <a:r>
              <a:rPr lang="en-US" sz="2000" dirty="0">
                <a:cs typeface="Calibri" panose="020F0502020204030204"/>
              </a:rPr>
              <a:t>Node.js </a:t>
            </a:r>
            <a:r>
              <a:rPr lang="en-US" sz="2000" dirty="0">
                <a:solidFill>
                  <a:srgbClr val="13C4A5"/>
                </a:solidFill>
                <a:ea typeface="+mn-lt"/>
                <a:cs typeface="+mn-lt"/>
                <a:hlinkClick r:id="rId2"/>
              </a:rPr>
              <a:t>https://nodejs.org/en</a:t>
            </a:r>
            <a:endParaRPr lang="en-US" sz="2000" dirty="0">
              <a:solidFill>
                <a:srgbClr val="13C4A5"/>
              </a:solidFill>
              <a:ea typeface="+mn-lt"/>
              <a:cs typeface="+mn-lt"/>
            </a:endParaRPr>
          </a:p>
          <a:p>
            <a:r>
              <a:rPr lang="en-US" sz="2000" dirty="0">
                <a:cs typeface="Calibri" panose="020F0502020204030204"/>
              </a:rPr>
              <a:t>K6 </a:t>
            </a:r>
            <a:r>
              <a:rPr lang="en-US" sz="2000" dirty="0">
                <a:solidFill>
                  <a:srgbClr val="13C4A5"/>
                </a:solidFill>
                <a:ea typeface="+mn-lt"/>
                <a:cs typeface="+mn-lt"/>
                <a:hlinkClick r:id="rId3"/>
              </a:rPr>
              <a:t>https://k6.io/open-source/</a:t>
            </a:r>
            <a:endParaRPr lang="en-US" sz="2000" dirty="0">
              <a:cs typeface="Calibri" panose="020F0502020204030204"/>
            </a:endParaRPr>
          </a:p>
          <a:p>
            <a:r>
              <a:rPr lang="en-US" sz="2000" dirty="0">
                <a:cs typeface="Calibri" panose="020F0502020204030204"/>
              </a:rPr>
              <a:t>Newman    </a:t>
            </a:r>
            <a:r>
              <a:rPr lang="en-US" sz="2000" dirty="0">
                <a:ea typeface="+mn-lt"/>
                <a:cs typeface="+mn-lt"/>
              </a:rPr>
              <a:t> </a:t>
            </a:r>
            <a:r>
              <a:rPr lang="en-US" sz="2000" dirty="0">
                <a:solidFill>
                  <a:srgbClr val="13C4A5"/>
                </a:solidFill>
                <a:ea typeface="+mn-lt"/>
                <a:cs typeface="+mn-lt"/>
                <a:hlinkClick r:id="rId4"/>
              </a:rPr>
              <a:t>https://www.npmjs.com/package/newman</a:t>
            </a:r>
            <a:endParaRPr lang="en-US" sz="2000" dirty="0">
              <a:cs typeface="Calibri" panose="020F0502020204030204"/>
            </a:endParaRPr>
          </a:p>
          <a:p>
            <a:r>
              <a:rPr lang="en-US" sz="2000" dirty="0">
                <a:cs typeface="Calibri" panose="020F0502020204030204"/>
              </a:rPr>
              <a:t>VS Code </a:t>
            </a:r>
            <a:r>
              <a:rPr lang="en-US" sz="2000" dirty="0">
                <a:solidFill>
                  <a:srgbClr val="13C4A5"/>
                </a:solidFill>
                <a:ea typeface="+mn-lt"/>
                <a:cs typeface="+mn-lt"/>
                <a:hlinkClick r:id="rId5"/>
              </a:rPr>
              <a:t>https://code.visualstudio.com/download</a:t>
            </a:r>
            <a:endParaRPr lang="en-US" sz="2000" dirty="0">
              <a:ea typeface="+mn-lt"/>
              <a:cs typeface="+mn-lt"/>
            </a:endParaRPr>
          </a:p>
          <a:p>
            <a:r>
              <a:rPr lang="en-US" sz="2000" dirty="0">
                <a:cs typeface="Calibri" panose="020F0502020204030204"/>
              </a:rPr>
              <a:t>Postman </a:t>
            </a:r>
            <a:r>
              <a:rPr lang="en-US" sz="2000" dirty="0">
                <a:solidFill>
                  <a:srgbClr val="13C4A5"/>
                </a:solidFill>
                <a:ea typeface="+mn-lt"/>
                <a:cs typeface="+mn-lt"/>
                <a:hlinkClick r:id="rId6"/>
              </a:rPr>
              <a:t>https://www.postman.com/downloads/</a:t>
            </a:r>
            <a:r>
              <a:rPr lang="en-US" sz="2000" dirty="0">
                <a:ea typeface="+mn-lt"/>
                <a:cs typeface="+mn-lt"/>
              </a:rPr>
              <a:t>(</a:t>
            </a:r>
            <a:r>
              <a:rPr lang="en-US" sz="2000" dirty="0" err="1">
                <a:ea typeface="+mn-lt"/>
                <a:cs typeface="+mn-lt"/>
              </a:rPr>
              <a:t>Postbot</a:t>
            </a:r>
            <a:r>
              <a:rPr lang="en-US" sz="2000" dirty="0">
                <a:ea typeface="+mn-lt"/>
                <a:cs typeface="+mn-lt"/>
              </a:rPr>
              <a:t> AI &amp; </a:t>
            </a:r>
            <a:r>
              <a:rPr lang="en-US" sz="2000" dirty="0" err="1">
                <a:ea typeface="+mn-lt"/>
                <a:cs typeface="+mn-lt"/>
              </a:rPr>
              <a:t>NewMan</a:t>
            </a:r>
            <a:r>
              <a:rPr lang="en-US" sz="2000" dirty="0">
                <a:ea typeface="+mn-lt"/>
                <a:cs typeface="+mn-lt"/>
              </a:rPr>
              <a:t>)</a:t>
            </a:r>
          </a:p>
          <a:p>
            <a:r>
              <a:rPr lang="en-US" sz="2000" dirty="0">
                <a:cs typeface="Calibri" panose="020F0502020204030204"/>
              </a:rPr>
              <a:t>Postman-to-k6 </a:t>
            </a:r>
            <a:r>
              <a:rPr lang="en-US" sz="2000" dirty="0">
                <a:solidFill>
                  <a:srgbClr val="13C4A5"/>
                </a:solidFill>
                <a:ea typeface="+mn-lt"/>
                <a:cs typeface="+mn-lt"/>
                <a:hlinkClick r:id="rId7"/>
              </a:rPr>
              <a:t>https://www.npmjs.com/package/@apideck/postman-to-k6</a:t>
            </a:r>
            <a:endParaRPr lang="en-US" sz="2000" dirty="0">
              <a:solidFill>
                <a:srgbClr val="13C4A5"/>
              </a:solidFill>
              <a:cs typeface="Calibri" panose="020F0502020204030204"/>
            </a:endParaRPr>
          </a:p>
          <a:p>
            <a:endParaRPr lang="en-US" sz="1500" dirty="0"/>
          </a:p>
        </p:txBody>
      </p:sp>
    </p:spTree>
    <p:extLst>
      <p:ext uri="{BB962C8B-B14F-4D97-AF65-F5344CB8AC3E}">
        <p14:creationId xmlns:p14="http://schemas.microsoft.com/office/powerpoint/2010/main" val="29733185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817</TotalTime>
  <Words>1500</Words>
  <Application>Microsoft Macintosh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Calibri</vt:lpstr>
      <vt:lpstr>Consolas</vt:lpstr>
      <vt:lpstr>Courier New</vt:lpstr>
      <vt:lpstr>Franklin Gothic Book</vt:lpstr>
      <vt:lpstr>IBM Plex Sans</vt:lpstr>
      <vt:lpstr>IBMPlexMono</vt:lpstr>
      <vt:lpstr>Inter</vt:lpstr>
      <vt:lpstr>source-code-pro</vt:lpstr>
      <vt:lpstr>source-serif-pro</vt:lpstr>
      <vt:lpstr>Times</vt:lpstr>
      <vt:lpstr>Wingdings</vt:lpstr>
      <vt:lpstr>Crop</vt:lpstr>
      <vt:lpstr>API Testing Demo</vt:lpstr>
      <vt:lpstr>API Testing using Postman</vt:lpstr>
      <vt:lpstr>Postman Testing- </vt:lpstr>
      <vt:lpstr>Postman Examples: </vt:lpstr>
      <vt:lpstr>Challenges and Testing - </vt:lpstr>
      <vt:lpstr>API Testing using Newman </vt:lpstr>
      <vt:lpstr>API Testing using Playwright</vt:lpstr>
      <vt:lpstr>Performance API Testing - Postman</vt:lpstr>
      <vt:lpstr>Postman-to-k6 Conversion- Shift left performance Testing</vt:lpstr>
      <vt:lpstr>Steps to Get Performance of API using postman-to-k6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 Demo</dc:title>
  <dc:creator>Alok Shrivastava</dc:creator>
  <cp:lastModifiedBy>Alok Shrivastava</cp:lastModifiedBy>
  <cp:revision>29</cp:revision>
  <dcterms:created xsi:type="dcterms:W3CDTF">2024-05-28T17:03:07Z</dcterms:created>
  <dcterms:modified xsi:type="dcterms:W3CDTF">2024-05-29T14:38:23Z</dcterms:modified>
</cp:coreProperties>
</file>