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sldIdLst>
    <p:sldId id="256" r:id="rId2"/>
    <p:sldId id="257" r:id="rId3"/>
    <p:sldId id="258" r:id="rId4"/>
    <p:sldId id="262" r:id="rId5"/>
    <p:sldId id="264" r:id="rId6"/>
    <p:sldId id="266" r:id="rId7"/>
    <p:sldId id="263" r:id="rId8"/>
    <p:sldId id="260" r:id="rId9"/>
    <p:sldId id="261" r:id="rId10"/>
    <p:sldId id="265" r:id="rId11"/>
    <p:sldId id="259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3" r:id="rId30"/>
    <p:sldId id="284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E5661A-BDAA-4579-B2F5-AA9011776D83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stuff\seminars\BG_JUG\OpenJDK\bg_jug_seminar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937338"/>
            <a:ext cx="2069137" cy="9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D698992-9F5B-4E9D-871D-4517B2EC8643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nit_testing" TargetMode="External"/><Relationship Id="rId2" Type="http://schemas.openxmlformats.org/officeDocument/2006/relationships/hyperlink" Target="http://en.wikipedia.org/wiki/Software_test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pestano.wordpress.com/2014/10/25/arquillian-and-mocks/" TargetMode="External"/><Relationship Id="rId5" Type="http://schemas.openxmlformats.org/officeDocument/2006/relationships/hyperlink" Target="https://rpestano.wordpress.com/2014/06/08/arquillian/" TargetMode="External"/><Relationship Id="rId4" Type="http://schemas.openxmlformats.org/officeDocument/2006/relationships/hyperlink" Target="http://martinfowler.com/articles/mocksArentStubs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bgjug-testing" TargetMode="External"/><Relationship Id="rId2" Type="http://schemas.openxmlformats.org/officeDocument/2006/relationships/hyperlink" Target="http://bit.ly/bgjug-testing-slid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bgjug-testing-fina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57400"/>
            <a:ext cx="6781800" cy="2136775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Test it!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Unit</a:t>
            </a:r>
            <a:r>
              <a:rPr lang="en-US" sz="4000" dirty="0"/>
              <a:t>, mocking and </a:t>
            </a:r>
            <a:r>
              <a:rPr lang="en-US" sz="4000" dirty="0" smtClean="0"/>
              <a:t>in-container </a:t>
            </a:r>
            <a:br>
              <a:rPr lang="en-US" sz="4000" dirty="0" smtClean="0"/>
            </a:br>
            <a:r>
              <a:rPr lang="en-US" sz="4000" dirty="0" smtClean="0"/>
              <a:t>Meet </a:t>
            </a:r>
            <a:r>
              <a:rPr lang="en-US" sz="4000" dirty="0" err="1"/>
              <a:t>Arquillian</a:t>
            </a:r>
            <a:r>
              <a:rPr lang="en-US" sz="4000" dirty="0"/>
              <a:t>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343400"/>
            <a:ext cx="64008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Ivan St. Ivanov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 descr="D:\stuff\seminars\BG_JUG\OpenJDK\bg_jug_semina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8896"/>
            <a:ext cx="2827689" cy="124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96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unit of code</a:t>
            </a:r>
          </a:p>
          <a:p>
            <a:r>
              <a:rPr lang="en-US" dirty="0" smtClean="0"/>
              <a:t>In isolation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/>
              <a:t>Quick feedback</a:t>
            </a:r>
            <a:endParaRPr lang="en-US" dirty="0" smtClean="0"/>
          </a:p>
          <a:p>
            <a:pPr lvl="1"/>
            <a:r>
              <a:rPr lang="en-US" dirty="0" smtClean="0"/>
              <a:t>Facilitate change</a:t>
            </a:r>
          </a:p>
          <a:p>
            <a:pPr lvl="1"/>
            <a:r>
              <a:rPr lang="en-US" dirty="0" smtClean="0"/>
              <a:t>Document features</a:t>
            </a:r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Won’t catch integration errors</a:t>
            </a:r>
          </a:p>
          <a:p>
            <a:pPr lvl="1"/>
            <a:r>
              <a:rPr lang="en-US" dirty="0" smtClean="0"/>
              <a:t>Too much mocking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9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sz="8000" b="1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sz="2800" b="1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purpose of automated testing is to enable change. Verifying correctness is just a nice side effect</a:t>
            </a:r>
            <a:r>
              <a:rPr lang="en-US" dirty="0" smtClean="0"/>
              <a:t>. </a:t>
            </a:r>
          </a:p>
          <a:p>
            <a:pPr marL="82296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Jeremy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Norris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5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frameworks</a:t>
            </a:r>
            <a:endParaRPr lang="en-US" dirty="0"/>
          </a:p>
        </p:txBody>
      </p:sp>
      <p:pic>
        <p:nvPicPr>
          <p:cNvPr id="6146" name="Picture 2" descr="junit tutori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914649"/>
            <a:ext cx="2381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tutorialspoint.com/testng/images/testng-mini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181224"/>
            <a:ext cx="190500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82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JUnit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need to extend framework classes</a:t>
            </a:r>
          </a:p>
          <a:p>
            <a:r>
              <a:rPr lang="en-US" dirty="0" smtClean="0"/>
              <a:t>Annotate test methods with @Test</a:t>
            </a:r>
          </a:p>
          <a:p>
            <a:r>
              <a:rPr lang="en-US" dirty="0" smtClean="0"/>
              <a:t>Preparation methods with @Before and @</a:t>
            </a:r>
            <a:r>
              <a:rPr lang="en-US" dirty="0" err="1" smtClean="0"/>
              <a:t>BeforeClass</a:t>
            </a:r>
            <a:endParaRPr lang="en-US" dirty="0" smtClean="0"/>
          </a:p>
          <a:p>
            <a:r>
              <a:rPr lang="en-US" dirty="0" smtClean="0"/>
              <a:t>Cleanup activities with @After and @</a:t>
            </a:r>
            <a:r>
              <a:rPr lang="en-US" dirty="0" err="1" smtClean="0"/>
              <a:t>AfterClass</a:t>
            </a:r>
            <a:endParaRPr lang="en-US" dirty="0" smtClean="0"/>
          </a:p>
          <a:p>
            <a:r>
              <a:rPr lang="en-US" dirty="0" smtClean="0"/>
              <a:t>Check with Assert methods</a:t>
            </a:r>
          </a:p>
          <a:p>
            <a:r>
              <a:rPr lang="en-US" dirty="0" smtClean="0"/>
              <a:t>Extensible with test runners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4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8081"/>
            <a:ext cx="7498080" cy="1143000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JUnit</a:t>
            </a:r>
            <a:r>
              <a:rPr lang="en-US" dirty="0" smtClean="0"/>
              <a:t> 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14400"/>
            <a:ext cx="7498080" cy="5943600"/>
          </a:xfrm>
        </p:spPr>
        <p:txBody>
          <a:bodyPr>
            <a:normAutofit fontScale="55000" lnSpcReduction="20000"/>
          </a:bodyPr>
          <a:lstStyle/>
          <a:p>
            <a:pPr marL="82296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FooBarTest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82296" indent="0">
              <a:buNone/>
            </a:pPr>
            <a:endParaRPr lang="en-US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Foo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82296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@Before</a:t>
            </a:r>
          </a:p>
          <a:p>
            <a:pPr marL="82296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setup() {</a:t>
            </a:r>
          </a:p>
          <a:p>
            <a:pPr marL="82296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Foo();</a:t>
            </a:r>
          </a:p>
          <a:p>
            <a:pPr marL="82296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82296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82296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</a:p>
          <a:p>
            <a:pPr marL="82296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testBar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Exception {</a:t>
            </a:r>
          </a:p>
          <a:p>
            <a:pPr marL="82296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assertEquals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"bar"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.getBar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82296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82296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@After</a:t>
            </a:r>
          </a:p>
          <a:p>
            <a:pPr marL="82296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tearDown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82296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.cleanup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82296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82296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76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lachroniquefaciledumercredi.files.wordpress.com/2012/04/moar_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066800"/>
            <a:ext cx="6279048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78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Stubs and mocks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are not isolated</a:t>
            </a:r>
          </a:p>
          <a:p>
            <a:r>
              <a:rPr lang="en-US" dirty="0" smtClean="0"/>
              <a:t>Stubs</a:t>
            </a:r>
          </a:p>
          <a:p>
            <a:pPr lvl="1"/>
            <a:r>
              <a:rPr lang="en-US" dirty="0" smtClean="0"/>
              <a:t>Test doubles</a:t>
            </a:r>
          </a:p>
          <a:p>
            <a:pPr lvl="1"/>
            <a:r>
              <a:rPr lang="en-US" dirty="0" smtClean="0"/>
              <a:t>Predetermined behavior</a:t>
            </a:r>
          </a:p>
          <a:p>
            <a:r>
              <a:rPr lang="en-US" dirty="0" smtClean="0"/>
              <a:t>Mocks</a:t>
            </a:r>
          </a:p>
          <a:p>
            <a:pPr lvl="1"/>
            <a:r>
              <a:rPr lang="en-US" dirty="0" smtClean="0"/>
              <a:t>Validate behavior as well</a:t>
            </a:r>
          </a:p>
          <a:p>
            <a:r>
              <a:rPr lang="en-US" dirty="0" smtClean="0"/>
              <a:t>Unit under test implies dependency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8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</a:t>
            </a:r>
            <a:r>
              <a:rPr lang="en-US" dirty="0" err="1" smtClean="0"/>
              <a:t>injectability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usecase</a:t>
            </a:r>
            <a:endParaRPr lang="en-US" dirty="0" smtClean="0"/>
          </a:p>
          <a:p>
            <a:pPr lvl="1"/>
            <a:r>
              <a:rPr lang="en-US" dirty="0" smtClean="0"/>
              <a:t>Conference manager</a:t>
            </a:r>
          </a:p>
          <a:p>
            <a:pPr lvl="1"/>
            <a:r>
              <a:rPr lang="en-US" dirty="0" smtClean="0"/>
              <a:t>Cache</a:t>
            </a:r>
          </a:p>
          <a:p>
            <a:r>
              <a:rPr lang="en-US" dirty="0" smtClean="0"/>
              <a:t>Wrong:</a:t>
            </a:r>
          </a:p>
          <a:p>
            <a:pPr lvl="1"/>
            <a:r>
              <a:rPr lang="en-US" dirty="0" smtClean="0"/>
              <a:t>Create Cache inside Conference manager</a:t>
            </a:r>
          </a:p>
          <a:p>
            <a:pPr lvl="1"/>
            <a:r>
              <a:rPr lang="en-US" dirty="0" smtClean="0"/>
              <a:t>Lookup Cache</a:t>
            </a:r>
          </a:p>
          <a:p>
            <a:r>
              <a:rPr lang="en-US" dirty="0" smtClean="0"/>
              <a:t>Correct</a:t>
            </a:r>
          </a:p>
          <a:p>
            <a:pPr lvl="1"/>
            <a:r>
              <a:rPr lang="en-US" dirty="0" smtClean="0"/>
              <a:t>Constructor or setter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40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libraries</a:t>
            </a:r>
            <a:endParaRPr lang="en-US" dirty="0"/>
          </a:p>
        </p:txBody>
      </p:sp>
      <p:pic>
        <p:nvPicPr>
          <p:cNvPr id="8194" name="Picture 2" descr="http://upload.wikimedia.org/wikipedia/commons/3/3e/Easymoc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2867025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jpeg;base64,/9j/4AAQSkZJRgABAQAAAQABAAD/2wCEAAkGBxQSEhUUEhAUFRQUGBgXFRgXGBQVFhccFxUcFxYUGBgYHCggGCAlIBUYITEjJSkrLy4uFx8zODMsOSgtLi0BCgoKDg0OGhAQGywkICQuLSwsMCwvLCwsLCwsLCwsLCwsLCwsLywsLCwsLCwsLCwsLCwsLCwsLCwsLCwsLCwsLP/AABEIAIABFQMBIgACEQEDEQH/xAAcAAEAAgMBAQEAAAAAAAAAAAAABgcDBAUBAgj/xABHEAABAwIDBAYFCAcGBwAAAAABAAIDBBEGEiEFMUFRBxMiYXGRMjSBobIUM0JScnOxwSM1goPR4fAVQ7O0wtIIFiQlYpLx/8QAGgEBAAMBAQEAAAAAAAAAAAAAAAIDBAEFBv/EACcRAAICAQQCAQMFAAAAAAAAAAABAhEDBBITITFBBSIy8BQVUcHR/9oADAMBAAIRAxEAPwC8UREAREQBERAEREAREQBERAEREAREQBERAEREAREQBERAF4V6sFbVMiY6SRwa1oJJOiAzLy4VObY6QKmrlLKS8MNiM1u2bj0i7UM7vxWlUvMOjnySSknO4uect9XN36km1xz8FRPMoqzO9RH0XiCvVG8Az5qKI66ZhqLfSO7mBe1+4qR3V0XasvTtWeoi8uunT1F4vUAREQBERAEREAREQBERAEREAREQBERAEREAREQBERAEREAREQHxK+wJ5C6rXpL2519J1TI3gOcHEkCxDdRaxuNbeS3ekfGD6a0FOR1rm5nu3ljToLD62t9RuHtVfQYmc6EwzsEhF8rjfMN5vpYg/wAVmzZK6iZcuVdxObQVYgbcemQTcaEA3B19tvNfVbtMv3WFhZoHIAdn+uSw0dGai4a4h31Tu1N7X4e1Tvo0wbG93XzuDnROI6m1g1wsQ919/MW01vwVKg59GbGpSpIsLCGzjT0kMZ9INzP3ek7tOGmmhNr9yiOPMSVNPXwRRy5InPp7gAXd1kkjXgk8Oy1WLdVF0ynJV0r++E/+lQP963JUj0kqVFvgKtulnFVRSOYymkyExPebAG7nSMiiGo5vJ/ZVksNwqXx3/wBVtuGAG466mY4fdtdO7/Eb5Lp0uKiDurZnN3ZW5jzNtT5rOvAF6gCIiAIiIAiIgCIiAIiIAiIgCIiAIiIAiIgCIiAIiIAiIgCIiAp7aMDJaqpkl7XbcLnQWFmixOrbEd6iu25Y2uLYu05xtcDmbAD2ac7lXntLDNLP85A077kZmk31Ny0i6iNHsmKk2y2FkcTYqimc+O7bva+FzQ4NeTc3aS48eys/AZZYJNnHwtgE5GPkllhlLc9g1py9ojKcwve2XipS3Cbwf0W0amIkDOY+oAcRu0cx1t/NSiQR27dtNNR+HuRzGtGuUD9m3dwVkcaiXQxxiR7/AJVntrtmu3W303n81vVf9Kux3Q/JQ6pmqCS7tzFhd87E7KMrQOHvVvl7ObPNqwVmz4pQDJHG4N3Fwabc7ct3uViLDhy4VqnXczbFWwOOYNtCWtB1DReO9hfnwVf4LY6o21LKZM3UioeHutqQ7qI3utYbgCrhbUs3GVosPrN4LToaamYSacx5iO0W5d176lu/VDlkYmxBtCjkgFTJSVMc0rYgI2SRznOQLt7Ra7KDci24XvzsMKBQxfKtt2c4OZQU7XtaL6Szki7iTvDG6faU+Q6EREAREQBERAEREAREQBERAEREAREQBEXxJKG6ucAO8gID7RfLXAi4II7l9IAiLDUVLIxd72tHDMQPxQGZF4031B0XqAIiIAoZjQZK/ZUtt1RJET97TvaB5qZqH9J9209PKP7ispn+wydWf8RAd6Vpc/VpsA7UW3+1a9SzMGautZwtw0J1JW1WMtd1i4bsvj7V8CRj25QcobyO7nZCLOdk7VraEaH8brkYg2l8mi6saGQkjiC1u8DvJcFJ2wMY0AOvyueHMlQrpC2HLUiMw5SIw65vYG9iLH9lQartFGRSjFteTkUG0/lBaxnpXDDpuDjYEnx09qmOHaYxh4P0jpvvoFEcDYVnhmbPMxoYASDma4uu0taLNOm8k/Z5qyYIhYPHtXYeOzmn3NXIj2ASH1W1Jrb6rqr8xBE2M+9rlNVDuixpNG+U756mpl8c07tfcpipGoIiIDxFr7RqxDE+R25gJ/konsrGpfIGysa1jr6gns6X1vvCoyajHjkoyfbIuSTomiXUD2ljd5daBjQ3m8Ek99riy+dn43kDh1zGubxLQQR32vqqP1+HdtsjyRuifIoptvGLI7NhAe4gG/0RcXA03lcSPG1QDq2MjllI991LJrsMJbWzvJFFjBerkYf24yqYS0ZXN9Jp4X3Ecws22NsR0zc0h1PotGrnHuC0LLBw330StVZ0Loq9qcbzE/o2MYO+7j+IXzBjacHttjcPAtPndZP3HDdWQ5YliIuRsLb8dSLNu143sO/xHMLo1dU2Nhe85Wt1JK1xyRlHcn0TTT7MyXUE2hjh5NoYwBzfck99huWpFjaoB7QjcOWUj81ll8hhTqyHLEsZV90hynr2Mv2RGHW4XLnAnyapLsDEkdT2bZJN+U8e8Hiot0hetN+6b8b1Xrcinp90X7OZGnHo7PR5KTFI0nRr9O67dw7tPxUsUP6Ofm5ftN+FdPEmIm0wDWgOkO5vADm5W6fJGGnjKTJRaUbO6vzN08uqP7UeJs3U5WfJr+hl6sZ8vC+cuvx3cLK+cL4hNVmDmBrm2Ol7EHx3KAdKfSa2kqjSMo4ZzGGukMwuGueA4NaLfVc037+5aceSOSO6PgknZ1+gh0/9mAz5snWO6jNe/V2G6/0b5re1V5tzpmr21j+pMbYI5HNEZY12ZrTbtPPaubX0IUlqum5rKSF7KO8kmdr2ZssbMlh2TbW4cCPJUXWTZ5HvtbO5zrcsxJsrDp+zNhbRFTTQzgECaNkgB3jO0Ot71vqjujfpZ1o6CSls0NjgbI15JuGhjXFtu7grNxrjWm2ZEHzkuc7SONli954kX0AHEn3mwQEjuot0oQF+yqu29kYlHjC9so98aqDanTtWPcfk9PBEzhmDpHb997ge5SHCePKnaUM0FUIi2SKRpLWlvpMOnpEFAWgJs8TS03zxtcDw1aOaj8u1Mt+tZo05eIzOO5un/wAWHYe1wNl0EjtS6BjDfiWMyuv7QfJR3aW0Q57Q4Xa6S+hOazdBYjdqbrLnk1JUymcqZKKbb7XXz25AAWt3L5rttMDezu9w/nw5aqu5K8tc43zMvo7jr6QcL6EG4W3svaBleI2/3hsPGxId4XsfBUrNkfVFPJ3TLAlqSImAGwJuO4WuPiW/UVOWGVxFuriJuNx7Nzfv0XLlgIcyPllHdqB5bl7jurczZdY45fm3sbk5u7I9t7ea9BeDTE6PRrBk2XRg73QtkP739J/rUmWnsemEUEMY3RxsYPBrA0fgtxCYREQHIxX6pN9n8wqtijLnBo3uIA8SbD8VaeK/VJvs/mFWeyfn4fvY/jC8X5FJ5Yp/nZRl+5E6gwXAGWdmL+Lgba9wUE2lSdTK+Mm+R1r8+SuJVTin1ub7X+kKXyGGEIRcVXoZYpLo62E8NMnYZZbltyGtBtu3k+1Y8XYfZThr4rhpOUtJvbS9x5KSYF9UZ9p/xlavSH8wz7wfCVJ6fGtLururOuK2WcDAkpFVbg5jgfZqufiHaBnne6+gJa3uAPDx3rawd6yLb8j/AMFwhuXnym+CMPVsrb+kmWGMKskjEs9yHei0G2nM8Vs7fwhGI3PgBa5oJy3JDgN9r8VJtlAdTFb6jfhC2XjRezHR4uJKvXkvUFVFPUFW6GRsjDYtN/EcWnxUjxztTrDHG09jKJD4u9EHwH4qLygZjbdc28L6LY2iTmbff1cfwBeLHLKOOWP0/wDf7M6lSaOjhXYgqZDmJDGWvbeSdw9yk208GQuYepBY8DTUkE8jdYejm3Vy8848sun5qXr1dJpscsCbXbLoQW0q3Y+y521MYET2uY8EmxAAB1N9x0vuPFbvSD6037pvxvViquukL1pv3TfjeqdTp44dO1F+yM47YHmHNstpqeU73ucAxvPT0j3BcaNktTLxfJIdT+Z5ALVjjLjZoJPIb9NStnZVc6CVsjfonUcwdCPIrByuajGf2r8sru6T8FmYe2O2mjyjVx1e7mf4Bfmvpt/XVX+5/wAtGv1FSVDZGNe03a4Aj2r8u9Nv66q/3P8Alo19JCMYxSj4NSSS6J10NYXpK7Zr/ldMyXq535CczXNuxlwHNINu69lS20ow2aRrRZrXvAHIBxAC/QP/AA8/q2b79/8AhtVAbX9Ym+8f8ZUzp+lOjrBlBHSUdYKVgnMEUhkJe45nRAueGlxaDqToFQOPsQvrq6aZzrtzFkYvo1jTZoHLn4kr9KYXv/YlPl3/ACKO3j1AsvyQgLx6MOiOCemZVV4c4zDPHGHFoDD6LnFupLh2u4Ed6m8XR3TUj2y0gcwNPbYXOe0tO+19RYFS/Y7WiCIMtl6tmW3LKLLZl3HwP4ICscO05fscsDHONNPUtyg2zAVLyR7A7hyXJfSMc+IMLnhvpE27BzZiw2Ha53PA8wpXgUDNtGMjRlY57bcpmNlGn7S61JsuH5R1pgi625s9ts5JuCXAae0qmeLc7Kpwt2QbZ+wozme9hzukcwgOsGNBBHWcSDZtgV28P7Gp6Z7i3N1jrDM4C4DtcreA/ksu14j1jn8Sb+/Qe5bNMRJ1clr9WHOHc4Dl7SvPjnks21+CPFH+OzNVdqbv1v8Ake9cTGbiaVsBFxLVUzPOoa9x8mHyXe2bHme5x37lyMTNz1uzIwAb1RkPhFC//cvSkm5pk15LCa2y+kRWFgREQHIxX6pN9n8wq02T8/D95H8YVrbVpRLC+Mmwc0i/LkVCdjYXkbOx0j48rHB2hJzEG4sLaajivL1uGc8sHFdFU4tyRYKqnFPrc32v9IVrBQXEuG3vndJG5ln2JBNiDax8RorfkMc541tV9ncqbXR28C+qM+0/4itTpD+YZ94PhK7GH6HqIGR5gSLkkbiSbm3msOKdmfKIcocGuBDmk7tOBU5YpPTbF5o619NELwR6237LvwXP25QmGd7CNLkt72k3ClOEsPvil6yRzLgEAA3OvFd3b+xY6lvbOVw9F2lx3HmO5YY6Oc8FNU7K+NuJxcK4mjEQimfkczRpO5w4a8CNy2sQYpiZE5sUgfI4EDLqG30zE9yi1XheZh7JY8c2ut7juXxT4ancbENaObnfwuV1ZtUocewbppVRy6SndI9rGi7nEAfxUhxtszqnRuaOyWNYftM/iLeSk2HMPR0/azB8hFi7gOYaF1do0LJoyyQXafdyI5EKePQPhal9zOrH9PZXmEdtNppHCS+R9rka2I3Ej2qU7WxbCyM9U8PkPogA2BPEnuUa2hhORhPVvbI3hrld4WOnktWHDc7jbK1o5ucLe65VOOWqxR41EinNdHzsaumdVRuD3F73gHU6gntAi+61z3WXQ6QfWW/dN+N6kuGsPMp+0XB8p0zcB3NHBaWMthOnex7HNzBuUhxtcAkgjzKslpsq07T7bZ3Y9jNfo9p2lsry0FwIaD3EahcHFOy/k85AHYf2meerfYfyU1wlso08Tg5wc5zrnLqBpYBZ8R7JbURZS4NcNWOO4Hke4qx6Ry0yjXaOuFwojmA9r2Jp3nfcx+P0m/mqR6bP11Vfuf8ALRq7MPYZeydr5HsAYbgNNy4jdbRRHpY6MZ6ytNVSviPWtYJGvcWlrmNDA4aWtla3v071o0KyLHU0Tx3XZ1f+Hkf9tl+/f8DVQG2mEVEwPCWT4yv1J0XYWOzaIQve18jnukkLL5QTYBova4AaNbDeq8x/0QPlqZJ6KaECRxe6KQuaWuPpZXAEEE662sthMmvR/i2hfQUdOayHreoiiMZcGvzBgY5tj3gr874z2E6irZ6dwtkecnIsd2mOHdYhTnDvQ9WfKInTywRRse1ziHlzyAb2aAN+ltSN6t3pBwJT7TiAkd1czAerlABI/wDFwv2m910BE+ivpQpjSR09bOIpoW5A9+jJGt0acx0DgLA33kX4rpY56U6SKEx0s7Zp5BlBjN2Rg6Oe5269r2A423BVTtToh2hE4hghmbwcx9r+IcAQvnZvRHtGRwDmxQi+rnv3d9mgkoCz+jSvz1NWL/OwU8vtaHQk+UbPNT0SMu3UB19wNideNlXlJsI7HmpqjK+eJsEkFS+Nt3jO5rmydWNSwFutiTreymOxq+nqMr6eaKQE/Qc0n2jeFXO7tHGcrEcha433Em3mtHDtbkc5z3fonaW4/VDm8LcCu5iCN78zDCS25tYEj8NFD5NgTnrXNjksG5g0NINwRoL6brm3MBeZxvmcl2UyuyZR18eX9G3tOBGg1BHPluUclmJ2pRkm+SGplPcSWxD4lpxyPpmg1Dm0zBYnrHsaTwDct7663+1bismwGGoq5apsbxEYo4YXPaWOcGuc6RwadQ0lzbXtfLuXo43Ju2Tx2+yxKeuXRiluo/SxFdqkYQriw2kREBjqG3aQtJlPYjxXRXlkAWjPT3cTzW9ZLIDFSts2y+ayO49qz2SyA0qaGzrr4fCSbldGyIDBDA0DcL96+pIGkatCyWSyA5wp7ahZZ4ybX5Bbll6gNOmphxAJ/rzWd0DT9EeQWSyWQGqymaDcEr5q4rn2LcslkBpwtc3cvh0JcdT/ACW/ZLIDFDTtb481rVMF3E/1uW+AvLIDBSR2HtWqaZdGyWQGOJlmjQXstN0BOpXQsvbIDBFA0DcF7JTtI9EeQWWyWQGkyLSxC421cEUdQ7PJSxF/1w3K/wAczbFSay9QEIHR/G35uprWDk2rqQB4DOviTo/Y4WfU1zxydV1BHlnU6RAQ7Z2A6WFwfHSxh/1yMz/HM65BXfi2YAukiAwRUwCzWXq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xQSEhUUEhAUFRQUGBgXFRgXGBQVFhccFxUcFxYUGBgYHCggGCAlIBUYITEjJSkrLy4uFx8zODMsOSgtLi0BCgoKDg0OGhAQGywkICQuLSwsMCwvLCwsLCwsLCwsLCwsLCwsLywsLCwsLCwsLCwsLCwsLCwsLCwsLCwsLCwsLP/AABEIAIABFQMBIgACEQEDEQH/xAAcAAEAAgMBAQEAAAAAAAAAAAAABgcDBAUBAgj/xABHEAABAwIDBAYFCAcGBwAAAAABAAIDBBEGEiEFMUFRBxMiYXGRMjSBobIUM0JScnOxwSM1goPR4fAVQ7O0wtIIFiQlYpLx/8QAGgEBAAMBAQEAAAAAAAAAAAAAAAIDBAEFBv/EACcRAAICAQQCAQMFAAAAAAAAAAABAhEDBBITITFBBSIy8BQVUcHR/9oADAMBAAIRAxEAPwC8UREAREQBERAEREAREQBERAEREAREQBERAEREAREQBERAF4V6sFbVMiY6SRwa1oJJOiAzLy4VObY6QKmrlLKS8MNiM1u2bj0i7UM7vxWlUvMOjnySSknO4uect9XN36km1xz8FRPMoqzO9RH0XiCvVG8Az5qKI66ZhqLfSO7mBe1+4qR3V0XasvTtWeoi8uunT1F4vUAREQBERAEREAREQBERAEREAREQBERAEREAREQBERAEREAREQHxK+wJ5C6rXpL2519J1TI3gOcHEkCxDdRaxuNbeS3ekfGD6a0FOR1rm5nu3ljToLD62t9RuHtVfQYmc6EwzsEhF8rjfMN5vpYg/wAVmzZK6iZcuVdxObQVYgbcemQTcaEA3B19tvNfVbtMv3WFhZoHIAdn+uSw0dGai4a4h31Tu1N7X4e1Tvo0wbG93XzuDnROI6m1g1wsQ919/MW01vwVKg59GbGpSpIsLCGzjT0kMZ9INzP3ek7tOGmmhNr9yiOPMSVNPXwRRy5InPp7gAXd1kkjXgk8Oy1WLdVF0ynJV0r++E/+lQP963JUj0kqVFvgKtulnFVRSOYymkyExPebAG7nSMiiGo5vJ/ZVksNwqXx3/wBVtuGAG466mY4fdtdO7/Eb5Lp0uKiDurZnN3ZW5jzNtT5rOvAF6gCIiAIiIAiIgCIiAIiIAiIgCIiAIiIAiIgCIiAIiIAiIgCIiAp7aMDJaqpkl7XbcLnQWFmixOrbEd6iu25Y2uLYu05xtcDmbAD2ac7lXntLDNLP85A077kZmk31Ny0i6iNHsmKk2y2FkcTYqimc+O7bva+FzQ4NeTc3aS48eys/AZZYJNnHwtgE5GPkllhlLc9g1py9ojKcwve2XipS3Cbwf0W0amIkDOY+oAcRu0cx1t/NSiQR27dtNNR+HuRzGtGuUD9m3dwVkcaiXQxxiR7/AJVntrtmu3W303n81vVf9Kux3Q/JQ6pmqCS7tzFhd87E7KMrQOHvVvl7ObPNqwVmz4pQDJHG4N3Fwabc7ct3uViLDhy4VqnXczbFWwOOYNtCWtB1DReO9hfnwVf4LY6o21LKZM3UioeHutqQ7qI3utYbgCrhbUs3GVosPrN4LToaamYSacx5iO0W5d176lu/VDlkYmxBtCjkgFTJSVMc0rYgI2SRznOQLt7Ra7KDci24XvzsMKBQxfKtt2c4OZQU7XtaL6Szki7iTvDG6faU+Q6EREAREQBERAEREAREQBERAEREAREQBEXxJKG6ucAO8gID7RfLXAi4II7l9IAiLDUVLIxd72tHDMQPxQGZF4031B0XqAIiIAoZjQZK/ZUtt1RJET97TvaB5qZqH9J9209PKP7ispn+wydWf8RAd6Vpc/VpsA7UW3+1a9SzMGautZwtw0J1JW1WMtd1i4bsvj7V8CRj25QcobyO7nZCLOdk7VraEaH8brkYg2l8mi6saGQkjiC1u8DvJcFJ2wMY0AOvyueHMlQrpC2HLUiMw5SIw65vYG9iLH9lQartFGRSjFteTkUG0/lBaxnpXDDpuDjYEnx09qmOHaYxh4P0jpvvoFEcDYVnhmbPMxoYASDma4uu0taLNOm8k/Z5qyYIhYPHtXYeOzmn3NXIj2ASH1W1Jrb6rqr8xBE2M+9rlNVDuixpNG+U756mpl8c07tfcpipGoIiIDxFr7RqxDE+R25gJ/konsrGpfIGysa1jr6gns6X1vvCoyajHjkoyfbIuSTomiXUD2ljd5daBjQ3m8Ek99riy+dn43kDh1zGubxLQQR32vqqP1+HdtsjyRuifIoptvGLI7NhAe4gG/0RcXA03lcSPG1QDq2MjllI991LJrsMJbWzvJFFjBerkYf24yqYS0ZXN9Jp4X3Ecws22NsR0zc0h1PotGrnHuC0LLBw330StVZ0Loq9qcbzE/o2MYO+7j+IXzBjacHttjcPAtPndZP3HDdWQ5YliIuRsLb8dSLNu143sO/xHMLo1dU2Nhe85Wt1JK1xyRlHcn0TTT7MyXUE2hjh5NoYwBzfck99huWpFjaoB7QjcOWUj81ll8hhTqyHLEsZV90hynr2Mv2RGHW4XLnAnyapLsDEkdT2bZJN+U8e8Hiot0hetN+6b8b1Xrcinp90X7OZGnHo7PR5KTFI0nRr9O67dw7tPxUsUP6Ofm5ftN+FdPEmIm0wDWgOkO5vADm5W6fJGGnjKTJRaUbO6vzN08uqP7UeJs3U5WfJr+hl6sZ8vC+cuvx3cLK+cL4hNVmDmBrm2Ol7EHx3KAdKfSa2kqjSMo4ZzGGukMwuGueA4NaLfVc037+5aceSOSO6PgknZ1+gh0/9mAz5snWO6jNe/V2G6/0b5re1V5tzpmr21j+pMbYI5HNEZY12ZrTbtPPaubX0IUlqum5rKSF7KO8kmdr2ZssbMlh2TbW4cCPJUXWTZ5HvtbO5zrcsxJsrDp+zNhbRFTTQzgECaNkgB3jO0Ot71vqjujfpZ1o6CSls0NjgbI15JuGhjXFtu7grNxrjWm2ZEHzkuc7SONli954kX0AHEn3mwQEjuot0oQF+yqu29kYlHjC9so98aqDanTtWPcfk9PBEzhmDpHb997ge5SHCePKnaUM0FUIi2SKRpLWlvpMOnpEFAWgJs8TS03zxtcDw1aOaj8u1Mt+tZo05eIzOO5un/wAWHYe1wNl0EjtS6BjDfiWMyuv7QfJR3aW0Q57Q4Xa6S+hOazdBYjdqbrLnk1JUymcqZKKbb7XXz25AAWt3L5rttMDezu9w/nw5aqu5K8tc43zMvo7jr6QcL6EG4W3svaBleI2/3hsPGxId4XsfBUrNkfVFPJ3TLAlqSImAGwJuO4WuPiW/UVOWGVxFuriJuNx7Nzfv0XLlgIcyPllHdqB5bl7jurczZdY45fm3sbk5u7I9t7ea9BeDTE6PRrBk2XRg73QtkP739J/rUmWnsemEUEMY3RxsYPBrA0fgtxCYREQHIxX6pN9n8wqtijLnBo3uIA8SbD8VaeK/VJvs/mFWeyfn4fvY/jC8X5FJ5Yp/nZRl+5E6gwXAGWdmL+Lgba9wUE2lSdTK+Mm+R1r8+SuJVTin1ub7X+kKXyGGEIRcVXoZYpLo62E8NMnYZZbltyGtBtu3k+1Y8XYfZThr4rhpOUtJvbS9x5KSYF9UZ9p/xlavSH8wz7wfCVJ6fGtLururOuK2WcDAkpFVbg5jgfZqufiHaBnne6+gJa3uAPDx3rawd6yLb8j/AMFwhuXnym+CMPVsrb+kmWGMKskjEs9yHei0G2nM8Vs7fwhGI3PgBa5oJy3JDgN9r8VJtlAdTFb6jfhC2XjRezHR4uJKvXkvUFVFPUFW6GRsjDYtN/EcWnxUjxztTrDHG09jKJD4u9EHwH4qLygZjbdc28L6LY2iTmbff1cfwBeLHLKOOWP0/wDf7M6lSaOjhXYgqZDmJDGWvbeSdw9yk208GQuYepBY8DTUkE8jdYejm3Vy8848sun5qXr1dJpscsCbXbLoQW0q3Y+y521MYET2uY8EmxAAB1N9x0vuPFbvSD6037pvxvViquukL1pv3TfjeqdTp44dO1F+yM47YHmHNstpqeU73ucAxvPT0j3BcaNktTLxfJIdT+Z5ALVjjLjZoJPIb9NStnZVc6CVsjfonUcwdCPIrByuajGf2r8sru6T8FmYe2O2mjyjVx1e7mf4Bfmvpt/XVX+5/wAtGv1FSVDZGNe03a4Aj2r8u9Nv66q/3P8Alo19JCMYxSj4NSSS6J10NYXpK7Zr/ldMyXq535CczXNuxlwHNINu69lS20ow2aRrRZrXvAHIBxAC/QP/AA8/q2b79/8AhtVAbX9Ym+8f8ZUzp+lOjrBlBHSUdYKVgnMEUhkJe45nRAueGlxaDqToFQOPsQvrq6aZzrtzFkYvo1jTZoHLn4kr9KYXv/YlPl3/ACKO3j1AsvyQgLx6MOiOCemZVV4c4zDPHGHFoDD6LnFupLh2u4Ed6m8XR3TUj2y0gcwNPbYXOe0tO+19RYFS/Y7WiCIMtl6tmW3LKLLZl3HwP4ICscO05fscsDHONNPUtyg2zAVLyR7A7hyXJfSMc+IMLnhvpE27BzZiw2Ha53PA8wpXgUDNtGMjRlY57bcpmNlGn7S61JsuH5R1pgi625s9ts5JuCXAae0qmeLc7Kpwt2QbZ+wozme9hzukcwgOsGNBBHWcSDZtgV28P7Gp6Z7i3N1jrDM4C4DtcreA/ksu14j1jn8Sb+/Qe5bNMRJ1clr9WHOHc4Dl7SvPjnks21+CPFH+OzNVdqbv1v8Ake9cTGbiaVsBFxLVUzPOoa9x8mHyXe2bHme5x37lyMTNz1uzIwAb1RkPhFC//cvSkm5pk15LCa2y+kRWFgREQHIxX6pN9n8wq02T8/D95H8YVrbVpRLC+Mmwc0i/LkVCdjYXkbOx0j48rHB2hJzEG4sLaajivL1uGc8sHFdFU4tyRYKqnFPrc32v9IVrBQXEuG3vndJG5ln2JBNiDax8RorfkMc541tV9ncqbXR28C+qM+0/4itTpD+YZ94PhK7GH6HqIGR5gSLkkbiSbm3msOKdmfKIcocGuBDmk7tOBU5YpPTbF5o619NELwR6237LvwXP25QmGd7CNLkt72k3ClOEsPvil6yRzLgEAA3OvFd3b+xY6lvbOVw9F2lx3HmO5YY6Oc8FNU7K+NuJxcK4mjEQimfkczRpO5w4a8CNy2sQYpiZE5sUgfI4EDLqG30zE9yi1XheZh7JY8c2ut7juXxT4ancbENaObnfwuV1ZtUocewbppVRy6SndI9rGi7nEAfxUhxtszqnRuaOyWNYftM/iLeSk2HMPR0/azB8hFi7gOYaF1do0LJoyyQXafdyI5EKePQPhal9zOrH9PZXmEdtNppHCS+R9rka2I3Ej2qU7WxbCyM9U8PkPogA2BPEnuUa2hhORhPVvbI3hrld4WOnktWHDc7jbK1o5ucLe65VOOWqxR41EinNdHzsaumdVRuD3F73gHU6gntAi+61z3WXQ6QfWW/dN+N6kuGsPMp+0XB8p0zcB3NHBaWMthOnex7HNzBuUhxtcAkgjzKslpsq07T7bZ3Y9jNfo9p2lsry0FwIaD3EahcHFOy/k85AHYf2meerfYfyU1wlso08Tg5wc5zrnLqBpYBZ8R7JbURZS4NcNWOO4Hke4qx6Ry0yjXaOuFwojmA9r2Jp3nfcx+P0m/mqR6bP11Vfuf8ALRq7MPYZeydr5HsAYbgNNy4jdbRRHpY6MZ6ytNVSviPWtYJGvcWlrmNDA4aWtla3v071o0KyLHU0Tx3XZ1f+Hkf9tl+/f8DVQG2mEVEwPCWT4yv1J0XYWOzaIQve18jnukkLL5QTYBova4AaNbDeq8x/0QPlqZJ6KaECRxe6KQuaWuPpZXAEEE662sthMmvR/i2hfQUdOayHreoiiMZcGvzBgY5tj3gr874z2E6irZ6dwtkecnIsd2mOHdYhTnDvQ9WfKInTywRRse1ziHlzyAb2aAN+ltSN6t3pBwJT7TiAkd1czAerlABI/wDFwv2m910BE+ivpQpjSR09bOIpoW5A9+jJGt0acx0DgLA33kX4rpY56U6SKEx0s7Zp5BlBjN2Rg6Oe5269r2A423BVTtToh2hE4hghmbwcx9r+IcAQvnZvRHtGRwDmxQi+rnv3d9mgkoCz+jSvz1NWL/OwU8vtaHQk+UbPNT0SMu3UB19wNideNlXlJsI7HmpqjK+eJsEkFS+Nt3jO5rmydWNSwFutiTreymOxq+nqMr6eaKQE/Qc0n2jeFXO7tHGcrEcha433Em3mtHDtbkc5z3fonaW4/VDm8LcCu5iCN78zDCS25tYEj8NFD5NgTnrXNjksG5g0NINwRoL6brm3MBeZxvmcl2UyuyZR18eX9G3tOBGg1BHPluUclmJ2pRkm+SGplPcSWxD4lpxyPpmg1Dm0zBYnrHsaTwDct7663+1bismwGGoq5apsbxEYo4YXPaWOcGuc6RwadQ0lzbXtfLuXo43Ju2Tx2+yxKeuXRiluo/SxFdqkYQriw2kREBjqG3aQtJlPYjxXRXlkAWjPT3cTzW9ZLIDFSts2y+ayO49qz2SyA0qaGzrr4fCSbldGyIDBDA0DcL96+pIGkatCyWSyA5wp7ahZZ4ybX5Bbll6gNOmphxAJ/rzWd0DT9EeQWSyWQGqymaDcEr5q4rn2LcslkBpwtc3cvh0JcdT/ACW/ZLIDFDTtb481rVMF3E/1uW+AvLIDBSR2HtWqaZdGyWQGOJlmjQXstN0BOpXQsvbIDBFA0DcF7JTtI9EeQWWyWQGkyLSxC421cEUdQ7PJSxF/1w3K/wAczbFSay9QEIHR/G35uprWDk2rqQB4DOviTo/Y4WfU1zxydV1BHlnU6RAQ7Z2A6WFwfHSxh/1yMz/HM65BXfi2YAukiAwRUwCzWXqIAiIgP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200" name="Picture 8" descr="f:id:takahashikzn:20101001105008j: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7" y="3890963"/>
            <a:ext cx="3305175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://powermock.googlecode.com/svn/trunk/src/site/resources/images/logos/powermo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861" y="2557462"/>
            <a:ext cx="2657475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3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lachroniquefaciledumercredi.files.wordpress.com/2012/04/moar_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066800"/>
            <a:ext cx="6279048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2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testing</a:t>
            </a:r>
          </a:p>
          <a:p>
            <a:r>
              <a:rPr lang="en-US" dirty="0" smtClean="0"/>
              <a:t>Pure unit testing with </a:t>
            </a:r>
            <a:r>
              <a:rPr lang="en-US" dirty="0" err="1" smtClean="0"/>
              <a:t>JUnit</a:t>
            </a:r>
            <a:endParaRPr lang="en-US" dirty="0" smtClean="0"/>
          </a:p>
          <a:p>
            <a:r>
              <a:rPr lang="en-US" dirty="0" smtClean="0"/>
              <a:t>Stubs and mocks. </a:t>
            </a:r>
            <a:r>
              <a:rPr lang="en-US" dirty="0" err="1" smtClean="0"/>
              <a:t>Mockito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In-container testing with </a:t>
            </a:r>
            <a:r>
              <a:rPr lang="en-US" dirty="0" err="1" smtClean="0"/>
              <a:t>Arquillian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25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Greeting earthlings</a:t>
            </a:r>
            <a:endParaRPr lang="en-US" dirty="0"/>
          </a:p>
        </p:txBody>
      </p:sp>
      <p:pic>
        <p:nvPicPr>
          <p:cNvPr id="9218" name="Picture 2" descr="http://design.jboss.org/arquillian/logo/final/arquillian_icon_256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24000"/>
            <a:ext cx="51054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25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should be portable to any container</a:t>
            </a:r>
          </a:p>
          <a:p>
            <a:r>
              <a:rPr lang="en-US" dirty="0" smtClean="0"/>
              <a:t>Tests should be executable from both IDE and build tool</a:t>
            </a:r>
          </a:p>
          <a:p>
            <a:r>
              <a:rPr lang="en-US" dirty="0" smtClean="0"/>
              <a:t>The platform should extend existing test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2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– pick a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971800"/>
          </a:xfrm>
        </p:spPr>
        <p:txBody>
          <a:bodyPr/>
          <a:lstStyle/>
          <a:p>
            <a:r>
              <a:rPr lang="en-US" dirty="0" smtClean="0"/>
              <a:t>Container extensions</a:t>
            </a:r>
          </a:p>
          <a:p>
            <a:pPr lvl="1"/>
            <a:r>
              <a:rPr lang="en-US" dirty="0" err="1" smtClean="0"/>
              <a:t>JBoss</a:t>
            </a:r>
            <a:r>
              <a:rPr lang="en-US" dirty="0" smtClean="0"/>
              <a:t>, Tomcat, Weld, Glassfish, Jetty, WebSphere, </a:t>
            </a:r>
            <a:r>
              <a:rPr lang="en-US" dirty="0" err="1" smtClean="0"/>
              <a:t>WebLogic</a:t>
            </a:r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1050817" y="4598545"/>
            <a:ext cx="1600200" cy="1371600"/>
            <a:chOff x="1057275" y="4610100"/>
            <a:chExt cx="1600200" cy="1371600"/>
          </a:xfrm>
        </p:grpSpPr>
        <p:pic>
          <p:nvPicPr>
            <p:cNvPr id="11266" name="Picture 2" descr="http://plugins.netbeans.org/data/images/1393601177_WildFly_120-c28991e565a51ffc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4712845"/>
              <a:ext cx="1428750" cy="1143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ounded Rectangle 3"/>
            <p:cNvSpPr/>
            <p:nvPr/>
          </p:nvSpPr>
          <p:spPr>
            <a:xfrm>
              <a:off x="1057275" y="4610100"/>
              <a:ext cx="1600200" cy="1371600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08779" y="4604322"/>
            <a:ext cx="1600200" cy="1371600"/>
            <a:chOff x="2734482" y="4615877"/>
            <a:chExt cx="1600200" cy="1371600"/>
          </a:xfrm>
        </p:grpSpPr>
        <p:pic>
          <p:nvPicPr>
            <p:cNvPr id="11268" name="Picture 4" descr="http://upload.wikimedia.org/wikipedia/commons/thumb/7/7b/Tomcat-logo.svg/2000px-Tomcat-logo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8779" y="4812153"/>
              <a:ext cx="1451603" cy="967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ounded Rectangle 8"/>
            <p:cNvSpPr/>
            <p:nvPr/>
          </p:nvSpPr>
          <p:spPr>
            <a:xfrm>
              <a:off x="2734482" y="4615877"/>
              <a:ext cx="1600200" cy="1371600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572000" y="4610099"/>
            <a:ext cx="1600200" cy="1371600"/>
            <a:chOff x="4434297" y="4615876"/>
            <a:chExt cx="1600200" cy="1371600"/>
          </a:xfrm>
        </p:grpSpPr>
        <p:pic>
          <p:nvPicPr>
            <p:cNvPr id="11270" name="Picture 6" descr="http://randling.files.wordpress.com/2011/08/126789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4730176"/>
              <a:ext cx="1324795" cy="1131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ounded Rectangle 9"/>
            <p:cNvSpPr/>
            <p:nvPr/>
          </p:nvSpPr>
          <p:spPr>
            <a:xfrm>
              <a:off x="4434297" y="4615876"/>
              <a:ext cx="1600200" cy="1371600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376021" y="4610100"/>
            <a:ext cx="2209800" cy="1371600"/>
            <a:chOff x="6578910" y="4568736"/>
            <a:chExt cx="2209800" cy="1371600"/>
          </a:xfrm>
        </p:grpSpPr>
        <p:pic>
          <p:nvPicPr>
            <p:cNvPr id="11272" name="Picture 8" descr="http://glassfish.java.net/glassfish_buttons/glassfish_logo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4730176"/>
              <a:ext cx="1804021" cy="911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ounded Rectangle 10"/>
            <p:cNvSpPr/>
            <p:nvPr/>
          </p:nvSpPr>
          <p:spPr>
            <a:xfrm>
              <a:off x="6578910" y="4568736"/>
              <a:ext cx="2209800" cy="1371600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601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 – connect the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 types</a:t>
            </a:r>
          </a:p>
          <a:p>
            <a:pPr lvl="1"/>
            <a:r>
              <a:rPr lang="en-US" dirty="0" smtClean="0"/>
              <a:t>Embedded </a:t>
            </a:r>
          </a:p>
          <a:p>
            <a:pPr lvl="1"/>
            <a:r>
              <a:rPr lang="en-US" dirty="0" smtClean="0"/>
              <a:t>Remote</a:t>
            </a:r>
          </a:p>
          <a:p>
            <a:pPr lvl="1"/>
            <a:r>
              <a:rPr lang="en-US" dirty="0" smtClean="0"/>
              <a:t>Managed</a:t>
            </a:r>
            <a:endParaRPr lang="en-US" dirty="0"/>
          </a:p>
          <a:p>
            <a:pPr marL="402336" lvl="1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52600" y="4351864"/>
            <a:ext cx="1600200" cy="1371600"/>
            <a:chOff x="1057275" y="4610100"/>
            <a:chExt cx="1600200" cy="1371600"/>
          </a:xfrm>
        </p:grpSpPr>
        <p:pic>
          <p:nvPicPr>
            <p:cNvPr id="5" name="Picture 2" descr="http://plugins.netbeans.org/data/images/1393601177_WildFly_120-c28991e565a51ffc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4712845"/>
              <a:ext cx="1428750" cy="1143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ounded Rectangle 5"/>
            <p:cNvSpPr/>
            <p:nvPr/>
          </p:nvSpPr>
          <p:spPr>
            <a:xfrm>
              <a:off x="1057275" y="4610100"/>
              <a:ext cx="1600200" cy="1371600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2" descr="http://design.jboss.org/arquillian/logo/final/arquillian_icon_256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235410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Elbow Connector 13"/>
          <p:cNvCxnSpPr/>
          <p:nvPr/>
        </p:nvCxnSpPr>
        <p:spPr>
          <a:xfrm rot="10800000" flipV="1">
            <a:off x="3429000" y="4351864"/>
            <a:ext cx="2286000" cy="685800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3"/>
            </a:solidFill>
            <a:prstDash val="dash"/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93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package and deploy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743200"/>
          </a:xfrm>
        </p:spPr>
        <p:txBody>
          <a:bodyPr/>
          <a:lstStyle/>
          <a:p>
            <a:r>
              <a:rPr lang="en-US" dirty="0" err="1" smtClean="0"/>
              <a:t>ShrinkWrap</a:t>
            </a:r>
            <a:r>
              <a:rPr lang="en-US" dirty="0" smtClean="0"/>
              <a:t> library</a:t>
            </a:r>
          </a:p>
          <a:p>
            <a:pPr lvl="1"/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Resolve from Maven</a:t>
            </a:r>
          </a:p>
          <a:p>
            <a:pPr lvl="1"/>
            <a:r>
              <a:rPr lang="en-US" dirty="0" smtClean="0"/>
              <a:t>Create descriptors</a:t>
            </a:r>
            <a:endParaRPr lang="en-US" dirty="0"/>
          </a:p>
        </p:txBody>
      </p:sp>
      <p:pic>
        <p:nvPicPr>
          <p:cNvPr id="12290" name="Picture 2" descr="https://avatars0.githubusercontent.com/u/330990?v=2&amp;s=4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435" y="2220861"/>
            <a:ext cx="3940277" cy="394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s://enonic.com/en/community/tutorials/_image/107510.png?_encoded=2f66666666666678302f35382f3b29323732286874646977656c616373&amp;_ts=12d0e25b37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037" y="2052880"/>
            <a:ext cx="124536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http://icons.iconarchive.com/icons/hopstarter/soft-scraps/256/Web-XML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5146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icons.iconarchive.com/icons/icons8/windows-8/512/Programming-Java-Coffee-Cup-Logo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96612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27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– run the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819400"/>
          </a:xfrm>
        </p:spPr>
        <p:txBody>
          <a:bodyPr/>
          <a:lstStyle/>
          <a:p>
            <a:r>
              <a:rPr lang="en-US" dirty="0" smtClean="0"/>
              <a:t>Tests runs in-container</a:t>
            </a:r>
          </a:p>
          <a:p>
            <a:pPr lvl="1"/>
            <a:r>
              <a:rPr lang="en-US" dirty="0" smtClean="0"/>
              <a:t>CDI, EJB, JNDI available</a:t>
            </a:r>
          </a:p>
          <a:p>
            <a:pPr lvl="1"/>
            <a:r>
              <a:rPr lang="en-US" dirty="0" smtClean="0"/>
              <a:t>No need to mock most of the services</a:t>
            </a:r>
          </a:p>
          <a:p>
            <a:r>
              <a:rPr lang="en-US" dirty="0" smtClean="0"/>
              <a:t>Present the result as a normal unit test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810000"/>
            <a:ext cx="3586163" cy="239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460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 – </a:t>
            </a:r>
            <a:r>
              <a:rPr lang="en-US" dirty="0" err="1" smtClean="0"/>
              <a:t>undeploy</a:t>
            </a:r>
            <a:r>
              <a:rPr lang="en-US" dirty="0" smtClean="0"/>
              <a:t> the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Undeploy</a:t>
            </a:r>
            <a:r>
              <a:rPr lang="en-US" dirty="0" smtClean="0"/>
              <a:t> the test archive</a:t>
            </a:r>
          </a:p>
          <a:p>
            <a:r>
              <a:rPr lang="en-US" dirty="0" smtClean="0"/>
              <a:t>Disconnect or stop the container</a:t>
            </a:r>
            <a:endParaRPr lang="en-US" dirty="0"/>
          </a:p>
        </p:txBody>
      </p:sp>
      <p:pic>
        <p:nvPicPr>
          <p:cNvPr id="1026" name="Picture 2" descr="http://design.jboss.org/arquillian/logo/ui/images/success/arquillian_ui_success_256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3528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92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lachroniquefaciledumercredi.files.wordpress.com/2012/04/moar_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066800"/>
            <a:ext cx="6279048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26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not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Persistence extension</a:t>
            </a:r>
          </a:p>
          <a:p>
            <a:r>
              <a:rPr lang="en-US" dirty="0" smtClean="0"/>
              <a:t>Warp</a:t>
            </a:r>
          </a:p>
          <a:p>
            <a:r>
              <a:rPr lang="en-US" dirty="0" smtClean="0"/>
              <a:t>Drone</a:t>
            </a:r>
          </a:p>
          <a:p>
            <a:r>
              <a:rPr lang="en-US" dirty="0" err="1" smtClean="0"/>
              <a:t>Graphene</a:t>
            </a:r>
            <a:endParaRPr lang="en-US" dirty="0" smtClean="0"/>
          </a:p>
          <a:p>
            <a:r>
              <a:rPr lang="en-US" dirty="0" err="1" smtClean="0"/>
              <a:t>AngularJS</a:t>
            </a:r>
            <a:r>
              <a:rPr lang="en-US" dirty="0" smtClean="0"/>
              <a:t>, Android, </a:t>
            </a:r>
            <a:r>
              <a:rPr lang="en-US" dirty="0" err="1" smtClean="0"/>
              <a:t>OSGi</a:t>
            </a:r>
            <a:endParaRPr lang="en-US" dirty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91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content.mycutegraphics.com/graphics/thankyou/owl-chalkboard-thank-yo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19200"/>
            <a:ext cx="5702708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7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officemeetingfail.com/wp-content/uploads/2013/06/software-testing-me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843" y="228600"/>
            <a:ext cx="4981883" cy="622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69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marL="82296" indent="0">
              <a:buNone/>
            </a:pP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en.wikipedia.org/wiki/Software_testing</a:t>
            </a:r>
            <a:endParaRPr lang="en-US" dirty="0" smtClean="0"/>
          </a:p>
          <a:p>
            <a:r>
              <a:rPr lang="en-US" dirty="0" smtClean="0"/>
              <a:t>Unit testing</a:t>
            </a:r>
          </a:p>
          <a:p>
            <a:pPr marL="82296" indent="0">
              <a:buNone/>
            </a:pPr>
            <a:r>
              <a:rPr lang="en-US" sz="2800" dirty="0">
                <a:hlinkClick r:id="rId3"/>
              </a:rPr>
              <a:t>http://en.wikipedia.org/wiki/Unit_testing</a:t>
            </a:r>
            <a:r>
              <a:rPr lang="en-US" sz="2800" dirty="0"/>
              <a:t> </a:t>
            </a:r>
            <a:endParaRPr lang="en-US" sz="2800" dirty="0" smtClean="0"/>
          </a:p>
          <a:p>
            <a:r>
              <a:rPr lang="en-US" dirty="0" smtClean="0"/>
              <a:t>Mocks and stubs</a:t>
            </a:r>
          </a:p>
          <a:p>
            <a:pPr marL="82296" indent="0">
              <a:buNone/>
            </a:pPr>
            <a:r>
              <a:rPr lang="en-US" sz="2400" dirty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martinfowler.com/articles/mocksArentStubs.html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Arquillian</a:t>
            </a:r>
            <a:endParaRPr lang="en-US" dirty="0" smtClean="0"/>
          </a:p>
          <a:p>
            <a:pPr marL="82296" indent="0">
              <a:buNone/>
            </a:pPr>
            <a:r>
              <a:rPr lang="en-US" sz="2400" dirty="0">
                <a:hlinkClick r:id="rId5"/>
              </a:rPr>
              <a:t>http://aslakknutsen.github.io/presentations/</a:t>
            </a:r>
          </a:p>
          <a:p>
            <a:pPr marL="82296" indent="0">
              <a:buNone/>
            </a:pPr>
            <a:r>
              <a:rPr lang="en-US" sz="2400" dirty="0" smtClean="0">
                <a:hlinkClick r:id="rId5"/>
              </a:rPr>
              <a:t>https</a:t>
            </a:r>
            <a:r>
              <a:rPr lang="en-US" sz="2400" dirty="0">
                <a:hlinkClick r:id="rId5"/>
              </a:rPr>
              <a:t>://rpestano.wordpress.com/2014/06/08/arquillian</a:t>
            </a:r>
            <a:r>
              <a:rPr lang="en-US" sz="2400" dirty="0" smtClean="0">
                <a:hlinkClick r:id="rId5"/>
              </a:rPr>
              <a:t>/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6"/>
              </a:rPr>
              <a:t>https://rpestano.wordpress.com/2014/10/25/arquillian-and-mocks</a:t>
            </a:r>
            <a:r>
              <a:rPr lang="en-US" sz="2400" dirty="0" smtClean="0">
                <a:hlinkClick r:id="rId6"/>
              </a:rPr>
              <a:t>/</a:t>
            </a:r>
            <a:r>
              <a:rPr lang="en-US" sz="2400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7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</a:p>
          <a:p>
            <a:pPr marL="82296" indent="0">
              <a:buNone/>
            </a:pP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bit.ly/bgjug-testing-slides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Showcase – initial</a:t>
            </a:r>
          </a:p>
          <a:p>
            <a:pPr marL="82296" indent="0">
              <a:buNone/>
            </a:pPr>
            <a:r>
              <a:rPr lang="en-US" sz="2800" dirty="0">
                <a:hlinkClick r:id="rId3"/>
              </a:rPr>
              <a:t>http</a:t>
            </a:r>
            <a:r>
              <a:rPr lang="en-US" sz="2800" dirty="0" smtClean="0">
                <a:hlinkClick r:id="rId3"/>
              </a:rPr>
              <a:t>://bit.ly/bgjug-testing</a:t>
            </a:r>
            <a:r>
              <a:rPr lang="en-US" sz="2800" dirty="0" smtClean="0"/>
              <a:t> </a:t>
            </a:r>
            <a:endParaRPr lang="en-US" dirty="0" smtClean="0"/>
          </a:p>
          <a:p>
            <a:r>
              <a:rPr lang="en-US" dirty="0" smtClean="0"/>
              <a:t>Showcase – final</a:t>
            </a:r>
          </a:p>
          <a:p>
            <a:pPr marL="82296" indent="0">
              <a:buNone/>
            </a:pPr>
            <a:r>
              <a:rPr lang="en-US" sz="2800" dirty="0">
                <a:hlinkClick r:id="rId4"/>
              </a:rPr>
              <a:t>http://</a:t>
            </a:r>
            <a:r>
              <a:rPr lang="en-US" sz="2800" dirty="0" smtClean="0">
                <a:hlinkClick r:id="rId4"/>
              </a:rPr>
              <a:t>bit.ly/bgjug-testing-final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014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vops - fir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1000"/>
            <a:ext cx="7315200" cy="546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90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.imgflip.com/dig9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33400"/>
            <a:ext cx="6248400" cy="521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70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.imgflip.com/digb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802" y="914400"/>
            <a:ext cx="6528423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34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.imgflip.com/dig7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0"/>
            <a:ext cx="6248400" cy="478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08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</a:t>
            </a:r>
          </a:p>
          <a:p>
            <a:r>
              <a:rPr lang="en-US" dirty="0" smtClean="0"/>
              <a:t>Run anywhere</a:t>
            </a:r>
          </a:p>
          <a:p>
            <a:pPr lvl="1"/>
            <a:r>
              <a:rPr lang="en-US" dirty="0" smtClean="0"/>
              <a:t>IDE</a:t>
            </a:r>
          </a:p>
          <a:p>
            <a:pPr lvl="1"/>
            <a:r>
              <a:rPr lang="en-US" dirty="0" smtClean="0"/>
              <a:t>Build tool</a:t>
            </a:r>
          </a:p>
          <a:p>
            <a:pPr lvl="1"/>
            <a:r>
              <a:rPr lang="en-US" dirty="0" smtClean="0"/>
              <a:t>CI server</a:t>
            </a:r>
          </a:p>
          <a:p>
            <a:r>
              <a:rPr lang="en-US" dirty="0" smtClean="0"/>
              <a:t>Repeatable</a:t>
            </a:r>
          </a:p>
          <a:p>
            <a:r>
              <a:rPr lang="en-US" dirty="0" smtClean="0"/>
              <a:t>Leverage known tooling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10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</a:t>
            </a:r>
          </a:p>
          <a:p>
            <a:r>
              <a:rPr lang="en-US" dirty="0" smtClean="0"/>
              <a:t>Functional</a:t>
            </a:r>
          </a:p>
          <a:p>
            <a:r>
              <a:rPr lang="en-US" dirty="0" smtClean="0"/>
              <a:t>Integration</a:t>
            </a:r>
          </a:p>
          <a:p>
            <a:r>
              <a:rPr lang="en-US" dirty="0" smtClean="0"/>
              <a:t>Acceptance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60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302</TotalTime>
  <Words>406</Words>
  <Application>Microsoft Office PowerPoint</Application>
  <PresentationFormat>On-screen Show (4:3)</PresentationFormat>
  <Paragraphs>129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Solstice</vt:lpstr>
      <vt:lpstr>Test it!  Unit, mocking and in-container  Meet Arquillian!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Characteristics</vt:lpstr>
      <vt:lpstr>Levels</vt:lpstr>
      <vt:lpstr>Unit testing</vt:lpstr>
      <vt:lpstr>PowerPoint Presentation</vt:lpstr>
      <vt:lpstr>Test frameworks</vt:lpstr>
      <vt:lpstr>Introduction to JUnit</vt:lpstr>
      <vt:lpstr>Example JUnit test case</vt:lpstr>
      <vt:lpstr>PowerPoint Presentation</vt:lpstr>
      <vt:lpstr>Stubs and mocks</vt:lpstr>
      <vt:lpstr>Dependency injectability</vt:lpstr>
      <vt:lpstr>Mocking libraries</vt:lpstr>
      <vt:lpstr>PowerPoint Presentation</vt:lpstr>
      <vt:lpstr>Greeting earthlings</vt:lpstr>
      <vt:lpstr>Core principles</vt:lpstr>
      <vt:lpstr>Step 1 – pick a container</vt:lpstr>
      <vt:lpstr>Step 2 – connect the container</vt:lpstr>
      <vt:lpstr>Step 3 – package and deploy</vt:lpstr>
      <vt:lpstr>Step 4 – run the test</vt:lpstr>
      <vt:lpstr>Step 5 – undeploy the test</vt:lpstr>
      <vt:lpstr>PowerPoint Presentation</vt:lpstr>
      <vt:lpstr>That’s not all</vt:lpstr>
      <vt:lpstr>PowerPoint Presentation</vt:lpstr>
      <vt:lpstr>Resources</vt:lpstr>
      <vt:lpstr>About this demo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it!  Unit, mocking and in-container  Meet Arquillian!</dc:title>
  <dc:creator>Ivanov, Ivan</dc:creator>
  <cp:lastModifiedBy>Ivanov, Ivan</cp:lastModifiedBy>
  <cp:revision>21</cp:revision>
  <dcterms:created xsi:type="dcterms:W3CDTF">2014-10-27T07:51:19Z</dcterms:created>
  <dcterms:modified xsi:type="dcterms:W3CDTF">2014-10-27T13:24:13Z</dcterms:modified>
</cp:coreProperties>
</file>