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3" autoAdjust="0"/>
    <p:restoredTop sz="85804" autoAdjust="0"/>
  </p:normalViewPr>
  <p:slideViewPr>
    <p:cSldViewPr>
      <p:cViewPr varScale="1">
        <p:scale>
          <a:sx n="64" d="100"/>
          <a:sy n="64" d="100"/>
        </p:scale>
        <p:origin x="1692"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8/8/2017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8/8/2017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8/8/2017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8/8/2017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yotsnakumar.cy.sh@msruas.ac.in" TargetMode="External"/><Relationship Id="rId2" Type="http://schemas.openxmlformats.org/officeDocument/2006/relationships/hyperlink" Target="mailto:sheetalbatakurki.cy.sh@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660" y="620688"/>
            <a:ext cx="6336703" cy="1077218"/>
          </a:xfrm>
          <a:prstGeom prst="rect">
            <a:avLst/>
          </a:prstGeom>
          <a:noFill/>
        </p:spPr>
        <p:txBody>
          <a:bodyPr wrap="square" rtlCol="0">
            <a:spAutoFit/>
          </a:bodyPr>
          <a:lstStyle/>
          <a:p>
            <a:pPr algn="ctr"/>
            <a:r>
              <a:rPr lang="en-US" sz="3200" b="1" dirty="0" smtClean="0">
                <a:latin typeface="+mn-lt"/>
              </a:rPr>
              <a:t>Course Code: BSC105B</a:t>
            </a:r>
          </a:p>
          <a:p>
            <a:pPr algn="ctr"/>
            <a:r>
              <a:rPr lang="en-US" sz="3200" b="1" dirty="0" smtClean="0">
                <a:latin typeface="+mn-lt"/>
              </a:rPr>
              <a:t>Course Title: Engineering Chemistry</a:t>
            </a:r>
            <a:endParaRPr lang="en-US" sz="3200" b="1" dirty="0">
              <a:latin typeface="+mn-lt"/>
            </a:endParaRPr>
          </a:p>
        </p:txBody>
      </p:sp>
      <p:sp>
        <p:nvSpPr>
          <p:cNvPr id="5" name="TextBox 4"/>
          <p:cNvSpPr txBox="1"/>
          <p:nvPr/>
        </p:nvSpPr>
        <p:spPr>
          <a:xfrm>
            <a:off x="2127311" y="3200400"/>
            <a:ext cx="5867400" cy="2616101"/>
          </a:xfrm>
          <a:prstGeom prst="rect">
            <a:avLst/>
          </a:prstGeom>
          <a:noFill/>
        </p:spPr>
        <p:txBody>
          <a:bodyPr wrap="square" rtlCol="0">
            <a:spAutoFit/>
          </a:bodyPr>
          <a:lstStyle/>
          <a:p>
            <a:pPr algn="ctr"/>
            <a:r>
              <a:rPr lang="en-US" sz="2800" b="1" dirty="0" smtClean="0">
                <a:latin typeface="+mj-lt"/>
              </a:rPr>
              <a:t>Course Leaders:</a:t>
            </a:r>
          </a:p>
          <a:p>
            <a:pPr algn="ctr"/>
            <a:endParaRPr lang="en-US" sz="2800" b="1" dirty="0" smtClean="0">
              <a:latin typeface="+mj-lt"/>
            </a:endParaRPr>
          </a:p>
          <a:p>
            <a:pPr algn="ctr"/>
            <a:endParaRPr lang="en-US" sz="2800" b="1" dirty="0">
              <a:latin typeface="+mj-lt"/>
            </a:endParaRPr>
          </a:p>
          <a:p>
            <a:pPr algn="ctr"/>
            <a:r>
              <a:rPr lang="en-US" sz="2800" b="1" dirty="0" smtClean="0">
                <a:latin typeface="+mj-lt"/>
                <a:hlinkClick r:id="rId2"/>
              </a:rPr>
              <a:t>sheetalbatakurki.cy.sh@msruas.ac.in</a:t>
            </a:r>
            <a:endParaRPr lang="en-US" sz="2800" b="1" dirty="0" smtClean="0">
              <a:latin typeface="+mj-lt"/>
            </a:endParaRPr>
          </a:p>
          <a:p>
            <a:pPr algn="ctr"/>
            <a:r>
              <a:rPr lang="en-US" sz="2800" b="1" dirty="0" smtClean="0">
                <a:latin typeface="+mj-lt"/>
                <a:hlinkClick r:id="rId3"/>
              </a:rPr>
              <a:t>jyotsnakumar.cy.sh@msruas.ac.in</a:t>
            </a:r>
            <a:endParaRPr lang="en-US" sz="2800" b="1" dirty="0" smtClean="0">
              <a:latin typeface="+mj-lt"/>
            </a:endParaRPr>
          </a:p>
          <a:p>
            <a:pPr algn="ctr"/>
            <a:endParaRPr lang="en-US" sz="2400" b="1" dirty="0">
              <a:latin typeface="+mj-lt"/>
            </a:endParaRPr>
          </a:p>
        </p:txBody>
      </p:sp>
    </p:spTree>
    <p:extLst>
      <p:ext uri="{BB962C8B-B14F-4D97-AF65-F5344CB8AC3E}">
        <p14:creationId xmlns:p14="http://schemas.microsoft.com/office/powerpoint/2010/main" val="2944339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5853910"/>
          </a:xfrm>
          <a:prstGeom prst="rect">
            <a:avLst/>
          </a:prstGeom>
        </p:spPr>
        <p:txBody>
          <a:bodyPr wrap="square">
            <a:spAutoFit/>
          </a:bodyPr>
          <a:lstStyle/>
          <a:p>
            <a:pPr lvl="0" defTabSz="844083" fontAlgn="auto">
              <a:spcBef>
                <a:spcPct val="20000"/>
              </a:spcBef>
              <a:spcAft>
                <a:spcPts val="0"/>
              </a:spcAft>
            </a:pPr>
            <a:r>
              <a:rPr lang="en-IN" b="1" dirty="0">
                <a:solidFill>
                  <a:prstClr val="black"/>
                </a:solidFill>
                <a:latin typeface="Calibri"/>
              </a:rPr>
              <a:t>Component - 2 : 50% weight </a:t>
            </a:r>
          </a:p>
          <a:p>
            <a:pPr lvl="0" algn="just" defTabSz="844083" fontAlgn="auto">
              <a:spcBef>
                <a:spcPct val="20000"/>
              </a:spcBef>
              <a:spcAft>
                <a:spcPts val="0"/>
              </a:spcAft>
            </a:pPr>
            <a:r>
              <a:rPr lang="en-IN" dirty="0">
                <a:solidFill>
                  <a:prstClr val="black"/>
                </a:solidFill>
                <a:latin typeface="Calibri"/>
              </a:rPr>
              <a:t>A 3 hour duration semester end examination will be conducted for maximum marks of 100 and will be reduced to 50% weight. </a:t>
            </a:r>
          </a:p>
          <a:p>
            <a:pPr lvl="0" algn="just" defTabSz="844083" fontAlgn="auto">
              <a:spcBef>
                <a:spcPct val="20000"/>
              </a:spcBef>
              <a:spcAft>
                <a:spcPts val="0"/>
              </a:spcAft>
            </a:pPr>
            <a:r>
              <a:rPr lang="en-IN" dirty="0">
                <a:solidFill>
                  <a:prstClr val="black"/>
                </a:solidFill>
                <a:latin typeface="Calibri"/>
              </a:rPr>
              <a:t>The assessment questions are set to test the learning outcomes. In each component certain learning outcomes are assessed. The following table illustrates the focus of learning outcome in each component assessed: </a:t>
            </a: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r>
              <a:rPr lang="en-IN" dirty="0" smtClean="0">
                <a:solidFill>
                  <a:prstClr val="black"/>
                </a:solidFill>
                <a:latin typeface="Calibri"/>
              </a:rPr>
              <a:t>.</a:t>
            </a: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algn="r" defTabSz="844083" fontAlgn="auto">
              <a:spcBef>
                <a:spcPct val="20000"/>
              </a:spcBef>
              <a:spcAft>
                <a:spcPts val="0"/>
              </a:spcAft>
            </a:pPr>
            <a:r>
              <a:rPr lang="en-IN" dirty="0" smtClean="0">
                <a:solidFill>
                  <a:prstClr val="black"/>
                </a:solidFill>
                <a:latin typeface="Calibri"/>
              </a:rPr>
              <a:t>Contd..</a:t>
            </a:r>
          </a:p>
        </p:txBody>
      </p:sp>
    </p:spTree>
    <p:extLst>
      <p:ext uri="{BB962C8B-B14F-4D97-AF65-F5344CB8AC3E}">
        <p14:creationId xmlns:p14="http://schemas.microsoft.com/office/powerpoint/2010/main" val="1346402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4025717"/>
          </a:xfrm>
          <a:prstGeom prst="rect">
            <a:avLst/>
          </a:prstGeom>
        </p:spPr>
        <p:txBody>
          <a:bodyPr wrap="square">
            <a:spAutoFit/>
          </a:bodyPr>
          <a:lstStyle/>
          <a:p>
            <a:pPr lvl="0"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marL="316531" lvl="0" indent="-316531" defTabSz="844083" fontAlgn="t">
              <a:spcBef>
                <a:spcPct val="20000"/>
              </a:spcBef>
              <a:spcAft>
                <a:spcPts val="0"/>
              </a:spcAft>
              <a:buFont typeface="Arial" pitchFamily="34" charset="0"/>
              <a:buChar char="•"/>
            </a:pPr>
            <a:endParaRPr lang="en-US" dirty="0">
              <a:solidFill>
                <a:prstClr val="black"/>
              </a:solidFill>
              <a:latin typeface="Calibri"/>
            </a:endParaRPr>
          </a:p>
          <a:p>
            <a:pPr lvl="0" defTabSz="844083" fontAlgn="auto">
              <a:spcBef>
                <a:spcPct val="20000"/>
              </a:spcBef>
              <a:spcAft>
                <a:spcPts val="0"/>
              </a:spcAft>
            </a:pPr>
            <a:endParaRPr lang="en-US"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p>
        </p:txBody>
      </p:sp>
      <p:graphicFrame>
        <p:nvGraphicFramePr>
          <p:cNvPr id="2" name="Table 1"/>
          <p:cNvGraphicFramePr>
            <a:graphicFrameLocks noGrp="1"/>
          </p:cNvGraphicFramePr>
          <p:nvPr>
            <p:extLst/>
          </p:nvPr>
        </p:nvGraphicFramePr>
        <p:xfrm>
          <a:off x="724469" y="1143000"/>
          <a:ext cx="8692101" cy="4678357"/>
        </p:xfrm>
        <a:graphic>
          <a:graphicData uri="http://schemas.openxmlformats.org/drawingml/2006/table">
            <a:tbl>
              <a:tblPr firstRow="1" firstCol="1" bandRow="1">
                <a:tableStyleId>{5C22544A-7EE6-4342-B048-85BDC9FD1C3A}</a:tableStyleId>
              </a:tblPr>
              <a:tblGrid>
                <a:gridCol w="457200"/>
                <a:gridCol w="5257800"/>
                <a:gridCol w="862807"/>
                <a:gridCol w="783072"/>
                <a:gridCol w="1331222"/>
              </a:tblGrid>
              <a:tr h="160759">
                <a:tc gridSpan="2">
                  <a:txBody>
                    <a:bodyPr/>
                    <a:lstStyle/>
                    <a:p>
                      <a:pPr marL="0" marR="0">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gn="ctr">
                        <a:spcBef>
                          <a:spcPts val="0"/>
                        </a:spcBef>
                        <a:spcAft>
                          <a:spcPts val="0"/>
                        </a:spcAft>
                      </a:pPr>
                      <a:r>
                        <a:rPr lang="en-US" sz="1000">
                          <a:effectLst/>
                        </a:rPr>
                        <a:t>Type of Assessment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21519">
                <a:tc>
                  <a:txBody>
                    <a:bodyPr/>
                    <a:lstStyle/>
                    <a:p>
                      <a:pPr marL="0" marR="0">
                        <a:spcBef>
                          <a:spcPts val="0"/>
                        </a:spcBef>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Intended Learning Outcome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600">
                          <a:effectLst/>
                        </a:rPr>
                        <a:t>Component -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600" dirty="0">
                          <a:effectLst/>
                        </a:rPr>
                        <a:t>Component – II</a:t>
                      </a:r>
                    </a:p>
                    <a:p>
                      <a:pPr marL="0" marR="0" algn="ctr">
                        <a:spcBef>
                          <a:spcPts val="0"/>
                        </a:spcBef>
                        <a:spcAft>
                          <a:spcPts val="0"/>
                        </a:spcAft>
                      </a:pPr>
                      <a:r>
                        <a:rPr lang="en-US" sz="1600" dirty="0">
                          <a:effectLst/>
                        </a:rPr>
                        <a:t>(Examination)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151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Term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Assignment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lgn="just">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Differentiate between renewable and nonrenewable fuels and their reaction chemistry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7342">
                <a:tc>
                  <a:txBody>
                    <a:bodyPr/>
                    <a:lstStyle/>
                    <a:p>
                      <a:pPr marL="0" marR="0">
                        <a:spcBef>
                          <a:spcPts val="0"/>
                        </a:spcBef>
                        <a:spcAft>
                          <a:spcPts val="0"/>
                        </a:spcAft>
                      </a:pPr>
                      <a:r>
                        <a:rPr lang="en-US" sz="1600" dirty="0">
                          <a:effectLst/>
                        </a:rPr>
                        <a:t>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Explain the conversion of chemical energy into electrical energy with appropriate chemical reactions involved and storage of energy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Identify the types of corrosion and methods to prevent corrosion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Recognize suitable polymer and nanocomposite material for engineering applications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Describe principles of concentration of ores, extraction and refining of metals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Solve problems involving chemical kinetics, electro chemistry, corrosion, metal finishing and alloys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2832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6950" y="179929"/>
            <a:ext cx="2052100" cy="584775"/>
          </a:xfrm>
          <a:prstGeom prst="rect">
            <a:avLst/>
          </a:prstGeom>
        </p:spPr>
        <p:txBody>
          <a:bodyPr wrap="none">
            <a:spAutoFit/>
          </a:bodyPr>
          <a:lstStyle/>
          <a:p>
            <a:r>
              <a:rPr lang="en-IN" sz="3200" b="1" dirty="0">
                <a:solidFill>
                  <a:prstClr val="black"/>
                </a:solidFill>
                <a:latin typeface="Calibri"/>
              </a:rPr>
              <a:t>References</a:t>
            </a:r>
            <a:endParaRPr lang="en-US" dirty="0"/>
          </a:p>
        </p:txBody>
      </p:sp>
      <p:sp>
        <p:nvSpPr>
          <p:cNvPr id="5" name="Rectangle 4"/>
          <p:cNvSpPr/>
          <p:nvPr/>
        </p:nvSpPr>
        <p:spPr>
          <a:xfrm>
            <a:off x="200472" y="915333"/>
            <a:ext cx="9289032" cy="4745915"/>
          </a:xfrm>
          <a:prstGeom prst="rect">
            <a:avLst/>
          </a:prstGeom>
        </p:spPr>
        <p:txBody>
          <a:bodyPr wrap="square">
            <a:spAutoFit/>
          </a:bodyPr>
          <a:lstStyle/>
          <a:p>
            <a:pPr lvl="0" defTabSz="844083" fontAlgn="auto">
              <a:spcBef>
                <a:spcPct val="20000"/>
              </a:spcBef>
              <a:spcAft>
                <a:spcPts val="0"/>
              </a:spcAft>
            </a:pPr>
            <a:r>
              <a:rPr lang="en-IN" b="1" dirty="0" smtClean="0">
                <a:solidFill>
                  <a:prstClr val="black"/>
                </a:solidFill>
                <a:latin typeface="Calibri"/>
              </a:rPr>
              <a:t>a. </a:t>
            </a:r>
            <a:r>
              <a:rPr lang="en-IN" b="1" dirty="0">
                <a:solidFill>
                  <a:prstClr val="black"/>
                </a:solidFill>
                <a:latin typeface="Calibri"/>
              </a:rPr>
              <a:t>Essential Reading </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Class Notes</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Gadag</a:t>
            </a:r>
            <a:r>
              <a:rPr lang="en-US" dirty="0">
                <a:solidFill>
                  <a:prstClr val="black"/>
                </a:solidFill>
                <a:latin typeface="Calibri"/>
              </a:rPr>
              <a:t>, R.V. and </a:t>
            </a:r>
            <a:r>
              <a:rPr lang="en-US" dirty="0" err="1">
                <a:solidFill>
                  <a:prstClr val="black"/>
                </a:solidFill>
                <a:latin typeface="Calibri"/>
              </a:rPr>
              <a:t>Nityananda</a:t>
            </a:r>
            <a:r>
              <a:rPr lang="en-US" dirty="0">
                <a:solidFill>
                  <a:prstClr val="black"/>
                </a:solidFill>
                <a:latin typeface="Calibri"/>
              </a:rPr>
              <a:t> Shetty A., (2010), Engineering Chemistry, Second Edition, I.K. International Publishing House</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O.G. </a:t>
            </a:r>
            <a:r>
              <a:rPr lang="en-US" dirty="0" err="1">
                <a:solidFill>
                  <a:prstClr val="black"/>
                </a:solidFill>
                <a:latin typeface="Calibri"/>
              </a:rPr>
              <a:t>Palanna</a:t>
            </a:r>
            <a:r>
              <a:rPr lang="en-US" dirty="0">
                <a:solidFill>
                  <a:prstClr val="black"/>
                </a:solidFill>
                <a:latin typeface="Calibri"/>
              </a:rPr>
              <a:t>, (2011), Engineering Chemistry, Tata McGraw Hill Education Pvt. Ltd.</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Gurudeep</a:t>
            </a:r>
            <a:r>
              <a:rPr lang="en-US" dirty="0">
                <a:solidFill>
                  <a:prstClr val="black"/>
                </a:solidFill>
                <a:latin typeface="Calibri"/>
              </a:rPr>
              <a:t> Raj, (2014), Advanced Physical Chemistry, Krishnan </a:t>
            </a:r>
            <a:r>
              <a:rPr lang="en-US" dirty="0" err="1">
                <a:solidFill>
                  <a:prstClr val="black"/>
                </a:solidFill>
                <a:latin typeface="Calibri"/>
              </a:rPr>
              <a:t>Prakashana</a:t>
            </a:r>
            <a:endParaRPr lang="en-US" dirty="0">
              <a:solidFill>
                <a:prstClr val="black"/>
              </a:solidFill>
              <a:latin typeface="Calibri"/>
            </a:endParaRP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Pradeep. T, (2012), A Text Book of </a:t>
            </a:r>
            <a:r>
              <a:rPr lang="en-US" dirty="0" err="1">
                <a:solidFill>
                  <a:prstClr val="black"/>
                </a:solidFill>
                <a:latin typeface="Calibri"/>
              </a:rPr>
              <a:t>Nanoscience</a:t>
            </a:r>
            <a:r>
              <a:rPr lang="en-US" dirty="0">
                <a:solidFill>
                  <a:prstClr val="black"/>
                </a:solidFill>
                <a:latin typeface="Calibri"/>
              </a:rPr>
              <a:t> and Nanotechnology, Tata McGraw Hill Company Ltd, New Delhi</a:t>
            </a:r>
          </a:p>
          <a:p>
            <a:pPr marL="274320" lvl="0" indent="-274320" algn="just" defTabSz="844083" fontAlgn="auto">
              <a:spcBef>
                <a:spcPct val="20000"/>
              </a:spcBef>
              <a:spcAft>
                <a:spcPts val="0"/>
              </a:spcAft>
            </a:pPr>
            <a:r>
              <a:rPr lang="en-IN" b="1" dirty="0">
                <a:solidFill>
                  <a:prstClr val="black"/>
                </a:solidFill>
                <a:latin typeface="Calibri"/>
              </a:rPr>
              <a:t>b. Recommended Reading </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Pletcher</a:t>
            </a:r>
            <a:r>
              <a:rPr lang="en-US" dirty="0">
                <a:solidFill>
                  <a:prstClr val="black"/>
                </a:solidFill>
                <a:latin typeface="Calibri"/>
              </a:rPr>
              <a:t>, D. and Walsh, F.C., (1993), Industrial Electrochemistry, Second edition, Blackie Academic and Professional</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Kuriacose</a:t>
            </a:r>
            <a:r>
              <a:rPr lang="en-US" dirty="0">
                <a:solidFill>
                  <a:prstClr val="black"/>
                </a:solidFill>
                <a:latin typeface="Calibri"/>
              </a:rPr>
              <a:t>, J.C. &amp; </a:t>
            </a:r>
            <a:r>
              <a:rPr lang="en-US" dirty="0" err="1">
                <a:solidFill>
                  <a:prstClr val="black"/>
                </a:solidFill>
                <a:latin typeface="Calibri"/>
              </a:rPr>
              <a:t>Rajaram</a:t>
            </a:r>
            <a:r>
              <a:rPr lang="en-US" dirty="0">
                <a:solidFill>
                  <a:prstClr val="black"/>
                </a:solidFill>
                <a:latin typeface="Calibri"/>
              </a:rPr>
              <a:t>, J., (1998), Chemistry in Engineering &amp; Technology (</a:t>
            </a:r>
            <a:r>
              <a:rPr lang="en-US" dirty="0" err="1">
                <a:solidFill>
                  <a:prstClr val="black"/>
                </a:solidFill>
                <a:latin typeface="Calibri"/>
              </a:rPr>
              <a:t>Vol</a:t>
            </a:r>
            <a:r>
              <a:rPr lang="en-US" dirty="0">
                <a:solidFill>
                  <a:prstClr val="black"/>
                </a:solidFill>
                <a:latin typeface="Calibri"/>
              </a:rPr>
              <a:t> I &amp; II), Third reprint, Tata </a:t>
            </a:r>
            <a:r>
              <a:rPr lang="en-US" dirty="0" err="1">
                <a:solidFill>
                  <a:prstClr val="black"/>
                </a:solidFill>
                <a:latin typeface="Calibri"/>
              </a:rPr>
              <a:t>McGrahill</a:t>
            </a:r>
            <a:r>
              <a:rPr lang="en-US" dirty="0">
                <a:solidFill>
                  <a:prstClr val="black"/>
                </a:solidFill>
                <a:latin typeface="Calibri"/>
              </a:rPr>
              <a:t> Company, New Delhi</a:t>
            </a:r>
          </a:p>
          <a:p>
            <a:pPr marL="457200" lvl="0" indent="-457200" algn="just" defTabSz="844083" fontAlgn="auto">
              <a:spcBef>
                <a:spcPct val="20000"/>
              </a:spcBef>
              <a:spcAft>
                <a:spcPts val="0"/>
              </a:spcAft>
              <a:buFont typeface="+mj-lt"/>
              <a:buAutoNum type="arabicPeriod"/>
            </a:pPr>
            <a:r>
              <a:rPr lang="en-US" dirty="0">
                <a:solidFill>
                  <a:prstClr val="black"/>
                </a:solidFill>
                <a:latin typeface="Calibri"/>
              </a:rPr>
              <a:t>C. N. R. Rao, </a:t>
            </a:r>
            <a:r>
              <a:rPr lang="en-US" dirty="0" err="1">
                <a:solidFill>
                  <a:prstClr val="black"/>
                </a:solidFill>
                <a:latin typeface="Calibri"/>
              </a:rPr>
              <a:t>Achim</a:t>
            </a:r>
            <a:r>
              <a:rPr lang="en-US" dirty="0">
                <a:solidFill>
                  <a:prstClr val="black"/>
                </a:solidFill>
                <a:latin typeface="Calibri"/>
              </a:rPr>
              <a:t> Muller and A.K. </a:t>
            </a:r>
            <a:r>
              <a:rPr lang="en-US" dirty="0" err="1">
                <a:solidFill>
                  <a:prstClr val="black"/>
                </a:solidFill>
                <a:latin typeface="Calibri"/>
              </a:rPr>
              <a:t>Cheetham</a:t>
            </a:r>
            <a:r>
              <a:rPr lang="en-US" dirty="0">
                <a:solidFill>
                  <a:prstClr val="black"/>
                </a:solidFill>
                <a:latin typeface="Calibri"/>
              </a:rPr>
              <a:t>, The Chemistry of </a:t>
            </a:r>
            <a:r>
              <a:rPr lang="en-US" dirty="0" err="1">
                <a:solidFill>
                  <a:prstClr val="black"/>
                </a:solidFill>
                <a:latin typeface="Calibri"/>
              </a:rPr>
              <a:t>Nanomaterials</a:t>
            </a:r>
            <a:r>
              <a:rPr lang="en-US" dirty="0">
                <a:solidFill>
                  <a:prstClr val="black"/>
                </a:solidFill>
                <a:latin typeface="Calibri"/>
              </a:rPr>
              <a:t>, </a:t>
            </a:r>
            <a:r>
              <a:rPr lang="en-US" dirty="0" err="1">
                <a:solidFill>
                  <a:prstClr val="black"/>
                </a:solidFill>
                <a:latin typeface="Calibri"/>
              </a:rPr>
              <a:t>Vol</a:t>
            </a:r>
            <a:r>
              <a:rPr lang="en-US" dirty="0">
                <a:solidFill>
                  <a:prstClr val="black"/>
                </a:solidFill>
                <a:latin typeface="Calibri"/>
              </a:rPr>
              <a:t> I &amp; II, Wiley VCH, 2004</a:t>
            </a:r>
            <a:endParaRPr lang="en-IN" dirty="0">
              <a:solidFill>
                <a:prstClr val="black"/>
              </a:solidFill>
              <a:latin typeface="Calibri"/>
            </a:endParaRPr>
          </a:p>
        </p:txBody>
      </p:sp>
    </p:spTree>
    <p:extLst>
      <p:ext uri="{BB962C8B-B14F-4D97-AF65-F5344CB8AC3E}">
        <p14:creationId xmlns:p14="http://schemas.microsoft.com/office/powerpoint/2010/main" val="354310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nvPr>
        </p:nvGraphicFramePr>
        <p:xfrm>
          <a:off x="506288" y="1357714"/>
          <a:ext cx="8839200" cy="5103369"/>
        </p:xfrm>
        <a:graphic>
          <a:graphicData uri="http://schemas.openxmlformats.org/drawingml/2006/table">
            <a:tbl>
              <a:tblPr firstRow="1" bandRow="1">
                <a:tableStyleId>{5C22544A-7EE6-4342-B048-85BDC9FD1C3A}</a:tableStyleId>
              </a:tblPr>
              <a:tblGrid>
                <a:gridCol w="609600"/>
                <a:gridCol w="914400"/>
                <a:gridCol w="1143000"/>
                <a:gridCol w="914400"/>
                <a:gridCol w="3810000"/>
                <a:gridCol w="762000"/>
                <a:gridCol w="685800"/>
              </a:tblGrid>
              <a:tr h="553235">
                <a:tc>
                  <a:txBody>
                    <a:bodyPr/>
                    <a:lstStyle/>
                    <a:p>
                      <a:pPr algn="l"/>
                      <a:r>
                        <a:rPr lang="en-IN" sz="1100" dirty="0" smtClean="0"/>
                        <a:t>lecture</a:t>
                      </a:r>
                      <a:r>
                        <a:rPr lang="en-IN" sz="1100" baseline="0" dirty="0" smtClean="0"/>
                        <a:t> No.</a:t>
                      </a:r>
                      <a:endParaRPr lang="en-IN" sz="1100" dirty="0"/>
                    </a:p>
                  </a:txBody>
                  <a:tcPr/>
                </a:tc>
                <a:tc>
                  <a:txBody>
                    <a:bodyPr/>
                    <a:lstStyle/>
                    <a:p>
                      <a:pPr algn="l"/>
                      <a:r>
                        <a:rPr lang="en-IN" sz="1100" dirty="0" smtClean="0"/>
                        <a:t>Date</a:t>
                      </a:r>
                      <a:endParaRPr lang="en-IN" sz="1100" dirty="0"/>
                    </a:p>
                  </a:txBody>
                  <a:tcPr/>
                </a:tc>
                <a:tc>
                  <a:txBody>
                    <a:bodyPr/>
                    <a:lstStyle/>
                    <a:p>
                      <a:pPr algn="l"/>
                      <a:r>
                        <a:rPr lang="en-IN" sz="1100" dirty="0" smtClean="0"/>
                        <a:t>Time</a:t>
                      </a:r>
                      <a:endParaRPr lang="en-IN" sz="1100" dirty="0"/>
                    </a:p>
                  </a:txBody>
                  <a:tcPr/>
                </a:tc>
                <a:tc>
                  <a:txBody>
                    <a:bodyPr/>
                    <a:lstStyle/>
                    <a:p>
                      <a:pPr algn="l"/>
                      <a:r>
                        <a:rPr lang="en-IN" sz="1100" dirty="0" smtClean="0"/>
                        <a:t>Day</a:t>
                      </a:r>
                      <a:endParaRPr lang="en-IN" sz="1100" dirty="0"/>
                    </a:p>
                  </a:txBody>
                  <a:tcPr/>
                </a:tc>
                <a:tc>
                  <a:txBody>
                    <a:bodyPr/>
                    <a:lstStyle/>
                    <a:p>
                      <a:pPr algn="l"/>
                      <a:r>
                        <a:rPr lang="en-IN" sz="1100" dirty="0" smtClean="0"/>
                        <a:t>Topic</a:t>
                      </a:r>
                      <a:endParaRPr lang="en-IN" sz="1100" dirty="0"/>
                    </a:p>
                  </a:txBody>
                  <a:tcPr/>
                </a:tc>
                <a:tc>
                  <a:txBody>
                    <a:bodyPr/>
                    <a:lstStyle/>
                    <a:p>
                      <a:pPr algn="l"/>
                      <a:r>
                        <a:rPr lang="en-IN" sz="1100" dirty="0" smtClean="0"/>
                        <a:t>Delivered</a:t>
                      </a:r>
                    </a:p>
                    <a:p>
                      <a:pPr algn="l"/>
                      <a:r>
                        <a:rPr lang="en-IN" sz="1100" dirty="0" smtClean="0"/>
                        <a:t> By</a:t>
                      </a:r>
                      <a:endParaRPr lang="en-IN" sz="1100" dirty="0"/>
                    </a:p>
                  </a:txBody>
                  <a:tcPr/>
                </a:tc>
                <a:tc>
                  <a:txBody>
                    <a:bodyPr/>
                    <a:lstStyle/>
                    <a:p>
                      <a:pPr algn="l"/>
                      <a:r>
                        <a:rPr lang="en-IN" sz="1100" dirty="0" smtClean="0"/>
                        <a:t>Additional Activity</a:t>
                      </a:r>
                      <a:endParaRPr lang="en-IN" sz="1100" dirty="0"/>
                    </a:p>
                  </a:txBody>
                  <a:tcPr/>
                </a:tc>
              </a:tr>
              <a:tr h="417328">
                <a:tc>
                  <a:txBody>
                    <a:bodyPr/>
                    <a:lstStyle/>
                    <a:p>
                      <a:pPr marL="0" indent="0" algn="l">
                        <a:buFontTx/>
                        <a:buNone/>
                      </a:pPr>
                      <a:r>
                        <a:rPr lang="en-IN" sz="1100" dirty="0" smtClean="0"/>
                        <a:t>1</a:t>
                      </a:r>
                      <a:endParaRPr lang="en-IN" sz="1100" dirty="0"/>
                    </a:p>
                  </a:txBody>
                  <a:tcPr>
                    <a:solidFill>
                      <a:srgbClr val="92D050"/>
                    </a:solidFill>
                  </a:tcPr>
                </a:tc>
                <a:tc>
                  <a:txBody>
                    <a:bodyPr/>
                    <a:lstStyle/>
                    <a:p>
                      <a:pPr algn="l"/>
                      <a:r>
                        <a:rPr lang="en-IN" sz="1100" dirty="0" smtClean="0"/>
                        <a:t>21 August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Electrochemistry; </a:t>
                      </a:r>
                      <a:r>
                        <a:rPr lang="en-US" sz="1100" kern="1200" dirty="0" err="1" smtClean="0">
                          <a:solidFill>
                            <a:schemeClr val="dk1"/>
                          </a:solidFill>
                          <a:latin typeface="+mn-lt"/>
                          <a:ea typeface="+mn-ea"/>
                          <a:cs typeface="+mn-cs"/>
                        </a:rPr>
                        <a:t>Redox</a:t>
                      </a:r>
                      <a:r>
                        <a:rPr lang="en-US" sz="1100" kern="1200" dirty="0" smtClean="0">
                          <a:solidFill>
                            <a:schemeClr val="dk1"/>
                          </a:solidFill>
                          <a:latin typeface="+mn-lt"/>
                          <a:ea typeface="+mn-ea"/>
                          <a:cs typeface="+mn-cs"/>
                        </a:rPr>
                        <a:t> reaction, Origin</a:t>
                      </a:r>
                      <a:r>
                        <a:rPr lang="en-US" sz="1100" kern="1200" baseline="0" dirty="0" smtClean="0">
                          <a:solidFill>
                            <a:schemeClr val="dk1"/>
                          </a:solidFill>
                          <a:latin typeface="+mn-lt"/>
                          <a:ea typeface="+mn-ea"/>
                          <a:cs typeface="+mn-cs"/>
                        </a:rPr>
                        <a:t> of electrode potential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smtClean="0"/>
                    </a:p>
                    <a:p>
                      <a:pPr algn="l"/>
                      <a:endParaRPr lang="en-IN" sz="1100" dirty="0"/>
                    </a:p>
                  </a:txBody>
                  <a:tcPr>
                    <a:solidFill>
                      <a:srgbClr val="92D050"/>
                    </a:solidFill>
                  </a:tcPr>
                </a:tc>
              </a:tr>
              <a:tr h="468122">
                <a:tc>
                  <a:txBody>
                    <a:bodyPr/>
                    <a:lstStyle/>
                    <a:p>
                      <a:pPr marL="0" indent="0" algn="l">
                        <a:buFontTx/>
                        <a:buNone/>
                      </a:pPr>
                      <a:r>
                        <a:rPr lang="en-IN" sz="1100" dirty="0" smtClean="0"/>
                        <a:t>2</a:t>
                      </a:r>
                      <a:endParaRPr lang="en-IN" sz="1100" dirty="0"/>
                    </a:p>
                  </a:txBody>
                  <a:tcPr>
                    <a:solidFill>
                      <a:srgbClr val="92D050"/>
                    </a:solidFill>
                  </a:tcPr>
                </a:tc>
                <a:tc>
                  <a:txBody>
                    <a:bodyPr/>
                    <a:lstStyle/>
                    <a:p>
                      <a:pPr algn="l"/>
                      <a:r>
                        <a:rPr lang="en-IN" sz="1100" dirty="0" smtClean="0"/>
                        <a:t>22 August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Electrode Potential and Cells, Single Electrode Potential – Nernst Equation, cell representations, notations and signs, Construction of Galvanic cell, EMF</a:t>
                      </a: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SRB</a:t>
                      </a:r>
                    </a:p>
                    <a:p>
                      <a:pPr algn="l"/>
                      <a:endParaRPr lang="en-US" sz="1100" dirty="0"/>
                    </a:p>
                  </a:txBody>
                  <a:tcPr>
                    <a:solidFill>
                      <a:srgbClr val="92D050"/>
                    </a:solidFill>
                  </a:tcPr>
                </a:tc>
                <a:tc>
                  <a:txBody>
                    <a:bodyPr/>
                    <a:lstStyle/>
                    <a:p>
                      <a:pPr algn="l"/>
                      <a:endParaRPr lang="en-IN" sz="1100" dirty="0"/>
                    </a:p>
                  </a:txBody>
                  <a:tcPr>
                    <a:solidFill>
                      <a:srgbClr val="92D050"/>
                    </a:solidFill>
                  </a:tcPr>
                </a:tc>
              </a:tr>
              <a:tr h="318686">
                <a:tc>
                  <a:txBody>
                    <a:bodyPr/>
                    <a:lstStyle/>
                    <a:p>
                      <a:pPr marL="0" indent="0" algn="l">
                        <a:buFontTx/>
                        <a:buNone/>
                      </a:pPr>
                      <a:r>
                        <a:rPr lang="en-IN" sz="1100" dirty="0" smtClean="0"/>
                        <a:t>3</a:t>
                      </a:r>
                      <a:endParaRPr lang="en-IN" sz="1100" dirty="0"/>
                    </a:p>
                  </a:txBody>
                  <a:tcPr>
                    <a:solidFill>
                      <a:srgbClr val="92D050"/>
                    </a:solidFill>
                  </a:tcPr>
                </a:tc>
                <a:tc>
                  <a:txBody>
                    <a:bodyPr/>
                    <a:lstStyle/>
                    <a:p>
                      <a:pPr algn="l"/>
                      <a:r>
                        <a:rPr lang="en-IN" sz="1100" dirty="0" smtClean="0"/>
                        <a:t>24 August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Instrumental methods of analysis; Theory, </a:t>
                      </a:r>
                      <a:r>
                        <a:rPr lang="en-US" sz="1100" dirty="0" err="1" smtClean="0"/>
                        <a:t>Colorimetry</a:t>
                      </a:r>
                      <a:endParaRPr lang="en-US" sz="1100" dirty="0">
                        <a:solidFill>
                          <a:schemeClr val="tx1"/>
                        </a:solidFill>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p>
                  </a:txBody>
                  <a:tcPr>
                    <a:solidFill>
                      <a:srgbClr val="92D050"/>
                    </a:solidFill>
                  </a:tcPr>
                </a:tc>
              </a:tr>
              <a:tr h="501566">
                <a:tc>
                  <a:txBody>
                    <a:bodyPr/>
                    <a:lstStyle/>
                    <a:p>
                      <a:pPr marL="0" indent="0" algn="l">
                        <a:buFontTx/>
                        <a:buNone/>
                      </a:pPr>
                      <a:r>
                        <a:rPr lang="en-IN" sz="1100" dirty="0" smtClean="0"/>
                        <a:t>4</a:t>
                      </a:r>
                      <a:endParaRPr lang="en-IN" sz="1100" dirty="0"/>
                    </a:p>
                  </a:txBody>
                  <a:tcPr>
                    <a:solidFill>
                      <a:srgbClr val="92D050"/>
                    </a:solidFill>
                  </a:tcPr>
                </a:tc>
                <a:tc>
                  <a:txBody>
                    <a:bodyPr/>
                    <a:lstStyle/>
                    <a:p>
                      <a:pPr algn="l"/>
                      <a:r>
                        <a:rPr lang="en-IN" sz="1100" dirty="0" smtClean="0"/>
                        <a:t>28 August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Concentration cell, Electrodes: SHE, Calomel, Ag-</a:t>
                      </a:r>
                      <a:r>
                        <a:rPr lang="en-US" sz="1100" kern="1200" dirty="0" err="1" smtClean="0">
                          <a:solidFill>
                            <a:schemeClr val="dk1"/>
                          </a:solidFill>
                          <a:latin typeface="+mn-lt"/>
                          <a:ea typeface="+mn-ea"/>
                          <a:cs typeface="+mn-cs"/>
                        </a:rPr>
                        <a:t>AgCl</a:t>
                      </a:r>
                      <a:r>
                        <a:rPr lang="en-US" sz="1100" kern="1200" dirty="0" smtClean="0">
                          <a:solidFill>
                            <a:schemeClr val="dk1"/>
                          </a:solidFill>
                          <a:latin typeface="+mn-lt"/>
                          <a:ea typeface="+mn-ea"/>
                          <a:cs typeface="+mn-cs"/>
                        </a:rPr>
                        <a:t>,</a:t>
                      </a:r>
                    </a:p>
                  </a:txBody>
                  <a:tcPr marL="68580" marR="68580" marT="0" marB="0">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p>
                  </a:txBody>
                  <a:tcPr>
                    <a:solidFill>
                      <a:srgbClr val="92D050"/>
                    </a:solidFill>
                  </a:tcPr>
                </a:tc>
              </a:tr>
              <a:tr h="248812">
                <a:tc>
                  <a:txBody>
                    <a:bodyPr/>
                    <a:lstStyle/>
                    <a:p>
                      <a:pPr marL="0" indent="0" algn="l">
                        <a:buFontTx/>
                        <a:buNone/>
                      </a:pPr>
                      <a:r>
                        <a:rPr lang="en-IN" sz="1100" dirty="0" smtClean="0"/>
                        <a:t>5</a:t>
                      </a:r>
                      <a:endParaRPr lang="en-IN" sz="1100" dirty="0"/>
                    </a:p>
                  </a:txBody>
                  <a:tcPr>
                    <a:solidFill>
                      <a:srgbClr val="92D050"/>
                    </a:solidFill>
                  </a:tcPr>
                </a:tc>
                <a:tc>
                  <a:txBody>
                    <a:bodyPr/>
                    <a:lstStyle/>
                    <a:p>
                      <a:pPr algn="l"/>
                      <a:r>
                        <a:rPr lang="en-IN" sz="1100" dirty="0" smtClean="0"/>
                        <a:t>29 August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Glass electrode, Electrode Potential calculations</a:t>
                      </a:r>
                      <a:endParaRPr lang="en-US" sz="1100" dirty="0" smtClean="0">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SRB</a:t>
                      </a:r>
                    </a:p>
                  </a:txBody>
                  <a:tcPr>
                    <a:solidFill>
                      <a:srgbClr val="92D050"/>
                    </a:solidFill>
                  </a:tcPr>
                </a:tc>
                <a:tc>
                  <a:txBody>
                    <a:bodyPr/>
                    <a:lstStyle/>
                    <a:p>
                      <a:pPr algn="l"/>
                      <a:endParaRPr lang="en-IN" sz="1100" dirty="0"/>
                    </a:p>
                  </a:txBody>
                  <a:tcPr>
                    <a:solidFill>
                      <a:srgbClr val="92D050"/>
                    </a:solidFill>
                  </a:tcPr>
                </a:tc>
              </a:tr>
              <a:tr h="241154">
                <a:tc>
                  <a:txBody>
                    <a:bodyPr/>
                    <a:lstStyle/>
                    <a:p>
                      <a:pPr marL="0" indent="0" algn="l">
                        <a:buFontTx/>
                        <a:buNone/>
                      </a:pPr>
                      <a:r>
                        <a:rPr lang="en-IN" sz="1100" dirty="0" smtClean="0"/>
                        <a:t>6</a:t>
                      </a:r>
                      <a:endParaRPr lang="en-IN" sz="1100" dirty="0"/>
                    </a:p>
                  </a:txBody>
                  <a:tcPr>
                    <a:solidFill>
                      <a:srgbClr val="92D050"/>
                    </a:solidFill>
                  </a:tcPr>
                </a:tc>
                <a:tc>
                  <a:txBody>
                    <a:bodyPr/>
                    <a:lstStyle/>
                    <a:p>
                      <a:pPr algn="l"/>
                      <a:r>
                        <a:rPr lang="en-IN" sz="1100" dirty="0" smtClean="0"/>
                        <a:t>31 August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Instrumentation, Applications of </a:t>
                      </a:r>
                      <a:r>
                        <a:rPr lang="en-US" sz="1100" kern="1200" dirty="0" err="1" smtClean="0">
                          <a:solidFill>
                            <a:schemeClr val="dk1"/>
                          </a:solidFill>
                          <a:latin typeface="+mn-lt"/>
                          <a:ea typeface="+mn-ea"/>
                          <a:cs typeface="+mn-cs"/>
                        </a:rPr>
                        <a:t>Potentiometry</a:t>
                      </a:r>
                      <a:r>
                        <a:rPr lang="en-US" sz="1100" kern="1200" dirty="0" smtClean="0">
                          <a:solidFill>
                            <a:schemeClr val="dk1"/>
                          </a:solidFill>
                          <a:latin typeface="+mn-lt"/>
                          <a:ea typeface="+mn-ea"/>
                          <a:cs typeface="+mn-cs"/>
                        </a:rPr>
                        <a:t> and  </a:t>
                      </a:r>
                      <a:r>
                        <a:rPr lang="en-US" sz="1100" kern="1200" dirty="0" err="1" smtClean="0">
                          <a:solidFill>
                            <a:schemeClr val="dk1"/>
                          </a:solidFill>
                          <a:latin typeface="+mn-lt"/>
                          <a:ea typeface="+mn-ea"/>
                          <a:cs typeface="+mn-cs"/>
                        </a:rPr>
                        <a:t>Conductometry</a:t>
                      </a:r>
                      <a:r>
                        <a:rPr lang="en-US" sz="1100" kern="1200" dirty="0" smtClean="0">
                          <a:solidFill>
                            <a:schemeClr val="dk1"/>
                          </a:solidFill>
                          <a:latin typeface="+mn-lt"/>
                          <a:ea typeface="+mn-ea"/>
                          <a:cs typeface="+mn-cs"/>
                        </a:rPr>
                        <a:t> with suitable examples</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IN" sz="1100" dirty="0" smtClean="0"/>
                        <a:t>JK</a:t>
                      </a:r>
                      <a:endParaRPr lang="en-IN" sz="1100" dirty="0"/>
                    </a:p>
                  </a:txBody>
                  <a:tcPr>
                    <a:solidFill>
                      <a:srgbClr val="92D050"/>
                    </a:solidFill>
                  </a:tcPr>
                </a:tc>
                <a:tc>
                  <a:txBody>
                    <a:bodyPr/>
                    <a:lstStyle/>
                    <a:p>
                      <a:pPr algn="l"/>
                      <a:endParaRPr lang="en-IN" sz="1100" dirty="0"/>
                    </a:p>
                  </a:txBody>
                  <a:tcPr>
                    <a:solidFill>
                      <a:srgbClr val="92D050"/>
                    </a:solidFill>
                  </a:tcPr>
                </a:tc>
              </a:tr>
              <a:tr h="312082">
                <a:tc>
                  <a:txBody>
                    <a:bodyPr/>
                    <a:lstStyle/>
                    <a:p>
                      <a:pPr marL="0" indent="0" algn="l">
                        <a:buFontTx/>
                        <a:buNone/>
                      </a:pPr>
                      <a:r>
                        <a:rPr lang="en-IN" sz="1100" dirty="0" smtClean="0"/>
                        <a:t>7</a:t>
                      </a:r>
                      <a:endParaRPr lang="en-IN" sz="1100" dirty="0"/>
                    </a:p>
                  </a:txBody>
                  <a:tcPr>
                    <a:solidFill>
                      <a:srgbClr val="92D050"/>
                    </a:solidFill>
                  </a:tcPr>
                </a:tc>
                <a:tc>
                  <a:txBody>
                    <a:bodyPr/>
                    <a:lstStyle/>
                    <a:p>
                      <a:pPr algn="l"/>
                      <a:r>
                        <a:rPr lang="en-IN" sz="1100" dirty="0" smtClean="0"/>
                        <a:t>1 September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Principles and processes of metallurgy</a:t>
                      </a:r>
                      <a:r>
                        <a:rPr lang="en-US" sz="1100" kern="1200" baseline="0" dirty="0" smtClean="0">
                          <a:solidFill>
                            <a:schemeClr val="dk1"/>
                          </a:solidFill>
                          <a:effectLst/>
                          <a:latin typeface="+mn-lt"/>
                          <a:ea typeface="+mn-ea"/>
                          <a:cs typeface="+mn-cs"/>
                        </a:rPr>
                        <a:t> – ores, size reduction, concentration</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JK</a:t>
                      </a:r>
                    </a:p>
                    <a:p>
                      <a:pPr algn="l"/>
                      <a:endParaRPr lang="en-US" sz="1100" dirty="0"/>
                    </a:p>
                  </a:txBody>
                  <a:tcPr>
                    <a:solidFill>
                      <a:srgbClr val="92D050"/>
                    </a:solidFill>
                  </a:tcPr>
                </a:tc>
                <a:tc>
                  <a:txBody>
                    <a:bodyPr/>
                    <a:lstStyle/>
                    <a:p>
                      <a:pPr algn="l"/>
                      <a:endParaRPr lang="en-IN" sz="1100" dirty="0"/>
                    </a:p>
                  </a:txBody>
                  <a:tcPr>
                    <a:solidFill>
                      <a:srgbClr val="92D050"/>
                    </a:solidFill>
                  </a:tcPr>
                </a:tc>
              </a:tr>
              <a:tr h="349166">
                <a:tc>
                  <a:txBody>
                    <a:bodyPr/>
                    <a:lstStyle/>
                    <a:p>
                      <a:pPr marL="0" indent="0" algn="l">
                        <a:buFontTx/>
                        <a:buNone/>
                      </a:pPr>
                      <a:r>
                        <a:rPr lang="en-IN" sz="1100" dirty="0" smtClean="0"/>
                        <a:t>8</a:t>
                      </a:r>
                      <a:endParaRPr lang="en-IN" sz="1100" dirty="0"/>
                    </a:p>
                  </a:txBody>
                  <a:tcPr>
                    <a:solidFill>
                      <a:srgbClr val="92D050"/>
                    </a:solidFill>
                  </a:tcPr>
                </a:tc>
                <a:tc>
                  <a:txBody>
                    <a:bodyPr/>
                    <a:lstStyle/>
                    <a:p>
                      <a:pPr algn="l"/>
                      <a:r>
                        <a:rPr lang="en-IN" sz="1100" dirty="0" smtClean="0"/>
                        <a:t>4 September 2017</a:t>
                      </a:r>
                      <a:endParaRPr lang="en-IN"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3.45 - 4.45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Conversion and Storage – Batteries – Characteristics, Super capacitor</a:t>
                      </a:r>
                      <a:endParaRPr lang="en-US" sz="1200" dirty="0" smtClean="0">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SRB</a:t>
                      </a:r>
                    </a:p>
                  </a:txBody>
                  <a:tcPr>
                    <a:solidFill>
                      <a:srgbClr val="92D050"/>
                    </a:solidFill>
                  </a:tcPr>
                </a:tc>
                <a:tc>
                  <a:txBody>
                    <a:bodyPr/>
                    <a:lstStyle/>
                    <a:p>
                      <a:pPr algn="l"/>
                      <a:endParaRPr lang="en-IN" sz="1100" dirty="0"/>
                    </a:p>
                  </a:txBody>
                  <a:tcPr>
                    <a:solidFill>
                      <a:srgbClr val="92D050"/>
                    </a:solidFill>
                  </a:tcPr>
                </a:tc>
              </a:tr>
              <a:tr h="624163">
                <a:tc>
                  <a:txBody>
                    <a:bodyPr/>
                    <a:lstStyle/>
                    <a:p>
                      <a:pPr marL="0" indent="0" algn="l">
                        <a:buFontTx/>
                        <a:buNone/>
                      </a:pPr>
                      <a:r>
                        <a:rPr lang="en-IN" sz="1100" dirty="0" smtClean="0"/>
                        <a:t>9</a:t>
                      </a:r>
                      <a:endParaRPr lang="en-IN" sz="1100" dirty="0"/>
                    </a:p>
                  </a:txBody>
                  <a:tcPr>
                    <a:solidFill>
                      <a:srgbClr val="92D050"/>
                    </a:solidFill>
                  </a:tcPr>
                </a:tc>
                <a:tc>
                  <a:txBody>
                    <a:bodyPr/>
                    <a:lstStyle/>
                    <a:p>
                      <a:pPr algn="l"/>
                      <a:r>
                        <a:rPr lang="en-IN" sz="1100" dirty="0" smtClean="0"/>
                        <a:t>5 September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kern="1200" dirty="0" smtClean="0">
                          <a:solidFill>
                            <a:schemeClr val="dk1"/>
                          </a:solidFill>
                          <a:latin typeface="+mn-lt"/>
                          <a:ea typeface="+mn-ea"/>
                          <a:cs typeface="+mn-cs"/>
                        </a:rPr>
                        <a:t>Construction and working of Primary: Zn-MnO</a:t>
                      </a:r>
                      <a:r>
                        <a:rPr lang="en-US" sz="1100" kern="1200" baseline="-25000" dirty="0" smtClean="0">
                          <a:solidFill>
                            <a:schemeClr val="dk1"/>
                          </a:solidFill>
                          <a:latin typeface="+mn-lt"/>
                          <a:ea typeface="+mn-ea"/>
                          <a:cs typeface="+mn-cs"/>
                        </a:rPr>
                        <a:t>2</a:t>
                      </a:r>
                      <a:r>
                        <a:rPr lang="en-US" sz="1100" kern="1200" dirty="0" smtClean="0">
                          <a:solidFill>
                            <a:schemeClr val="dk1"/>
                          </a:solidFill>
                          <a:latin typeface="+mn-lt"/>
                          <a:ea typeface="+mn-ea"/>
                          <a:cs typeface="+mn-cs"/>
                        </a:rPr>
                        <a:t>, Secondary: Lead-Acid battery </a:t>
                      </a:r>
                      <a:endParaRPr lang="en-US" sz="1100" dirty="0" smtClean="0">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SRB</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313665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nvPr>
        </p:nvGraphicFramePr>
        <p:xfrm>
          <a:off x="654496" y="1204720"/>
          <a:ext cx="8763000" cy="5068288"/>
        </p:xfrm>
        <a:graphic>
          <a:graphicData uri="http://schemas.openxmlformats.org/drawingml/2006/table">
            <a:tbl>
              <a:tblPr firstRow="1" bandRow="1">
                <a:tableStyleId>{5C22544A-7EE6-4342-B048-85BDC9FD1C3A}</a:tableStyleId>
              </a:tblPr>
              <a:tblGrid>
                <a:gridCol w="412304"/>
                <a:gridCol w="1035496"/>
                <a:gridCol w="1219200"/>
                <a:gridCol w="914400"/>
                <a:gridCol w="3581400"/>
                <a:gridCol w="790998"/>
                <a:gridCol w="809202"/>
              </a:tblGrid>
              <a:tr h="574165">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58806">
                <a:tc>
                  <a:txBody>
                    <a:bodyPr/>
                    <a:lstStyle/>
                    <a:p>
                      <a:pPr marL="0" indent="0" algn="l">
                        <a:buFontTx/>
                        <a:buNone/>
                      </a:pPr>
                      <a:r>
                        <a:rPr lang="en-IN" sz="1100" dirty="0" smtClean="0">
                          <a:latin typeface="+mn-lt"/>
                        </a:rPr>
                        <a:t>10</a:t>
                      </a:r>
                      <a:endParaRPr lang="en-IN" sz="1100" dirty="0">
                        <a:latin typeface="+mn-lt"/>
                      </a:endParaRPr>
                    </a:p>
                  </a:txBody>
                  <a:tcPr>
                    <a:solidFill>
                      <a:srgbClr val="92D050"/>
                    </a:solidFill>
                  </a:tcPr>
                </a:tc>
                <a:tc>
                  <a:txBody>
                    <a:bodyPr/>
                    <a:lstStyle/>
                    <a:p>
                      <a:pPr algn="l"/>
                      <a:r>
                        <a:rPr lang="en-IN" sz="1100" dirty="0" smtClean="0"/>
                        <a:t>7</a:t>
                      </a:r>
                      <a:r>
                        <a:rPr lang="en-IN" sz="1100" baseline="0" dirty="0" smtClean="0"/>
                        <a:t> </a:t>
                      </a:r>
                      <a:r>
                        <a:rPr lang="en-IN" sz="1100" dirty="0" smtClean="0"/>
                        <a:t>September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kern="1200" dirty="0" smtClean="0">
                          <a:solidFill>
                            <a:schemeClr val="dk1"/>
                          </a:solidFill>
                          <a:latin typeface="+mn-lt"/>
                          <a:ea typeface="+mn-ea"/>
                          <a:cs typeface="+mn-cs"/>
                        </a:rPr>
                        <a:t>Calcination, roasting, reduction of ores, refining</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solidFill>
                          <a:srgbClr val="FF0000"/>
                        </a:solidFill>
                        <a:latin typeface="+mn-lt"/>
                      </a:endParaRPr>
                    </a:p>
                  </a:txBody>
                  <a:tcPr marL="68580" marR="68580" marT="0" marB="0">
                    <a:solidFill>
                      <a:srgbClr val="92D050"/>
                    </a:solidFill>
                  </a:tcPr>
                </a:tc>
                <a:tc>
                  <a:txBody>
                    <a:bodyPr/>
                    <a:lstStyle/>
                    <a:p>
                      <a:pPr algn="l"/>
                      <a:r>
                        <a:rPr lang="en-US" sz="1100" dirty="0" smtClean="0">
                          <a:latin typeface="+mn-lt"/>
                        </a:rPr>
                        <a:t>JK</a:t>
                      </a:r>
                      <a:endParaRPr lang="en-US" sz="1100" dirty="0">
                        <a:latin typeface="+mn-lt"/>
                      </a:endParaRPr>
                    </a:p>
                  </a:txBody>
                  <a:tcPr>
                    <a:solidFill>
                      <a:srgbClr val="92D050"/>
                    </a:solidFill>
                  </a:tcPr>
                </a:tc>
                <a:tc>
                  <a:txBody>
                    <a:bodyPr/>
                    <a:lstStyle/>
                    <a:p>
                      <a:endParaRPr lang="en-US"/>
                    </a:p>
                  </a:txBody>
                  <a:tcPr>
                    <a:solidFill>
                      <a:srgbClr val="92D050"/>
                    </a:solidFill>
                  </a:tcPr>
                </a:tc>
              </a:tr>
              <a:tr h="469504">
                <a:tc>
                  <a:txBody>
                    <a:bodyPr/>
                    <a:lstStyle/>
                    <a:p>
                      <a:pPr algn="l"/>
                      <a:r>
                        <a:rPr lang="en-US" sz="1100" dirty="0" smtClean="0">
                          <a:latin typeface="+mn-lt"/>
                        </a:rPr>
                        <a:t>11</a:t>
                      </a:r>
                      <a:endParaRPr lang="en-US" sz="1100" dirty="0">
                        <a:latin typeface="+mn-lt"/>
                      </a:endParaRPr>
                    </a:p>
                  </a:txBody>
                  <a:tcPr>
                    <a:solidFill>
                      <a:srgbClr val="92D050"/>
                    </a:solidFill>
                  </a:tcPr>
                </a:tc>
                <a:tc>
                  <a:txBody>
                    <a:bodyPr/>
                    <a:lstStyle/>
                    <a:p>
                      <a:pPr algn="l"/>
                      <a:r>
                        <a:rPr lang="en-IN" sz="1100" dirty="0" smtClean="0"/>
                        <a:t>8 September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Metallurgy of </a:t>
                      </a:r>
                      <a:r>
                        <a:rPr lang="en-US" sz="1100" dirty="0" err="1" smtClean="0"/>
                        <a:t>aluminium</a:t>
                      </a:r>
                      <a:r>
                        <a:rPr lang="en-US" sz="1100" dirty="0" smtClean="0"/>
                        <a:t>, Purification - Bayer’s process, Hall’s process, </a:t>
                      </a:r>
                      <a:r>
                        <a:rPr lang="en-US" sz="1100" b="0" dirty="0" err="1" smtClean="0">
                          <a:solidFill>
                            <a:schemeClr val="tx1"/>
                          </a:solidFill>
                        </a:rPr>
                        <a:t>Serpek’s</a:t>
                      </a:r>
                      <a:r>
                        <a:rPr lang="en-US" sz="1100" b="0" dirty="0" smtClean="0">
                          <a:solidFill>
                            <a:schemeClr val="tx1"/>
                          </a:solidFill>
                        </a:rPr>
                        <a:t> process, properties of Al, Extraction of copper, refining and properties</a:t>
                      </a:r>
                      <a:r>
                        <a:rPr lang="en-US" sz="1100" b="0" baseline="0" dirty="0" smtClean="0">
                          <a:solidFill>
                            <a:schemeClr val="tx1"/>
                          </a:solidFill>
                        </a:rPr>
                        <a:t> of Cu</a:t>
                      </a:r>
                      <a:endParaRPr lang="en-US" sz="11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err="1" smtClean="0">
                          <a:latin typeface="+mn-lt"/>
                        </a:rPr>
                        <a:t>Jk</a:t>
                      </a:r>
                      <a:endParaRPr lang="en-US" sz="1100" dirty="0">
                        <a:latin typeface="+mn-lt"/>
                      </a:endParaRPr>
                    </a:p>
                  </a:txBody>
                  <a:tcPr>
                    <a:solidFill>
                      <a:srgbClr val="92D050"/>
                    </a:solidFill>
                  </a:tcPr>
                </a:tc>
                <a:tc>
                  <a:txBody>
                    <a:bodyPr/>
                    <a:lstStyle/>
                    <a:p>
                      <a:endParaRPr lang="en-US"/>
                    </a:p>
                  </a:txBody>
                  <a:tcPr>
                    <a:solidFill>
                      <a:srgbClr val="92D050"/>
                    </a:solidFill>
                  </a:tcPr>
                </a:tc>
              </a:tr>
              <a:tr h="376982">
                <a:tc>
                  <a:txBody>
                    <a:bodyPr/>
                    <a:lstStyle/>
                    <a:p>
                      <a:pPr algn="l"/>
                      <a:r>
                        <a:rPr lang="en-US" sz="1100" dirty="0" smtClean="0">
                          <a:latin typeface="+mn-lt"/>
                        </a:rPr>
                        <a:t>12</a:t>
                      </a:r>
                      <a:endParaRPr lang="en-US" sz="1100" dirty="0">
                        <a:latin typeface="+mn-lt"/>
                      </a:endParaRPr>
                    </a:p>
                  </a:txBody>
                  <a:tcPr>
                    <a:solidFill>
                      <a:srgbClr val="92D050"/>
                    </a:solidFill>
                  </a:tcPr>
                </a:tc>
                <a:tc>
                  <a:txBody>
                    <a:bodyPr/>
                    <a:lstStyle/>
                    <a:p>
                      <a:pPr algn="l"/>
                      <a:r>
                        <a:rPr lang="en-IN" sz="1100" dirty="0" smtClean="0"/>
                        <a:t>11 September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Construction and working of Secondary battery: Ni-Cd, Ni-MH, Lithium ion batteries</a:t>
                      </a:r>
                    </a:p>
                  </a:txBody>
                  <a:tcPr marL="68580" marR="68580" marT="0" marB="0">
                    <a:solidFill>
                      <a:srgbClr val="92D050"/>
                    </a:solidFill>
                  </a:tcPr>
                </a:tc>
                <a:tc>
                  <a:txBody>
                    <a:bodyPr/>
                    <a:lstStyle/>
                    <a:p>
                      <a:pPr algn="l"/>
                      <a:r>
                        <a:rPr lang="en-US" sz="1100" dirty="0" smtClean="0">
                          <a:latin typeface="+mn-lt"/>
                        </a:rPr>
                        <a:t>SRB</a:t>
                      </a:r>
                      <a:endParaRPr lang="en-US" sz="1100" dirty="0">
                        <a:latin typeface="+mn-lt"/>
                      </a:endParaRPr>
                    </a:p>
                  </a:txBody>
                  <a:tcPr>
                    <a:solidFill>
                      <a:srgbClr val="92D050"/>
                    </a:solidFill>
                  </a:tcPr>
                </a:tc>
                <a:tc>
                  <a:txBody>
                    <a:bodyPr/>
                    <a:lstStyle/>
                    <a:p>
                      <a:endParaRPr lang="en-US" dirty="0"/>
                    </a:p>
                  </a:txBody>
                  <a:tcPr>
                    <a:solidFill>
                      <a:srgbClr val="92D050"/>
                    </a:solidFill>
                  </a:tcPr>
                </a:tc>
              </a:tr>
              <a:tr h="469504">
                <a:tc>
                  <a:txBody>
                    <a:bodyPr/>
                    <a:lstStyle/>
                    <a:p>
                      <a:pPr algn="l"/>
                      <a:r>
                        <a:rPr lang="en-US" sz="1100" dirty="0" smtClean="0">
                          <a:latin typeface="+mn-lt"/>
                        </a:rPr>
                        <a:t>13</a:t>
                      </a:r>
                      <a:endParaRPr lang="en-US" sz="1100" dirty="0">
                        <a:latin typeface="+mn-lt"/>
                      </a:endParaRPr>
                    </a:p>
                  </a:txBody>
                  <a:tcPr>
                    <a:solidFill>
                      <a:srgbClr val="92D050"/>
                    </a:solidFill>
                  </a:tcPr>
                </a:tc>
                <a:tc>
                  <a:txBody>
                    <a:bodyPr/>
                    <a:lstStyle/>
                    <a:p>
                      <a:pPr algn="l"/>
                      <a:r>
                        <a:rPr lang="en-IN" sz="1100" dirty="0" smtClean="0"/>
                        <a:t>12 September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Introduction to fuel cells, difference between fuel cell and battery , Construction and working of H</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O</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 and Methanol-O</a:t>
                      </a:r>
                      <a:r>
                        <a:rPr lang="en-US" sz="1100" kern="1200" baseline="-25000" dirty="0" smtClean="0">
                          <a:solidFill>
                            <a:schemeClr val="tx1"/>
                          </a:solidFill>
                          <a:latin typeface="+mn-lt"/>
                          <a:ea typeface="+mn-ea"/>
                          <a:cs typeface="+mn-cs"/>
                        </a:rPr>
                        <a:t>2</a:t>
                      </a: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SRB</a:t>
                      </a:r>
                    </a:p>
                    <a:p>
                      <a:pPr algn="l"/>
                      <a:endParaRPr lang="en-US" sz="1100" dirty="0"/>
                    </a:p>
                  </a:txBody>
                  <a:tcPr>
                    <a:solidFill>
                      <a:srgbClr val="92D050"/>
                    </a:solidFill>
                  </a:tcPr>
                </a:tc>
                <a:tc>
                  <a:txBody>
                    <a:bodyPr/>
                    <a:lstStyle/>
                    <a:p>
                      <a:endParaRPr lang="en-US"/>
                    </a:p>
                  </a:txBody>
                  <a:tcPr>
                    <a:solidFill>
                      <a:srgbClr val="92D050"/>
                    </a:solidFill>
                  </a:tcPr>
                </a:tc>
              </a:tr>
              <a:tr h="485832">
                <a:tc>
                  <a:txBody>
                    <a:bodyPr/>
                    <a:lstStyle/>
                    <a:p>
                      <a:pPr algn="l"/>
                      <a:r>
                        <a:rPr lang="en-US" sz="1100" dirty="0" smtClean="0">
                          <a:latin typeface="+mn-lt"/>
                        </a:rPr>
                        <a:t>14</a:t>
                      </a:r>
                      <a:endParaRPr lang="en-US" sz="1100" dirty="0">
                        <a:latin typeface="+mn-lt"/>
                      </a:endParaRPr>
                    </a:p>
                  </a:txBody>
                  <a:tcPr>
                    <a:solidFill>
                      <a:srgbClr val="92D050"/>
                    </a:solidFill>
                  </a:tcPr>
                </a:tc>
                <a:tc>
                  <a:txBody>
                    <a:bodyPr/>
                    <a:lstStyle/>
                    <a:p>
                      <a:pPr algn="l"/>
                      <a:r>
                        <a:rPr lang="en-IN" sz="1100" dirty="0" smtClean="0"/>
                        <a:t>14 September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Types of corrosion, Mechanism of stress corrosion with specific relevance to boiler corrosion in Industry some industrial examples</a:t>
                      </a: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latin typeface="+mn-lt"/>
                        </a:rPr>
                        <a:t>JK</a:t>
                      </a:r>
                      <a:endParaRPr lang="en-US" sz="1100" dirty="0">
                        <a:latin typeface="+mn-lt"/>
                      </a:endParaRPr>
                    </a:p>
                  </a:txBody>
                  <a:tcPr>
                    <a:solidFill>
                      <a:srgbClr val="92D050"/>
                    </a:solidFill>
                  </a:tcPr>
                </a:tc>
                <a:tc>
                  <a:txBody>
                    <a:bodyPr/>
                    <a:lstStyle/>
                    <a:p>
                      <a:endParaRPr lang="en-US" dirty="0"/>
                    </a:p>
                  </a:txBody>
                  <a:tcPr>
                    <a:solidFill>
                      <a:srgbClr val="92D050"/>
                    </a:solidFill>
                  </a:tcPr>
                </a:tc>
              </a:tr>
              <a:tr h="485832">
                <a:tc>
                  <a:txBody>
                    <a:bodyPr/>
                    <a:lstStyle/>
                    <a:p>
                      <a:pPr algn="l"/>
                      <a:r>
                        <a:rPr lang="en-US" sz="1100" dirty="0" smtClean="0">
                          <a:latin typeface="+mn-lt"/>
                        </a:rPr>
                        <a:t>15</a:t>
                      </a:r>
                      <a:endParaRPr lang="en-US" sz="1100" dirty="0">
                        <a:latin typeface="+mn-lt"/>
                      </a:endParaRPr>
                    </a:p>
                  </a:txBody>
                  <a:tcPr>
                    <a:solidFill>
                      <a:srgbClr val="92D050"/>
                    </a:solidFill>
                  </a:tcPr>
                </a:tc>
                <a:tc>
                  <a:txBody>
                    <a:bodyPr/>
                    <a:lstStyle/>
                    <a:p>
                      <a:pPr algn="l"/>
                      <a:r>
                        <a:rPr lang="en-IN" sz="1100" dirty="0" smtClean="0"/>
                        <a:t>15 September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Concentration, extraction and</a:t>
                      </a:r>
                      <a:r>
                        <a:rPr lang="en-US" sz="1100" baseline="0" dirty="0" smtClean="0"/>
                        <a:t> refining of Ni and Zn</a:t>
                      </a:r>
                      <a:endParaRPr lang="en-US" sz="1100" dirty="0">
                        <a:latin typeface="+mn-lt"/>
                      </a:endParaRPr>
                    </a:p>
                  </a:txBody>
                  <a:tcPr marL="68580" marR="68580" marT="0" marB="0">
                    <a:solidFill>
                      <a:srgbClr val="92D050"/>
                    </a:solidFill>
                  </a:tcPr>
                </a:tc>
                <a:tc>
                  <a:txBody>
                    <a:bodyPr/>
                    <a:lstStyle/>
                    <a:p>
                      <a:pPr algn="l"/>
                      <a:r>
                        <a:rPr lang="en-US" sz="1100" dirty="0" err="1" smtClean="0">
                          <a:latin typeface="+mn-lt"/>
                        </a:rPr>
                        <a:t>Jk</a:t>
                      </a:r>
                      <a:endParaRPr lang="en-US" sz="1100" dirty="0">
                        <a:latin typeface="+mn-lt"/>
                      </a:endParaRPr>
                    </a:p>
                  </a:txBody>
                  <a:tcPr>
                    <a:solidFill>
                      <a:srgbClr val="92D050"/>
                    </a:solidFill>
                  </a:tcPr>
                </a:tc>
                <a:tc>
                  <a:txBody>
                    <a:bodyPr/>
                    <a:lstStyle/>
                    <a:p>
                      <a:endParaRPr lang="en-US"/>
                    </a:p>
                  </a:txBody>
                  <a:tcPr>
                    <a:solidFill>
                      <a:srgbClr val="92D050"/>
                    </a:solidFill>
                  </a:tcPr>
                </a:tc>
              </a:tr>
              <a:tr h="308995">
                <a:tc>
                  <a:txBody>
                    <a:bodyPr/>
                    <a:lstStyle/>
                    <a:p>
                      <a:pPr algn="l"/>
                      <a:r>
                        <a:rPr lang="en-US" sz="1100" dirty="0" smtClean="0">
                          <a:solidFill>
                            <a:schemeClr val="tx1"/>
                          </a:solidFill>
                          <a:latin typeface="+mn-lt"/>
                        </a:rPr>
                        <a:t>16</a:t>
                      </a:r>
                      <a:endParaRPr lang="en-US" sz="1100" dirty="0">
                        <a:solidFill>
                          <a:schemeClr val="tx1"/>
                        </a:solidFill>
                        <a:latin typeface="+mn-lt"/>
                      </a:endParaRPr>
                    </a:p>
                  </a:txBody>
                  <a:tcPr>
                    <a:solidFill>
                      <a:srgbClr val="92D050"/>
                    </a:solidFill>
                  </a:tcPr>
                </a:tc>
                <a:tc>
                  <a:txBody>
                    <a:bodyPr/>
                    <a:lstStyle/>
                    <a:p>
                      <a:pPr algn="l"/>
                      <a:r>
                        <a:rPr lang="en-IN" sz="1100" dirty="0" smtClean="0"/>
                        <a:t>18 September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Fuels-Classification, units, Determination of calorific value, proximate and ultimate analysis, Numerical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SRB</a:t>
                      </a:r>
                    </a:p>
                    <a:p>
                      <a:pPr algn="l"/>
                      <a:endParaRPr lang="en-US" sz="1100" dirty="0">
                        <a:latin typeface="+mn-lt"/>
                      </a:endParaRPr>
                    </a:p>
                  </a:txBody>
                  <a:tcPr>
                    <a:solidFill>
                      <a:srgbClr val="92D050"/>
                    </a:solidFill>
                  </a:tcPr>
                </a:tc>
                <a:tc>
                  <a:txBody>
                    <a:bodyPr/>
                    <a:lstStyle/>
                    <a:p>
                      <a:endParaRPr lang="en-US"/>
                    </a:p>
                  </a:txBody>
                  <a:tcPr>
                    <a:solidFill>
                      <a:srgbClr val="92D050"/>
                    </a:solidFill>
                  </a:tcPr>
                </a:tc>
              </a:tr>
              <a:tr h="485832">
                <a:tc>
                  <a:txBody>
                    <a:bodyPr/>
                    <a:lstStyle/>
                    <a:p>
                      <a:pPr algn="l"/>
                      <a:r>
                        <a:rPr lang="en-US" sz="1100" dirty="0" smtClean="0">
                          <a:latin typeface="+mn-lt"/>
                        </a:rPr>
                        <a:t>17</a:t>
                      </a:r>
                      <a:endParaRPr lang="en-US" sz="1100" dirty="0">
                        <a:latin typeface="+mn-lt"/>
                      </a:endParaRPr>
                    </a:p>
                  </a:txBody>
                  <a:tcPr>
                    <a:solidFill>
                      <a:srgbClr val="92D050"/>
                    </a:solidFill>
                  </a:tcPr>
                </a:tc>
                <a:tc>
                  <a:txBody>
                    <a:bodyPr/>
                    <a:lstStyle/>
                    <a:p>
                      <a:pPr algn="l"/>
                      <a:r>
                        <a:rPr lang="en-IN" sz="1100" dirty="0" smtClean="0"/>
                        <a:t>21 September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Corrosion science, Electrochemical theory of corrosion, galvanic series</a:t>
                      </a:r>
                      <a:endParaRPr lang="en-US" sz="1100" dirty="0">
                        <a:latin typeface="+mn-lt"/>
                      </a:endParaRPr>
                    </a:p>
                  </a:txBody>
                  <a:tcPr marL="68580" marR="68580" marT="0" marB="0">
                    <a:solidFill>
                      <a:srgbClr val="92D050"/>
                    </a:solidFill>
                  </a:tcPr>
                </a:tc>
                <a:tc>
                  <a:txBody>
                    <a:bodyPr/>
                    <a:lstStyle/>
                    <a:p>
                      <a:pPr algn="l"/>
                      <a:r>
                        <a:rPr lang="en-US" sz="1100" dirty="0" smtClean="0">
                          <a:latin typeface="+mn-lt"/>
                        </a:rPr>
                        <a:t>JK</a:t>
                      </a:r>
                      <a:endParaRPr lang="en-US" sz="1100" dirty="0">
                        <a:latin typeface="+mn-lt"/>
                      </a:endParaRPr>
                    </a:p>
                  </a:txBody>
                  <a:tcPr>
                    <a:solidFill>
                      <a:srgbClr val="92D050"/>
                    </a:solidFill>
                  </a:tcPr>
                </a:tc>
                <a:tc>
                  <a:txBody>
                    <a:bodyPr/>
                    <a:lstStyle/>
                    <a:p>
                      <a:endParaRPr lang="en-US"/>
                    </a:p>
                  </a:txBody>
                  <a:tcPr>
                    <a:solidFill>
                      <a:srgbClr val="92D050"/>
                    </a:solidFill>
                  </a:tcPr>
                </a:tc>
              </a:tr>
              <a:tr h="469504">
                <a:tc>
                  <a:txBody>
                    <a:bodyPr/>
                    <a:lstStyle/>
                    <a:p>
                      <a:pPr marL="0" indent="0" algn="l">
                        <a:buFontTx/>
                        <a:buNone/>
                      </a:pPr>
                      <a:r>
                        <a:rPr lang="en-IN" sz="1100" dirty="0" smtClean="0">
                          <a:latin typeface="+mn-lt"/>
                        </a:rPr>
                        <a:t>18</a:t>
                      </a:r>
                      <a:endParaRPr lang="en-IN" sz="1100" dirty="0">
                        <a:latin typeface="+mn-lt"/>
                      </a:endParaRPr>
                    </a:p>
                  </a:txBody>
                  <a:tcPr>
                    <a:solidFill>
                      <a:srgbClr val="92D050"/>
                    </a:solidFill>
                  </a:tcPr>
                </a:tc>
                <a:tc>
                  <a:txBody>
                    <a:bodyPr/>
                    <a:lstStyle/>
                    <a:p>
                      <a:pPr algn="l"/>
                      <a:r>
                        <a:rPr lang="en-IN" sz="1100" dirty="0" smtClean="0"/>
                        <a:t>22</a:t>
                      </a:r>
                      <a:r>
                        <a:rPr lang="en-IN" sz="1100" baseline="0" dirty="0" smtClean="0"/>
                        <a:t> </a:t>
                      </a:r>
                      <a:r>
                        <a:rPr lang="en-IN" sz="1100" dirty="0" smtClean="0"/>
                        <a:t>September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Concentration of iron ore and extraction of iron</a:t>
                      </a:r>
                      <a:endParaRPr lang="en-US" sz="1050" dirty="0" smtClean="0">
                        <a:latin typeface="+mn-lt"/>
                      </a:endParaRPr>
                    </a:p>
                  </a:txBody>
                  <a:tcPr marL="63305" marR="63305" marT="0" marB="0">
                    <a:solidFill>
                      <a:srgbClr val="92D050"/>
                    </a:solidFill>
                  </a:tcPr>
                </a:tc>
                <a:tc>
                  <a:txBody>
                    <a:bodyPr/>
                    <a:lstStyle/>
                    <a:p>
                      <a:pPr algn="l"/>
                      <a:r>
                        <a:rPr lang="en-US" sz="1100" dirty="0" err="1" smtClean="0">
                          <a:latin typeface="+mn-lt"/>
                        </a:rPr>
                        <a:t>Jk</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87412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935472961"/>
              </p:ext>
            </p:extLst>
          </p:nvPr>
        </p:nvGraphicFramePr>
        <p:xfrm>
          <a:off x="609600" y="1167371"/>
          <a:ext cx="8839200" cy="6276832"/>
        </p:xfrm>
        <a:graphic>
          <a:graphicData uri="http://schemas.openxmlformats.org/drawingml/2006/table">
            <a:tbl>
              <a:tblPr firstRow="1" bandRow="1">
                <a:tableStyleId>{5C22544A-7EE6-4342-B048-85BDC9FD1C3A}</a:tableStyleId>
              </a:tblPr>
              <a:tblGrid>
                <a:gridCol w="501208"/>
                <a:gridCol w="1007923"/>
                <a:gridCol w="1181059"/>
                <a:gridCol w="902980"/>
                <a:gridCol w="3555051"/>
                <a:gridCol w="842416"/>
                <a:gridCol w="848563"/>
              </a:tblGrid>
              <a:tr h="525911">
                <a:tc>
                  <a:txBody>
                    <a:bodyPr/>
                    <a:lstStyle/>
                    <a:p>
                      <a:pPr algn="l"/>
                      <a:r>
                        <a:rPr lang="en-IN" sz="1100" b="1" dirty="0" smtClean="0">
                          <a:latin typeface="+mn-lt"/>
                        </a:rPr>
                        <a:t>lecture</a:t>
                      </a:r>
                      <a:r>
                        <a:rPr lang="en-IN" sz="1100" b="1" baseline="0" dirty="0" smtClean="0">
                          <a:latin typeface="+mn-lt"/>
                        </a:rPr>
                        <a:t> No.</a:t>
                      </a:r>
                      <a:endParaRPr lang="en-IN" sz="1100" b="1" dirty="0">
                        <a:latin typeface="+mn-lt"/>
                      </a:endParaRPr>
                    </a:p>
                  </a:txBody>
                  <a:tcPr/>
                </a:tc>
                <a:tc>
                  <a:txBody>
                    <a:bodyPr/>
                    <a:lstStyle/>
                    <a:p>
                      <a:pPr algn="l"/>
                      <a:r>
                        <a:rPr lang="en-IN" sz="1100" b="1" dirty="0" smtClean="0">
                          <a:latin typeface="+mn-lt"/>
                        </a:rPr>
                        <a:t>Date</a:t>
                      </a:r>
                      <a:endParaRPr lang="en-IN" sz="1100" b="1" dirty="0">
                        <a:latin typeface="+mn-lt"/>
                      </a:endParaRPr>
                    </a:p>
                  </a:txBody>
                  <a:tcPr/>
                </a:tc>
                <a:tc>
                  <a:txBody>
                    <a:bodyPr/>
                    <a:lstStyle/>
                    <a:p>
                      <a:pPr algn="l"/>
                      <a:r>
                        <a:rPr lang="en-IN" sz="1100" b="1" dirty="0" smtClean="0">
                          <a:latin typeface="+mn-lt"/>
                        </a:rPr>
                        <a:t>Time</a:t>
                      </a:r>
                      <a:endParaRPr lang="en-IN" sz="1100" b="1" dirty="0">
                        <a:latin typeface="+mn-lt"/>
                      </a:endParaRPr>
                    </a:p>
                  </a:txBody>
                  <a:tcPr/>
                </a:tc>
                <a:tc>
                  <a:txBody>
                    <a:bodyPr/>
                    <a:lstStyle/>
                    <a:p>
                      <a:pPr algn="l"/>
                      <a:r>
                        <a:rPr lang="en-IN" sz="1100" b="1" dirty="0" smtClean="0">
                          <a:latin typeface="+mn-lt"/>
                        </a:rPr>
                        <a:t>Day</a:t>
                      </a:r>
                      <a:endParaRPr lang="en-IN" sz="1100" b="1" dirty="0">
                        <a:latin typeface="+mn-lt"/>
                      </a:endParaRPr>
                    </a:p>
                  </a:txBody>
                  <a:tcPr/>
                </a:tc>
                <a:tc>
                  <a:txBody>
                    <a:bodyPr/>
                    <a:lstStyle/>
                    <a:p>
                      <a:pPr algn="l"/>
                      <a:r>
                        <a:rPr lang="en-IN" sz="1100" b="1" dirty="0" smtClean="0">
                          <a:latin typeface="+mn-lt"/>
                        </a:rPr>
                        <a:t>Topic</a:t>
                      </a:r>
                      <a:endParaRPr lang="en-IN" sz="1100" b="1" dirty="0">
                        <a:latin typeface="+mn-lt"/>
                      </a:endParaRPr>
                    </a:p>
                  </a:txBody>
                  <a:tcPr/>
                </a:tc>
                <a:tc>
                  <a:txBody>
                    <a:bodyPr/>
                    <a:lstStyle/>
                    <a:p>
                      <a:pPr algn="l"/>
                      <a:r>
                        <a:rPr lang="en-IN" sz="1100" b="1" dirty="0" smtClean="0">
                          <a:latin typeface="+mn-lt"/>
                        </a:rPr>
                        <a:t>Delivered By</a:t>
                      </a:r>
                      <a:endParaRPr lang="en-IN" sz="1100" b="1" dirty="0">
                        <a:latin typeface="+mn-lt"/>
                      </a:endParaRPr>
                    </a:p>
                  </a:txBody>
                  <a:tcPr/>
                </a:tc>
                <a:tc>
                  <a:txBody>
                    <a:bodyPr/>
                    <a:lstStyle/>
                    <a:p>
                      <a:pPr algn="l"/>
                      <a:r>
                        <a:rPr lang="en-IN" sz="1100" b="1" dirty="0" smtClean="0">
                          <a:latin typeface="+mn-lt"/>
                        </a:rPr>
                        <a:t>Additional Activity</a:t>
                      </a:r>
                      <a:endParaRPr lang="en-IN" sz="1100" b="1" dirty="0">
                        <a:latin typeface="+mn-lt"/>
                      </a:endParaRPr>
                    </a:p>
                  </a:txBody>
                  <a:tcPr/>
                </a:tc>
              </a:tr>
              <a:tr h="377577">
                <a:tc>
                  <a:txBody>
                    <a:bodyPr/>
                    <a:lstStyle/>
                    <a:p>
                      <a:pPr marL="0" indent="0" algn="l">
                        <a:buFontTx/>
                        <a:buNone/>
                      </a:pPr>
                      <a:r>
                        <a:rPr lang="en-IN" sz="1100" dirty="0" smtClean="0">
                          <a:latin typeface="+mn-lt"/>
                        </a:rPr>
                        <a:t>19</a:t>
                      </a:r>
                      <a:endParaRPr lang="en-IN" sz="1100" dirty="0">
                        <a:latin typeface="+mn-lt"/>
                      </a:endParaRPr>
                    </a:p>
                  </a:txBody>
                  <a:tcPr>
                    <a:solidFill>
                      <a:srgbClr val="92D050"/>
                    </a:solidFill>
                  </a:tcPr>
                </a:tc>
                <a:tc>
                  <a:txBody>
                    <a:bodyPr/>
                    <a:lstStyle/>
                    <a:p>
                      <a:pPr algn="l"/>
                      <a:r>
                        <a:rPr lang="en-IN" sz="1100" dirty="0" smtClean="0"/>
                        <a:t>25September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100" dirty="0" smtClean="0">
                          <a:solidFill>
                            <a:srgbClr val="FF0000"/>
                          </a:solidFill>
                          <a:effectLst/>
                          <a:latin typeface="+mn-lt"/>
                          <a:ea typeface="Calibri" panose="020F0502020204030204" pitchFamily="34" charset="0"/>
                          <a:cs typeface="Times New Roman" panose="02020603050405020304" pitchFamily="18" charset="0"/>
                        </a:rPr>
                        <a:t>Term</a:t>
                      </a:r>
                      <a:r>
                        <a:rPr lang="en-IN" sz="1100" baseline="0" dirty="0" smtClean="0">
                          <a:solidFill>
                            <a:srgbClr val="FF0000"/>
                          </a:solidFill>
                          <a:effectLst/>
                          <a:latin typeface="+mn-lt"/>
                          <a:ea typeface="Calibri" panose="020F0502020204030204" pitchFamily="34" charset="0"/>
                          <a:cs typeface="Times New Roman" panose="02020603050405020304" pitchFamily="18" charset="0"/>
                        </a:rPr>
                        <a:t> Test T1</a:t>
                      </a:r>
                      <a:endParaRPr lang="en-IN" sz="1100" dirty="0" smtClean="0">
                        <a:solidFill>
                          <a:srgbClr val="FF0000"/>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77577">
                <a:tc>
                  <a:txBody>
                    <a:bodyPr/>
                    <a:lstStyle/>
                    <a:p>
                      <a:pPr marL="0" indent="0" algn="l">
                        <a:buFontTx/>
                        <a:buNone/>
                      </a:pPr>
                      <a:r>
                        <a:rPr lang="en-IN" sz="1100" dirty="0" smtClean="0">
                          <a:latin typeface="+mn-lt"/>
                        </a:rPr>
                        <a:t>20</a:t>
                      </a:r>
                      <a:endParaRPr lang="en-IN" sz="1100" dirty="0">
                        <a:latin typeface="+mn-lt"/>
                      </a:endParaRPr>
                    </a:p>
                  </a:txBody>
                  <a:tcPr>
                    <a:solidFill>
                      <a:srgbClr val="92D050"/>
                    </a:solidFill>
                  </a:tcPr>
                </a:tc>
                <a:tc>
                  <a:txBody>
                    <a:bodyPr/>
                    <a:lstStyle/>
                    <a:p>
                      <a:pPr algn="l"/>
                      <a:r>
                        <a:rPr lang="en-IN" sz="1100" dirty="0" smtClean="0"/>
                        <a:t>26 September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100" dirty="0" smtClean="0">
                          <a:solidFill>
                            <a:srgbClr val="FF0000"/>
                          </a:solidFill>
                          <a:effectLst/>
                          <a:latin typeface="+mn-lt"/>
                          <a:ea typeface="Calibri" panose="020F0502020204030204" pitchFamily="34" charset="0"/>
                          <a:cs typeface="Times New Roman" panose="02020603050405020304" pitchFamily="18" charset="0"/>
                        </a:rPr>
                        <a:t>Term</a:t>
                      </a:r>
                      <a:r>
                        <a:rPr lang="en-IN" sz="1100" baseline="0" dirty="0" smtClean="0">
                          <a:solidFill>
                            <a:srgbClr val="FF0000"/>
                          </a:solidFill>
                          <a:effectLst/>
                          <a:latin typeface="+mn-lt"/>
                          <a:ea typeface="Calibri" panose="020F0502020204030204" pitchFamily="34" charset="0"/>
                          <a:cs typeface="Times New Roman" panose="02020603050405020304" pitchFamily="18" charset="0"/>
                        </a:rPr>
                        <a:t> Test T1</a:t>
                      </a:r>
                      <a:endParaRPr lang="en-IN" sz="1100" dirty="0" smtClean="0">
                        <a:solidFill>
                          <a:srgbClr val="FF0000"/>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77577">
                <a:tc>
                  <a:txBody>
                    <a:bodyPr/>
                    <a:lstStyle/>
                    <a:p>
                      <a:pPr algn="l"/>
                      <a:r>
                        <a:rPr lang="en-US" sz="1100" dirty="0" smtClean="0">
                          <a:latin typeface="+mn-lt"/>
                        </a:rPr>
                        <a:t>21</a:t>
                      </a:r>
                      <a:endParaRPr lang="en-US" sz="1100" dirty="0">
                        <a:latin typeface="+mn-lt"/>
                      </a:endParaRPr>
                    </a:p>
                  </a:txBody>
                  <a:tcPr>
                    <a:solidFill>
                      <a:srgbClr val="92D050"/>
                    </a:solidFill>
                  </a:tcPr>
                </a:tc>
                <a:tc>
                  <a:txBody>
                    <a:bodyPr/>
                    <a:lstStyle/>
                    <a:p>
                      <a:pPr algn="l"/>
                      <a:r>
                        <a:rPr lang="en-IN" sz="1100" dirty="0" smtClean="0"/>
                        <a:t>3 October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Bomb Calorimeter and Refining of petroleum of petrol</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471972">
                <a:tc>
                  <a:txBody>
                    <a:bodyPr/>
                    <a:lstStyle/>
                    <a:p>
                      <a:pPr algn="l"/>
                      <a:r>
                        <a:rPr lang="en-US" sz="1100" dirty="0" smtClean="0">
                          <a:latin typeface="+mn-lt"/>
                        </a:rPr>
                        <a:t>22</a:t>
                      </a:r>
                      <a:endParaRPr lang="en-US" sz="1100" dirty="0">
                        <a:latin typeface="+mn-lt"/>
                      </a:endParaRPr>
                    </a:p>
                  </a:txBody>
                  <a:tcPr>
                    <a:solidFill>
                      <a:srgbClr val="92D050"/>
                    </a:solidFill>
                  </a:tcPr>
                </a:tc>
                <a:tc>
                  <a:txBody>
                    <a:bodyPr/>
                    <a:lstStyle/>
                    <a:p>
                      <a:pPr algn="l"/>
                      <a:r>
                        <a:rPr lang="en-IN" sz="1100" dirty="0" smtClean="0"/>
                        <a:t>5 October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Chemistry behind metal alloys</a:t>
                      </a:r>
                      <a:endParaRPr lang="en-US" sz="120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latin typeface="+mn-lt"/>
                      </a:endParaRP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77577">
                <a:tc>
                  <a:txBody>
                    <a:bodyPr/>
                    <a:lstStyle/>
                    <a:p>
                      <a:pPr marL="0" indent="0" algn="l">
                        <a:buFontTx/>
                        <a:buNone/>
                      </a:pPr>
                      <a:r>
                        <a:rPr lang="en-IN" sz="1100" dirty="0" smtClean="0">
                          <a:latin typeface="+mn-lt"/>
                        </a:rPr>
                        <a:t>23</a:t>
                      </a:r>
                      <a:endParaRPr lang="en-IN" sz="1100" dirty="0">
                        <a:latin typeface="+mn-lt"/>
                      </a:endParaRPr>
                    </a:p>
                  </a:txBody>
                  <a:tcPr>
                    <a:solidFill>
                      <a:srgbClr val="92D050"/>
                    </a:solidFill>
                  </a:tcPr>
                </a:tc>
                <a:tc>
                  <a:txBody>
                    <a:bodyPr/>
                    <a:lstStyle/>
                    <a:p>
                      <a:pPr algn="l"/>
                      <a:r>
                        <a:rPr lang="en-IN" sz="1100" dirty="0" smtClean="0"/>
                        <a:t>6 October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Factors affecting corrosion, Corrosion control techniques</a:t>
                      </a:r>
                      <a:endParaRPr lang="en-US" sz="1100" dirty="0" smtClean="0">
                        <a:latin typeface="+mn-lt"/>
                        <a:ea typeface="Calibri"/>
                        <a:cs typeface="Times New Roman"/>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latin typeface="+mn-lt"/>
                        <a:ea typeface="Calibri"/>
                        <a:cs typeface="Times New Roman"/>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85457">
                <a:tc>
                  <a:txBody>
                    <a:bodyPr/>
                    <a:lstStyle/>
                    <a:p>
                      <a:pPr marL="0" indent="0" algn="l">
                        <a:buFontTx/>
                        <a:buNone/>
                      </a:pPr>
                      <a:r>
                        <a:rPr lang="en-IN" sz="1100" dirty="0" smtClean="0">
                          <a:latin typeface="+mn-lt"/>
                        </a:rPr>
                        <a:t>24</a:t>
                      </a:r>
                      <a:endParaRPr lang="en-IN" sz="1100" dirty="0">
                        <a:latin typeface="+mn-lt"/>
                      </a:endParaRPr>
                    </a:p>
                  </a:txBody>
                  <a:tcPr>
                    <a:solidFill>
                      <a:srgbClr val="92D050"/>
                    </a:solidFill>
                  </a:tcPr>
                </a:tc>
                <a:tc>
                  <a:txBody>
                    <a:bodyPr/>
                    <a:lstStyle/>
                    <a:p>
                      <a:pPr algn="l"/>
                      <a:r>
                        <a:rPr lang="en-IN" sz="1100" dirty="0" smtClean="0"/>
                        <a:t>9 October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Times New Roman"/>
                        </a:rPr>
                        <a:t>Gasoline Knocking in IC Engines, octane number, </a:t>
                      </a:r>
                      <a:r>
                        <a:rPr lang="en-US" sz="1200" dirty="0" err="1" smtClean="0">
                          <a:latin typeface="+mn-lt"/>
                          <a:ea typeface="Calibri"/>
                          <a:cs typeface="Times New Roman"/>
                        </a:rPr>
                        <a:t>cetane</a:t>
                      </a:r>
                      <a:r>
                        <a:rPr lang="en-US" sz="1200" dirty="0" smtClean="0">
                          <a:latin typeface="+mn-lt"/>
                          <a:ea typeface="Calibri"/>
                          <a:cs typeface="Times New Roman"/>
                        </a:rPr>
                        <a:t> number, Anti-knocking agents</a:t>
                      </a: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377577">
                <a:tc>
                  <a:txBody>
                    <a:bodyPr/>
                    <a:lstStyle/>
                    <a:p>
                      <a:pPr marL="0" indent="0" algn="l">
                        <a:buFontTx/>
                        <a:buNone/>
                      </a:pPr>
                      <a:r>
                        <a:rPr lang="en-IN" sz="1100" dirty="0" smtClean="0">
                          <a:latin typeface="+mn-lt"/>
                        </a:rPr>
                        <a:t>25</a:t>
                      </a:r>
                      <a:endParaRPr lang="en-IN" sz="1100" dirty="0">
                        <a:latin typeface="+mn-lt"/>
                      </a:endParaRPr>
                    </a:p>
                  </a:txBody>
                  <a:tcPr>
                    <a:solidFill>
                      <a:srgbClr val="92D050"/>
                    </a:solidFill>
                  </a:tcPr>
                </a:tc>
                <a:tc>
                  <a:txBody>
                    <a:bodyPr/>
                    <a:lstStyle/>
                    <a:p>
                      <a:pPr algn="l"/>
                      <a:r>
                        <a:rPr lang="en-IN" sz="1100" dirty="0" smtClean="0"/>
                        <a:t>10 October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Catalytic converters, power alcohol, biodiesel</a:t>
                      </a:r>
                    </a:p>
                  </a:txBody>
                  <a:tcPr marL="68580" marR="68580"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45002">
                <a:tc>
                  <a:txBody>
                    <a:bodyPr/>
                    <a:lstStyle/>
                    <a:p>
                      <a:pPr marL="0" indent="0" algn="l">
                        <a:buFontTx/>
                        <a:buNone/>
                      </a:pPr>
                      <a:r>
                        <a:rPr lang="en-IN" sz="1100" dirty="0" smtClean="0">
                          <a:latin typeface="+mn-lt"/>
                        </a:rPr>
                        <a:t>26</a:t>
                      </a:r>
                      <a:endParaRPr lang="en-IN" sz="1100" dirty="0">
                        <a:latin typeface="+mn-lt"/>
                      </a:endParaRPr>
                    </a:p>
                  </a:txBody>
                  <a:tcPr>
                    <a:solidFill>
                      <a:srgbClr val="92D050"/>
                    </a:solidFill>
                  </a:tcPr>
                </a:tc>
                <a:tc>
                  <a:txBody>
                    <a:bodyPr/>
                    <a:lstStyle/>
                    <a:p>
                      <a:pPr algn="l"/>
                      <a:r>
                        <a:rPr lang="en-IN" sz="1100" dirty="0" smtClean="0"/>
                        <a:t>12 October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Preparation of steel. </a:t>
                      </a:r>
                      <a:endParaRPr lang="en-US" sz="10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solidFill>
                          <a:srgbClr val="FF0000"/>
                        </a:solidFill>
                        <a:latin typeface="+mn-lt"/>
                      </a:endParaRP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77577">
                <a:tc>
                  <a:txBody>
                    <a:bodyPr/>
                    <a:lstStyle/>
                    <a:p>
                      <a:pPr algn="l"/>
                      <a:r>
                        <a:rPr lang="en-US" sz="1100" dirty="0" smtClean="0">
                          <a:latin typeface="+mn-lt"/>
                        </a:rPr>
                        <a:t>27</a:t>
                      </a:r>
                      <a:endParaRPr lang="en-US" sz="1100" dirty="0">
                        <a:latin typeface="+mn-lt"/>
                      </a:endParaRPr>
                    </a:p>
                  </a:txBody>
                  <a:tcPr>
                    <a:solidFill>
                      <a:srgbClr val="92D050"/>
                    </a:solidFill>
                  </a:tcPr>
                </a:tc>
                <a:tc>
                  <a:txBody>
                    <a:bodyPr/>
                    <a:lstStyle/>
                    <a:p>
                      <a:pPr algn="l"/>
                      <a:r>
                        <a:rPr lang="en-IN" sz="1100" dirty="0" smtClean="0"/>
                        <a:t>13 October 2017</a:t>
                      </a:r>
                      <a:endParaRPr lang="en-IN" sz="1100" dirty="0"/>
                    </a:p>
                  </a:txBody>
                  <a:tcPr>
                    <a:solidFill>
                      <a:srgbClr val="92D050"/>
                    </a:solidFill>
                  </a:tcPr>
                </a:tc>
                <a:tc>
                  <a:txBody>
                    <a:bodyPr/>
                    <a:lstStyle/>
                    <a:p>
                      <a:pPr algn="l"/>
                      <a:r>
                        <a:rPr lang="en-US" sz="1100" dirty="0" smtClean="0"/>
                        <a:t>9.30 – 10.30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Corrosion control techniques contd..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latin typeface="+mn-lt"/>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377577">
                <a:tc>
                  <a:txBody>
                    <a:bodyPr/>
                    <a:lstStyle/>
                    <a:p>
                      <a:pPr algn="l"/>
                      <a:r>
                        <a:rPr lang="en-US" sz="1100" dirty="0" smtClean="0">
                          <a:latin typeface="+mn-lt"/>
                        </a:rPr>
                        <a:t>28</a:t>
                      </a:r>
                      <a:endParaRPr lang="en-US" sz="1100" dirty="0">
                        <a:latin typeface="+mn-lt"/>
                      </a:endParaRPr>
                    </a:p>
                  </a:txBody>
                  <a:tcPr>
                    <a:solidFill>
                      <a:srgbClr val="92D050"/>
                    </a:solidFill>
                  </a:tcPr>
                </a:tc>
                <a:tc>
                  <a:txBody>
                    <a:bodyPr/>
                    <a:lstStyle/>
                    <a:p>
                      <a:pPr algn="l"/>
                      <a:r>
                        <a:rPr lang="en-IN" sz="1100" dirty="0" smtClean="0"/>
                        <a:t>16 October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Catalytic cracking and reforming</a:t>
                      </a:r>
                      <a:endParaRPr lang="en-US" sz="1100" dirty="0">
                        <a:solidFill>
                          <a:srgbClr val="FF0000"/>
                        </a:solidFill>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741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29</a:t>
                      </a:r>
                    </a:p>
                    <a:p>
                      <a:pPr algn="l"/>
                      <a:endParaRPr lang="en-US" sz="1100" dirty="0">
                        <a:latin typeface="+mn-lt"/>
                      </a:endParaRPr>
                    </a:p>
                  </a:txBody>
                  <a:tcPr>
                    <a:solidFill>
                      <a:srgbClr val="92D050"/>
                    </a:solidFill>
                  </a:tcPr>
                </a:tc>
                <a:tc>
                  <a:txBody>
                    <a:bodyPr/>
                    <a:lstStyle/>
                    <a:p>
                      <a:pPr algn="l"/>
                      <a:r>
                        <a:rPr lang="en-IN" sz="1100" dirty="0" smtClean="0"/>
                        <a:t>17 October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Flue gas: Sources and control measures</a:t>
                      </a:r>
                      <a:r>
                        <a:rPr lang="en-US" sz="1100" kern="1200" dirty="0" smtClean="0">
                          <a:solidFill>
                            <a:srgbClr val="FF0000"/>
                          </a:solidFill>
                          <a:effectLst/>
                          <a:latin typeface="+mn-lt"/>
                          <a:ea typeface="+mn-ea"/>
                          <a:cs typeface="+mn-cs"/>
                        </a:rPr>
                        <a:t> </a:t>
                      </a:r>
                      <a:endParaRPr lang="en-US" sz="1000" dirty="0" smtClean="0">
                        <a:solidFill>
                          <a:srgbClr val="FF0000"/>
                        </a:solidFill>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377577">
                <a:tc>
                  <a:txBody>
                    <a:bodyPr/>
                    <a:lstStyle/>
                    <a:p>
                      <a:pPr algn="l"/>
                      <a:r>
                        <a:rPr lang="en-US" sz="1100" dirty="0" smtClean="0">
                          <a:latin typeface="+mn-lt"/>
                        </a:rPr>
                        <a:t>30</a:t>
                      </a:r>
                      <a:endParaRPr lang="en-US" sz="1100" dirty="0">
                        <a:latin typeface="+mn-lt"/>
                      </a:endParaRPr>
                    </a:p>
                  </a:txBody>
                  <a:tcPr>
                    <a:solidFill>
                      <a:srgbClr val="92D050"/>
                    </a:solidFill>
                  </a:tcPr>
                </a:tc>
                <a:tc>
                  <a:txBody>
                    <a:bodyPr/>
                    <a:lstStyle/>
                    <a:p>
                      <a:pPr algn="l"/>
                      <a:r>
                        <a:rPr lang="en-IN" sz="1100" dirty="0" smtClean="0"/>
                        <a:t>19 October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Metal Finishing; Technological importance, factors affecting metal finishing</a:t>
                      </a:r>
                      <a:endParaRPr lang="en-US" sz="1100" dirty="0" smtClean="0">
                        <a:solidFill>
                          <a:srgbClr val="FF0000"/>
                        </a:solidFill>
                        <a:latin typeface="+mn-lt"/>
                        <a:ea typeface="Calibri"/>
                        <a:cs typeface="Times New Roman"/>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11762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2941679983"/>
              </p:ext>
            </p:extLst>
          </p:nvPr>
        </p:nvGraphicFramePr>
        <p:xfrm>
          <a:off x="762000" y="948082"/>
          <a:ext cx="8763000" cy="5958840"/>
        </p:xfrm>
        <a:graphic>
          <a:graphicData uri="http://schemas.openxmlformats.org/drawingml/2006/table">
            <a:tbl>
              <a:tblPr firstRow="1" bandRow="1">
                <a:tableStyleId>{5C22544A-7EE6-4342-B048-85BDC9FD1C3A}</a:tableStyleId>
              </a:tblPr>
              <a:tblGrid>
                <a:gridCol w="496888"/>
                <a:gridCol w="1045400"/>
                <a:gridCol w="1200911"/>
                <a:gridCol w="895673"/>
                <a:gridCol w="3301424"/>
                <a:gridCol w="841248"/>
                <a:gridCol w="981456"/>
              </a:tblGrid>
              <a:tr h="556043">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99210">
                <a:tc>
                  <a:txBody>
                    <a:bodyPr/>
                    <a:lstStyle/>
                    <a:p>
                      <a:pPr marL="0" indent="0" algn="l">
                        <a:buFontTx/>
                        <a:buNone/>
                      </a:pPr>
                      <a:r>
                        <a:rPr lang="en-IN" sz="1100" dirty="0" smtClean="0">
                          <a:latin typeface="+mn-lt"/>
                        </a:rPr>
                        <a:t>29</a:t>
                      </a:r>
                      <a:endParaRPr lang="en-IN" sz="1100" dirty="0">
                        <a:latin typeface="+mn-lt"/>
                      </a:endParaRPr>
                    </a:p>
                  </a:txBody>
                  <a:tcPr>
                    <a:solidFill>
                      <a:srgbClr val="92D050"/>
                    </a:solidFill>
                  </a:tcPr>
                </a:tc>
                <a:tc>
                  <a:txBody>
                    <a:bodyPr/>
                    <a:lstStyle/>
                    <a:p>
                      <a:pPr algn="l"/>
                      <a:r>
                        <a:rPr lang="en-IN" sz="1100" dirty="0" smtClean="0"/>
                        <a:t>23 October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Times New Roman"/>
                          <a:cs typeface="Times New Roman"/>
                        </a:rPr>
                        <a:t>Chemical Kinetics: Rate of reaction, Order, molecularity, Numerical problems with suitable examples on order and molecularity of reaction</a:t>
                      </a:r>
                      <a:endParaRPr lang="en-US" sz="1100" dirty="0" smtClean="0">
                        <a:latin typeface="+mn-lt"/>
                        <a:ea typeface="Calibri"/>
                        <a:cs typeface="Times New Roman"/>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marL="0" indent="0" algn="l">
                        <a:buFontTx/>
                        <a:buNone/>
                      </a:pPr>
                      <a:r>
                        <a:rPr lang="en-IN" sz="1100" dirty="0" smtClean="0">
                          <a:latin typeface="+mn-lt"/>
                        </a:rPr>
                        <a:t>30</a:t>
                      </a:r>
                      <a:endParaRPr lang="en-IN" sz="1100" dirty="0">
                        <a:latin typeface="+mn-lt"/>
                      </a:endParaRPr>
                    </a:p>
                  </a:txBody>
                  <a:tcPr>
                    <a:solidFill>
                      <a:srgbClr val="92D050"/>
                    </a:solidFill>
                  </a:tcPr>
                </a:tc>
                <a:tc>
                  <a:txBody>
                    <a:bodyPr/>
                    <a:lstStyle/>
                    <a:p>
                      <a:pPr algn="l"/>
                      <a:r>
                        <a:rPr lang="en-IN" sz="1100" dirty="0" smtClean="0"/>
                        <a:t>24 October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Zero, first and Second order and integrated rate law of third - order nth order </a:t>
                      </a:r>
                      <a:endParaRPr lang="en-US" sz="1100" dirty="0" smtClean="0">
                        <a:latin typeface="+mn-lt"/>
                      </a:endParaRPr>
                    </a:p>
                  </a:txBody>
                  <a:tcPr marL="68580" marR="68580"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marL="0" indent="0" algn="l">
                        <a:buFontTx/>
                        <a:buNone/>
                      </a:pPr>
                      <a:r>
                        <a:rPr lang="en-IN" sz="1100" dirty="0" smtClean="0">
                          <a:latin typeface="+mn-lt"/>
                        </a:rPr>
                        <a:t>31</a:t>
                      </a:r>
                      <a:endParaRPr lang="en-IN" sz="1100" dirty="0">
                        <a:latin typeface="+mn-lt"/>
                      </a:endParaRPr>
                    </a:p>
                  </a:txBody>
                  <a:tcPr>
                    <a:solidFill>
                      <a:srgbClr val="92D050"/>
                    </a:solidFill>
                  </a:tcPr>
                </a:tc>
                <a:tc>
                  <a:txBody>
                    <a:bodyPr/>
                    <a:lstStyle/>
                    <a:p>
                      <a:pPr algn="l"/>
                      <a:r>
                        <a:rPr lang="en-IN" sz="1100" dirty="0" smtClean="0"/>
                        <a:t>26 October 2017</a:t>
                      </a:r>
                      <a:endParaRPr lang="en-IN" sz="1100" dirty="0"/>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 </a:t>
                      </a:r>
                      <a:r>
                        <a:rPr lang="en-US" sz="1100" dirty="0" smtClean="0">
                          <a:latin typeface="+mn-lt"/>
                        </a:rPr>
                        <a:t>Polarization, Decomposition potential, Over potential</a:t>
                      </a: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marL="0" indent="0" algn="l">
                        <a:buFontTx/>
                        <a:buNone/>
                      </a:pPr>
                      <a:r>
                        <a:rPr lang="en-IN" sz="1100" dirty="0" smtClean="0">
                          <a:latin typeface="+mn-lt"/>
                        </a:rPr>
                        <a:t>32</a:t>
                      </a:r>
                      <a:endParaRPr lang="en-IN" sz="1100" dirty="0">
                        <a:latin typeface="+mn-lt"/>
                      </a:endParaRPr>
                    </a:p>
                  </a:txBody>
                  <a:tcPr>
                    <a:solidFill>
                      <a:srgbClr val="92D050"/>
                    </a:solidFill>
                  </a:tcPr>
                </a:tc>
                <a:tc>
                  <a:txBody>
                    <a:bodyPr/>
                    <a:lstStyle/>
                    <a:p>
                      <a:pPr algn="l"/>
                      <a:r>
                        <a:rPr lang="en-IN" sz="1100" dirty="0" smtClean="0"/>
                        <a:t>27 October 2017</a:t>
                      </a:r>
                      <a:endParaRPr lang="en-IN" sz="1100" dirty="0"/>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Electroplating process and factors affecting deposit</a:t>
                      </a: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marL="0" indent="0" algn="l">
                        <a:buFontTx/>
                        <a:buNone/>
                      </a:pPr>
                      <a:r>
                        <a:rPr lang="en-IN" sz="1100" dirty="0" smtClean="0">
                          <a:latin typeface="+mn-lt"/>
                        </a:rPr>
                        <a:t>33</a:t>
                      </a:r>
                      <a:endParaRPr lang="en-IN" sz="1100" dirty="0">
                        <a:latin typeface="+mn-lt"/>
                      </a:endParaRPr>
                    </a:p>
                  </a:txBody>
                  <a:tcPr>
                    <a:solidFill>
                      <a:srgbClr val="92D050"/>
                    </a:solidFill>
                  </a:tcPr>
                </a:tc>
                <a:tc>
                  <a:txBody>
                    <a:bodyPr/>
                    <a:lstStyle/>
                    <a:p>
                      <a:pPr algn="l"/>
                      <a:r>
                        <a:rPr lang="en-IN" sz="1100" dirty="0" smtClean="0"/>
                        <a:t>30 October 2017</a:t>
                      </a:r>
                      <a:endParaRPr lang="en-IN" sz="1100" dirty="0"/>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Numerical problems with suitable examples on first and half-life of first  order </a:t>
                      </a:r>
                      <a:endParaRPr lang="en-US" sz="1100" dirty="0" smtClean="0">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IN" sz="1100" dirty="0">
                        <a:latin typeface="+mn-lt"/>
                      </a:endParaRPr>
                    </a:p>
                  </a:txBody>
                  <a:tcPr>
                    <a:solidFill>
                      <a:srgbClr val="92D050"/>
                    </a:solidFill>
                  </a:tcPr>
                </a:tc>
              </a:tr>
              <a:tr h="556043">
                <a:tc>
                  <a:txBody>
                    <a:bodyPr/>
                    <a:lstStyle/>
                    <a:p>
                      <a:pPr algn="l"/>
                      <a:r>
                        <a:rPr lang="en-US" sz="1100" dirty="0" smtClean="0">
                          <a:latin typeface="+mn-lt"/>
                        </a:rPr>
                        <a:t>34</a:t>
                      </a:r>
                      <a:endParaRPr lang="en-US"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t>31 October 2017</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Pseudo-first order and integrated rate law of third - order nth order </a:t>
                      </a:r>
                      <a:endParaRPr lang="en-US" sz="1100" dirty="0" smtClean="0">
                        <a:latin typeface="+mn-lt"/>
                      </a:endParaRP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algn="l"/>
                      <a:r>
                        <a:rPr lang="en-US" sz="1100" dirty="0" smtClean="0">
                          <a:latin typeface="+mn-lt"/>
                        </a:rPr>
                        <a:t>35</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Types of Plating – Electro Plating – Chromium, Gold</a:t>
                      </a: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424730">
                <a:tc>
                  <a:txBody>
                    <a:bodyPr/>
                    <a:lstStyle/>
                    <a:p>
                      <a:pPr marL="0" indent="0" algn="l">
                        <a:buFontTx/>
                        <a:buNone/>
                      </a:pPr>
                      <a:r>
                        <a:rPr lang="en-IN" sz="1100" dirty="0" smtClean="0">
                          <a:latin typeface="+mn-lt"/>
                        </a:rPr>
                        <a:t>36</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3 November 2017</a:t>
                      </a:r>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Electro-less Plating – Cu (PCBs), Nickel </a:t>
                      </a:r>
                      <a:endParaRPr lang="en-US" sz="1100" dirty="0" smtClean="0">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399210">
                <a:tc>
                  <a:txBody>
                    <a:bodyPr/>
                    <a:lstStyle/>
                    <a:p>
                      <a:pPr marL="0" indent="0" algn="l">
                        <a:buFontTx/>
                        <a:buNone/>
                      </a:pPr>
                      <a:r>
                        <a:rPr lang="en-IN" sz="1100" dirty="0" smtClean="0">
                          <a:latin typeface="+mn-lt"/>
                        </a:rPr>
                        <a:t>37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6 November 2017</a:t>
                      </a: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smtClean="0">
                          <a:solidFill>
                            <a:srgbClr val="FF0000"/>
                          </a:solidFill>
                          <a:latin typeface="+mn-lt"/>
                        </a:rPr>
                        <a:t>Term Test T2</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399210">
                <a:tc>
                  <a:txBody>
                    <a:bodyPr/>
                    <a:lstStyle/>
                    <a:p>
                      <a:pPr marL="0" indent="0" algn="l">
                        <a:buFontTx/>
                        <a:buNone/>
                      </a:pPr>
                      <a:r>
                        <a:rPr lang="en-IN" sz="1100" dirty="0" smtClean="0">
                          <a:latin typeface="+mn-lt"/>
                        </a:rPr>
                        <a:t>38</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7 November 2017</a:t>
                      </a: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smtClean="0">
                          <a:solidFill>
                            <a:srgbClr val="FF0000"/>
                          </a:solidFill>
                          <a:latin typeface="+mn-lt"/>
                        </a:rPr>
                        <a:t>Term Test T2</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399210">
                <a:tc>
                  <a:txBody>
                    <a:bodyPr/>
                    <a:lstStyle/>
                    <a:p>
                      <a:pPr marL="0" indent="0" algn="l">
                        <a:buFontTx/>
                        <a:buNone/>
                      </a:pPr>
                      <a:r>
                        <a:rPr lang="en-IN" sz="1100" dirty="0" smtClean="0">
                          <a:latin typeface="+mn-lt"/>
                        </a:rPr>
                        <a:t>39</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9 November 2017</a:t>
                      </a: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smtClean="0">
                          <a:solidFill>
                            <a:srgbClr val="FF0000"/>
                          </a:solidFill>
                          <a:latin typeface="+mn-lt"/>
                        </a:rPr>
                        <a:t>Term Test T2</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99210">
                <a:tc>
                  <a:txBody>
                    <a:bodyPr/>
                    <a:lstStyle/>
                    <a:p>
                      <a:pPr algn="l"/>
                      <a:r>
                        <a:rPr lang="en-US" sz="1100" dirty="0" smtClean="0">
                          <a:latin typeface="+mn-lt"/>
                        </a:rPr>
                        <a:t>40</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10 November 2017</a:t>
                      </a: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100" dirty="0" smtClean="0">
                          <a:solidFill>
                            <a:srgbClr val="FF0000"/>
                          </a:solidFill>
                          <a:latin typeface="+mn-lt"/>
                        </a:rPr>
                        <a:t>Term Test T2</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28512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1876797427"/>
              </p:ext>
            </p:extLst>
          </p:nvPr>
        </p:nvGraphicFramePr>
        <p:xfrm>
          <a:off x="776536" y="1229842"/>
          <a:ext cx="8762999" cy="5087875"/>
        </p:xfrm>
        <a:graphic>
          <a:graphicData uri="http://schemas.openxmlformats.org/drawingml/2006/table">
            <a:tbl>
              <a:tblPr firstRow="1" bandRow="1">
                <a:tableStyleId>{5C22544A-7EE6-4342-B048-85BDC9FD1C3A}</a:tableStyleId>
              </a:tblPr>
              <a:tblGrid>
                <a:gridCol w="518864"/>
                <a:gridCol w="1448143"/>
                <a:gridCol w="1233393"/>
                <a:gridCol w="914400"/>
                <a:gridCol w="3200400"/>
                <a:gridCol w="609600"/>
                <a:gridCol w="838199"/>
              </a:tblGrid>
              <a:tr h="602963">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026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41</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13 November 2017</a:t>
                      </a:r>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Complex reaction: Consecutive reaction derivation. Steady state concept </a:t>
                      </a: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US" sz="1100">
                        <a:latin typeface="+mn-lt"/>
                      </a:endParaRPr>
                    </a:p>
                  </a:txBody>
                  <a:tcPr>
                    <a:solidFill>
                      <a:srgbClr val="92D050"/>
                    </a:solidFill>
                  </a:tcPr>
                </a:tc>
              </a:tr>
              <a:tr h="302908">
                <a:tc>
                  <a:txBody>
                    <a:bodyPr/>
                    <a:lstStyle/>
                    <a:p>
                      <a:pPr algn="l"/>
                      <a:r>
                        <a:rPr lang="en-US" sz="1100" dirty="0" smtClean="0">
                          <a:latin typeface="+mn-lt"/>
                        </a:rPr>
                        <a:t>42</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14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Terminologies in nanoscience, graphene-polymer composites and carbon nanotubes</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283070">
                <a:tc>
                  <a:txBody>
                    <a:bodyPr/>
                    <a:lstStyle/>
                    <a:p>
                      <a:pPr algn="l"/>
                      <a:r>
                        <a:rPr lang="en-US" sz="1100" dirty="0" smtClean="0">
                          <a:latin typeface="+mn-lt"/>
                        </a:rPr>
                        <a:t>43</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16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Tacticity</a:t>
                      </a:r>
                      <a:r>
                        <a:rPr lang="en-US" sz="1100" dirty="0" smtClean="0">
                          <a:latin typeface="+mn-lt"/>
                        </a:rPr>
                        <a:t> and nomenclature of polymers</a:t>
                      </a: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US" sz="1100" dirty="0">
                        <a:latin typeface="+mn-lt"/>
                      </a:endParaRPr>
                    </a:p>
                  </a:txBody>
                  <a:tcPr>
                    <a:solidFill>
                      <a:srgbClr val="92D050"/>
                    </a:solidFill>
                  </a:tcPr>
                </a:tc>
              </a:tr>
              <a:tr h="313550">
                <a:tc>
                  <a:txBody>
                    <a:bodyPr/>
                    <a:lstStyle/>
                    <a:p>
                      <a:pPr algn="l"/>
                      <a:r>
                        <a:rPr lang="en-US" sz="1100" dirty="0" smtClean="0">
                          <a:latin typeface="+mn-lt"/>
                        </a:rPr>
                        <a:t>44</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17 November 2017</a:t>
                      </a:r>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Synthesis of Polymers and </a:t>
                      </a:r>
                      <a:r>
                        <a:rPr lang="en-US" sz="1100" dirty="0" err="1" smtClean="0">
                          <a:latin typeface="+mn-lt"/>
                        </a:rPr>
                        <a:t>Tg</a:t>
                      </a:r>
                      <a:endParaRPr lang="en-US" sz="1100" dirty="0" smtClean="0">
                        <a:latin typeface="+mn-lt"/>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18148">
                <a:tc>
                  <a:txBody>
                    <a:bodyPr/>
                    <a:lstStyle/>
                    <a:p>
                      <a:pPr algn="l"/>
                      <a:r>
                        <a:rPr lang="en-US" sz="1100" dirty="0" smtClean="0">
                          <a:latin typeface="+mn-lt"/>
                        </a:rPr>
                        <a:t>45</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20 November 2017</a:t>
                      </a:r>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Physical </a:t>
                      </a:r>
                      <a:r>
                        <a:rPr lang="en-US" sz="1100" dirty="0" err="1" smtClean="0">
                          <a:latin typeface="+mn-lt"/>
                        </a:rPr>
                        <a:t>vapour</a:t>
                      </a:r>
                      <a:r>
                        <a:rPr lang="en-US" sz="1100" dirty="0" smtClean="0">
                          <a:latin typeface="+mn-lt"/>
                        </a:rPr>
                        <a:t> deposition method of synthesis of </a:t>
                      </a:r>
                      <a:r>
                        <a:rPr lang="en-US" sz="1100" dirty="0" err="1" smtClean="0">
                          <a:latin typeface="+mn-lt"/>
                        </a:rPr>
                        <a:t>nano</a:t>
                      </a:r>
                      <a:r>
                        <a:rPr lang="en-US" sz="1100" dirty="0" smtClean="0">
                          <a:latin typeface="+mn-lt"/>
                        </a:rPr>
                        <a:t> materials, Application of nanomaterials</a:t>
                      </a: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IN" sz="1100" dirty="0">
                        <a:latin typeface="+mn-lt"/>
                      </a:endParaRPr>
                    </a:p>
                  </a:txBody>
                  <a:tcPr>
                    <a:solidFill>
                      <a:srgbClr val="92D050"/>
                    </a:solidFill>
                  </a:tcPr>
                </a:tc>
              </a:tr>
              <a:tr h="306271">
                <a:tc>
                  <a:txBody>
                    <a:bodyPr/>
                    <a:lstStyle/>
                    <a:p>
                      <a:pPr algn="l"/>
                      <a:r>
                        <a:rPr lang="en-US" sz="1100" dirty="0" smtClean="0">
                          <a:latin typeface="+mn-lt"/>
                        </a:rPr>
                        <a:t>46</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21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Top-down and bottom-up approach of nanomaterial synthesis, chemical </a:t>
                      </a:r>
                      <a:r>
                        <a:rPr lang="en-US" sz="1100" dirty="0" err="1" smtClean="0">
                          <a:latin typeface="+mn-lt"/>
                        </a:rPr>
                        <a:t>vapour</a:t>
                      </a:r>
                      <a:r>
                        <a:rPr lang="en-US" sz="1100" dirty="0" smtClean="0">
                          <a:latin typeface="+mn-lt"/>
                        </a:rPr>
                        <a:t> deposition method of synthesis of </a:t>
                      </a:r>
                      <a:r>
                        <a:rPr lang="en-US" sz="1100" dirty="0" err="1" smtClean="0">
                          <a:latin typeface="+mn-lt"/>
                        </a:rPr>
                        <a:t>nano</a:t>
                      </a:r>
                      <a:r>
                        <a:rPr lang="en-US" sz="1100" dirty="0" smtClean="0">
                          <a:latin typeface="+mn-lt"/>
                        </a:rPr>
                        <a:t> materials</a:t>
                      </a:r>
                      <a:endParaRPr lang="en-US" sz="1100" dirty="0" smtClean="0">
                        <a:latin typeface="+mn-lt"/>
                      </a:endParaRPr>
                    </a:p>
                  </a:txBody>
                  <a:tcPr marL="68580" marR="68580"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30575">
                <a:tc>
                  <a:txBody>
                    <a:bodyPr/>
                    <a:lstStyle/>
                    <a:p>
                      <a:pPr algn="l"/>
                      <a:r>
                        <a:rPr lang="en-US" sz="1100" dirty="0" smtClean="0">
                          <a:latin typeface="+mn-lt"/>
                        </a:rPr>
                        <a:t>47</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23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Polymers- Classification, </a:t>
                      </a:r>
                      <a:r>
                        <a:rPr lang="en-US" sz="1100" dirty="0" err="1" smtClean="0">
                          <a:latin typeface="+mn-lt"/>
                        </a:rPr>
                        <a:t>Homopolymers</a:t>
                      </a:r>
                      <a:r>
                        <a:rPr lang="en-US" sz="1100" dirty="0" smtClean="0">
                          <a:latin typeface="+mn-lt"/>
                        </a:rPr>
                        <a:t> and copolymers</a:t>
                      </a: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77744">
                <a:tc>
                  <a:txBody>
                    <a:bodyPr/>
                    <a:lstStyle/>
                    <a:p>
                      <a:pPr algn="l"/>
                      <a:r>
                        <a:rPr lang="en-US" sz="1100" dirty="0" smtClean="0">
                          <a:latin typeface="+mn-lt"/>
                        </a:rPr>
                        <a:t>48</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24 November 2017</a:t>
                      </a:r>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Property relationship of Polymers,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advantages and applications of biodegradable polymers</a:t>
                      </a:r>
                      <a:endParaRPr lang="en-US" sz="1100" dirty="0">
                        <a:latin typeface="+mn-lt"/>
                      </a:endParaRP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262830">
                <a:tc>
                  <a:txBody>
                    <a:bodyPr/>
                    <a:lstStyle/>
                    <a:p>
                      <a:pPr algn="l"/>
                      <a:r>
                        <a:rPr lang="en-US" sz="1100" dirty="0" smtClean="0">
                          <a:latin typeface="+mn-lt"/>
                        </a:rPr>
                        <a:t>49</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27 November 2017</a:t>
                      </a:r>
                    </a:p>
                  </a:txBody>
                  <a:tcPr>
                    <a:solidFill>
                      <a:srgbClr val="92D050"/>
                    </a:solidFill>
                  </a:tcPr>
                </a:tc>
                <a:tc>
                  <a:txBody>
                    <a:bodyPr/>
                    <a:lstStyle/>
                    <a:p>
                      <a:pPr algn="l"/>
                      <a:r>
                        <a:rPr lang="en-US" sz="1100" dirty="0" smtClean="0"/>
                        <a:t>3.45 - 4.45</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Revision</a:t>
                      </a:r>
                    </a:p>
                  </a:txBody>
                  <a:tcPr marL="68580" marR="68580" marT="0" marB="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SRB</a:t>
                      </a:r>
                    </a:p>
                  </a:txBody>
                  <a:tcPr>
                    <a:solidFill>
                      <a:srgbClr val="92D050"/>
                    </a:solidFill>
                  </a:tcPr>
                </a:tc>
                <a:tc>
                  <a:txBody>
                    <a:bodyPr/>
                    <a:lstStyle/>
                    <a:p>
                      <a:pPr algn="l"/>
                      <a:endParaRPr lang="en-IN" sz="1100" dirty="0">
                        <a:latin typeface="+mn-lt"/>
                      </a:endParaRPr>
                    </a:p>
                  </a:txBody>
                  <a:tcPr>
                    <a:solidFill>
                      <a:srgbClr val="92D050"/>
                    </a:solidFill>
                  </a:tcPr>
                </a:tc>
              </a:tr>
              <a:tr h="274320">
                <a:tc>
                  <a:txBody>
                    <a:bodyPr/>
                    <a:lstStyle/>
                    <a:p>
                      <a:pPr algn="l"/>
                      <a:r>
                        <a:rPr lang="en-US" sz="1100" dirty="0" smtClean="0">
                          <a:latin typeface="+mn-lt"/>
                        </a:rPr>
                        <a:t>50</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28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Revision</a:t>
                      </a:r>
                      <a:endParaRPr lang="en-US" sz="1100" dirty="0">
                        <a:latin typeface="+mn-lt"/>
                      </a:endParaRPr>
                    </a:p>
                  </a:txBody>
                  <a:tcPr marL="68580" marR="68580" marT="0" marB="0">
                    <a:solidFill>
                      <a:srgbClr val="92D050"/>
                    </a:solidFill>
                  </a:tcPr>
                </a:tc>
                <a:tc>
                  <a:txBody>
                    <a:bodyPr/>
                    <a:lstStyle/>
                    <a:p>
                      <a:pPr algn="l"/>
                      <a:r>
                        <a:rPr lang="en-IN" sz="1100" dirty="0" smtClean="0">
                          <a:latin typeface="+mn-lt"/>
                        </a:rPr>
                        <a:t>SRB</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8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51</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30 November 2017</a:t>
                      </a:r>
                    </a:p>
                  </a:txBody>
                  <a:tcPr>
                    <a:solidFill>
                      <a:srgbClr val="92D050"/>
                    </a:solidFill>
                  </a:tcPr>
                </a:tc>
                <a:tc>
                  <a:txBody>
                    <a:bodyPr/>
                    <a:lstStyle/>
                    <a:p>
                      <a:pPr algn="l"/>
                      <a:r>
                        <a:rPr lang="en-US" sz="1100" dirty="0" smtClean="0"/>
                        <a:t>8.30 – 9.30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Preparation of PVC,PVA polymers,  Conducting polymers</a:t>
                      </a:r>
                      <a:endParaRPr lang="en-US" sz="1100" dirty="0" smtClean="0">
                        <a:latin typeface="+mn-lt"/>
                      </a:endParaRPr>
                    </a:p>
                  </a:txBody>
                  <a:tcPr marL="68580" marR="68580" marT="0" marB="0">
                    <a:solidFill>
                      <a:srgbClr val="92D050"/>
                    </a:solidFill>
                  </a:tcPr>
                </a:tc>
                <a:tc>
                  <a:txBody>
                    <a:bodyPr/>
                    <a:lstStyle/>
                    <a:p>
                      <a:pPr algn="l"/>
                      <a:r>
                        <a:rPr lang="en-US" sz="1100" dirty="0" err="1"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03332">
                <a:tc>
                  <a:txBody>
                    <a:bodyPr/>
                    <a:lstStyle/>
                    <a:p>
                      <a:pPr algn="l"/>
                      <a:r>
                        <a:rPr lang="en-US" sz="1100" dirty="0" smtClean="0">
                          <a:latin typeface="+mn-lt"/>
                        </a:rPr>
                        <a:t>52</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a:t>
                      </a:r>
                      <a:r>
                        <a:rPr lang="en-IN" sz="1100" baseline="0" dirty="0" smtClean="0">
                          <a:latin typeface="+mn-lt"/>
                        </a:rPr>
                        <a:t> December</a:t>
                      </a:r>
                      <a:r>
                        <a:rPr lang="en-IN" sz="1100" dirty="0" smtClean="0">
                          <a:latin typeface="+mn-lt"/>
                        </a:rPr>
                        <a:t> 2017</a:t>
                      </a:r>
                    </a:p>
                  </a:txBody>
                  <a:tcPr>
                    <a:solidFill>
                      <a:srgbClr val="92D050"/>
                    </a:solidFill>
                  </a:tcPr>
                </a:tc>
                <a:tc>
                  <a:txBody>
                    <a:bodyPr/>
                    <a:lstStyle/>
                    <a:p>
                      <a:pPr algn="l"/>
                      <a:r>
                        <a:rPr lang="en-US" sz="1100" dirty="0" smtClean="0"/>
                        <a:t>1.45 – 2.45</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Applications and importance of polymer composites</a:t>
                      </a:r>
                    </a:p>
                  </a:txBody>
                  <a:tcPr marL="68580" marR="68580" marT="0" marB="0">
                    <a:solidFill>
                      <a:srgbClr val="92D050"/>
                    </a:solidFill>
                  </a:tcPr>
                </a:tc>
                <a:tc>
                  <a:txBody>
                    <a:bodyPr/>
                    <a:lstStyle/>
                    <a:p>
                      <a:pPr algn="l"/>
                      <a:r>
                        <a:rPr lang="en-US" sz="1100" dirty="0" smtClean="0"/>
                        <a:t>JK</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265570">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186571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0792" y="188640"/>
            <a:ext cx="3154954" cy="584775"/>
          </a:xfrm>
          <a:prstGeom prst="rect">
            <a:avLst/>
          </a:prstGeom>
          <a:noFill/>
        </p:spPr>
        <p:txBody>
          <a:bodyPr wrap="square" rtlCol="0">
            <a:spAutoFit/>
          </a:bodyPr>
          <a:lstStyle/>
          <a:p>
            <a:r>
              <a:rPr lang="en-US" sz="3200" b="1" dirty="0" smtClean="0">
                <a:latin typeface="+mn-lt"/>
              </a:rPr>
              <a:t>Course Details</a:t>
            </a:r>
            <a:endParaRPr lang="en-US" sz="3200" b="1" dirty="0">
              <a:latin typeface="+mn-lt"/>
            </a:endParaRPr>
          </a:p>
        </p:txBody>
      </p:sp>
      <p:sp>
        <p:nvSpPr>
          <p:cNvPr id="2" name="TextBox 1"/>
          <p:cNvSpPr txBox="1"/>
          <p:nvPr/>
        </p:nvSpPr>
        <p:spPr>
          <a:xfrm>
            <a:off x="685800" y="1371600"/>
            <a:ext cx="8991600" cy="2677656"/>
          </a:xfrm>
          <a:prstGeom prst="rect">
            <a:avLst/>
          </a:prstGeom>
          <a:noFill/>
        </p:spPr>
        <p:txBody>
          <a:bodyPr wrap="square" rtlCol="0">
            <a:spAutoFit/>
          </a:bodyPr>
          <a:lstStyle/>
          <a:p>
            <a:pPr algn="just"/>
            <a:r>
              <a:rPr lang="en-US" sz="2400" dirty="0" smtClean="0">
                <a:latin typeface="+mn-lt"/>
              </a:rPr>
              <a:t>Programme: 	B.Tech. in CSE, EE, CV</a:t>
            </a:r>
          </a:p>
          <a:p>
            <a:pPr algn="just"/>
            <a:endParaRPr lang="en-US" sz="2400" dirty="0" smtClean="0">
              <a:latin typeface="+mn-lt"/>
            </a:endParaRPr>
          </a:p>
          <a:p>
            <a:pPr algn="just"/>
            <a:r>
              <a:rPr lang="en-US" sz="2400" dirty="0" smtClean="0">
                <a:latin typeface="+mn-lt"/>
              </a:rPr>
              <a:t>Department: Chemistry</a:t>
            </a:r>
          </a:p>
          <a:p>
            <a:pPr algn="just"/>
            <a:endParaRPr lang="en-US" sz="2400" dirty="0" smtClean="0">
              <a:latin typeface="+mn-lt"/>
            </a:endParaRPr>
          </a:p>
          <a:p>
            <a:pPr algn="just"/>
            <a:r>
              <a:rPr lang="en-US" sz="2400" dirty="0" smtClean="0">
                <a:latin typeface="+mn-lt"/>
              </a:rPr>
              <a:t>Faculty: Science and Humanities</a:t>
            </a:r>
          </a:p>
          <a:p>
            <a:pPr algn="just"/>
            <a:endParaRPr lang="en-US" sz="2400" dirty="0" smtClean="0">
              <a:latin typeface="+mn-lt"/>
            </a:endParaRPr>
          </a:p>
          <a:p>
            <a:pPr algn="just"/>
            <a:r>
              <a:rPr lang="en-US" sz="2400" dirty="0" smtClean="0">
                <a:latin typeface="+mn-lt"/>
              </a:rPr>
              <a:t>Dean: Prof. M.R. Srinivasan (dean.sh@msruas.ac.in)</a:t>
            </a:r>
            <a:endParaRPr lang="en-US" sz="2400" dirty="0">
              <a:latin typeface="+mn-lt"/>
            </a:endParaRPr>
          </a:p>
        </p:txBody>
      </p:sp>
    </p:spTree>
    <p:extLst>
      <p:ext uri="{BB962C8B-B14F-4D97-AF65-F5344CB8AC3E}">
        <p14:creationId xmlns:p14="http://schemas.microsoft.com/office/powerpoint/2010/main" val="116452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7593" y="671837"/>
            <a:ext cx="9273480" cy="5909310"/>
          </a:xfrm>
          <a:prstGeom prst="rect">
            <a:avLst/>
          </a:prstGeom>
        </p:spPr>
        <p:txBody>
          <a:bodyPr wrap="square">
            <a:spAutoFit/>
          </a:bodyPr>
          <a:lstStyle/>
          <a:p>
            <a:pPr marL="0" indent="0" algn="just">
              <a:buNone/>
            </a:pPr>
            <a:r>
              <a:rPr lang="en-IN" dirty="0" smtClean="0">
                <a:latin typeface="+mn-lt"/>
              </a:rPr>
              <a:t>The </a:t>
            </a:r>
            <a:r>
              <a:rPr lang="en-IN" dirty="0">
                <a:latin typeface="+mn-lt"/>
              </a:rPr>
              <a:t>objectives of the course are: </a:t>
            </a:r>
            <a:endParaRPr lang="en-US" dirty="0">
              <a:latin typeface="+mn-lt"/>
            </a:endParaRPr>
          </a:p>
          <a:p>
            <a:pPr marL="857250" lvl="1" indent="-457200" algn="just">
              <a:buFont typeface="+mj-lt"/>
              <a:buAutoNum type="arabicPeriod"/>
            </a:pPr>
            <a:r>
              <a:rPr lang="en-US" dirty="0">
                <a:latin typeface="+mn-lt"/>
              </a:rPr>
              <a:t>To impart knowledge of computing and information technology systems and their subsystems </a:t>
            </a:r>
          </a:p>
          <a:p>
            <a:pPr marL="857250" lvl="1" indent="-457200" algn="just">
              <a:buFont typeface="+mj-lt"/>
              <a:buAutoNum type="arabicPeriod"/>
            </a:pPr>
            <a:r>
              <a:rPr lang="en-US" dirty="0">
                <a:latin typeface="+mn-lt"/>
              </a:rPr>
              <a:t>To develop understanding of the underlying logical, algorithmic, architectural and programming principles of computing systems </a:t>
            </a:r>
          </a:p>
          <a:p>
            <a:pPr marL="857250" lvl="1" indent="-457200" algn="just">
              <a:buFont typeface="+mj-lt"/>
              <a:buAutoNum type="arabicPeriod"/>
            </a:pPr>
            <a:r>
              <a:rPr lang="en-US" dirty="0">
                <a:latin typeface="+mn-lt"/>
              </a:rPr>
              <a:t>To build the ability to design and implement computing and information systems to meet the specific application needs </a:t>
            </a:r>
          </a:p>
          <a:p>
            <a:pPr marL="857250" lvl="1" indent="-457200" algn="just">
              <a:buFont typeface="+mj-lt"/>
              <a:buAutoNum type="arabicPeriod"/>
            </a:pPr>
            <a:r>
              <a:rPr lang="en-US" dirty="0">
                <a:latin typeface="+mn-lt"/>
              </a:rPr>
              <a:t>To model, simulate and </a:t>
            </a:r>
            <a:r>
              <a:rPr lang="en-US" dirty="0" err="1">
                <a:latin typeface="+mn-lt"/>
              </a:rPr>
              <a:t>analyse</a:t>
            </a:r>
            <a:r>
              <a:rPr lang="en-US" dirty="0">
                <a:latin typeface="+mn-lt"/>
              </a:rPr>
              <a:t> the </a:t>
            </a:r>
            <a:r>
              <a:rPr lang="en-US" dirty="0" err="1">
                <a:latin typeface="+mn-lt"/>
              </a:rPr>
              <a:t>behaviour</a:t>
            </a:r>
            <a:r>
              <a:rPr lang="en-US" dirty="0">
                <a:latin typeface="+mn-lt"/>
              </a:rPr>
              <a:t> of computing and information systems to predict and improve their performance </a:t>
            </a:r>
          </a:p>
          <a:p>
            <a:pPr marL="857250" lvl="1" indent="-457200" algn="just">
              <a:buFont typeface="+mj-lt"/>
              <a:buAutoNum type="arabicPeriod"/>
            </a:pPr>
            <a:r>
              <a:rPr lang="en-US" dirty="0">
                <a:latin typeface="+mn-lt"/>
              </a:rPr>
              <a:t>To impart training on processes and practice of software engineering life cycle</a:t>
            </a:r>
            <a:r>
              <a:rPr lang="en-US" dirty="0">
                <a:solidFill>
                  <a:srgbClr val="FF0000"/>
                </a:solidFill>
                <a:latin typeface="+mn-lt"/>
              </a:rPr>
              <a:t> </a:t>
            </a:r>
          </a:p>
          <a:p>
            <a:pPr marL="857250" lvl="1" indent="-457200" algn="just">
              <a:buFont typeface="+mj-lt"/>
              <a:buAutoNum type="arabicPeriod"/>
            </a:pPr>
            <a:r>
              <a:rPr lang="en-US" dirty="0">
                <a:latin typeface="+mn-lt"/>
              </a:rPr>
              <a:t>To train on industry standard simulation tools for simulation and analysis of electronic systems </a:t>
            </a:r>
          </a:p>
          <a:p>
            <a:pPr marL="857250" lvl="1" indent="-457200" algn="just">
              <a:buFont typeface="+mj-lt"/>
              <a:buAutoNum type="arabicPeriod"/>
            </a:pPr>
            <a:r>
              <a:rPr lang="en-US" dirty="0">
                <a:latin typeface="+mn-lt"/>
              </a:rPr>
              <a:t>To develop industry standard software systems </a:t>
            </a:r>
          </a:p>
          <a:p>
            <a:pPr marL="857250" lvl="1" indent="-457200" algn="just">
              <a:buFont typeface="+mj-lt"/>
              <a:buAutoNum type="arabicPeriod"/>
            </a:pPr>
            <a:r>
              <a:rPr lang="en-US" dirty="0">
                <a:solidFill>
                  <a:srgbClr val="FF0000"/>
                </a:solidFill>
                <a:latin typeface="+mn-lt"/>
              </a:rPr>
              <a:t>To provide a foundation in mathematical, scientific and engineering &amp; technology fundamentals to solve engineering and technology related problems</a:t>
            </a:r>
          </a:p>
          <a:p>
            <a:pPr marL="857250" lvl="1" indent="-457200" algn="just">
              <a:buFont typeface="+mj-lt"/>
              <a:buAutoNum type="arabicPeriod"/>
            </a:pPr>
            <a:r>
              <a:rPr lang="en-US" dirty="0">
                <a:latin typeface="+mn-lt"/>
              </a:rPr>
              <a:t>To impart training on professional ethics, history, economics, social sciences and interactive skills relevant to professional practice </a:t>
            </a:r>
          </a:p>
          <a:p>
            <a:pPr marL="857250" lvl="1" indent="-457200" algn="just">
              <a:buFont typeface="+mj-lt"/>
              <a:buAutoNum type="arabicPeriod"/>
            </a:pPr>
            <a:r>
              <a:rPr lang="en-US" dirty="0">
                <a:latin typeface="+mn-lt"/>
              </a:rPr>
              <a:t>To provide a general perspective and opportunities for a career in industry, business and commerce </a:t>
            </a:r>
          </a:p>
          <a:p>
            <a:pPr algn="just">
              <a:buNone/>
            </a:pPr>
            <a:r>
              <a:rPr lang="en-IN" b="1" dirty="0" smtClean="0">
                <a:latin typeface="+mn-lt"/>
              </a:rPr>
              <a:t>The course is </a:t>
            </a:r>
            <a:r>
              <a:rPr lang="en-IN" b="1" dirty="0">
                <a:latin typeface="+mn-lt"/>
              </a:rPr>
              <a:t>being delivered to meet the highlighted objective of the </a:t>
            </a:r>
            <a:r>
              <a:rPr lang="en-IN" b="1" dirty="0" smtClean="0">
                <a:latin typeface="+mn-lt"/>
              </a:rPr>
              <a:t> course </a:t>
            </a:r>
            <a:r>
              <a:rPr lang="en-IN" b="1" dirty="0">
                <a:latin typeface="+mn-lt"/>
              </a:rPr>
              <a:t>to meet the course </a:t>
            </a:r>
            <a:r>
              <a:rPr lang="en-IN" b="1" dirty="0" smtClean="0">
                <a:latin typeface="+mn-lt"/>
              </a:rPr>
              <a:t>aim</a:t>
            </a:r>
            <a:endParaRPr lang="en-IN" b="1" dirty="0">
              <a:latin typeface="+mn-lt"/>
            </a:endParaRPr>
          </a:p>
        </p:txBody>
      </p:sp>
      <p:sp>
        <p:nvSpPr>
          <p:cNvPr id="5" name="TextBox 4"/>
          <p:cNvSpPr txBox="1"/>
          <p:nvPr/>
        </p:nvSpPr>
        <p:spPr>
          <a:xfrm>
            <a:off x="3656856" y="116632"/>
            <a:ext cx="3154954" cy="584775"/>
          </a:xfrm>
          <a:prstGeom prst="rect">
            <a:avLst/>
          </a:prstGeom>
          <a:noFill/>
        </p:spPr>
        <p:txBody>
          <a:bodyPr wrap="square" rtlCol="0">
            <a:spAutoFit/>
          </a:bodyPr>
          <a:lstStyle/>
          <a:p>
            <a:r>
              <a:rPr lang="en-US" sz="3200" b="1" dirty="0" smtClean="0">
                <a:latin typeface="+mn-lt"/>
              </a:rPr>
              <a:t>Why this Course?</a:t>
            </a:r>
            <a:endParaRPr lang="en-US" sz="3200" b="1" dirty="0">
              <a:latin typeface="+mn-lt"/>
            </a:endParaRPr>
          </a:p>
        </p:txBody>
      </p:sp>
    </p:spTree>
    <p:extLst>
      <p:ext uri="{BB962C8B-B14F-4D97-AF65-F5344CB8AC3E}">
        <p14:creationId xmlns:p14="http://schemas.microsoft.com/office/powerpoint/2010/main" val="390319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7969" y="116632"/>
            <a:ext cx="4634795" cy="584775"/>
          </a:xfrm>
          <a:prstGeom prst="rect">
            <a:avLst/>
          </a:prstGeom>
        </p:spPr>
        <p:txBody>
          <a:bodyPr wrap="none">
            <a:spAutoFit/>
          </a:bodyPr>
          <a:lstStyle/>
          <a:p>
            <a:r>
              <a:rPr lang="en-IN" sz="3200" b="1" dirty="0" smtClean="0">
                <a:solidFill>
                  <a:prstClr val="black"/>
                </a:solidFill>
                <a:latin typeface="Calibri"/>
              </a:rPr>
              <a:t>Course Aim </a:t>
            </a:r>
            <a:r>
              <a:rPr lang="en-IN" sz="3200" b="1" dirty="0">
                <a:solidFill>
                  <a:prstClr val="black"/>
                </a:solidFill>
                <a:latin typeface="Calibri"/>
              </a:rPr>
              <a:t>and Summary</a:t>
            </a:r>
            <a:endParaRPr lang="en-US" dirty="0"/>
          </a:p>
        </p:txBody>
      </p:sp>
      <p:sp>
        <p:nvSpPr>
          <p:cNvPr id="5" name="Rectangle 4"/>
          <p:cNvSpPr/>
          <p:nvPr/>
        </p:nvSpPr>
        <p:spPr>
          <a:xfrm>
            <a:off x="488504" y="1196752"/>
            <a:ext cx="8856984" cy="1938992"/>
          </a:xfrm>
          <a:prstGeom prst="rect">
            <a:avLst/>
          </a:prstGeom>
        </p:spPr>
        <p:txBody>
          <a:bodyPr wrap="square">
            <a:spAutoFit/>
          </a:bodyPr>
          <a:lstStyle/>
          <a:p>
            <a:pPr marL="316531" lvl="0" indent="-316531" algn="just" defTabSz="844083" fontAlgn="auto">
              <a:spcBef>
                <a:spcPct val="20000"/>
              </a:spcBef>
              <a:spcAft>
                <a:spcPts val="0"/>
              </a:spcAft>
              <a:buFont typeface="Arial" pitchFamily="34" charset="0"/>
              <a:buChar char="•"/>
            </a:pPr>
            <a:r>
              <a:rPr lang="en-US" sz="2400" dirty="0">
                <a:solidFill>
                  <a:prstClr val="black"/>
                </a:solidFill>
                <a:latin typeface="Calibri"/>
              </a:rPr>
              <a:t>This </a:t>
            </a:r>
            <a:r>
              <a:rPr lang="en-US" sz="2400" dirty="0" smtClean="0">
                <a:solidFill>
                  <a:prstClr val="black"/>
                </a:solidFill>
                <a:latin typeface="Calibri"/>
              </a:rPr>
              <a:t>course aims </a:t>
            </a:r>
            <a:r>
              <a:rPr lang="en-US" sz="2400" dirty="0">
                <a:solidFill>
                  <a:prstClr val="black"/>
                </a:solidFill>
                <a:latin typeface="Calibri"/>
              </a:rPr>
              <a:t>at enhancing the basic understanding of chemistry with reference to engineering systems. This </a:t>
            </a:r>
            <a:r>
              <a:rPr lang="en-US" sz="2400" dirty="0" smtClean="0">
                <a:solidFill>
                  <a:prstClr val="black"/>
                </a:solidFill>
                <a:latin typeface="Calibri"/>
              </a:rPr>
              <a:t>course deals </a:t>
            </a:r>
            <a:r>
              <a:rPr lang="en-US" sz="2400" dirty="0">
                <a:solidFill>
                  <a:prstClr val="black"/>
                </a:solidFill>
                <a:latin typeface="Calibri"/>
              </a:rPr>
              <a:t>with topics on sources of chemical energy, water, treatment of waste water, reaction kinetics, corrosion science, metal finishing and polymers. 	</a:t>
            </a:r>
          </a:p>
        </p:txBody>
      </p:sp>
    </p:spTree>
    <p:extLst>
      <p:ext uri="{BB962C8B-B14F-4D97-AF65-F5344CB8AC3E}">
        <p14:creationId xmlns:p14="http://schemas.microsoft.com/office/powerpoint/2010/main" val="383708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4412" y="116632"/>
            <a:ext cx="6580956" cy="584775"/>
          </a:xfrm>
          <a:prstGeom prst="rect">
            <a:avLst/>
          </a:prstGeom>
        </p:spPr>
        <p:txBody>
          <a:bodyPr wrap="squar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Intended </a:t>
            </a:r>
            <a:r>
              <a:rPr lang="en-IN" sz="3200" b="1" dirty="0">
                <a:solidFill>
                  <a:prstClr val="black"/>
                </a:solidFill>
                <a:latin typeface="Calibri"/>
              </a:rPr>
              <a:t>Learning Outcomes</a:t>
            </a:r>
            <a:endParaRPr lang="en-US" dirty="0"/>
          </a:p>
        </p:txBody>
      </p:sp>
      <p:sp>
        <p:nvSpPr>
          <p:cNvPr id="5" name="Rectangle 4"/>
          <p:cNvSpPr/>
          <p:nvPr/>
        </p:nvSpPr>
        <p:spPr>
          <a:xfrm>
            <a:off x="416496" y="1236816"/>
            <a:ext cx="9145016" cy="461665"/>
          </a:xfrm>
          <a:prstGeom prst="rect">
            <a:avLst/>
          </a:prstGeom>
        </p:spPr>
        <p:txBody>
          <a:bodyPr wrap="square">
            <a:spAutoFit/>
          </a:bodyPr>
          <a:lstStyle/>
          <a:p>
            <a:pPr marL="0" indent="0" algn="just">
              <a:buNone/>
            </a:pPr>
            <a:r>
              <a:rPr lang="en-IN" sz="2400" b="1" dirty="0">
                <a:latin typeface="+mn-lt"/>
              </a:rPr>
              <a:t>After undergoing this </a:t>
            </a:r>
            <a:r>
              <a:rPr lang="en-IN" sz="2400" b="1" dirty="0" smtClean="0">
                <a:solidFill>
                  <a:prstClr val="black"/>
                </a:solidFill>
                <a:latin typeface="Calibri"/>
              </a:rPr>
              <a:t>course</a:t>
            </a:r>
            <a:r>
              <a:rPr lang="en-IN" sz="2400" b="1" dirty="0" smtClean="0">
                <a:latin typeface="+mn-lt"/>
              </a:rPr>
              <a:t>, </a:t>
            </a:r>
            <a:r>
              <a:rPr lang="en-IN" sz="2400" b="1" dirty="0">
                <a:latin typeface="+mn-lt"/>
              </a:rPr>
              <a:t>students will be able to</a:t>
            </a:r>
            <a:r>
              <a:rPr lang="en-IN" sz="2400" dirty="0" smtClean="0">
                <a:latin typeface="+mn-lt"/>
              </a:rPr>
              <a:t>:</a:t>
            </a:r>
            <a:endParaRPr lang="en-IN" sz="2400" dirty="0">
              <a:latin typeface="+mn-lt"/>
            </a:endParaRPr>
          </a:p>
        </p:txBody>
      </p:sp>
      <p:graphicFrame>
        <p:nvGraphicFramePr>
          <p:cNvPr id="2" name="Table 1"/>
          <p:cNvGraphicFramePr>
            <a:graphicFrameLocks noGrp="1"/>
          </p:cNvGraphicFramePr>
          <p:nvPr>
            <p:extLst/>
          </p:nvPr>
        </p:nvGraphicFramePr>
        <p:xfrm>
          <a:off x="914400" y="1828799"/>
          <a:ext cx="8305800" cy="4275408"/>
        </p:xfrm>
        <a:graphic>
          <a:graphicData uri="http://schemas.openxmlformats.org/drawingml/2006/table">
            <a:tbl>
              <a:tblPr firstRow="1" firstCol="1" bandRow="1">
                <a:tableStyleId>{5C22544A-7EE6-4342-B048-85BDC9FD1C3A}</a:tableStyleId>
              </a:tblPr>
              <a:tblGrid>
                <a:gridCol w="514902"/>
                <a:gridCol w="7790898"/>
              </a:tblGrid>
              <a:tr h="310662">
                <a:tc>
                  <a:txBody>
                    <a:bodyPr/>
                    <a:lstStyle/>
                    <a:p>
                      <a:pPr marL="0" marR="0">
                        <a:spcBef>
                          <a:spcPts val="0"/>
                        </a:spcBef>
                        <a:spcAft>
                          <a:spcPts val="0"/>
                        </a:spcAft>
                      </a:pPr>
                      <a:r>
                        <a:rPr lang="en-US" sz="2000" dirty="0">
                          <a:effectLst/>
                        </a:rPr>
                        <a:t>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Intended learning outcome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Differentiate renewable and nonrenewable fuels and describe their reaction chemistry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Explain the conversion of chemical energy into electrical energy with appropriate chemical reactions involved and storage of energy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Identify the types of corrosion and methods to prevent corrosion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Recognize suitable polymer and nanocomposite material for engineering applications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Describe principles of concentration of ores, extraction and refining of metals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Solve problems involving chemical kinetics, electro chemistry, corrosion, metal finishing and alloys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2457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001" y="116632"/>
            <a:ext cx="2893997"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a:t>
            </a:r>
            <a:endParaRPr lang="en-US" dirty="0"/>
          </a:p>
        </p:txBody>
      </p:sp>
      <p:sp>
        <p:nvSpPr>
          <p:cNvPr id="5" name="Rectangle 4"/>
          <p:cNvSpPr/>
          <p:nvPr/>
        </p:nvSpPr>
        <p:spPr>
          <a:xfrm>
            <a:off x="381000" y="990600"/>
            <a:ext cx="9433048" cy="4635115"/>
          </a:xfrm>
          <a:prstGeom prst="rect">
            <a:avLst/>
          </a:prstGeom>
        </p:spPr>
        <p:txBody>
          <a:bodyPr wrap="square">
            <a:spAutoFit/>
          </a:bodyPr>
          <a:lstStyle/>
          <a:p>
            <a:pPr lvl="0" indent="-316531" algn="just" defTabSz="844083" fontAlgn="auto">
              <a:spcBef>
                <a:spcPct val="20000"/>
              </a:spcBef>
              <a:spcAft>
                <a:spcPts val="0"/>
              </a:spcAft>
            </a:pPr>
            <a:r>
              <a:rPr lang="en-US" b="1" dirty="0" smtClean="0">
                <a:latin typeface="+mn-lt"/>
              </a:rPr>
              <a:t>Electrochemistry</a:t>
            </a:r>
            <a:r>
              <a:rPr lang="en-US" dirty="0">
                <a:latin typeface="+mn-lt"/>
              </a:rPr>
              <a:t>: Electrochemical cell, Electrode Potential and EMF. Construction </a:t>
            </a:r>
            <a:r>
              <a:rPr lang="en-US" dirty="0" smtClean="0">
                <a:latin typeface="+mn-lt"/>
              </a:rPr>
              <a:t>of Galvanic </a:t>
            </a:r>
            <a:r>
              <a:rPr lang="en-US" dirty="0">
                <a:latin typeface="+mn-lt"/>
              </a:rPr>
              <a:t>cell, Types of Electrodes. Numerical on Electrode Potential of cell using Nernst equation. Construction and working of reference electrodes: calomel and silver-silver chloride electrode. Construction, working and application of Ion-selective electrode: glass electrode. Determination of pH using glass electrode </a:t>
            </a:r>
            <a:endParaRPr lang="en-US" dirty="0">
              <a:solidFill>
                <a:prstClr val="black"/>
              </a:solidFill>
              <a:latin typeface="+mn-lt"/>
            </a:endParaRPr>
          </a:p>
          <a:p>
            <a:pPr algn="just"/>
            <a:r>
              <a:rPr lang="en-US" b="1" dirty="0" smtClean="0">
                <a:latin typeface="+mn-lt"/>
              </a:rPr>
              <a:t>Storage </a:t>
            </a:r>
            <a:r>
              <a:rPr lang="en-US" b="1" dirty="0">
                <a:latin typeface="+mn-lt"/>
              </a:rPr>
              <a:t>devices – Batteries</a:t>
            </a:r>
            <a:r>
              <a:rPr lang="en-US" dirty="0">
                <a:latin typeface="+mn-lt"/>
              </a:rPr>
              <a:t>: Primary batteries, Secondary batteries, reserve batteries and super capacitors. Construction, working and application of dry cell, lead acid, Nickel-Cadmium, Nickel-Metal hydride, Zinc –Air, Lithium-ion batteries, Lithium polymer batteries. </a:t>
            </a:r>
          </a:p>
          <a:p>
            <a:pPr algn="just"/>
            <a:r>
              <a:rPr lang="en-US" b="1" dirty="0">
                <a:latin typeface="+mn-lt"/>
              </a:rPr>
              <a:t>Conversion devices: </a:t>
            </a:r>
            <a:r>
              <a:rPr lang="en-US" dirty="0">
                <a:latin typeface="+mn-lt"/>
              </a:rPr>
              <a:t>Fuel cells, Construction, working and application of: Hydrogen-Oxygen, Methanol-Oxygen cells. </a:t>
            </a:r>
            <a:endParaRPr lang="en-US" dirty="0">
              <a:solidFill>
                <a:prstClr val="black"/>
              </a:solidFill>
              <a:latin typeface="+mn-lt"/>
            </a:endParaRPr>
          </a:p>
          <a:p>
            <a:pPr lvl="0" indent="-316531" algn="just" defTabSz="844083" fontAlgn="auto">
              <a:spcBef>
                <a:spcPct val="20000"/>
              </a:spcBef>
              <a:spcAft>
                <a:spcPts val="0"/>
              </a:spcAft>
            </a:pPr>
            <a:r>
              <a:rPr lang="en-US" b="1" dirty="0" smtClean="0">
                <a:latin typeface="+mn-lt"/>
              </a:rPr>
              <a:t>Corrosion </a:t>
            </a:r>
            <a:r>
              <a:rPr lang="en-US" b="1" dirty="0">
                <a:latin typeface="+mn-lt"/>
              </a:rPr>
              <a:t>and its Control</a:t>
            </a:r>
            <a:r>
              <a:rPr lang="en-US" dirty="0">
                <a:latin typeface="+mn-lt"/>
              </a:rPr>
              <a:t>:  Introduction, types of corrosion. Electrochemical theory </a:t>
            </a:r>
            <a:r>
              <a:rPr lang="en-US" dirty="0" smtClean="0">
                <a:latin typeface="+mn-lt"/>
              </a:rPr>
              <a:t>of corrosion</a:t>
            </a:r>
            <a:r>
              <a:rPr lang="en-US" dirty="0">
                <a:latin typeface="+mn-lt"/>
              </a:rPr>
              <a:t>. Factors affecting, Corrosion control:  Metal coating, cathodic protection,  organic coating, corrosion-inhibitors </a:t>
            </a:r>
            <a:endParaRPr lang="en-US" dirty="0">
              <a:solidFill>
                <a:prstClr val="black"/>
              </a:solidFill>
              <a:latin typeface="+mn-lt"/>
            </a:endParaRPr>
          </a:p>
          <a:p>
            <a:pPr lvl="0" indent="-316531" algn="just" defTabSz="844083" fontAlgn="auto">
              <a:spcBef>
                <a:spcPct val="20000"/>
              </a:spcBef>
              <a:spcAft>
                <a:spcPts val="0"/>
              </a:spcAft>
            </a:pPr>
            <a:r>
              <a:rPr lang="en-US" b="1" dirty="0">
                <a:latin typeface="+mn-lt"/>
              </a:rPr>
              <a:t>Metal Finishing</a:t>
            </a:r>
            <a:r>
              <a:rPr lang="en-US" dirty="0">
                <a:latin typeface="+mn-lt"/>
              </a:rPr>
              <a:t>: Introduction and technological importance of metal finishing.  Polarization and factors influencing polarization. Principle of electroplating, factors affecting electrodeposition, Electroplating of Chromium and Gold.  Electro-less Plating ex Copper and Nickel </a:t>
            </a:r>
            <a:r>
              <a:rPr lang="en-US" dirty="0"/>
              <a:t>	 </a:t>
            </a:r>
            <a:endParaRPr lang="en-IN" dirty="0">
              <a:solidFill>
                <a:prstClr val="black"/>
              </a:solidFill>
              <a:latin typeface="Calibri"/>
            </a:endParaRPr>
          </a:p>
        </p:txBody>
      </p:sp>
    </p:spTree>
    <p:extLst>
      <p:ext uri="{BB962C8B-B14F-4D97-AF65-F5344CB8AC3E}">
        <p14:creationId xmlns:p14="http://schemas.microsoft.com/office/powerpoint/2010/main" val="97201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16632"/>
            <a:ext cx="4217693"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762000" y="764704"/>
            <a:ext cx="8763000" cy="6075509"/>
          </a:xfrm>
          <a:prstGeom prst="rect">
            <a:avLst/>
          </a:prstGeom>
        </p:spPr>
        <p:txBody>
          <a:bodyPr wrap="square">
            <a:spAutoFit/>
          </a:bodyPr>
          <a:lstStyle/>
          <a:p>
            <a:pPr lvl="0" indent="-457200" algn="just" defTabSz="844083" fontAlgn="auto">
              <a:spcBef>
                <a:spcPct val="20000"/>
              </a:spcBef>
              <a:spcAft>
                <a:spcPts val="0"/>
              </a:spcAft>
            </a:pPr>
            <a:r>
              <a:rPr lang="en-US" b="1" dirty="0">
                <a:latin typeface="+mn-lt"/>
              </a:rPr>
              <a:t>Chemical Kinetics:</a:t>
            </a:r>
            <a:r>
              <a:rPr lang="en-US" dirty="0">
                <a:latin typeface="+mn-lt"/>
              </a:rPr>
              <a:t> Different Order Reactions, Derivation of second, third, consecutive reactions, rate equations, Steady State Concept, numerical problems with suitable examples of different kinds of reactions. </a:t>
            </a:r>
            <a:endParaRPr lang="en-US" b="1" dirty="0">
              <a:solidFill>
                <a:prstClr val="black"/>
              </a:solidFill>
              <a:latin typeface="+mn-lt"/>
            </a:endParaRPr>
          </a:p>
          <a:p>
            <a:pPr lvl="0" indent="-457200" algn="just" defTabSz="844083" fontAlgn="auto">
              <a:spcBef>
                <a:spcPct val="20000"/>
              </a:spcBef>
              <a:spcAft>
                <a:spcPts val="0"/>
              </a:spcAft>
            </a:pPr>
            <a:r>
              <a:rPr lang="en-US" b="1" dirty="0">
                <a:latin typeface="+mn-lt"/>
              </a:rPr>
              <a:t>Combustion Chemistry: </a:t>
            </a:r>
            <a:r>
              <a:rPr lang="en-US" dirty="0">
                <a:latin typeface="+mn-lt"/>
              </a:rPr>
              <a:t>Introduction to Fuels, types and classification, Sources of Fuels, Characteristics of a good fuel, Proximate and ultimate analysis, Petroleum cracking, Mechanism of Knocking and its effect, Anti-knocking agents, Octane and Cetane numbers, Functioning of Catalytic converter, Introduction to Biofuels, Flue gases and control measures. </a:t>
            </a:r>
            <a:endParaRPr lang="en-US" dirty="0">
              <a:solidFill>
                <a:prstClr val="black"/>
              </a:solidFill>
              <a:latin typeface="+mn-lt"/>
            </a:endParaRPr>
          </a:p>
          <a:p>
            <a:pPr indent="-457200" algn="just"/>
            <a:r>
              <a:rPr lang="en-US" b="1" dirty="0" smtClean="0">
                <a:latin typeface="+mn-lt"/>
              </a:rPr>
              <a:t>Metallurgy</a:t>
            </a:r>
            <a:r>
              <a:rPr lang="en-US" dirty="0">
                <a:latin typeface="+mn-lt"/>
              </a:rPr>
              <a:t>: Principles and processes for the concentration of ores and extraction of non-ferrous metals – </a:t>
            </a:r>
            <a:r>
              <a:rPr lang="en-US" dirty="0" err="1">
                <a:latin typeface="+mn-lt"/>
              </a:rPr>
              <a:t>aluminium</a:t>
            </a:r>
            <a:r>
              <a:rPr lang="en-US" dirty="0">
                <a:latin typeface="+mn-lt"/>
              </a:rPr>
              <a:t>, copper, zinc and nickel; </a:t>
            </a:r>
          </a:p>
          <a:p>
            <a:pPr indent="-457200" algn="just"/>
            <a:r>
              <a:rPr lang="en-US" dirty="0">
                <a:latin typeface="+mn-lt"/>
              </a:rPr>
              <a:t>Concentration of iron ore and extraction of iron, Refining of metals, Chemistry behind metal alloys, preparation of steel. </a:t>
            </a:r>
            <a:endParaRPr lang="en-US" b="1" dirty="0">
              <a:solidFill>
                <a:prstClr val="black"/>
              </a:solidFill>
              <a:latin typeface="+mn-lt"/>
            </a:endParaRPr>
          </a:p>
          <a:p>
            <a:pPr lvl="0" indent="-457200" algn="just" defTabSz="844083" fontAlgn="auto">
              <a:spcBef>
                <a:spcPct val="20000"/>
              </a:spcBef>
              <a:spcAft>
                <a:spcPts val="0"/>
              </a:spcAft>
            </a:pPr>
            <a:r>
              <a:rPr lang="en-US" b="1" dirty="0" smtClean="0">
                <a:latin typeface="+mn-lt"/>
              </a:rPr>
              <a:t>Instrumental </a:t>
            </a:r>
            <a:r>
              <a:rPr lang="en-US" b="1" dirty="0">
                <a:latin typeface="+mn-lt"/>
              </a:rPr>
              <a:t>methods of analysis</a:t>
            </a:r>
            <a:r>
              <a:rPr lang="en-US" dirty="0">
                <a:latin typeface="+mn-lt"/>
              </a:rPr>
              <a:t>: Theory, Instrumentation, Applications of Colorimetry, Potentiometry, Conductometry and flame photometry. </a:t>
            </a:r>
            <a:endParaRPr lang="en-US" dirty="0" smtClean="0">
              <a:latin typeface="+mn-lt"/>
            </a:endParaRPr>
          </a:p>
          <a:p>
            <a:pPr lvl="0" indent="-457200" algn="just" defTabSz="844083" fontAlgn="auto">
              <a:spcBef>
                <a:spcPct val="20000"/>
              </a:spcBef>
              <a:spcAft>
                <a:spcPts val="0"/>
              </a:spcAft>
            </a:pPr>
            <a:r>
              <a:rPr lang="en-US" b="1" dirty="0">
                <a:latin typeface="+mn-lt"/>
              </a:rPr>
              <a:t>Polymers and polymerization</a:t>
            </a:r>
            <a:r>
              <a:rPr lang="en-US" dirty="0">
                <a:latin typeface="+mn-lt"/>
              </a:rPr>
              <a:t> : Introduction &amp; Classification of polymers, Addition, condensation and co- ordination polymerizations, mechanism of free radical addition polymerization with ethylene as example, Techniques of polymerization (Bulk, Solution, suspension, emulsion), Tg, factors affecting Tg, effect of structure on properties of polymers, fundamentals of biodegradable polymers, preparation, properties and technical applications of thermoplastics ( PVC, PVA, Teflon), thermosets (PF, UF), elastomers (natural rubber, SBR) &amp; adhesives (epoxy and acrylics) Introduction to polymeric composites.</a:t>
            </a:r>
            <a:endParaRPr lang="en-IN" dirty="0">
              <a:solidFill>
                <a:prstClr val="black"/>
              </a:solidFill>
              <a:latin typeface="+mn-lt"/>
            </a:endParaRPr>
          </a:p>
        </p:txBody>
      </p:sp>
    </p:spTree>
    <p:extLst>
      <p:ext uri="{BB962C8B-B14F-4D97-AF65-F5344CB8AC3E}">
        <p14:creationId xmlns:p14="http://schemas.microsoft.com/office/powerpoint/2010/main" val="270123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88640"/>
            <a:ext cx="4111318" cy="584775"/>
          </a:xfrm>
          <a:prstGeom prst="rect">
            <a:avLst/>
          </a:prstGeom>
        </p:spPr>
        <p:txBody>
          <a:bodyPr wrap="none">
            <a:spAutoFit/>
          </a:bodyPr>
          <a:lstStyle/>
          <a:p>
            <a:r>
              <a:rPr lang="en-IN" sz="3200" b="1" dirty="0" smtClean="0">
                <a:solidFill>
                  <a:prstClr val="black"/>
                </a:solidFill>
                <a:latin typeface="Calibri"/>
              </a:rPr>
              <a:t>Course</a:t>
            </a:r>
            <a:r>
              <a:rPr lang="en-IN" sz="3200" dirty="0" smtClean="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457200" y="1143000"/>
            <a:ext cx="9289032" cy="1477328"/>
          </a:xfrm>
          <a:prstGeom prst="rect">
            <a:avLst/>
          </a:prstGeom>
        </p:spPr>
        <p:txBody>
          <a:bodyPr wrap="square">
            <a:spAutoFit/>
          </a:bodyPr>
          <a:lstStyle/>
          <a:p>
            <a:pPr lvl="0" algn="just" defTabSz="844083" fontAlgn="auto">
              <a:spcBef>
                <a:spcPct val="20000"/>
              </a:spcBef>
              <a:spcAft>
                <a:spcPts val="0"/>
              </a:spcAft>
            </a:pPr>
            <a:r>
              <a:rPr lang="en-US" b="1" dirty="0">
                <a:latin typeface="+mn-lt"/>
              </a:rPr>
              <a:t>Introduction to nanoscience and nanotechnology:</a:t>
            </a:r>
            <a:r>
              <a:rPr lang="en-US" dirty="0">
                <a:latin typeface="+mn-lt"/>
              </a:rPr>
              <a:t>  Basic concepts of Nanoscience and Nanotechnology – Graphene – Carbon nanotubes – Material processing by top down and down top synthesis; chemical vapor deposition and physical vapor deposition– Potential uses of nanomaterials in electronics, robotics, computers, sensors, vehicles and transportation – Medical applications of  nanomaterials. </a:t>
            </a:r>
            <a:endParaRPr lang="en-US" dirty="0">
              <a:solidFill>
                <a:prstClr val="black"/>
              </a:solidFill>
              <a:latin typeface="+mn-lt"/>
            </a:endParaRPr>
          </a:p>
        </p:txBody>
      </p:sp>
    </p:spTree>
    <p:extLst>
      <p:ext uri="{BB962C8B-B14F-4D97-AF65-F5344CB8AC3E}">
        <p14:creationId xmlns:p14="http://schemas.microsoft.com/office/powerpoint/2010/main" val="250286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16632"/>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632520" y="1004067"/>
            <a:ext cx="8784976" cy="4081117"/>
          </a:xfrm>
          <a:prstGeom prst="rect">
            <a:avLst/>
          </a:prstGeom>
        </p:spPr>
        <p:txBody>
          <a:bodyPr wrap="square">
            <a:spAutoFit/>
          </a:bodyPr>
          <a:lstStyle/>
          <a:p>
            <a:pPr lvl="0" defTabSz="844083" fontAlgn="auto">
              <a:spcBef>
                <a:spcPct val="20000"/>
              </a:spcBef>
              <a:spcAft>
                <a:spcPts val="0"/>
              </a:spcAft>
            </a:pPr>
            <a:r>
              <a:rPr lang="en-IN" dirty="0">
                <a:solidFill>
                  <a:prstClr val="black"/>
                </a:solidFill>
                <a:latin typeface="Calibri"/>
              </a:rPr>
              <a:t>There are two components for assessment in this </a:t>
            </a:r>
            <a:r>
              <a:rPr lang="en-IN" dirty="0" smtClean="0">
                <a:solidFill>
                  <a:prstClr val="black"/>
                </a:solidFill>
                <a:latin typeface="Calibri"/>
              </a:rPr>
              <a:t>course: </a:t>
            </a:r>
            <a:endParaRPr lang="en-IN" dirty="0">
              <a:solidFill>
                <a:prstClr val="black"/>
              </a:solidFill>
              <a:latin typeface="Calibri"/>
            </a:endParaRPr>
          </a:p>
          <a:p>
            <a:pPr lvl="0" defTabSz="844083" fontAlgn="auto">
              <a:spcBef>
                <a:spcPct val="20000"/>
              </a:spcBef>
              <a:spcAft>
                <a:spcPts val="0"/>
              </a:spcAft>
            </a:pPr>
            <a:r>
              <a:rPr lang="en-IN" b="1" dirty="0">
                <a:solidFill>
                  <a:prstClr val="black"/>
                </a:solidFill>
                <a:latin typeface="Calibri"/>
              </a:rPr>
              <a:t>Component - 1: 50% weight  </a:t>
            </a:r>
          </a:p>
          <a:p>
            <a:pPr lvl="0" defTabSz="844083" fontAlgn="auto">
              <a:spcBef>
                <a:spcPct val="20000"/>
              </a:spcBef>
              <a:spcAft>
                <a:spcPts val="0"/>
              </a:spcAft>
            </a:pPr>
            <a:r>
              <a:rPr lang="en-IN" dirty="0">
                <a:solidFill>
                  <a:prstClr val="black"/>
                </a:solidFill>
                <a:latin typeface="Calibri"/>
              </a:rPr>
              <a:t>It has two sub components </a:t>
            </a:r>
          </a:p>
          <a:p>
            <a:pPr lvl="0" defTabSz="844083" fontAlgn="auto">
              <a:spcBef>
                <a:spcPct val="20000"/>
              </a:spcBef>
              <a:spcAft>
                <a:spcPts val="0"/>
              </a:spcAft>
            </a:pPr>
            <a:r>
              <a:rPr lang="en-IN" dirty="0">
                <a:solidFill>
                  <a:prstClr val="black"/>
                </a:solidFill>
                <a:latin typeface="Calibri"/>
              </a:rPr>
              <a:t>Part A: Term Test: 25% Weight </a:t>
            </a:r>
          </a:p>
          <a:p>
            <a:pPr lvl="0" defTabSz="844083" fontAlgn="auto">
              <a:spcBef>
                <a:spcPct val="20000"/>
              </a:spcBef>
              <a:spcAft>
                <a:spcPts val="0"/>
              </a:spcAft>
            </a:pPr>
            <a:r>
              <a:rPr lang="en-IN" dirty="0">
                <a:solidFill>
                  <a:prstClr val="black"/>
                </a:solidFill>
                <a:latin typeface="Calibri"/>
              </a:rPr>
              <a:t>Part B: Assignment: 25% Weight </a:t>
            </a:r>
          </a:p>
          <a:p>
            <a:pPr lvl="0" algn="just" defTabSz="844083" fontAlgn="auto">
              <a:spcBef>
                <a:spcPct val="20000"/>
              </a:spcBef>
              <a:spcAft>
                <a:spcPts val="0"/>
              </a:spcAft>
            </a:pPr>
            <a:r>
              <a:rPr lang="en-IN" dirty="0">
                <a:solidFill>
                  <a:prstClr val="black"/>
                </a:solidFill>
                <a:latin typeface="Calibri"/>
              </a:rPr>
              <a:t>Two tests will be conducted one at the end of 6th week and the other at the end of the 12th week, the average of two tests will be the marks scored in term test for a maximum of 25 marks. </a:t>
            </a:r>
          </a:p>
          <a:p>
            <a:pPr lvl="0" algn="just" defTabSz="844083" fontAlgn="auto">
              <a:spcBef>
                <a:spcPct val="20000"/>
              </a:spcBef>
              <a:spcAft>
                <a:spcPts val="0"/>
              </a:spcAft>
            </a:pPr>
            <a:r>
              <a:rPr lang="en-IN" dirty="0">
                <a:solidFill>
                  <a:prstClr val="black"/>
                </a:solidFill>
                <a:latin typeface="Calibri"/>
              </a:rPr>
              <a:t>Student is required to submit two word processed assignments each assignment is set for 25 marks, the average of two assignments will be the marks scored in assignment for a maximum of 25 marks. </a:t>
            </a:r>
          </a:p>
          <a:p>
            <a:pPr lvl="0" algn="just" defTabSz="844083" fontAlgn="auto">
              <a:spcBef>
                <a:spcPct val="20000"/>
              </a:spcBef>
              <a:spcAft>
                <a:spcPts val="0"/>
              </a:spcAft>
            </a:pPr>
            <a:r>
              <a:rPr lang="en-US" dirty="0">
                <a:solidFill>
                  <a:prstClr val="black"/>
                </a:solidFill>
                <a:latin typeface="Calibri"/>
              </a:rPr>
              <a:t>A student is required to score a minimum of 40% in each of the components and an overall 40% for successful completion of a module and earning the credits. </a:t>
            </a:r>
          </a:p>
        </p:txBody>
      </p:sp>
    </p:spTree>
    <p:extLst>
      <p:ext uri="{BB962C8B-B14F-4D97-AF65-F5344CB8AC3E}">
        <p14:creationId xmlns:p14="http://schemas.microsoft.com/office/powerpoint/2010/main" val="1742497291"/>
      </p:ext>
    </p:extLst>
  </p:cSld>
  <p:clrMapOvr>
    <a:masterClrMapping/>
  </p:clrMapOvr>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12766</TotalTime>
  <Words>2431</Words>
  <Application>Microsoft Office PowerPoint</Application>
  <PresentationFormat>A4 Paper (210x297 mm)</PresentationFormat>
  <Paragraphs>510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FSH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Jyotsna</cp:lastModifiedBy>
  <cp:revision>1655</cp:revision>
  <dcterms:created xsi:type="dcterms:W3CDTF">2006-08-16T00:00:00Z</dcterms:created>
  <dcterms:modified xsi:type="dcterms:W3CDTF">2017-08-08T10:53:24Z</dcterms:modified>
</cp:coreProperties>
</file>