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20"/>
  </p:notesMasterIdLst>
  <p:handoutMasterIdLst>
    <p:handoutMasterId r:id="rId21"/>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Lst>
  <p:sldSz cx="9906000" cy="6858000" type="A4"/>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0A00"/>
    <a:srgbClr val="0000FF"/>
    <a:srgbClr val="F3A10D"/>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43" autoAdjust="0"/>
    <p:restoredTop sz="94434" autoAdjust="0"/>
  </p:normalViewPr>
  <p:slideViewPr>
    <p:cSldViewPr>
      <p:cViewPr varScale="1">
        <p:scale>
          <a:sx n="70" d="100"/>
          <a:sy n="70" d="100"/>
        </p:scale>
        <p:origin x="1494" y="6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1A58766-E128-4BD9-A1EE-C837C6758CFF}" type="datetimeFigureOut">
              <a:rPr lang="en-US"/>
              <a:pPr>
                <a:defRPr/>
              </a:pPr>
              <a:t>8/8/2017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7E15637-98F7-494C-9CBB-7FD8883CDBDA}" type="slidenum">
              <a:rPr lang="en-US"/>
              <a:pPr>
                <a:defRPr/>
              </a:pPr>
              <a:t>‹#›</a:t>
            </a:fld>
            <a:endParaRPr lang="en-US" dirty="0"/>
          </a:p>
        </p:txBody>
      </p:sp>
    </p:spTree>
    <p:extLst>
      <p:ext uri="{BB962C8B-B14F-4D97-AF65-F5344CB8AC3E}">
        <p14:creationId xmlns:p14="http://schemas.microsoft.com/office/powerpoint/2010/main" val="2344980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F785C58-A3F2-4270-8F90-CDFDA621C729}" type="datetimeFigureOut">
              <a:rPr lang="en-US"/>
              <a:pPr>
                <a:defRPr/>
              </a:pPr>
              <a:t>8/8/2017</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8F2A616-5863-4497-A503-97BD13528AD8}" type="slidenum">
              <a:rPr lang="en-US"/>
              <a:pPr>
                <a:defRPr/>
              </a:pPr>
              <a:t>‹#›</a:t>
            </a:fld>
            <a:endParaRPr lang="en-US" dirty="0"/>
          </a:p>
        </p:txBody>
      </p:sp>
    </p:spTree>
    <p:extLst>
      <p:ext uri="{BB962C8B-B14F-4D97-AF65-F5344CB8AC3E}">
        <p14:creationId xmlns:p14="http://schemas.microsoft.com/office/powerpoint/2010/main" val="41425440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B29D9C8F-68BA-4A83-B206-56916273A33F}" type="datetimeFigureOut">
              <a:rPr lang="en-US" smtClean="0"/>
              <a:pPr>
                <a:defRPr/>
              </a:pPr>
              <a:t>8/8/2017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146264C7-C983-49DA-95E2-9C2A9F300485}" type="slidenum">
              <a:rPr lang="en-US" smtClean="0"/>
              <a:pPr>
                <a:defRPr/>
              </a:pPr>
              <a:t>‹#›</a:t>
            </a:fld>
            <a:endParaRPr lang="en-US" dirty="0"/>
          </a:p>
        </p:txBody>
      </p:sp>
    </p:spTree>
    <p:extLst>
      <p:ext uri="{BB962C8B-B14F-4D97-AF65-F5344CB8AC3E}">
        <p14:creationId xmlns:p14="http://schemas.microsoft.com/office/powerpoint/2010/main" val="113418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3"/>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BB919820-38D9-421D-881B-22A60CF3AF5B}" type="datetimeFigureOut">
              <a:rPr lang="en-US" smtClean="0"/>
              <a:pPr>
                <a:defRPr/>
              </a:pPr>
              <a:t>8/8/2017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6CE46EDA-C087-47BF-81DA-0F8DAE36C76E}" type="slidenum">
              <a:rPr lang="en-US" smtClean="0"/>
              <a:pPr>
                <a:defRPr/>
              </a:pPr>
              <a:t>‹#›</a:t>
            </a:fld>
            <a:endParaRPr lang="en-US" dirty="0"/>
          </a:p>
        </p:txBody>
      </p:sp>
    </p:spTree>
    <p:extLst>
      <p:ext uri="{BB962C8B-B14F-4D97-AF65-F5344CB8AC3E}">
        <p14:creationId xmlns:p14="http://schemas.microsoft.com/office/powerpoint/2010/main" val="122629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1"/>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501D5C1D-0000-44E3-A4A3-27E659E09EF0}" type="datetimeFigureOut">
              <a:rPr lang="en-US" smtClean="0"/>
              <a:pPr>
                <a:defRPr/>
              </a:pPr>
              <a:t>8/8/2017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39EDF93C-A8E3-4597-BA71-1582E9F75D28}" type="slidenum">
              <a:rPr lang="en-US" smtClean="0"/>
              <a:pPr>
                <a:defRPr/>
              </a:pPr>
              <a:t>‹#›</a:t>
            </a:fld>
            <a:endParaRPr lang="en-US" dirty="0"/>
          </a:p>
        </p:txBody>
      </p:sp>
    </p:spTree>
    <p:extLst>
      <p:ext uri="{BB962C8B-B14F-4D97-AF65-F5344CB8AC3E}">
        <p14:creationId xmlns:p14="http://schemas.microsoft.com/office/powerpoint/2010/main" val="4216720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Rectangle 2"/>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Box 3"/>
          <p:cNvSpPr txBox="1"/>
          <p:nvPr userDrawn="1"/>
        </p:nvSpPr>
        <p:spPr>
          <a:xfrm>
            <a:off x="-22225" y="6654800"/>
            <a:ext cx="2747963" cy="254000"/>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©M. S. Ramaiah University of Applied Sciences</a:t>
            </a:r>
          </a:p>
        </p:txBody>
      </p:sp>
      <p:sp>
        <p:nvSpPr>
          <p:cNvPr id="5" name="Rectangle 4"/>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9505950" y="6324600"/>
            <a:ext cx="457200" cy="369888"/>
          </a:xfrm>
          <a:prstGeom prst="rect">
            <a:avLst/>
          </a:prstGeom>
        </p:spPr>
        <p:txBody>
          <a:bodyPr wrap="none">
            <a:spAutoFit/>
          </a:bodyPr>
          <a:lstStyle/>
          <a:p>
            <a:pPr fontAlgn="auto">
              <a:spcBef>
                <a:spcPts val="0"/>
              </a:spcBef>
              <a:spcAft>
                <a:spcPts val="0"/>
              </a:spcAft>
              <a:defRPr/>
            </a:pPr>
            <a:fld id="{30DA7081-F16C-4152-8D6E-ADFE983685E5}" type="slidenum">
              <a:rPr lang="en-US">
                <a:solidFill>
                  <a:schemeClr val="bg1"/>
                </a:solidFill>
                <a:latin typeface="+mn-lt"/>
              </a:rPr>
              <a:pPr fontAlgn="auto">
                <a:spcBef>
                  <a:spcPts val="0"/>
                </a:spcBef>
                <a:spcAft>
                  <a:spcPts val="0"/>
                </a:spcAft>
                <a:defRPr/>
              </a:pPr>
              <a:t>‹#›</a:t>
            </a:fld>
            <a:endParaRPr lang="en-US" dirty="0">
              <a:solidFill>
                <a:schemeClr val="bg1"/>
              </a:solidFill>
              <a:latin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3"/>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DC81A714-7D3A-4A24-9FC1-EB83DC8A1CA2}" type="datetimeFigureOut">
              <a:rPr lang="en-US" smtClean="0"/>
              <a:pPr>
                <a:defRPr/>
              </a:pPr>
              <a:t>8/8/2017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5D19F909-8DAD-4B7D-B4AD-618B2A582AAD}" type="slidenum">
              <a:rPr lang="en-US" smtClean="0"/>
              <a:pPr>
                <a:defRPr/>
              </a:pPr>
              <a:t>‹#›</a:t>
            </a:fld>
            <a:endParaRPr lang="en-US" dirty="0"/>
          </a:p>
        </p:txBody>
      </p:sp>
    </p:spTree>
    <p:extLst>
      <p:ext uri="{BB962C8B-B14F-4D97-AF65-F5344CB8AC3E}">
        <p14:creationId xmlns:p14="http://schemas.microsoft.com/office/powerpoint/2010/main" val="46122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3"/>
            <a:ext cx="2311400" cy="365125"/>
          </a:xfrm>
          <a:prstGeom prst="rect">
            <a:avLst/>
          </a:prstGeom>
        </p:spPr>
        <p:txBody>
          <a:bodyPr/>
          <a:lstStyle/>
          <a:p>
            <a:pPr>
              <a:defRPr/>
            </a:pPr>
            <a:fld id="{7A10F037-1E77-449E-BB07-D0C80D3A2771}" type="datetimeFigureOut">
              <a:rPr lang="en-US" smtClean="0"/>
              <a:pPr>
                <a:defRPr/>
              </a:pPr>
              <a:t>8/8/2017</a:t>
            </a:fld>
            <a:endParaRPr lang="en-US" dirty="0"/>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pPr>
              <a:defRPr/>
            </a:pPr>
            <a:fld id="{C0FECE93-CC22-4A64-BBD1-334C9CFBF3F2}" type="slidenum">
              <a:rPr lang="en-US" smtClean="0"/>
              <a:pPr>
                <a:defRPr/>
              </a:pPr>
              <a:t>‹#›</a:t>
            </a:fld>
            <a:endParaRPr lang="en-US" dirty="0"/>
          </a:p>
        </p:txBody>
      </p:sp>
    </p:spTree>
    <p:extLst>
      <p:ext uri="{BB962C8B-B14F-4D97-AF65-F5344CB8AC3E}">
        <p14:creationId xmlns:p14="http://schemas.microsoft.com/office/powerpoint/2010/main" val="306140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3"/>
            <a:ext cx="437515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16E0963E-D3A6-4213-A721-DFC154D2B9E8}" type="datetimeFigureOut">
              <a:rPr lang="en-US" smtClean="0"/>
              <a:pPr>
                <a:defRPr/>
              </a:pPr>
              <a:t>8/8/2017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C2DCFDD0-FFE3-40A2-9155-2647746DB505}" type="slidenum">
              <a:rPr lang="en-US" smtClean="0"/>
              <a:pPr>
                <a:defRPr/>
              </a:pPr>
              <a:t>‹#›</a:t>
            </a:fld>
            <a:endParaRPr lang="en-US" dirty="0"/>
          </a:p>
        </p:txBody>
      </p:sp>
    </p:spTree>
    <p:extLst>
      <p:ext uri="{BB962C8B-B14F-4D97-AF65-F5344CB8AC3E}">
        <p14:creationId xmlns:p14="http://schemas.microsoft.com/office/powerpoint/2010/main" val="99371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3"/>
            <a:ext cx="2311400" cy="365125"/>
          </a:xfrm>
          <a:prstGeom prst="rect">
            <a:avLst/>
          </a:prstGeom>
        </p:spPr>
        <p:txBody>
          <a:bodyPr/>
          <a:lstStyle/>
          <a:p>
            <a:pPr>
              <a:defRPr/>
            </a:pPr>
            <a:fld id="{B6F20CB9-1E55-406F-93B0-8397169AEA88}" type="datetimeFigureOut">
              <a:rPr lang="en-US" smtClean="0"/>
              <a:pPr>
                <a:defRPr/>
              </a:pPr>
              <a:t>8/8/2017</a:t>
            </a:fld>
            <a:endParaRPr lang="en-US" dirty="0"/>
          </a:p>
        </p:txBody>
      </p:sp>
      <p:sp>
        <p:nvSpPr>
          <p:cNvPr id="8" name="Footer Placeholder 7"/>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a:xfrm>
            <a:off x="7099300" y="6356353"/>
            <a:ext cx="2311400" cy="365125"/>
          </a:xfrm>
          <a:prstGeom prst="rect">
            <a:avLst/>
          </a:prstGeom>
        </p:spPr>
        <p:txBody>
          <a:bodyPr/>
          <a:lstStyle/>
          <a:p>
            <a:pPr>
              <a:defRPr/>
            </a:pPr>
            <a:fld id="{0B69DDED-92E9-4D54-8A0C-B0C30DD7D240}" type="slidenum">
              <a:rPr lang="en-US" smtClean="0"/>
              <a:pPr>
                <a:defRPr/>
              </a:pPr>
              <a:t>‹#›</a:t>
            </a:fld>
            <a:endParaRPr lang="en-US" dirty="0"/>
          </a:p>
        </p:txBody>
      </p:sp>
    </p:spTree>
    <p:extLst>
      <p:ext uri="{BB962C8B-B14F-4D97-AF65-F5344CB8AC3E}">
        <p14:creationId xmlns:p14="http://schemas.microsoft.com/office/powerpoint/2010/main" val="125436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3"/>
            <a:ext cx="2311400" cy="365125"/>
          </a:xfrm>
          <a:prstGeom prst="rect">
            <a:avLst/>
          </a:prstGeom>
        </p:spPr>
        <p:txBody>
          <a:bodyPr/>
          <a:lstStyle/>
          <a:p>
            <a:pPr>
              <a:defRPr/>
            </a:pPr>
            <a:fld id="{08FDAB21-3F5E-4368-A37C-7D5B0C4E6A9B}" type="datetimeFigureOut">
              <a:rPr lang="en-US" smtClean="0"/>
              <a:pPr>
                <a:defRPr/>
              </a:pPr>
              <a:t>8/8/2017</a:t>
            </a:fld>
            <a:endParaRPr lang="en-US" dirty="0"/>
          </a:p>
        </p:txBody>
      </p:sp>
      <p:sp>
        <p:nvSpPr>
          <p:cNvPr id="4" name="Footer Placeholder 3"/>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a:xfrm>
            <a:off x="7099300" y="6356353"/>
            <a:ext cx="2311400" cy="365125"/>
          </a:xfrm>
          <a:prstGeom prst="rect">
            <a:avLst/>
          </a:prstGeom>
        </p:spPr>
        <p:txBody>
          <a:bodyPr/>
          <a:lstStyle/>
          <a:p>
            <a:pPr>
              <a:defRPr/>
            </a:pPr>
            <a:fld id="{E16F5D42-0E62-4D1F-AB1C-BEFF4F4B9432}" type="slidenum">
              <a:rPr lang="en-US" smtClean="0"/>
              <a:pPr>
                <a:defRPr/>
              </a:pPr>
              <a:t>‹#›</a:t>
            </a:fld>
            <a:endParaRPr lang="en-US" dirty="0"/>
          </a:p>
        </p:txBody>
      </p:sp>
    </p:spTree>
    <p:extLst>
      <p:ext uri="{BB962C8B-B14F-4D97-AF65-F5344CB8AC3E}">
        <p14:creationId xmlns:p14="http://schemas.microsoft.com/office/powerpoint/2010/main" val="383012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416" y="6655360"/>
            <a:ext cx="2811988"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05749" y="6324600"/>
            <a:ext cx="46401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Rectangle 6"/>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extBox 11"/>
          <p:cNvSpPr txBox="1"/>
          <p:nvPr userDrawn="1"/>
        </p:nvSpPr>
        <p:spPr>
          <a:xfrm>
            <a:off x="-22225" y="6654800"/>
            <a:ext cx="2747963" cy="254000"/>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rPr>
              <a:t>©M. S. Ramaiah University of Applied Sciences</a:t>
            </a:r>
          </a:p>
        </p:txBody>
      </p:sp>
      <p:sp>
        <p:nvSpPr>
          <p:cNvPr id="13" name="Rectangle 12"/>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a:off x="9505950" y="6324600"/>
            <a:ext cx="457200" cy="369888"/>
          </a:xfrm>
          <a:prstGeom prst="rect">
            <a:avLst/>
          </a:prstGeom>
        </p:spPr>
        <p:txBody>
          <a:bodyPr wrap="none">
            <a:spAutoFit/>
          </a:bodyPr>
          <a:lstStyle/>
          <a:p>
            <a:pPr fontAlgn="auto">
              <a:spcBef>
                <a:spcPts val="0"/>
              </a:spcBef>
              <a:spcAft>
                <a:spcPts val="0"/>
              </a:spcAft>
              <a:defRPr/>
            </a:pPr>
            <a:fld id="{E38435BC-789B-4652-AB85-BFAAB49EDED6}" type="slidenum">
              <a:rPr lang="en-US">
                <a:solidFill>
                  <a:schemeClr val="bg1"/>
                </a:solidFill>
                <a:latin typeface="+mn-lt"/>
              </a:rPr>
              <a:pPr fontAlgn="auto">
                <a:spcBef>
                  <a:spcPts val="0"/>
                </a:spcBef>
                <a:spcAft>
                  <a:spcPts val="0"/>
                </a:spcAft>
                <a:defRPr/>
              </a:pPr>
              <a:t>‹#›</a:t>
            </a:fld>
            <a:endParaRPr lang="en-US" dirty="0">
              <a:solidFill>
                <a:schemeClr val="bg1"/>
              </a:solidFill>
              <a:latin typeface="+mn-lt"/>
            </a:endParaRPr>
          </a:p>
        </p:txBody>
      </p:sp>
    </p:spTree>
    <p:extLst>
      <p:ext uri="{BB962C8B-B14F-4D97-AF65-F5344CB8AC3E}">
        <p14:creationId xmlns:p14="http://schemas.microsoft.com/office/powerpoint/2010/main" val="102653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872972" y="273053"/>
            <a:ext cx="5537729"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4FD14707-4C93-4C87-BC62-6F58979C58D2}" type="datetimeFigureOut">
              <a:rPr lang="en-US" smtClean="0"/>
              <a:pPr>
                <a:defRPr/>
              </a:pPr>
              <a:t>8/8/2017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B17084C7-F742-46F8-AA6D-8AED6032B520}" type="slidenum">
              <a:rPr lang="en-US" smtClean="0"/>
              <a:pPr>
                <a:defRPr/>
              </a:pPr>
              <a:t>‹#›</a:t>
            </a:fld>
            <a:endParaRPr lang="en-US" dirty="0"/>
          </a:p>
        </p:txBody>
      </p:sp>
    </p:spTree>
    <p:extLst>
      <p:ext uri="{BB962C8B-B14F-4D97-AF65-F5344CB8AC3E}">
        <p14:creationId xmlns:p14="http://schemas.microsoft.com/office/powerpoint/2010/main" val="220607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pPr>
              <a:defRPr/>
            </a:pPr>
            <a:fld id="{09CF1965-5B3F-488B-B801-5B8BA0EBE2F6}" type="datetimeFigureOut">
              <a:rPr lang="en-US" smtClean="0"/>
              <a:pPr>
                <a:defRPr/>
              </a:pPr>
              <a:t>8/8/2017</a:t>
            </a:fld>
            <a:endParaRPr lang="en-US" dirty="0"/>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pPr>
              <a:defRPr/>
            </a:pPr>
            <a:fld id="{946F4210-70DE-47BA-A31D-3E60EB9BC7AD}" type="slidenum">
              <a:rPr lang="en-US" smtClean="0"/>
              <a:pPr>
                <a:defRPr/>
              </a:pPr>
              <a:t>‹#›</a:t>
            </a:fld>
            <a:endParaRPr lang="en-US" dirty="0"/>
          </a:p>
        </p:txBody>
      </p:sp>
    </p:spTree>
    <p:extLst>
      <p:ext uri="{BB962C8B-B14F-4D97-AF65-F5344CB8AC3E}">
        <p14:creationId xmlns:p14="http://schemas.microsoft.com/office/powerpoint/2010/main" val="331875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90895" y="6655158"/>
            <a:ext cx="2518638" cy="241476"/>
          </a:xfrm>
          <a:prstGeom prst="rect">
            <a:avLst/>
          </a:prstGeom>
          <a:noFill/>
        </p:spPr>
        <p:txBody>
          <a:bodyPr wrap="none" rtlCol="0">
            <a:spAutoFit/>
          </a:bodyPr>
          <a:lstStyle/>
          <a:p>
            <a:r>
              <a:rPr lang="en-US" sz="969" dirty="0" smtClean="0">
                <a:solidFill>
                  <a:schemeClr val="bg1"/>
                </a:solidFill>
              </a:rPr>
              <a:t>© Ramaiah University of Applied Sciences</a:t>
            </a:r>
            <a:endParaRPr lang="en-US" sz="969"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49" y="6324600"/>
            <a:ext cx="46401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p:nvSpPr>
        <p:spPr>
          <a:xfrm>
            <a:off x="-25759" y="6655158"/>
            <a:ext cx="2921358" cy="241476"/>
          </a:xfrm>
          <a:prstGeom prst="rect">
            <a:avLst/>
          </a:prstGeom>
          <a:noFill/>
        </p:spPr>
        <p:txBody>
          <a:bodyPr wrap="square" rtlCol="0">
            <a:spAutoFit/>
          </a:bodyPr>
          <a:lstStyle/>
          <a:p>
            <a:r>
              <a:rPr lang="en-US" sz="969" dirty="0" smtClean="0">
                <a:solidFill>
                  <a:schemeClr val="bg1"/>
                </a:solidFill>
              </a:rPr>
              <a:t>Faculty of Science and Humanities</a:t>
            </a:r>
            <a:endParaRPr lang="en-US" sz="969" dirty="0">
              <a:solidFill>
                <a:schemeClr val="bg1"/>
              </a:solidFill>
            </a:endParaRPr>
          </a:p>
        </p:txBody>
      </p:sp>
      <p:pic>
        <p:nvPicPr>
          <p:cNvPr id="10" name="Picture 9"/>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 y="6181727"/>
            <a:ext cx="415290" cy="523875"/>
          </a:xfrm>
          <a:prstGeom prst="rect">
            <a:avLst/>
          </a:prstGeom>
          <a:noFill/>
          <a:ln>
            <a:noFill/>
          </a:ln>
        </p:spPr>
      </p:pic>
    </p:spTree>
    <p:extLst>
      <p:ext uri="{BB962C8B-B14F-4D97-AF65-F5344CB8AC3E}">
        <p14:creationId xmlns:p14="http://schemas.microsoft.com/office/powerpoint/2010/main" val="4061715468"/>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37" r:id="rId12"/>
  </p:sldLayoutIdLst>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neesh.cy.sh@msruas.ac.in" TargetMode="External"/><Relationship Id="rId2" Type="http://schemas.openxmlformats.org/officeDocument/2006/relationships/hyperlink" Target="mailto:niranjanaprabhu.cy.sh@msruas.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2660" y="620688"/>
            <a:ext cx="6336703" cy="1077218"/>
          </a:xfrm>
          <a:prstGeom prst="rect">
            <a:avLst/>
          </a:prstGeom>
          <a:noFill/>
        </p:spPr>
        <p:txBody>
          <a:bodyPr wrap="square" rtlCol="0">
            <a:spAutoFit/>
          </a:bodyPr>
          <a:lstStyle/>
          <a:p>
            <a:pPr algn="ctr"/>
            <a:r>
              <a:rPr lang="en-US" sz="3200" b="1" dirty="0" smtClean="0">
                <a:latin typeface="+mn-lt"/>
              </a:rPr>
              <a:t>Course Code: BSC105B</a:t>
            </a:r>
          </a:p>
          <a:p>
            <a:pPr algn="ctr"/>
            <a:r>
              <a:rPr lang="en-US" sz="3200" b="1" dirty="0" smtClean="0">
                <a:latin typeface="+mn-lt"/>
              </a:rPr>
              <a:t>Course Title: Engineering Chemistry</a:t>
            </a:r>
            <a:endParaRPr lang="en-US" sz="3200" b="1" dirty="0">
              <a:latin typeface="+mn-lt"/>
            </a:endParaRPr>
          </a:p>
        </p:txBody>
      </p:sp>
      <p:sp>
        <p:nvSpPr>
          <p:cNvPr id="5" name="TextBox 4"/>
          <p:cNvSpPr txBox="1"/>
          <p:nvPr/>
        </p:nvSpPr>
        <p:spPr>
          <a:xfrm>
            <a:off x="2127311" y="3200400"/>
            <a:ext cx="5867400" cy="2616101"/>
          </a:xfrm>
          <a:prstGeom prst="rect">
            <a:avLst/>
          </a:prstGeom>
          <a:noFill/>
        </p:spPr>
        <p:txBody>
          <a:bodyPr wrap="square" rtlCol="0">
            <a:spAutoFit/>
          </a:bodyPr>
          <a:lstStyle/>
          <a:p>
            <a:pPr algn="ctr"/>
            <a:r>
              <a:rPr lang="en-US" sz="2800" b="1" dirty="0" smtClean="0">
                <a:latin typeface="+mj-lt"/>
              </a:rPr>
              <a:t>Course Leaders:</a:t>
            </a:r>
          </a:p>
          <a:p>
            <a:pPr algn="ctr"/>
            <a:endParaRPr lang="en-US" sz="2800" b="1" dirty="0" smtClean="0">
              <a:latin typeface="+mj-lt"/>
            </a:endParaRPr>
          </a:p>
          <a:p>
            <a:pPr algn="ctr"/>
            <a:endParaRPr lang="en-US" sz="2800" b="1" dirty="0">
              <a:latin typeface="+mj-lt"/>
            </a:endParaRPr>
          </a:p>
          <a:p>
            <a:pPr algn="ctr"/>
            <a:r>
              <a:rPr lang="en-US" sz="2800" b="1" dirty="0" smtClean="0">
                <a:latin typeface="+mj-lt"/>
                <a:hlinkClick r:id="rId2"/>
              </a:rPr>
              <a:t>sheetalbatakurki.cy.sh@msruas.ac.in</a:t>
            </a:r>
            <a:endParaRPr lang="en-US" sz="2800" b="1" dirty="0" smtClean="0">
              <a:latin typeface="+mj-lt"/>
            </a:endParaRPr>
          </a:p>
          <a:p>
            <a:pPr algn="ctr"/>
            <a:r>
              <a:rPr lang="en-US" sz="2800" b="1" dirty="0" smtClean="0">
                <a:latin typeface="+mj-lt"/>
                <a:hlinkClick r:id="rId3"/>
              </a:rPr>
              <a:t>manikanda.cy.sh@msruas.ac.in</a:t>
            </a:r>
            <a:endParaRPr lang="en-US" sz="2800" b="1" dirty="0" smtClean="0">
              <a:latin typeface="+mj-lt"/>
            </a:endParaRPr>
          </a:p>
          <a:p>
            <a:pPr algn="ctr"/>
            <a:endParaRPr lang="en-US" sz="2400" b="1" dirty="0">
              <a:latin typeface="+mj-lt"/>
            </a:endParaRPr>
          </a:p>
        </p:txBody>
      </p:sp>
    </p:spTree>
    <p:extLst>
      <p:ext uri="{BB962C8B-B14F-4D97-AF65-F5344CB8AC3E}">
        <p14:creationId xmlns:p14="http://schemas.microsoft.com/office/powerpoint/2010/main" val="4080332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5099" y="179929"/>
            <a:ext cx="4095801" cy="584775"/>
          </a:xfrm>
          <a:prstGeom prst="rect">
            <a:avLst/>
          </a:prstGeom>
        </p:spPr>
        <p:txBody>
          <a:bodyPr wrap="none">
            <a:spAutoFit/>
          </a:bodyPr>
          <a:lstStyle/>
          <a:p>
            <a:r>
              <a:rPr lang="en-IN" sz="3200" b="1" dirty="0">
                <a:solidFill>
                  <a:prstClr val="black"/>
                </a:solidFill>
                <a:latin typeface="Calibri"/>
              </a:rPr>
              <a:t>Method of Assessment</a:t>
            </a:r>
            <a:endParaRPr lang="en-US" dirty="0"/>
          </a:p>
        </p:txBody>
      </p:sp>
      <p:sp>
        <p:nvSpPr>
          <p:cNvPr id="5" name="Rectangle 4"/>
          <p:cNvSpPr/>
          <p:nvPr/>
        </p:nvSpPr>
        <p:spPr>
          <a:xfrm>
            <a:off x="598612" y="764704"/>
            <a:ext cx="8784976" cy="5853910"/>
          </a:xfrm>
          <a:prstGeom prst="rect">
            <a:avLst/>
          </a:prstGeom>
        </p:spPr>
        <p:txBody>
          <a:bodyPr wrap="square">
            <a:spAutoFit/>
          </a:bodyPr>
          <a:lstStyle/>
          <a:p>
            <a:pPr lvl="0" defTabSz="844083" fontAlgn="auto">
              <a:spcBef>
                <a:spcPct val="20000"/>
              </a:spcBef>
              <a:spcAft>
                <a:spcPts val="0"/>
              </a:spcAft>
            </a:pPr>
            <a:r>
              <a:rPr lang="en-IN" b="1" dirty="0">
                <a:solidFill>
                  <a:prstClr val="black"/>
                </a:solidFill>
                <a:latin typeface="Calibri"/>
              </a:rPr>
              <a:t>Component - 2 : 50% weight </a:t>
            </a:r>
          </a:p>
          <a:p>
            <a:pPr lvl="0" algn="just" defTabSz="844083" fontAlgn="auto">
              <a:spcBef>
                <a:spcPct val="20000"/>
              </a:spcBef>
              <a:spcAft>
                <a:spcPts val="0"/>
              </a:spcAft>
            </a:pPr>
            <a:r>
              <a:rPr lang="en-IN" dirty="0">
                <a:solidFill>
                  <a:prstClr val="black"/>
                </a:solidFill>
                <a:latin typeface="Calibri"/>
              </a:rPr>
              <a:t>A 3 hour duration semester end examination will be conducted for maximum marks of 100 and will be reduced to 50% weight. </a:t>
            </a:r>
          </a:p>
          <a:p>
            <a:pPr lvl="0" algn="just" defTabSz="844083" fontAlgn="auto">
              <a:spcBef>
                <a:spcPct val="20000"/>
              </a:spcBef>
              <a:spcAft>
                <a:spcPts val="0"/>
              </a:spcAft>
            </a:pPr>
            <a:r>
              <a:rPr lang="en-IN" dirty="0">
                <a:solidFill>
                  <a:prstClr val="black"/>
                </a:solidFill>
                <a:latin typeface="Calibri"/>
              </a:rPr>
              <a:t>The assessment questions are set to test the learning outcomes. In each component certain learning outcomes are assessed. The following table illustrates the focus of learning outcome in each component assessed: </a:t>
            </a:r>
          </a:p>
          <a:p>
            <a:pPr lvl="0" algn="just" defTabSz="844083" fontAlgn="auto">
              <a:spcBef>
                <a:spcPct val="20000"/>
              </a:spcBef>
              <a:spcAft>
                <a:spcPts val="0"/>
              </a:spcAft>
            </a:pPr>
            <a:endParaRPr lang="en-IN" dirty="0">
              <a:solidFill>
                <a:prstClr val="black"/>
              </a:solidFill>
              <a:latin typeface="Calibri"/>
            </a:endParaRPr>
          </a:p>
          <a:p>
            <a:pPr lvl="0" algn="just"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smtClean="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r>
              <a:rPr lang="en-IN" dirty="0">
                <a:solidFill>
                  <a:prstClr val="black"/>
                </a:solidFill>
                <a:latin typeface="Calibri"/>
              </a:rPr>
              <a:t>Both components will be moderated by a second examiner</a:t>
            </a:r>
            <a:r>
              <a:rPr lang="en-IN" dirty="0" smtClean="0">
                <a:solidFill>
                  <a:prstClr val="black"/>
                </a:solidFill>
                <a:latin typeface="Calibri"/>
              </a:rPr>
              <a:t>.</a:t>
            </a: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smtClean="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smtClean="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algn="r" defTabSz="844083" fontAlgn="auto">
              <a:spcBef>
                <a:spcPct val="20000"/>
              </a:spcBef>
              <a:spcAft>
                <a:spcPts val="0"/>
              </a:spcAft>
            </a:pPr>
            <a:r>
              <a:rPr lang="en-IN" dirty="0" smtClean="0">
                <a:solidFill>
                  <a:prstClr val="black"/>
                </a:solidFill>
                <a:latin typeface="Calibri"/>
              </a:rPr>
              <a:t>Contd..</a:t>
            </a:r>
          </a:p>
        </p:txBody>
      </p:sp>
    </p:spTree>
    <p:extLst>
      <p:ext uri="{BB962C8B-B14F-4D97-AF65-F5344CB8AC3E}">
        <p14:creationId xmlns:p14="http://schemas.microsoft.com/office/powerpoint/2010/main" val="414951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5099" y="179929"/>
            <a:ext cx="4095801" cy="584775"/>
          </a:xfrm>
          <a:prstGeom prst="rect">
            <a:avLst/>
          </a:prstGeom>
        </p:spPr>
        <p:txBody>
          <a:bodyPr wrap="none">
            <a:spAutoFit/>
          </a:bodyPr>
          <a:lstStyle/>
          <a:p>
            <a:r>
              <a:rPr lang="en-IN" sz="3200" b="1" dirty="0">
                <a:solidFill>
                  <a:prstClr val="black"/>
                </a:solidFill>
                <a:latin typeface="Calibri"/>
              </a:rPr>
              <a:t>Method of Assessment</a:t>
            </a:r>
            <a:endParaRPr lang="en-US" dirty="0"/>
          </a:p>
        </p:txBody>
      </p:sp>
      <p:sp>
        <p:nvSpPr>
          <p:cNvPr id="5" name="Rectangle 4"/>
          <p:cNvSpPr/>
          <p:nvPr/>
        </p:nvSpPr>
        <p:spPr>
          <a:xfrm>
            <a:off x="598612" y="764704"/>
            <a:ext cx="8784976" cy="4025717"/>
          </a:xfrm>
          <a:prstGeom prst="rect">
            <a:avLst/>
          </a:prstGeom>
        </p:spPr>
        <p:txBody>
          <a:bodyPr wrap="square">
            <a:spAutoFit/>
          </a:bodyPr>
          <a:lstStyle/>
          <a:p>
            <a:pPr lvl="0" defTabSz="844083" fontAlgn="auto">
              <a:spcBef>
                <a:spcPct val="20000"/>
              </a:spcBef>
              <a:spcAft>
                <a:spcPts val="0"/>
              </a:spcAft>
            </a:pPr>
            <a:endParaRPr lang="en-IN" dirty="0">
              <a:solidFill>
                <a:prstClr val="black"/>
              </a:solidFill>
              <a:latin typeface="Calibri"/>
            </a:endParaRPr>
          </a:p>
          <a:p>
            <a:pPr lvl="0" algn="just" defTabSz="844083" fontAlgn="auto">
              <a:spcBef>
                <a:spcPct val="20000"/>
              </a:spcBef>
              <a:spcAft>
                <a:spcPts val="0"/>
              </a:spcAft>
            </a:pPr>
            <a:endParaRPr lang="en-IN" dirty="0">
              <a:solidFill>
                <a:prstClr val="black"/>
              </a:solidFill>
              <a:latin typeface="Calibri"/>
            </a:endParaRPr>
          </a:p>
          <a:p>
            <a:pPr lvl="0" algn="just" defTabSz="844083" fontAlgn="auto">
              <a:spcBef>
                <a:spcPct val="20000"/>
              </a:spcBef>
              <a:spcAft>
                <a:spcPts val="0"/>
              </a:spcAft>
            </a:pPr>
            <a:endParaRPr lang="en-IN" dirty="0">
              <a:solidFill>
                <a:prstClr val="black"/>
              </a:solidFill>
              <a:latin typeface="Calibri"/>
            </a:endParaRPr>
          </a:p>
          <a:p>
            <a:pPr marL="316531" lvl="0" indent="-316531" defTabSz="844083" fontAlgn="t">
              <a:spcBef>
                <a:spcPct val="20000"/>
              </a:spcBef>
              <a:spcAft>
                <a:spcPts val="0"/>
              </a:spcAft>
              <a:buFont typeface="Arial" pitchFamily="34" charset="0"/>
              <a:buChar char="•"/>
            </a:pPr>
            <a:endParaRPr lang="en-US" dirty="0">
              <a:solidFill>
                <a:prstClr val="black"/>
              </a:solidFill>
              <a:latin typeface="Calibri"/>
            </a:endParaRPr>
          </a:p>
          <a:p>
            <a:pPr lvl="0" defTabSz="844083" fontAlgn="auto">
              <a:spcBef>
                <a:spcPct val="20000"/>
              </a:spcBef>
              <a:spcAft>
                <a:spcPts val="0"/>
              </a:spcAft>
            </a:pPr>
            <a:endParaRPr lang="en-US" dirty="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smtClean="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smtClean="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endParaRPr lang="en-IN" dirty="0">
              <a:solidFill>
                <a:prstClr val="black"/>
              </a:solidFill>
              <a:latin typeface="Calibri"/>
            </a:endParaRPr>
          </a:p>
          <a:p>
            <a:pPr lvl="0" defTabSz="844083" fontAlgn="auto">
              <a:spcBef>
                <a:spcPct val="20000"/>
              </a:spcBef>
              <a:spcAft>
                <a:spcPts val="0"/>
              </a:spcAft>
            </a:pPr>
            <a:r>
              <a:rPr lang="en-IN" dirty="0">
                <a:solidFill>
                  <a:prstClr val="black"/>
                </a:solidFill>
                <a:latin typeface="Calibri"/>
              </a:rPr>
              <a:t>Both components will be moderated by a second examiner.</a:t>
            </a:r>
          </a:p>
        </p:txBody>
      </p:sp>
      <p:graphicFrame>
        <p:nvGraphicFramePr>
          <p:cNvPr id="2" name="Table 1"/>
          <p:cNvGraphicFramePr>
            <a:graphicFrameLocks noGrp="1"/>
          </p:cNvGraphicFramePr>
          <p:nvPr>
            <p:extLst/>
          </p:nvPr>
        </p:nvGraphicFramePr>
        <p:xfrm>
          <a:off x="724469" y="1143000"/>
          <a:ext cx="8692101" cy="4678357"/>
        </p:xfrm>
        <a:graphic>
          <a:graphicData uri="http://schemas.openxmlformats.org/drawingml/2006/table">
            <a:tbl>
              <a:tblPr firstRow="1" firstCol="1" bandRow="1">
                <a:tableStyleId>{5C22544A-7EE6-4342-B048-85BDC9FD1C3A}</a:tableStyleId>
              </a:tblPr>
              <a:tblGrid>
                <a:gridCol w="457200"/>
                <a:gridCol w="5257800"/>
                <a:gridCol w="862807"/>
                <a:gridCol w="783072"/>
                <a:gridCol w="1331222"/>
              </a:tblGrid>
              <a:tr h="160759">
                <a:tc gridSpan="2">
                  <a:txBody>
                    <a:bodyPr/>
                    <a:lstStyle/>
                    <a:p>
                      <a:pPr marL="0" marR="0">
                        <a:spcBef>
                          <a:spcPts val="0"/>
                        </a:spcBef>
                        <a:spcAft>
                          <a:spcPts val="0"/>
                        </a:spcAft>
                      </a:pPr>
                      <a:r>
                        <a:rPr lang="en-US"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3">
                  <a:txBody>
                    <a:bodyPr/>
                    <a:lstStyle/>
                    <a:p>
                      <a:pPr marL="0" marR="0" algn="ctr">
                        <a:spcBef>
                          <a:spcPts val="0"/>
                        </a:spcBef>
                        <a:spcAft>
                          <a:spcPts val="0"/>
                        </a:spcAft>
                      </a:pPr>
                      <a:r>
                        <a:rPr lang="en-US" sz="1000">
                          <a:effectLst/>
                        </a:rPr>
                        <a:t>Type of Assessment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321519">
                <a:tc>
                  <a:txBody>
                    <a:bodyPr/>
                    <a:lstStyle/>
                    <a:p>
                      <a:pPr marL="0" marR="0">
                        <a:spcBef>
                          <a:spcPts val="0"/>
                        </a:spcBef>
                        <a:spcAft>
                          <a:spcPts val="0"/>
                        </a:spcAft>
                      </a:pPr>
                      <a:r>
                        <a:rPr lang="en-US" sz="1600" dirty="0">
                          <a:effectLst/>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Intended Learning Outcome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spcBef>
                          <a:spcPts val="0"/>
                        </a:spcBef>
                        <a:spcAft>
                          <a:spcPts val="0"/>
                        </a:spcAft>
                      </a:pPr>
                      <a:r>
                        <a:rPr lang="en-US" sz="1600">
                          <a:effectLst/>
                        </a:rPr>
                        <a:t>Component - 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spcBef>
                          <a:spcPts val="0"/>
                        </a:spcBef>
                        <a:spcAft>
                          <a:spcPts val="0"/>
                        </a:spcAft>
                      </a:pPr>
                      <a:r>
                        <a:rPr lang="en-US" sz="1600" dirty="0">
                          <a:effectLst/>
                        </a:rPr>
                        <a:t>Component – II</a:t>
                      </a:r>
                    </a:p>
                    <a:p>
                      <a:pPr marL="0" marR="0" algn="ctr">
                        <a:spcBef>
                          <a:spcPts val="0"/>
                        </a:spcBef>
                        <a:spcAft>
                          <a:spcPts val="0"/>
                        </a:spcAft>
                      </a:pPr>
                      <a:r>
                        <a:rPr lang="en-US" sz="1600" dirty="0">
                          <a:effectLst/>
                        </a:rPr>
                        <a:t>(Examination)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1519">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Term 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rPr>
                        <a:t>Assignment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0506">
                <a:tc>
                  <a:txBody>
                    <a:bodyPr/>
                    <a:lstStyle/>
                    <a:p>
                      <a:pPr marL="0" marR="0" algn="just">
                        <a:spcBef>
                          <a:spcPts val="0"/>
                        </a:spcBef>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Differentiate between renewable and nonrenewable fuels and their reaction chemistry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07342">
                <a:tc>
                  <a:txBody>
                    <a:bodyPr/>
                    <a:lstStyle/>
                    <a:p>
                      <a:pPr marL="0" marR="0">
                        <a:spcBef>
                          <a:spcPts val="0"/>
                        </a:spcBef>
                        <a:spcAft>
                          <a:spcPts val="0"/>
                        </a:spcAft>
                      </a:pPr>
                      <a:r>
                        <a:rPr lang="en-US" sz="1600" dirty="0">
                          <a:effectLst/>
                        </a:rPr>
                        <a:t>2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Explain the conversion of chemical energy into electrical energy with appropriate chemical reactions involved and storage of energy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3671">
                <a:tc>
                  <a:txBody>
                    <a:bodyPr/>
                    <a:lstStyle/>
                    <a:p>
                      <a:pPr marL="0" marR="0">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Identify the types of corrosion and methods to prevent corrosion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0506">
                <a:tc>
                  <a:txBody>
                    <a:bodyPr/>
                    <a:lstStyle/>
                    <a:p>
                      <a:pPr marL="0" marR="0">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Recognize suitable polymer and nanocomposite material for engineering applications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3671">
                <a:tc>
                  <a:txBody>
                    <a:bodyPr/>
                    <a:lstStyle/>
                    <a:p>
                      <a:pPr marL="0" marR="0">
                        <a:spcBef>
                          <a:spcPts val="0"/>
                        </a:spcBef>
                        <a:spcAft>
                          <a:spcPts val="0"/>
                        </a:spcAft>
                      </a:pPr>
                      <a:r>
                        <a:rPr lang="en-US" sz="1600" dirty="0">
                          <a:effectLst/>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Describe principles of concentration of ores, extraction and refining of metals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30506">
                <a:tc>
                  <a:txBody>
                    <a:bodyPr/>
                    <a:lstStyle/>
                    <a:p>
                      <a:pPr marL="0" marR="0">
                        <a:spcBef>
                          <a:spcPts val="0"/>
                        </a:spcBef>
                        <a:spcAft>
                          <a:spcPts val="0"/>
                        </a:spcAft>
                      </a:pPr>
                      <a:r>
                        <a:rPr lang="en-US" sz="1600" dirty="0">
                          <a:effectLst/>
                        </a:rPr>
                        <a:t>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600" dirty="0">
                          <a:effectLst/>
                        </a:rPr>
                        <a:t>Solve problems involving chemical kinetics, electro chemistry, corrosion, metal finishing and alloys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a:effectLst/>
                        </a:rPr>
                        <a:t>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13278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26950" y="179929"/>
            <a:ext cx="2052100" cy="584775"/>
          </a:xfrm>
          <a:prstGeom prst="rect">
            <a:avLst/>
          </a:prstGeom>
        </p:spPr>
        <p:txBody>
          <a:bodyPr wrap="none">
            <a:spAutoFit/>
          </a:bodyPr>
          <a:lstStyle/>
          <a:p>
            <a:r>
              <a:rPr lang="en-IN" sz="3200" b="1" dirty="0">
                <a:solidFill>
                  <a:prstClr val="black"/>
                </a:solidFill>
                <a:latin typeface="Calibri"/>
              </a:rPr>
              <a:t>References</a:t>
            </a:r>
            <a:endParaRPr lang="en-US" dirty="0"/>
          </a:p>
        </p:txBody>
      </p:sp>
      <p:sp>
        <p:nvSpPr>
          <p:cNvPr id="5" name="Rectangle 4"/>
          <p:cNvSpPr/>
          <p:nvPr/>
        </p:nvSpPr>
        <p:spPr>
          <a:xfrm>
            <a:off x="200472" y="915333"/>
            <a:ext cx="9289032" cy="4745915"/>
          </a:xfrm>
          <a:prstGeom prst="rect">
            <a:avLst/>
          </a:prstGeom>
        </p:spPr>
        <p:txBody>
          <a:bodyPr wrap="square">
            <a:spAutoFit/>
          </a:bodyPr>
          <a:lstStyle/>
          <a:p>
            <a:pPr lvl="0" defTabSz="844083" fontAlgn="auto">
              <a:spcBef>
                <a:spcPct val="20000"/>
              </a:spcBef>
              <a:spcAft>
                <a:spcPts val="0"/>
              </a:spcAft>
            </a:pPr>
            <a:r>
              <a:rPr lang="en-IN" b="1" dirty="0" smtClean="0">
                <a:solidFill>
                  <a:prstClr val="black"/>
                </a:solidFill>
                <a:latin typeface="Calibri"/>
              </a:rPr>
              <a:t>a. </a:t>
            </a:r>
            <a:r>
              <a:rPr lang="en-IN" b="1" dirty="0">
                <a:solidFill>
                  <a:prstClr val="black"/>
                </a:solidFill>
                <a:latin typeface="Calibri"/>
              </a:rPr>
              <a:t>Essential Reading </a:t>
            </a:r>
          </a:p>
          <a:p>
            <a:pPr marL="274320" lvl="0" indent="-274320" algn="just" defTabSz="844083" fontAlgn="auto">
              <a:spcBef>
                <a:spcPct val="20000"/>
              </a:spcBef>
              <a:spcAft>
                <a:spcPts val="0"/>
              </a:spcAft>
              <a:buFont typeface="+mj-lt"/>
              <a:buAutoNum type="arabicPeriod"/>
            </a:pPr>
            <a:r>
              <a:rPr lang="en-US" dirty="0">
                <a:solidFill>
                  <a:prstClr val="black"/>
                </a:solidFill>
                <a:latin typeface="Calibri"/>
              </a:rPr>
              <a:t>Class Notes</a:t>
            </a:r>
          </a:p>
          <a:p>
            <a:pPr marL="274320" lvl="0" indent="-274320" algn="just" defTabSz="844083" fontAlgn="auto">
              <a:spcBef>
                <a:spcPct val="20000"/>
              </a:spcBef>
              <a:spcAft>
                <a:spcPts val="0"/>
              </a:spcAft>
              <a:buFont typeface="+mj-lt"/>
              <a:buAutoNum type="arabicPeriod"/>
            </a:pPr>
            <a:r>
              <a:rPr lang="en-US" dirty="0" err="1">
                <a:solidFill>
                  <a:prstClr val="black"/>
                </a:solidFill>
                <a:latin typeface="Calibri"/>
              </a:rPr>
              <a:t>Gadag</a:t>
            </a:r>
            <a:r>
              <a:rPr lang="en-US" dirty="0">
                <a:solidFill>
                  <a:prstClr val="black"/>
                </a:solidFill>
                <a:latin typeface="Calibri"/>
              </a:rPr>
              <a:t>, R.V. and </a:t>
            </a:r>
            <a:r>
              <a:rPr lang="en-US" dirty="0" err="1">
                <a:solidFill>
                  <a:prstClr val="black"/>
                </a:solidFill>
                <a:latin typeface="Calibri"/>
              </a:rPr>
              <a:t>Nityananda</a:t>
            </a:r>
            <a:r>
              <a:rPr lang="en-US" dirty="0">
                <a:solidFill>
                  <a:prstClr val="black"/>
                </a:solidFill>
                <a:latin typeface="Calibri"/>
              </a:rPr>
              <a:t> Shetty A., (2010), Engineering Chemistry, Second Edition, I.K. International Publishing House</a:t>
            </a:r>
          </a:p>
          <a:p>
            <a:pPr marL="274320" lvl="0" indent="-274320" algn="just" defTabSz="844083" fontAlgn="auto">
              <a:spcBef>
                <a:spcPct val="20000"/>
              </a:spcBef>
              <a:spcAft>
                <a:spcPts val="0"/>
              </a:spcAft>
              <a:buFont typeface="+mj-lt"/>
              <a:buAutoNum type="arabicPeriod"/>
            </a:pPr>
            <a:r>
              <a:rPr lang="en-US" dirty="0">
                <a:solidFill>
                  <a:prstClr val="black"/>
                </a:solidFill>
                <a:latin typeface="Calibri"/>
              </a:rPr>
              <a:t>O.G. </a:t>
            </a:r>
            <a:r>
              <a:rPr lang="en-US" dirty="0" err="1">
                <a:solidFill>
                  <a:prstClr val="black"/>
                </a:solidFill>
                <a:latin typeface="Calibri"/>
              </a:rPr>
              <a:t>Palanna</a:t>
            </a:r>
            <a:r>
              <a:rPr lang="en-US" dirty="0">
                <a:solidFill>
                  <a:prstClr val="black"/>
                </a:solidFill>
                <a:latin typeface="Calibri"/>
              </a:rPr>
              <a:t>, (2011), Engineering Chemistry, Tata McGraw Hill Education Pvt. Ltd.</a:t>
            </a:r>
          </a:p>
          <a:p>
            <a:pPr marL="274320" lvl="0" indent="-274320" algn="just" defTabSz="844083" fontAlgn="auto">
              <a:spcBef>
                <a:spcPct val="20000"/>
              </a:spcBef>
              <a:spcAft>
                <a:spcPts val="0"/>
              </a:spcAft>
              <a:buFont typeface="+mj-lt"/>
              <a:buAutoNum type="arabicPeriod"/>
            </a:pPr>
            <a:r>
              <a:rPr lang="en-US" dirty="0" err="1">
                <a:solidFill>
                  <a:prstClr val="black"/>
                </a:solidFill>
                <a:latin typeface="Calibri"/>
              </a:rPr>
              <a:t>Gurudeep</a:t>
            </a:r>
            <a:r>
              <a:rPr lang="en-US" dirty="0">
                <a:solidFill>
                  <a:prstClr val="black"/>
                </a:solidFill>
                <a:latin typeface="Calibri"/>
              </a:rPr>
              <a:t> Raj, (2014), Advanced Physical Chemistry, Krishnan </a:t>
            </a:r>
            <a:r>
              <a:rPr lang="en-US" dirty="0" err="1">
                <a:solidFill>
                  <a:prstClr val="black"/>
                </a:solidFill>
                <a:latin typeface="Calibri"/>
              </a:rPr>
              <a:t>Prakashana</a:t>
            </a:r>
            <a:endParaRPr lang="en-US" dirty="0">
              <a:solidFill>
                <a:prstClr val="black"/>
              </a:solidFill>
              <a:latin typeface="Calibri"/>
            </a:endParaRPr>
          </a:p>
          <a:p>
            <a:pPr marL="274320" lvl="0" indent="-274320" algn="just" defTabSz="844083" fontAlgn="auto">
              <a:spcBef>
                <a:spcPct val="20000"/>
              </a:spcBef>
              <a:spcAft>
                <a:spcPts val="0"/>
              </a:spcAft>
              <a:buFont typeface="+mj-lt"/>
              <a:buAutoNum type="arabicPeriod"/>
            </a:pPr>
            <a:r>
              <a:rPr lang="en-US" dirty="0">
                <a:solidFill>
                  <a:prstClr val="black"/>
                </a:solidFill>
                <a:latin typeface="Calibri"/>
              </a:rPr>
              <a:t>Pradeep. T, (2012), A Text Book of </a:t>
            </a:r>
            <a:r>
              <a:rPr lang="en-US" dirty="0" err="1">
                <a:solidFill>
                  <a:prstClr val="black"/>
                </a:solidFill>
                <a:latin typeface="Calibri"/>
              </a:rPr>
              <a:t>Nanoscience</a:t>
            </a:r>
            <a:r>
              <a:rPr lang="en-US" dirty="0">
                <a:solidFill>
                  <a:prstClr val="black"/>
                </a:solidFill>
                <a:latin typeface="Calibri"/>
              </a:rPr>
              <a:t> and Nanotechnology, Tata McGraw Hill Company Ltd, New Delhi</a:t>
            </a:r>
          </a:p>
          <a:p>
            <a:pPr marL="274320" lvl="0" indent="-274320" algn="just" defTabSz="844083" fontAlgn="auto">
              <a:spcBef>
                <a:spcPct val="20000"/>
              </a:spcBef>
              <a:spcAft>
                <a:spcPts val="0"/>
              </a:spcAft>
            </a:pPr>
            <a:r>
              <a:rPr lang="en-IN" b="1" dirty="0">
                <a:solidFill>
                  <a:prstClr val="black"/>
                </a:solidFill>
                <a:latin typeface="Calibri"/>
              </a:rPr>
              <a:t>b. Recommended Reading </a:t>
            </a:r>
          </a:p>
          <a:p>
            <a:pPr marL="457200" lvl="0" indent="-457200" algn="just" defTabSz="844083" fontAlgn="auto">
              <a:spcBef>
                <a:spcPct val="20000"/>
              </a:spcBef>
              <a:spcAft>
                <a:spcPts val="0"/>
              </a:spcAft>
              <a:buFont typeface="+mj-lt"/>
              <a:buAutoNum type="arabicPeriod"/>
            </a:pPr>
            <a:r>
              <a:rPr lang="en-US" dirty="0" err="1">
                <a:solidFill>
                  <a:prstClr val="black"/>
                </a:solidFill>
                <a:latin typeface="Calibri"/>
              </a:rPr>
              <a:t>Pletcher</a:t>
            </a:r>
            <a:r>
              <a:rPr lang="en-US" dirty="0">
                <a:solidFill>
                  <a:prstClr val="black"/>
                </a:solidFill>
                <a:latin typeface="Calibri"/>
              </a:rPr>
              <a:t>, D. and Walsh, F.C., (1993), Industrial Electrochemistry, Second edition, Blackie Academic and Professional</a:t>
            </a:r>
          </a:p>
          <a:p>
            <a:pPr marL="457200" lvl="0" indent="-457200" algn="just" defTabSz="844083" fontAlgn="auto">
              <a:spcBef>
                <a:spcPct val="20000"/>
              </a:spcBef>
              <a:spcAft>
                <a:spcPts val="0"/>
              </a:spcAft>
              <a:buFont typeface="+mj-lt"/>
              <a:buAutoNum type="arabicPeriod"/>
            </a:pPr>
            <a:r>
              <a:rPr lang="en-US" dirty="0" err="1">
                <a:solidFill>
                  <a:prstClr val="black"/>
                </a:solidFill>
                <a:latin typeface="Calibri"/>
              </a:rPr>
              <a:t>Kuriacose</a:t>
            </a:r>
            <a:r>
              <a:rPr lang="en-US" dirty="0">
                <a:solidFill>
                  <a:prstClr val="black"/>
                </a:solidFill>
                <a:latin typeface="Calibri"/>
              </a:rPr>
              <a:t>, J.C. &amp; </a:t>
            </a:r>
            <a:r>
              <a:rPr lang="en-US" dirty="0" err="1">
                <a:solidFill>
                  <a:prstClr val="black"/>
                </a:solidFill>
                <a:latin typeface="Calibri"/>
              </a:rPr>
              <a:t>Rajaram</a:t>
            </a:r>
            <a:r>
              <a:rPr lang="en-US" dirty="0">
                <a:solidFill>
                  <a:prstClr val="black"/>
                </a:solidFill>
                <a:latin typeface="Calibri"/>
              </a:rPr>
              <a:t>, J., (1998), Chemistry in Engineering &amp; Technology (</a:t>
            </a:r>
            <a:r>
              <a:rPr lang="en-US" dirty="0" err="1">
                <a:solidFill>
                  <a:prstClr val="black"/>
                </a:solidFill>
                <a:latin typeface="Calibri"/>
              </a:rPr>
              <a:t>Vol</a:t>
            </a:r>
            <a:r>
              <a:rPr lang="en-US" dirty="0">
                <a:solidFill>
                  <a:prstClr val="black"/>
                </a:solidFill>
                <a:latin typeface="Calibri"/>
              </a:rPr>
              <a:t> I &amp; II), Third reprint, Tata </a:t>
            </a:r>
            <a:r>
              <a:rPr lang="en-US" dirty="0" err="1">
                <a:solidFill>
                  <a:prstClr val="black"/>
                </a:solidFill>
                <a:latin typeface="Calibri"/>
              </a:rPr>
              <a:t>McGrahill</a:t>
            </a:r>
            <a:r>
              <a:rPr lang="en-US" dirty="0">
                <a:solidFill>
                  <a:prstClr val="black"/>
                </a:solidFill>
                <a:latin typeface="Calibri"/>
              </a:rPr>
              <a:t> Company, New Delhi</a:t>
            </a:r>
          </a:p>
          <a:p>
            <a:pPr marL="457200" lvl="0" indent="-457200" algn="just" defTabSz="844083" fontAlgn="auto">
              <a:spcBef>
                <a:spcPct val="20000"/>
              </a:spcBef>
              <a:spcAft>
                <a:spcPts val="0"/>
              </a:spcAft>
              <a:buFont typeface="+mj-lt"/>
              <a:buAutoNum type="arabicPeriod"/>
            </a:pPr>
            <a:r>
              <a:rPr lang="en-US" dirty="0">
                <a:solidFill>
                  <a:prstClr val="black"/>
                </a:solidFill>
                <a:latin typeface="Calibri"/>
              </a:rPr>
              <a:t>C. N. R. Rao, </a:t>
            </a:r>
            <a:r>
              <a:rPr lang="en-US" dirty="0" err="1">
                <a:solidFill>
                  <a:prstClr val="black"/>
                </a:solidFill>
                <a:latin typeface="Calibri"/>
              </a:rPr>
              <a:t>Achim</a:t>
            </a:r>
            <a:r>
              <a:rPr lang="en-US" dirty="0">
                <a:solidFill>
                  <a:prstClr val="black"/>
                </a:solidFill>
                <a:latin typeface="Calibri"/>
              </a:rPr>
              <a:t> Muller and A.K. </a:t>
            </a:r>
            <a:r>
              <a:rPr lang="en-US" dirty="0" err="1">
                <a:solidFill>
                  <a:prstClr val="black"/>
                </a:solidFill>
                <a:latin typeface="Calibri"/>
              </a:rPr>
              <a:t>Cheetham</a:t>
            </a:r>
            <a:r>
              <a:rPr lang="en-US" dirty="0">
                <a:solidFill>
                  <a:prstClr val="black"/>
                </a:solidFill>
                <a:latin typeface="Calibri"/>
              </a:rPr>
              <a:t>, The Chemistry of </a:t>
            </a:r>
            <a:r>
              <a:rPr lang="en-US" dirty="0" err="1">
                <a:solidFill>
                  <a:prstClr val="black"/>
                </a:solidFill>
                <a:latin typeface="Calibri"/>
              </a:rPr>
              <a:t>Nanomaterials</a:t>
            </a:r>
            <a:r>
              <a:rPr lang="en-US" dirty="0">
                <a:solidFill>
                  <a:prstClr val="black"/>
                </a:solidFill>
                <a:latin typeface="Calibri"/>
              </a:rPr>
              <a:t>, </a:t>
            </a:r>
            <a:r>
              <a:rPr lang="en-US" dirty="0" err="1">
                <a:solidFill>
                  <a:prstClr val="black"/>
                </a:solidFill>
                <a:latin typeface="Calibri"/>
              </a:rPr>
              <a:t>Vol</a:t>
            </a:r>
            <a:r>
              <a:rPr lang="en-US" dirty="0">
                <a:solidFill>
                  <a:prstClr val="black"/>
                </a:solidFill>
                <a:latin typeface="Calibri"/>
              </a:rPr>
              <a:t> I &amp; II, Wiley VCH, 2004</a:t>
            </a:r>
            <a:endParaRPr lang="en-IN" dirty="0">
              <a:solidFill>
                <a:prstClr val="black"/>
              </a:solidFill>
              <a:latin typeface="Calibri"/>
            </a:endParaRPr>
          </a:p>
        </p:txBody>
      </p:sp>
    </p:spTree>
    <p:extLst>
      <p:ext uri="{BB962C8B-B14F-4D97-AF65-F5344CB8AC3E}">
        <p14:creationId xmlns:p14="http://schemas.microsoft.com/office/powerpoint/2010/main" val="4082109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2127938545"/>
              </p:ext>
            </p:extLst>
          </p:nvPr>
        </p:nvGraphicFramePr>
        <p:xfrm>
          <a:off x="533400" y="1066800"/>
          <a:ext cx="8839200" cy="5410200"/>
        </p:xfrm>
        <a:graphic>
          <a:graphicData uri="http://schemas.openxmlformats.org/drawingml/2006/table">
            <a:tbl>
              <a:tblPr firstRow="1" bandRow="1">
                <a:tableStyleId>{5C22544A-7EE6-4342-B048-85BDC9FD1C3A}</a:tableStyleId>
              </a:tblPr>
              <a:tblGrid>
                <a:gridCol w="609600"/>
                <a:gridCol w="914400"/>
                <a:gridCol w="1143000"/>
                <a:gridCol w="914400"/>
                <a:gridCol w="3810000"/>
                <a:gridCol w="762000"/>
                <a:gridCol w="685800"/>
              </a:tblGrid>
              <a:tr h="553235">
                <a:tc>
                  <a:txBody>
                    <a:bodyPr/>
                    <a:lstStyle/>
                    <a:p>
                      <a:pPr algn="l"/>
                      <a:r>
                        <a:rPr lang="en-IN" sz="1100" dirty="0" smtClean="0"/>
                        <a:t>lecture</a:t>
                      </a:r>
                      <a:r>
                        <a:rPr lang="en-IN" sz="1100" baseline="0" dirty="0" smtClean="0"/>
                        <a:t> No.</a:t>
                      </a:r>
                      <a:endParaRPr lang="en-IN" sz="1100" dirty="0"/>
                    </a:p>
                  </a:txBody>
                  <a:tcPr/>
                </a:tc>
                <a:tc>
                  <a:txBody>
                    <a:bodyPr/>
                    <a:lstStyle/>
                    <a:p>
                      <a:pPr algn="l"/>
                      <a:r>
                        <a:rPr lang="en-IN" sz="1100" dirty="0" smtClean="0"/>
                        <a:t>Date</a:t>
                      </a:r>
                      <a:endParaRPr lang="en-IN" sz="1100" dirty="0"/>
                    </a:p>
                  </a:txBody>
                  <a:tcPr/>
                </a:tc>
                <a:tc>
                  <a:txBody>
                    <a:bodyPr/>
                    <a:lstStyle/>
                    <a:p>
                      <a:pPr algn="l"/>
                      <a:r>
                        <a:rPr lang="en-IN" sz="1100" dirty="0" smtClean="0"/>
                        <a:t>Time</a:t>
                      </a:r>
                      <a:endParaRPr lang="en-IN" sz="1100" dirty="0"/>
                    </a:p>
                  </a:txBody>
                  <a:tcPr/>
                </a:tc>
                <a:tc>
                  <a:txBody>
                    <a:bodyPr/>
                    <a:lstStyle/>
                    <a:p>
                      <a:pPr algn="l"/>
                      <a:r>
                        <a:rPr lang="en-IN" sz="1100" dirty="0" smtClean="0"/>
                        <a:t>Day</a:t>
                      </a:r>
                      <a:endParaRPr lang="en-IN" sz="1100" dirty="0"/>
                    </a:p>
                  </a:txBody>
                  <a:tcPr/>
                </a:tc>
                <a:tc>
                  <a:txBody>
                    <a:bodyPr/>
                    <a:lstStyle/>
                    <a:p>
                      <a:pPr algn="l"/>
                      <a:r>
                        <a:rPr lang="en-IN" sz="1100" dirty="0" smtClean="0"/>
                        <a:t>Topic</a:t>
                      </a:r>
                      <a:endParaRPr lang="en-IN" sz="1100" dirty="0"/>
                    </a:p>
                  </a:txBody>
                  <a:tcPr/>
                </a:tc>
                <a:tc>
                  <a:txBody>
                    <a:bodyPr/>
                    <a:lstStyle/>
                    <a:p>
                      <a:pPr algn="l"/>
                      <a:r>
                        <a:rPr lang="en-IN" sz="1100" dirty="0" smtClean="0"/>
                        <a:t>Delivered</a:t>
                      </a:r>
                    </a:p>
                    <a:p>
                      <a:pPr algn="l"/>
                      <a:r>
                        <a:rPr lang="en-IN" sz="1100" dirty="0" smtClean="0"/>
                        <a:t> By</a:t>
                      </a:r>
                      <a:endParaRPr lang="en-IN" sz="1100" dirty="0"/>
                    </a:p>
                  </a:txBody>
                  <a:tcPr/>
                </a:tc>
                <a:tc>
                  <a:txBody>
                    <a:bodyPr/>
                    <a:lstStyle/>
                    <a:p>
                      <a:pPr algn="l"/>
                      <a:r>
                        <a:rPr lang="en-IN" sz="1100" dirty="0" smtClean="0"/>
                        <a:t>Additional Activity</a:t>
                      </a:r>
                      <a:endParaRPr lang="en-IN" sz="1100" dirty="0"/>
                    </a:p>
                  </a:txBody>
                  <a:tcPr/>
                </a:tc>
              </a:tr>
              <a:tr h="417328">
                <a:tc>
                  <a:txBody>
                    <a:bodyPr/>
                    <a:lstStyle/>
                    <a:p>
                      <a:pPr marL="0" indent="0" algn="l">
                        <a:buFontTx/>
                        <a:buNone/>
                      </a:pPr>
                      <a:r>
                        <a:rPr lang="en-IN" sz="1100" dirty="0" smtClean="0"/>
                        <a:t>1</a:t>
                      </a:r>
                      <a:endParaRPr lang="en-IN" sz="1100" dirty="0"/>
                    </a:p>
                  </a:txBody>
                  <a:tcPr>
                    <a:solidFill>
                      <a:srgbClr val="92D050"/>
                    </a:solidFill>
                  </a:tcPr>
                </a:tc>
                <a:tc>
                  <a:txBody>
                    <a:bodyPr/>
                    <a:lstStyle/>
                    <a:p>
                      <a:pPr algn="l"/>
                      <a:r>
                        <a:rPr lang="en-IN" sz="1100" dirty="0" smtClean="0"/>
                        <a:t>21-08-2017</a:t>
                      </a:r>
                      <a:endParaRPr lang="en-IN" sz="1100" dirty="0"/>
                    </a:p>
                  </a:txBody>
                  <a:tcPr>
                    <a:solidFill>
                      <a:srgbClr val="92D050"/>
                    </a:solidFill>
                  </a:tcPr>
                </a:tc>
                <a:tc>
                  <a:txBody>
                    <a:bodyPr/>
                    <a:lstStyle/>
                    <a:p>
                      <a:pPr algn="l"/>
                      <a:r>
                        <a:rPr lang="en-US" sz="1100" dirty="0" smtClean="0"/>
                        <a:t>1.45-2.45 </a:t>
                      </a:r>
                      <a:endParaRPr lang="en-US" sz="1100" dirty="0"/>
                    </a:p>
                  </a:txBody>
                  <a:tcPr>
                    <a:solidFill>
                      <a:srgbClr val="92D050"/>
                    </a:solidFill>
                  </a:tcPr>
                </a:tc>
                <a:tc>
                  <a:txBody>
                    <a:bodyPr/>
                    <a:lstStyle/>
                    <a:p>
                      <a:pPr algn="l"/>
                      <a:r>
                        <a:rPr lang="en-US" sz="1100" dirty="0" smtClean="0"/>
                        <a:t>Monday</a:t>
                      </a:r>
                      <a:endParaRPr lang="en-US" sz="1100" dirty="0"/>
                    </a:p>
                  </a:txBody>
                  <a:tcPr>
                    <a:solidFill>
                      <a:srgbClr val="92D050"/>
                    </a:solidFill>
                  </a:tcPr>
                </a:tc>
                <a:tc>
                  <a:txBody>
                    <a:bodyPr/>
                    <a:lstStyle/>
                    <a:p>
                      <a:endParaRPr lang="en-US" sz="1100" b="0" i="0" u="none" strike="noStrike" kern="1200" baseline="0" dirty="0" smtClean="0">
                        <a:solidFill>
                          <a:schemeClr val="dk1"/>
                        </a:solidFill>
                        <a:latin typeface="+mn-lt"/>
                        <a:ea typeface="+mn-ea"/>
                        <a:cs typeface="+mn-cs"/>
                      </a:endParaRPr>
                    </a:p>
                    <a:p>
                      <a:pPr algn="l"/>
                      <a:r>
                        <a:rPr lang="en-US" sz="1100" b="0" i="0" u="none" strike="noStrike" kern="1200" baseline="0" dirty="0" smtClean="0">
                          <a:solidFill>
                            <a:schemeClr val="dk1"/>
                          </a:solidFill>
                          <a:latin typeface="+mn-lt"/>
                          <a:ea typeface="+mn-ea"/>
                          <a:cs typeface="+mn-cs"/>
                        </a:rPr>
                        <a:t>Instrumental methods of analysis; Theory, Colorimetry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marL="68580" marR="68580" marT="0" marB="0">
                    <a:solidFill>
                      <a:srgbClr val="92D050"/>
                    </a:solidFill>
                  </a:tcPr>
                </a:tc>
                <a:tc>
                  <a:txBody>
                    <a:bodyPr/>
                    <a:lstStyle/>
                    <a:p>
                      <a:pPr algn="l"/>
                      <a:r>
                        <a:rPr lang="en-US" sz="1100" dirty="0" smtClean="0"/>
                        <a:t>NMP</a:t>
                      </a:r>
                      <a:endParaRPr lang="en-US" sz="1100" dirty="0"/>
                    </a:p>
                  </a:txBody>
                  <a:tcPr>
                    <a:solidFill>
                      <a:srgbClr val="92D050"/>
                    </a:solidFill>
                  </a:tcPr>
                </a:tc>
                <a:tc>
                  <a:txBody>
                    <a:bodyPr/>
                    <a:lstStyle/>
                    <a:p>
                      <a:pPr algn="l"/>
                      <a:endParaRPr lang="en-IN" sz="1100" dirty="0" smtClean="0"/>
                    </a:p>
                    <a:p>
                      <a:pPr algn="l"/>
                      <a:endParaRPr lang="en-IN" sz="1100" dirty="0"/>
                    </a:p>
                  </a:txBody>
                  <a:tcPr>
                    <a:solidFill>
                      <a:srgbClr val="92D050"/>
                    </a:solidFill>
                  </a:tcPr>
                </a:tc>
              </a:tr>
              <a:tr h="468122">
                <a:tc>
                  <a:txBody>
                    <a:bodyPr/>
                    <a:lstStyle/>
                    <a:p>
                      <a:pPr marL="0" indent="0" algn="l">
                        <a:buFontTx/>
                        <a:buNone/>
                      </a:pPr>
                      <a:r>
                        <a:rPr lang="en-IN" sz="1100" dirty="0" smtClean="0"/>
                        <a:t>2</a:t>
                      </a:r>
                      <a:endParaRPr lang="en-IN"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smtClean="0"/>
                        <a:t>23-08-2017</a:t>
                      </a:r>
                    </a:p>
                  </a:txBody>
                  <a:tcPr>
                    <a:solidFill>
                      <a:srgbClr val="92D050"/>
                    </a:solidFill>
                  </a:tcPr>
                </a:tc>
                <a:tc>
                  <a:txBody>
                    <a:bodyPr/>
                    <a:lstStyle/>
                    <a:p>
                      <a:pPr algn="l"/>
                      <a:r>
                        <a:rPr lang="en-US" sz="1100" dirty="0" smtClean="0"/>
                        <a:t>1.45-2.45 </a:t>
                      </a:r>
                      <a:endParaRPr lang="en-US" sz="1100" dirty="0"/>
                    </a:p>
                  </a:txBody>
                  <a:tcPr>
                    <a:solidFill>
                      <a:srgbClr val="92D050"/>
                    </a:solidFill>
                  </a:tcPr>
                </a:tc>
                <a:tc>
                  <a:txBody>
                    <a:bodyPr/>
                    <a:lstStyle/>
                    <a:p>
                      <a:pPr algn="l"/>
                      <a:r>
                        <a:rPr lang="en-US" sz="1100" dirty="0" smtClean="0"/>
                        <a:t>Wednesday</a:t>
                      </a:r>
                      <a:endParaRPr lang="en-US" sz="1100" dirty="0"/>
                    </a:p>
                  </a:txBody>
                  <a:tcPr>
                    <a:solidFill>
                      <a:srgbClr val="92D050"/>
                    </a:solidFill>
                  </a:tcPr>
                </a:tc>
                <a:tc>
                  <a:txBody>
                    <a:bodyPr/>
                    <a:lstStyle/>
                    <a:p>
                      <a:r>
                        <a:rPr lang="en-US" sz="1100" b="0" i="0" u="none" strike="noStrike" kern="1200" baseline="0" dirty="0" smtClean="0">
                          <a:solidFill>
                            <a:schemeClr val="dk1"/>
                          </a:solidFill>
                          <a:latin typeface="+mn-lt"/>
                          <a:ea typeface="+mn-ea"/>
                          <a:cs typeface="+mn-cs"/>
                        </a:rPr>
                        <a:t>Instrumentation</a:t>
                      </a:r>
                      <a:r>
                        <a:rPr lang="en-US" sz="1100" b="0" i="0" u="none" strike="noStrike" kern="1200" baseline="0" dirty="0" smtClean="0">
                          <a:solidFill>
                            <a:schemeClr val="dk1"/>
                          </a:solidFill>
                          <a:latin typeface="+mn-lt"/>
                          <a:ea typeface="+mn-ea"/>
                          <a:cs typeface="+mn-cs"/>
                        </a:rPr>
                        <a:t>, Applications of </a:t>
                      </a:r>
                      <a:r>
                        <a:rPr lang="en-US" sz="1100" b="0" i="0" u="none" strike="noStrike" kern="1200" baseline="0" dirty="0" err="1" smtClean="0">
                          <a:solidFill>
                            <a:schemeClr val="dk1"/>
                          </a:solidFill>
                          <a:latin typeface="+mn-lt"/>
                          <a:ea typeface="+mn-ea"/>
                          <a:cs typeface="+mn-cs"/>
                        </a:rPr>
                        <a:t>Potentiometryand</a:t>
                      </a:r>
                      <a:r>
                        <a:rPr lang="en-US" sz="1100" b="0" i="0" u="none" strike="noStrike" kern="1200" baseline="0" dirty="0" smtClean="0">
                          <a:solidFill>
                            <a:schemeClr val="dk1"/>
                          </a:solidFill>
                          <a:latin typeface="+mn-lt"/>
                          <a:ea typeface="+mn-ea"/>
                          <a:cs typeface="+mn-cs"/>
                        </a:rPr>
                        <a:t> </a:t>
                      </a:r>
                      <a:r>
                        <a:rPr lang="en-US" sz="1100" b="0" i="0" u="none" strike="noStrike" kern="1200" baseline="0" dirty="0" err="1" smtClean="0">
                          <a:solidFill>
                            <a:schemeClr val="dk1"/>
                          </a:solidFill>
                          <a:latin typeface="+mn-lt"/>
                          <a:ea typeface="+mn-ea"/>
                          <a:cs typeface="+mn-cs"/>
                        </a:rPr>
                        <a:t>Conductometrywith</a:t>
                      </a:r>
                      <a:r>
                        <a:rPr lang="en-US" sz="1100" b="0" i="0" u="none" strike="noStrike" kern="1200" baseline="0" dirty="0" smtClean="0">
                          <a:solidFill>
                            <a:schemeClr val="dk1"/>
                          </a:solidFill>
                          <a:latin typeface="+mn-lt"/>
                          <a:ea typeface="+mn-ea"/>
                          <a:cs typeface="+mn-cs"/>
                        </a:rPr>
                        <a:t> suitable examples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endParaRPr>
                    </a:p>
                  </a:txBody>
                  <a:tcPr marL="68580" marR="68580" marT="0" marB="0">
                    <a:solidFill>
                      <a:srgbClr val="92D050"/>
                    </a:solidFill>
                  </a:tcPr>
                </a:tc>
                <a:tc>
                  <a:txBody>
                    <a:bodyPr/>
                    <a:lstStyle/>
                    <a:p>
                      <a:pPr algn="l"/>
                      <a:r>
                        <a:rPr lang="en-US" sz="1100" dirty="0" smtClean="0"/>
                        <a:t>NMP</a:t>
                      </a:r>
                      <a:endParaRPr lang="en-US" sz="1100" dirty="0"/>
                    </a:p>
                  </a:txBody>
                  <a:tcPr>
                    <a:solidFill>
                      <a:srgbClr val="92D050"/>
                    </a:solidFill>
                  </a:tcPr>
                </a:tc>
                <a:tc>
                  <a:txBody>
                    <a:bodyPr/>
                    <a:lstStyle/>
                    <a:p>
                      <a:pPr algn="l"/>
                      <a:endParaRPr lang="en-IN" sz="1100" dirty="0"/>
                    </a:p>
                  </a:txBody>
                  <a:tcPr>
                    <a:solidFill>
                      <a:srgbClr val="92D050"/>
                    </a:solidFill>
                  </a:tcPr>
                </a:tc>
              </a:tr>
              <a:tr h="318686">
                <a:tc>
                  <a:txBody>
                    <a:bodyPr/>
                    <a:lstStyle/>
                    <a:p>
                      <a:pPr marL="0" indent="0" algn="l">
                        <a:buFontTx/>
                        <a:buNone/>
                      </a:pPr>
                      <a:r>
                        <a:rPr lang="en-IN" sz="1100" dirty="0" smtClean="0"/>
                        <a:t>3</a:t>
                      </a:r>
                      <a:endParaRPr lang="en-IN"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smtClean="0"/>
                        <a:t>26-08-2017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dirty="0" smtClean="0"/>
                    </a:p>
                  </a:txBody>
                  <a:tcPr>
                    <a:solidFill>
                      <a:srgbClr val="92D050"/>
                    </a:solidFill>
                  </a:tcPr>
                </a:tc>
                <a:tc>
                  <a:txBody>
                    <a:bodyPr/>
                    <a:lstStyle/>
                    <a:p>
                      <a:pPr algn="l"/>
                      <a:r>
                        <a:rPr lang="en-US" sz="1100" dirty="0" smtClean="0"/>
                        <a:t>8.30-9.30</a:t>
                      </a:r>
                      <a:endParaRPr lang="en-US" sz="1100" dirty="0"/>
                    </a:p>
                  </a:txBody>
                  <a:tcPr>
                    <a:solidFill>
                      <a:srgbClr val="92D050"/>
                    </a:solidFill>
                  </a:tcPr>
                </a:tc>
                <a:tc>
                  <a:txBody>
                    <a:bodyPr/>
                    <a:lstStyle/>
                    <a:p>
                      <a:pPr algn="l"/>
                      <a:r>
                        <a:rPr lang="en-US" sz="1100" dirty="0" smtClean="0"/>
                        <a:t>Saturday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Electrochemistry; Redox reaction, Origin</a:t>
                      </a:r>
                      <a:r>
                        <a:rPr lang="en-US" sz="1100" kern="1200" baseline="0" dirty="0" smtClean="0">
                          <a:solidFill>
                            <a:schemeClr val="tx1"/>
                          </a:solidFill>
                          <a:latin typeface="+mn-lt"/>
                          <a:ea typeface="+mn-ea"/>
                          <a:cs typeface="+mn-cs"/>
                        </a:rPr>
                        <a:t> of electrode potential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endParaRPr>
                    </a:p>
                  </a:txBody>
                  <a:tcPr marL="68580" marR="68580" marT="0" marB="0">
                    <a:solidFill>
                      <a:srgbClr val="92D050"/>
                    </a:solidFill>
                  </a:tcPr>
                </a:tc>
                <a:tc>
                  <a:txBody>
                    <a:bodyPr/>
                    <a:lstStyle/>
                    <a:p>
                      <a:pPr algn="l"/>
                      <a:r>
                        <a:rPr lang="en-US" sz="1100" dirty="0" smtClean="0"/>
                        <a:t>SRB</a:t>
                      </a:r>
                      <a:endParaRPr lang="en-US" sz="1100" dirty="0"/>
                    </a:p>
                  </a:txBody>
                  <a:tcPr>
                    <a:solidFill>
                      <a:srgbClr val="92D050"/>
                    </a:solidFill>
                  </a:tcPr>
                </a:tc>
                <a:tc>
                  <a:txBody>
                    <a:bodyPr/>
                    <a:lstStyle/>
                    <a:p>
                      <a:pPr algn="l"/>
                      <a:endParaRPr lang="en-IN" sz="1100" dirty="0"/>
                    </a:p>
                  </a:txBody>
                  <a:tcPr>
                    <a:solidFill>
                      <a:srgbClr val="92D050"/>
                    </a:solidFill>
                  </a:tcPr>
                </a:tc>
              </a:tr>
              <a:tr h="501566">
                <a:tc>
                  <a:txBody>
                    <a:bodyPr/>
                    <a:lstStyle/>
                    <a:p>
                      <a:pPr marL="0" indent="0" algn="l">
                        <a:buFontTx/>
                        <a:buNone/>
                      </a:pPr>
                      <a:r>
                        <a:rPr lang="en-IN" sz="1100" dirty="0" smtClean="0"/>
                        <a:t>4</a:t>
                      </a:r>
                      <a:endParaRPr lang="en-IN" sz="1100" dirty="0"/>
                    </a:p>
                  </a:txBody>
                  <a:tcPr>
                    <a:solidFill>
                      <a:srgbClr val="92D050"/>
                    </a:solidFill>
                  </a:tcPr>
                </a:tc>
                <a:tc>
                  <a:txBody>
                    <a:bodyPr/>
                    <a:lstStyle/>
                    <a:p>
                      <a:pPr algn="l"/>
                      <a:r>
                        <a:rPr lang="en-IN" sz="1100" dirty="0" smtClean="0"/>
                        <a:t>28-08-2017</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Monday</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Principles and processes of metallurgy</a:t>
                      </a:r>
                      <a:r>
                        <a:rPr lang="en-US" sz="1100" kern="1200" baseline="0" dirty="0" smtClean="0">
                          <a:solidFill>
                            <a:schemeClr val="tx1"/>
                          </a:solidFill>
                          <a:effectLst/>
                          <a:latin typeface="+mn-lt"/>
                          <a:ea typeface="+mn-ea"/>
                          <a:cs typeface="+mn-cs"/>
                        </a:rPr>
                        <a:t> – ores, size reduction, concentration</a:t>
                      </a:r>
                      <a:endParaRPr lang="en-US" sz="10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marL="68580" marR="68580" marT="0" marB="0">
                    <a:solidFill>
                      <a:srgbClr val="92D050"/>
                    </a:solidFill>
                  </a:tcPr>
                </a:tc>
                <a:tc>
                  <a:txBody>
                    <a:bodyPr/>
                    <a:lstStyle/>
                    <a:p>
                      <a:pPr algn="l"/>
                      <a:r>
                        <a:rPr lang="en-US" sz="1100" dirty="0" smtClean="0"/>
                        <a:t>NMP</a:t>
                      </a:r>
                      <a:endParaRPr lang="en-US" sz="1100" dirty="0"/>
                    </a:p>
                  </a:txBody>
                  <a:tcPr>
                    <a:solidFill>
                      <a:srgbClr val="92D050"/>
                    </a:solidFill>
                  </a:tcPr>
                </a:tc>
                <a:tc>
                  <a:txBody>
                    <a:bodyPr/>
                    <a:lstStyle/>
                    <a:p>
                      <a:pPr algn="l"/>
                      <a:endParaRPr lang="en-IN" sz="1100" dirty="0"/>
                    </a:p>
                  </a:txBody>
                  <a:tcPr>
                    <a:solidFill>
                      <a:srgbClr val="92D050"/>
                    </a:solidFill>
                  </a:tcPr>
                </a:tc>
              </a:tr>
              <a:tr h="248812">
                <a:tc>
                  <a:txBody>
                    <a:bodyPr/>
                    <a:lstStyle/>
                    <a:p>
                      <a:pPr marL="0" indent="0" algn="l">
                        <a:buFontTx/>
                        <a:buNone/>
                      </a:pPr>
                      <a:r>
                        <a:rPr lang="en-IN" sz="1100" dirty="0" smtClean="0"/>
                        <a:t>5</a:t>
                      </a:r>
                      <a:endParaRPr lang="en-IN" sz="1100" dirty="0"/>
                    </a:p>
                  </a:txBody>
                  <a:tcPr>
                    <a:solidFill>
                      <a:srgbClr val="92D050"/>
                    </a:solidFill>
                  </a:tcPr>
                </a:tc>
                <a:tc>
                  <a:txBody>
                    <a:bodyPr/>
                    <a:lstStyle/>
                    <a:p>
                      <a:pPr algn="l"/>
                      <a:r>
                        <a:rPr lang="en-US" sz="1100" dirty="0" smtClean="0"/>
                        <a:t>30-09-2017</a:t>
                      </a:r>
                    </a:p>
                    <a:p>
                      <a:pPr algn="l"/>
                      <a:endParaRPr lang="en-US" sz="1100" dirty="0" smtClean="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a:t>
                      </a:r>
                    </a:p>
                  </a:txBody>
                  <a:tcPr>
                    <a:solidFill>
                      <a:srgbClr val="92D050"/>
                    </a:solidFill>
                  </a:tcPr>
                </a:tc>
                <a:tc>
                  <a:txBody>
                    <a:bodyPr/>
                    <a:lstStyle/>
                    <a:p>
                      <a:pPr algn="l"/>
                      <a:r>
                        <a:rPr lang="en-US" sz="1100" dirty="0" smtClean="0"/>
                        <a:t>Wednesday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Calcination, roasting, reduction of ores, refining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latin typeface="+mn-lt"/>
                        <a:ea typeface="+mn-ea"/>
                        <a:cs typeface="+mn-cs"/>
                      </a:endParaRPr>
                    </a:p>
                  </a:txBody>
                  <a:tcPr marL="68580" marR="68580" marT="0" marB="0">
                    <a:solidFill>
                      <a:srgbClr val="92D050"/>
                    </a:solidFill>
                  </a:tcPr>
                </a:tc>
                <a:tc>
                  <a:txBody>
                    <a:bodyPr/>
                    <a:lstStyle/>
                    <a:p>
                      <a:pPr algn="l"/>
                      <a:r>
                        <a:rPr lang="en-US" sz="1100" dirty="0" smtClean="0"/>
                        <a:t>NMP</a:t>
                      </a:r>
                      <a:endParaRPr lang="en-US" sz="1100" dirty="0"/>
                    </a:p>
                  </a:txBody>
                  <a:tcPr>
                    <a:solidFill>
                      <a:srgbClr val="92D050"/>
                    </a:solidFill>
                  </a:tcPr>
                </a:tc>
                <a:tc>
                  <a:txBody>
                    <a:bodyPr/>
                    <a:lstStyle/>
                    <a:p>
                      <a:pPr algn="l"/>
                      <a:endParaRPr lang="en-IN" sz="1100" dirty="0"/>
                    </a:p>
                  </a:txBody>
                  <a:tcPr>
                    <a:solidFill>
                      <a:srgbClr val="92D050"/>
                    </a:solidFill>
                  </a:tcPr>
                </a:tc>
              </a:tr>
              <a:tr h="241154">
                <a:tc>
                  <a:txBody>
                    <a:bodyPr/>
                    <a:lstStyle/>
                    <a:p>
                      <a:pPr marL="0" indent="0" algn="l">
                        <a:buFontTx/>
                        <a:buNone/>
                      </a:pPr>
                      <a:r>
                        <a:rPr lang="en-IN" sz="1100" dirty="0" smtClean="0"/>
                        <a:t>6</a:t>
                      </a:r>
                      <a:endParaRPr lang="en-IN"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01-09-2017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dirty="0" smtClean="0">
                        <a:latin typeface="+mn-lt"/>
                      </a:endParaRPr>
                    </a:p>
                  </a:txBody>
                  <a:tcPr>
                    <a:solidFill>
                      <a:srgbClr val="92D050"/>
                    </a:solidFill>
                  </a:tcPr>
                </a:tc>
                <a:tc>
                  <a:txBody>
                    <a:bodyPr/>
                    <a:lstStyle/>
                    <a:p>
                      <a:r>
                        <a:rPr lang="en-US" sz="1100" dirty="0" smtClean="0"/>
                        <a:t>11.00-12.00</a:t>
                      </a:r>
                      <a:endParaRPr lang="en-US" sz="1100" dirty="0"/>
                    </a:p>
                  </a:txBody>
                  <a:tcPr>
                    <a:solidFill>
                      <a:srgbClr val="92D050"/>
                    </a:solidFill>
                  </a:tcPr>
                </a:tc>
                <a:tc>
                  <a:txBody>
                    <a:bodyPr/>
                    <a:lstStyle/>
                    <a:p>
                      <a:r>
                        <a:rPr lang="en-US" sz="1100" dirty="0" smtClean="0"/>
                        <a:t>Friday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Electrode Potential and Cells, Single Electrode Potential – Nernst Equation, cell representations, notations and signs, Construction of Galvanic cell, EMF</a:t>
                      </a:r>
                    </a:p>
                  </a:txBody>
                  <a:tcPr marL="68580" marR="68580" marT="0" marB="0">
                    <a:solidFill>
                      <a:srgbClr val="92D050"/>
                    </a:solidFill>
                  </a:tcPr>
                </a:tc>
                <a:tc>
                  <a:txBody>
                    <a:bodyPr/>
                    <a:lstStyle/>
                    <a:p>
                      <a:pPr algn="l"/>
                      <a:r>
                        <a:rPr lang="en-US" sz="1100" dirty="0" smtClean="0"/>
                        <a:t>SRB</a:t>
                      </a:r>
                      <a:endParaRPr lang="en-US" sz="1100" dirty="0"/>
                    </a:p>
                  </a:txBody>
                  <a:tcPr>
                    <a:solidFill>
                      <a:srgbClr val="92D050"/>
                    </a:solidFill>
                  </a:tcPr>
                </a:tc>
                <a:tc>
                  <a:txBody>
                    <a:bodyPr/>
                    <a:lstStyle/>
                    <a:p>
                      <a:pPr algn="l"/>
                      <a:endParaRPr lang="en-IN" sz="1100" dirty="0"/>
                    </a:p>
                  </a:txBody>
                  <a:tcPr>
                    <a:solidFill>
                      <a:srgbClr val="92D050"/>
                    </a:solidFill>
                  </a:tcPr>
                </a:tc>
              </a:tr>
              <a:tr h="312082">
                <a:tc>
                  <a:txBody>
                    <a:bodyPr/>
                    <a:lstStyle/>
                    <a:p>
                      <a:pPr marL="0" indent="0" algn="l">
                        <a:buFontTx/>
                        <a:buNone/>
                      </a:pPr>
                      <a:r>
                        <a:rPr lang="en-IN" sz="1100" dirty="0" smtClean="0">
                          <a:latin typeface="+mn-lt"/>
                        </a:rPr>
                        <a:t>7</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04-09-2017</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p>
                      <a:pPr algn="l"/>
                      <a:endParaRPr lang="en-US" sz="1100" dirty="0"/>
                    </a:p>
                  </a:txBody>
                  <a:tcPr>
                    <a:solidFill>
                      <a:srgbClr val="92D050"/>
                    </a:solidFill>
                  </a:tcPr>
                </a:tc>
                <a:tc>
                  <a:txBody>
                    <a:bodyPr/>
                    <a:lstStyle/>
                    <a:p>
                      <a:r>
                        <a:rPr lang="en-US" sz="1100" dirty="0" smtClean="0"/>
                        <a:t>Monday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Metallurgy of </a:t>
                      </a:r>
                      <a:r>
                        <a:rPr lang="en-US" sz="1100" dirty="0" err="1" smtClean="0">
                          <a:solidFill>
                            <a:schemeClr val="tx1"/>
                          </a:solidFill>
                        </a:rPr>
                        <a:t>aluminium</a:t>
                      </a:r>
                      <a:r>
                        <a:rPr lang="en-US" sz="1100" dirty="0" smtClean="0">
                          <a:solidFill>
                            <a:schemeClr val="tx1"/>
                          </a:solidFill>
                        </a:rPr>
                        <a:t>, Purification - Bayer’s process, Hall’s process, </a:t>
                      </a:r>
                      <a:r>
                        <a:rPr lang="en-US" sz="1100" b="0" dirty="0" err="1" smtClean="0">
                          <a:solidFill>
                            <a:schemeClr val="tx1"/>
                          </a:solidFill>
                        </a:rPr>
                        <a:t>Serpek’s</a:t>
                      </a:r>
                      <a:r>
                        <a:rPr lang="en-US" sz="1100" b="0" dirty="0" smtClean="0">
                          <a:solidFill>
                            <a:schemeClr val="tx1"/>
                          </a:solidFill>
                        </a:rPr>
                        <a:t> process, properties of Al, Extraction of copper, refining and properties</a:t>
                      </a:r>
                      <a:r>
                        <a:rPr lang="en-US" sz="1100" b="0" baseline="0" dirty="0" smtClean="0">
                          <a:solidFill>
                            <a:schemeClr val="tx1"/>
                          </a:solidFill>
                        </a:rPr>
                        <a:t> of Cu.</a:t>
                      </a:r>
                      <a:endParaRPr lang="en-US" sz="1100" b="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marL="68580" marR="68580" marT="0" marB="0">
                    <a:solidFill>
                      <a:srgbClr val="92D050"/>
                    </a:solidFill>
                  </a:tcPr>
                </a:tc>
                <a:tc>
                  <a:txBody>
                    <a:bodyPr/>
                    <a:lstStyle/>
                    <a:p>
                      <a:pPr algn="l"/>
                      <a:r>
                        <a:rPr lang="en-US" sz="1100" dirty="0" smtClean="0"/>
                        <a:t>NMP</a:t>
                      </a:r>
                      <a:endParaRPr lang="en-US" sz="1100" dirty="0"/>
                    </a:p>
                  </a:txBody>
                  <a:tcPr>
                    <a:solidFill>
                      <a:srgbClr val="92D050"/>
                    </a:solidFill>
                  </a:tcPr>
                </a:tc>
                <a:tc>
                  <a:txBody>
                    <a:bodyPr/>
                    <a:lstStyle/>
                    <a:p>
                      <a:pPr algn="l"/>
                      <a:endParaRPr lang="en-IN" sz="1100" dirty="0"/>
                    </a:p>
                  </a:txBody>
                  <a:tcPr>
                    <a:solidFill>
                      <a:srgbClr val="92D050"/>
                    </a:solidFill>
                  </a:tcPr>
                </a:tc>
              </a:tr>
              <a:tr h="349166">
                <a:tc>
                  <a:txBody>
                    <a:bodyPr/>
                    <a:lstStyle/>
                    <a:p>
                      <a:pPr algn="l"/>
                      <a:r>
                        <a:rPr lang="en-US" sz="1100" dirty="0" smtClean="0">
                          <a:latin typeface="+mn-lt"/>
                        </a:rPr>
                        <a:t>8</a:t>
                      </a:r>
                      <a:endParaRPr lang="en-US" sz="1100" dirty="0">
                        <a:latin typeface="+mn-lt"/>
                      </a:endParaRPr>
                    </a:p>
                  </a:txBody>
                  <a:tcPr>
                    <a:solidFill>
                      <a:srgbClr val="92D050"/>
                    </a:solidFill>
                  </a:tcPr>
                </a:tc>
                <a:tc>
                  <a:txBody>
                    <a:bodyPr/>
                    <a:lstStyle/>
                    <a:p>
                      <a:pPr algn="l"/>
                      <a:r>
                        <a:rPr lang="en-IN" sz="1100" dirty="0" smtClean="0">
                          <a:latin typeface="+mn-lt"/>
                        </a:rPr>
                        <a:t>06-09-2017</a:t>
                      </a:r>
                    </a:p>
                    <a:p>
                      <a:pPr algn="l"/>
                      <a:endParaRPr lang="en-IN" sz="1100" dirty="0">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p>
                      <a:pPr algn="l"/>
                      <a:endParaRPr lang="en-US" sz="1100" dirty="0"/>
                    </a:p>
                  </a:txBody>
                  <a:tcPr>
                    <a:solidFill>
                      <a:srgbClr val="92D050"/>
                    </a:solidFill>
                  </a:tcPr>
                </a:tc>
                <a:tc>
                  <a:txBody>
                    <a:bodyPr/>
                    <a:lstStyle/>
                    <a:p>
                      <a:r>
                        <a:rPr lang="en-US" sz="1100" dirty="0" smtClean="0"/>
                        <a:t>Wednesday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Concentration, extraction and</a:t>
                      </a:r>
                      <a:r>
                        <a:rPr lang="en-US" sz="1100" baseline="0" dirty="0" smtClean="0">
                          <a:solidFill>
                            <a:schemeClr val="tx1"/>
                          </a:solidFill>
                        </a:rPr>
                        <a:t> refining of Ni and Zn</a:t>
                      </a:r>
                      <a:endParaRPr lang="en-US" sz="11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marL="68580" marR="68580" marT="0" marB="0">
                    <a:solidFill>
                      <a:srgbClr val="92D050"/>
                    </a:solidFill>
                  </a:tcPr>
                </a:tc>
                <a:tc>
                  <a:txBody>
                    <a:bodyPr/>
                    <a:lstStyle/>
                    <a:p>
                      <a:pPr algn="l"/>
                      <a:r>
                        <a:rPr lang="en-US" sz="1100" dirty="0" smtClean="0"/>
                        <a:t>NMP</a:t>
                      </a:r>
                      <a:endParaRPr lang="en-US" sz="1100" dirty="0"/>
                    </a:p>
                  </a:txBody>
                  <a:tcPr>
                    <a:solidFill>
                      <a:srgbClr val="92D050"/>
                    </a:solidFill>
                  </a:tcPr>
                </a:tc>
                <a:tc>
                  <a:txBody>
                    <a:bodyPr/>
                    <a:lstStyle/>
                    <a:p>
                      <a:pPr algn="l"/>
                      <a:endParaRPr lang="en-IN" sz="1100" dirty="0"/>
                    </a:p>
                  </a:txBody>
                  <a:tcPr>
                    <a:solidFill>
                      <a:srgbClr val="92D050"/>
                    </a:solidFill>
                  </a:tcPr>
                </a:tc>
              </a:tr>
              <a:tr h="312082">
                <a:tc>
                  <a:txBody>
                    <a:bodyPr/>
                    <a:lstStyle/>
                    <a:p>
                      <a:pPr algn="l"/>
                      <a:r>
                        <a:rPr lang="en-US" sz="1100" dirty="0" smtClean="0">
                          <a:latin typeface="+mn-lt"/>
                        </a:rPr>
                        <a:t>9</a:t>
                      </a:r>
                      <a:endParaRPr lang="en-US" sz="1100" dirty="0">
                        <a:latin typeface="+mn-lt"/>
                      </a:endParaRPr>
                    </a:p>
                  </a:txBody>
                  <a:tcPr>
                    <a:solidFill>
                      <a:srgbClr val="92D050"/>
                    </a:solidFill>
                  </a:tcPr>
                </a:tc>
                <a:tc>
                  <a:txBody>
                    <a:bodyPr/>
                    <a:lstStyle/>
                    <a:p>
                      <a:pPr algn="l"/>
                      <a:r>
                        <a:rPr lang="en-IN" sz="1100" dirty="0" smtClean="0">
                          <a:latin typeface="+mn-lt"/>
                        </a:rPr>
                        <a:t>08-09-2017</a:t>
                      </a:r>
                      <a:endParaRPr lang="en-IN" sz="1100" dirty="0">
                        <a:latin typeface="+mn-lt"/>
                      </a:endParaRPr>
                    </a:p>
                  </a:txBody>
                  <a:tcPr>
                    <a:solidFill>
                      <a:srgbClr val="92D050"/>
                    </a:solidFill>
                  </a:tcPr>
                </a:tc>
                <a:tc>
                  <a:txBody>
                    <a:bodyPr/>
                    <a:lstStyle/>
                    <a:p>
                      <a:r>
                        <a:rPr lang="en-US" sz="1100" dirty="0" smtClean="0"/>
                        <a:t>11.00-12.00</a:t>
                      </a:r>
                      <a:endParaRPr lang="en-US" sz="1100" dirty="0"/>
                    </a:p>
                  </a:txBody>
                  <a:tcPr>
                    <a:solidFill>
                      <a:srgbClr val="92D050"/>
                    </a:solidFill>
                  </a:tcPr>
                </a:tc>
                <a:tc>
                  <a:txBody>
                    <a:bodyPr/>
                    <a:lstStyle/>
                    <a:p>
                      <a:r>
                        <a:rPr lang="en-US" sz="1100" dirty="0" smtClean="0"/>
                        <a:t>Friday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Concentration cell, Electrodes: SHE, Calomel, Ag-</a:t>
                      </a:r>
                      <a:r>
                        <a:rPr lang="en-US" sz="1100" kern="1200" dirty="0" err="1" smtClean="0">
                          <a:solidFill>
                            <a:schemeClr val="tx1"/>
                          </a:solidFill>
                          <a:latin typeface="+mn-lt"/>
                          <a:ea typeface="+mn-ea"/>
                          <a:cs typeface="+mn-cs"/>
                        </a:rPr>
                        <a:t>AgCl</a:t>
                      </a:r>
                      <a:r>
                        <a:rPr lang="en-US" sz="11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latin typeface="+mn-lt"/>
                        <a:ea typeface="+mn-ea"/>
                        <a:cs typeface="+mn-cs"/>
                      </a:endParaRPr>
                    </a:p>
                  </a:txBody>
                  <a:tcPr marL="68580" marR="68580" marT="0" marB="0">
                    <a:solidFill>
                      <a:srgbClr val="92D050"/>
                    </a:solidFill>
                  </a:tcPr>
                </a:tc>
                <a:tc>
                  <a:txBody>
                    <a:bodyPr/>
                    <a:lstStyle/>
                    <a:p>
                      <a:pPr algn="l"/>
                      <a:r>
                        <a:rPr lang="en-US" sz="1100" dirty="0" smtClean="0"/>
                        <a:t>SRB</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p>
                  </a:txBody>
                  <a:tcPr>
                    <a:solidFill>
                      <a:srgbClr val="92D050"/>
                    </a:solidFill>
                  </a:tcPr>
                </a:tc>
              </a:tr>
              <a:tr h="312082">
                <a:tc>
                  <a:txBody>
                    <a:bodyPr/>
                    <a:lstStyle/>
                    <a:p>
                      <a:pPr algn="l"/>
                      <a:r>
                        <a:rPr lang="en-US" sz="1100" dirty="0" smtClean="0">
                          <a:latin typeface="+mn-lt"/>
                        </a:rPr>
                        <a:t>10</a:t>
                      </a:r>
                      <a:endParaRPr lang="en-US" sz="1100" dirty="0">
                        <a:latin typeface="+mn-lt"/>
                      </a:endParaRPr>
                    </a:p>
                  </a:txBody>
                  <a:tcPr>
                    <a:solidFill>
                      <a:srgbClr val="92D050"/>
                    </a:solidFill>
                  </a:tcPr>
                </a:tc>
                <a:tc>
                  <a:txBody>
                    <a:bodyPr/>
                    <a:lstStyle/>
                    <a:p>
                      <a:pPr algn="l"/>
                      <a:r>
                        <a:rPr lang="en-IN" sz="1100" dirty="0" smtClean="0">
                          <a:latin typeface="+mn-lt"/>
                        </a:rPr>
                        <a:t>11-09-2017</a:t>
                      </a:r>
                      <a:endParaRPr lang="en-IN" sz="1100" dirty="0">
                        <a:solidFill>
                          <a:schemeClr val="tx1"/>
                        </a:solidFill>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p>
                      <a:pPr algn="l"/>
                      <a:endParaRPr lang="en-US" sz="1100" dirty="0"/>
                    </a:p>
                  </a:txBody>
                  <a:tcPr>
                    <a:solidFill>
                      <a:srgbClr val="92D050"/>
                    </a:solidFill>
                  </a:tcPr>
                </a:tc>
                <a:tc>
                  <a:txBody>
                    <a:bodyPr/>
                    <a:lstStyle/>
                    <a:p>
                      <a:r>
                        <a:rPr lang="en-US" sz="1100" dirty="0" smtClean="0"/>
                        <a:t>Monday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Concentration of iron ore and extraction of iron</a:t>
                      </a:r>
                      <a:endParaRPr lang="en-US" sz="1100" dirty="0" smtClean="0">
                        <a:solidFill>
                          <a:schemeClr val="tx1"/>
                        </a:solidFill>
                        <a:latin typeface="+mn-lt"/>
                      </a:endParaRPr>
                    </a:p>
                  </a:txBody>
                  <a:tcPr marL="68580" marR="68580" marT="0" marB="0">
                    <a:solidFill>
                      <a:srgbClr val="92D050"/>
                    </a:solidFill>
                  </a:tcPr>
                </a:tc>
                <a:tc>
                  <a:txBody>
                    <a:bodyPr/>
                    <a:lstStyle/>
                    <a:p>
                      <a:pPr algn="l"/>
                      <a:r>
                        <a:rPr lang="en-US" sz="1100" dirty="0" smtClean="0"/>
                        <a:t>NMP</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p>
                  </a:txBody>
                  <a:tcPr>
                    <a:solidFill>
                      <a:srgbClr val="92D050"/>
                    </a:solidFill>
                  </a:tcPr>
                </a:tc>
              </a:tr>
            </a:tbl>
          </a:graphicData>
        </a:graphic>
      </p:graphicFrame>
      <p:sp>
        <p:nvSpPr>
          <p:cNvPr id="6" name="TextBox 5"/>
          <p:cNvSpPr txBox="1"/>
          <p:nvPr/>
        </p:nvSpPr>
        <p:spPr>
          <a:xfrm>
            <a:off x="1496616" y="106195"/>
            <a:ext cx="6696744" cy="1077218"/>
          </a:xfrm>
          <a:prstGeom prst="rect">
            <a:avLst/>
          </a:prstGeom>
          <a:noFill/>
        </p:spPr>
        <p:txBody>
          <a:bodyPr wrap="square" rtlCol="0">
            <a:spAutoFit/>
          </a:bodyPr>
          <a:lstStyle/>
          <a:p>
            <a:pPr algn="ctr"/>
            <a:r>
              <a:rPr lang="en-US" sz="3200" b="1" dirty="0" smtClean="0">
                <a:latin typeface="+mn-lt"/>
              </a:rPr>
              <a:t>Course Delivery Schedule (Theory)</a:t>
            </a:r>
          </a:p>
          <a:p>
            <a:pPr algn="ctr"/>
            <a:r>
              <a:rPr lang="en-US" sz="3200" b="1" dirty="0" smtClean="0">
                <a:latin typeface="+mn-lt"/>
              </a:rPr>
              <a:t>Number of Course Credits: 4</a:t>
            </a:r>
            <a:endParaRPr lang="en-US" sz="3200" b="1" dirty="0">
              <a:latin typeface="+mn-lt"/>
            </a:endParaRPr>
          </a:p>
        </p:txBody>
      </p:sp>
    </p:spTree>
    <p:extLst>
      <p:ext uri="{BB962C8B-B14F-4D97-AF65-F5344CB8AC3E}">
        <p14:creationId xmlns:p14="http://schemas.microsoft.com/office/powerpoint/2010/main" val="802850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174062333"/>
              </p:ext>
            </p:extLst>
          </p:nvPr>
        </p:nvGraphicFramePr>
        <p:xfrm>
          <a:off x="609599" y="1204720"/>
          <a:ext cx="8807897" cy="5374565"/>
        </p:xfrm>
        <a:graphic>
          <a:graphicData uri="http://schemas.openxmlformats.org/drawingml/2006/table">
            <a:tbl>
              <a:tblPr firstRow="1" bandRow="1">
                <a:tableStyleId>{5C22544A-7EE6-4342-B048-85BDC9FD1C3A}</a:tableStyleId>
              </a:tblPr>
              <a:tblGrid>
                <a:gridCol w="606597"/>
                <a:gridCol w="848621"/>
                <a:gridCol w="1225446"/>
                <a:gridCol w="919085"/>
                <a:gridCol w="3599749"/>
                <a:gridCol w="795051"/>
                <a:gridCol w="813348"/>
              </a:tblGrid>
              <a:tr h="574165">
                <a:tc>
                  <a:txBody>
                    <a:bodyPr/>
                    <a:lstStyle/>
                    <a:p>
                      <a:pPr algn="l"/>
                      <a:r>
                        <a:rPr lang="en-IN" sz="1100" dirty="0" smtClean="0">
                          <a:latin typeface="+mn-lt"/>
                        </a:rPr>
                        <a:t>lecture</a:t>
                      </a:r>
                      <a:r>
                        <a:rPr lang="en-IN" sz="1100" baseline="0" dirty="0" smtClean="0">
                          <a:latin typeface="+mn-lt"/>
                        </a:rPr>
                        <a:t> No.</a:t>
                      </a:r>
                      <a:endParaRPr lang="en-IN" sz="1100" dirty="0">
                        <a:latin typeface="+mn-lt"/>
                      </a:endParaRPr>
                    </a:p>
                  </a:txBody>
                  <a:tcPr/>
                </a:tc>
                <a:tc>
                  <a:txBody>
                    <a:bodyPr/>
                    <a:lstStyle/>
                    <a:p>
                      <a:pPr algn="l"/>
                      <a:r>
                        <a:rPr lang="en-IN" sz="1100" dirty="0" smtClean="0">
                          <a:latin typeface="+mn-lt"/>
                        </a:rPr>
                        <a:t>Date</a:t>
                      </a:r>
                      <a:endParaRPr lang="en-IN" sz="1100" dirty="0">
                        <a:latin typeface="+mn-lt"/>
                      </a:endParaRPr>
                    </a:p>
                  </a:txBody>
                  <a:tcPr/>
                </a:tc>
                <a:tc>
                  <a:txBody>
                    <a:bodyPr/>
                    <a:lstStyle/>
                    <a:p>
                      <a:pPr algn="l"/>
                      <a:r>
                        <a:rPr lang="en-IN" sz="1100" dirty="0" smtClean="0">
                          <a:latin typeface="+mn-lt"/>
                        </a:rPr>
                        <a:t>Time</a:t>
                      </a:r>
                      <a:endParaRPr lang="en-IN" sz="1100" dirty="0">
                        <a:latin typeface="+mn-lt"/>
                      </a:endParaRPr>
                    </a:p>
                  </a:txBody>
                  <a:tcPr/>
                </a:tc>
                <a:tc>
                  <a:txBody>
                    <a:bodyPr/>
                    <a:lstStyle/>
                    <a:p>
                      <a:pPr algn="l"/>
                      <a:r>
                        <a:rPr lang="en-IN" sz="1100" dirty="0" smtClean="0">
                          <a:latin typeface="+mn-lt"/>
                        </a:rPr>
                        <a:t>Day</a:t>
                      </a:r>
                      <a:endParaRPr lang="en-IN" sz="1100" dirty="0">
                        <a:latin typeface="+mn-lt"/>
                      </a:endParaRPr>
                    </a:p>
                  </a:txBody>
                  <a:tcPr/>
                </a:tc>
                <a:tc>
                  <a:txBody>
                    <a:bodyPr/>
                    <a:lstStyle/>
                    <a:p>
                      <a:pPr algn="l"/>
                      <a:r>
                        <a:rPr lang="en-IN" sz="1100" dirty="0" smtClean="0">
                          <a:latin typeface="+mn-lt"/>
                        </a:rPr>
                        <a:t>Topic</a:t>
                      </a:r>
                      <a:endParaRPr lang="en-IN" sz="1100" dirty="0">
                        <a:latin typeface="+mn-lt"/>
                      </a:endParaRPr>
                    </a:p>
                  </a:txBody>
                  <a:tcPr/>
                </a:tc>
                <a:tc>
                  <a:txBody>
                    <a:bodyPr/>
                    <a:lstStyle/>
                    <a:p>
                      <a:pPr algn="l"/>
                      <a:r>
                        <a:rPr lang="en-IN" sz="1100" dirty="0" smtClean="0">
                          <a:latin typeface="+mn-lt"/>
                        </a:rPr>
                        <a:t>Delivered By</a:t>
                      </a:r>
                      <a:endParaRPr lang="en-IN" sz="1100" dirty="0">
                        <a:latin typeface="+mn-lt"/>
                      </a:endParaRPr>
                    </a:p>
                  </a:txBody>
                  <a:tcPr/>
                </a:tc>
                <a:tc>
                  <a:txBody>
                    <a:bodyPr/>
                    <a:lstStyle/>
                    <a:p>
                      <a:pPr algn="l"/>
                      <a:r>
                        <a:rPr lang="en-IN" sz="1100" dirty="0" smtClean="0">
                          <a:latin typeface="+mn-lt"/>
                        </a:rPr>
                        <a:t>Additional Activity</a:t>
                      </a:r>
                      <a:endParaRPr lang="en-IN" sz="1100" dirty="0">
                        <a:latin typeface="+mn-lt"/>
                      </a:endParaRPr>
                    </a:p>
                  </a:txBody>
                  <a:tcPr/>
                </a:tc>
              </a:tr>
              <a:tr h="358806">
                <a:tc>
                  <a:txBody>
                    <a:bodyPr/>
                    <a:lstStyle/>
                    <a:p>
                      <a:pPr algn="l"/>
                      <a:r>
                        <a:rPr lang="en-US" sz="1100" dirty="0" smtClean="0">
                          <a:latin typeface="+mn-lt"/>
                        </a:rPr>
                        <a:t>11</a:t>
                      </a:r>
                      <a:endParaRPr lang="en-US" sz="1100" dirty="0">
                        <a:latin typeface="+mn-lt"/>
                      </a:endParaRPr>
                    </a:p>
                  </a:txBody>
                  <a:tcPr>
                    <a:solidFill>
                      <a:srgbClr val="92D050"/>
                    </a:solidFill>
                  </a:tcPr>
                </a:tc>
                <a:tc>
                  <a:txBody>
                    <a:bodyPr/>
                    <a:lstStyle/>
                    <a:p>
                      <a:pPr algn="l"/>
                      <a:r>
                        <a:rPr lang="en-IN" sz="1100" dirty="0" smtClean="0">
                          <a:latin typeface="+mn-lt"/>
                        </a:rPr>
                        <a:t>13-09-2017</a:t>
                      </a:r>
                    </a:p>
                    <a:p>
                      <a:pPr algn="l"/>
                      <a:endParaRPr lang="en-US" sz="1100" dirty="0">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r>
                        <a:rPr lang="en-US" sz="1100" dirty="0" smtClean="0"/>
                        <a:t>Wednesday</a:t>
                      </a:r>
                      <a:endParaRPr lang="en-US" sz="1100" dirty="0"/>
                    </a:p>
                  </a:txBody>
                  <a:tcPr>
                    <a:solidFill>
                      <a:srgbClr val="92D050"/>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Preparation of steel</a:t>
                      </a:r>
                      <a:endParaRPr lang="en-US" sz="1000" dirty="0" smtClean="0">
                        <a:solidFill>
                          <a:schemeClr val="tx1"/>
                        </a:solidFill>
                        <a:latin typeface="+mn-lt"/>
                      </a:endParaRPr>
                    </a:p>
                    <a:p>
                      <a:pPr marL="0" marR="0" indent="0" algn="l" defTabSz="914400" rtl="0" eaLnBrk="1" fontAlgn="auto" latinLnBrk="0" hangingPunct="1">
                        <a:lnSpc>
                          <a:spcPct val="115000"/>
                        </a:lnSpc>
                        <a:spcBef>
                          <a:spcPts val="0"/>
                        </a:spcBef>
                        <a:spcAft>
                          <a:spcPts val="0"/>
                        </a:spcAft>
                        <a:buClrTx/>
                        <a:buSzTx/>
                        <a:buFontTx/>
                        <a:buNone/>
                        <a:tabLst/>
                        <a:defRPr/>
                      </a:pPr>
                      <a:endParaRPr lang="en-US" sz="1100" dirty="0" smtClean="0">
                        <a:latin typeface="+mn-lt"/>
                      </a:endParaRPr>
                    </a:p>
                  </a:txBody>
                  <a:tcPr marL="68580" marR="68580" marT="0" marB="0">
                    <a:solidFill>
                      <a:srgbClr val="92D050"/>
                    </a:solidFill>
                  </a:tcPr>
                </a:tc>
                <a:tc>
                  <a:txBody>
                    <a:bodyPr/>
                    <a:lstStyle/>
                    <a:p>
                      <a:pPr algn="l"/>
                      <a:r>
                        <a:rPr lang="en-US" sz="1100" dirty="0" smtClean="0"/>
                        <a:t>NMP</a:t>
                      </a:r>
                      <a:endParaRPr lang="en-US" sz="1100" dirty="0">
                        <a:latin typeface="+mn-lt"/>
                      </a:endParaRPr>
                    </a:p>
                  </a:txBody>
                  <a:tcPr>
                    <a:solidFill>
                      <a:srgbClr val="92D050"/>
                    </a:solidFill>
                  </a:tcPr>
                </a:tc>
                <a:tc>
                  <a:txBody>
                    <a:bodyPr/>
                    <a:lstStyle/>
                    <a:p>
                      <a:endParaRPr lang="en-US" sz="1100"/>
                    </a:p>
                  </a:txBody>
                  <a:tcPr>
                    <a:solidFill>
                      <a:srgbClr val="92D050"/>
                    </a:solidFill>
                  </a:tcPr>
                </a:tc>
              </a:tr>
              <a:tr h="469504">
                <a:tc>
                  <a:txBody>
                    <a:bodyPr/>
                    <a:lstStyle/>
                    <a:p>
                      <a:pPr algn="l"/>
                      <a:r>
                        <a:rPr lang="en-US" sz="1100" dirty="0" smtClean="0">
                          <a:latin typeface="+mn-lt"/>
                        </a:rPr>
                        <a:t>12</a:t>
                      </a:r>
                      <a:endParaRPr lang="en-US" sz="1100" dirty="0">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15-09-2017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r>
                        <a:rPr lang="en-US" sz="1100" dirty="0" smtClean="0"/>
                        <a:t>11.00-12.00</a:t>
                      </a:r>
                      <a:endParaRPr lang="en-US" sz="1100" dirty="0"/>
                    </a:p>
                  </a:txBody>
                  <a:tcPr>
                    <a:solidFill>
                      <a:srgbClr val="92D050"/>
                    </a:solidFill>
                  </a:tcPr>
                </a:tc>
                <a:tc>
                  <a:txBody>
                    <a:bodyPr/>
                    <a:lstStyle/>
                    <a:p>
                      <a:r>
                        <a:rPr lang="en-US" sz="1100" dirty="0" smtClean="0"/>
                        <a:t>Friday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Glass electrode, Electrode Potential calculations</a:t>
                      </a:r>
                      <a:endParaRPr lang="en-US" sz="1100"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latin typeface="+mn-lt"/>
                        <a:ea typeface="+mn-ea"/>
                        <a:cs typeface="+mn-cs"/>
                      </a:endParaRPr>
                    </a:p>
                  </a:txBody>
                  <a:tcPr marL="68580" marR="68580" marT="0" marB="0">
                    <a:solidFill>
                      <a:srgbClr val="92D050"/>
                    </a:solidFill>
                  </a:tcPr>
                </a:tc>
                <a:tc>
                  <a:txBody>
                    <a:bodyPr/>
                    <a:lstStyle/>
                    <a:p>
                      <a:pPr algn="l"/>
                      <a:r>
                        <a:rPr lang="en-US" sz="1100" dirty="0" smtClean="0"/>
                        <a:t>SRB</a:t>
                      </a:r>
                      <a:endParaRPr lang="en-US" sz="1100" dirty="0">
                        <a:latin typeface="+mn-lt"/>
                      </a:endParaRPr>
                    </a:p>
                  </a:txBody>
                  <a:tcPr>
                    <a:solidFill>
                      <a:srgbClr val="92D050"/>
                    </a:solidFill>
                  </a:tcPr>
                </a:tc>
                <a:tc>
                  <a:txBody>
                    <a:bodyPr/>
                    <a:lstStyle/>
                    <a:p>
                      <a:endParaRPr lang="en-US" sz="1100"/>
                    </a:p>
                  </a:txBody>
                  <a:tcPr>
                    <a:solidFill>
                      <a:srgbClr val="92D050"/>
                    </a:solidFill>
                  </a:tcPr>
                </a:tc>
              </a:tr>
              <a:tr h="376982">
                <a:tc>
                  <a:txBody>
                    <a:bodyPr/>
                    <a:lstStyle/>
                    <a:p>
                      <a:pPr marL="0" indent="0" algn="l">
                        <a:buFontTx/>
                        <a:buNone/>
                      </a:pPr>
                      <a:r>
                        <a:rPr lang="en-IN" sz="1100" dirty="0" smtClean="0">
                          <a:latin typeface="+mn-lt"/>
                        </a:rPr>
                        <a:t>13</a:t>
                      </a:r>
                      <a:endParaRPr lang="en-IN" sz="1100" dirty="0">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16-09-2017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pPr algn="l"/>
                      <a:r>
                        <a:rPr lang="en-US" sz="1100" dirty="0" smtClean="0">
                          <a:latin typeface="+mn-lt"/>
                        </a:rPr>
                        <a:t>8.30-9.30</a:t>
                      </a:r>
                      <a:endParaRPr lang="en-US" sz="1100" dirty="0">
                        <a:latin typeface="+mn-lt"/>
                      </a:endParaRPr>
                    </a:p>
                  </a:txBody>
                  <a:tcPr>
                    <a:solidFill>
                      <a:srgbClr val="92D050"/>
                    </a:solidFill>
                  </a:tcPr>
                </a:tc>
                <a:tc>
                  <a:txBody>
                    <a:bodyPr/>
                    <a:lstStyle/>
                    <a:p>
                      <a:r>
                        <a:rPr lang="en-US" sz="1100" dirty="0" smtClean="0"/>
                        <a:t>Saturday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Conversion and Storage – Batteries – Characteristics, Super capacitor</a:t>
                      </a:r>
                      <a:endParaRPr lang="en-US" sz="1100" dirty="0" smtClean="0">
                        <a:solidFill>
                          <a:schemeClr val="tx1"/>
                        </a:solidFill>
                        <a:latin typeface="+mn-lt"/>
                      </a:endParaRPr>
                    </a:p>
                  </a:txBody>
                  <a:tcPr marL="68580" marR="68580" marT="0" marB="0">
                    <a:solidFill>
                      <a:srgbClr val="92D050"/>
                    </a:solidFill>
                  </a:tcPr>
                </a:tc>
                <a:tc>
                  <a:txBody>
                    <a:bodyPr/>
                    <a:lstStyle/>
                    <a:p>
                      <a:pPr algn="l"/>
                      <a:r>
                        <a:rPr lang="en-US" sz="1100" dirty="0" smtClean="0"/>
                        <a:t>SRB</a:t>
                      </a:r>
                      <a:endParaRPr lang="en-US" sz="1100" dirty="0">
                        <a:latin typeface="+mn-lt"/>
                      </a:endParaRPr>
                    </a:p>
                  </a:txBody>
                  <a:tcPr>
                    <a:solidFill>
                      <a:srgbClr val="92D050"/>
                    </a:solidFill>
                  </a:tcPr>
                </a:tc>
                <a:tc>
                  <a:txBody>
                    <a:bodyPr/>
                    <a:lstStyle/>
                    <a:p>
                      <a:endParaRPr lang="en-US" sz="1100" dirty="0"/>
                    </a:p>
                  </a:txBody>
                  <a:tcPr>
                    <a:solidFill>
                      <a:srgbClr val="92D050"/>
                    </a:solidFill>
                  </a:tcPr>
                </a:tc>
              </a:tr>
              <a:tr h="469504">
                <a:tc>
                  <a:txBody>
                    <a:bodyPr/>
                    <a:lstStyle/>
                    <a:p>
                      <a:pPr marL="0" indent="0" algn="l">
                        <a:buFontTx/>
                        <a:buNone/>
                      </a:pPr>
                      <a:r>
                        <a:rPr lang="en-IN" sz="1100" dirty="0" smtClean="0">
                          <a:latin typeface="+mn-lt"/>
                        </a:rPr>
                        <a:t>14</a:t>
                      </a:r>
                      <a:endParaRPr lang="en-IN" sz="1100" dirty="0">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18-09-2017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p>
                      <a:pPr algn="l"/>
                      <a:endParaRPr lang="en-US" sz="1100" dirty="0"/>
                    </a:p>
                  </a:txBody>
                  <a:tcPr>
                    <a:solidFill>
                      <a:srgbClr val="92D050"/>
                    </a:solidFill>
                  </a:tcPr>
                </a:tc>
                <a:tc>
                  <a:txBody>
                    <a:bodyPr/>
                    <a:lstStyle/>
                    <a:p>
                      <a:r>
                        <a:rPr lang="en-US" sz="1100" dirty="0" smtClean="0"/>
                        <a:t>Monday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Chemistry behind metal alloys</a:t>
                      </a:r>
                      <a:endParaRPr lang="en-US" sz="1100" dirty="0" smtClean="0">
                        <a:solidFill>
                          <a:schemeClr val="tx1"/>
                        </a:solidFill>
                        <a:latin typeface="+mn-lt"/>
                      </a:endParaRPr>
                    </a:p>
                  </a:txBody>
                  <a:tcPr marL="68580" marR="68580" marT="0" marB="0">
                    <a:solidFill>
                      <a:srgbClr val="92D050"/>
                    </a:solidFill>
                  </a:tcPr>
                </a:tc>
                <a:tc>
                  <a:txBody>
                    <a:bodyPr/>
                    <a:lstStyle/>
                    <a:p>
                      <a:pPr algn="l"/>
                      <a:r>
                        <a:rPr lang="en-US" sz="1100" dirty="0" smtClean="0"/>
                        <a:t>NMP</a:t>
                      </a:r>
                      <a:endParaRPr lang="en-US" sz="1100" dirty="0"/>
                    </a:p>
                  </a:txBody>
                  <a:tcPr>
                    <a:solidFill>
                      <a:srgbClr val="92D050"/>
                    </a:solidFill>
                  </a:tcPr>
                </a:tc>
                <a:tc>
                  <a:txBody>
                    <a:bodyPr/>
                    <a:lstStyle/>
                    <a:p>
                      <a:endParaRPr lang="en-US" sz="1100"/>
                    </a:p>
                  </a:txBody>
                  <a:tcPr>
                    <a:solidFill>
                      <a:srgbClr val="92D050"/>
                    </a:solidFill>
                  </a:tcPr>
                </a:tc>
              </a:tr>
              <a:tr h="485832">
                <a:tc>
                  <a:txBody>
                    <a:bodyPr/>
                    <a:lstStyle/>
                    <a:p>
                      <a:pPr marL="0" indent="0" algn="l">
                        <a:buFontTx/>
                        <a:buNone/>
                      </a:pPr>
                      <a:r>
                        <a:rPr lang="en-IN" sz="1100" dirty="0" smtClean="0">
                          <a:latin typeface="+mn-lt"/>
                        </a:rPr>
                        <a:t>15</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20-09-207</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n-lt"/>
                      </a:endParaRPr>
                    </a:p>
                  </a:txBody>
                  <a:tcPr>
                    <a:solidFill>
                      <a:srgbClr val="92D050"/>
                    </a:solidFill>
                  </a:tcPr>
                </a:tc>
                <a:tc>
                  <a:txBody>
                    <a:bodyPr/>
                    <a:lstStyle/>
                    <a:p>
                      <a:r>
                        <a:rPr lang="en-US" sz="1100" dirty="0" smtClean="0"/>
                        <a:t>Wednesday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effectLst/>
                          <a:latin typeface="+mn-lt"/>
                          <a:ea typeface="Calibri" panose="020F0502020204030204" pitchFamily="34" charset="0"/>
                          <a:cs typeface="Times New Roman" panose="02020603050405020304" pitchFamily="18" charset="0"/>
                        </a:rPr>
                        <a:t>Types of corrosion, Mechanism of stress corrosion with specific relevance to boiler corrosion in Industry some industrial examples</a:t>
                      </a:r>
                      <a:endParaRPr lang="en-US" sz="11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latin typeface="+mn-lt"/>
                        <a:ea typeface="+mn-ea"/>
                        <a:cs typeface="+mn-cs"/>
                      </a:endParaRPr>
                    </a:p>
                  </a:txBody>
                  <a:tcPr marL="68580" marR="68580" marT="0" marB="0">
                    <a:solidFill>
                      <a:srgbClr val="92D050"/>
                    </a:solidFill>
                  </a:tcPr>
                </a:tc>
                <a:tc>
                  <a:txBody>
                    <a:bodyPr/>
                    <a:lstStyle/>
                    <a:p>
                      <a:pPr algn="l"/>
                      <a:r>
                        <a:rPr lang="en-US" sz="1100" dirty="0" smtClean="0"/>
                        <a:t>NMP</a:t>
                      </a:r>
                      <a:endParaRPr lang="en-US" sz="1100" dirty="0">
                        <a:latin typeface="+mn-lt"/>
                      </a:endParaRPr>
                    </a:p>
                  </a:txBody>
                  <a:tcPr>
                    <a:solidFill>
                      <a:srgbClr val="92D050"/>
                    </a:solidFill>
                  </a:tcPr>
                </a:tc>
                <a:tc>
                  <a:txBody>
                    <a:bodyPr/>
                    <a:lstStyle/>
                    <a:p>
                      <a:endParaRPr lang="en-US" sz="1100" dirty="0"/>
                    </a:p>
                  </a:txBody>
                  <a:tcPr>
                    <a:solidFill>
                      <a:srgbClr val="92D050"/>
                    </a:solidFill>
                  </a:tcPr>
                </a:tc>
              </a:tr>
              <a:tr h="485832">
                <a:tc>
                  <a:txBody>
                    <a:bodyPr/>
                    <a:lstStyle/>
                    <a:p>
                      <a:pPr algn="l"/>
                      <a:r>
                        <a:rPr lang="en-US" sz="1100" dirty="0" smtClean="0">
                          <a:latin typeface="+mn-lt"/>
                        </a:rPr>
                        <a:t>16</a:t>
                      </a:r>
                      <a:endParaRPr lang="en-US" sz="1100" dirty="0">
                        <a:latin typeface="+mn-lt"/>
                      </a:endParaRPr>
                    </a:p>
                  </a:txBody>
                  <a:tcPr>
                    <a:solidFill>
                      <a:srgbClr val="92D050"/>
                    </a:solidFill>
                  </a:tcPr>
                </a:tc>
                <a:tc>
                  <a:txBody>
                    <a:bodyPr/>
                    <a:lstStyle/>
                    <a:p>
                      <a:pPr algn="l"/>
                      <a:r>
                        <a:rPr lang="en-IN" sz="1100" dirty="0" smtClean="0">
                          <a:latin typeface="+mn-lt"/>
                        </a:rPr>
                        <a:t>22-09-2017</a:t>
                      </a:r>
                    </a:p>
                    <a:p>
                      <a:pPr algn="l"/>
                      <a:endParaRPr lang="en-IN" sz="1100" dirty="0">
                        <a:latin typeface="+mn-lt"/>
                      </a:endParaRPr>
                    </a:p>
                  </a:txBody>
                  <a:tcPr>
                    <a:solidFill>
                      <a:srgbClr val="92D050"/>
                    </a:solidFill>
                  </a:tcPr>
                </a:tc>
                <a:tc>
                  <a:txBody>
                    <a:bodyPr/>
                    <a:lstStyle/>
                    <a:p>
                      <a:r>
                        <a:rPr lang="en-US" sz="1100" dirty="0" smtClean="0"/>
                        <a:t>11.00-12.00</a:t>
                      </a:r>
                      <a:endParaRPr lang="en-US" sz="1100" dirty="0"/>
                    </a:p>
                  </a:txBody>
                  <a:tcPr>
                    <a:solidFill>
                      <a:srgbClr val="92D050"/>
                    </a:solidFill>
                  </a:tcPr>
                </a:tc>
                <a:tc>
                  <a:txBody>
                    <a:bodyPr/>
                    <a:lstStyle/>
                    <a:p>
                      <a:r>
                        <a:rPr lang="en-US" sz="1100" dirty="0" smtClean="0"/>
                        <a:t>Friday</a:t>
                      </a:r>
                      <a:endParaRPr lang="en-US" sz="1100" dirty="0"/>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Construction and working of Primary: Zn-MnO</a:t>
                      </a:r>
                      <a:r>
                        <a:rPr lang="en-US" sz="1100" kern="1200" baseline="-25000" dirty="0" smtClean="0">
                          <a:solidFill>
                            <a:schemeClr val="tx1"/>
                          </a:solidFill>
                          <a:latin typeface="+mn-lt"/>
                          <a:ea typeface="+mn-ea"/>
                          <a:cs typeface="+mn-cs"/>
                        </a:rPr>
                        <a:t>2</a:t>
                      </a:r>
                      <a:r>
                        <a:rPr lang="en-US" sz="1100" kern="1200" dirty="0" smtClean="0">
                          <a:solidFill>
                            <a:schemeClr val="tx1"/>
                          </a:solidFill>
                          <a:latin typeface="+mn-lt"/>
                          <a:ea typeface="+mn-ea"/>
                          <a:cs typeface="+mn-cs"/>
                        </a:rPr>
                        <a:t>, Secondary: Lead-Acid battery </a:t>
                      </a:r>
                      <a:endParaRPr lang="en-US" sz="1100" dirty="0" smtClean="0">
                        <a:solidFill>
                          <a:schemeClr val="tx1"/>
                        </a:solidFill>
                        <a:latin typeface="+mn-lt"/>
                      </a:endParaRPr>
                    </a:p>
                  </a:txBody>
                  <a:tcPr marL="68580" marR="68580" marT="0" marB="0">
                    <a:solidFill>
                      <a:srgbClr val="92D050"/>
                    </a:solidFill>
                  </a:tcPr>
                </a:tc>
                <a:tc>
                  <a:txBody>
                    <a:bodyPr/>
                    <a:lstStyle/>
                    <a:p>
                      <a:pPr algn="l"/>
                      <a:r>
                        <a:rPr lang="en-US" sz="1100" dirty="0" smtClean="0"/>
                        <a:t>SRB</a:t>
                      </a:r>
                      <a:endParaRPr lang="en-US" sz="1100" dirty="0">
                        <a:latin typeface="+mn-lt"/>
                      </a:endParaRPr>
                    </a:p>
                  </a:txBody>
                  <a:tcPr>
                    <a:solidFill>
                      <a:srgbClr val="92D050"/>
                    </a:solidFill>
                  </a:tcPr>
                </a:tc>
                <a:tc>
                  <a:txBody>
                    <a:bodyPr/>
                    <a:lstStyle/>
                    <a:p>
                      <a:endParaRPr lang="en-US" sz="1100" dirty="0"/>
                    </a:p>
                  </a:txBody>
                  <a:tcPr>
                    <a:solidFill>
                      <a:srgbClr val="92D050"/>
                    </a:solidFill>
                  </a:tcPr>
                </a:tc>
              </a:tr>
              <a:tr h="308995">
                <a:tc>
                  <a:txBody>
                    <a:bodyPr/>
                    <a:lstStyle/>
                    <a:p>
                      <a:pPr algn="l"/>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23-09-2017</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smtClean="0">
                        <a:latin typeface="+mn-lt"/>
                      </a:endParaRPr>
                    </a:p>
                  </a:txBody>
                  <a:tcPr>
                    <a:solidFill>
                      <a:srgbClr val="92D050"/>
                    </a:solidFill>
                  </a:tcPr>
                </a:tc>
                <a:tc>
                  <a:txBody>
                    <a:bodyPr/>
                    <a:lstStyle/>
                    <a:p>
                      <a:pPr algn="l"/>
                      <a:endParaRPr lang="en-US" sz="1100" dirty="0"/>
                    </a:p>
                  </a:txBody>
                  <a:tcPr>
                    <a:solidFill>
                      <a:srgbClr val="92D050"/>
                    </a:solidFill>
                  </a:tcPr>
                </a:tc>
                <a:tc>
                  <a:txBody>
                    <a:bodyPr/>
                    <a:lstStyle/>
                    <a:p>
                      <a:r>
                        <a:rPr lang="en-US" sz="1100" dirty="0" smtClean="0"/>
                        <a:t>Saturday</a:t>
                      </a:r>
                      <a:endParaRPr lang="en-US" sz="1100" dirty="0"/>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latin typeface="+mn-lt"/>
                        </a:rPr>
                        <a:t>Term Test I</a:t>
                      </a: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endParaRPr lang="en-US" sz="1100" dirty="0"/>
                    </a:p>
                  </a:txBody>
                  <a:tcPr>
                    <a:solidFill>
                      <a:srgbClr val="92D050"/>
                    </a:solidFill>
                  </a:tcPr>
                </a:tc>
              </a:tr>
              <a:tr h="485832">
                <a:tc>
                  <a:txBody>
                    <a:bodyPr/>
                    <a:lstStyle/>
                    <a:p>
                      <a:endParaRPr lang="en-US"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25-09-2017</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r>
                        <a:rPr lang="en-US" sz="1100" dirty="0" smtClean="0"/>
                        <a:t>Monday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latin typeface="+mn-lt"/>
                        </a:rPr>
                        <a:t>Term Test I</a:t>
                      </a:r>
                    </a:p>
                  </a:txBody>
                  <a:tcPr marL="68580" marR="68580" marT="0" marB="0">
                    <a:solidFill>
                      <a:srgbClr val="92D050"/>
                    </a:solidFill>
                  </a:tcPr>
                </a:tc>
                <a:tc>
                  <a:txBody>
                    <a:bodyPr/>
                    <a:lstStyle/>
                    <a:p>
                      <a:pPr algn="l"/>
                      <a:endParaRPr lang="en-US" sz="1100" dirty="0"/>
                    </a:p>
                  </a:txBody>
                  <a:tcPr>
                    <a:solidFill>
                      <a:srgbClr val="92D050"/>
                    </a:solidFill>
                  </a:tcPr>
                </a:tc>
                <a:tc>
                  <a:txBody>
                    <a:bodyPr/>
                    <a:lstStyle/>
                    <a:p>
                      <a:endParaRPr lang="en-US" sz="1100" dirty="0"/>
                    </a:p>
                  </a:txBody>
                  <a:tcPr>
                    <a:solidFill>
                      <a:srgbClr val="92D050"/>
                    </a:solidFill>
                  </a:tcPr>
                </a:tc>
              </a:tr>
              <a:tr h="469504">
                <a:tc>
                  <a:txBody>
                    <a:bodyPr/>
                    <a:lstStyle/>
                    <a:p>
                      <a:endParaRPr lang="en-US" dirty="0"/>
                    </a:p>
                  </a:txBody>
                  <a:tcPr>
                    <a:solidFill>
                      <a:srgbClr val="92D050"/>
                    </a:solidFill>
                  </a:tcPr>
                </a:tc>
                <a:tc>
                  <a:txBody>
                    <a:bodyPr/>
                    <a:lstStyle/>
                    <a:p>
                      <a:pPr algn="l"/>
                      <a:r>
                        <a:rPr lang="en-IN" sz="1100" dirty="0" smtClean="0">
                          <a:latin typeface="+mn-lt"/>
                        </a:rPr>
                        <a:t>26-09-2017</a:t>
                      </a:r>
                      <a:endParaRPr lang="en-IN" sz="1100" dirty="0">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r>
                        <a:rPr lang="en-US" sz="1100" dirty="0" smtClean="0"/>
                        <a:t>Tuesday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latin typeface="+mn-lt"/>
                        </a:rPr>
                        <a:t>Term Test I</a:t>
                      </a:r>
                    </a:p>
                  </a:txBody>
                  <a:tcPr marL="68580" marR="68580" marT="0" marB="0">
                    <a:solidFill>
                      <a:srgbClr val="92D050"/>
                    </a:solidFill>
                  </a:tcPr>
                </a:tc>
                <a:tc>
                  <a:txBody>
                    <a:bodyPr/>
                    <a:lstStyle/>
                    <a:p>
                      <a:pPr algn="l"/>
                      <a:endParaRPr lang="en-IN"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469504">
                <a:tc>
                  <a:txBody>
                    <a:bodyPr/>
                    <a:lstStyle/>
                    <a:p>
                      <a:endParaRPr lang="en-US" dirty="0"/>
                    </a:p>
                  </a:txBody>
                  <a:tcPr>
                    <a:solidFill>
                      <a:srgbClr val="92D050"/>
                    </a:solidFill>
                  </a:tcPr>
                </a:tc>
                <a:tc>
                  <a:txBody>
                    <a:bodyPr/>
                    <a:lstStyle/>
                    <a:p>
                      <a:pPr algn="l"/>
                      <a:r>
                        <a:rPr lang="en-IN" sz="1100" dirty="0" smtClean="0">
                          <a:latin typeface="+mn-lt"/>
                        </a:rPr>
                        <a:t>27-09-2017</a:t>
                      </a:r>
                    </a:p>
                  </a:txBody>
                  <a:tcPr>
                    <a:solidFill>
                      <a:srgbClr val="92D050"/>
                    </a:solidFill>
                  </a:tcPr>
                </a:tc>
                <a:tc>
                  <a:txBody>
                    <a:bodyPr/>
                    <a:lstStyle/>
                    <a:p>
                      <a:pPr algn="l"/>
                      <a:endParaRPr lang="en-US" sz="1100" dirty="0"/>
                    </a:p>
                  </a:txBody>
                  <a:tcPr>
                    <a:solidFill>
                      <a:srgbClr val="92D050"/>
                    </a:solidFill>
                  </a:tcPr>
                </a:tc>
                <a:tc>
                  <a:txBody>
                    <a:bodyPr/>
                    <a:lstStyle/>
                    <a:p>
                      <a:r>
                        <a:rPr lang="en-US" sz="1100" dirty="0" smtClean="0"/>
                        <a:t>Wednesday</a:t>
                      </a:r>
                      <a:endParaRPr lang="en-US" sz="1100" dirty="0"/>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latin typeface="+mn-lt"/>
                        </a:rPr>
                        <a:t>Term Test I</a:t>
                      </a:r>
                    </a:p>
                  </a:txBody>
                  <a:tcPr marL="68580" marR="68580" marT="0" marB="0">
                    <a:solidFill>
                      <a:srgbClr val="92D050"/>
                    </a:solidFill>
                  </a:tcPr>
                </a:tc>
                <a:tc>
                  <a:txBody>
                    <a:bodyPr/>
                    <a:lstStyle/>
                    <a:p>
                      <a:pPr algn="l"/>
                      <a:endParaRPr lang="en-IN"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bl>
          </a:graphicData>
        </a:graphic>
      </p:graphicFrame>
      <p:sp>
        <p:nvSpPr>
          <p:cNvPr id="6" name="TextBox 5"/>
          <p:cNvSpPr txBox="1"/>
          <p:nvPr/>
        </p:nvSpPr>
        <p:spPr>
          <a:xfrm>
            <a:off x="1496616" y="106195"/>
            <a:ext cx="6696744" cy="1077218"/>
          </a:xfrm>
          <a:prstGeom prst="rect">
            <a:avLst/>
          </a:prstGeom>
          <a:noFill/>
        </p:spPr>
        <p:txBody>
          <a:bodyPr wrap="square" rtlCol="0">
            <a:spAutoFit/>
          </a:bodyPr>
          <a:lstStyle/>
          <a:p>
            <a:pPr algn="ctr"/>
            <a:r>
              <a:rPr lang="en-US" sz="3200" b="1" dirty="0" smtClean="0">
                <a:latin typeface="+mn-lt"/>
              </a:rPr>
              <a:t>Course Delivery Schedule (Theory)</a:t>
            </a:r>
          </a:p>
          <a:p>
            <a:pPr algn="ctr"/>
            <a:r>
              <a:rPr lang="en-US" sz="3200" b="1" dirty="0" smtClean="0">
                <a:latin typeface="+mn-lt"/>
              </a:rPr>
              <a:t>Number of Course Credits: 4</a:t>
            </a:r>
            <a:endParaRPr lang="en-US" sz="3200" b="1" dirty="0">
              <a:latin typeface="+mn-lt"/>
            </a:endParaRPr>
          </a:p>
        </p:txBody>
      </p:sp>
    </p:spTree>
    <p:extLst>
      <p:ext uri="{BB962C8B-B14F-4D97-AF65-F5344CB8AC3E}">
        <p14:creationId xmlns:p14="http://schemas.microsoft.com/office/powerpoint/2010/main" val="2695927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1428872012"/>
              </p:ext>
            </p:extLst>
          </p:nvPr>
        </p:nvGraphicFramePr>
        <p:xfrm>
          <a:off x="533401" y="1066800"/>
          <a:ext cx="8915398" cy="5623560"/>
        </p:xfrm>
        <a:graphic>
          <a:graphicData uri="http://schemas.openxmlformats.org/drawingml/2006/table">
            <a:tbl>
              <a:tblPr firstRow="1" bandRow="1">
                <a:tableStyleId>{5C22544A-7EE6-4342-B048-85BDC9FD1C3A}</a:tableStyleId>
              </a:tblPr>
              <a:tblGrid>
                <a:gridCol w="652345"/>
                <a:gridCol w="869794"/>
                <a:gridCol w="1191240"/>
                <a:gridCol w="910764"/>
                <a:gridCol w="3585698"/>
                <a:gridCol w="849678"/>
                <a:gridCol w="855879"/>
              </a:tblGrid>
              <a:tr h="403962">
                <a:tc>
                  <a:txBody>
                    <a:bodyPr/>
                    <a:lstStyle/>
                    <a:p>
                      <a:pPr algn="l"/>
                      <a:r>
                        <a:rPr lang="en-IN" sz="1100" b="1" dirty="0" smtClean="0">
                          <a:latin typeface="+mn-lt"/>
                        </a:rPr>
                        <a:t>lecture</a:t>
                      </a:r>
                      <a:r>
                        <a:rPr lang="en-IN" sz="1100" b="1" baseline="0" dirty="0" smtClean="0">
                          <a:latin typeface="+mn-lt"/>
                        </a:rPr>
                        <a:t> No.</a:t>
                      </a:r>
                      <a:endParaRPr lang="en-IN" sz="1100" b="1" dirty="0">
                        <a:latin typeface="+mn-lt"/>
                      </a:endParaRPr>
                    </a:p>
                  </a:txBody>
                  <a:tcPr/>
                </a:tc>
                <a:tc>
                  <a:txBody>
                    <a:bodyPr/>
                    <a:lstStyle/>
                    <a:p>
                      <a:pPr algn="l"/>
                      <a:r>
                        <a:rPr lang="en-IN" sz="1100" b="1" dirty="0" smtClean="0">
                          <a:latin typeface="+mn-lt"/>
                        </a:rPr>
                        <a:t>Date</a:t>
                      </a:r>
                      <a:endParaRPr lang="en-IN" sz="1100" b="1" dirty="0">
                        <a:latin typeface="+mn-lt"/>
                      </a:endParaRPr>
                    </a:p>
                  </a:txBody>
                  <a:tcPr/>
                </a:tc>
                <a:tc>
                  <a:txBody>
                    <a:bodyPr/>
                    <a:lstStyle/>
                    <a:p>
                      <a:pPr algn="l"/>
                      <a:r>
                        <a:rPr lang="en-IN" sz="1100" b="1" dirty="0" smtClean="0">
                          <a:latin typeface="+mn-lt"/>
                        </a:rPr>
                        <a:t>Time</a:t>
                      </a:r>
                      <a:endParaRPr lang="en-IN" sz="1100" b="1" dirty="0">
                        <a:latin typeface="+mn-lt"/>
                      </a:endParaRPr>
                    </a:p>
                  </a:txBody>
                  <a:tcPr/>
                </a:tc>
                <a:tc>
                  <a:txBody>
                    <a:bodyPr/>
                    <a:lstStyle/>
                    <a:p>
                      <a:pPr algn="l"/>
                      <a:r>
                        <a:rPr lang="en-IN" sz="1100" b="1" dirty="0" smtClean="0">
                          <a:latin typeface="+mn-lt"/>
                        </a:rPr>
                        <a:t>Day</a:t>
                      </a:r>
                      <a:endParaRPr lang="en-IN" sz="1100" b="1" dirty="0">
                        <a:latin typeface="+mn-lt"/>
                      </a:endParaRPr>
                    </a:p>
                  </a:txBody>
                  <a:tcPr/>
                </a:tc>
                <a:tc>
                  <a:txBody>
                    <a:bodyPr/>
                    <a:lstStyle/>
                    <a:p>
                      <a:pPr algn="l"/>
                      <a:r>
                        <a:rPr lang="en-IN" sz="1100" b="1" dirty="0" smtClean="0">
                          <a:latin typeface="+mn-lt"/>
                        </a:rPr>
                        <a:t>Topic</a:t>
                      </a:r>
                      <a:endParaRPr lang="en-IN" sz="1100" b="1" dirty="0">
                        <a:latin typeface="+mn-lt"/>
                      </a:endParaRPr>
                    </a:p>
                  </a:txBody>
                  <a:tcPr/>
                </a:tc>
                <a:tc>
                  <a:txBody>
                    <a:bodyPr/>
                    <a:lstStyle/>
                    <a:p>
                      <a:pPr algn="l"/>
                      <a:r>
                        <a:rPr lang="en-IN" sz="1100" b="1" dirty="0" smtClean="0">
                          <a:latin typeface="+mn-lt"/>
                        </a:rPr>
                        <a:t>Delivered By</a:t>
                      </a:r>
                      <a:endParaRPr lang="en-IN" sz="1100" b="1" dirty="0">
                        <a:latin typeface="+mn-lt"/>
                      </a:endParaRPr>
                    </a:p>
                  </a:txBody>
                  <a:tcPr/>
                </a:tc>
                <a:tc>
                  <a:txBody>
                    <a:bodyPr/>
                    <a:lstStyle/>
                    <a:p>
                      <a:pPr algn="l"/>
                      <a:r>
                        <a:rPr lang="en-IN" sz="1100" b="1" dirty="0" smtClean="0">
                          <a:latin typeface="+mn-lt"/>
                        </a:rPr>
                        <a:t>Additional Activity</a:t>
                      </a:r>
                      <a:endParaRPr lang="en-IN" sz="1100" b="1" dirty="0">
                        <a:latin typeface="+mn-lt"/>
                      </a:endParaRPr>
                    </a:p>
                  </a:txBody>
                  <a:tcPr/>
                </a:tc>
              </a:tr>
              <a:tr h="403962">
                <a:tc>
                  <a:txBody>
                    <a:bodyPr/>
                    <a:lstStyle/>
                    <a:p>
                      <a:pPr marL="0" indent="0" algn="l">
                        <a:buFontTx/>
                        <a:buNone/>
                      </a:pPr>
                      <a:r>
                        <a:rPr lang="en-IN" sz="1100" dirty="0" smtClean="0">
                          <a:latin typeface="+mn-lt"/>
                        </a:rPr>
                        <a:t>17</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30-09-2017</a:t>
                      </a:r>
                    </a:p>
                  </a:txBody>
                  <a:tcPr>
                    <a:solidFill>
                      <a:srgbClr val="92D050"/>
                    </a:solidFill>
                  </a:tcPr>
                </a:tc>
                <a:tc>
                  <a:txBody>
                    <a:bodyPr/>
                    <a:lstStyle/>
                    <a:p>
                      <a:pPr algn="l"/>
                      <a:r>
                        <a:rPr lang="en-US" sz="1100" dirty="0" smtClean="0">
                          <a:latin typeface="+mn-lt"/>
                        </a:rPr>
                        <a:t>8.30-9.30</a:t>
                      </a:r>
                      <a:endParaRPr lang="en-US" sz="1100" dirty="0"/>
                    </a:p>
                  </a:txBody>
                  <a:tcPr>
                    <a:solidFill>
                      <a:srgbClr val="92D050"/>
                    </a:solidFill>
                  </a:tcPr>
                </a:tc>
                <a:tc>
                  <a:txBody>
                    <a:bodyPr/>
                    <a:lstStyle/>
                    <a:p>
                      <a:r>
                        <a:rPr lang="en-US" sz="1100" dirty="0" smtClean="0"/>
                        <a:t>Saturday</a:t>
                      </a:r>
                    </a:p>
                    <a:p>
                      <a:endParaRPr lang="en-US" sz="1100" dirty="0"/>
                    </a:p>
                  </a:txBody>
                  <a:tcPr>
                    <a:solidFill>
                      <a:srgbClr val="92D050"/>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rPr>
                        <a:t>Construction and working of Secondary battery: Ni-Cd, Ni-MH, Lithium ion batteries</a:t>
                      </a:r>
                    </a:p>
                  </a:txBody>
                  <a:tcPr marL="68580" marR="68580" marT="0" marB="0">
                    <a:solidFill>
                      <a:srgbClr val="92D050"/>
                    </a:solidFill>
                  </a:tcPr>
                </a:tc>
                <a:tc>
                  <a:txBody>
                    <a:bodyPr/>
                    <a:lstStyle/>
                    <a:p>
                      <a:pPr algn="l"/>
                      <a:r>
                        <a:rPr lang="en-US" sz="1100" dirty="0" smtClean="0"/>
                        <a:t>SRB</a:t>
                      </a:r>
                      <a:endParaRPr lang="en-IN"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403962">
                <a:tc>
                  <a:txBody>
                    <a:bodyPr/>
                    <a:lstStyle/>
                    <a:p>
                      <a:pPr marL="0" indent="0" algn="l">
                        <a:buFontTx/>
                        <a:buNone/>
                      </a:pPr>
                      <a:r>
                        <a:rPr lang="en-IN" sz="1100" dirty="0" smtClean="0">
                          <a:latin typeface="+mn-lt"/>
                        </a:rPr>
                        <a:t>18</a:t>
                      </a:r>
                      <a:endParaRPr lang="en-IN" sz="1100" dirty="0">
                        <a:latin typeface="+mn-lt"/>
                      </a:endParaRPr>
                    </a:p>
                  </a:txBody>
                  <a:tcPr>
                    <a:solidFill>
                      <a:srgbClr val="92D050"/>
                    </a:solidFill>
                  </a:tcPr>
                </a:tc>
                <a:tc>
                  <a:txBody>
                    <a:bodyPr/>
                    <a:lstStyle/>
                    <a:p>
                      <a:pPr algn="l"/>
                      <a:r>
                        <a:rPr lang="en-IN" sz="1100" dirty="0" smtClean="0">
                          <a:latin typeface="+mn-lt"/>
                        </a:rPr>
                        <a:t>04-10-2017</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txBody>
                  <a:tcPr>
                    <a:solidFill>
                      <a:srgbClr val="92D050"/>
                    </a:solidFill>
                  </a:tcPr>
                </a:tc>
                <a:tc>
                  <a:txBody>
                    <a:bodyPr/>
                    <a:lstStyle/>
                    <a:p>
                      <a:r>
                        <a:rPr lang="en-US" sz="1100" dirty="0" smtClean="0"/>
                        <a:t>Wednesday</a:t>
                      </a:r>
                    </a:p>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Corrosion science, Electrochemical theory of corrosion, galvanic series</a:t>
                      </a:r>
                      <a:endParaRPr lang="en-US" sz="110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txBody>
                  <a:tcPr>
                    <a:solidFill>
                      <a:srgbClr val="92D050"/>
                    </a:solidFill>
                  </a:tcPr>
                </a:tc>
                <a:tc>
                  <a:txBody>
                    <a:bodyPr/>
                    <a:lstStyle/>
                    <a:p>
                      <a:pPr algn="l"/>
                      <a:r>
                        <a:rPr lang="en-US" sz="1100" dirty="0" smtClean="0"/>
                        <a:t>NMP</a:t>
                      </a:r>
                      <a:endParaRPr lang="en-IN"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562661">
                <a:tc>
                  <a:txBody>
                    <a:bodyPr/>
                    <a:lstStyle/>
                    <a:p>
                      <a:pPr algn="l"/>
                      <a:r>
                        <a:rPr lang="en-US" sz="1100" dirty="0" smtClean="0">
                          <a:latin typeface="+mn-lt"/>
                        </a:rPr>
                        <a:t>19</a:t>
                      </a:r>
                      <a:endParaRPr lang="en-US"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06-10-2017</a:t>
                      </a:r>
                    </a:p>
                  </a:txBody>
                  <a:tcPr>
                    <a:solidFill>
                      <a:srgbClr val="92D050"/>
                    </a:solidFill>
                  </a:tcPr>
                </a:tc>
                <a:tc>
                  <a:txBody>
                    <a:bodyPr/>
                    <a:lstStyle/>
                    <a:p>
                      <a:r>
                        <a:rPr lang="en-US" sz="1100" dirty="0" smtClean="0"/>
                        <a:t>11.00-12.00</a:t>
                      </a:r>
                      <a:endParaRPr lang="en-US" sz="1100" dirty="0"/>
                    </a:p>
                  </a:txBody>
                  <a:tcPr>
                    <a:solidFill>
                      <a:srgbClr val="92D050"/>
                    </a:solidFill>
                  </a:tcPr>
                </a:tc>
                <a:tc>
                  <a:txBody>
                    <a:bodyPr/>
                    <a:lstStyle/>
                    <a:p>
                      <a:r>
                        <a:rPr lang="en-US" sz="1100" dirty="0" smtClean="0"/>
                        <a:t>Friday</a:t>
                      </a:r>
                    </a:p>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Introduction to fuel cells, difference between fuel cell and battery , Construction and working of H</a:t>
                      </a:r>
                      <a:r>
                        <a:rPr lang="en-US" sz="1100" kern="1200" baseline="-25000" dirty="0" smtClean="0">
                          <a:solidFill>
                            <a:schemeClr val="tx1"/>
                          </a:solidFill>
                          <a:latin typeface="+mn-lt"/>
                          <a:ea typeface="+mn-ea"/>
                          <a:cs typeface="+mn-cs"/>
                        </a:rPr>
                        <a:t>2</a:t>
                      </a:r>
                      <a:r>
                        <a:rPr lang="en-US" sz="1100" kern="1200" dirty="0" smtClean="0">
                          <a:solidFill>
                            <a:schemeClr val="tx1"/>
                          </a:solidFill>
                          <a:latin typeface="+mn-lt"/>
                          <a:ea typeface="+mn-ea"/>
                          <a:cs typeface="+mn-cs"/>
                        </a:rPr>
                        <a:t>O</a:t>
                      </a:r>
                      <a:r>
                        <a:rPr lang="en-US" sz="1100" kern="1200" baseline="-25000" dirty="0" smtClean="0">
                          <a:solidFill>
                            <a:schemeClr val="tx1"/>
                          </a:solidFill>
                          <a:latin typeface="+mn-lt"/>
                          <a:ea typeface="+mn-ea"/>
                          <a:cs typeface="+mn-cs"/>
                        </a:rPr>
                        <a:t>2</a:t>
                      </a:r>
                      <a:r>
                        <a:rPr lang="en-US" sz="1100" kern="1200" dirty="0" smtClean="0">
                          <a:solidFill>
                            <a:schemeClr val="tx1"/>
                          </a:solidFill>
                          <a:latin typeface="+mn-lt"/>
                          <a:ea typeface="+mn-ea"/>
                          <a:cs typeface="+mn-cs"/>
                        </a:rPr>
                        <a:t>, and Methanol-O</a:t>
                      </a:r>
                      <a:r>
                        <a:rPr lang="en-US" sz="1100" kern="1200" baseline="-25000" dirty="0" smtClean="0">
                          <a:solidFill>
                            <a:schemeClr val="tx1"/>
                          </a:solidFill>
                          <a:latin typeface="+mn-lt"/>
                          <a:ea typeface="+mn-ea"/>
                          <a:cs typeface="+mn-cs"/>
                        </a:rPr>
                        <a:t>2</a:t>
                      </a:r>
                      <a:endParaRPr lang="en-US" sz="1100" kern="1200" dirty="0" smtClean="0">
                        <a:solidFill>
                          <a:schemeClr val="tx1"/>
                        </a:solidFill>
                        <a:latin typeface="+mn-lt"/>
                        <a:ea typeface="+mn-ea"/>
                        <a:cs typeface="+mn-cs"/>
                      </a:endParaRPr>
                    </a:p>
                  </a:txBody>
                  <a:tcPr>
                    <a:solidFill>
                      <a:srgbClr val="92D050"/>
                    </a:solidFill>
                  </a:tcPr>
                </a:tc>
                <a:tc>
                  <a:txBody>
                    <a:bodyPr/>
                    <a:lstStyle/>
                    <a:p>
                      <a:pPr algn="l"/>
                      <a:r>
                        <a:rPr lang="en-US" sz="1100" dirty="0" smtClean="0"/>
                        <a:t>SRB</a:t>
                      </a:r>
                      <a:endParaRPr lang="en-US" sz="1100" dirty="0"/>
                    </a:p>
                  </a:txBody>
                  <a:tcPr>
                    <a:solidFill>
                      <a:srgbClr val="92D050"/>
                    </a:solidFill>
                  </a:tcPr>
                </a:tc>
                <a:tc>
                  <a:txBody>
                    <a:bodyPr/>
                    <a:lstStyle/>
                    <a:p>
                      <a:pPr algn="l"/>
                      <a:endParaRPr lang="en-US" sz="1100" dirty="0">
                        <a:latin typeface="+mn-lt"/>
                      </a:endParaRPr>
                    </a:p>
                  </a:txBody>
                  <a:tcPr>
                    <a:solidFill>
                      <a:srgbClr val="92D050"/>
                    </a:solidFill>
                  </a:tcPr>
                </a:tc>
              </a:tr>
              <a:tr h="403962">
                <a:tc>
                  <a:txBody>
                    <a:bodyPr/>
                    <a:lstStyle/>
                    <a:p>
                      <a:pPr algn="l"/>
                      <a:r>
                        <a:rPr lang="en-US" sz="1100" dirty="0" smtClean="0">
                          <a:latin typeface="+mn-lt"/>
                        </a:rPr>
                        <a:t>20</a:t>
                      </a:r>
                      <a:endParaRPr lang="en-US" sz="1100" dirty="0">
                        <a:latin typeface="+mn-lt"/>
                      </a:endParaRPr>
                    </a:p>
                  </a:txBody>
                  <a:tcPr>
                    <a:solidFill>
                      <a:srgbClr val="92D050"/>
                    </a:solidFill>
                  </a:tcPr>
                </a:tc>
                <a:tc>
                  <a:txBody>
                    <a:bodyPr/>
                    <a:lstStyle/>
                    <a:p>
                      <a:pPr algn="l"/>
                      <a:r>
                        <a:rPr lang="en-IN" sz="1100" dirty="0" smtClean="0">
                          <a:latin typeface="+mn-lt"/>
                        </a:rPr>
                        <a:t>07-10-2017</a:t>
                      </a:r>
                    </a:p>
                  </a:txBody>
                  <a:tcPr>
                    <a:solidFill>
                      <a:srgbClr val="92D050"/>
                    </a:solidFill>
                  </a:tcPr>
                </a:tc>
                <a:tc>
                  <a:txBody>
                    <a:bodyPr/>
                    <a:lstStyle/>
                    <a:p>
                      <a:pPr algn="l"/>
                      <a:r>
                        <a:rPr lang="en-US" sz="1100" dirty="0" smtClean="0">
                          <a:latin typeface="+mn-lt"/>
                        </a:rPr>
                        <a:t>8.30-9.30</a:t>
                      </a:r>
                      <a:endParaRPr lang="en-US" sz="1100" dirty="0"/>
                    </a:p>
                  </a:txBody>
                  <a:tcPr>
                    <a:solidFill>
                      <a:srgbClr val="92D050"/>
                    </a:solidFill>
                  </a:tcPr>
                </a:tc>
                <a:tc>
                  <a:txBody>
                    <a:bodyPr/>
                    <a:lstStyle/>
                    <a:p>
                      <a:r>
                        <a:rPr lang="en-US" sz="1100" dirty="0" smtClean="0"/>
                        <a:t>Saturday </a:t>
                      </a:r>
                    </a:p>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rPr>
                        <a:t>Fuels-Classification, units, Determination of calorific value, proximate and ultimate analysis, Numerical </a:t>
                      </a:r>
                    </a:p>
                  </a:txBody>
                  <a:tcPr>
                    <a:solidFill>
                      <a:srgbClr val="92D050"/>
                    </a:solidFill>
                  </a:tcPr>
                </a:tc>
                <a:tc>
                  <a:txBody>
                    <a:bodyPr/>
                    <a:lstStyle/>
                    <a:p>
                      <a:pPr algn="l"/>
                      <a:r>
                        <a:rPr lang="en-US" sz="1100" dirty="0" smtClean="0"/>
                        <a:t>SRB</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403962">
                <a:tc>
                  <a:txBody>
                    <a:bodyPr/>
                    <a:lstStyle/>
                    <a:p>
                      <a:pPr marL="0" indent="0" algn="l">
                        <a:buFontTx/>
                        <a:buNone/>
                      </a:pPr>
                      <a:r>
                        <a:rPr lang="en-IN" sz="1100" smtClean="0">
                          <a:latin typeface="+mn-lt"/>
                        </a:rPr>
                        <a:t>21</a:t>
                      </a:r>
                      <a:endParaRPr lang="en-IN" sz="1100" dirty="0">
                        <a:latin typeface="+mn-lt"/>
                      </a:endParaRPr>
                    </a:p>
                  </a:txBody>
                  <a:tcPr>
                    <a:solidFill>
                      <a:srgbClr val="92D050"/>
                    </a:solidFill>
                  </a:tcPr>
                </a:tc>
                <a:tc>
                  <a:txBody>
                    <a:bodyPr/>
                    <a:lstStyle/>
                    <a:p>
                      <a:pPr algn="l"/>
                      <a:r>
                        <a:rPr lang="en-IN" sz="1100" dirty="0" smtClean="0">
                          <a:latin typeface="+mn-lt"/>
                        </a:rPr>
                        <a:t>09-10-2017</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txBody>
                  <a:tcPr>
                    <a:solidFill>
                      <a:srgbClr val="92D050"/>
                    </a:solidFill>
                  </a:tcPr>
                </a:tc>
                <a:tc>
                  <a:txBody>
                    <a:bodyPr/>
                    <a:lstStyle/>
                    <a:p>
                      <a:r>
                        <a:rPr lang="en-US" sz="1100" dirty="0" smtClean="0"/>
                        <a:t>Monday</a:t>
                      </a:r>
                    </a:p>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rPr>
                        <a:t>Factors affecting corrosion, Corrosion control techniques</a:t>
                      </a:r>
                      <a:endParaRPr lang="en-US" sz="1100" dirty="0" smtClean="0">
                        <a:solidFill>
                          <a:schemeClr val="tx1"/>
                        </a:solidFill>
                        <a:latin typeface="+mn-lt"/>
                        <a:ea typeface="Calibri"/>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a typeface="Calibri"/>
                        <a:cs typeface="Times New Roman"/>
                      </a:endParaRPr>
                    </a:p>
                  </a:txBody>
                  <a:tcPr>
                    <a:solidFill>
                      <a:srgbClr val="92D050"/>
                    </a:solidFill>
                  </a:tcPr>
                </a:tc>
                <a:tc>
                  <a:txBody>
                    <a:bodyPr/>
                    <a:lstStyle/>
                    <a:p>
                      <a:pPr algn="l"/>
                      <a:r>
                        <a:rPr lang="en-US" sz="1100" dirty="0" smtClean="0"/>
                        <a:t>NMP</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403962">
                <a:tc>
                  <a:txBody>
                    <a:bodyPr/>
                    <a:lstStyle/>
                    <a:p>
                      <a:pPr marL="0" indent="0" algn="l">
                        <a:buFontTx/>
                        <a:buNone/>
                      </a:pPr>
                      <a:r>
                        <a:rPr lang="en-IN" sz="1100" dirty="0" smtClean="0">
                          <a:latin typeface="+mn-lt"/>
                        </a:rPr>
                        <a:t>22</a:t>
                      </a:r>
                      <a:endParaRPr lang="en-IN" sz="1100" dirty="0">
                        <a:latin typeface="+mn-lt"/>
                      </a:endParaRP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11-10-2017</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txBody>
                  <a:tcPr>
                    <a:solidFill>
                      <a:srgbClr val="92D050"/>
                    </a:solidFill>
                  </a:tcPr>
                </a:tc>
                <a:tc>
                  <a:txBody>
                    <a:bodyPr/>
                    <a:lstStyle/>
                    <a:p>
                      <a:r>
                        <a:rPr lang="en-US" sz="1100" dirty="0" smtClean="0"/>
                        <a:t>Wednesday</a:t>
                      </a:r>
                    </a:p>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rPr>
                        <a:t>Corrosion control techniques contd..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solidFill>
                          <a:schemeClr val="tx1"/>
                        </a:solidFill>
                        <a:latin typeface="+mn-lt"/>
                      </a:endParaRPr>
                    </a:p>
                  </a:txBody>
                  <a:tcPr>
                    <a:solidFill>
                      <a:srgbClr val="92D050"/>
                    </a:solidFill>
                  </a:tcPr>
                </a:tc>
                <a:tc>
                  <a:txBody>
                    <a:bodyPr/>
                    <a:lstStyle/>
                    <a:p>
                      <a:pPr algn="l"/>
                      <a:r>
                        <a:rPr lang="en-US" sz="1100" dirty="0" smtClean="0"/>
                        <a:t>NMP</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latin typeface="+mn-lt"/>
                      </a:endParaRPr>
                    </a:p>
                  </a:txBody>
                  <a:tcPr>
                    <a:solidFill>
                      <a:srgbClr val="92D050"/>
                    </a:solidFill>
                  </a:tcPr>
                </a:tc>
              </a:tr>
              <a:tr h="4039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23</a:t>
                      </a:r>
                      <a:endParaRPr lang="en-IN" sz="1100" dirty="0">
                        <a:latin typeface="+mn-lt"/>
                      </a:endParaRPr>
                    </a:p>
                  </a:txBody>
                  <a:tcPr>
                    <a:solidFill>
                      <a:srgbClr val="92D050"/>
                    </a:solidFill>
                  </a:tcPr>
                </a:tc>
                <a:tc>
                  <a:txBody>
                    <a:bodyPr/>
                    <a:lstStyle/>
                    <a:p>
                      <a:pPr algn="l"/>
                      <a:r>
                        <a:rPr lang="en-IN" sz="1100" dirty="0" smtClean="0">
                          <a:latin typeface="+mn-lt"/>
                        </a:rPr>
                        <a:t>13-10-2017</a:t>
                      </a:r>
                    </a:p>
                  </a:txBody>
                  <a:tcPr>
                    <a:solidFill>
                      <a:srgbClr val="92D050"/>
                    </a:solidFill>
                  </a:tcPr>
                </a:tc>
                <a:tc>
                  <a:txBody>
                    <a:bodyPr/>
                    <a:lstStyle/>
                    <a:p>
                      <a:r>
                        <a:rPr lang="en-US" sz="1100" dirty="0" smtClean="0"/>
                        <a:t>11.00-12.00</a:t>
                      </a:r>
                      <a:endParaRPr lang="en-US" sz="1100" dirty="0"/>
                    </a:p>
                  </a:txBody>
                  <a:tcPr>
                    <a:solidFill>
                      <a:srgbClr val="92D050"/>
                    </a:solidFill>
                  </a:tcPr>
                </a:tc>
                <a:tc>
                  <a:txBody>
                    <a:bodyPr/>
                    <a:lstStyle/>
                    <a:p>
                      <a:r>
                        <a:rPr lang="en-US" sz="1100" dirty="0" smtClean="0"/>
                        <a:t>Friday</a:t>
                      </a:r>
                    </a:p>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ea typeface="Calibri"/>
                          <a:cs typeface="Times New Roman"/>
                        </a:rPr>
                        <a:t>Bomb Calorimeter and Refining of petroleum of petrol</a:t>
                      </a: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solidFill>
                          <a:schemeClr val="tx1"/>
                        </a:solidFill>
                        <a:latin typeface="+mn-lt"/>
                      </a:endParaRPr>
                    </a:p>
                  </a:txBody>
                  <a:tcPr>
                    <a:solidFill>
                      <a:srgbClr val="92D050"/>
                    </a:solidFill>
                  </a:tcPr>
                </a:tc>
                <a:tc>
                  <a:txBody>
                    <a:bodyPr/>
                    <a:lstStyle/>
                    <a:p>
                      <a:pPr algn="l"/>
                      <a:r>
                        <a:rPr lang="en-US" sz="1100" dirty="0" smtClean="0"/>
                        <a:t>SRB</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4039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24</a:t>
                      </a:r>
                      <a:endParaRPr lang="en-IN" sz="1100" dirty="0">
                        <a:latin typeface="+mn-lt"/>
                      </a:endParaRPr>
                    </a:p>
                  </a:txBody>
                  <a:tcPr>
                    <a:solidFill>
                      <a:srgbClr val="92D050"/>
                    </a:solidFill>
                  </a:tcPr>
                </a:tc>
                <a:tc>
                  <a:txBody>
                    <a:bodyPr/>
                    <a:lstStyle/>
                    <a:p>
                      <a:pPr algn="l"/>
                      <a:r>
                        <a:rPr lang="en-IN" sz="1100" dirty="0" smtClean="0">
                          <a:latin typeface="+mn-lt"/>
                        </a:rPr>
                        <a:t>14-10-2017</a:t>
                      </a: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8.30-9.30</a:t>
                      </a:r>
                      <a:endParaRPr lang="en-US" sz="1100" dirty="0" smtClean="0"/>
                    </a:p>
                  </a:txBody>
                  <a:tcPr>
                    <a:solidFill>
                      <a:srgbClr val="92D050"/>
                    </a:solidFill>
                  </a:tcPr>
                </a:tc>
                <a:tc>
                  <a:txBody>
                    <a:bodyPr/>
                    <a:lstStyle/>
                    <a:p>
                      <a:r>
                        <a:rPr lang="en-US" sz="1100" dirty="0" smtClean="0"/>
                        <a:t>Saturday</a:t>
                      </a:r>
                    </a:p>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Times New Roman"/>
                          <a:cs typeface="Times New Roman"/>
                        </a:rPr>
                        <a:t>Catalytic cracking and reforming</a:t>
                      </a:r>
                      <a:endParaRPr lang="en-US" sz="1100" dirty="0" smtClean="0">
                        <a:solidFill>
                          <a:schemeClr val="tx1"/>
                        </a:solidFill>
                        <a:latin typeface="+mn-lt"/>
                        <a:ea typeface="Calibri"/>
                        <a:cs typeface="Times New Roman"/>
                      </a:endParaRPr>
                    </a:p>
                  </a:txBody>
                  <a:tcPr>
                    <a:solidFill>
                      <a:srgbClr val="92D050"/>
                    </a:solidFill>
                  </a:tcPr>
                </a:tc>
                <a:tc>
                  <a:txBody>
                    <a:bodyPr/>
                    <a:lstStyle/>
                    <a:p>
                      <a:pPr algn="l"/>
                      <a:r>
                        <a:rPr lang="en-US" sz="1100" dirty="0" smtClean="0"/>
                        <a:t>SRB</a:t>
                      </a:r>
                      <a:endParaRPr lang="en-US" sz="1100" dirty="0"/>
                    </a:p>
                  </a:txBody>
                  <a:tcPr>
                    <a:solidFill>
                      <a:srgbClr val="92D050"/>
                    </a:solidFill>
                  </a:tcPr>
                </a:tc>
                <a:tc>
                  <a:txBody>
                    <a:bodyPr/>
                    <a:lstStyle/>
                    <a:p>
                      <a:pPr algn="l"/>
                      <a:endParaRPr lang="en-IN" sz="1100" dirty="0">
                        <a:latin typeface="+mn-lt"/>
                      </a:endParaRPr>
                    </a:p>
                  </a:txBody>
                  <a:tcPr>
                    <a:solidFill>
                      <a:srgbClr val="92D050"/>
                    </a:solidFill>
                  </a:tcPr>
                </a:tc>
              </a:tr>
              <a:tr h="403962">
                <a:tc>
                  <a:txBody>
                    <a:bodyPr/>
                    <a:lstStyle/>
                    <a:p>
                      <a:pPr algn="l"/>
                      <a:r>
                        <a:rPr lang="en-US" sz="1100" dirty="0" smtClean="0">
                          <a:latin typeface="+mn-lt"/>
                        </a:rPr>
                        <a:t>25</a:t>
                      </a:r>
                      <a:endParaRPr lang="en-US" sz="1100" dirty="0">
                        <a:latin typeface="+mn-lt"/>
                      </a:endParaRPr>
                    </a:p>
                  </a:txBody>
                  <a:tcPr>
                    <a:solidFill>
                      <a:srgbClr val="92D050"/>
                    </a:solidFill>
                  </a:tcPr>
                </a:tc>
                <a:tc>
                  <a:txBody>
                    <a:bodyPr/>
                    <a:lstStyle/>
                    <a:p>
                      <a:pPr algn="l"/>
                      <a:r>
                        <a:rPr lang="en-IN" sz="1100" dirty="0" smtClean="0">
                          <a:latin typeface="+mn-lt"/>
                        </a:rPr>
                        <a:t>16-10-2017</a:t>
                      </a:r>
                      <a:endParaRPr lang="en-IN" sz="1100" dirty="0">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txBody>
                  <a:tcPr>
                    <a:solidFill>
                      <a:srgbClr val="92D050"/>
                    </a:solidFill>
                  </a:tcPr>
                </a:tc>
                <a:tc>
                  <a:txBody>
                    <a:bodyPr/>
                    <a:lstStyle/>
                    <a:p>
                      <a:r>
                        <a:rPr lang="en-US" sz="1100" dirty="0" smtClean="0"/>
                        <a:t>Monday</a:t>
                      </a:r>
                    </a:p>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rPr>
                        <a:t>Metal Finishing; Technological importance, Polarization, Decomposition potential, Over potential</a:t>
                      </a:r>
                    </a:p>
                  </a:txBody>
                  <a:tcPr>
                    <a:solidFill>
                      <a:srgbClr val="92D050"/>
                    </a:solidFill>
                  </a:tcPr>
                </a:tc>
                <a:tc>
                  <a:txBody>
                    <a:bodyPr/>
                    <a:lstStyle/>
                    <a:p>
                      <a:pPr algn="l"/>
                      <a:r>
                        <a:rPr lang="en-US" sz="1100" dirty="0" smtClean="0"/>
                        <a:t>NMP</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latin typeface="+mn-lt"/>
                      </a:endParaRPr>
                    </a:p>
                  </a:txBody>
                  <a:tcPr>
                    <a:solidFill>
                      <a:srgbClr val="92D050"/>
                    </a:solidFill>
                  </a:tcPr>
                </a:tc>
              </a:tr>
              <a:tr h="4039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26</a:t>
                      </a:r>
                      <a:endParaRPr lang="en-IN" sz="1100" dirty="0">
                        <a:latin typeface="+mn-lt"/>
                      </a:endParaRPr>
                    </a:p>
                  </a:txBody>
                  <a:tcPr>
                    <a:solidFill>
                      <a:srgbClr val="92D050"/>
                    </a:solidFill>
                  </a:tcPr>
                </a:tc>
                <a:tc>
                  <a:txBody>
                    <a:bodyPr/>
                    <a:lstStyle/>
                    <a:p>
                      <a:pPr algn="l"/>
                      <a:r>
                        <a:rPr lang="en-IN" sz="1100" dirty="0" smtClean="0">
                          <a:latin typeface="+mn-lt"/>
                        </a:rPr>
                        <a:t>21-10-2017</a:t>
                      </a:r>
                    </a:p>
                  </a:txBody>
                  <a:tcPr>
                    <a:solidFill>
                      <a:srgbClr val="92D050"/>
                    </a:solidFill>
                  </a:tcPr>
                </a:tc>
                <a:tc>
                  <a:txBody>
                    <a:bodyPr/>
                    <a:lstStyle/>
                    <a:p>
                      <a:pPr algn="l"/>
                      <a:r>
                        <a:rPr lang="en-US" sz="1100" dirty="0" smtClean="0">
                          <a:latin typeface="+mn-lt"/>
                        </a:rPr>
                        <a:t>8.30-9.30</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Saturday</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ea typeface="Calibri"/>
                          <a:cs typeface="Times New Roman"/>
                        </a:rPr>
                        <a:t>Gasoline Knocking in IC Engines, octane number, </a:t>
                      </a:r>
                      <a:r>
                        <a:rPr lang="en-US" sz="1100" dirty="0" err="1" smtClean="0">
                          <a:solidFill>
                            <a:schemeClr val="tx1"/>
                          </a:solidFill>
                          <a:latin typeface="+mn-lt"/>
                          <a:ea typeface="Calibri"/>
                          <a:cs typeface="Times New Roman"/>
                        </a:rPr>
                        <a:t>cetane</a:t>
                      </a:r>
                      <a:r>
                        <a:rPr lang="en-US" sz="1100" dirty="0" smtClean="0">
                          <a:solidFill>
                            <a:schemeClr val="tx1"/>
                          </a:solidFill>
                          <a:latin typeface="+mn-lt"/>
                          <a:ea typeface="Calibri"/>
                          <a:cs typeface="Times New Roman"/>
                        </a:rPr>
                        <a:t> number, Anti-knocking agents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txBody>
                  <a:tcPr>
                    <a:solidFill>
                      <a:srgbClr val="92D050"/>
                    </a:solidFill>
                  </a:tcPr>
                </a:tc>
                <a:tc>
                  <a:txBody>
                    <a:bodyPr/>
                    <a:lstStyle/>
                    <a:p>
                      <a:pPr algn="l"/>
                      <a:r>
                        <a:rPr lang="en-US" sz="1100" dirty="0" smtClean="0"/>
                        <a:t>SRB</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latin typeface="+mn-lt"/>
                      </a:endParaRPr>
                    </a:p>
                  </a:txBody>
                  <a:tcPr>
                    <a:solidFill>
                      <a:srgbClr val="92D050"/>
                    </a:solidFill>
                  </a:tcPr>
                </a:tc>
              </a:tr>
              <a:tr h="403962">
                <a:tc>
                  <a:txBody>
                    <a:bodyPr/>
                    <a:lstStyle/>
                    <a:p>
                      <a:pPr algn="l"/>
                      <a:r>
                        <a:rPr lang="en-US" sz="1100" dirty="0" smtClean="0">
                          <a:latin typeface="+mn-lt"/>
                        </a:rPr>
                        <a:t>27</a:t>
                      </a:r>
                      <a:endParaRPr lang="en-US" sz="1100" dirty="0">
                        <a:latin typeface="+mn-lt"/>
                      </a:endParaRPr>
                    </a:p>
                  </a:txBody>
                  <a:tcPr>
                    <a:solidFill>
                      <a:srgbClr val="92D050"/>
                    </a:solidFill>
                  </a:tcPr>
                </a:tc>
                <a:tc>
                  <a:txBody>
                    <a:bodyPr/>
                    <a:lstStyle/>
                    <a:p>
                      <a:pPr algn="l"/>
                      <a:r>
                        <a:rPr lang="en-IN" sz="1100" dirty="0" smtClean="0">
                          <a:latin typeface="+mn-lt"/>
                        </a:rPr>
                        <a:t>23-10-2017</a:t>
                      </a:r>
                      <a:endParaRPr lang="en-IN" sz="1100" dirty="0">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txBody>
                  <a:tcPr>
                    <a:solidFill>
                      <a:srgbClr val="92D050"/>
                    </a:solidFill>
                  </a:tcPr>
                </a:tc>
                <a:tc>
                  <a:txBody>
                    <a:bodyPr/>
                    <a:lstStyle/>
                    <a:p>
                      <a:pPr algn="l"/>
                      <a:r>
                        <a:rPr lang="en-US" sz="1100" dirty="0" smtClean="0"/>
                        <a:t>Monday</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rPr>
                        <a:t>Electroplating process and factors affecting deposit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txBody>
                  <a:tcPr>
                    <a:solidFill>
                      <a:srgbClr val="92D050"/>
                    </a:solidFill>
                  </a:tcPr>
                </a:tc>
                <a:tc>
                  <a:txBody>
                    <a:bodyPr/>
                    <a:lstStyle/>
                    <a:p>
                      <a:pPr algn="l"/>
                      <a:r>
                        <a:rPr lang="en-US" sz="1100" dirty="0" smtClean="0"/>
                        <a:t>NMP</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latin typeface="+mn-lt"/>
                      </a:endParaRPr>
                    </a:p>
                  </a:txBody>
                  <a:tcPr>
                    <a:solidFill>
                      <a:srgbClr val="92D050"/>
                    </a:solidFill>
                  </a:tcPr>
                </a:tc>
              </a:tr>
            </a:tbl>
          </a:graphicData>
        </a:graphic>
      </p:graphicFrame>
      <p:sp>
        <p:nvSpPr>
          <p:cNvPr id="6" name="TextBox 5"/>
          <p:cNvSpPr txBox="1"/>
          <p:nvPr/>
        </p:nvSpPr>
        <p:spPr>
          <a:xfrm>
            <a:off x="1496616" y="106195"/>
            <a:ext cx="6696744" cy="1077218"/>
          </a:xfrm>
          <a:prstGeom prst="rect">
            <a:avLst/>
          </a:prstGeom>
          <a:noFill/>
        </p:spPr>
        <p:txBody>
          <a:bodyPr wrap="square" rtlCol="0">
            <a:spAutoFit/>
          </a:bodyPr>
          <a:lstStyle/>
          <a:p>
            <a:pPr algn="ctr"/>
            <a:r>
              <a:rPr lang="en-US" sz="3200" b="1" dirty="0" smtClean="0">
                <a:latin typeface="+mn-lt"/>
              </a:rPr>
              <a:t>Course Delivery Schedule (Theory)</a:t>
            </a:r>
          </a:p>
          <a:p>
            <a:pPr algn="ctr"/>
            <a:r>
              <a:rPr lang="en-US" sz="3200" b="1" dirty="0" smtClean="0">
                <a:latin typeface="+mn-lt"/>
              </a:rPr>
              <a:t>Number of Course Credits: 4</a:t>
            </a:r>
            <a:endParaRPr lang="en-US" sz="3200" b="1" dirty="0">
              <a:latin typeface="+mn-lt"/>
            </a:endParaRPr>
          </a:p>
        </p:txBody>
      </p:sp>
    </p:spTree>
    <p:extLst>
      <p:ext uri="{BB962C8B-B14F-4D97-AF65-F5344CB8AC3E}">
        <p14:creationId xmlns:p14="http://schemas.microsoft.com/office/powerpoint/2010/main" val="4186094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609368946"/>
              </p:ext>
            </p:extLst>
          </p:nvPr>
        </p:nvGraphicFramePr>
        <p:xfrm>
          <a:off x="609600" y="1081243"/>
          <a:ext cx="8762999" cy="5548157"/>
        </p:xfrm>
        <a:graphic>
          <a:graphicData uri="http://schemas.openxmlformats.org/drawingml/2006/table">
            <a:tbl>
              <a:tblPr firstRow="1" bandRow="1">
                <a:tableStyleId>{5C22544A-7EE6-4342-B048-85BDC9FD1C3A}</a:tableStyleId>
              </a:tblPr>
              <a:tblGrid>
                <a:gridCol w="779208"/>
                <a:gridCol w="1187799"/>
                <a:gridCol w="1233393"/>
                <a:gridCol w="914400"/>
                <a:gridCol w="3200400"/>
                <a:gridCol w="609600"/>
                <a:gridCol w="838199"/>
              </a:tblGrid>
              <a:tr h="546846">
                <a:tc>
                  <a:txBody>
                    <a:bodyPr/>
                    <a:lstStyle/>
                    <a:p>
                      <a:pPr algn="l"/>
                      <a:r>
                        <a:rPr lang="en-IN" sz="1100" dirty="0" smtClean="0">
                          <a:latin typeface="+mn-lt"/>
                        </a:rPr>
                        <a:t>lecture</a:t>
                      </a:r>
                      <a:r>
                        <a:rPr lang="en-IN" sz="1100" baseline="0" dirty="0" smtClean="0">
                          <a:latin typeface="+mn-lt"/>
                        </a:rPr>
                        <a:t> No.</a:t>
                      </a:r>
                      <a:endParaRPr lang="en-IN" sz="1100" dirty="0">
                        <a:latin typeface="+mn-lt"/>
                      </a:endParaRPr>
                    </a:p>
                  </a:txBody>
                  <a:tcPr/>
                </a:tc>
                <a:tc>
                  <a:txBody>
                    <a:bodyPr/>
                    <a:lstStyle/>
                    <a:p>
                      <a:pPr algn="l"/>
                      <a:r>
                        <a:rPr lang="en-IN" sz="1100" dirty="0" smtClean="0">
                          <a:latin typeface="+mn-lt"/>
                        </a:rPr>
                        <a:t>Date</a:t>
                      </a:r>
                      <a:endParaRPr lang="en-IN" sz="1100" dirty="0">
                        <a:latin typeface="+mn-lt"/>
                      </a:endParaRPr>
                    </a:p>
                  </a:txBody>
                  <a:tcPr/>
                </a:tc>
                <a:tc>
                  <a:txBody>
                    <a:bodyPr/>
                    <a:lstStyle/>
                    <a:p>
                      <a:pPr algn="l"/>
                      <a:r>
                        <a:rPr lang="en-IN" sz="1100" dirty="0" smtClean="0">
                          <a:latin typeface="+mn-lt"/>
                        </a:rPr>
                        <a:t>Time</a:t>
                      </a:r>
                      <a:endParaRPr lang="en-IN" sz="1100" dirty="0">
                        <a:latin typeface="+mn-lt"/>
                      </a:endParaRPr>
                    </a:p>
                  </a:txBody>
                  <a:tcPr/>
                </a:tc>
                <a:tc>
                  <a:txBody>
                    <a:bodyPr/>
                    <a:lstStyle/>
                    <a:p>
                      <a:pPr algn="l"/>
                      <a:r>
                        <a:rPr lang="en-IN" sz="1100" dirty="0" smtClean="0">
                          <a:latin typeface="+mn-lt"/>
                        </a:rPr>
                        <a:t>Day</a:t>
                      </a:r>
                      <a:endParaRPr lang="en-IN" sz="1100" dirty="0">
                        <a:latin typeface="+mn-lt"/>
                      </a:endParaRPr>
                    </a:p>
                  </a:txBody>
                  <a:tcPr/>
                </a:tc>
                <a:tc>
                  <a:txBody>
                    <a:bodyPr/>
                    <a:lstStyle/>
                    <a:p>
                      <a:pPr algn="l"/>
                      <a:r>
                        <a:rPr lang="en-IN" sz="1100" dirty="0" smtClean="0">
                          <a:latin typeface="+mn-lt"/>
                        </a:rPr>
                        <a:t>Topic</a:t>
                      </a:r>
                      <a:endParaRPr lang="en-IN" sz="1100" dirty="0">
                        <a:latin typeface="+mn-lt"/>
                      </a:endParaRPr>
                    </a:p>
                  </a:txBody>
                  <a:tcPr/>
                </a:tc>
                <a:tc>
                  <a:txBody>
                    <a:bodyPr/>
                    <a:lstStyle/>
                    <a:p>
                      <a:pPr algn="l"/>
                      <a:r>
                        <a:rPr lang="en-IN" sz="1100" dirty="0" smtClean="0">
                          <a:latin typeface="+mn-lt"/>
                        </a:rPr>
                        <a:t>Delivered By</a:t>
                      </a:r>
                      <a:endParaRPr lang="en-IN" sz="1100" dirty="0">
                        <a:latin typeface="+mn-lt"/>
                      </a:endParaRPr>
                    </a:p>
                  </a:txBody>
                  <a:tcPr/>
                </a:tc>
                <a:tc>
                  <a:txBody>
                    <a:bodyPr/>
                    <a:lstStyle/>
                    <a:p>
                      <a:pPr algn="l"/>
                      <a:r>
                        <a:rPr lang="en-IN" sz="1100" dirty="0" smtClean="0">
                          <a:latin typeface="+mn-lt"/>
                        </a:rPr>
                        <a:t>Additional Activity</a:t>
                      </a:r>
                      <a:endParaRPr lang="en-IN" sz="1100" dirty="0">
                        <a:latin typeface="+mn-lt"/>
                      </a:endParaRPr>
                    </a:p>
                  </a:txBody>
                  <a:tcPr/>
                </a:tc>
              </a:tr>
              <a:tr h="387006">
                <a:tc>
                  <a:txBody>
                    <a:bodyPr/>
                    <a:lstStyle/>
                    <a:p>
                      <a:pPr algn="l"/>
                      <a:r>
                        <a:rPr lang="en-US" sz="1100" dirty="0" smtClean="0">
                          <a:latin typeface="+mn-lt"/>
                        </a:rPr>
                        <a:t>28</a:t>
                      </a:r>
                      <a:endParaRPr lang="en-US" sz="1100" dirty="0">
                        <a:latin typeface="+mn-lt"/>
                      </a:endParaRPr>
                    </a:p>
                  </a:txBody>
                  <a:tcPr>
                    <a:solidFill>
                      <a:srgbClr val="92D050"/>
                    </a:solidFill>
                  </a:tcPr>
                </a:tc>
                <a:tc>
                  <a:txBody>
                    <a:bodyPr/>
                    <a:lstStyle/>
                    <a:p>
                      <a:pPr algn="l"/>
                      <a:r>
                        <a:rPr lang="en-IN" sz="1100" dirty="0" smtClean="0">
                          <a:latin typeface="+mn-lt"/>
                        </a:rPr>
                        <a:t>25-10-2017</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Wednesday</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rPr>
                        <a:t>Types of Plating – Electro Plating – Chromium, Gold</a:t>
                      </a:r>
                    </a:p>
                  </a:txBody>
                  <a:tcPr marL="68580" marR="68580" marT="0" marB="0">
                    <a:solidFill>
                      <a:srgbClr val="92D050"/>
                    </a:solidFill>
                  </a:tcPr>
                </a:tc>
                <a:tc>
                  <a:txBody>
                    <a:bodyPr/>
                    <a:lstStyle/>
                    <a:p>
                      <a:pPr algn="l"/>
                      <a:r>
                        <a:rPr lang="en-US" sz="1100" dirty="0" smtClean="0"/>
                        <a:t>NMP</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87006">
                <a:tc>
                  <a:txBody>
                    <a:bodyPr/>
                    <a:lstStyle/>
                    <a:p>
                      <a:pPr algn="l"/>
                      <a:r>
                        <a:rPr lang="en-US" sz="1100" dirty="0" smtClean="0">
                          <a:latin typeface="+mn-lt"/>
                        </a:rPr>
                        <a:t>29</a:t>
                      </a:r>
                      <a:endParaRPr lang="en-US" sz="1100" dirty="0">
                        <a:latin typeface="+mn-lt"/>
                      </a:endParaRPr>
                    </a:p>
                  </a:txBody>
                  <a:tcPr>
                    <a:solidFill>
                      <a:srgbClr val="92D050"/>
                    </a:solidFill>
                  </a:tcPr>
                </a:tc>
                <a:tc>
                  <a:txBody>
                    <a:bodyPr/>
                    <a:lstStyle/>
                    <a:p>
                      <a:pPr algn="l"/>
                      <a:r>
                        <a:rPr lang="en-IN" sz="1100" dirty="0" smtClean="0">
                          <a:latin typeface="+mn-lt"/>
                        </a:rPr>
                        <a:t>27-10-2017</a:t>
                      </a:r>
                    </a:p>
                  </a:txBody>
                  <a:tcPr>
                    <a:solidFill>
                      <a:srgbClr val="92D050"/>
                    </a:solidFill>
                  </a:tcPr>
                </a:tc>
                <a:tc>
                  <a:txBody>
                    <a:bodyPr/>
                    <a:lstStyle/>
                    <a:p>
                      <a:r>
                        <a:rPr lang="en-US" sz="1100" dirty="0" smtClean="0"/>
                        <a:t>11.00-12.00</a:t>
                      </a:r>
                      <a:endParaRPr lang="en-US" sz="1100" dirty="0"/>
                    </a:p>
                  </a:txBody>
                  <a:tcPr>
                    <a:solidFill>
                      <a:srgbClr val="92D050"/>
                    </a:solidFill>
                  </a:tcPr>
                </a:tc>
                <a:tc>
                  <a:txBody>
                    <a:bodyPr/>
                    <a:lstStyle/>
                    <a:p>
                      <a:pPr algn="l"/>
                      <a:r>
                        <a:rPr lang="en-US" sz="1100" dirty="0" smtClean="0"/>
                        <a:t>Friday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rPr>
                        <a:t>Catalytic converters, power alcohol, biodiesel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mn-lt"/>
                      </a:endParaRPr>
                    </a:p>
                  </a:txBody>
                  <a:tcPr marL="68580" marR="68580" marT="0" marB="0">
                    <a:solidFill>
                      <a:srgbClr val="92D050"/>
                    </a:solidFill>
                  </a:tcPr>
                </a:tc>
                <a:tc>
                  <a:txBody>
                    <a:bodyPr/>
                    <a:lstStyle/>
                    <a:p>
                      <a:pPr algn="l"/>
                      <a:r>
                        <a:rPr lang="en-US" sz="1100" dirty="0" smtClean="0"/>
                        <a:t>SRB</a:t>
                      </a:r>
                      <a:endParaRPr lang="en-US" sz="1100" dirty="0">
                        <a:latin typeface="+mn-lt"/>
                      </a:endParaRPr>
                    </a:p>
                  </a:txBody>
                  <a:tcPr>
                    <a:solidFill>
                      <a:srgbClr val="92D050"/>
                    </a:solidFill>
                  </a:tcPr>
                </a:tc>
                <a:tc>
                  <a:txBody>
                    <a:bodyPr/>
                    <a:lstStyle/>
                    <a:p>
                      <a:pPr algn="l"/>
                      <a:endParaRPr lang="en-US" sz="1100" dirty="0">
                        <a:latin typeface="+mn-lt"/>
                      </a:endParaRPr>
                    </a:p>
                  </a:txBody>
                  <a:tcPr>
                    <a:solidFill>
                      <a:srgbClr val="92D050"/>
                    </a:solidFill>
                  </a:tcPr>
                </a:tc>
              </a:tr>
              <a:tr h="387006">
                <a:tc>
                  <a:txBody>
                    <a:bodyPr/>
                    <a:lstStyle/>
                    <a:p>
                      <a:pPr algn="l"/>
                      <a:r>
                        <a:rPr lang="en-US" sz="1100" dirty="0" smtClean="0">
                          <a:latin typeface="+mn-lt"/>
                        </a:rPr>
                        <a:t>30</a:t>
                      </a:r>
                      <a:endParaRPr lang="en-US" sz="1100" dirty="0">
                        <a:latin typeface="+mn-lt"/>
                      </a:endParaRPr>
                    </a:p>
                  </a:txBody>
                  <a:tcPr>
                    <a:solidFill>
                      <a:srgbClr val="92D050"/>
                    </a:solidFill>
                  </a:tcPr>
                </a:tc>
                <a:tc>
                  <a:txBody>
                    <a:bodyPr/>
                    <a:lstStyle/>
                    <a:p>
                      <a:pPr algn="l"/>
                      <a:r>
                        <a:rPr lang="en-IN" sz="1100" dirty="0" smtClean="0">
                          <a:latin typeface="+mn-lt"/>
                        </a:rPr>
                        <a:t>28-10-2017</a:t>
                      </a:r>
                    </a:p>
                  </a:txBody>
                  <a:tcPr>
                    <a:solidFill>
                      <a:srgbClr val="92D050"/>
                    </a:solidFill>
                  </a:tcPr>
                </a:tc>
                <a:tc>
                  <a:txBody>
                    <a:bodyPr/>
                    <a:lstStyle/>
                    <a:p>
                      <a:pPr algn="l"/>
                      <a:r>
                        <a:rPr lang="en-US" sz="1100" dirty="0" smtClean="0">
                          <a:latin typeface="+mn-lt"/>
                        </a:rPr>
                        <a:t>8.30-9.30</a:t>
                      </a:r>
                      <a:endParaRPr lang="en-US" sz="1100" dirty="0"/>
                    </a:p>
                  </a:txBody>
                  <a:tcPr>
                    <a:solidFill>
                      <a:srgbClr val="92D050"/>
                    </a:solidFill>
                  </a:tcPr>
                </a:tc>
                <a:tc>
                  <a:txBody>
                    <a:bodyPr/>
                    <a:lstStyle/>
                    <a:p>
                      <a:pPr algn="l"/>
                      <a:r>
                        <a:rPr lang="en-US" sz="1100" dirty="0" smtClean="0"/>
                        <a:t>Saturday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rPr>
                        <a:t>Flue gas: Sources and control measures</a:t>
                      </a:r>
                      <a:endParaRPr lang="en-US" sz="1100" dirty="0" smtClean="0">
                        <a:solidFill>
                          <a:schemeClr val="tx1"/>
                        </a:solidFill>
                        <a:latin typeface="+mn-lt"/>
                        <a:ea typeface="Calibri"/>
                        <a:cs typeface="Times New Roman"/>
                      </a:endParaRPr>
                    </a:p>
                  </a:txBody>
                  <a:tcPr marL="68580" marR="68580" marT="0" marB="0">
                    <a:solidFill>
                      <a:srgbClr val="92D050"/>
                    </a:solidFill>
                  </a:tcPr>
                </a:tc>
                <a:tc>
                  <a:txBody>
                    <a:bodyPr/>
                    <a:lstStyle/>
                    <a:p>
                      <a:pPr algn="l"/>
                      <a:r>
                        <a:rPr lang="en-US" sz="1100" dirty="0" smtClean="0"/>
                        <a:t>SRB</a:t>
                      </a:r>
                      <a:endParaRPr lang="en-US" sz="1100" dirty="0">
                        <a:latin typeface="+mn-lt"/>
                      </a:endParaRPr>
                    </a:p>
                  </a:txBody>
                  <a:tcPr>
                    <a:solidFill>
                      <a:srgbClr val="92D050"/>
                    </a:solidFill>
                  </a:tcPr>
                </a:tc>
                <a:tc>
                  <a:txBody>
                    <a:bodyPr/>
                    <a:lstStyle/>
                    <a:p>
                      <a:pPr algn="l"/>
                      <a:endParaRPr lang="en-US" sz="1100" dirty="0">
                        <a:latin typeface="+mn-lt"/>
                      </a:endParaRPr>
                    </a:p>
                  </a:txBody>
                  <a:tcPr>
                    <a:solidFill>
                      <a:srgbClr val="92D050"/>
                    </a:solidFill>
                  </a:tcPr>
                </a:tc>
              </a:tr>
              <a:tr h="387006">
                <a:tc>
                  <a:txBody>
                    <a:bodyPr/>
                    <a:lstStyle/>
                    <a:p>
                      <a:pPr algn="l"/>
                      <a:r>
                        <a:rPr lang="en-US" sz="1100" dirty="0" smtClean="0">
                          <a:latin typeface="+mn-lt"/>
                        </a:rPr>
                        <a:t>31</a:t>
                      </a:r>
                      <a:endParaRPr lang="en-US" sz="1100" dirty="0">
                        <a:latin typeface="+mn-lt"/>
                      </a:endParaRPr>
                    </a:p>
                  </a:txBody>
                  <a:tcPr>
                    <a:solidFill>
                      <a:srgbClr val="92D050"/>
                    </a:solidFill>
                  </a:tcPr>
                </a:tc>
                <a:tc>
                  <a:txBody>
                    <a:bodyPr/>
                    <a:lstStyle/>
                    <a:p>
                      <a:pPr algn="l"/>
                      <a:r>
                        <a:rPr lang="en-IN" sz="1100" dirty="0" smtClean="0">
                          <a:latin typeface="+mn-lt"/>
                        </a:rPr>
                        <a:t>30-10-2017</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Monday</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rPr>
                        <a:t>Electro-less Plating – Cu (PCBs), Nickel </a:t>
                      </a:r>
                      <a:endParaRPr lang="en-US" sz="1100" dirty="0" smtClean="0">
                        <a:solidFill>
                          <a:schemeClr val="tx1"/>
                        </a:solidFill>
                        <a:latin typeface="+mn-lt"/>
                        <a:ea typeface="Calibri"/>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txBody>
                  <a:tcPr marL="68580" marR="68580" marT="0" marB="0">
                    <a:solidFill>
                      <a:srgbClr val="92D050"/>
                    </a:solidFill>
                  </a:tcPr>
                </a:tc>
                <a:tc>
                  <a:txBody>
                    <a:bodyPr/>
                    <a:lstStyle/>
                    <a:p>
                      <a:pPr algn="l"/>
                      <a:r>
                        <a:rPr lang="en-US" sz="1100" dirty="0" smtClean="0"/>
                        <a:t>NMP</a:t>
                      </a:r>
                      <a:endParaRPr lang="en-US" sz="1100" dirty="0">
                        <a:latin typeface="+mn-lt"/>
                      </a:endParaRPr>
                    </a:p>
                  </a:txBody>
                  <a:tcPr>
                    <a:solidFill>
                      <a:srgbClr val="92D050"/>
                    </a:solidFill>
                  </a:tcPr>
                </a:tc>
                <a:tc>
                  <a:txBody>
                    <a:bodyPr/>
                    <a:lstStyle/>
                    <a:p>
                      <a:pPr algn="l"/>
                      <a:endParaRPr lang="en-US" sz="1100" dirty="0">
                        <a:latin typeface="+mn-lt"/>
                      </a:endParaRPr>
                    </a:p>
                  </a:txBody>
                  <a:tcPr>
                    <a:solidFill>
                      <a:srgbClr val="92D050"/>
                    </a:solidFill>
                  </a:tcPr>
                </a:tc>
              </a:tr>
              <a:tr h="387006">
                <a:tc>
                  <a:txBody>
                    <a:bodyPr/>
                    <a:lstStyle/>
                    <a:p>
                      <a:r>
                        <a:rPr lang="en-US" sz="1100" dirty="0" smtClean="0"/>
                        <a:t>32</a:t>
                      </a:r>
                      <a:endParaRPr lang="en-US" sz="1100" dirty="0"/>
                    </a:p>
                  </a:txBody>
                  <a:tcPr>
                    <a:solidFill>
                      <a:srgbClr val="92D050"/>
                    </a:solidFill>
                  </a:tcPr>
                </a:tc>
                <a:tc>
                  <a:txBody>
                    <a:bodyPr/>
                    <a:lstStyle/>
                    <a:p>
                      <a:pPr algn="l"/>
                      <a:r>
                        <a:rPr lang="en-IN" sz="1100" dirty="0" smtClean="0">
                          <a:latin typeface="+mn-lt"/>
                        </a:rPr>
                        <a:t>03-11-2017</a:t>
                      </a:r>
                    </a:p>
                  </a:txBody>
                  <a:tcPr>
                    <a:solidFill>
                      <a:srgbClr val="92D050"/>
                    </a:solidFill>
                  </a:tcPr>
                </a:tc>
                <a:tc>
                  <a:txBody>
                    <a:bodyPr/>
                    <a:lstStyle/>
                    <a:p>
                      <a:r>
                        <a:rPr lang="en-US" sz="1100" dirty="0" smtClean="0"/>
                        <a:t>11.00-12.00</a:t>
                      </a:r>
                    </a:p>
                    <a:p>
                      <a:pPr algn="l"/>
                      <a:endParaRPr lang="en-US" sz="1100" dirty="0"/>
                    </a:p>
                  </a:txBody>
                  <a:tcPr>
                    <a:solidFill>
                      <a:srgbClr val="92D050"/>
                    </a:solidFill>
                  </a:tcPr>
                </a:tc>
                <a:tc>
                  <a:txBody>
                    <a:bodyPr/>
                    <a:lstStyle/>
                    <a:p>
                      <a:pPr algn="l"/>
                      <a:r>
                        <a:rPr lang="en-US" sz="1100" dirty="0" smtClean="0"/>
                        <a:t>Friday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Times New Roman"/>
                          <a:cs typeface="Times New Roman"/>
                        </a:rPr>
                        <a:t>Chemical Kinetics: Rate of reaction, Order, molecularity, Numerical problems with suitable examples on order and molecularity of reaction</a:t>
                      </a:r>
                      <a:endParaRPr lang="en-US" sz="1100" dirty="0" smtClean="0">
                        <a:solidFill>
                          <a:schemeClr val="tx1"/>
                        </a:solidFill>
                        <a:latin typeface="+mn-lt"/>
                      </a:endParaRPr>
                    </a:p>
                  </a:txBody>
                  <a:tcPr marL="68580" marR="68580" marT="0" marB="0">
                    <a:solidFill>
                      <a:srgbClr val="92D050"/>
                    </a:solidFill>
                  </a:tcPr>
                </a:tc>
                <a:tc>
                  <a:txBody>
                    <a:bodyPr/>
                    <a:lstStyle/>
                    <a:p>
                      <a:pPr algn="l"/>
                      <a:r>
                        <a:rPr lang="en-US" sz="1100" dirty="0" smtClean="0"/>
                        <a:t>SRB</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87006">
                <a:tc>
                  <a:txBody>
                    <a:bodyPr/>
                    <a:lstStyle/>
                    <a:p>
                      <a:r>
                        <a:rPr lang="en-US" sz="1100" dirty="0" smtClean="0"/>
                        <a:t>33</a:t>
                      </a:r>
                      <a:endParaRPr lang="en-US" sz="1100" dirty="0"/>
                    </a:p>
                  </a:txBody>
                  <a:tcPr>
                    <a:solidFill>
                      <a:srgbClr val="92D050"/>
                    </a:solidFill>
                  </a:tcPr>
                </a:tc>
                <a:tc>
                  <a:txBody>
                    <a:bodyPr/>
                    <a:lstStyle/>
                    <a:p>
                      <a:pPr algn="l"/>
                      <a:r>
                        <a:rPr lang="en-IN" sz="1100" dirty="0" smtClean="0">
                          <a:latin typeface="+mn-lt"/>
                        </a:rPr>
                        <a:t>04-11-2017</a:t>
                      </a:r>
                    </a:p>
                  </a:txBody>
                  <a:tcPr>
                    <a:solidFill>
                      <a:srgbClr val="92D050"/>
                    </a:solidFill>
                  </a:tcPr>
                </a:tc>
                <a:tc>
                  <a:txBody>
                    <a:bodyPr/>
                    <a:lstStyle/>
                    <a:p>
                      <a:r>
                        <a:rPr lang="en-US" sz="1100" dirty="0" smtClean="0">
                          <a:latin typeface="+mn-lt"/>
                        </a:rPr>
                        <a:t>8.30-9.30</a:t>
                      </a:r>
                      <a:endParaRPr lang="en-US" sz="1100" dirty="0"/>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Saturday</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effectLst/>
                          <a:latin typeface="+mn-lt"/>
                          <a:ea typeface="Calibri" panose="020F0502020204030204" pitchFamily="34" charset="0"/>
                          <a:cs typeface="Times New Roman" panose="02020603050405020304" pitchFamily="18" charset="0"/>
                        </a:rPr>
                        <a:t>Zero, first and Second order and integrated rate law of third - order nth order</a:t>
                      </a:r>
                      <a:endParaRPr lang="en-US" sz="1100" dirty="0" smtClean="0">
                        <a:solidFill>
                          <a:schemeClr val="tx1"/>
                        </a:solidFill>
                        <a:latin typeface="+mn-lt"/>
                      </a:endParaRPr>
                    </a:p>
                  </a:txBody>
                  <a:tcPr marL="68580" marR="68580" marT="0" marB="0">
                    <a:solidFill>
                      <a:srgbClr val="92D050"/>
                    </a:solidFill>
                  </a:tcPr>
                </a:tc>
                <a:tc>
                  <a:txBody>
                    <a:bodyPr/>
                    <a:lstStyle/>
                    <a:p>
                      <a:pPr algn="l"/>
                      <a:r>
                        <a:rPr lang="en-US" sz="1100" dirty="0" smtClean="0"/>
                        <a:t>SRB</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2913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latin typeface="+mn-lt"/>
                      </a:endParaRPr>
                    </a:p>
                  </a:txBody>
                  <a:tcPr>
                    <a:solidFill>
                      <a:srgbClr val="92D050"/>
                    </a:solidFill>
                  </a:tcPr>
                </a:tc>
                <a:tc>
                  <a:txBody>
                    <a:bodyPr/>
                    <a:lstStyle/>
                    <a:p>
                      <a:pPr algn="l"/>
                      <a:r>
                        <a:rPr lang="en-IN" sz="1100" dirty="0" smtClean="0">
                          <a:latin typeface="+mn-lt"/>
                        </a:rPr>
                        <a:t>06-11-2017</a:t>
                      </a:r>
                    </a:p>
                  </a:txBody>
                  <a:tcPr>
                    <a:solidFill>
                      <a:srgbClr val="92D050"/>
                    </a:solidFill>
                  </a:tcPr>
                </a:tc>
                <a:tc>
                  <a:txBody>
                    <a:bodyPr/>
                    <a:lstStyle/>
                    <a:p>
                      <a:endParaRPr lang="en-US"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Monday</a:t>
                      </a:r>
                    </a:p>
                  </a:txBody>
                  <a:tcPr>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latin typeface="+mn-lt"/>
                        </a:rPr>
                        <a:t>Term Test II</a:t>
                      </a:r>
                      <a:endParaRPr lang="en-US" sz="1100" dirty="0">
                        <a:solidFill>
                          <a:srgbClr val="FF0000"/>
                        </a:solidFill>
                        <a:latin typeface="+mn-lt"/>
                      </a:endParaRP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0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latin typeface="+mn-lt"/>
                      </a:endParaRPr>
                    </a:p>
                  </a:txBody>
                  <a:tcPr>
                    <a:solidFill>
                      <a:srgbClr val="92D050"/>
                    </a:solidFill>
                  </a:tcPr>
                </a:tc>
                <a:tc>
                  <a:txBody>
                    <a:bodyPr/>
                    <a:lstStyle/>
                    <a:p>
                      <a:pPr algn="l"/>
                      <a:r>
                        <a:rPr lang="en-IN" sz="1100" dirty="0" smtClean="0">
                          <a:latin typeface="+mn-lt"/>
                        </a:rPr>
                        <a:t>07-11-2017</a:t>
                      </a:r>
                    </a:p>
                  </a:txBody>
                  <a:tcPr>
                    <a:solidFill>
                      <a:srgbClr val="92D050"/>
                    </a:solidFill>
                  </a:tcPr>
                </a:tc>
                <a:tc>
                  <a:txBody>
                    <a:bodyPr/>
                    <a:lstStyle/>
                    <a:p>
                      <a:pPr algn="l"/>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Tuesday</a:t>
                      </a: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latin typeface="+mn-lt"/>
                        </a:rPr>
                        <a:t>Term Test II</a:t>
                      </a: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87006">
                <a:tc>
                  <a:txBody>
                    <a:bodyPr/>
                    <a:lstStyle/>
                    <a:p>
                      <a:pPr algn="l"/>
                      <a:endParaRPr lang="en-US" sz="1100" dirty="0">
                        <a:latin typeface="+mn-lt"/>
                      </a:endParaRPr>
                    </a:p>
                  </a:txBody>
                  <a:tcPr>
                    <a:solidFill>
                      <a:srgbClr val="92D050"/>
                    </a:solidFill>
                  </a:tcPr>
                </a:tc>
                <a:tc>
                  <a:txBody>
                    <a:bodyPr/>
                    <a:lstStyle/>
                    <a:p>
                      <a:pPr algn="l"/>
                      <a:r>
                        <a:rPr lang="en-IN" sz="1100" dirty="0" smtClean="0">
                          <a:latin typeface="+mn-lt"/>
                        </a:rPr>
                        <a:t>08-11-2017</a:t>
                      </a:r>
                    </a:p>
                  </a:txBody>
                  <a:tcPr>
                    <a:solidFill>
                      <a:srgbClr val="92D050"/>
                    </a:solidFill>
                  </a:tcPr>
                </a:tc>
                <a:tc>
                  <a:txBody>
                    <a:bodyPr/>
                    <a:lstStyle/>
                    <a:p>
                      <a:pPr algn="l"/>
                      <a:endParaRPr lang="en-US" sz="1100" dirty="0"/>
                    </a:p>
                  </a:txBody>
                  <a:tcPr>
                    <a:solidFill>
                      <a:srgbClr val="92D050"/>
                    </a:solidFill>
                  </a:tcPr>
                </a:tc>
                <a:tc>
                  <a:txBody>
                    <a:bodyPr/>
                    <a:lstStyle/>
                    <a:p>
                      <a:pPr algn="l"/>
                      <a:r>
                        <a:rPr lang="en-US" sz="1100" dirty="0" smtClean="0"/>
                        <a:t>Wednesday</a:t>
                      </a: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latin typeface="+mn-lt"/>
                        </a:rPr>
                        <a:t>Term Test II</a:t>
                      </a: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87006">
                <a:tc>
                  <a:txBody>
                    <a:bodyPr/>
                    <a:lstStyle/>
                    <a:p>
                      <a:pPr algn="l"/>
                      <a:endParaRPr lang="en-US" sz="1100" dirty="0">
                        <a:latin typeface="+mn-lt"/>
                      </a:endParaRPr>
                    </a:p>
                  </a:txBody>
                  <a:tcPr>
                    <a:solidFill>
                      <a:srgbClr val="92D050"/>
                    </a:solidFill>
                  </a:tcPr>
                </a:tc>
                <a:tc>
                  <a:txBody>
                    <a:bodyPr/>
                    <a:lstStyle/>
                    <a:p>
                      <a:pPr algn="l"/>
                      <a:r>
                        <a:rPr lang="en-IN" sz="1100" dirty="0" smtClean="0">
                          <a:latin typeface="+mn-lt"/>
                        </a:rPr>
                        <a:t>09-11-2017</a:t>
                      </a:r>
                    </a:p>
                  </a:txBody>
                  <a:tcPr>
                    <a:solidFill>
                      <a:srgbClr val="92D050"/>
                    </a:solidFill>
                  </a:tcPr>
                </a:tc>
                <a:tc>
                  <a:txBody>
                    <a:bodyPr/>
                    <a:lstStyle/>
                    <a:p>
                      <a:pPr algn="l"/>
                      <a:endParaRPr lang="en-US" sz="1100" dirty="0"/>
                    </a:p>
                  </a:txBody>
                  <a:tcPr>
                    <a:solidFill>
                      <a:srgbClr val="92D050"/>
                    </a:solidFill>
                  </a:tcPr>
                </a:tc>
                <a:tc>
                  <a:txBody>
                    <a:bodyPr/>
                    <a:lstStyle/>
                    <a:p>
                      <a:pPr algn="l"/>
                      <a:r>
                        <a:rPr lang="en-US" sz="1100" dirty="0" smtClean="0"/>
                        <a:t>Thursday</a:t>
                      </a:r>
                      <a:endParaRPr lang="en-US" sz="1100" dirty="0"/>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latin typeface="+mn-lt"/>
                        </a:rPr>
                        <a:t>Term Test II</a:t>
                      </a: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87006">
                <a:tc>
                  <a:txBody>
                    <a:bodyPr/>
                    <a:lstStyle/>
                    <a:p>
                      <a:pPr algn="l"/>
                      <a:endParaRPr lang="en-US" sz="1100" dirty="0">
                        <a:latin typeface="+mn-lt"/>
                      </a:endParaRPr>
                    </a:p>
                  </a:txBody>
                  <a:tcPr>
                    <a:solidFill>
                      <a:srgbClr val="92D050"/>
                    </a:solidFill>
                  </a:tcPr>
                </a:tc>
                <a:tc>
                  <a:txBody>
                    <a:bodyPr/>
                    <a:lstStyle/>
                    <a:p>
                      <a:pPr algn="l"/>
                      <a:r>
                        <a:rPr lang="en-IN" sz="1100" dirty="0" smtClean="0">
                          <a:latin typeface="+mn-lt"/>
                        </a:rPr>
                        <a:t>10-11-2017</a:t>
                      </a: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Friday</a:t>
                      </a: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latin typeface="+mn-lt"/>
                        </a:rPr>
                        <a:t>Term Test II</a:t>
                      </a: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87006">
                <a:tc>
                  <a:txBody>
                    <a:bodyPr/>
                    <a:lstStyle/>
                    <a:p>
                      <a:pPr algn="l"/>
                      <a:endParaRPr lang="en-US" sz="1100" dirty="0">
                        <a:latin typeface="+mn-lt"/>
                      </a:endParaRPr>
                    </a:p>
                  </a:txBody>
                  <a:tcPr>
                    <a:solidFill>
                      <a:srgbClr val="92D050"/>
                    </a:solidFill>
                  </a:tcPr>
                </a:tc>
                <a:tc>
                  <a:txBody>
                    <a:bodyPr/>
                    <a:lstStyle/>
                    <a:p>
                      <a:pPr algn="l"/>
                      <a:r>
                        <a:rPr lang="en-IN" sz="1100" dirty="0" smtClean="0">
                          <a:latin typeface="+mn-lt"/>
                        </a:rPr>
                        <a:t>11-11-2017</a:t>
                      </a:r>
                      <a:endParaRPr lang="en-IN" sz="1100" dirty="0">
                        <a:latin typeface="+mn-lt"/>
                      </a:endParaRPr>
                    </a:p>
                  </a:txBody>
                  <a:tcPr>
                    <a:solidFill>
                      <a:srgbClr val="92D050"/>
                    </a:solidFill>
                  </a:tcPr>
                </a:tc>
                <a:tc>
                  <a:txBody>
                    <a:bodyPr/>
                    <a:lstStyle/>
                    <a:p>
                      <a:pPr algn="l"/>
                      <a:endParaRPr lang="en-US" sz="1100" dirty="0"/>
                    </a:p>
                  </a:txBody>
                  <a:tcPr>
                    <a:solidFill>
                      <a:srgbClr val="92D050"/>
                    </a:solidFill>
                  </a:tcPr>
                </a:tc>
                <a:tc>
                  <a:txBody>
                    <a:bodyPr/>
                    <a:lstStyle/>
                    <a:p>
                      <a:pPr algn="l"/>
                      <a:r>
                        <a:rPr lang="en-US" sz="1100" dirty="0" smtClean="0"/>
                        <a:t>Saturday</a:t>
                      </a:r>
                    </a:p>
                  </a:txBody>
                  <a:tcP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rgbClr val="FF0000"/>
                          </a:solidFill>
                          <a:latin typeface="+mn-lt"/>
                        </a:rPr>
                        <a:t>Term Test II</a:t>
                      </a: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65795">
                <a:tc>
                  <a:txBody>
                    <a:bodyPr/>
                    <a:lstStyle/>
                    <a:p>
                      <a:pPr algn="l"/>
                      <a:r>
                        <a:rPr lang="en-US" sz="1100" dirty="0" smtClean="0">
                          <a:latin typeface="+mn-lt"/>
                        </a:rPr>
                        <a:t>34</a:t>
                      </a:r>
                      <a:endParaRPr lang="en-US" sz="1100" dirty="0">
                        <a:latin typeface="+mn-lt"/>
                      </a:endParaRPr>
                    </a:p>
                  </a:txBody>
                  <a:tcPr>
                    <a:solidFill>
                      <a:srgbClr val="92D050"/>
                    </a:solidFill>
                  </a:tcPr>
                </a:tc>
                <a:tc>
                  <a:txBody>
                    <a:bodyPr/>
                    <a:lstStyle/>
                    <a:p>
                      <a:pPr algn="l"/>
                      <a:r>
                        <a:rPr lang="en-IN" sz="1100" dirty="0" smtClean="0">
                          <a:latin typeface="+mn-lt"/>
                        </a:rPr>
                        <a:t>13-11-2017</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txBody>
                  <a:tcPr>
                    <a:solidFill>
                      <a:srgbClr val="92D050"/>
                    </a:solidFill>
                  </a:tcPr>
                </a:tc>
                <a:tc>
                  <a:txBody>
                    <a:bodyPr/>
                    <a:lstStyle/>
                    <a:p>
                      <a:pPr algn="l"/>
                      <a:r>
                        <a:rPr lang="en-US" sz="1100" dirty="0" smtClean="0"/>
                        <a:t>Monday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smtClean="0">
                          <a:solidFill>
                            <a:schemeClr val="tx1"/>
                          </a:solidFill>
                          <a:latin typeface="+mn-lt"/>
                        </a:rPr>
                        <a:t>Tacticity</a:t>
                      </a:r>
                      <a:r>
                        <a:rPr lang="en-US" sz="1100" dirty="0" smtClean="0">
                          <a:solidFill>
                            <a:schemeClr val="tx1"/>
                          </a:solidFill>
                          <a:latin typeface="+mn-lt"/>
                        </a:rPr>
                        <a:t> and nomenclature of polymers</a:t>
                      </a:r>
                    </a:p>
                  </a:txBody>
                  <a:tcPr marL="68580" marR="68580" marT="0" marB="0">
                    <a:solidFill>
                      <a:srgbClr val="92D050"/>
                    </a:solidFill>
                  </a:tcPr>
                </a:tc>
                <a:tc>
                  <a:txBody>
                    <a:bodyPr/>
                    <a:lstStyle/>
                    <a:p>
                      <a:pPr algn="l"/>
                      <a:r>
                        <a:rPr lang="en-US" sz="1100" dirty="0" smtClean="0"/>
                        <a:t>NMP</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bl>
          </a:graphicData>
        </a:graphic>
      </p:graphicFrame>
      <p:sp>
        <p:nvSpPr>
          <p:cNvPr id="6" name="TextBox 5"/>
          <p:cNvSpPr txBox="1"/>
          <p:nvPr/>
        </p:nvSpPr>
        <p:spPr>
          <a:xfrm>
            <a:off x="1496616" y="106195"/>
            <a:ext cx="6696744" cy="1077218"/>
          </a:xfrm>
          <a:prstGeom prst="rect">
            <a:avLst/>
          </a:prstGeom>
          <a:noFill/>
        </p:spPr>
        <p:txBody>
          <a:bodyPr wrap="square" rtlCol="0">
            <a:spAutoFit/>
          </a:bodyPr>
          <a:lstStyle/>
          <a:p>
            <a:pPr algn="ctr"/>
            <a:r>
              <a:rPr lang="en-US" sz="3200" b="1" dirty="0" smtClean="0">
                <a:latin typeface="+mn-lt"/>
              </a:rPr>
              <a:t>Course Delivery Schedule (Theory)</a:t>
            </a:r>
          </a:p>
          <a:p>
            <a:pPr algn="ctr"/>
            <a:r>
              <a:rPr lang="en-US" sz="3200" b="1" dirty="0" smtClean="0">
                <a:latin typeface="+mn-lt"/>
              </a:rPr>
              <a:t>Number of Course Credits: 4</a:t>
            </a:r>
            <a:endParaRPr lang="en-US" sz="3200" b="1" dirty="0">
              <a:latin typeface="+mn-lt"/>
            </a:endParaRPr>
          </a:p>
        </p:txBody>
      </p:sp>
    </p:spTree>
    <p:extLst>
      <p:ext uri="{BB962C8B-B14F-4D97-AF65-F5344CB8AC3E}">
        <p14:creationId xmlns:p14="http://schemas.microsoft.com/office/powerpoint/2010/main" val="1493730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86229"/>
            <a:ext cx="8915400" cy="1143000"/>
          </a:xfrm>
        </p:spPr>
        <p:txBody>
          <a:bodyPr/>
          <a:lstStyle/>
          <a:p>
            <a:r>
              <a:rPr lang="en-US" sz="3200" b="1" dirty="0"/>
              <a:t>Course Delivery Schedule (Theory)</a:t>
            </a:r>
            <a:br>
              <a:rPr lang="en-US" sz="3200" b="1" dirty="0"/>
            </a:br>
            <a:r>
              <a:rPr lang="en-US" sz="3200" b="1" dirty="0"/>
              <a:t>Number of Course Credits: 4</a:t>
            </a:r>
            <a:br>
              <a:rPr lang="en-US" sz="3200" b="1" dirty="0"/>
            </a:br>
            <a:endParaRPr lang="en-US" sz="3200"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noChangeAspect="1"/>
          </p:cNvGraphicFramePr>
          <p:nvPr>
            <p:extLst>
              <p:ext uri="{D42A27DB-BD31-4B8C-83A1-F6EECF244321}">
                <p14:modId xmlns:p14="http://schemas.microsoft.com/office/powerpoint/2010/main" val="4250592999"/>
              </p:ext>
            </p:extLst>
          </p:nvPr>
        </p:nvGraphicFramePr>
        <p:xfrm>
          <a:off x="609600" y="1308927"/>
          <a:ext cx="8915399" cy="5166360"/>
        </p:xfrm>
        <a:graphic>
          <a:graphicData uri="http://schemas.openxmlformats.org/drawingml/2006/table">
            <a:tbl>
              <a:tblPr firstRow="1" bandRow="1">
                <a:tableStyleId>{5C22544A-7EE6-4342-B048-85BDC9FD1C3A}</a:tableStyleId>
              </a:tblPr>
              <a:tblGrid>
                <a:gridCol w="792760"/>
                <a:gridCol w="1208456"/>
                <a:gridCol w="1254843"/>
                <a:gridCol w="930302"/>
                <a:gridCol w="3256060"/>
                <a:gridCol w="620202"/>
                <a:gridCol w="852776"/>
              </a:tblGrid>
              <a:tr h="342670">
                <a:tc>
                  <a:txBody>
                    <a:bodyPr/>
                    <a:lstStyle/>
                    <a:p>
                      <a:pPr algn="l"/>
                      <a:r>
                        <a:rPr lang="en-IN" sz="1100" dirty="0" smtClean="0">
                          <a:latin typeface="+mn-lt"/>
                        </a:rPr>
                        <a:t>lecture</a:t>
                      </a:r>
                      <a:r>
                        <a:rPr lang="en-IN" sz="1100" baseline="0" dirty="0" smtClean="0">
                          <a:latin typeface="+mn-lt"/>
                        </a:rPr>
                        <a:t> No.</a:t>
                      </a:r>
                      <a:endParaRPr lang="en-IN" sz="1100" dirty="0">
                        <a:latin typeface="+mn-lt"/>
                      </a:endParaRPr>
                    </a:p>
                  </a:txBody>
                  <a:tcPr/>
                </a:tc>
                <a:tc>
                  <a:txBody>
                    <a:bodyPr/>
                    <a:lstStyle/>
                    <a:p>
                      <a:pPr algn="l"/>
                      <a:r>
                        <a:rPr lang="en-IN" sz="1100" dirty="0" smtClean="0">
                          <a:latin typeface="+mn-lt"/>
                        </a:rPr>
                        <a:t>Date</a:t>
                      </a:r>
                      <a:endParaRPr lang="en-IN" sz="1100" dirty="0">
                        <a:latin typeface="+mn-lt"/>
                      </a:endParaRPr>
                    </a:p>
                  </a:txBody>
                  <a:tcPr/>
                </a:tc>
                <a:tc>
                  <a:txBody>
                    <a:bodyPr/>
                    <a:lstStyle/>
                    <a:p>
                      <a:pPr algn="l"/>
                      <a:r>
                        <a:rPr lang="en-IN" sz="1100" dirty="0" smtClean="0">
                          <a:latin typeface="+mn-lt"/>
                        </a:rPr>
                        <a:t>Time</a:t>
                      </a:r>
                      <a:endParaRPr lang="en-IN" sz="1100" dirty="0">
                        <a:latin typeface="+mn-lt"/>
                      </a:endParaRPr>
                    </a:p>
                  </a:txBody>
                  <a:tcPr/>
                </a:tc>
                <a:tc>
                  <a:txBody>
                    <a:bodyPr/>
                    <a:lstStyle/>
                    <a:p>
                      <a:pPr algn="l"/>
                      <a:r>
                        <a:rPr lang="en-IN" sz="1100" dirty="0" smtClean="0">
                          <a:latin typeface="+mn-lt"/>
                        </a:rPr>
                        <a:t>Day</a:t>
                      </a:r>
                      <a:endParaRPr lang="en-IN" sz="1100" dirty="0">
                        <a:latin typeface="+mn-lt"/>
                      </a:endParaRPr>
                    </a:p>
                  </a:txBody>
                  <a:tcPr/>
                </a:tc>
                <a:tc>
                  <a:txBody>
                    <a:bodyPr/>
                    <a:lstStyle/>
                    <a:p>
                      <a:pPr algn="l"/>
                      <a:r>
                        <a:rPr lang="en-IN" sz="1100" dirty="0" smtClean="0">
                          <a:latin typeface="+mn-lt"/>
                        </a:rPr>
                        <a:t>Topic</a:t>
                      </a:r>
                      <a:endParaRPr lang="en-IN" sz="1100" dirty="0">
                        <a:latin typeface="+mn-lt"/>
                      </a:endParaRPr>
                    </a:p>
                  </a:txBody>
                  <a:tcPr/>
                </a:tc>
                <a:tc>
                  <a:txBody>
                    <a:bodyPr/>
                    <a:lstStyle/>
                    <a:p>
                      <a:pPr algn="l"/>
                      <a:r>
                        <a:rPr lang="en-IN" sz="1100" dirty="0" smtClean="0">
                          <a:latin typeface="+mn-lt"/>
                        </a:rPr>
                        <a:t>Delivered By</a:t>
                      </a:r>
                      <a:endParaRPr lang="en-IN" sz="1100" dirty="0">
                        <a:latin typeface="+mn-lt"/>
                      </a:endParaRPr>
                    </a:p>
                  </a:txBody>
                  <a:tcPr/>
                </a:tc>
                <a:tc>
                  <a:txBody>
                    <a:bodyPr/>
                    <a:lstStyle/>
                    <a:p>
                      <a:pPr algn="l"/>
                      <a:r>
                        <a:rPr lang="en-IN" sz="1100" dirty="0" smtClean="0">
                          <a:latin typeface="+mn-lt"/>
                        </a:rPr>
                        <a:t>Additional Activity</a:t>
                      </a:r>
                      <a:endParaRPr lang="en-IN" sz="1100" dirty="0">
                        <a:latin typeface="+mn-lt"/>
                      </a:endParaRPr>
                    </a:p>
                  </a:txBody>
                  <a:tcPr/>
                </a:tc>
              </a:tr>
              <a:tr h="414080">
                <a:tc>
                  <a:txBody>
                    <a:bodyPr/>
                    <a:lstStyle/>
                    <a:p>
                      <a:pPr algn="l"/>
                      <a:r>
                        <a:rPr lang="en-US" sz="1100" dirty="0" smtClean="0">
                          <a:latin typeface="+mn-lt"/>
                        </a:rPr>
                        <a:t>35</a:t>
                      </a:r>
                      <a:endParaRPr lang="en-US" sz="1100" dirty="0">
                        <a:latin typeface="+mn-lt"/>
                      </a:endParaRPr>
                    </a:p>
                  </a:txBody>
                  <a:tcPr>
                    <a:solidFill>
                      <a:srgbClr val="92D050"/>
                    </a:solidFill>
                  </a:tcPr>
                </a:tc>
                <a:tc>
                  <a:txBody>
                    <a:bodyPr/>
                    <a:lstStyle/>
                    <a:p>
                      <a:pPr algn="l"/>
                      <a:r>
                        <a:rPr lang="en-IN" sz="1100" dirty="0" smtClean="0">
                          <a:latin typeface="+mn-lt"/>
                        </a:rPr>
                        <a:t>15-11-2017</a:t>
                      </a:r>
                    </a:p>
                    <a:p>
                      <a:pPr algn="l"/>
                      <a:endParaRPr lang="en-IN" sz="1100" dirty="0">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Wednesday</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rPr>
                        <a:t>Synthesis of Polymers and </a:t>
                      </a:r>
                      <a:r>
                        <a:rPr lang="en-US" sz="1100" dirty="0" err="1" smtClean="0">
                          <a:solidFill>
                            <a:schemeClr val="tx1"/>
                          </a:solidFill>
                          <a:latin typeface="+mn-lt"/>
                        </a:rPr>
                        <a:t>Tg</a:t>
                      </a:r>
                      <a:endParaRPr lang="en-US" sz="110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txBody>
                  <a:tcPr marL="68580" marR="68580" marT="0" marB="0">
                    <a:solidFill>
                      <a:srgbClr val="92D050"/>
                    </a:solidFill>
                  </a:tcPr>
                </a:tc>
                <a:tc>
                  <a:txBody>
                    <a:bodyPr/>
                    <a:lstStyle/>
                    <a:p>
                      <a:pPr algn="l"/>
                      <a:r>
                        <a:rPr lang="en-US" sz="1100" dirty="0" smtClean="0"/>
                        <a:t>NMP</a:t>
                      </a:r>
                      <a:endParaRPr lang="en-US" sz="1100" dirty="0">
                        <a:latin typeface="+mn-lt"/>
                      </a:endParaRPr>
                    </a:p>
                  </a:txBody>
                  <a:tcPr>
                    <a:solidFill>
                      <a:srgbClr val="92D050"/>
                    </a:solidFill>
                  </a:tcPr>
                </a:tc>
                <a:tc>
                  <a:txBody>
                    <a:bodyPr/>
                    <a:lstStyle/>
                    <a:p>
                      <a:pPr algn="l"/>
                      <a:endParaRPr lang="en-US" sz="1100" dirty="0">
                        <a:latin typeface="+mn-lt"/>
                      </a:endParaRPr>
                    </a:p>
                  </a:txBody>
                  <a:tcPr>
                    <a:solidFill>
                      <a:srgbClr val="92D050"/>
                    </a:solidFill>
                  </a:tcPr>
                </a:tc>
              </a:tr>
              <a:tr h="414080">
                <a:tc>
                  <a:txBody>
                    <a:bodyPr/>
                    <a:lstStyle/>
                    <a:p>
                      <a:r>
                        <a:rPr lang="en-US" sz="1100" dirty="0" smtClean="0"/>
                        <a:t>36</a:t>
                      </a:r>
                      <a:endParaRPr lang="en-US" sz="1100" dirty="0"/>
                    </a:p>
                  </a:txBody>
                  <a:tcPr>
                    <a:solidFill>
                      <a:srgbClr val="92D050"/>
                    </a:solidFill>
                  </a:tcPr>
                </a:tc>
                <a:tc>
                  <a:txBody>
                    <a:bodyPr/>
                    <a:lstStyle/>
                    <a:p>
                      <a:pPr algn="l"/>
                      <a:r>
                        <a:rPr lang="en-IN" sz="1100" dirty="0" smtClean="0">
                          <a:latin typeface="+mn-lt"/>
                        </a:rPr>
                        <a:t>17-11-2017</a:t>
                      </a:r>
                    </a:p>
                    <a:p>
                      <a:pPr algn="l"/>
                      <a:endParaRPr lang="en-IN" sz="1100" dirty="0">
                        <a:latin typeface="+mn-lt"/>
                      </a:endParaRPr>
                    </a:p>
                  </a:txBody>
                  <a:tcPr>
                    <a:solidFill>
                      <a:srgbClr val="92D050"/>
                    </a:solidFill>
                  </a:tcPr>
                </a:tc>
                <a:tc>
                  <a:txBody>
                    <a:bodyPr/>
                    <a:lstStyle/>
                    <a:p>
                      <a:r>
                        <a:rPr lang="en-US" sz="1100" dirty="0" smtClean="0"/>
                        <a:t>11.00-12.00</a:t>
                      </a:r>
                      <a:endParaRPr lang="en-US" sz="1100" dirty="0"/>
                    </a:p>
                  </a:txBody>
                  <a:tcPr>
                    <a:solidFill>
                      <a:srgbClr val="92D050"/>
                    </a:solidFill>
                  </a:tcPr>
                </a:tc>
                <a:tc>
                  <a:txBody>
                    <a:bodyPr/>
                    <a:lstStyle/>
                    <a:p>
                      <a:pPr algn="l"/>
                      <a:r>
                        <a:rPr lang="en-US" sz="1100" dirty="0" smtClean="0"/>
                        <a:t>Friday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Numerical problems with suitable examples on first and half-life of first  order</a:t>
                      </a:r>
                      <a:endParaRPr lang="en-US" sz="1100" dirty="0" smtClean="0">
                        <a:solidFill>
                          <a:schemeClr val="tx1"/>
                        </a:solidFill>
                        <a:latin typeface="+mn-lt"/>
                      </a:endParaRPr>
                    </a:p>
                  </a:txBody>
                  <a:tcPr marL="68580" marR="68580" marT="0" marB="0">
                    <a:solidFill>
                      <a:srgbClr val="92D050"/>
                    </a:solidFill>
                  </a:tcPr>
                </a:tc>
                <a:tc>
                  <a:txBody>
                    <a:bodyPr/>
                    <a:lstStyle/>
                    <a:p>
                      <a:pPr algn="l"/>
                      <a:r>
                        <a:rPr lang="en-US" sz="1100" dirty="0" smtClean="0"/>
                        <a:t>SRB</a:t>
                      </a:r>
                      <a:endParaRPr lang="en-US" sz="1100" dirty="0">
                        <a:latin typeface="+mn-lt"/>
                      </a:endParaRPr>
                    </a:p>
                  </a:txBody>
                  <a:tcPr>
                    <a:solidFill>
                      <a:srgbClr val="92D050"/>
                    </a:solidFill>
                  </a:tcPr>
                </a:tc>
                <a:tc>
                  <a:txBody>
                    <a:bodyPr/>
                    <a:lstStyle/>
                    <a:p>
                      <a:pPr algn="l"/>
                      <a:endParaRPr lang="en-US" sz="1100" dirty="0">
                        <a:latin typeface="+mn-lt"/>
                      </a:endParaRPr>
                    </a:p>
                  </a:txBody>
                  <a:tcPr>
                    <a:solidFill>
                      <a:srgbClr val="92D050"/>
                    </a:solidFill>
                  </a:tcPr>
                </a:tc>
              </a:tr>
              <a:tr h="414080">
                <a:tc>
                  <a:txBody>
                    <a:bodyPr/>
                    <a:lstStyle/>
                    <a:p>
                      <a:r>
                        <a:rPr lang="en-US" sz="1100" dirty="0" smtClean="0"/>
                        <a:t>37</a:t>
                      </a:r>
                      <a:endParaRPr lang="en-US" sz="1100" dirty="0"/>
                    </a:p>
                  </a:txBody>
                  <a:tcPr>
                    <a:solidFill>
                      <a:srgbClr val="92D050"/>
                    </a:solidFill>
                  </a:tcPr>
                </a:tc>
                <a:tc>
                  <a:txBody>
                    <a:bodyPr/>
                    <a:lstStyle/>
                    <a:p>
                      <a:pPr algn="l"/>
                      <a:r>
                        <a:rPr lang="en-IN" sz="1100" dirty="0" smtClean="0">
                          <a:latin typeface="+mn-lt"/>
                        </a:rPr>
                        <a:t>18-11-2017</a:t>
                      </a:r>
                    </a:p>
                    <a:p>
                      <a:pPr algn="l"/>
                      <a:endParaRPr lang="en-IN" sz="1100" dirty="0">
                        <a:latin typeface="+mn-lt"/>
                      </a:endParaRPr>
                    </a:p>
                  </a:txBody>
                  <a:tcPr>
                    <a:solidFill>
                      <a:srgbClr val="92D050"/>
                    </a:solidFill>
                  </a:tcPr>
                </a:tc>
                <a:tc>
                  <a:txBody>
                    <a:bodyPr/>
                    <a:lstStyle/>
                    <a:p>
                      <a:pPr algn="l"/>
                      <a:r>
                        <a:rPr lang="en-US" sz="1100" dirty="0" smtClean="0">
                          <a:latin typeface="+mn-lt"/>
                        </a:rPr>
                        <a:t>8.30-9.30</a:t>
                      </a:r>
                      <a:endParaRPr lang="en-US" sz="1100" dirty="0"/>
                    </a:p>
                  </a:txBody>
                  <a:tcPr>
                    <a:solidFill>
                      <a:srgbClr val="92D050"/>
                    </a:solidFill>
                  </a:tcPr>
                </a:tc>
                <a:tc>
                  <a:txBody>
                    <a:bodyPr/>
                    <a:lstStyle/>
                    <a:p>
                      <a:pPr algn="l"/>
                      <a:r>
                        <a:rPr lang="en-US" sz="1100" dirty="0" smtClean="0"/>
                        <a:t>Saturday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effectLst/>
                          <a:latin typeface="+mn-lt"/>
                          <a:ea typeface="Calibri" panose="020F0502020204030204" pitchFamily="34" charset="0"/>
                          <a:cs typeface="Times New Roman" panose="02020603050405020304" pitchFamily="18" charset="0"/>
                        </a:rPr>
                        <a:t>Pseudo-first order and integrated rate law of third - order nth order</a:t>
                      </a:r>
                      <a:endParaRPr lang="en-US" sz="1100" dirty="0" smtClean="0">
                        <a:solidFill>
                          <a:schemeClr val="tx1"/>
                        </a:solidFill>
                        <a:latin typeface="+mn-lt"/>
                      </a:endParaRPr>
                    </a:p>
                  </a:txBody>
                  <a:tcPr marL="68580" marR="68580" marT="0" marB="0">
                    <a:solidFill>
                      <a:srgbClr val="92D050"/>
                    </a:solidFill>
                  </a:tcPr>
                </a:tc>
                <a:tc>
                  <a:txBody>
                    <a:bodyPr/>
                    <a:lstStyle/>
                    <a:p>
                      <a:pPr algn="l"/>
                      <a:r>
                        <a:rPr lang="en-US" sz="1100" dirty="0" smtClean="0"/>
                        <a:t>SRB</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414080">
                <a:tc>
                  <a:txBody>
                    <a:bodyPr/>
                    <a:lstStyle/>
                    <a:p>
                      <a:r>
                        <a:rPr lang="en-US" sz="1100" dirty="0" smtClean="0"/>
                        <a:t>38</a:t>
                      </a:r>
                      <a:endParaRPr lang="en-US" sz="1100" dirty="0"/>
                    </a:p>
                  </a:txBody>
                  <a:tcPr>
                    <a:solidFill>
                      <a:srgbClr val="92D050"/>
                    </a:solidFill>
                  </a:tcPr>
                </a:tc>
                <a:tc>
                  <a:txBody>
                    <a:bodyPr/>
                    <a:lstStyle/>
                    <a:p>
                      <a:pPr algn="l"/>
                      <a:r>
                        <a:rPr lang="en-IN" sz="1100" dirty="0" smtClean="0">
                          <a:latin typeface="+mn-lt"/>
                        </a:rPr>
                        <a:t>20-11-2017</a:t>
                      </a:r>
                    </a:p>
                    <a:p>
                      <a:pPr algn="l"/>
                      <a:endParaRPr lang="en-IN" sz="1100" dirty="0">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Monday</a:t>
                      </a:r>
                    </a:p>
                  </a:txBody>
                  <a:tcPr>
                    <a:solidFill>
                      <a:srgbClr val="92D050"/>
                    </a:solidFill>
                  </a:tcPr>
                </a:tc>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rPr>
                        <a:t>Polymers- Classification, </a:t>
                      </a:r>
                      <a:r>
                        <a:rPr lang="en-US" sz="1100" dirty="0" err="1" smtClean="0">
                          <a:solidFill>
                            <a:schemeClr val="tx1"/>
                          </a:solidFill>
                          <a:latin typeface="+mn-lt"/>
                        </a:rPr>
                        <a:t>Homopolymers</a:t>
                      </a:r>
                      <a:r>
                        <a:rPr lang="en-US" sz="1100" dirty="0" smtClean="0">
                          <a:solidFill>
                            <a:schemeClr val="tx1"/>
                          </a:solidFill>
                          <a:latin typeface="+mn-lt"/>
                        </a:rPr>
                        <a:t> and copolymers</a:t>
                      </a:r>
                    </a:p>
                    <a:p>
                      <a:endParaRPr lang="en-US" sz="1100" dirty="0"/>
                    </a:p>
                  </a:txBody>
                  <a:tcPr marL="68580" marR="68580" marT="0" marB="0">
                    <a:solidFill>
                      <a:srgbClr val="92D050"/>
                    </a:solidFill>
                  </a:tcPr>
                </a:tc>
                <a:tc>
                  <a:txBody>
                    <a:bodyPr/>
                    <a:lstStyle/>
                    <a:p>
                      <a:pPr algn="l"/>
                      <a:r>
                        <a:rPr lang="en-US" sz="1100" dirty="0" smtClean="0"/>
                        <a:t>NMP</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414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latin typeface="+mn-lt"/>
                        </a:rPr>
                        <a:t>39</a:t>
                      </a:r>
                      <a:endParaRPr lang="en-IN" sz="1100" dirty="0">
                        <a:latin typeface="+mn-lt"/>
                      </a:endParaRPr>
                    </a:p>
                  </a:txBody>
                  <a:tcPr>
                    <a:solidFill>
                      <a:srgbClr val="92D050"/>
                    </a:solidFill>
                  </a:tcPr>
                </a:tc>
                <a:tc>
                  <a:txBody>
                    <a:bodyPr/>
                    <a:lstStyle/>
                    <a:p>
                      <a:pPr algn="l"/>
                      <a:r>
                        <a:rPr lang="en-IN" sz="1100" dirty="0" smtClean="0">
                          <a:latin typeface="+mn-lt"/>
                        </a:rPr>
                        <a:t>22-11-2017</a:t>
                      </a:r>
                    </a:p>
                    <a:p>
                      <a:pPr algn="l"/>
                      <a:endParaRPr lang="en-IN" sz="1100" dirty="0">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p>
                      <a:pPr algn="l"/>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Wednesday</a:t>
                      </a:r>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ea typeface="Calibri"/>
                          <a:cs typeface="Times New Roman"/>
                        </a:rPr>
                        <a:t>Property relationship of Polymers,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ea typeface="Calibri"/>
                          <a:cs typeface="Times New Roman"/>
                        </a:rPr>
                        <a:t>advantages and applications of biodegradable polymers</a:t>
                      </a:r>
                      <a:endParaRPr lang="en-US" sz="1100" dirty="0" smtClean="0">
                        <a:solidFill>
                          <a:schemeClr val="tx1"/>
                        </a:solidFill>
                        <a:latin typeface="+mn-lt"/>
                      </a:endParaRPr>
                    </a:p>
                    <a:p>
                      <a:endParaRPr lang="en-US" sz="1100" dirty="0"/>
                    </a:p>
                  </a:txBody>
                  <a:tcPr marL="68580" marR="68580" marT="0" marB="0">
                    <a:solidFill>
                      <a:srgbClr val="92D050"/>
                    </a:solidFill>
                  </a:tcPr>
                </a:tc>
                <a:tc>
                  <a:txBody>
                    <a:bodyPr/>
                    <a:lstStyle/>
                    <a:p>
                      <a:pPr algn="l"/>
                      <a:r>
                        <a:rPr lang="en-US" sz="1100" dirty="0" smtClean="0"/>
                        <a:t>NMP</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414080">
                <a:tc>
                  <a:txBody>
                    <a:bodyPr/>
                    <a:lstStyle/>
                    <a:p>
                      <a:pPr algn="l"/>
                      <a:r>
                        <a:rPr lang="en-US" sz="1100" dirty="0" smtClean="0">
                          <a:latin typeface="+mn-lt"/>
                        </a:rPr>
                        <a:t>40</a:t>
                      </a:r>
                      <a:endParaRPr lang="en-US" sz="1100" dirty="0">
                        <a:latin typeface="+mn-lt"/>
                      </a:endParaRPr>
                    </a:p>
                  </a:txBody>
                  <a:tcPr>
                    <a:solidFill>
                      <a:srgbClr val="92D050"/>
                    </a:solidFill>
                  </a:tcPr>
                </a:tc>
                <a:tc>
                  <a:txBody>
                    <a:bodyPr/>
                    <a:lstStyle/>
                    <a:p>
                      <a:pPr algn="l"/>
                      <a:r>
                        <a:rPr lang="en-IN" sz="1100" dirty="0" smtClean="0">
                          <a:latin typeface="+mn-lt"/>
                        </a:rPr>
                        <a:t>24-11-2017</a:t>
                      </a:r>
                    </a:p>
                    <a:p>
                      <a:pPr algn="l"/>
                      <a:endParaRPr lang="en-IN" sz="1100" dirty="0">
                        <a:latin typeface="+mn-lt"/>
                      </a:endParaRPr>
                    </a:p>
                  </a:txBody>
                  <a:tcPr>
                    <a:solidFill>
                      <a:srgbClr val="92D050"/>
                    </a:solidFill>
                  </a:tcPr>
                </a:tc>
                <a:tc>
                  <a:txBody>
                    <a:bodyPr/>
                    <a:lstStyle/>
                    <a:p>
                      <a:r>
                        <a:rPr lang="en-US" sz="1100" dirty="0" smtClean="0"/>
                        <a:t>11.00-12.00</a:t>
                      </a:r>
                      <a:endParaRPr lang="en-US" sz="1100" dirty="0"/>
                    </a:p>
                  </a:txBody>
                  <a:tcPr>
                    <a:solidFill>
                      <a:srgbClr val="92D050"/>
                    </a:solidFill>
                  </a:tcPr>
                </a:tc>
                <a:tc>
                  <a:txBody>
                    <a:bodyPr/>
                    <a:lstStyle/>
                    <a:p>
                      <a:pPr algn="l"/>
                      <a:r>
                        <a:rPr lang="en-US" sz="1100" dirty="0" smtClean="0"/>
                        <a:t>Friday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rPr>
                        <a:t>Complex reaction: Consecutive reaction derivation. Steady state concept</a:t>
                      </a:r>
                      <a:endParaRPr lang="en-US" sz="1100" dirty="0" smtClean="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solidFill>
                      <a:srgbClr val="92D050"/>
                    </a:solidFill>
                  </a:tcPr>
                </a:tc>
                <a:tc>
                  <a:txBody>
                    <a:bodyPr/>
                    <a:lstStyle/>
                    <a:p>
                      <a:pPr algn="l"/>
                      <a:r>
                        <a:rPr lang="en-US" sz="1100" dirty="0" smtClean="0"/>
                        <a:t>SRB</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414080">
                <a:tc>
                  <a:txBody>
                    <a:bodyPr/>
                    <a:lstStyle/>
                    <a:p>
                      <a:pPr algn="l"/>
                      <a:r>
                        <a:rPr lang="en-US" sz="1100" dirty="0" smtClean="0">
                          <a:latin typeface="+mn-lt"/>
                        </a:rPr>
                        <a:t>41</a:t>
                      </a:r>
                      <a:endParaRPr lang="en-US" sz="1100" dirty="0">
                        <a:latin typeface="+mn-lt"/>
                      </a:endParaRPr>
                    </a:p>
                  </a:txBody>
                  <a:tcPr>
                    <a:solidFill>
                      <a:srgbClr val="92D050"/>
                    </a:solidFill>
                  </a:tcPr>
                </a:tc>
                <a:tc>
                  <a:txBody>
                    <a:bodyPr/>
                    <a:lstStyle/>
                    <a:p>
                      <a:pPr algn="l"/>
                      <a:r>
                        <a:rPr lang="en-IN" sz="1100" dirty="0" smtClean="0">
                          <a:latin typeface="+mn-lt"/>
                        </a:rPr>
                        <a:t>27-11-2017</a:t>
                      </a:r>
                    </a:p>
                    <a:p>
                      <a:pPr algn="l"/>
                      <a:endParaRPr lang="en-IN" sz="1100" dirty="0">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Monday</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effectLst/>
                          <a:latin typeface="+mn-lt"/>
                          <a:ea typeface="Calibri" panose="020F0502020204030204" pitchFamily="34" charset="0"/>
                          <a:cs typeface="Times New Roman" panose="02020603050405020304" pitchFamily="18" charset="0"/>
                        </a:rPr>
                        <a:t>Preparation of PVC,PVA polymers,  Conducting polymers</a:t>
                      </a:r>
                      <a:endParaRPr lang="en-US" sz="1100"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txBody>
                  <a:tcPr marL="68580" marR="68580" marT="0" marB="0">
                    <a:solidFill>
                      <a:srgbClr val="92D050"/>
                    </a:solidFill>
                  </a:tcPr>
                </a:tc>
                <a:tc>
                  <a:txBody>
                    <a:bodyPr/>
                    <a:lstStyle/>
                    <a:p>
                      <a:pPr algn="l"/>
                      <a:r>
                        <a:rPr lang="en-US" sz="1100" dirty="0" smtClean="0"/>
                        <a:t>NMP</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414080">
                <a:tc>
                  <a:txBody>
                    <a:bodyPr/>
                    <a:lstStyle/>
                    <a:p>
                      <a:pPr algn="l"/>
                      <a:r>
                        <a:rPr lang="en-US" sz="1100" dirty="0" smtClean="0">
                          <a:latin typeface="+mn-lt"/>
                        </a:rPr>
                        <a:t>42</a:t>
                      </a:r>
                      <a:endParaRPr lang="en-US" sz="1100" dirty="0">
                        <a:latin typeface="+mn-lt"/>
                      </a:endParaRPr>
                    </a:p>
                  </a:txBody>
                  <a:tcPr>
                    <a:solidFill>
                      <a:srgbClr val="92D050"/>
                    </a:solidFill>
                  </a:tcPr>
                </a:tc>
                <a:tc>
                  <a:txBody>
                    <a:bodyPr/>
                    <a:lstStyle/>
                    <a:p>
                      <a:pPr algn="l"/>
                      <a:r>
                        <a:rPr lang="en-IN" sz="1100" dirty="0" smtClean="0">
                          <a:latin typeface="+mn-lt"/>
                        </a:rPr>
                        <a:t>29-11-2017</a:t>
                      </a:r>
                    </a:p>
                    <a:p>
                      <a:pPr algn="l"/>
                      <a:endParaRPr lang="en-IN" sz="1100" dirty="0">
                        <a:latin typeface="+mn-lt"/>
                      </a:endParaRP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1.45-2.45 </a:t>
                      </a:r>
                    </a:p>
                    <a:p>
                      <a:pPr algn="l"/>
                      <a:endParaRPr lang="en-US" sz="1100" dirty="0"/>
                    </a:p>
                  </a:txBody>
                  <a:tcPr>
                    <a:solidFill>
                      <a:srgbClr val="92D050"/>
                    </a:solidFill>
                  </a:tcPr>
                </a:tc>
                <a:tc>
                  <a:txBody>
                    <a:bodyPr/>
                    <a:lstStyle/>
                    <a:p>
                      <a:pPr algn="l"/>
                      <a:r>
                        <a:rPr lang="en-US" sz="1100" dirty="0" smtClean="0"/>
                        <a:t>Wednesday</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Applications and importance of polymer composites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txBody>
                  <a:tcPr marL="68580" marR="68580" marT="0" marB="0">
                    <a:solidFill>
                      <a:srgbClr val="92D050"/>
                    </a:solidFill>
                  </a:tcPr>
                </a:tc>
                <a:tc>
                  <a:txBody>
                    <a:bodyPr/>
                    <a:lstStyle/>
                    <a:p>
                      <a:pPr algn="l"/>
                      <a:r>
                        <a:rPr lang="en-US" sz="1100" dirty="0" smtClean="0"/>
                        <a:t>NMP</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414080">
                <a:tc>
                  <a:txBody>
                    <a:bodyPr/>
                    <a:lstStyle/>
                    <a:p>
                      <a:pPr algn="l"/>
                      <a:r>
                        <a:rPr lang="en-US" sz="1100" dirty="0" smtClean="0">
                          <a:latin typeface="+mn-lt"/>
                        </a:rPr>
                        <a:t>43</a:t>
                      </a:r>
                      <a:endParaRPr lang="en-US" sz="1100" dirty="0">
                        <a:latin typeface="+mn-lt"/>
                      </a:endParaRPr>
                    </a:p>
                  </a:txBody>
                  <a:tcPr>
                    <a:solidFill>
                      <a:srgbClr val="92D050"/>
                    </a:solidFill>
                  </a:tcPr>
                </a:tc>
                <a:tc>
                  <a:txBody>
                    <a:bodyPr/>
                    <a:lstStyle/>
                    <a:p>
                      <a:pPr algn="l"/>
                      <a:r>
                        <a:rPr lang="en-IN" sz="1100" dirty="0" smtClean="0">
                          <a:latin typeface="+mn-lt"/>
                        </a:rPr>
                        <a:t>01-12-2017</a:t>
                      </a:r>
                    </a:p>
                    <a:p>
                      <a:pPr algn="l"/>
                      <a:endParaRPr lang="en-IN" sz="1100" dirty="0">
                        <a:latin typeface="+mn-lt"/>
                      </a:endParaRPr>
                    </a:p>
                  </a:txBody>
                  <a:tcPr>
                    <a:solidFill>
                      <a:srgbClr val="92D050"/>
                    </a:solidFill>
                  </a:tcPr>
                </a:tc>
                <a:tc>
                  <a:txBody>
                    <a:bodyPr/>
                    <a:lstStyle/>
                    <a:p>
                      <a:r>
                        <a:rPr lang="en-US" sz="1100" dirty="0" smtClean="0"/>
                        <a:t>11.00-12.00</a:t>
                      </a:r>
                      <a:endParaRPr lang="en-US" sz="1100" dirty="0"/>
                    </a:p>
                  </a:txBody>
                  <a:tcPr>
                    <a:solidFill>
                      <a:srgbClr val="92D050"/>
                    </a:solidFill>
                  </a:tcPr>
                </a:tc>
                <a:tc>
                  <a:txBody>
                    <a:bodyPr/>
                    <a:lstStyle/>
                    <a:p>
                      <a:pPr marL="0" marR="0" indent="0" algn="l" defTabSz="844083" rtl="0" eaLnBrk="1" fontAlgn="auto" latinLnBrk="0" hangingPunct="1">
                        <a:lnSpc>
                          <a:spcPct val="100000"/>
                        </a:lnSpc>
                        <a:spcBef>
                          <a:spcPts val="0"/>
                        </a:spcBef>
                        <a:spcAft>
                          <a:spcPts val="0"/>
                        </a:spcAft>
                        <a:buClrTx/>
                        <a:buSzTx/>
                        <a:buFontTx/>
                        <a:buNone/>
                        <a:tabLst/>
                        <a:defRPr/>
                      </a:pPr>
                      <a:r>
                        <a:rPr lang="en-US" sz="1100" dirty="0" smtClean="0"/>
                        <a:t>Friday</a:t>
                      </a:r>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rPr>
                        <a:t>Terminologies in nanoscience, graphene-polymer composites and carbon nanotubes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txBody>
                  <a:tcPr marL="68580" marR="68580" marT="0" marB="0">
                    <a:solidFill>
                      <a:srgbClr val="92D050"/>
                    </a:solidFill>
                  </a:tcPr>
                </a:tc>
                <a:tc>
                  <a:txBody>
                    <a:bodyPr/>
                    <a:lstStyle/>
                    <a:p>
                      <a:pPr algn="l"/>
                      <a:r>
                        <a:rPr lang="en-US" sz="1100" dirty="0" smtClean="0"/>
                        <a:t>SRB</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54926">
                <a:tc>
                  <a:txBody>
                    <a:bodyPr/>
                    <a:lstStyle/>
                    <a:p>
                      <a:r>
                        <a:rPr lang="en-US" sz="1100" dirty="0" smtClean="0"/>
                        <a:t>44</a:t>
                      </a:r>
                      <a:endParaRPr lang="en-US" sz="1100" dirty="0"/>
                    </a:p>
                  </a:txBody>
                  <a:tcPr>
                    <a:solidFill>
                      <a:srgbClr val="92D050"/>
                    </a:solidFill>
                  </a:tcPr>
                </a:tc>
                <a:tc>
                  <a:txBody>
                    <a:bodyPr/>
                    <a:lstStyle/>
                    <a:p>
                      <a:r>
                        <a:rPr lang="en-US" sz="1100" dirty="0" smtClean="0"/>
                        <a:t>02-12-2017</a:t>
                      </a:r>
                      <a:endParaRPr lang="en-US" sz="1100" dirty="0"/>
                    </a:p>
                  </a:txBody>
                  <a:tcPr>
                    <a:solidFill>
                      <a:srgbClr val="92D050"/>
                    </a:solidFill>
                  </a:tcPr>
                </a:tc>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sz="1100" dirty="0" smtClean="0">
                          <a:latin typeface="+mn-lt"/>
                        </a:rPr>
                        <a:t>8.30-9.30</a:t>
                      </a:r>
                      <a:endParaRPr lang="en-US" sz="1100" dirty="0" smtClean="0"/>
                    </a:p>
                    <a:p>
                      <a:endParaRPr lang="en-US" sz="1100" dirty="0"/>
                    </a:p>
                  </a:txBody>
                  <a:tcPr>
                    <a:solidFill>
                      <a:srgbClr val="92D050"/>
                    </a:solidFill>
                  </a:tcPr>
                </a:tc>
                <a:tc>
                  <a:txBody>
                    <a:bodyPr/>
                    <a:lstStyle/>
                    <a:p>
                      <a:r>
                        <a:rPr lang="en-US" sz="1100" dirty="0" smtClean="0"/>
                        <a:t>Saturday</a:t>
                      </a:r>
                      <a:endParaRPr lang="en-US" sz="1100" dirty="0"/>
                    </a:p>
                  </a:txBody>
                  <a:tcPr>
                    <a:solidFill>
                      <a:srgbClr val="92D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n-lt"/>
                        </a:rPr>
                        <a:t>Revision</a:t>
                      </a:r>
                    </a:p>
                  </a:txBody>
                  <a:tcPr marL="68580" marR="68580" marT="0" marB="0">
                    <a:solidFill>
                      <a:srgbClr val="92D050"/>
                    </a:solidFill>
                  </a:tcPr>
                </a:tc>
                <a:tc>
                  <a:txBody>
                    <a:bodyPr/>
                    <a:lstStyle/>
                    <a:p>
                      <a:pPr algn="l"/>
                      <a:r>
                        <a:rPr lang="en-US" sz="1100" dirty="0" smtClean="0">
                          <a:latin typeface="+mn-lt"/>
                        </a:rPr>
                        <a:t>NMP</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bl>
          </a:graphicData>
        </a:graphic>
      </p:graphicFrame>
    </p:spTree>
    <p:extLst>
      <p:ext uri="{BB962C8B-B14F-4D97-AF65-F5344CB8AC3E}">
        <p14:creationId xmlns:p14="http://schemas.microsoft.com/office/powerpoint/2010/main" val="4258396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86229"/>
            <a:ext cx="8915400" cy="1143000"/>
          </a:xfrm>
        </p:spPr>
        <p:txBody>
          <a:bodyPr/>
          <a:lstStyle/>
          <a:p>
            <a:r>
              <a:rPr lang="en-US" sz="3200" b="1" dirty="0"/>
              <a:t>Course Delivery Schedule (Theory)</a:t>
            </a:r>
            <a:br>
              <a:rPr lang="en-US" sz="3200" b="1" dirty="0"/>
            </a:br>
            <a:r>
              <a:rPr lang="en-US" sz="3200" b="1" dirty="0"/>
              <a:t>Number of Course Credits: 4</a:t>
            </a:r>
            <a:br>
              <a:rPr lang="en-US" sz="3200" b="1" dirty="0"/>
            </a:br>
            <a:endParaRPr lang="en-US" sz="3200" dirty="0"/>
          </a:p>
        </p:txBody>
      </p:sp>
      <p:graphicFrame>
        <p:nvGraphicFramePr>
          <p:cNvPr id="4" name="Content Placeholder 3"/>
          <p:cNvGraphicFramePr>
            <a:graphicFrameLocks noChangeAspect="1"/>
          </p:cNvGraphicFramePr>
          <p:nvPr>
            <p:extLst>
              <p:ext uri="{D42A27DB-BD31-4B8C-83A1-F6EECF244321}">
                <p14:modId xmlns:p14="http://schemas.microsoft.com/office/powerpoint/2010/main" val="1812397129"/>
              </p:ext>
            </p:extLst>
          </p:nvPr>
        </p:nvGraphicFramePr>
        <p:xfrm>
          <a:off x="609600" y="1237886"/>
          <a:ext cx="8915399" cy="5247926"/>
        </p:xfrm>
        <a:graphic>
          <a:graphicData uri="http://schemas.openxmlformats.org/drawingml/2006/table">
            <a:tbl>
              <a:tblPr firstRow="1" bandRow="1">
                <a:tableStyleId>{5C22544A-7EE6-4342-B048-85BDC9FD1C3A}</a:tableStyleId>
              </a:tblPr>
              <a:tblGrid>
                <a:gridCol w="792760"/>
                <a:gridCol w="1208456"/>
                <a:gridCol w="1254843"/>
                <a:gridCol w="930302"/>
                <a:gridCol w="3256060"/>
                <a:gridCol w="620202"/>
                <a:gridCol w="852776"/>
              </a:tblGrid>
              <a:tr h="495068">
                <a:tc>
                  <a:txBody>
                    <a:bodyPr/>
                    <a:lstStyle/>
                    <a:p>
                      <a:pPr algn="l"/>
                      <a:r>
                        <a:rPr lang="en-IN" sz="1100" dirty="0" smtClean="0">
                          <a:latin typeface="+mn-lt"/>
                        </a:rPr>
                        <a:t>lecture</a:t>
                      </a:r>
                      <a:r>
                        <a:rPr lang="en-IN" sz="1100" baseline="0" dirty="0" smtClean="0">
                          <a:latin typeface="+mn-lt"/>
                        </a:rPr>
                        <a:t> No.</a:t>
                      </a:r>
                      <a:endParaRPr lang="en-IN" sz="1100" dirty="0">
                        <a:latin typeface="+mn-lt"/>
                      </a:endParaRPr>
                    </a:p>
                  </a:txBody>
                  <a:tcPr/>
                </a:tc>
                <a:tc>
                  <a:txBody>
                    <a:bodyPr/>
                    <a:lstStyle/>
                    <a:p>
                      <a:pPr algn="l"/>
                      <a:r>
                        <a:rPr lang="en-IN" sz="1100" dirty="0" smtClean="0">
                          <a:latin typeface="+mn-lt"/>
                        </a:rPr>
                        <a:t>Date</a:t>
                      </a:r>
                      <a:endParaRPr lang="en-IN" sz="1100" dirty="0">
                        <a:latin typeface="+mn-lt"/>
                      </a:endParaRPr>
                    </a:p>
                  </a:txBody>
                  <a:tcPr/>
                </a:tc>
                <a:tc>
                  <a:txBody>
                    <a:bodyPr/>
                    <a:lstStyle/>
                    <a:p>
                      <a:pPr algn="l"/>
                      <a:r>
                        <a:rPr lang="en-IN" sz="1100" dirty="0" smtClean="0">
                          <a:latin typeface="+mn-lt"/>
                        </a:rPr>
                        <a:t>Time</a:t>
                      </a:r>
                      <a:endParaRPr lang="en-IN" sz="1100" dirty="0">
                        <a:latin typeface="+mn-lt"/>
                      </a:endParaRPr>
                    </a:p>
                  </a:txBody>
                  <a:tcPr/>
                </a:tc>
                <a:tc>
                  <a:txBody>
                    <a:bodyPr/>
                    <a:lstStyle/>
                    <a:p>
                      <a:pPr algn="l"/>
                      <a:r>
                        <a:rPr lang="en-IN" sz="1100" dirty="0" smtClean="0">
                          <a:latin typeface="+mn-lt"/>
                        </a:rPr>
                        <a:t>Day</a:t>
                      </a:r>
                      <a:endParaRPr lang="en-IN" sz="1100" dirty="0">
                        <a:latin typeface="+mn-lt"/>
                      </a:endParaRPr>
                    </a:p>
                  </a:txBody>
                  <a:tcPr/>
                </a:tc>
                <a:tc>
                  <a:txBody>
                    <a:bodyPr/>
                    <a:lstStyle/>
                    <a:p>
                      <a:pPr algn="l"/>
                      <a:r>
                        <a:rPr lang="en-IN" sz="1100" dirty="0" smtClean="0">
                          <a:latin typeface="+mn-lt"/>
                        </a:rPr>
                        <a:t>Topic</a:t>
                      </a:r>
                      <a:endParaRPr lang="en-IN" sz="1100" dirty="0">
                        <a:latin typeface="+mn-lt"/>
                      </a:endParaRPr>
                    </a:p>
                  </a:txBody>
                  <a:tcPr/>
                </a:tc>
                <a:tc>
                  <a:txBody>
                    <a:bodyPr/>
                    <a:lstStyle/>
                    <a:p>
                      <a:pPr algn="l"/>
                      <a:r>
                        <a:rPr lang="en-IN" sz="1100" dirty="0" smtClean="0">
                          <a:latin typeface="+mn-lt"/>
                        </a:rPr>
                        <a:t>Delivered By</a:t>
                      </a:r>
                      <a:endParaRPr lang="en-IN" sz="1100" dirty="0">
                        <a:latin typeface="+mn-lt"/>
                      </a:endParaRPr>
                    </a:p>
                  </a:txBody>
                  <a:tcPr/>
                </a:tc>
                <a:tc>
                  <a:txBody>
                    <a:bodyPr/>
                    <a:lstStyle/>
                    <a:p>
                      <a:pPr algn="l"/>
                      <a:r>
                        <a:rPr lang="en-IN" sz="1100" dirty="0" smtClean="0">
                          <a:latin typeface="+mn-lt"/>
                        </a:rPr>
                        <a:t>Additional Activity</a:t>
                      </a:r>
                      <a:endParaRPr lang="en-IN" sz="1100" dirty="0">
                        <a:latin typeface="+mn-lt"/>
                      </a:endParaRPr>
                    </a:p>
                  </a:txBody>
                  <a:tcPr/>
                </a:tc>
              </a:tr>
              <a:tr h="354926">
                <a:tc>
                  <a:txBody>
                    <a:bodyPr/>
                    <a:lstStyle/>
                    <a:p>
                      <a:r>
                        <a:rPr lang="en-US" sz="1100" dirty="0" smtClean="0"/>
                        <a:t>45</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Extra class</a:t>
                      </a:r>
                    </a:p>
                  </a:txBody>
                  <a:tcPr>
                    <a:solidFill>
                      <a:srgbClr val="92D050"/>
                    </a:solidFill>
                  </a:tcPr>
                </a:tc>
                <a:tc>
                  <a:txBody>
                    <a:bodyPr/>
                    <a:lstStyle/>
                    <a:p>
                      <a:endParaRPr lang="en-US" sz="1100" dirty="0"/>
                    </a:p>
                  </a:txBody>
                  <a:tcPr>
                    <a:solidFill>
                      <a:srgbClr val="92D050"/>
                    </a:solidFill>
                  </a:tcPr>
                </a:tc>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rPr>
                        <a:t>Physical </a:t>
                      </a:r>
                      <a:r>
                        <a:rPr lang="en-US" sz="1100" dirty="0" err="1" smtClean="0">
                          <a:solidFill>
                            <a:schemeClr val="tx1"/>
                          </a:solidFill>
                          <a:latin typeface="+mn-lt"/>
                        </a:rPr>
                        <a:t>vapour</a:t>
                      </a:r>
                      <a:r>
                        <a:rPr lang="en-US" sz="1100" dirty="0" smtClean="0">
                          <a:solidFill>
                            <a:schemeClr val="tx1"/>
                          </a:solidFill>
                          <a:latin typeface="+mn-lt"/>
                        </a:rPr>
                        <a:t> deposition method of synthesis of </a:t>
                      </a:r>
                      <a:r>
                        <a:rPr lang="en-US" sz="1100" dirty="0" err="1" smtClean="0">
                          <a:solidFill>
                            <a:schemeClr val="tx1"/>
                          </a:solidFill>
                          <a:latin typeface="+mn-lt"/>
                        </a:rPr>
                        <a:t>nano</a:t>
                      </a:r>
                      <a:r>
                        <a:rPr lang="en-US" sz="1100" dirty="0" smtClean="0">
                          <a:solidFill>
                            <a:schemeClr val="tx1"/>
                          </a:solidFill>
                          <a:latin typeface="+mn-lt"/>
                        </a:rPr>
                        <a:t> materials, Application of nanomaterials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txBody>
                  <a:tcPr marL="68580" marR="68580" marT="0" marB="0">
                    <a:solidFill>
                      <a:srgbClr val="92D050"/>
                    </a:solidFill>
                  </a:tcPr>
                </a:tc>
                <a:tc>
                  <a:txBody>
                    <a:bodyPr/>
                    <a:lstStyle/>
                    <a:p>
                      <a:pPr algn="l"/>
                      <a:r>
                        <a:rPr lang="en-US" sz="1100" dirty="0" smtClean="0">
                          <a:latin typeface="+mn-lt"/>
                        </a:rPr>
                        <a:t>SRB</a:t>
                      </a:r>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54926">
                <a:tc>
                  <a:txBody>
                    <a:bodyPr/>
                    <a:lstStyle/>
                    <a:p>
                      <a:r>
                        <a:rPr lang="en-US" sz="1100" dirty="0" smtClean="0"/>
                        <a:t>46</a:t>
                      </a:r>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Extra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endParaRPr lang="en-US" sz="1100" dirty="0"/>
                    </a:p>
                  </a:txBody>
                  <a:tcPr>
                    <a:solidFill>
                      <a:srgbClr val="92D050"/>
                    </a:solidFill>
                  </a:tcPr>
                </a:tc>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latin typeface="+mn-lt"/>
                        </a:rPr>
                        <a:t>Top-down and bottom-up approach of nanomaterial synthesis, chemical </a:t>
                      </a:r>
                      <a:r>
                        <a:rPr lang="en-US" sz="1100" dirty="0" err="1" smtClean="0">
                          <a:solidFill>
                            <a:schemeClr val="tx1"/>
                          </a:solidFill>
                          <a:latin typeface="+mn-lt"/>
                        </a:rPr>
                        <a:t>vapour</a:t>
                      </a:r>
                      <a:r>
                        <a:rPr lang="en-US" sz="1100" dirty="0" smtClean="0">
                          <a:solidFill>
                            <a:schemeClr val="tx1"/>
                          </a:solidFill>
                          <a:latin typeface="+mn-lt"/>
                        </a:rPr>
                        <a:t> deposition method of synthesis of </a:t>
                      </a:r>
                      <a:r>
                        <a:rPr lang="en-US" sz="1100" dirty="0" err="1" smtClean="0">
                          <a:solidFill>
                            <a:schemeClr val="tx1"/>
                          </a:solidFill>
                          <a:latin typeface="+mn-lt"/>
                        </a:rPr>
                        <a:t>nano</a:t>
                      </a:r>
                      <a:r>
                        <a:rPr lang="en-US" sz="1100" dirty="0" smtClean="0">
                          <a:solidFill>
                            <a:schemeClr val="tx1"/>
                          </a:solidFill>
                          <a:latin typeface="+mn-lt"/>
                        </a:rPr>
                        <a:t> materials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txBody>
                  <a:tcPr marL="68580" marR="68580" marT="0" marB="0">
                    <a:solidFill>
                      <a:srgbClr val="92D050"/>
                    </a:solidFill>
                  </a:tcPr>
                </a:tc>
                <a:tc>
                  <a:txBody>
                    <a:bodyPr/>
                    <a:lstStyle/>
                    <a:p>
                      <a:pPr marL="0" marR="0" lvl="0" indent="0" algn="l" defTabSz="844083" rtl="0" eaLnBrk="1" fontAlgn="auto" latinLnBrk="0" hangingPunct="1">
                        <a:lnSpc>
                          <a:spcPct val="100000"/>
                        </a:lnSpc>
                        <a:spcBef>
                          <a:spcPts val="0"/>
                        </a:spcBef>
                        <a:spcAft>
                          <a:spcPts val="0"/>
                        </a:spcAft>
                        <a:buClrTx/>
                        <a:buSzTx/>
                        <a:buFontTx/>
                        <a:buNone/>
                        <a:tabLst/>
                        <a:defRPr/>
                      </a:pPr>
                      <a:r>
                        <a:rPr lang="en-US" sz="1100" dirty="0" smtClean="0">
                          <a:latin typeface="+mn-lt"/>
                        </a:rPr>
                        <a:t>SRB</a:t>
                      </a:r>
                    </a:p>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54926">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endParaRPr lang="en-US" sz="1100" dirty="0"/>
                    </a:p>
                  </a:txBody>
                  <a:tcPr>
                    <a:solidFill>
                      <a:srgbClr val="92D050"/>
                    </a:solidFill>
                  </a:tcPr>
                </a:tc>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54926">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endParaRPr lang="en-US" sz="1100" dirty="0"/>
                    </a:p>
                  </a:txBody>
                  <a:tcPr>
                    <a:solidFill>
                      <a:srgbClr val="92D050"/>
                    </a:solidFill>
                  </a:tcPr>
                </a:tc>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54926">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endParaRPr lang="en-US" sz="1100" dirty="0"/>
                    </a:p>
                  </a:txBody>
                  <a:tcPr>
                    <a:solidFill>
                      <a:srgbClr val="92D050"/>
                    </a:solidFill>
                  </a:tcPr>
                </a:tc>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54926">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endParaRPr lang="en-US" sz="1100" dirty="0"/>
                    </a:p>
                  </a:txBody>
                  <a:tcPr>
                    <a:solidFill>
                      <a:srgbClr val="92D050"/>
                    </a:solidFill>
                  </a:tcPr>
                </a:tc>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54926">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endParaRPr lang="en-US" sz="1100" dirty="0"/>
                    </a:p>
                  </a:txBody>
                  <a:tcPr>
                    <a:solidFill>
                      <a:srgbClr val="92D050"/>
                    </a:solidFill>
                  </a:tcPr>
                </a:tc>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54926">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endParaRPr lang="en-US" sz="1100" dirty="0"/>
                    </a:p>
                  </a:txBody>
                  <a:tcPr>
                    <a:solidFill>
                      <a:srgbClr val="92D050"/>
                    </a:solidFill>
                  </a:tcPr>
                </a:tc>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54926">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endParaRPr lang="en-US" sz="1100" dirty="0"/>
                    </a:p>
                  </a:txBody>
                  <a:tcPr>
                    <a:solidFill>
                      <a:srgbClr val="92D050"/>
                    </a:solidFill>
                  </a:tcPr>
                </a:tc>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r h="354926">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txBody>
                  <a:tcPr>
                    <a:solidFill>
                      <a:srgbClr val="92D050"/>
                    </a:solidFill>
                  </a:tcPr>
                </a:tc>
                <a:tc>
                  <a:txBody>
                    <a:bodyPr/>
                    <a:lstStyle/>
                    <a:p>
                      <a:endParaRPr lang="en-US" sz="1100" dirty="0"/>
                    </a:p>
                  </a:txBody>
                  <a:tcPr>
                    <a:solidFill>
                      <a:srgbClr val="92D050"/>
                    </a:solidFill>
                  </a:tcPr>
                </a:tc>
                <a:tc>
                  <a:txBody>
                    <a:bodyPr/>
                    <a:lstStyle/>
                    <a:p>
                      <a:endParaRPr lang="en-US" sz="1100" dirty="0"/>
                    </a:p>
                  </a:txBody>
                  <a:tcP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solidFill>
                          <a:schemeClr val="tx1"/>
                        </a:solidFill>
                        <a:latin typeface="+mn-lt"/>
                      </a:endParaRPr>
                    </a:p>
                  </a:txBody>
                  <a:tcPr marL="68580" marR="68580" marT="0" marB="0">
                    <a:solidFill>
                      <a:srgbClr val="92D050"/>
                    </a:solidFill>
                  </a:tcPr>
                </a:tc>
                <a:tc>
                  <a:txBody>
                    <a:bodyPr/>
                    <a:lstStyle/>
                    <a:p>
                      <a:pPr algn="l"/>
                      <a:endParaRPr lang="en-US" sz="1100" dirty="0">
                        <a:latin typeface="+mn-lt"/>
                      </a:endParaRPr>
                    </a:p>
                  </a:txBody>
                  <a:tcPr>
                    <a:solidFill>
                      <a:srgbClr val="92D050"/>
                    </a:solidFill>
                  </a:tcPr>
                </a:tc>
                <a:tc>
                  <a:txBody>
                    <a:bodyPr/>
                    <a:lstStyle/>
                    <a:p>
                      <a:pPr algn="l"/>
                      <a:endParaRPr lang="en-IN" sz="1100" dirty="0">
                        <a:latin typeface="+mn-lt"/>
                      </a:endParaRPr>
                    </a:p>
                  </a:txBody>
                  <a:tcPr>
                    <a:solidFill>
                      <a:srgbClr val="92D050"/>
                    </a:solidFill>
                  </a:tcPr>
                </a:tc>
              </a:tr>
            </a:tbl>
          </a:graphicData>
        </a:graphic>
      </p:graphicFrame>
    </p:spTree>
    <p:extLst>
      <p:ext uri="{BB962C8B-B14F-4D97-AF65-F5344CB8AC3E}">
        <p14:creationId xmlns:p14="http://schemas.microsoft.com/office/powerpoint/2010/main" val="1937619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80792" y="188640"/>
            <a:ext cx="3154954" cy="584775"/>
          </a:xfrm>
          <a:prstGeom prst="rect">
            <a:avLst/>
          </a:prstGeom>
          <a:noFill/>
        </p:spPr>
        <p:txBody>
          <a:bodyPr wrap="square" rtlCol="0">
            <a:spAutoFit/>
          </a:bodyPr>
          <a:lstStyle/>
          <a:p>
            <a:r>
              <a:rPr lang="en-US" sz="3200" b="1" dirty="0" smtClean="0">
                <a:latin typeface="+mn-lt"/>
              </a:rPr>
              <a:t>Course Details</a:t>
            </a:r>
            <a:endParaRPr lang="en-US" sz="3200" b="1" dirty="0">
              <a:latin typeface="+mn-lt"/>
            </a:endParaRPr>
          </a:p>
        </p:txBody>
      </p:sp>
      <p:sp>
        <p:nvSpPr>
          <p:cNvPr id="2" name="TextBox 1"/>
          <p:cNvSpPr txBox="1"/>
          <p:nvPr/>
        </p:nvSpPr>
        <p:spPr>
          <a:xfrm>
            <a:off x="685800" y="1371600"/>
            <a:ext cx="8991600" cy="2677656"/>
          </a:xfrm>
          <a:prstGeom prst="rect">
            <a:avLst/>
          </a:prstGeom>
          <a:noFill/>
        </p:spPr>
        <p:txBody>
          <a:bodyPr wrap="square" rtlCol="0">
            <a:spAutoFit/>
          </a:bodyPr>
          <a:lstStyle/>
          <a:p>
            <a:pPr algn="just"/>
            <a:r>
              <a:rPr lang="en-US" sz="2400" dirty="0" smtClean="0">
                <a:latin typeface="+mn-lt"/>
              </a:rPr>
              <a:t>Programme: 	B.Tech. in CSE, EE, CV</a:t>
            </a:r>
          </a:p>
          <a:p>
            <a:pPr algn="just"/>
            <a:endParaRPr lang="en-US" sz="2400" dirty="0" smtClean="0">
              <a:latin typeface="+mn-lt"/>
            </a:endParaRPr>
          </a:p>
          <a:p>
            <a:pPr algn="just"/>
            <a:r>
              <a:rPr lang="en-US" sz="2400" dirty="0" smtClean="0">
                <a:latin typeface="+mn-lt"/>
              </a:rPr>
              <a:t>Department: Chemistry</a:t>
            </a:r>
          </a:p>
          <a:p>
            <a:pPr algn="just"/>
            <a:endParaRPr lang="en-US" sz="2400" dirty="0" smtClean="0">
              <a:latin typeface="+mn-lt"/>
            </a:endParaRPr>
          </a:p>
          <a:p>
            <a:pPr algn="just"/>
            <a:r>
              <a:rPr lang="en-US" sz="2400" dirty="0" smtClean="0">
                <a:latin typeface="+mn-lt"/>
              </a:rPr>
              <a:t>Faculty: Science and Humanities</a:t>
            </a:r>
          </a:p>
          <a:p>
            <a:pPr algn="just"/>
            <a:endParaRPr lang="en-US" sz="2400" dirty="0" smtClean="0">
              <a:latin typeface="+mn-lt"/>
            </a:endParaRPr>
          </a:p>
          <a:p>
            <a:pPr algn="just"/>
            <a:r>
              <a:rPr lang="en-US" sz="2400" dirty="0" smtClean="0">
                <a:latin typeface="+mn-lt"/>
              </a:rPr>
              <a:t>Dean: Prof. M.R. Srinivasan (dean.sh@msruas.ac.in)</a:t>
            </a:r>
            <a:endParaRPr lang="en-US" sz="2400" dirty="0">
              <a:latin typeface="+mn-lt"/>
            </a:endParaRPr>
          </a:p>
        </p:txBody>
      </p:sp>
    </p:spTree>
    <p:extLst>
      <p:ext uri="{BB962C8B-B14F-4D97-AF65-F5344CB8AC3E}">
        <p14:creationId xmlns:p14="http://schemas.microsoft.com/office/powerpoint/2010/main" val="265161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7593" y="671837"/>
            <a:ext cx="9273480" cy="5909310"/>
          </a:xfrm>
          <a:prstGeom prst="rect">
            <a:avLst/>
          </a:prstGeom>
        </p:spPr>
        <p:txBody>
          <a:bodyPr wrap="square">
            <a:spAutoFit/>
          </a:bodyPr>
          <a:lstStyle/>
          <a:p>
            <a:pPr marL="0" indent="0" algn="just">
              <a:buNone/>
            </a:pPr>
            <a:r>
              <a:rPr lang="en-IN" dirty="0" smtClean="0">
                <a:latin typeface="+mn-lt"/>
              </a:rPr>
              <a:t>The </a:t>
            </a:r>
            <a:r>
              <a:rPr lang="en-IN" dirty="0">
                <a:latin typeface="+mn-lt"/>
              </a:rPr>
              <a:t>objectives of the course are: </a:t>
            </a:r>
            <a:endParaRPr lang="en-US" dirty="0">
              <a:latin typeface="+mn-lt"/>
            </a:endParaRPr>
          </a:p>
          <a:p>
            <a:pPr marL="857250" lvl="1" indent="-457200" algn="just">
              <a:buFont typeface="+mj-lt"/>
              <a:buAutoNum type="arabicPeriod"/>
            </a:pPr>
            <a:r>
              <a:rPr lang="en-US" dirty="0">
                <a:latin typeface="+mn-lt"/>
              </a:rPr>
              <a:t>To impart knowledge of computing and information technology systems and their subsystems </a:t>
            </a:r>
          </a:p>
          <a:p>
            <a:pPr marL="857250" lvl="1" indent="-457200" algn="just">
              <a:buFont typeface="+mj-lt"/>
              <a:buAutoNum type="arabicPeriod"/>
            </a:pPr>
            <a:r>
              <a:rPr lang="en-US" dirty="0">
                <a:latin typeface="+mn-lt"/>
              </a:rPr>
              <a:t>To develop understanding of the underlying logical, algorithmic, architectural and programming principles of computing systems </a:t>
            </a:r>
          </a:p>
          <a:p>
            <a:pPr marL="857250" lvl="1" indent="-457200" algn="just">
              <a:buFont typeface="+mj-lt"/>
              <a:buAutoNum type="arabicPeriod"/>
            </a:pPr>
            <a:r>
              <a:rPr lang="en-US" dirty="0">
                <a:latin typeface="+mn-lt"/>
              </a:rPr>
              <a:t>To build the ability to design and implement computing and information systems to meet the specific application needs </a:t>
            </a:r>
          </a:p>
          <a:p>
            <a:pPr marL="857250" lvl="1" indent="-457200" algn="just">
              <a:buFont typeface="+mj-lt"/>
              <a:buAutoNum type="arabicPeriod"/>
            </a:pPr>
            <a:r>
              <a:rPr lang="en-US" dirty="0">
                <a:latin typeface="+mn-lt"/>
              </a:rPr>
              <a:t>To model, simulate and </a:t>
            </a:r>
            <a:r>
              <a:rPr lang="en-US" dirty="0" err="1">
                <a:latin typeface="+mn-lt"/>
              </a:rPr>
              <a:t>analyse</a:t>
            </a:r>
            <a:r>
              <a:rPr lang="en-US" dirty="0">
                <a:latin typeface="+mn-lt"/>
              </a:rPr>
              <a:t> the </a:t>
            </a:r>
            <a:r>
              <a:rPr lang="en-US" dirty="0" err="1">
                <a:latin typeface="+mn-lt"/>
              </a:rPr>
              <a:t>behaviour</a:t>
            </a:r>
            <a:r>
              <a:rPr lang="en-US" dirty="0">
                <a:latin typeface="+mn-lt"/>
              </a:rPr>
              <a:t> of computing and information systems to predict and improve their performance </a:t>
            </a:r>
          </a:p>
          <a:p>
            <a:pPr marL="857250" lvl="1" indent="-457200" algn="just">
              <a:buFont typeface="+mj-lt"/>
              <a:buAutoNum type="arabicPeriod"/>
            </a:pPr>
            <a:r>
              <a:rPr lang="en-US" dirty="0">
                <a:latin typeface="+mn-lt"/>
              </a:rPr>
              <a:t>To impart training on processes and practice of software engineering life cycle</a:t>
            </a:r>
            <a:r>
              <a:rPr lang="en-US" dirty="0">
                <a:solidFill>
                  <a:srgbClr val="FF0000"/>
                </a:solidFill>
                <a:latin typeface="+mn-lt"/>
              </a:rPr>
              <a:t> </a:t>
            </a:r>
          </a:p>
          <a:p>
            <a:pPr marL="857250" lvl="1" indent="-457200" algn="just">
              <a:buFont typeface="+mj-lt"/>
              <a:buAutoNum type="arabicPeriod"/>
            </a:pPr>
            <a:r>
              <a:rPr lang="en-US" dirty="0">
                <a:latin typeface="+mn-lt"/>
              </a:rPr>
              <a:t>To train on industry standard simulation tools for simulation and analysis of electronic systems </a:t>
            </a:r>
          </a:p>
          <a:p>
            <a:pPr marL="857250" lvl="1" indent="-457200" algn="just">
              <a:buFont typeface="+mj-lt"/>
              <a:buAutoNum type="arabicPeriod"/>
            </a:pPr>
            <a:r>
              <a:rPr lang="en-US" dirty="0">
                <a:latin typeface="+mn-lt"/>
              </a:rPr>
              <a:t>To develop industry standard software systems </a:t>
            </a:r>
          </a:p>
          <a:p>
            <a:pPr marL="857250" lvl="1" indent="-457200" algn="just">
              <a:buFont typeface="+mj-lt"/>
              <a:buAutoNum type="arabicPeriod"/>
            </a:pPr>
            <a:r>
              <a:rPr lang="en-US" dirty="0">
                <a:solidFill>
                  <a:srgbClr val="FF0000"/>
                </a:solidFill>
                <a:latin typeface="+mn-lt"/>
              </a:rPr>
              <a:t>To provide a foundation in mathematical, scientific and engineering &amp; technology fundamentals to solve engineering and technology related problems</a:t>
            </a:r>
          </a:p>
          <a:p>
            <a:pPr marL="857250" lvl="1" indent="-457200" algn="just">
              <a:buFont typeface="+mj-lt"/>
              <a:buAutoNum type="arabicPeriod"/>
            </a:pPr>
            <a:r>
              <a:rPr lang="en-US" dirty="0">
                <a:latin typeface="+mn-lt"/>
              </a:rPr>
              <a:t>To impart training on professional ethics, history, economics, social sciences and interactive skills relevant to professional practice </a:t>
            </a:r>
          </a:p>
          <a:p>
            <a:pPr marL="857250" lvl="1" indent="-457200" algn="just">
              <a:buFont typeface="+mj-lt"/>
              <a:buAutoNum type="arabicPeriod"/>
            </a:pPr>
            <a:r>
              <a:rPr lang="en-US" dirty="0">
                <a:latin typeface="+mn-lt"/>
              </a:rPr>
              <a:t>To provide a general perspective and opportunities for a career in industry, business and commerce </a:t>
            </a:r>
          </a:p>
          <a:p>
            <a:pPr algn="just">
              <a:buNone/>
            </a:pPr>
            <a:r>
              <a:rPr lang="en-IN" b="1" dirty="0" smtClean="0">
                <a:latin typeface="+mn-lt"/>
              </a:rPr>
              <a:t>The course is </a:t>
            </a:r>
            <a:r>
              <a:rPr lang="en-IN" b="1" dirty="0">
                <a:latin typeface="+mn-lt"/>
              </a:rPr>
              <a:t>being delivered to meet the highlighted objective of the </a:t>
            </a:r>
            <a:r>
              <a:rPr lang="en-IN" b="1" dirty="0" smtClean="0">
                <a:latin typeface="+mn-lt"/>
              </a:rPr>
              <a:t> course </a:t>
            </a:r>
            <a:r>
              <a:rPr lang="en-IN" b="1" dirty="0">
                <a:latin typeface="+mn-lt"/>
              </a:rPr>
              <a:t>to meet the course </a:t>
            </a:r>
            <a:r>
              <a:rPr lang="en-IN" b="1" dirty="0" smtClean="0">
                <a:latin typeface="+mn-lt"/>
              </a:rPr>
              <a:t>aim</a:t>
            </a:r>
            <a:endParaRPr lang="en-IN" b="1" dirty="0">
              <a:latin typeface="+mn-lt"/>
            </a:endParaRPr>
          </a:p>
        </p:txBody>
      </p:sp>
      <p:sp>
        <p:nvSpPr>
          <p:cNvPr id="5" name="TextBox 4"/>
          <p:cNvSpPr txBox="1"/>
          <p:nvPr/>
        </p:nvSpPr>
        <p:spPr>
          <a:xfrm>
            <a:off x="3656856" y="116632"/>
            <a:ext cx="3154954" cy="584775"/>
          </a:xfrm>
          <a:prstGeom prst="rect">
            <a:avLst/>
          </a:prstGeom>
          <a:noFill/>
        </p:spPr>
        <p:txBody>
          <a:bodyPr wrap="square" rtlCol="0">
            <a:spAutoFit/>
          </a:bodyPr>
          <a:lstStyle/>
          <a:p>
            <a:r>
              <a:rPr lang="en-US" sz="3200" b="1" dirty="0" smtClean="0">
                <a:latin typeface="+mn-lt"/>
              </a:rPr>
              <a:t>Why this Course?</a:t>
            </a:r>
            <a:endParaRPr lang="en-US" sz="3200" b="1" dirty="0">
              <a:latin typeface="+mn-lt"/>
            </a:endParaRPr>
          </a:p>
        </p:txBody>
      </p:sp>
    </p:spTree>
    <p:extLst>
      <p:ext uri="{BB962C8B-B14F-4D97-AF65-F5344CB8AC3E}">
        <p14:creationId xmlns:p14="http://schemas.microsoft.com/office/powerpoint/2010/main" val="2041844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17969" y="116632"/>
            <a:ext cx="4634795" cy="584775"/>
          </a:xfrm>
          <a:prstGeom prst="rect">
            <a:avLst/>
          </a:prstGeom>
        </p:spPr>
        <p:txBody>
          <a:bodyPr wrap="none">
            <a:spAutoFit/>
          </a:bodyPr>
          <a:lstStyle/>
          <a:p>
            <a:r>
              <a:rPr lang="en-IN" sz="3200" b="1" dirty="0" smtClean="0">
                <a:solidFill>
                  <a:prstClr val="black"/>
                </a:solidFill>
                <a:latin typeface="Calibri"/>
              </a:rPr>
              <a:t>Course Aim </a:t>
            </a:r>
            <a:r>
              <a:rPr lang="en-IN" sz="3200" b="1" dirty="0">
                <a:solidFill>
                  <a:prstClr val="black"/>
                </a:solidFill>
                <a:latin typeface="Calibri"/>
              </a:rPr>
              <a:t>and Summary</a:t>
            </a:r>
            <a:endParaRPr lang="en-US" dirty="0"/>
          </a:p>
        </p:txBody>
      </p:sp>
      <p:sp>
        <p:nvSpPr>
          <p:cNvPr id="5" name="Rectangle 4"/>
          <p:cNvSpPr/>
          <p:nvPr/>
        </p:nvSpPr>
        <p:spPr>
          <a:xfrm>
            <a:off x="488504" y="1196752"/>
            <a:ext cx="8856984" cy="1938992"/>
          </a:xfrm>
          <a:prstGeom prst="rect">
            <a:avLst/>
          </a:prstGeom>
        </p:spPr>
        <p:txBody>
          <a:bodyPr wrap="square">
            <a:spAutoFit/>
          </a:bodyPr>
          <a:lstStyle/>
          <a:p>
            <a:pPr marL="316531" lvl="0" indent="-316531" algn="just" defTabSz="844083" fontAlgn="auto">
              <a:spcBef>
                <a:spcPct val="20000"/>
              </a:spcBef>
              <a:spcAft>
                <a:spcPts val="0"/>
              </a:spcAft>
              <a:buFont typeface="Arial" pitchFamily="34" charset="0"/>
              <a:buChar char="•"/>
            </a:pPr>
            <a:r>
              <a:rPr lang="en-US" sz="2400" dirty="0">
                <a:solidFill>
                  <a:prstClr val="black"/>
                </a:solidFill>
                <a:latin typeface="Calibri"/>
              </a:rPr>
              <a:t>This </a:t>
            </a:r>
            <a:r>
              <a:rPr lang="en-US" sz="2400" dirty="0" smtClean="0">
                <a:solidFill>
                  <a:prstClr val="black"/>
                </a:solidFill>
                <a:latin typeface="Calibri"/>
              </a:rPr>
              <a:t>course aims </a:t>
            </a:r>
            <a:r>
              <a:rPr lang="en-US" sz="2400" dirty="0">
                <a:solidFill>
                  <a:prstClr val="black"/>
                </a:solidFill>
                <a:latin typeface="Calibri"/>
              </a:rPr>
              <a:t>at enhancing the basic understanding of chemistry with reference to engineering systems. This </a:t>
            </a:r>
            <a:r>
              <a:rPr lang="en-US" sz="2400" dirty="0" smtClean="0">
                <a:solidFill>
                  <a:prstClr val="black"/>
                </a:solidFill>
                <a:latin typeface="Calibri"/>
              </a:rPr>
              <a:t>course deals </a:t>
            </a:r>
            <a:r>
              <a:rPr lang="en-US" sz="2400" dirty="0">
                <a:solidFill>
                  <a:prstClr val="black"/>
                </a:solidFill>
                <a:latin typeface="Calibri"/>
              </a:rPr>
              <a:t>with topics on sources of chemical energy, water, treatment of waste water, reaction kinetics, corrosion science, metal finishing and polymers. 	</a:t>
            </a:r>
          </a:p>
        </p:txBody>
      </p:sp>
    </p:spTree>
    <p:extLst>
      <p:ext uri="{BB962C8B-B14F-4D97-AF65-F5344CB8AC3E}">
        <p14:creationId xmlns:p14="http://schemas.microsoft.com/office/powerpoint/2010/main" val="2750051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4412" y="116632"/>
            <a:ext cx="6580956" cy="584775"/>
          </a:xfrm>
          <a:prstGeom prst="rect">
            <a:avLst/>
          </a:prstGeom>
        </p:spPr>
        <p:txBody>
          <a:bodyPr wrap="square">
            <a:spAutoFit/>
          </a:bodyPr>
          <a:lstStyle/>
          <a:p>
            <a:r>
              <a:rPr lang="en-IN" sz="3200" b="1" dirty="0">
                <a:solidFill>
                  <a:prstClr val="black"/>
                </a:solidFill>
                <a:latin typeface="Calibri"/>
              </a:rPr>
              <a:t>Course</a:t>
            </a:r>
            <a:r>
              <a:rPr lang="en-IN" sz="3200" dirty="0">
                <a:solidFill>
                  <a:prstClr val="black"/>
                </a:solidFill>
                <a:latin typeface="Calibri"/>
              </a:rPr>
              <a:t> </a:t>
            </a:r>
            <a:r>
              <a:rPr lang="en-IN" sz="3200" b="1" dirty="0" smtClean="0">
                <a:solidFill>
                  <a:prstClr val="black"/>
                </a:solidFill>
                <a:latin typeface="Calibri"/>
              </a:rPr>
              <a:t>Intended </a:t>
            </a:r>
            <a:r>
              <a:rPr lang="en-IN" sz="3200" b="1" dirty="0">
                <a:solidFill>
                  <a:prstClr val="black"/>
                </a:solidFill>
                <a:latin typeface="Calibri"/>
              </a:rPr>
              <a:t>Learning Outcomes</a:t>
            </a:r>
            <a:endParaRPr lang="en-US" dirty="0"/>
          </a:p>
        </p:txBody>
      </p:sp>
      <p:sp>
        <p:nvSpPr>
          <p:cNvPr id="5" name="Rectangle 4"/>
          <p:cNvSpPr/>
          <p:nvPr/>
        </p:nvSpPr>
        <p:spPr>
          <a:xfrm>
            <a:off x="416496" y="1236816"/>
            <a:ext cx="9145016" cy="461665"/>
          </a:xfrm>
          <a:prstGeom prst="rect">
            <a:avLst/>
          </a:prstGeom>
        </p:spPr>
        <p:txBody>
          <a:bodyPr wrap="square">
            <a:spAutoFit/>
          </a:bodyPr>
          <a:lstStyle/>
          <a:p>
            <a:pPr marL="0" indent="0" algn="just">
              <a:buNone/>
            </a:pPr>
            <a:r>
              <a:rPr lang="en-IN" sz="2400" b="1" dirty="0">
                <a:latin typeface="+mn-lt"/>
              </a:rPr>
              <a:t>After undergoing this </a:t>
            </a:r>
            <a:r>
              <a:rPr lang="en-IN" sz="2400" b="1" dirty="0" smtClean="0">
                <a:solidFill>
                  <a:prstClr val="black"/>
                </a:solidFill>
                <a:latin typeface="Calibri"/>
              </a:rPr>
              <a:t>course</a:t>
            </a:r>
            <a:r>
              <a:rPr lang="en-IN" sz="2400" b="1" dirty="0" smtClean="0">
                <a:latin typeface="+mn-lt"/>
              </a:rPr>
              <a:t>, </a:t>
            </a:r>
            <a:r>
              <a:rPr lang="en-IN" sz="2400" b="1" dirty="0">
                <a:latin typeface="+mn-lt"/>
              </a:rPr>
              <a:t>students will be able to</a:t>
            </a:r>
            <a:r>
              <a:rPr lang="en-IN" sz="2400" dirty="0" smtClean="0">
                <a:latin typeface="+mn-lt"/>
              </a:rPr>
              <a:t>:</a:t>
            </a:r>
            <a:endParaRPr lang="en-IN" sz="2400" dirty="0">
              <a:latin typeface="+mn-lt"/>
            </a:endParaRPr>
          </a:p>
        </p:txBody>
      </p:sp>
      <p:graphicFrame>
        <p:nvGraphicFramePr>
          <p:cNvPr id="2" name="Table 1"/>
          <p:cNvGraphicFramePr>
            <a:graphicFrameLocks noGrp="1"/>
          </p:cNvGraphicFramePr>
          <p:nvPr>
            <p:extLst/>
          </p:nvPr>
        </p:nvGraphicFramePr>
        <p:xfrm>
          <a:off x="914400" y="1828799"/>
          <a:ext cx="8305800" cy="4275408"/>
        </p:xfrm>
        <a:graphic>
          <a:graphicData uri="http://schemas.openxmlformats.org/drawingml/2006/table">
            <a:tbl>
              <a:tblPr firstRow="1" firstCol="1" bandRow="1">
                <a:tableStyleId>{5C22544A-7EE6-4342-B048-85BDC9FD1C3A}</a:tableStyleId>
              </a:tblPr>
              <a:tblGrid>
                <a:gridCol w="514902"/>
                <a:gridCol w="7790898"/>
              </a:tblGrid>
              <a:tr h="310662">
                <a:tc>
                  <a:txBody>
                    <a:bodyPr/>
                    <a:lstStyle/>
                    <a:p>
                      <a:pPr marL="0" marR="0">
                        <a:spcBef>
                          <a:spcPts val="0"/>
                        </a:spcBef>
                        <a:spcAft>
                          <a:spcPts val="0"/>
                        </a:spcAft>
                      </a:pPr>
                      <a:r>
                        <a:rPr lang="en-US" sz="2000" dirty="0">
                          <a:effectLst/>
                        </a:rPr>
                        <a:t>No.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a:effectLst/>
                        </a:rPr>
                        <a:t>Intended learning outcome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5588">
                <a:tc>
                  <a:txBody>
                    <a:bodyPr/>
                    <a:lstStyle/>
                    <a:p>
                      <a:pPr marL="0" marR="0">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rPr>
                        <a:t>Differentiate renewable and nonrenewable fuels and describe their reaction chemistry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5588">
                <a:tc>
                  <a:txBody>
                    <a:bodyPr/>
                    <a:lstStyle/>
                    <a:p>
                      <a:pPr marL="0" marR="0">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rPr>
                        <a:t>Explain the conversion of chemical energy into electrical energy with appropriate chemical reactions involved and storage of energy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2794">
                <a:tc>
                  <a:txBody>
                    <a:bodyPr/>
                    <a:lstStyle/>
                    <a:p>
                      <a:pPr marL="0" marR="0">
                        <a:spcBef>
                          <a:spcPts val="0"/>
                        </a:spcBef>
                        <a:spcAft>
                          <a:spcPts val="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rPr>
                        <a:t>Identify the types of corrosion and methods to prevent corrosion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5588">
                <a:tc>
                  <a:txBody>
                    <a:bodyPr/>
                    <a:lstStyle/>
                    <a:p>
                      <a:pPr marL="0" marR="0">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rPr>
                        <a:t>Recognize suitable polymer and nanocomposite material for engineering applications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2794">
                <a:tc>
                  <a:txBody>
                    <a:bodyPr/>
                    <a:lstStyle/>
                    <a:p>
                      <a:pPr marL="0" marR="0">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rPr>
                        <a:t>Describe principles of concentration of ores, extraction and refining of metals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45588">
                <a:tc>
                  <a:txBody>
                    <a:bodyPr/>
                    <a:lstStyle/>
                    <a:p>
                      <a:pPr marL="0" marR="0">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rPr>
                        <a:t>Solve problems involving chemical kinetics, electro chemistry, corrosion, metal finishing and alloys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2214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6001" y="116632"/>
            <a:ext cx="2893997" cy="584775"/>
          </a:xfrm>
          <a:prstGeom prst="rect">
            <a:avLst/>
          </a:prstGeom>
        </p:spPr>
        <p:txBody>
          <a:bodyPr wrap="none">
            <a:spAutoFit/>
          </a:bodyPr>
          <a:lstStyle/>
          <a:p>
            <a:r>
              <a:rPr lang="en-IN" sz="3200" b="1" dirty="0">
                <a:solidFill>
                  <a:prstClr val="black"/>
                </a:solidFill>
                <a:latin typeface="Calibri"/>
              </a:rPr>
              <a:t>Course</a:t>
            </a:r>
            <a:r>
              <a:rPr lang="en-IN" sz="3200" dirty="0">
                <a:solidFill>
                  <a:prstClr val="black"/>
                </a:solidFill>
                <a:latin typeface="Calibri"/>
              </a:rPr>
              <a:t> </a:t>
            </a:r>
            <a:r>
              <a:rPr lang="en-IN" sz="3200" b="1" dirty="0" smtClean="0">
                <a:solidFill>
                  <a:prstClr val="black"/>
                </a:solidFill>
                <a:latin typeface="Calibri"/>
              </a:rPr>
              <a:t>Content</a:t>
            </a:r>
            <a:endParaRPr lang="en-US" dirty="0"/>
          </a:p>
        </p:txBody>
      </p:sp>
      <p:sp>
        <p:nvSpPr>
          <p:cNvPr id="5" name="Rectangle 4"/>
          <p:cNvSpPr/>
          <p:nvPr/>
        </p:nvSpPr>
        <p:spPr>
          <a:xfrm>
            <a:off x="381000" y="990600"/>
            <a:ext cx="9433048" cy="4635115"/>
          </a:xfrm>
          <a:prstGeom prst="rect">
            <a:avLst/>
          </a:prstGeom>
        </p:spPr>
        <p:txBody>
          <a:bodyPr wrap="square">
            <a:spAutoFit/>
          </a:bodyPr>
          <a:lstStyle/>
          <a:p>
            <a:pPr lvl="0" indent="-316531" algn="just" defTabSz="844083" fontAlgn="auto">
              <a:spcBef>
                <a:spcPct val="20000"/>
              </a:spcBef>
              <a:spcAft>
                <a:spcPts val="0"/>
              </a:spcAft>
            </a:pPr>
            <a:r>
              <a:rPr lang="en-US" b="1" dirty="0" smtClean="0">
                <a:latin typeface="+mn-lt"/>
              </a:rPr>
              <a:t>Electrochemistry</a:t>
            </a:r>
            <a:r>
              <a:rPr lang="en-US" dirty="0">
                <a:latin typeface="+mn-lt"/>
              </a:rPr>
              <a:t>: Electrochemical cell, Electrode Potential and EMF. Construction </a:t>
            </a:r>
            <a:r>
              <a:rPr lang="en-US" dirty="0" smtClean="0">
                <a:latin typeface="+mn-lt"/>
              </a:rPr>
              <a:t>of Galvanic </a:t>
            </a:r>
            <a:r>
              <a:rPr lang="en-US" dirty="0">
                <a:latin typeface="+mn-lt"/>
              </a:rPr>
              <a:t>cell, Types of Electrodes. Numerical on Electrode Potential of cell using Nernst equation. Construction and working of reference electrodes: calomel and silver-silver chloride electrode. Construction, working and application of Ion-selective electrode: glass electrode. Determination of pH using glass electrode </a:t>
            </a:r>
            <a:endParaRPr lang="en-US" dirty="0">
              <a:solidFill>
                <a:prstClr val="black"/>
              </a:solidFill>
              <a:latin typeface="+mn-lt"/>
            </a:endParaRPr>
          </a:p>
          <a:p>
            <a:pPr algn="just"/>
            <a:r>
              <a:rPr lang="en-US" b="1" dirty="0" smtClean="0">
                <a:latin typeface="+mn-lt"/>
              </a:rPr>
              <a:t>Storage </a:t>
            </a:r>
            <a:r>
              <a:rPr lang="en-US" b="1" dirty="0">
                <a:latin typeface="+mn-lt"/>
              </a:rPr>
              <a:t>devices – Batteries</a:t>
            </a:r>
            <a:r>
              <a:rPr lang="en-US" dirty="0">
                <a:latin typeface="+mn-lt"/>
              </a:rPr>
              <a:t>: Primary batteries, Secondary batteries, reserve batteries and super capacitors. Construction, working and application of dry cell, lead acid, Nickel-Cadmium, Nickel-Metal hydride, Zinc –Air, Lithium-ion batteries, Lithium polymer batteries. </a:t>
            </a:r>
          </a:p>
          <a:p>
            <a:pPr algn="just"/>
            <a:r>
              <a:rPr lang="en-US" b="1" dirty="0">
                <a:latin typeface="+mn-lt"/>
              </a:rPr>
              <a:t>Conversion devices: </a:t>
            </a:r>
            <a:r>
              <a:rPr lang="en-US" dirty="0">
                <a:latin typeface="+mn-lt"/>
              </a:rPr>
              <a:t>Fuel cells, Construction, working and application of: Hydrogen-Oxygen, Methanol-Oxygen cells. </a:t>
            </a:r>
            <a:endParaRPr lang="en-US" dirty="0">
              <a:solidFill>
                <a:prstClr val="black"/>
              </a:solidFill>
              <a:latin typeface="+mn-lt"/>
            </a:endParaRPr>
          </a:p>
          <a:p>
            <a:pPr lvl="0" indent="-316531" algn="just" defTabSz="844083" fontAlgn="auto">
              <a:spcBef>
                <a:spcPct val="20000"/>
              </a:spcBef>
              <a:spcAft>
                <a:spcPts val="0"/>
              </a:spcAft>
            </a:pPr>
            <a:r>
              <a:rPr lang="en-US" b="1" dirty="0" smtClean="0">
                <a:latin typeface="+mn-lt"/>
              </a:rPr>
              <a:t>Corrosion </a:t>
            </a:r>
            <a:r>
              <a:rPr lang="en-US" b="1" dirty="0">
                <a:latin typeface="+mn-lt"/>
              </a:rPr>
              <a:t>and its Control</a:t>
            </a:r>
            <a:r>
              <a:rPr lang="en-US" dirty="0">
                <a:latin typeface="+mn-lt"/>
              </a:rPr>
              <a:t>:  Introduction, types of corrosion. Electrochemical theory </a:t>
            </a:r>
            <a:r>
              <a:rPr lang="en-US" dirty="0" smtClean="0">
                <a:latin typeface="+mn-lt"/>
              </a:rPr>
              <a:t>of corrosion</a:t>
            </a:r>
            <a:r>
              <a:rPr lang="en-US" dirty="0">
                <a:latin typeface="+mn-lt"/>
              </a:rPr>
              <a:t>. Factors affecting, Corrosion control:  Metal coating, cathodic protection,  organic coating, corrosion-inhibitors </a:t>
            </a:r>
            <a:endParaRPr lang="en-US" dirty="0">
              <a:solidFill>
                <a:prstClr val="black"/>
              </a:solidFill>
              <a:latin typeface="+mn-lt"/>
            </a:endParaRPr>
          </a:p>
          <a:p>
            <a:pPr lvl="0" indent="-316531" algn="just" defTabSz="844083" fontAlgn="auto">
              <a:spcBef>
                <a:spcPct val="20000"/>
              </a:spcBef>
              <a:spcAft>
                <a:spcPts val="0"/>
              </a:spcAft>
            </a:pPr>
            <a:r>
              <a:rPr lang="en-US" b="1" dirty="0">
                <a:latin typeface="+mn-lt"/>
              </a:rPr>
              <a:t>Metal Finishing</a:t>
            </a:r>
            <a:r>
              <a:rPr lang="en-US" dirty="0">
                <a:latin typeface="+mn-lt"/>
              </a:rPr>
              <a:t>: Introduction and technological importance of metal finishing.  Polarization and factors influencing polarization. Principle of electroplating, factors affecting electrodeposition, Electroplating of Chromium and Gold.  Electro-less Plating ex Copper and Nickel </a:t>
            </a:r>
            <a:r>
              <a:rPr lang="en-US" dirty="0"/>
              <a:t>	 </a:t>
            </a:r>
            <a:endParaRPr lang="en-IN" dirty="0">
              <a:solidFill>
                <a:prstClr val="black"/>
              </a:solidFill>
              <a:latin typeface="Calibri"/>
            </a:endParaRPr>
          </a:p>
        </p:txBody>
      </p:sp>
    </p:spTree>
    <p:extLst>
      <p:ext uri="{BB962C8B-B14F-4D97-AF65-F5344CB8AC3E}">
        <p14:creationId xmlns:p14="http://schemas.microsoft.com/office/powerpoint/2010/main" val="99003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4153" y="116632"/>
            <a:ext cx="4217693" cy="584775"/>
          </a:xfrm>
          <a:prstGeom prst="rect">
            <a:avLst/>
          </a:prstGeom>
        </p:spPr>
        <p:txBody>
          <a:bodyPr wrap="none">
            <a:spAutoFit/>
          </a:bodyPr>
          <a:lstStyle/>
          <a:p>
            <a:r>
              <a:rPr lang="en-IN" sz="3200" b="1" dirty="0">
                <a:solidFill>
                  <a:prstClr val="black"/>
                </a:solidFill>
                <a:latin typeface="Calibri"/>
              </a:rPr>
              <a:t>Course</a:t>
            </a:r>
            <a:r>
              <a:rPr lang="en-IN" sz="3200" dirty="0">
                <a:solidFill>
                  <a:prstClr val="black"/>
                </a:solidFill>
                <a:latin typeface="Calibri"/>
              </a:rPr>
              <a:t> </a:t>
            </a:r>
            <a:r>
              <a:rPr lang="en-IN" sz="3200" b="1" dirty="0" smtClean="0">
                <a:solidFill>
                  <a:prstClr val="black"/>
                </a:solidFill>
                <a:latin typeface="Calibri"/>
              </a:rPr>
              <a:t>Content </a:t>
            </a:r>
            <a:r>
              <a:rPr lang="en-IN" sz="3200" b="1" dirty="0">
                <a:solidFill>
                  <a:prstClr val="black"/>
                </a:solidFill>
                <a:latin typeface="Calibri"/>
              </a:rPr>
              <a:t>Contd..</a:t>
            </a:r>
            <a:endParaRPr lang="en-US" dirty="0"/>
          </a:p>
        </p:txBody>
      </p:sp>
      <p:sp>
        <p:nvSpPr>
          <p:cNvPr id="5" name="Rectangle 4"/>
          <p:cNvSpPr/>
          <p:nvPr/>
        </p:nvSpPr>
        <p:spPr>
          <a:xfrm>
            <a:off x="762000" y="764704"/>
            <a:ext cx="8763000" cy="6075509"/>
          </a:xfrm>
          <a:prstGeom prst="rect">
            <a:avLst/>
          </a:prstGeom>
        </p:spPr>
        <p:txBody>
          <a:bodyPr wrap="square">
            <a:spAutoFit/>
          </a:bodyPr>
          <a:lstStyle/>
          <a:p>
            <a:pPr lvl="0" indent="-457200" algn="just" defTabSz="844083" fontAlgn="auto">
              <a:spcBef>
                <a:spcPct val="20000"/>
              </a:spcBef>
              <a:spcAft>
                <a:spcPts val="0"/>
              </a:spcAft>
            </a:pPr>
            <a:r>
              <a:rPr lang="en-US" b="1" dirty="0">
                <a:latin typeface="+mn-lt"/>
              </a:rPr>
              <a:t>Chemical Kinetics:</a:t>
            </a:r>
            <a:r>
              <a:rPr lang="en-US" dirty="0">
                <a:latin typeface="+mn-lt"/>
              </a:rPr>
              <a:t> Different Order Reactions, Derivation of second, third, consecutive reactions, rate equations, Steady State Concept, numerical problems with suitable examples of different kinds of reactions. </a:t>
            </a:r>
            <a:endParaRPr lang="en-US" b="1" dirty="0">
              <a:solidFill>
                <a:prstClr val="black"/>
              </a:solidFill>
              <a:latin typeface="+mn-lt"/>
            </a:endParaRPr>
          </a:p>
          <a:p>
            <a:pPr lvl="0" indent="-457200" algn="just" defTabSz="844083" fontAlgn="auto">
              <a:spcBef>
                <a:spcPct val="20000"/>
              </a:spcBef>
              <a:spcAft>
                <a:spcPts val="0"/>
              </a:spcAft>
            </a:pPr>
            <a:r>
              <a:rPr lang="en-US" b="1" dirty="0">
                <a:latin typeface="+mn-lt"/>
              </a:rPr>
              <a:t>Combustion Chemistry: </a:t>
            </a:r>
            <a:r>
              <a:rPr lang="en-US" dirty="0">
                <a:latin typeface="+mn-lt"/>
              </a:rPr>
              <a:t>Introduction to Fuels, types and classification, Sources of Fuels, Characteristics of a good fuel, Proximate and ultimate analysis, Petroleum cracking, Mechanism of Knocking and its effect, Anti-knocking agents, Octane and Cetane numbers, Functioning of Catalytic converter, Introduction to Biofuels, Flue gases and control measures. </a:t>
            </a:r>
            <a:endParaRPr lang="en-US" dirty="0">
              <a:solidFill>
                <a:prstClr val="black"/>
              </a:solidFill>
              <a:latin typeface="+mn-lt"/>
            </a:endParaRPr>
          </a:p>
          <a:p>
            <a:pPr indent="-457200" algn="just"/>
            <a:r>
              <a:rPr lang="en-US" b="1" dirty="0" smtClean="0">
                <a:latin typeface="+mn-lt"/>
              </a:rPr>
              <a:t>Metallurgy</a:t>
            </a:r>
            <a:r>
              <a:rPr lang="en-US" dirty="0">
                <a:latin typeface="+mn-lt"/>
              </a:rPr>
              <a:t>: Principles and processes for the concentration of ores and extraction of non-ferrous metals – </a:t>
            </a:r>
            <a:r>
              <a:rPr lang="en-US" dirty="0" err="1">
                <a:latin typeface="+mn-lt"/>
              </a:rPr>
              <a:t>aluminium</a:t>
            </a:r>
            <a:r>
              <a:rPr lang="en-US" dirty="0">
                <a:latin typeface="+mn-lt"/>
              </a:rPr>
              <a:t>, copper, zinc and nickel; </a:t>
            </a:r>
          </a:p>
          <a:p>
            <a:pPr indent="-457200" algn="just"/>
            <a:r>
              <a:rPr lang="en-US" dirty="0">
                <a:latin typeface="+mn-lt"/>
              </a:rPr>
              <a:t>Concentration of iron ore and extraction of iron, Refining of metals, Chemistry behind metal alloys, preparation of steel. </a:t>
            </a:r>
            <a:endParaRPr lang="en-US" b="1" dirty="0">
              <a:solidFill>
                <a:prstClr val="black"/>
              </a:solidFill>
              <a:latin typeface="+mn-lt"/>
            </a:endParaRPr>
          </a:p>
          <a:p>
            <a:pPr lvl="0" indent="-457200" algn="just" defTabSz="844083" fontAlgn="auto">
              <a:spcBef>
                <a:spcPct val="20000"/>
              </a:spcBef>
              <a:spcAft>
                <a:spcPts val="0"/>
              </a:spcAft>
            </a:pPr>
            <a:r>
              <a:rPr lang="en-US" b="1" dirty="0" smtClean="0">
                <a:latin typeface="+mn-lt"/>
              </a:rPr>
              <a:t>Instrumental </a:t>
            </a:r>
            <a:r>
              <a:rPr lang="en-US" b="1" dirty="0">
                <a:latin typeface="+mn-lt"/>
              </a:rPr>
              <a:t>methods of analysis</a:t>
            </a:r>
            <a:r>
              <a:rPr lang="en-US" dirty="0">
                <a:latin typeface="+mn-lt"/>
              </a:rPr>
              <a:t>: Theory, Instrumentation, Applications of Colorimetry, Potentiometry, Conductometry and flame photometry. </a:t>
            </a:r>
            <a:endParaRPr lang="en-US" dirty="0" smtClean="0">
              <a:latin typeface="+mn-lt"/>
            </a:endParaRPr>
          </a:p>
          <a:p>
            <a:pPr lvl="0" indent="-457200" algn="just" defTabSz="844083" fontAlgn="auto">
              <a:spcBef>
                <a:spcPct val="20000"/>
              </a:spcBef>
              <a:spcAft>
                <a:spcPts val="0"/>
              </a:spcAft>
            </a:pPr>
            <a:r>
              <a:rPr lang="en-US" b="1" dirty="0">
                <a:latin typeface="+mn-lt"/>
              </a:rPr>
              <a:t>Polymers and polymerization</a:t>
            </a:r>
            <a:r>
              <a:rPr lang="en-US" dirty="0">
                <a:latin typeface="+mn-lt"/>
              </a:rPr>
              <a:t> : Introduction &amp; Classification of polymers, Addition, condensation and co- ordination polymerizations, mechanism of free radical addition polymerization with ethylene as example, Techniques of polymerization (Bulk, Solution, suspension, emulsion), Tg, factors affecting Tg, effect of structure on properties of polymers, fundamentals of biodegradable polymers, preparation, properties and technical applications of thermoplastics ( PVC, PVA, Teflon), thermosets (PF, UF), elastomers (natural rubber, SBR) &amp; adhesives (epoxy and acrylics) Introduction to polymeric composites.</a:t>
            </a:r>
            <a:endParaRPr lang="en-IN" dirty="0">
              <a:solidFill>
                <a:prstClr val="black"/>
              </a:solidFill>
              <a:latin typeface="+mn-lt"/>
            </a:endParaRPr>
          </a:p>
        </p:txBody>
      </p:sp>
    </p:spTree>
    <p:extLst>
      <p:ext uri="{BB962C8B-B14F-4D97-AF65-F5344CB8AC3E}">
        <p14:creationId xmlns:p14="http://schemas.microsoft.com/office/powerpoint/2010/main" val="11161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4153" y="188640"/>
            <a:ext cx="4111318" cy="584775"/>
          </a:xfrm>
          <a:prstGeom prst="rect">
            <a:avLst/>
          </a:prstGeom>
        </p:spPr>
        <p:txBody>
          <a:bodyPr wrap="none">
            <a:spAutoFit/>
          </a:bodyPr>
          <a:lstStyle/>
          <a:p>
            <a:r>
              <a:rPr lang="en-IN" sz="3200" b="1" dirty="0" smtClean="0">
                <a:solidFill>
                  <a:prstClr val="black"/>
                </a:solidFill>
                <a:latin typeface="Calibri"/>
              </a:rPr>
              <a:t>Course</a:t>
            </a:r>
            <a:r>
              <a:rPr lang="en-IN" sz="3200" dirty="0" smtClean="0">
                <a:solidFill>
                  <a:prstClr val="black"/>
                </a:solidFill>
                <a:latin typeface="Calibri"/>
              </a:rPr>
              <a:t> </a:t>
            </a:r>
            <a:r>
              <a:rPr lang="en-IN" sz="3200" b="1" dirty="0" smtClean="0">
                <a:solidFill>
                  <a:prstClr val="black"/>
                </a:solidFill>
                <a:latin typeface="Calibri"/>
              </a:rPr>
              <a:t>Content </a:t>
            </a:r>
            <a:r>
              <a:rPr lang="en-IN" sz="3200" b="1" dirty="0">
                <a:solidFill>
                  <a:prstClr val="black"/>
                </a:solidFill>
                <a:latin typeface="Calibri"/>
              </a:rPr>
              <a:t>Contd..</a:t>
            </a:r>
            <a:endParaRPr lang="en-US" dirty="0"/>
          </a:p>
        </p:txBody>
      </p:sp>
      <p:sp>
        <p:nvSpPr>
          <p:cNvPr id="5" name="Rectangle 4"/>
          <p:cNvSpPr/>
          <p:nvPr/>
        </p:nvSpPr>
        <p:spPr>
          <a:xfrm>
            <a:off x="457200" y="1143000"/>
            <a:ext cx="9289032" cy="1477328"/>
          </a:xfrm>
          <a:prstGeom prst="rect">
            <a:avLst/>
          </a:prstGeom>
        </p:spPr>
        <p:txBody>
          <a:bodyPr wrap="square">
            <a:spAutoFit/>
          </a:bodyPr>
          <a:lstStyle/>
          <a:p>
            <a:pPr lvl="0" algn="just" defTabSz="844083" fontAlgn="auto">
              <a:spcBef>
                <a:spcPct val="20000"/>
              </a:spcBef>
              <a:spcAft>
                <a:spcPts val="0"/>
              </a:spcAft>
            </a:pPr>
            <a:r>
              <a:rPr lang="en-US" b="1" dirty="0">
                <a:latin typeface="+mn-lt"/>
              </a:rPr>
              <a:t>Introduction to nanoscience and nanotechnology:</a:t>
            </a:r>
            <a:r>
              <a:rPr lang="en-US" dirty="0">
                <a:latin typeface="+mn-lt"/>
              </a:rPr>
              <a:t>  Basic concepts of Nanoscience and Nanotechnology – Graphene – Carbon nanotubes – Material processing by top down and down top synthesis; chemical vapor deposition and physical vapor deposition– Potential uses of nanomaterials in electronics, robotics, computers, sensors, vehicles and transportation – Medical applications of  nanomaterials. </a:t>
            </a:r>
            <a:endParaRPr lang="en-US" dirty="0">
              <a:solidFill>
                <a:prstClr val="black"/>
              </a:solidFill>
              <a:latin typeface="+mn-lt"/>
            </a:endParaRPr>
          </a:p>
        </p:txBody>
      </p:sp>
    </p:spTree>
    <p:extLst>
      <p:ext uri="{BB962C8B-B14F-4D97-AF65-F5344CB8AC3E}">
        <p14:creationId xmlns:p14="http://schemas.microsoft.com/office/powerpoint/2010/main" val="2511215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5099" y="116632"/>
            <a:ext cx="4095801" cy="584775"/>
          </a:xfrm>
          <a:prstGeom prst="rect">
            <a:avLst/>
          </a:prstGeom>
        </p:spPr>
        <p:txBody>
          <a:bodyPr wrap="none">
            <a:spAutoFit/>
          </a:bodyPr>
          <a:lstStyle/>
          <a:p>
            <a:r>
              <a:rPr lang="en-IN" sz="3200" b="1" dirty="0">
                <a:solidFill>
                  <a:prstClr val="black"/>
                </a:solidFill>
                <a:latin typeface="Calibri"/>
              </a:rPr>
              <a:t>Method of Assessment</a:t>
            </a:r>
            <a:endParaRPr lang="en-US" dirty="0"/>
          </a:p>
        </p:txBody>
      </p:sp>
      <p:sp>
        <p:nvSpPr>
          <p:cNvPr id="5" name="Rectangle 4"/>
          <p:cNvSpPr/>
          <p:nvPr/>
        </p:nvSpPr>
        <p:spPr>
          <a:xfrm>
            <a:off x="632520" y="1004067"/>
            <a:ext cx="8784976" cy="4081117"/>
          </a:xfrm>
          <a:prstGeom prst="rect">
            <a:avLst/>
          </a:prstGeom>
        </p:spPr>
        <p:txBody>
          <a:bodyPr wrap="square">
            <a:spAutoFit/>
          </a:bodyPr>
          <a:lstStyle/>
          <a:p>
            <a:pPr lvl="0" defTabSz="844083" fontAlgn="auto">
              <a:spcBef>
                <a:spcPct val="20000"/>
              </a:spcBef>
              <a:spcAft>
                <a:spcPts val="0"/>
              </a:spcAft>
            </a:pPr>
            <a:r>
              <a:rPr lang="en-IN" dirty="0">
                <a:solidFill>
                  <a:prstClr val="black"/>
                </a:solidFill>
                <a:latin typeface="Calibri"/>
              </a:rPr>
              <a:t>There are two components for assessment in this </a:t>
            </a:r>
            <a:r>
              <a:rPr lang="en-IN" dirty="0" smtClean="0">
                <a:solidFill>
                  <a:prstClr val="black"/>
                </a:solidFill>
                <a:latin typeface="Calibri"/>
              </a:rPr>
              <a:t>course: </a:t>
            </a:r>
            <a:endParaRPr lang="en-IN" dirty="0">
              <a:solidFill>
                <a:prstClr val="black"/>
              </a:solidFill>
              <a:latin typeface="Calibri"/>
            </a:endParaRPr>
          </a:p>
          <a:p>
            <a:pPr lvl="0" defTabSz="844083" fontAlgn="auto">
              <a:spcBef>
                <a:spcPct val="20000"/>
              </a:spcBef>
              <a:spcAft>
                <a:spcPts val="0"/>
              </a:spcAft>
            </a:pPr>
            <a:r>
              <a:rPr lang="en-IN" b="1" dirty="0">
                <a:solidFill>
                  <a:prstClr val="black"/>
                </a:solidFill>
                <a:latin typeface="Calibri"/>
              </a:rPr>
              <a:t>Component - 1: 50% weight  </a:t>
            </a:r>
          </a:p>
          <a:p>
            <a:pPr lvl="0" defTabSz="844083" fontAlgn="auto">
              <a:spcBef>
                <a:spcPct val="20000"/>
              </a:spcBef>
              <a:spcAft>
                <a:spcPts val="0"/>
              </a:spcAft>
            </a:pPr>
            <a:r>
              <a:rPr lang="en-IN" dirty="0">
                <a:solidFill>
                  <a:prstClr val="black"/>
                </a:solidFill>
                <a:latin typeface="Calibri"/>
              </a:rPr>
              <a:t>It has two sub components </a:t>
            </a:r>
          </a:p>
          <a:p>
            <a:pPr lvl="0" defTabSz="844083" fontAlgn="auto">
              <a:spcBef>
                <a:spcPct val="20000"/>
              </a:spcBef>
              <a:spcAft>
                <a:spcPts val="0"/>
              </a:spcAft>
            </a:pPr>
            <a:r>
              <a:rPr lang="en-IN" dirty="0">
                <a:solidFill>
                  <a:prstClr val="black"/>
                </a:solidFill>
                <a:latin typeface="Calibri"/>
              </a:rPr>
              <a:t>Part A: Term Test: 25% Weight </a:t>
            </a:r>
          </a:p>
          <a:p>
            <a:pPr lvl="0" defTabSz="844083" fontAlgn="auto">
              <a:spcBef>
                <a:spcPct val="20000"/>
              </a:spcBef>
              <a:spcAft>
                <a:spcPts val="0"/>
              </a:spcAft>
            </a:pPr>
            <a:r>
              <a:rPr lang="en-IN" dirty="0">
                <a:solidFill>
                  <a:prstClr val="black"/>
                </a:solidFill>
                <a:latin typeface="Calibri"/>
              </a:rPr>
              <a:t>Part B: Assignment: 25% Weight </a:t>
            </a:r>
          </a:p>
          <a:p>
            <a:pPr lvl="0" algn="just" defTabSz="844083" fontAlgn="auto">
              <a:spcBef>
                <a:spcPct val="20000"/>
              </a:spcBef>
              <a:spcAft>
                <a:spcPts val="0"/>
              </a:spcAft>
            </a:pPr>
            <a:r>
              <a:rPr lang="en-IN" dirty="0">
                <a:solidFill>
                  <a:prstClr val="black"/>
                </a:solidFill>
                <a:latin typeface="Calibri"/>
              </a:rPr>
              <a:t>Two tests will be conducted one at the end of 6th week and the other at the end of the 12th week, the average of two tests will be the marks scored in term test for a maximum of 25 marks. </a:t>
            </a:r>
          </a:p>
          <a:p>
            <a:pPr lvl="0" algn="just" defTabSz="844083" fontAlgn="auto">
              <a:spcBef>
                <a:spcPct val="20000"/>
              </a:spcBef>
              <a:spcAft>
                <a:spcPts val="0"/>
              </a:spcAft>
            </a:pPr>
            <a:r>
              <a:rPr lang="en-IN" dirty="0">
                <a:solidFill>
                  <a:prstClr val="black"/>
                </a:solidFill>
                <a:latin typeface="Calibri"/>
              </a:rPr>
              <a:t>Student is required to submit two word processed assignments each assignment is set for 25 marks, the average of two assignments will be the marks scored in assignment for a maximum of 25 marks. </a:t>
            </a:r>
          </a:p>
          <a:p>
            <a:pPr lvl="0" algn="just" defTabSz="844083" fontAlgn="auto">
              <a:spcBef>
                <a:spcPct val="20000"/>
              </a:spcBef>
              <a:spcAft>
                <a:spcPts val="0"/>
              </a:spcAft>
            </a:pPr>
            <a:r>
              <a:rPr lang="en-US" dirty="0">
                <a:solidFill>
                  <a:prstClr val="black"/>
                </a:solidFill>
                <a:latin typeface="Calibri"/>
              </a:rPr>
              <a:t>A student is required to score a minimum of 40% in each of the components and an overall 40% for successful completion of a module and earning the credits. </a:t>
            </a:r>
          </a:p>
        </p:txBody>
      </p:sp>
    </p:spTree>
    <p:extLst>
      <p:ext uri="{BB962C8B-B14F-4D97-AF65-F5344CB8AC3E}">
        <p14:creationId xmlns:p14="http://schemas.microsoft.com/office/powerpoint/2010/main" val="2707612137"/>
      </p:ext>
    </p:extLst>
  </p:cSld>
  <p:clrMapOvr>
    <a:masterClrMapping/>
  </p:clrMapOvr>
</p:sld>
</file>

<file path=ppt/theme/theme1.xml><?xml version="1.0" encoding="utf-8"?>
<a:theme xmlns:a="http://schemas.openxmlformats.org/drawingml/2006/main" name="F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ICY504 Session 6A</Template>
  <TotalTime>12823</TotalTime>
  <Words>2231</Words>
  <Application>Microsoft Office PowerPoint</Application>
  <PresentationFormat>A4 Paper (210x297 mm)</PresentationFormat>
  <Paragraphs>514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FSH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Course Delivery Schedule (Theory) Number of Course Credits: 4 </vt:lpstr>
      <vt:lpstr>Course Delivery Schedule (Theory) Number of Course Credits: 4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Manikanda</cp:lastModifiedBy>
  <cp:revision>1663</cp:revision>
  <dcterms:created xsi:type="dcterms:W3CDTF">2006-08-16T00:00:00Z</dcterms:created>
  <dcterms:modified xsi:type="dcterms:W3CDTF">2017-08-08T10:59:18Z</dcterms:modified>
</cp:coreProperties>
</file>