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A00"/>
    <a:srgbClr val="0000FF"/>
    <a:srgbClr val="F3A10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3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94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1A58766-E128-4BD9-A1EE-C837C6758CFF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E15637-98F7-494C-9CBB-7FD8883CD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F785C58-A3F2-4270-8F90-CDFDA621C729}" type="datetimeFigureOut">
              <a:rPr lang="en-US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8F2A616-5863-4497-A503-97BD13528A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44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9D9C8F-68BA-4A83-B206-56916273A33F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46264C7-C983-49DA-95E2-9C2A9F300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19820-38D9-421D-881B-22A60CF3AF5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E46EDA-C087-47BF-81DA-0F8DAE36C7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9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1D5C1D-0000-44E3-A4A3-27E659E09EF0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9EDF93C-A8E3-4597-BA71-1582E9F75D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20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0DA7081-F16C-4152-8D6E-ADFE983685E5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762000"/>
            <a:ext cx="8585200" cy="1143000"/>
          </a:xfrm>
          <a:prstGeom prst="roundRect">
            <a:avLst>
              <a:gd name="adj" fmla="val 21667"/>
            </a:avLst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08053" y="2362205"/>
            <a:ext cx="8334110" cy="372427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641603" y="6248405"/>
            <a:ext cx="2307960" cy="4746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6273800" y="6248405"/>
            <a:ext cx="3138620" cy="4746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152" y="6242050"/>
            <a:ext cx="636323" cy="4889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C23A7D69-4E86-4B87-AF29-328842F928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C81A714-7D3A-4A24-9FC1-EB83DC8A1CA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19F909-8DAD-4B7D-B4AD-618B2A582A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2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>
                <a:solidFill>
                  <a:schemeClr val="tx1">
                    <a:tint val="75000"/>
                  </a:schemeClr>
                </a:solidFill>
              </a:defRPr>
            </a:lvl1pPr>
            <a:lvl2pPr marL="422041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083" indent="0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3pPr>
            <a:lvl4pPr marL="1266124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4pPr>
            <a:lvl5pPr marL="1688165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5pPr>
            <a:lvl6pPr marL="2110207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6pPr>
            <a:lvl7pPr marL="2532248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7pPr>
            <a:lvl8pPr marL="2954289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8pPr>
            <a:lvl9pPr marL="3376331" indent="0">
              <a:buNone/>
              <a:defRPr sz="12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10F037-1E77-449E-BB07-D0C80D3A2771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FECE93-CC22-4A64-BBD1-334C9CFBF3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0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E0963E-D3A6-4213-A721-DFC154D2B9E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DCFDD0-FFE3-40A2-9155-2647746DB5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1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F20CB9-1E55-406F-93B0-8397169AEA88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B69DDED-92E9-4D54-8A0C-B0C30DD7D24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8FDAB21-3F5E-4368-A37C-7D5B0C4E6A9B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16F5D42-0E62-4D1F-AB1C-BEFF4F4B94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2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22416" y="6655360"/>
            <a:ext cx="281198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©M. S.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2225" y="6654800"/>
            <a:ext cx="27479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bg1"/>
                </a:solidFill>
                <a:latin typeface="+mn-lt"/>
              </a:rPr>
              <a:t>©M. S. Ramaiah University of Applied Sciences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505950" y="6324600"/>
            <a:ext cx="4572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38435BC-789B-4652-AB85-BFAAB49EDED6}" type="slidenum">
              <a:rPr lang="en-US">
                <a:solidFill>
                  <a:schemeClr val="bg1"/>
                </a:solidFill>
                <a:latin typeface="+mn-lt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53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14707-4C93-4C87-BC62-6F58979C58D2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7084C7-F742-46F8-AA6D-8AED6032B52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7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F1965-5B3F-488B-B801-5B8BA0EBE2F6}" type="datetimeFigureOut">
              <a:rPr lang="en-US" smtClean="0"/>
              <a:pPr>
                <a:defRPr/>
              </a:pPr>
              <a:t>7/17/2017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46F4210-70DE-47BA-A31D-3E60EB9BC7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5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90895" y="6655158"/>
            <a:ext cx="2518638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© Ramaiah University of Applied Sciences</a:t>
            </a:r>
            <a:endParaRPr lang="en-US" sz="969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05749" y="6324600"/>
            <a:ext cx="46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5759" y="6655158"/>
            <a:ext cx="2921358" cy="241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9" dirty="0" smtClean="0">
                <a:solidFill>
                  <a:schemeClr val="bg1"/>
                </a:solidFill>
              </a:rPr>
              <a:t>Faculty of Science and Humanities</a:t>
            </a:r>
            <a:endParaRPr lang="en-US" sz="969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81727"/>
            <a:ext cx="415290" cy="52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7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37" r:id="rId12"/>
    <p:sldLayoutId id="2147483850" r:id="rId13"/>
  </p:sldLayoutIdLst>
  <p:txStyles>
    <p:titleStyle>
      <a:lvl1pPr algn="ctr" defTabSz="844083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0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0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0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electroplating_animation.flv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Lecture No. 1</a:t>
            </a:r>
            <a:br>
              <a:rPr lang="en-IN" sz="3200" b="1" dirty="0" smtClean="0">
                <a:solidFill>
                  <a:srgbClr val="00B0F0"/>
                </a:solidFill>
              </a:rPr>
            </a:br>
            <a:r>
              <a:rPr lang="en-IN" sz="3200" b="1" dirty="0" smtClean="0">
                <a:solidFill>
                  <a:srgbClr val="00B0F0"/>
                </a:solidFill>
              </a:rPr>
              <a:t>Electrochemistry</a:t>
            </a:r>
            <a:r>
              <a:rPr lang="en-IN" sz="3200" dirty="0" smtClean="0">
                <a:solidFill>
                  <a:srgbClr val="00B0F0"/>
                </a:solidFill>
              </a:rPr>
              <a:t/>
            </a:r>
            <a:br>
              <a:rPr lang="en-IN" sz="3200" dirty="0" smtClean="0">
                <a:solidFill>
                  <a:srgbClr val="00B0F0"/>
                </a:solidFill>
              </a:rPr>
            </a:b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2"/>
            <a:ext cx="8915400" cy="4876799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At the end of this lecture, students will be able to:</a:t>
            </a:r>
          </a:p>
          <a:p>
            <a:pPr>
              <a:buNone/>
            </a:pPr>
            <a:endParaRPr lang="en-IN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Explain the need of electrochemical energy systems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Discuss oxidation and reduction reactions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IN" sz="2400" dirty="0" smtClean="0"/>
              <a:t>Describe the origin of electrode potential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>
              <a:buNone/>
            </a:pPr>
            <a:endParaRPr lang="en-IN" sz="2000" dirty="0" smtClean="0"/>
          </a:p>
          <a:p>
            <a:pPr lvl="1">
              <a:buNone/>
            </a:pPr>
            <a:endParaRPr lang="en-IN" sz="2000" dirty="0" smtClean="0"/>
          </a:p>
          <a:p>
            <a:pPr marL="457200" lvl="1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6872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990600" y="277813"/>
            <a:ext cx="8420100" cy="11430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Oxidized or Reduced?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95402"/>
            <a:ext cx="8915400" cy="483076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7" descr="06_06-07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651503" cy="3125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789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5700" y="1752605"/>
            <a:ext cx="72644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155700" y="4038600"/>
            <a:ext cx="42926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i="1" dirty="0"/>
              <a:t>oxidation</a:t>
            </a:r>
          </a:p>
          <a:p>
            <a:r>
              <a:rPr lang="en-US" dirty="0"/>
              <a:t>Zn(</a:t>
            </a:r>
            <a:r>
              <a:rPr lang="en-US" i="1" dirty="0"/>
              <a:t>s</a:t>
            </a:r>
            <a:r>
              <a:rPr lang="en-US" dirty="0"/>
              <a:t>)	</a:t>
            </a:r>
            <a:r>
              <a:rPr lang="en-US" sz="4000" dirty="0" smtClean="0">
                <a:sym typeface="Wingdings 3"/>
              </a:rPr>
              <a:t></a:t>
            </a:r>
            <a:r>
              <a:rPr lang="en-US" sz="4000" dirty="0" smtClean="0"/>
              <a:t>  </a:t>
            </a:r>
            <a:r>
              <a:rPr lang="en-US" dirty="0" smtClean="0"/>
              <a:t>         </a:t>
            </a:r>
            <a:r>
              <a:rPr lang="en-US" dirty="0"/>
              <a:t>Zn</a:t>
            </a:r>
            <a:r>
              <a:rPr lang="en-US" baseline="30000" dirty="0"/>
              <a:t>2+</a:t>
            </a:r>
            <a:r>
              <a:rPr lang="en-US" dirty="0"/>
              <a:t>(</a:t>
            </a:r>
            <a:r>
              <a:rPr lang="en-US" i="1" dirty="0" err="1"/>
              <a:t>aq</a:t>
            </a:r>
            <a:r>
              <a:rPr lang="en-US" dirty="0"/>
              <a:t>) + 2</a:t>
            </a:r>
            <a:r>
              <a:rPr lang="en-US" i="1" dirty="0"/>
              <a:t>e</a:t>
            </a:r>
            <a:r>
              <a:rPr lang="en-US" dirty="0"/>
              <a:t>-</a:t>
            </a:r>
          </a:p>
          <a:p>
            <a:r>
              <a:rPr lang="en-US" dirty="0"/>
              <a:t>Silvery metal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2641600" y="3429000"/>
            <a:ext cx="1651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" name="Line 18"/>
          <p:cNvSpPr>
            <a:spLocks noChangeShapeType="1"/>
          </p:cNvSpPr>
          <p:nvPr/>
        </p:nvSpPr>
        <p:spPr bwMode="auto">
          <a:xfrm>
            <a:off x="4953000" y="3429000"/>
            <a:ext cx="908050" cy="1676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971800" y="4876800"/>
            <a:ext cx="6273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			</a:t>
            </a:r>
            <a:r>
              <a:rPr lang="en-US" i="1" dirty="0" smtClean="0"/>
              <a:t>reduction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	</a:t>
            </a:r>
            <a:r>
              <a:rPr lang="en-US" b="1" dirty="0" smtClean="0"/>
              <a:t>Cu</a:t>
            </a:r>
            <a:r>
              <a:rPr lang="en-US" b="1" baseline="30000" dirty="0" smtClean="0"/>
              <a:t>2</a:t>
            </a:r>
            <a:r>
              <a:rPr lang="en-US" b="1" baseline="30000" dirty="0"/>
              <a:t>+</a:t>
            </a:r>
            <a:r>
              <a:rPr lang="en-US" dirty="0"/>
              <a:t>(</a:t>
            </a:r>
            <a:r>
              <a:rPr lang="en-US" i="1" dirty="0" err="1"/>
              <a:t>aq</a:t>
            </a:r>
            <a:r>
              <a:rPr lang="en-US" dirty="0"/>
              <a:t>)  + 2</a:t>
            </a:r>
            <a:r>
              <a:rPr lang="en-US" i="1" dirty="0"/>
              <a:t>e</a:t>
            </a:r>
            <a:r>
              <a:rPr lang="en-US" dirty="0"/>
              <a:t>- </a:t>
            </a:r>
            <a:r>
              <a:rPr lang="en-US" dirty="0" smtClean="0"/>
              <a:t>	</a:t>
            </a:r>
            <a:r>
              <a:rPr lang="en-US" sz="3600" dirty="0" smtClean="0">
                <a:sym typeface="Wingdings 3"/>
              </a:rPr>
              <a:t></a:t>
            </a:r>
            <a:r>
              <a:rPr lang="en-US" sz="3600" dirty="0" smtClean="0"/>
              <a:t>   </a:t>
            </a:r>
            <a:r>
              <a:rPr lang="en-US" dirty="0" smtClean="0"/>
              <a:t>        </a:t>
            </a:r>
            <a:r>
              <a:rPr lang="en-US" b="1" dirty="0"/>
              <a:t>Cu(</a:t>
            </a:r>
            <a:r>
              <a:rPr lang="en-US" b="1" i="1" dirty="0"/>
              <a:t>s</a:t>
            </a:r>
            <a:r>
              <a:rPr lang="en-US" b="1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73150" y="914405"/>
            <a:ext cx="280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n-lt"/>
              </a:rPr>
              <a:t>Zn and Cu</a:t>
            </a:r>
            <a:r>
              <a:rPr lang="en-US" sz="2400" b="1" baseline="30000" dirty="0" smtClean="0">
                <a:latin typeface="+mn-lt"/>
              </a:rPr>
              <a:t>2+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3350" y="6019800"/>
            <a:ext cx="470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+mn-lt"/>
              </a:rPr>
              <a:t>CuSO</a:t>
            </a:r>
            <a:r>
              <a:rPr lang="en-US" b="1" baseline="-25000" dirty="0" smtClean="0">
                <a:solidFill>
                  <a:srgbClr val="00B0F0"/>
                </a:solidFill>
                <a:latin typeface="+mn-lt"/>
              </a:rPr>
              <a:t>4</a:t>
            </a:r>
            <a:r>
              <a:rPr lang="en-US" b="1" dirty="0" smtClean="0">
                <a:solidFill>
                  <a:srgbClr val="00B0F0"/>
                </a:solidFill>
                <a:latin typeface="+mn-lt"/>
              </a:rPr>
              <a:t> solution is present in the beaker</a:t>
            </a:r>
            <a:endParaRPr lang="en-US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898650" y="274638"/>
            <a:ext cx="5695950" cy="639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Electrode Potential and Cells </a:t>
            </a:r>
          </a:p>
        </p:txBody>
      </p:sp>
    </p:spTree>
    <p:extLst>
      <p:ext uri="{BB962C8B-B14F-4D97-AF65-F5344CB8AC3E}">
        <p14:creationId xmlns:p14="http://schemas.microsoft.com/office/powerpoint/2010/main" val="30105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9410700" cy="5486400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Standard Electrode Potential (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baseline="30000" dirty="0" err="1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400" dirty="0" smtClean="0"/>
              <a:t>): Potential developed when a metal is dipped in a solution of its own ions of unit molar concentration at 298 K is called as Standard electrode potential and is represented as </a:t>
            </a:r>
            <a:r>
              <a:rPr lang="en-US" sz="2400" dirty="0" err="1" smtClean="0"/>
              <a:t>E</a:t>
            </a:r>
            <a:r>
              <a:rPr lang="en-US" sz="2400" baseline="30000" dirty="0" err="1" smtClean="0"/>
              <a:t>o</a:t>
            </a:r>
            <a:endParaRPr lang="en-US" sz="2400" baseline="3000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cs typeface="Calibri" pitchFamily="34" charset="0"/>
              </a:rPr>
              <a:t>Electrode potential (E) </a:t>
            </a:r>
            <a:r>
              <a:rPr lang="en-US" sz="2400" dirty="0" smtClean="0">
                <a:cs typeface="Calibri" pitchFamily="34" charset="0"/>
              </a:rPr>
              <a:t>in electrochemistry, according to an IUPAC definition, is the electromotive force of a cell built of two electrodes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Potential developed when an element is in equilibrium with its ionic solution is called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single electrode potential</a:t>
            </a:r>
            <a:r>
              <a:rPr lang="en-US" sz="2400" dirty="0" smtClean="0"/>
              <a:t>.  It is denoted by </a:t>
            </a:r>
            <a:r>
              <a:rPr lang="en-US" sz="2400" dirty="0" smtClean="0">
                <a:solidFill>
                  <a:srgbClr val="FF0000"/>
                </a:solidFill>
              </a:rPr>
              <a:t>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Ex: </a:t>
            </a:r>
            <a:r>
              <a:rPr lang="en-US" sz="2000" dirty="0" smtClean="0"/>
              <a:t> Cu rod in Cu</a:t>
            </a:r>
            <a:r>
              <a:rPr lang="en-US" sz="2000" baseline="30000" dirty="0" smtClean="0"/>
              <a:t>2+</a:t>
            </a:r>
            <a:r>
              <a:rPr lang="en-US" sz="2000" dirty="0" smtClean="0"/>
              <a:t> ions (CuSO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solution)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 smtClean="0"/>
              <a:t>	       Zn rod in Zn</a:t>
            </a:r>
            <a:r>
              <a:rPr lang="en-US" sz="2000" baseline="30000" dirty="0" smtClean="0"/>
              <a:t>2+</a:t>
            </a:r>
            <a:r>
              <a:rPr lang="en-US" sz="2000" dirty="0" smtClean="0"/>
              <a:t> ions (ZnSO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solution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/>
            <a:endParaRPr lang="en-US" sz="2400" dirty="0" smtClean="0"/>
          </a:p>
        </p:txBody>
      </p:sp>
      <p:sp>
        <p:nvSpPr>
          <p:cNvPr id="41986" name="AutoShape 2" descr="data:image/jpeg;base64,/9j/4AAQSkZJRgABAQAAAQABAAD/2wCEAAkGBxMSEBEQEBQSFBAUFA8UFRUWGBMYFBUVFxUYFhcUFxYZHCggGBwlHBYVIjEhJSkrLi4uGCAzOjMsNygtLisBCgoKBQUFDgUFDisZExkrKysrKysrKysrKysrKysrKysrKysrKysrKysrKysrKysrKysrKysrKysrKysrKysrK//AABEIAM0A9gMBIgACEQEDEQH/xAAbAAEBAAIDAQAAAAAAAAAAAAAABQQGAQIDB//EAE0QAAEDAgIFBA4GCAMJAQAAAAEAAgMEERIhBQYTMUEiUWGTFBYkNFJTVHFzgZG00dIVIzIzdLNCkpShsbLB0wdEZENiY4KDhKLh4zX/xAAUAQEAAAAAAAAAAAAAAAAAAAAA/8QAFBEBAAAAAAAAAAAAAAAAAAAAAP/aAAwDAQACEQMRAD8A+4IiICIiAomsGmux3RixLS2SR7gASGMLGkNBIu4mQG2+zTkVTrqxkLDJK4NYC0XN97nBrQAMySSB61Pk0zSPwF0kZHJe0kXAuBYgkWDrOBtvsboOukNPthfKx7HfVsbJe7eVGQ7li/AOAaebECpY1qf2VstmMN6WItLhdskks7Hux7nNtE21uJKrz6YpbAvkis68d3Wzu8sLcxuxMII6F5xVlHs2yN2WzL2xNIZvc04mtaMN3WNzluzQTdIaemjlqbGNzIaiiibFhO0e2ZsZcGnFm/lkgWtlnzqlq5WSTxx1D3x4ZGl2zDbOjJIsy994Fw6438y6y6UoWO2rnwCQhpx2BeQQ+zrgXtaKTPmYeZdfpqljeRFsy90oZJgAFiS4F5NuVYtINr70F9F4UdYyUYo3BzbMNxe1nND2n1tcD617oCIiAiIgIiICIiAiIgIiICIiAiIgIiICIiAiFdcY4kBB2RdNq3nHtCbZvhN9oQYOntHunh2bHYHbSmfi4jZTMkyy38m3rWFHqrTgFlpNmQ67C7k4nRmJ0m6+MsNr36d+at7ZvhN9oTbN8JvtCCP2sQhzXM2jHNkMgLXDMuDQ9pxA8l2EE8b3N7ldqjQETqdlM5zxFGQRmA7Im13WyOeRFiDaxVXbt8JvtC01+ln1NJpQPwWgrHU7C3jG0QPaTnmbyHNBm1WpzHPY5j5AMf1l3XJiwVDRGzLLOpfmc7epe1Dqs1ji9zi54nmmizs1gdI6QM3XtmL89huV/bt8JvtCbdvhN9oQYuhtHiniETbb3ONr2u4lxDb5hovYDgABwWcvPbt8JvtCdkM8JvtCD0RefZDPCb7QuWzNOQc0nmBCDuiIgIiICIiAiIgIiICIiAiIgIiICIiAtbodEU81TXumhilcKiMAyMa4gdjQmwLhkLkm3StkUjQv39f+IZ7tAgdq1D5JS9TF8q4OqtD5HSdTF8qsIgjdqdB5FSdTF8q7DVah8jpOpi+VV0QSO1ah8jpOpi+VaxTaHdT0elmPibHFLWvkjaMGEwubTsBwg2AOF2RW5aVfM2JzqZkck2WFkjyxpzF7vDXEZX4b1r+lazSPYU7nU1O2YXwtZK6XkBpJeAYxdwNrNsboK/a1ReS0vVRfBO1qi8kpepi+VdNU6iokpY31bAyUhu43LhhFnOFhhcc7jgrCCX2t0fktL1UXyodW6LySl6mL5VURBL7XKPyWm6qL4LAq9EwQ1VC+GGGNxlmaSxjGkjYSGxIG64HsWxqRpfvmg9NN7vKgroiICIiAiIgIiICIiAiIgIiICIiAiIgKRoT7+v8AxEfu0CrqRoT7/SH4lnu0CCuiIgIiICWREBERAREQFJ0v3xQ+mm93lVZSdL98UHppvd5UFZERAREQEREBERAREQEREBERAREQEREBR9Bj6/SH4lnu0CsKPoP7/SH4lnu0CCwiIgIiICIiAiIgIiICkaX74oPTTe7yqupOl++KD00vu8qCsiIgIiICIiAiIgIiICIiAiIgIiICIiAVG0Gfr9IfiWe6wKyVHk0A0ySysmqYjK4Oe2N7Q0uDGsuA5ptyWN3cyCwikfQZ8qrOsZ8ifQh8pq+sb8qCvdcXUr6DPlNX1g+VYGmKN8DYpGVFST2RRsIc8Fpa+djHAjDxBIQbKiIgLi65Wu6NpTOah75agFtTUMAZI9rQ1jrAANyQbDdLqX9BN8dVddJ8U+g2+Nquvl+KCpdStL98UPppfd5U+gWeNq+vm+K70+g42yMlxTPczEW7SWV4BLS0nC51r2J9qCmiIgIiICIiAiIgIiICIiAiIgIiICIiAiIgIil6xVU0MW3hDHiK75Y3XxPiaLvEbr8l4AJFwQbWyvcBUUbWv7mH8Xo73qNV4n4mhw3EAjzHNaNrFrK6SR9NHDfYVMDi8yNAdsZIpXANsSL3Az50G9opegNL9kxufgMZa9zC0kOzABuCN4IcFUQFG1Z+zU/i6z8xeusmmOxINtgMnLhjDQQLukeGDM7hdwWsav6yPY/ZvhGGeqecQkBw7Z5wgtwi9jkUG9oij6Q0jKZ+xqZrMbWxySySYsEbHlwaA1pBe92B3EAWuTuBCwi4C5QEREBERAREQEREBERAREQEREBERAREQEREBTtYj3HVegqPy3Kip+sHelV6Cf8AkcgyKAfUx+jZ/KF8v0iO7K4iwcKmQgZXd9XGFttFBXCKIdmQnkR5mlzPJG87cZ+paXOXCedsj9pKKiXEQAwOsG54ATbm3nnQb1qJ9zPfLuh+X/JGtlWh6qQ1JZOYZ4427dwwmESWIjjGTto3+CubCtz7riy/0w/vIML/ABPHcAtmeyaD3mNapok/W0xIPKq6cXvcZPJt0+dVNeW1ApmOmna9jaqguxsLWY71DALuxuyzBsLFQaQF8kLWPcw9k0gDmgFzHB/DELHpuOdB9iUSh/8A0qz8Po/+apXgGVnCqYd26m/+q8tW45RW1pmkMrnRUJxYGsDRecYQ0E5ZXzJN3HcLBBs6IiAiIgIin1Ol2MkMQbI97Wte8MF8DXEhpOfEtOQucigoIsR+kohcmSMAOwm7m5O8E9PQuTpGIYvrI+QQHcpvJJuAHc24+xBlIptVpyFmPlhxY2V7msIc4NjALyQN1rjLpC60mnoZHlgxAh7Y+ULAvdEJWtB6WEFBURY5ro7uG0Zdt8QxNu3K+fNlmpjNZ4C8MBN8UwdfCMDY5HROe65+zjYRcdCC2iw2aUhcXNbLGS1zWEYhk5zQ9rfOWuafWvSWujaXB72NLRd13AYRwJvuCDIRYNNpWJ5kAcAWPLDcgXIDDdueY+sbn0riDTELml4ezZjD9ZiZgNy4ZG+WbSM0Gei8Y6tjnFjXNLhvaCCRvGY4bivZAREQEREBT9Ye86r0FR+W5UFO1jPcdV6Co/LcgxqV9mRjjhj6B92D/T96+e1rz2VVgEDuiQ3tmMmcVvraYbNh33YzjY5tHG+Vl89rZwKuqZvc6eXcdwsw36c2hBuupJ+qnsf8w712jjCuknM26fOcvitY1QyimFsuyH2GW8tjF/6q2yosDcceYC1t59aCF/iEO4wOBqdHb+J7KjUChA2tMGm/ddLffkdoTa56P3qzr4/uQZHvrRx3C3fUR9ZUWhA21MRbvqnvkLg4jl0oPoekNHxytwyNDmh1wLuFuF8iOBKh6M1epXVtU0xAtEVERm/eXT349A9it7cHgRmL3G8bv6LG0H35VX37Kjv5w6e/70HuNV6TxLfa74p2rUniW+13xVhEEftXo/EM/wDL4p2rUfiI/wB/xVhEGBQaHggJdDE1jiLEtvmN68zoy1S6oY8tMjI2SNsCHCMuLCD+iRjcL55cOKpog0+o1O5UQa8ltnRPLg0lsGzna1oH6T7znlHoy5+kOpWJpMrgHiSfAAGvZs3yyutID95dsnHcVuaINZOqoFwx5s9mkI3ZNBDap4kuABYlpFh0Fe0OruF18Zc108M7rgA3iibGxrbc5Y0m/SOK2BEGraS1PbMZryvaJjLcNaywEkckb7A7nEP3/wC6MsyT2GqQGO0z+WXE8lh+1UuqSMxuu4t81uK2dEGp02pLGGI7Qu2ZjNnsjcDhihjOVsndzscHcCTzrOrNXcc5qBI5j8THAAAsxNGG7235eVxwOY32FryINUp9So2BrWSSBrcQsQxxLCYDhuRz07M+krtHqe1pxCV+IYLclmGwE7SC39Lk1LxnuLWnz7SiCJoTV5lM5pY9xa1kjAHWvZz2uzdvcRhtc85VtEQEREBERAU7WTvKr/D1H5blRUzWd1qGsPNTVP5bkHSB9mR9LWfwHwK+YV9jV1Yu4AzzA4bZWDLXJ86+oxi0TOhrPZhC+X1J7rqiNxlqARfmLM7EWQblqoDspiTiIqH7+PJj4qw6DnxWtfgc7bj7SpGpX3Eu7viQZbvsR86vAbjnxt5rDeg1PX1tqUZWw1FBY5cKmPL+PsUDRslpICXYWiog3kADlHnOHfxWx6/d6tH2rVFBl/3DMjda9o6JrpaZrw1zeyIrg5i1ybEG4Qbz2TFkDKzPF/tI7ZnLjluK89DV8TaqpJkjAMdHa72b7zE53z3j2rKdoqAn7mmPRso89+7LesbROjITVVQMMNhHR5YGWv8AW3NrILf0pB46H9dnxXb6Rh8bF+uz4rzOiKfxEHVs+C6fQdL5PT9VH8EHv9Iw+Ni/XZ8Vx9Iw+Ni/XZ8V5DQlN5PT9VH8EOhKbyen6uP4IM5jgQCCCDuI3FcqJqSLaOowLAbGO1t1rZWVolByi4xLkFAREQES64ug5RFxdByiXRARcXXKAiIgIiICl60941n4ap/Kcqil61G1BWH/AE1T+U5Bw13IZzbNtzx+yLL5nUN7rqSTunqd+47rjznevpbDYMIz5DMjzWHRzL5vMD2RU85nnuDaxthFwfWg2/Uz7ibL/MzWHmwK84i/EZH99lD1ItsZxb/MzerJqvObbeLDd0HhbLdwQat/iC7uZvN2TQkn/rNP9FA0U8GemAzHZEHmuMQzVzXzk0zSLXFRRZZWJEzf3qDom4nphmO6YbHp5Vwf6IPpWVuTvzt7TxWLorvuqN7nBSfwkWQBbPI8fYTa3MsfRPfVVffgpP4SILKIiAiIg1jUZ1R2LTCRsAp9izAWukMm7LE0tDRlzFctqHmpq9s+RhifGadjcWGSERMe51gOXeTaNPEBo3LO1PHcFJ6CL+VWEGjP0/UzRNwgRlroXPcGSfZFTG05E5NwOJdvyB9WTU6zVLWF2xBe2NzizDJd/wBXI5srT4JMYGHeMY6L7guLINdj0tK8U2IBmKqqIZHAEDDFtcNr5gPMbM+lTaPW2aRuIMjAEcsjuTK5wwQsfhLRmLuc8A53DLjmW5SRNcLOAIyNiARcbjmvKkoo4hhiY1jeZosEGl1etFQ+KRrWAP2T74Q/aAnslu0bzW2LDbO+PzXyZ9OVAccLRia+CMuwyOY5hq2xuIZfI4HXxcLX3Lbm07A90gaMbgxrnWzIaSWgnmGJ3tK9UGpaJ09UTGle5gZtJpI3RjFdjdg6R2MOaLOZI0NuMjfpWFU6xVJkxiI2ikrBsWCTE7BDLhZJdnEtY4EeEt4LBcGwuLgG2YBtcX9Q9i7WQaVPrLUmN+BsYe2MSNsyV7ZGF5G0YbCwAABaeJNr5X936x1AAOxDrunwsDXgyCOo2OzaScnlt5LnK3QCVt1kQaNo/WOoMpJbdsssP2myhkY2URfALAnGC6TPddhyC2XVvSL54NpI0Nfie0gA4TbcWn9JvMf4G4FREBERAREQFK1sNqCtI3imqvynKqpWtfeFZ+GqvynIPWEmzMh9lmducC49a+ZaQncZqprSQTUz7i9jgOSftsIcM286+j0s7DGyz2YcDP0x4I6VqlXqs58s0rKqna2V734XxOe5pdbklwnaCAQdwQd9U9AxyRTvc+qv2RMDapq2jIM4CTM9KtnVmHxlX+11v91NXKMU0TmPnie98kkhcAGC7iBZrS9xGQ4kqi+pZf7bPOHN+KDSddtEshpWSNdUkiooxyqmreM5Wg5OlOfTwUPRdO2WWnDnTi9RC23ZFTiAz/4mRy4brrfNPUjaqERCaNjhJDIHENeLxuxAObibcG1t4UjR+rRjmhlfV07mxSNkLWxYXEgGwxGd1syOBQXe1yLi+q4W7qrLXt6VYVBq7CauqbjqrNbS27qqr5tffPaXO5X3VjDljj4fpM59+9Yeh5Q6rqy0hww0Yu0gi+F//pBydV4PDq/2us/uLjtVg8Os/a63+6riIIXapB4dZ+2Vv91cHVODw6z9srf7qvIg8aSmbFGyKMWYxoa0ZmwAsBcr2REBERAREQEREBERAREQEREBERAREQFw5oIsRcHf8FyiCSdWaLjSUnUxfKg1YovJKTqYflVZEErtaovJKXqYvlXbtdo/JaXqYvlVNEEztepPJabqovlXPa/SeS03VRfKqSIJw0BSeTU3VRfKsumpI4xhiYxjb3sxoaL89gF7IgIiICIiAiIgIiICIiAiIgIiICIiAiIgIiIP/9k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8" name="AutoShape 4" descr="data:image/jpeg;base64,/9j/4AAQSkZJRgABAQAAAQABAAD/2wCEAAkGBxMSEBEQEBQSFBAUFA8UFRUWGBMYFBUVFxUYFhcUFxYZHCggGBwlHBYVIjEhJSkrLi4uGCAzOjMsNygtLisBCgoKBQUFDgUFDisZExkrKysrKysrKysrKysrKysrKysrKysrKysrKysrKysrKysrKysrKysrKysrKysrKysrK//AABEIAM0A9gMBIgACEQEDEQH/xAAbAAEBAAIDAQAAAAAAAAAAAAAABQQGAQIDB//EAE0QAAEDAgIFBA4GCAMJAQAAAAEAAgMEERIhBQYTMUEiUWGTFBYkNFJTVHFzgZG00dIVIzIzdLNCkpShsbLB0wdEZENiY4KDhKLh4zX/xAAUAQEAAAAAAAAAAAAAAAAAAAAA/8QAFBEBAAAAAAAAAAAAAAAAAAAAAP/aAAwDAQACEQMRAD8A+4IiICIiAomsGmux3RixLS2SR7gASGMLGkNBIu4mQG2+zTkVTrqxkLDJK4NYC0XN97nBrQAMySSB61Pk0zSPwF0kZHJe0kXAuBYgkWDrOBtvsboOukNPthfKx7HfVsbJe7eVGQ7li/AOAaebECpY1qf2VstmMN6WItLhdskks7Hux7nNtE21uJKrz6YpbAvkis68d3Wzu8sLcxuxMII6F5xVlHs2yN2WzL2xNIZvc04mtaMN3WNzluzQTdIaemjlqbGNzIaiiibFhO0e2ZsZcGnFm/lkgWtlnzqlq5WSTxx1D3x4ZGl2zDbOjJIsy994Fw6438y6y6UoWO2rnwCQhpx2BeQQ+zrgXtaKTPmYeZdfpqljeRFsy90oZJgAFiS4F5NuVYtINr70F9F4UdYyUYo3BzbMNxe1nND2n1tcD617oCIiAiIgIiICIiAiIgIiICIiAiIgIiICIiAiFdcY4kBB2RdNq3nHtCbZvhN9oQYOntHunh2bHYHbSmfi4jZTMkyy38m3rWFHqrTgFlpNmQ67C7k4nRmJ0m6+MsNr36d+at7ZvhN9oTbN8JvtCCP2sQhzXM2jHNkMgLXDMuDQ9pxA8l2EE8b3N7ldqjQETqdlM5zxFGQRmA7Im13WyOeRFiDaxVXbt8JvtC01+ln1NJpQPwWgrHU7C3jG0QPaTnmbyHNBm1WpzHPY5j5AMf1l3XJiwVDRGzLLOpfmc7epe1Dqs1ji9zi54nmmizs1gdI6QM3XtmL89huV/bt8JvtCbdvhN9oQYuhtHiniETbb3ONr2u4lxDb5hovYDgABwWcvPbt8JvtCdkM8JvtCD0RefZDPCb7QuWzNOQc0nmBCDuiIgIiICIiAiIgIiICIiAiIgIiICIiAtbodEU81TXumhilcKiMAyMa4gdjQmwLhkLkm3StkUjQv39f+IZ7tAgdq1D5JS9TF8q4OqtD5HSdTF8qsIgjdqdB5FSdTF8q7DVah8jpOpi+VV0QSO1ah8jpOpi+VaxTaHdT0elmPibHFLWvkjaMGEwubTsBwg2AOF2RW5aVfM2JzqZkck2WFkjyxpzF7vDXEZX4b1r+lazSPYU7nU1O2YXwtZK6XkBpJeAYxdwNrNsboK/a1ReS0vVRfBO1qi8kpepi+VdNU6iokpY31bAyUhu43LhhFnOFhhcc7jgrCCX2t0fktL1UXyodW6LySl6mL5VURBL7XKPyWm6qL4LAq9EwQ1VC+GGGNxlmaSxjGkjYSGxIG64HsWxqRpfvmg9NN7vKgroiICIiAiIgIiICIiAiIgIiICIiAiIgKRoT7+v8AxEfu0CrqRoT7/SH4lnu0CCuiIgIiICWREBERAREQFJ0v3xQ+mm93lVZSdL98UHppvd5UFZERAREQEREBERAREQEREBERAREQEREBR9Bj6/SH4lnu0CsKPoP7/SH4lnu0CCwiIgIiICIiAiIgIiICkaX74oPTTe7yqupOl++KD00vu8qCsiIgIiICIiAiIgIiICIiAiIgIiICIiAVG0Gfr9IfiWe6wKyVHk0A0ySysmqYjK4Oe2N7Q0uDGsuA5ptyWN3cyCwikfQZ8qrOsZ8ifQh8pq+sb8qCvdcXUr6DPlNX1g+VYGmKN8DYpGVFST2RRsIc8Fpa+djHAjDxBIQbKiIgLi65Wu6NpTOah75agFtTUMAZI9rQ1jrAANyQbDdLqX9BN8dVddJ8U+g2+Nquvl+KCpdStL98UPppfd5U+gWeNq+vm+K70+g42yMlxTPczEW7SWV4BLS0nC51r2J9qCmiIgIiICIiAiIgIiICIiAiIgIiICIiAiIgIil6xVU0MW3hDHiK75Y3XxPiaLvEbr8l4AJFwQbWyvcBUUbWv7mH8Xo73qNV4n4mhw3EAjzHNaNrFrK6SR9NHDfYVMDi8yNAdsZIpXANsSL3Az50G9opegNL9kxufgMZa9zC0kOzABuCN4IcFUQFG1Z+zU/i6z8xeusmmOxINtgMnLhjDQQLukeGDM7hdwWsav6yPY/ZvhGGeqecQkBw7Z5wgtwi9jkUG9oij6Q0jKZ+xqZrMbWxySySYsEbHlwaA1pBe92B3EAWuTuBCwi4C5QEREBERAREQEREBERAREQEREBERAREQEREBTtYj3HVegqPy3Kip+sHelV6Cf8AkcgyKAfUx+jZ/KF8v0iO7K4iwcKmQgZXd9XGFttFBXCKIdmQnkR5mlzPJG87cZ+paXOXCedsj9pKKiXEQAwOsG54ATbm3nnQb1qJ9zPfLuh+X/JGtlWh6qQ1JZOYZ4427dwwmESWIjjGTto3+CubCtz7riy/0w/vIML/ABPHcAtmeyaD3mNapok/W0xIPKq6cXvcZPJt0+dVNeW1ApmOmna9jaqguxsLWY71DALuxuyzBsLFQaQF8kLWPcw9k0gDmgFzHB/DELHpuOdB9iUSh/8A0qz8Po/+apXgGVnCqYd26m/+q8tW45RW1pmkMrnRUJxYGsDRecYQ0E5ZXzJN3HcLBBs6IiAiIgIin1Ol2MkMQbI97Wte8MF8DXEhpOfEtOQucigoIsR+kohcmSMAOwm7m5O8E9PQuTpGIYvrI+QQHcpvJJuAHc24+xBlIptVpyFmPlhxY2V7msIc4NjALyQN1rjLpC60mnoZHlgxAh7Y+ULAvdEJWtB6WEFBURY5ro7uG0Zdt8QxNu3K+fNlmpjNZ4C8MBN8UwdfCMDY5HROe65+zjYRcdCC2iw2aUhcXNbLGS1zWEYhk5zQ9rfOWuafWvSWujaXB72NLRd13AYRwJvuCDIRYNNpWJ5kAcAWPLDcgXIDDdueY+sbn0riDTELml4ezZjD9ZiZgNy4ZG+WbSM0Gei8Y6tjnFjXNLhvaCCRvGY4bivZAREQEREBT9Ye86r0FR+W5UFO1jPcdV6Co/LcgxqV9mRjjhj6B92D/T96+e1rz2VVgEDuiQ3tmMmcVvraYbNh33YzjY5tHG+Vl89rZwKuqZvc6eXcdwsw36c2hBuupJ+qnsf8w712jjCuknM26fOcvitY1QyimFsuyH2GW8tjF/6q2yosDcceYC1t59aCF/iEO4wOBqdHb+J7KjUChA2tMGm/ddLffkdoTa56P3qzr4/uQZHvrRx3C3fUR9ZUWhA21MRbvqnvkLg4jl0oPoekNHxytwyNDmh1wLuFuF8iOBKh6M1epXVtU0xAtEVERm/eXT349A9it7cHgRmL3G8bv6LG0H35VX37Kjv5w6e/70HuNV6TxLfa74p2rUniW+13xVhEEftXo/EM/wDL4p2rUfiI/wB/xVhEGBQaHggJdDE1jiLEtvmN68zoy1S6oY8tMjI2SNsCHCMuLCD+iRjcL55cOKpog0+o1O5UQa8ltnRPLg0lsGzna1oH6T7znlHoy5+kOpWJpMrgHiSfAAGvZs3yyutID95dsnHcVuaINZOqoFwx5s9mkI3ZNBDap4kuABYlpFh0Fe0OruF18Zc108M7rgA3iibGxrbc5Y0m/SOK2BEGraS1PbMZryvaJjLcNaywEkckb7A7nEP3/wC6MsyT2GqQGO0z+WXE8lh+1UuqSMxuu4t81uK2dEGp02pLGGI7Qu2ZjNnsjcDhihjOVsndzscHcCTzrOrNXcc5qBI5j8THAAAsxNGG7235eVxwOY32FryINUp9So2BrWSSBrcQsQxxLCYDhuRz07M+krtHqe1pxCV+IYLclmGwE7SC39Lk1LxnuLWnz7SiCJoTV5lM5pY9xa1kjAHWvZz2uzdvcRhtc85VtEQEREBERAU7WTvKr/D1H5blRUzWd1qGsPNTVP5bkHSB9mR9LWfwHwK+YV9jV1Yu4AzzA4bZWDLXJ86+oxi0TOhrPZhC+X1J7rqiNxlqARfmLM7EWQblqoDspiTiIqH7+PJj4qw6DnxWtfgc7bj7SpGpX3Eu7viQZbvsR86vAbjnxt5rDeg1PX1tqUZWw1FBY5cKmPL+PsUDRslpICXYWiog3kADlHnOHfxWx6/d6tH2rVFBl/3DMjda9o6JrpaZrw1zeyIrg5i1ybEG4Qbz2TFkDKzPF/tI7ZnLjluK89DV8TaqpJkjAMdHa72b7zE53z3j2rKdoqAn7mmPRso89+7LesbROjITVVQMMNhHR5YGWv8AW3NrILf0pB46H9dnxXb6Rh8bF+uz4rzOiKfxEHVs+C6fQdL5PT9VH8EHv9Iw+Ni/XZ8Vx9Iw+Ni/XZ8V5DQlN5PT9VH8EOhKbyen6uP4IM5jgQCCCDuI3FcqJqSLaOowLAbGO1t1rZWVolByi4xLkFAREQES64ug5RFxdByiXRARcXXKAiIgIiICl60941n4ap/Kcqil61G1BWH/AE1T+U5Bw13IZzbNtzx+yLL5nUN7rqSTunqd+47rjznevpbDYMIz5DMjzWHRzL5vMD2RU85nnuDaxthFwfWg2/Uz7ibL/MzWHmwK84i/EZH99lD1ItsZxb/MzerJqvObbeLDd0HhbLdwQat/iC7uZvN2TQkn/rNP9FA0U8GemAzHZEHmuMQzVzXzk0zSLXFRRZZWJEzf3qDom4nphmO6YbHp5Vwf6IPpWVuTvzt7TxWLorvuqN7nBSfwkWQBbPI8fYTa3MsfRPfVVffgpP4SILKIiAiIg1jUZ1R2LTCRsAp9izAWukMm7LE0tDRlzFctqHmpq9s+RhifGadjcWGSERMe51gOXeTaNPEBo3LO1PHcFJ6CL+VWEGjP0/UzRNwgRlroXPcGSfZFTG05E5NwOJdvyB9WTU6zVLWF2xBe2NzizDJd/wBXI5srT4JMYGHeMY6L7guLINdj0tK8U2IBmKqqIZHAEDDFtcNr5gPMbM+lTaPW2aRuIMjAEcsjuTK5wwQsfhLRmLuc8A53DLjmW5SRNcLOAIyNiARcbjmvKkoo4hhiY1jeZosEGl1etFQ+KRrWAP2T74Q/aAnslu0bzW2LDbO+PzXyZ9OVAccLRia+CMuwyOY5hq2xuIZfI4HXxcLX3Lbm07A90gaMbgxrnWzIaSWgnmGJ3tK9UGpaJ09UTGle5gZtJpI3RjFdjdg6R2MOaLOZI0NuMjfpWFU6xVJkxiI2ikrBsWCTE7BDLhZJdnEtY4EeEt4LBcGwuLgG2YBtcX9Q9i7WQaVPrLUmN+BsYe2MSNsyV7ZGF5G0YbCwAABaeJNr5X936x1AAOxDrunwsDXgyCOo2OzaScnlt5LnK3QCVt1kQaNo/WOoMpJbdsssP2myhkY2URfALAnGC6TPddhyC2XVvSL54NpI0Nfie0gA4TbcWn9JvMf4G4FREBERAREQFK1sNqCtI3imqvynKqpWtfeFZ+GqvynIPWEmzMh9lmducC49a+ZaQncZqprSQTUz7i9jgOSftsIcM286+j0s7DGyz2YcDP0x4I6VqlXqs58s0rKqna2V734XxOe5pdbklwnaCAQdwQd9U9AxyRTvc+qv2RMDapq2jIM4CTM9KtnVmHxlX+11v91NXKMU0TmPnie98kkhcAGC7iBZrS9xGQ4kqi+pZf7bPOHN+KDSddtEshpWSNdUkiooxyqmreM5Wg5OlOfTwUPRdO2WWnDnTi9RC23ZFTiAz/4mRy4brrfNPUjaqERCaNjhJDIHENeLxuxAObibcG1t4UjR+rRjmhlfV07mxSNkLWxYXEgGwxGd1syOBQXe1yLi+q4W7qrLXt6VYVBq7CauqbjqrNbS27qqr5tffPaXO5X3VjDljj4fpM59+9Yeh5Q6rqy0hww0Yu0gi+F//pBydV4PDq/2us/uLjtVg8Os/a63+6riIIXapB4dZ+2Vv91cHVODw6z9srf7qvIg8aSmbFGyKMWYxoa0ZmwAsBcr2REBERAREQEREBERAREQEREBERAREQFw5oIsRcHf8FyiCSdWaLjSUnUxfKg1YovJKTqYflVZEErtaovJKXqYvlXbtdo/JaXqYvlVNEEztepPJabqovlXPa/SeS03VRfKqSIJw0BSeTU3VRfKsumpI4xhiYxjb3sxoaL89gF7IgIiICIiAiIgIiICIiAiIgIiICIiAiIgIiIP/9k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0" name="Picture 6" descr="https://encrypted-tbn0.gstatic.com/images?q=tbn:ANd9GcQqHyZ5nf83N7QuXBP4G7d3drhLNUWqhDfrX4oBXozbsingo5_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5191124"/>
            <a:ext cx="4086225" cy="1438276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 bwMode="auto">
          <a:xfrm>
            <a:off x="1898650" y="274638"/>
            <a:ext cx="5695950" cy="639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Electrode Potential and Cells </a:t>
            </a:r>
          </a:p>
        </p:txBody>
      </p:sp>
    </p:spTree>
    <p:extLst>
      <p:ext uri="{BB962C8B-B14F-4D97-AF65-F5344CB8AC3E}">
        <p14:creationId xmlns:p14="http://schemas.microsoft.com/office/powerpoint/2010/main" val="19807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469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How Electrode Potential is Originated ?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8700"/>
            <a:ext cx="9220200" cy="4525963"/>
          </a:xfrm>
        </p:spPr>
        <p:txBody>
          <a:bodyPr/>
          <a:lstStyle/>
          <a:p>
            <a:pPr algn="just"/>
            <a:r>
              <a:rPr lang="en-US" sz="2400" dirty="0" smtClean="0"/>
              <a:t>When a metal is placed in a solution containing its own ions, it exhibits two types of tendencies</a:t>
            </a:r>
          </a:p>
          <a:p>
            <a:pPr algn="just"/>
            <a:r>
              <a:rPr lang="en-US" sz="2400" dirty="0" smtClean="0"/>
              <a:t>Metal shows the tendency to go into the solution as metal ions by liberating electrons is called oxidation or dissolution reaction</a:t>
            </a:r>
          </a:p>
          <a:p>
            <a:pPr algn="just"/>
            <a:endParaRPr lang="en-US" sz="2400" dirty="0" smtClean="0"/>
          </a:p>
          <a:p>
            <a:pPr lvl="1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M	→	</a:t>
            </a:r>
            <a:r>
              <a:rPr lang="en-US" dirty="0" err="1" smtClean="0">
                <a:solidFill>
                  <a:srgbClr val="FF0000"/>
                </a:solidFill>
              </a:rPr>
              <a:t>M</a:t>
            </a:r>
            <a:r>
              <a:rPr lang="en-US" baseline="30000" dirty="0" err="1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 + ne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Zn	 → 	Zn</a:t>
            </a:r>
            <a:r>
              <a:rPr lang="en-US" sz="2400" baseline="30000" dirty="0" smtClean="0">
                <a:solidFill>
                  <a:srgbClr val="FF0000"/>
                </a:solidFill>
              </a:rPr>
              <a:t>2+</a:t>
            </a:r>
            <a:r>
              <a:rPr lang="en-US" sz="2400" dirty="0" smtClean="0">
                <a:solidFill>
                  <a:srgbClr val="FF0000"/>
                </a:solidFill>
              </a:rPr>
              <a:t> + 2e</a:t>
            </a:r>
          </a:p>
          <a:p>
            <a:pPr lvl="0"/>
            <a:endParaRPr lang="en-US" sz="24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62" name="Picture 2" descr="https://encrypted-tbn2.gstatic.com/images?q=tbn:ANd9GcRSgGWWb6L7qq4KDZZ9UxrbSbQ3WAcfDNjdz3jT806nLqhc8ymh"/>
          <p:cNvPicPr>
            <a:picLocks noChangeAspect="1" noChangeArrowheads="1"/>
          </p:cNvPicPr>
          <p:nvPr/>
        </p:nvPicPr>
        <p:blipFill>
          <a:blip r:embed="rId2" cstate="print"/>
          <a:srcRect r="56587"/>
          <a:stretch>
            <a:fillRect/>
          </a:stretch>
        </p:blipFill>
        <p:spPr bwMode="auto">
          <a:xfrm>
            <a:off x="6629400" y="3441682"/>
            <a:ext cx="2178050" cy="2684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90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724398"/>
          </a:xfrm>
        </p:spPr>
        <p:txBody>
          <a:bodyPr/>
          <a:lstStyle/>
          <a:p>
            <a:pPr lvl="0" algn="just"/>
            <a:r>
              <a:rPr lang="en-US" sz="2400" dirty="0" smtClean="0"/>
              <a:t>Metal ions in the solution show the tendency to get deposited on the metal surface as metal atom by gaining electrons is called reduction or deposition reaction</a:t>
            </a:r>
          </a:p>
          <a:p>
            <a:pPr>
              <a:buNone/>
            </a:pPr>
            <a:r>
              <a:rPr lang="en-US" sz="2400" dirty="0" smtClean="0"/>
              <a:t>		</a:t>
            </a:r>
            <a:r>
              <a:rPr lang="en-US" sz="2400" b="1" dirty="0" err="1" smtClean="0">
                <a:solidFill>
                  <a:srgbClr val="FF0000"/>
                </a:solidFill>
              </a:rPr>
              <a:t>M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 + ne	 → 	M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		Cu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2+</a:t>
            </a:r>
            <a:r>
              <a:rPr lang="en-US" sz="2400" b="1" dirty="0" smtClean="0">
                <a:solidFill>
                  <a:srgbClr val="FF0000"/>
                </a:solidFill>
              </a:rPr>
              <a:t> + 2e	 → 	Cu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hlinkClick r:id="rId2" action="ppaction://hlinkfile"/>
              </a:rPr>
              <a:t>How deposition takes place?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After some time the dissolution and deposition reactions attain a state of equilibrium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	M	</a:t>
            </a:r>
            <a:r>
              <a:rPr lang="en-US" sz="2400" b="1" dirty="0" smtClean="0">
                <a:solidFill>
                  <a:srgbClr val="FF0000"/>
                </a:solidFill>
                <a:sym typeface="Wingdings 3"/>
              </a:rPr>
              <a:t></a:t>
            </a:r>
            <a:r>
              <a:rPr lang="en-US" sz="2400" b="1" dirty="0" smtClean="0">
                <a:solidFill>
                  <a:srgbClr val="FF0000"/>
                </a:solidFill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</a:rPr>
              <a:t>M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</a:rPr>
              <a:t> + ne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8370" name="Picture 2" descr="https://encrypted-tbn2.gstatic.com/images?q=tbn:ANd9GcRSgGWWb6L7qq4KDZZ9UxrbSbQ3WAcfDNjdz3jT806nLqhc8ymh"/>
          <p:cNvPicPr>
            <a:picLocks noChangeAspect="1" noChangeArrowheads="1"/>
          </p:cNvPicPr>
          <p:nvPr/>
        </p:nvPicPr>
        <p:blipFill>
          <a:blip r:embed="rId3" cstate="print"/>
          <a:srcRect l="54412"/>
          <a:stretch>
            <a:fillRect/>
          </a:stretch>
        </p:blipFill>
        <p:spPr bwMode="auto">
          <a:xfrm>
            <a:off x="6364787" y="2057400"/>
            <a:ext cx="2137863" cy="2509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155700" y="381000"/>
            <a:ext cx="7346950" cy="10207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Electrode Potential is Originated ?</a:t>
            </a:r>
            <a:b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186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faculty.kfupm.edu.sa/ME/hussaini/Corrosion%20Engineering/Images/doublelayer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3460747" cy="394338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886200" y="914400"/>
            <a:ext cx="5689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algn="just">
              <a:buFont typeface="Arial" pitchFamily="34" charset="0"/>
              <a:buChar char="•"/>
            </a:pPr>
            <a:endParaRPr lang="en-US" dirty="0" smtClean="0"/>
          </a:p>
          <a:p>
            <a:pPr marL="274320" indent="-274320"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I</a:t>
            </a:r>
            <a:r>
              <a:rPr lang="en-US" sz="2400" dirty="0" smtClean="0">
                <a:latin typeface="+mn-lt"/>
              </a:rPr>
              <a:t>nner Helmholtz layer - potential changes linearly with the distance</a:t>
            </a:r>
          </a:p>
          <a:p>
            <a:pPr marL="274320" indent="-274320" algn="just">
              <a:buFont typeface="Arial" pitchFamily="34" charset="0"/>
              <a:buChar char="•"/>
            </a:pPr>
            <a:r>
              <a:rPr lang="en-US" sz="2400" dirty="0" smtClean="0"/>
              <a:t> C</a:t>
            </a:r>
            <a:r>
              <a:rPr lang="en-US" sz="2400" dirty="0" smtClean="0">
                <a:latin typeface="+mn-lt"/>
              </a:rPr>
              <a:t>omprises the absorbed water molecules and sometimes the specifically adsorbed anions</a:t>
            </a:r>
          </a:p>
          <a:p>
            <a:pPr marL="274320" indent="-274320" algn="just">
              <a:buFont typeface="Arial" pitchFamily="34" charset="0"/>
              <a:buChar char="•"/>
            </a:pPr>
            <a:r>
              <a:rPr lang="en-US" sz="2400" dirty="0" smtClean="0"/>
              <a:t>O</a:t>
            </a:r>
            <a:r>
              <a:rPr lang="en-US" sz="2400" dirty="0" smtClean="0">
                <a:latin typeface="+mn-lt"/>
              </a:rPr>
              <a:t>uter Helmholtz layer </a:t>
            </a:r>
            <a:r>
              <a:rPr lang="en-US" sz="2400" dirty="0" smtClean="0"/>
              <a:t>C</a:t>
            </a:r>
            <a:r>
              <a:rPr lang="en-US" sz="2400" dirty="0" smtClean="0">
                <a:latin typeface="+mn-lt"/>
              </a:rPr>
              <a:t>omprises hydrated (solvated) </a:t>
            </a:r>
            <a:r>
              <a:rPr lang="en-US" sz="2400" dirty="0" err="1" smtClean="0">
                <a:latin typeface="+mn-lt"/>
              </a:rPr>
              <a:t>cations</a:t>
            </a:r>
            <a:r>
              <a:rPr lang="en-US" sz="2400" dirty="0" smtClean="0"/>
              <a:t> - </a:t>
            </a:r>
            <a:r>
              <a:rPr lang="en-US" sz="2400" dirty="0" smtClean="0">
                <a:latin typeface="+mn-lt"/>
              </a:rPr>
              <a:t>potential varies linearly with the distance</a:t>
            </a:r>
          </a:p>
          <a:p>
            <a:pPr marL="274320" indent="-274320" algn="just"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r>
              <a:rPr lang="en-US" sz="2400" dirty="0" smtClean="0">
                <a:latin typeface="+mn-lt"/>
              </a:rPr>
              <a:t>Outer diffuse layer, also called the </a:t>
            </a:r>
            <a:r>
              <a:rPr lang="en-US" sz="2400" dirty="0" err="1" smtClean="0">
                <a:latin typeface="+mn-lt"/>
              </a:rPr>
              <a:t>Guoy</a:t>
            </a:r>
            <a:r>
              <a:rPr lang="en-US" sz="2400" dirty="0" smtClean="0">
                <a:latin typeface="+mn-lt"/>
              </a:rPr>
              <a:t>-Chapman layer, which contains excess </a:t>
            </a:r>
            <a:r>
              <a:rPr lang="en-US" sz="2400" dirty="0" err="1" smtClean="0">
                <a:latin typeface="+mn-lt"/>
              </a:rPr>
              <a:t>cations</a:t>
            </a:r>
            <a:r>
              <a:rPr lang="en-US" sz="2400" dirty="0" smtClean="0">
                <a:latin typeface="+mn-lt"/>
              </a:rPr>
              <a:t> or anions distributed in a diffuse layer - </a:t>
            </a:r>
            <a:r>
              <a:rPr lang="en-US" sz="2400" dirty="0" smtClean="0"/>
              <a:t>potential varies exponentially with the distance, </a:t>
            </a:r>
            <a:r>
              <a:rPr lang="en-US" sz="2400" i="1" dirty="0" smtClean="0"/>
              <a:t>F</a:t>
            </a:r>
            <a:endParaRPr lang="en-US" sz="24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46950" cy="1020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How Electrode Potential is Originated ?</a:t>
            </a:r>
            <a:br>
              <a:rPr lang="en-US" sz="3200" b="1" dirty="0" smtClean="0">
                <a:solidFill>
                  <a:srgbClr val="00B0F0"/>
                </a:solidFill>
              </a:rPr>
            </a:br>
            <a:endParaRPr lang="en-US" sz="32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346950" cy="639762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B0F0"/>
                </a:solidFill>
              </a:rPr>
              <a:t>Summary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br>
              <a:rPr lang="en-US" sz="3200" dirty="0" smtClean="0">
                <a:solidFill>
                  <a:srgbClr val="00B0F0"/>
                </a:solidFill>
              </a:rPr>
            </a:br>
            <a:endParaRPr lang="en-US" sz="3200" dirty="0" smtClean="0">
              <a:solidFill>
                <a:srgbClr val="00B0F0"/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66775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320" lvl="1" indent="-27432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Need of electrochemical energy systems: Industrialization, electric vehicles, propulsion systems, etc.</a:t>
            </a:r>
          </a:p>
          <a:p>
            <a:pPr marL="274320" lvl="1" indent="-27432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/>
              <a:t>Oxidation is the loss of electrons or an increase in oxidation state by a molecule, atom, or ion</a:t>
            </a:r>
          </a:p>
          <a:p>
            <a:pPr marL="274320" lvl="1" indent="-27432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Reduction </a:t>
            </a:r>
            <a:r>
              <a:rPr lang="en-US" sz="2400" dirty="0"/>
              <a:t>is the gain of electrons or a decrease in oxidation state by a molecule, atom, or ion</a:t>
            </a:r>
          </a:p>
          <a:p>
            <a:pPr marL="274320" lvl="1" indent="-274320" eaLnBrk="1" hangingPunct="1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/>
              <a:t>Origination of electrode potential: occurs due to Helmholtz double layer</a:t>
            </a:r>
            <a:endParaRPr lang="en-US" sz="2400" dirty="0" smtClean="0"/>
          </a:p>
          <a:p>
            <a:pPr marL="274320" indent="-274320" eaLnBrk="1" hangingPunct="1">
              <a:spcBef>
                <a:spcPts val="6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4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333612" y="3352800"/>
            <a:ext cx="9115188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Electrochemical </a:t>
            </a:r>
            <a:r>
              <a:rPr lang="en-US" sz="2400" dirty="0">
                <a:latin typeface="+mn-lt"/>
              </a:rPr>
              <a:t>energy conversion is a field of energy technology concerned with </a:t>
            </a:r>
            <a:r>
              <a:rPr lang="en-US" sz="2400" dirty="0" smtClean="0">
                <a:latin typeface="+mn-lt"/>
              </a:rPr>
              <a:t>electrochemical </a:t>
            </a:r>
            <a:r>
              <a:rPr lang="en-US" sz="2400" dirty="0">
                <a:latin typeface="+mn-lt"/>
              </a:rPr>
              <a:t>methods of energy conversion including </a:t>
            </a:r>
            <a:r>
              <a:rPr lang="en-US" sz="2400" dirty="0" smtClean="0">
                <a:latin typeface="+mn-lt"/>
              </a:rPr>
              <a:t> fuel </a:t>
            </a:r>
            <a:r>
              <a:rPr lang="en-US" sz="2400" dirty="0">
                <a:latin typeface="+mn-lt"/>
              </a:rPr>
              <a:t>cells and </a:t>
            </a:r>
            <a:r>
              <a:rPr lang="en-US" sz="2400" dirty="0" err="1">
                <a:latin typeface="+mn-lt"/>
              </a:rPr>
              <a:t>photoelectrochemical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cells</a:t>
            </a:r>
            <a:endParaRPr lang="en-US" sz="2400" dirty="0">
              <a:latin typeface="+mn-lt"/>
            </a:endParaRP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 smtClean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This field of technology also includes electrical storage devices like batteries and </a:t>
            </a:r>
            <a:r>
              <a:rPr lang="en-US" sz="2400" dirty="0" err="1" smtClean="0">
                <a:latin typeface="+mn-lt"/>
              </a:rPr>
              <a:t>supercapacitors</a:t>
            </a:r>
            <a:endParaRPr lang="en-US" sz="2400" dirty="0"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sz="2000" dirty="0">
              <a:latin typeface="+mn-lt"/>
            </a:endParaRP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80400" cy="762000"/>
          </a:xfrm>
          <a:noFill/>
          <a:ln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/>
            <a:r>
              <a:rPr lang="en-US" sz="3200" b="1" dirty="0" smtClean="0">
                <a:solidFill>
                  <a:srgbClr val="00B0F0"/>
                </a:solidFill>
              </a:rPr>
              <a:t>Electrochemical Energy Conversion and Need</a:t>
            </a:r>
          </a:p>
        </p:txBody>
      </p:sp>
      <p:pic>
        <p:nvPicPr>
          <p:cNvPr id="22532" name="Picture 5" descr="https://encrypted-tbn3.gstatic.com/images?q=tbn:ANd9GcTjjxfREdqv5pByJwdxxkcpwSfAONwh0xXrM6fmmkngyiR7kW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143000"/>
            <a:ext cx="28273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7" descr="https://encrypted-tbn1.gstatic.com/images?q=tbn:ANd9GcTguyOVQ2tOJlB7eOMTfiD2fRHOMuFfre-_W8Rt75Y8znQ47gB0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9100" y="1143000"/>
            <a:ext cx="239395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0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685800" y="2755880"/>
            <a:ext cx="850265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4320" indent="-27432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Powerful storage devices are required for automotive propulsion </a:t>
            </a:r>
            <a:r>
              <a:rPr lang="en-US" sz="2400" dirty="0" smtClean="0">
                <a:latin typeface="+mn-lt"/>
              </a:rPr>
              <a:t>systems</a:t>
            </a:r>
            <a:endParaRPr lang="en-US" sz="2400" dirty="0">
              <a:latin typeface="+mn-lt"/>
            </a:endParaRPr>
          </a:p>
          <a:p>
            <a:pPr marL="274320" indent="-27432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There has been the creation of more powerful, longer running batteries allowing longer run times for electric </a:t>
            </a:r>
            <a:r>
              <a:rPr lang="en-US" sz="2400" dirty="0" smtClean="0">
                <a:latin typeface="+mn-lt"/>
              </a:rPr>
              <a:t>vehicles</a:t>
            </a:r>
            <a:endParaRPr lang="en-US" sz="2400" dirty="0">
              <a:latin typeface="+mn-lt"/>
            </a:endParaRPr>
          </a:p>
          <a:p>
            <a:pPr marL="274320" indent="-27432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400" dirty="0">
                <a:latin typeface="+mn-lt"/>
              </a:rPr>
              <a:t>With upsurge of electronic industry the demand is ever increasing for smaller and efficient storage </a:t>
            </a:r>
            <a:r>
              <a:rPr lang="en-US" sz="2400" dirty="0" smtClean="0">
                <a:latin typeface="+mn-lt"/>
              </a:rPr>
              <a:t>devices</a:t>
            </a:r>
            <a:endParaRPr lang="en-US" sz="2400" dirty="0">
              <a:latin typeface="+mn-lt"/>
            </a:endParaRPr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 bwMode="auto">
          <a:xfrm>
            <a:off x="1524000" y="76200"/>
            <a:ext cx="8382000" cy="838200"/>
          </a:xfrm>
          <a:noFill/>
          <a:ln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Electrochemical Energy Conversion – Need</a:t>
            </a:r>
          </a:p>
        </p:txBody>
      </p:sp>
      <p:pic>
        <p:nvPicPr>
          <p:cNvPr id="23556" name="Picture 5" descr="https://encrypted-tbn3.gstatic.com/images?q=tbn:ANd9GcRL7-YJx3_RQ3wmr5_UYRrYkaFseXuwAI7VGpjdhQjhjhUr0UZ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3" y="762000"/>
            <a:ext cx="2672556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9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 bwMode="auto">
          <a:xfrm>
            <a:off x="660400" y="304800"/>
            <a:ext cx="883285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Various Storage and Energy Conversion Devices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 bwMode="auto">
          <a:xfrm>
            <a:off x="498740" y="1112837"/>
            <a:ext cx="89154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sz="2400" dirty="0" smtClean="0"/>
              <a:t>Batteries – Zn-MnO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battery (dry cell),  Rechargeable Lead acid battery, Ni-</a:t>
            </a:r>
            <a:r>
              <a:rPr lang="en-US" sz="2400" dirty="0" err="1" smtClean="0"/>
              <a:t>Cd</a:t>
            </a:r>
            <a:r>
              <a:rPr lang="en-US" sz="2400" dirty="0" smtClean="0"/>
              <a:t> battery, Ni-MH </a:t>
            </a:r>
            <a:r>
              <a:rPr lang="en-US" sz="2400" dirty="0" err="1" smtClean="0"/>
              <a:t>Baterry</a:t>
            </a:r>
            <a:r>
              <a:rPr lang="en-US" sz="2400" dirty="0" smtClean="0"/>
              <a:t>, Lithium ion batteries, etc.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endParaRPr lang="en-US" sz="2400" dirty="0" smtClean="0"/>
          </a:p>
          <a:p>
            <a:pPr marL="274320" indent="-274320" eaLnBrk="1" hangingPunct="1"/>
            <a:r>
              <a:rPr lang="en-US" sz="2400" dirty="0" smtClean="0"/>
              <a:t>Fuel Cells –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fuel cell, Methanol- </a:t>
            </a:r>
          </a:p>
          <a:p>
            <a:pPr marL="274320" indent="-274320" eaLnBrk="1" hangingPunct="1">
              <a:buFont typeface="Wingdings" pitchFamily="2" charset="2"/>
              <a:buNone/>
            </a:pPr>
            <a:r>
              <a:rPr lang="en-US" sz="2400" dirty="0" smtClean="0"/>
              <a:t>	Oxygen fuel cell, Polymer electrolyte fuel cell, etc</a:t>
            </a:r>
            <a:r>
              <a:rPr lang="en-US" sz="2400" b="1" dirty="0" smtClean="0">
                <a:solidFill>
                  <a:srgbClr val="00B050"/>
                </a:solidFill>
              </a:rPr>
              <a:t>.</a:t>
            </a:r>
          </a:p>
          <a:p>
            <a:pPr algn="just" eaLnBrk="1" hangingPunct="1">
              <a:buNone/>
            </a:pPr>
            <a:r>
              <a:rPr lang="en-US" sz="2000" dirty="0" smtClean="0"/>
              <a:t> </a:t>
            </a:r>
            <a:endParaRPr lang="en-US" dirty="0" smtClean="0"/>
          </a:p>
        </p:txBody>
      </p:sp>
      <p:sp>
        <p:nvSpPr>
          <p:cNvPr id="27652" name="AutoShape 5" descr="data:image/jpeg;base64,/9j/4AAQSkZJRgABAQAAAQABAAD/2wCEAAkGBw8MEA0PDQ8PDw0PDQ4PDw8NEBAPDw0NFBEWFxQUFBUYHCghGBolHBQVLTEhJSk3MC8uGB8zODQsOygvOi0BCgoKDg0OGhAQFy8lHyYsLDAsLywsLCwsMCwwLCwtLCwsLCwsLCwsLCwsLCwsLy0sLDcsLCwsLCwsLDUsLCwtLP/AABEIALgBEwMBIgACEQEDEQH/xAAcAAEBAAMAAwEAAAAAAAAAAAAAAQUGBwIECAP/xAA+EAABBAECAwUFBQYEBwAAAAABAAIDBBEFIQYSMRMiQVFhBxQycYEjQpGhsRUzQ1JicoKSouElNGPB0fDx/8QAGQEBAQEBAQEAAAAAAAAAAAAAAAECAwQF/8QALhEBAAIBAwEFBgcBAAAAAAAAAAERAgMSIQQxUWGBwUFxkaGx0QUTMjNCUmIU/9oADAMBAAIRAxEAPwDtiIiiiqiqAiIgIiICIiAiKoCIiAoiICIiAiIgiIiAiIiiIiAiIgiIiAiIgiIiAiIg8lVFUQREQEREBFiuIuIa2lxdrakDc5DGDeSV3k1vj8+gWs6P7UaNl3JLzVnE7GXDoz83Dp9RhBvaL8ILTZGhzS1zHDLXsIc1w9CF+4OUBFUQRFVEBERUERFAREQRERARERRERARREBFVEBERBEVUQEREHmiIjIiIiixPFWvw6RUmt2D3I291g+KWU/BG31J/Dc+Cyy+cfbtxSbt73OJ2a1HLXAHZ9sj7Qnz5RhvoQ7zQaxrHFs2p2H2LpJe490NyWRR57rGjwA/PqvOGZrxlpBHotWyuqcD+x6zcZ7xelfRY9mYY2tzYcSNnPafgb6Hc+ik1BDGaJxHb0081WZzBnJjPeif82Hb69V0vh32rQTYZfYa8nTtosvhJ8y3q381zziTgPVdJ5nui99qj+PVBL2t85Iurfpkeq1uvajlHdcM+R2KkSr6npai2VjZGOZNE7pLCQ5p/Be9HIHfCQV8v6TrFqg/nqTPid4hp7r/7mnZ31C6Pw77VWOIbqMXZv6e81gSPm6Pr+GfkrZTraixemavHZYJIJWWYv54SCW+jhnIPp1WRima/od/EdCPmFUeaKogiIiAiIgKKogiIiAiIiiIiAiIgiKqICIiAiIg8kREQREQelreoNpVrVl3w168sx9eRhOPyXxpI+SeQudzSSyyFx8XSSPOTsOpJK+s/aRC+XS70cWOeRjGDJwMGRufyyvnvSqNvSLUVyOq174iSBKwzRZ6Z7p7p8j4LE6mMTUzy6Y6OpljujGZj3OhcA8B1tDgOq62WNmjaJGsk70dMeG335TtgDocAbrNcfPr61pxs1NZFatD9o4xuzFK/7jZGtxIH5xhvmR3ScLFS8Z6NxBX921hjqj2Zkw97gxsgae9HK3xwTs4b+RXrcGcHUNGjl1nUHPELT2lOO0G9pFF/Ce9g2Mzs7N8M+fTMsJp+g8U29Jc2S+Yi4BzK8wcLclfl+F8wHM0n+U7+BI6LkWuaDc0x7Y7teSu9w5mc4GHgdS1w2OPQrvulPsag8azq0r6Om1wZadLtHRjkG4ns4+InbDfX/N4cT6DFrjWX9YdJS02nHK+CH4LDo38pdLOcHk5uRuIwMjxIJwLGVFPn+tqkkex77fJ3X8Vla2oxS7Z5XeTtvwK3Liz2faf+zHavpUthkLQ1/ZXBjtYzIGczCQCM5yM5yFzWxp08LIpJYZY4pm80Mkkbmslb5sJGHLfEpzDbdPvTVHiWtK+KQfejcRkeR8x6FdB0H2qOGGalDz9B7xXAbIPVzOh+mPkuJV78kXwnLf5Xbj/ZZWtq0b9n9w+vw/ilStw+odF16K4znqTR2WbZAPLNH6OacEH5gLMRTtd02Pk7Yj6L5ZqTyQubLBI6N43a+Jxa4fIhb7oHtSni5WahELLB0ljDWTt+Y2a78vmllO2ote0PiavfbmlMyYjd0Uh7OZjf7SM/Xp6rNx2WnAPdcR8LsZ/3VR+qKogiIiAiIgiKqIoiIgIiICIiAoqiCIiqCoiIgiIgx2u1+3gmiGMubtnpzA5H6LnM2kzx9Y3f4cH9F060042WuX7MtfLuzErB1Ydj9CvD1nTZavOMxfi+h0XX59NExEXEuf39Lil2nha7+9neHyPULFP4fDTX7OV74K0wmjp2nPnp84/o5gR+P0656dpetaffPZBxhseME2Gv+gd8Q+S9q1wvE/OA3Pm3LD+Wy+Xt67R/hcf5mJ+U19H0J6/pNf8Ae0/P2/Hhp9HXZNQ1Ks3U44q9KKIvrRCXtIZtSBbyue4huSBzljSOoz1wspqh11k9237xQr0IBiGtZ70ViAZLpJZQAYnEfTwxtkzUeECWubs5hBBZK0Oa4eRI2/Jazf4dmhdC/wC0LYJWyshsSTWaTi3oHRc+AB4YxggfJdtH8UwvZq8T4xXyn0efU/D9PU56bOJ8JnnybPCXarBHd1mNlLS4WMmbRkdlkrmjIlsEgZYPuxY8iQTgD8tP4sj4mbYrU9O7WvG5rRY1FjDSaQdnGMHLnAbhg9MlnVc/9omrahqzoYpwK9GJ8RsNrdrPHEHu5RPNJyAY2fgHpynqV0vUNNnZSq0OHn14K7xyyW2yNc6vXwMyRgbvkfk97PXyzkfVxyxyi4fMzwywy25RUtJ1b2P1ZmWhp18TahAQ6WuBAIxI/JDC1pzDnBxknGFzHW+GbmnWG1bcXZTPLRHzvYI5AXcocJCeXlz4k7eOF9B0Yo9Ka3SdFjbJdIElmebvtrh3WxacPie77sY6+jQsLxfrmmcPxSVpGsv6jc5TaktsbO5wP8WwNu60E8sTcbbDHVbiZc6co4l4R1HQBC+cxGGbHZyQStkje7GS3BwenjjHqvQray120reU/wAzdx+HULp9r2UVNVqQWdIvSE9n3RaY5sEhJLiGtwHQjLjsAR+q5PxDoVnS53VrjOzmaA7HM14cwk4cC09DgrUTEp2M7XlwWyQvIc05a+NxDmn0I3BW8aD7TLVfljvMFyEYHM7DZ2jzDujvrv6rjcUrozlji0+nispW1k9Jm5/qbsfqFaW301w9xXWv49znDnYJdWsdyYejR4/MZC2WKfm+IFp8jj9V8pQyskw6JwJBBGDhzT4eoK7FwLqt6rTfd1eyBpwZ9h27S+zKfuljs5LT4A5LuowBvLKdRRc90Xi+5d7S0I4qWlRk/bWySZADjbfc/LbO2SVndM44oWncjZcHoHPaWNd8s7j6rVpTZERjg4AtIIPQg5BVQRERFFFUQRFVEBERAREQEREFRERBVREFIXrWKrXjcL2EQabr/B0FoEuYOYbhw2c0+BBWusdqukE9m826/MCWS/vQBjo/x2Hj+K6mRletYpNf1ClLbX9C4xp3sM5jDY2DoJxySAny/mGfELOPgjkGcA58W/8AkLWdf4NhsjLmDmG4c3ZwPmCsBXl1PRnDlJuVQSTHIcShvjh3idvH8Vz1NLDUjbnjEx4xaxMx2Nsn0qStJJNVYJWTRtZPXy2N7+Xm5XxO2bzd8gh2AdtxjfWKdVukV5a2iafYjsSEl01yNzWRu/mc9370gfC1uRn6rZ9D4wp3iGNeYp8EuhnHJI3G52PX5jZZ7AcPAg/UELn+Rs09mjx3XzH1a33leXLlmmcQ+4wx0mRGldnmPvN+65skHaOGZLDpDjnkPRrHBu+B0Cyh4X0zRI5L7qljUrOe0fM5nvlmR5JPOG/C3r8QH1W3alocFlpD2NORjcZGFqM/DV7TQ79l2XxREEdi8NmhZnxjY7ZhHhjAz1BXj/6tTR46jCo/tHOPn7Y8+Ho/K09T9qanun0ns+NMbw9xZq3EsrhSjbpmmxv5ZbRAnsOwf3cRcOTnI/pPLnr0BzupaNFUkrQ1NFiv+9SYtXLRjk5GZ775ZJOZ73Yyd9vAeSxFG839nO0p9w6VqHKYzambjt3OkLpJWPcQC94Ls94OBcT5E+vpmnvpzQUuHdUkmLWt98ZOGXKVWPBBlLgR2chPwxtPePXABK92OWOcbsZ4efLHLCduXa1r2kez+OTU61XRIMSzQmWzCw4gqjnw2RxP7tpHNt/SMDffn3EfC93SpDFchcwjcPaQ+J7SSAQ8bb46Hf0XbuLOMqnC0Tq9Ye9apMRJM6Z3M97yP3tl43JPgwYwMY5Rhcv4s9qGo6xCys/s4IiMSsrBzRZfzbcxcSQ3p3c465ztjrjbnNNf4f0/tXmR20MOHPJ2Dj15c+WOv+63GLjCTWLMTtVJOl1OrIwIy4AfgSRjPiG7DBOVrmoSdnDBQrHMkpBlI25iT4/M/k1e1apiR8GmV3BjGNMludw7sbGjnfI/0a0FxHj3QFqWYmW3azxE3XHNlDXs0uu8w0qMQ5JLUrGZ5QG9MNwXOHwNIA3dkyXTXv78fYTDIHNUaK4DsOJbE4AxuY1sbyefcADLgSQ3C27NzTW1bkdZrKFuE1aAzzWatfIdkY2bPIHdpkg5JB6DCx1HV5r9izYkxXotjBsNrs/glw7OFh+/K9waGl2dxzbBm2KdLbxoHEV6o0SV3umg5zHykd4vaAXAMyefAO5YXAbZIyt+0D2i1bWGz/Yv6Z6sz/2XIa+r1Zi4zNryObD2fuL5Jaj6EbXZLIXyN5XPbjcjvl3N1BOf0sPZDGZLAmmMwa6o17mstR1ydpZ5Wggg9Ggg56jlGMrmB9FwzMkAdG5r2noWkELzXz9oPEtiu4GnO5//AEX9yXHkGk4f8mkn0C6FoHtLhmxHbaYpAcFwBAB/qaei1aU39F+NS3FO0Phe17T4tOf/AIv2VQRERRRVEERVREEREVUREQRFEBERAVURBSMr1bFFsnUL2kQaTr/BkNjcsw8HLXs2c0+BBHRYWC5qmkFoJN2q07tcftwzyDj1+u/quoEZXq2aLZOoUpbYTReL6d4hrHlk2/NDMOSRhHmD+o226rPDf1B/Ahahr3BsNjvcvK8HLXs7r2nzBG4KxFS/qWjnDwb1UDGCeWdgznIPR3Xx/FBumqaHBbaWyMac+i0mfhq7pPbu0qbsmzFz3xmNssRlLQO05D0dgDdpHTcFbXo3F1K6S1knJI1nM9kw7NzOuQQfLHXp6rPFueu4P5rwZ9DETv0J2T4fpn3x9np0+pyiNucbse6fSe2Hz5RoVoInDVmQvmkkkfas2TGXyEyHmLJXnnyYy0hrBzZjeNi5pHNKoAeXDPK3JHN1x4Zx4r6v17hWvea4OY3LhvkAh3z8/wD3ouW8ccCUtJ0qaQsxblutZC/mds1wBLceI5I5Dv4nqumhr6m7Zq4VPfHOM+fpPKaunpzG7Ty8p7Y+8OVUbRa99h27hnlz59P02+q2bhukyQV4LM3Yy6xI90snMxrxRiLiyNrn7NdNMzG5x9mzwK9bWuCbNJ2mVnlna32xPaGknsu0LRh/lgu/0lZw1WPrz6h7m3UKUr3RRwGKSN1TTaTeRkjbYd9jJ8OWcp5s53XrmXmpn70s2lMnsBli61t2nKamqNdXu09QaOzryxSQ9ydhazlIYd2gDzWriGKWZ9OS5VrOruksTyTdmYrGsP3flkgLHxR7xgZGO84ZyQf2vPdVkc2J+pOZprGMhp6hK2Yx61M57IBExmWkMZl4Lepj8MrBmzIIY4o5K16Bv2QqWIhFbgnkfvytBD+Yvce9G8525vJZVmJnT2n/APE4YLB0+VkIdWbATqlmT/lKrXxjvNOXE8v3G9A7ruPA8c9Gpq9viSJzalqaKN8U0DjYe/OC4ADLYmgjAHTlJbjG+H4P0R9iWWtp1yGC7o0ZfXaWse23qT9rUzmubuwYEbXDoAx3z/A+1rXaskkNgVu2ieWSMnrlrmuHUHkcEHq8b8M/sxzJonifTLADq1tpa5hB3DHkfex0PQj6gfjcc6vA2OwTLbkEb2B+7qMHVoc74i9w+4Tytac4ydvd1bju1qddti7FBHWqTfYV4Q8RXtTI5ozI0k5ZGMvcM4OWg55hjnT7UxdJK6RxfI5z5HOJJke45c4+ZJKRBbcKHF09Ah0cjmnIxgnf0x4rs/AXGE95sbbsXI9/wSYDS7y5m+GVxz2dcLPvSNsTguA3ia/p/cfRda0yIRagyqDl0Ta0xIGNnmTu48Mdn/qCt+xadCREWmRERFFFUREREQVFFUBRVEERVRARFUBERBUUVQQjK9WzRY/wXtog0fXuDIp+9y8rxu17O65p8wR0WIq39S0g4eDcq82XeEzW+OPB3h5dOq6eW5Xp2aDJB0UpbY7Q+JamoDEEg7QfFDJ3JmfNh3+vRaj7Y6/vDNLgPwy3sO+oDf0eVktc4NilPO0FkrTlskRLHtPmCNwtc1c6hE2JlpouxwTNlikOGzsLfAkbOHTyO3UqSrXvapfezWXPjDc1oIYWBwJZh0RLhgEH+M7ocrV9Osmu7n0+y+k8kl1ad/PTmy0tIJd3CMHGJG/4ytq4yZFqVuazXeCZWxudE/uyxuEbWlpB9WrT7NMsJBBB9UHvWmTiSqy1PDFblfLqEjrcQngsXLEvZRxvaGlojEbAebcDnOF+9vU5ppjanrV2WKMDDA+v2Lm2LlnDaha8DJYATI0OJI7Pr4DEQ2ZImmPuyQEkmCYc8WT1IHVh/qaQfVeduKCzWFaB3u0hsmd7LL+aOUiIMiYybADQ0dpgPx8fxbbkdV4O9nc2jQXn0rcEup2YWRwzvZiOs3OXjbm5iT9Dyt2WL9rPDrp6lS5YZFDrT54KfZ1XF8WoPecNDS4AgjqCem7TnYri9ujYpP5Xtkif1HVpLfBwI6jyI2WY0bUZ2Q2rk00snu7BBVEkkjg25Ya5vO0E4BbG2U58w1Tb7bLNbssllhp1nB9eq0wROZuJ5SczTjHXnfnH9LWBZ3UKNJnZ6bWZ21psgdfs/E2MNI5a0OOpzs53XIIBwtAgmdG5r2EtewhzSOrXA5BH1W+8H1XU601w57UtJjJGT2rg7kd68rGyv+YamXHJHLddI4nioSNqQw9oY97MjSOWBjdiB/MebDQB1PMfJbjwpEbN21qBYWxSxQNi5i0khkfKc4JwQ4yjHoFr/C/DtT9n1q4wdQtHtrMgJL4cgFxJ82RuDW/1Oz5roenVWQtZFC0MijY1jWt6BoGwWMLmW57GSBXko1uF5Ls5oiqiAiIgiKqICqiqAiIgIiICIiAiIgKqKoCIiCooiA5oK9C5pzJAdl7+VCg5rxLwQ2TL2DleNw5uxBXOtTbapkttw9vD4PG0rR8/H6r6MewHqsPqmgxWAQ5o39FKW3z+2vFZBNZ4eR1jd3ZW/Np6rH2KhbkEY+a6NxL7NxkyQZjeNw5mQR8sLTrZtVDyXYTPGNu0aMStHz6FRWIitSRt7M8ssGSTBMOeLJzkt8Yzv8TCD6r19X7GWGGCvG+BjJJppGuk7QOmkDG7HA7obGAM77u65ycy2rFZBdWkD/OM92RvzasdYqFuQQQfVBr1HS3SysjPQvaPnuu/aZo8cdJplaDF7rLKWnYFrgAPl3GN/wAxXJ9CgzKXeLGPI/uxgLpXtF4vj06Jlasxkll0beXmIdHXZjDXuZ4nyB2+aznG7hceOWy8FaNHRh7TJM07GPkc857zhzco9MuK3KsAAFxj2ZvvXOyE000kUQAb2jiQPILtFWLlAytY41wmU2/dERaZFFVEBERAREQEREBERAREQEVRBFURAREQEREBERBFFUQeKKqIPF8Yd1Cwuq8PQ2AQWjf0WcRBxjiT2b4cZK+Y3jcFmQR+C0+4bVXuXYjMwbCVgxK0foV9KSRB3ULC6rw3DZBBaN/RSltwvQ56cfayyWYxHgDlkIZJk+bOp+i3bSOBmawW2pYzBUODHHyCOSzgAB7x1a3AGAdz6LO6f7LqTJ2zztEhY7mbHgcgcDsSPFb8xgaAAMAJS29DSNHhpMbHCwNaPJZLK8VVWRVREFRREBERAREQEREBERAVREBERAREQEREBERAREQRFUQRRVEERVRBEVUQFVEQVERBUREBERAREQEREBERAREQVERAREQEREBVREQRERRERAREQEURAREQFERAREQEREFREQEREBERAREQf//Z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7654" name="Picture 11" descr="http://www.psdgraphics.com/file/battery-energy-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2" y="2286005"/>
            <a:ext cx="178342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5" name="Picture 13" descr="https://encrypted-tbn3.gstatic.com/images?q=tbn:ANd9GcTws1s-321EGcA-iTwkxo8m4MtYRqjmz-s-FOjMOWDLgPb9dOu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1650" y="2438400"/>
            <a:ext cx="166475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15" descr="http://www.easternct.edu/sustainenergy/energy/Pictures/fuel%20cel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953005"/>
            <a:ext cx="206375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17" descr="http://kusplifeinthefastlane.files.wordpress.com/2010/05/ml_383175997106481_fuel_cell_cms_lg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3800" y="4724400"/>
            <a:ext cx="291848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4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19" y="1295400"/>
            <a:ext cx="8915400" cy="4525963"/>
          </a:xfrm>
        </p:spPr>
        <p:txBody>
          <a:bodyPr/>
          <a:lstStyle/>
          <a:p>
            <a:r>
              <a:rPr lang="en-US" sz="2400" dirty="0" smtClean="0"/>
              <a:t>Miniaturization of electrochemical devices is the need of day to suit requirement of electronic industry</a:t>
            </a:r>
          </a:p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60400" y="304800"/>
            <a:ext cx="883285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Various Storage and Energy Conversion Devices </a:t>
            </a:r>
          </a:p>
        </p:txBody>
      </p:sp>
      <p:pic>
        <p:nvPicPr>
          <p:cNvPr id="1028" name="Picture 4" descr="https://upload.wikimedia.org/wikipedia/commons/thumb/e/e7/Button_cells_and_9v_cells_%283%29.png/1280px-Button_cells_and_9v_cells_%283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8382000" cy="404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1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 bwMode="auto">
          <a:xfrm>
            <a:off x="742950" y="1905000"/>
            <a:ext cx="8750300" cy="449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sz="2400" dirty="0" smtClean="0"/>
              <a:t>Super Capacitors –  </a:t>
            </a:r>
          </a:p>
          <a:p>
            <a:pPr algn="just" eaLnBrk="1" hangingPunct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Double-layer capacitors </a:t>
            </a:r>
            <a:r>
              <a:rPr lang="en-US" sz="2400" dirty="0" smtClean="0"/>
              <a:t>– with carbon electrodes or derivates with much higher electrostatic double-layer capacitance than electrochemical </a:t>
            </a:r>
            <a:r>
              <a:rPr lang="en-US" sz="2400" dirty="0" err="1" smtClean="0"/>
              <a:t>pseudocapacitance</a:t>
            </a:r>
            <a:endParaRPr lang="en-US" sz="2400" dirty="0" smtClean="0"/>
          </a:p>
          <a:p>
            <a:pPr algn="just" eaLnBrk="1" hangingPunct="1"/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Pseudocapacitance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–</a:t>
            </a:r>
            <a:r>
              <a:rPr lang="en-US" sz="2400" dirty="0" smtClean="0"/>
              <a:t> with metal oxide or conducting polymer electrodes with a high amount of electrochemical </a:t>
            </a:r>
            <a:r>
              <a:rPr lang="en-US" sz="2400" dirty="0" err="1" smtClean="0"/>
              <a:t>pseudocapacitance</a:t>
            </a:r>
            <a:endParaRPr lang="en-US" sz="2400" dirty="0" smtClean="0"/>
          </a:p>
          <a:p>
            <a:pPr algn="just" eaLnBrk="1" hangingPunct="1"/>
            <a:r>
              <a:rPr lang="en-US" sz="2400" dirty="0" smtClean="0"/>
              <a:t>Hybrid capacitors – capacitors with asymmetric electrodes, one of which exhibits mostly electrostatic and the other mostly electrochemical capacitance, such as lithium-ion capacitors</a:t>
            </a:r>
          </a:p>
        </p:txBody>
      </p:sp>
      <p:pic>
        <p:nvPicPr>
          <p:cNvPr id="28676" name="Picture 5" descr="https://encrypted-tbn2.gstatic.com/images?q=tbn:ANd9GcT0-iJJkAbR7WMZOu7lYkQ-4MXyofLy7a7yf3_aBPGXX5csT4J-l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304800"/>
            <a:ext cx="278262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2819400" y="304800"/>
            <a:ext cx="7086600" cy="914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Various Storage and Energy Conversion Devices </a:t>
            </a:r>
          </a:p>
        </p:txBody>
      </p:sp>
    </p:spTree>
    <p:extLst>
      <p:ext uri="{BB962C8B-B14F-4D97-AF65-F5344CB8AC3E}">
        <p14:creationId xmlns:p14="http://schemas.microsoft.com/office/powerpoint/2010/main" val="19094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 bwMode="auto">
          <a:xfrm>
            <a:off x="660400" y="304800"/>
            <a:ext cx="8832850" cy="914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Various Storage and Energy Conversion Devices 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xfrm>
            <a:off x="362073" y="1143000"/>
            <a:ext cx="89154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sz="2400" dirty="0" smtClean="0">
                <a:solidFill>
                  <a:srgbClr val="FF0000"/>
                </a:solidFill>
              </a:rPr>
              <a:t>Photoelectrochemical Cells – </a:t>
            </a:r>
            <a:r>
              <a:rPr lang="en-US" sz="2400" dirty="0" smtClean="0"/>
              <a:t>PECs are solar cells that produce electrical energy or hydrogen in a process similar to the electrolysis of water</a:t>
            </a:r>
          </a:p>
          <a:p>
            <a:pPr algn="just" eaLnBrk="1" hangingPunct="1"/>
            <a:endParaRPr lang="en-US" sz="2400" dirty="0" smtClean="0"/>
          </a:p>
        </p:txBody>
      </p:sp>
      <p:sp>
        <p:nvSpPr>
          <p:cNvPr id="29700" name="AutoShape 2" descr="data:image/jpeg;base64,/9j/4AAQSkZJRgABAQAAAQABAAD/2wCEAAkGBhISERQSEhQRFRIVEhgVFxgTFhIWFxYXFBcbGBwYGhIYJyceFxkkGhIXIDAgIycqLywsFx4xNTAqNyYrLCkBCQoKDgwOGg8PGTIlHyUwNSk0KS01NSkqKTUpKTUzMDAsLCwsLCksLSw1LC8sKS8pLDQ1KTUpLCwpLiw1KSwsLP/AABEIALEBHAMBIgACEQEDEQH/xAAbAAEAAgMBAQAAAAAAAAAAAAAABAUDBgcCAf/EAEgQAAIBAwEEAwsJBwIGAwEAAAECAwAEERIFEyExIkFRBhUyMzRSU3OTstEHFBYjYXGRlNJCcoGSsbPTQ3QkYoKhtMFjovBE/8QAGQEBAQEBAQEAAAAAAAAAAAAAAAECBAMF/8QAJhEBAAIBAwMEAwEBAAAAAAAAAAERAhJBURMhMQMEIjKhwfBxI//aAAwDAQACEQMRAD8A6xsbY1ubeEmGHO5j/wBNPMH2VM7yW/oIPZp8KbE8mg9TH7grPc3aRrqcgDIA+0scAADiST1Cgwd5Lf0EHs0+FO8lv6CD2afCs9reJICUYMAxU/Yw5qQeIIzyNebbaEcjOqOrNG2hwDxRsA4I6jgg/wAaDF3kt/QQezT4U7yW/oIPZp8Km0oIXeS39BB7NPhTvJb+gg9mnwqYTjiawQ7QjeR4ldTJGFLqDxUSZKkjsOk4+6gxd5Lf0EHs0+FO8lv6CD2afCptRdo7Vht1DzSJGpOkFjjJwWwB1nSrHA6lJ6qDx3kt/QQezT4U7yW/oIPZp8KlxyBgGUgggEEciDxBr1QQu8lv6CD2afCneS39BB7NPhU2lBC7yW/oIPZp8Kd5Lf0EHs0+FTaGghd5Lf0EHs0+FO8lv6CD2afCvsG2IXhM6SI0IDEuDlRuyQ2T9hU57MGoy91dmUZxcQ6FjWVjqHCNjgSfuEjwuVBI7yW/oIPZp8Kd5Lf0EHs0+FTFYEZHI8aFgMDIyeX20EPvJb+gg9mnwp3kt/QQezT4VNqN3yi33zfWm/3e93eRr3erTr0+bq4Z7aDH3kt/QQezT4U7yW/oIPZp8Km18DDOOsf+6CH3kt/QQezT4U7yW/oIPZp8Km1hvLxIo2llYJGg1MzcAoHMk9QoMHeS39BB7NPhTvJb+gg9mnwqWjggEHIIyD2g16oIXeS39BB7NPhTvJb+gg9mnwrLd38cWkyOqB5FjXUcanc4VR9pPAVIoIXeS39BB7NPhTvJb+gg9mnwrLPtGJJI4ndVkl1btScF9A1NpHXgDP3V8utpRRsqOwDvnSoyzsF5kIMkgZGTjhkUGPvJb+gg9mnwp3kt/QQezT4VntLxJV1xsrrllypyMoSrD7wwII6iCKiQd0Ns7BFmjLtK8QAYZMkQ1OmPOUcSOqgyd5Lf0EHs0+FaF3e7MhW4QLFEBuRyRR+2/wBldKrn3yg+Up6lffeg3TYnk0HqY/cFV/djsxbiBY2NwmZVZZbbVvIWQFhIMAnGRg8P2qsNieTQepj9wVNoOao+0FEMd01wYGlnje6s4pI5nOiMQTvCgLDjvFPRIyqk5XifkNpdx7QeSMXIWTaqa+D6HgNmELMoGkjeqoz1EcMCul0oOVtNtNrOdt5eC7Dxq8YilGhhd5LxSnKMhgYjCAjCjPHnI2Ob9LxCzXzQrtG8TDmRlNqYdURIbgRvuCluI5DC10ylByWV76ey2ghF+Q+zopIlkWZZDKTIJF5AayqpqjTC8eAOcmfdz30b3W6F41sp2cQMSmTccTdbsnpl9OkEDpcTjjXS6UGq7YNwuyz8za5eTCaWlDC43RkXWcOA2sRFsahq4DmedBe2FzM9oZFnaOLbLNEczahaiNgrSdfjGIBbjpI6ia6TSg0Tu7vZVu4Yo5LhVexvG0wGTJkiEe7ICcchnP35wcjhXzZkO0JJ/rmuEZdnW0mlTpiN4A28QkdEjOgFQcGtzl2bE0qTMimWNSqP1qG8IA9hwM/cK+z3yI8cbHpSlggwTnSpY/cMD+lLpYxnLtH9TmN3tDaEWzbyV3uEKbPtn1SFgy3mW3+nVx0+BwHQ7OurJjeiRwDdGx+fnpZm325NqWIB8bu/nJAGPu8HhW+bQ2fHPG0UyK8bDDK3EMOeCOscK+Wt2jM6ISTEwRufAlFYDJ59FxSyMZm5jZo2z5NqB7VpNbubVFmjbeJu5hE53mV+qkUswDKcEFRg9RhbMub/AHFu7veEG4t1vEMNwkkRVH3rI5Op42k3Wd0NIGccCcdOJxxPKsNleLLGkqElHUMpIIyGGRwPLgaWaZq9mm9ydjJHsWWN0lEmLzCsrazvJZWXo4ySQ6n+NUjdxz95d4yzveDZQtEiK40ZxqURgZLFguSSeCjGOOeqUojncBvlEqA3O4G0YMlt6ZBaNCpk3beHjfDHR5KWxjhUNbfaLNYyus+/FrfhNRk0CUNm1M4Q4GpAM6sZ5HjwrqFKDl8V3tRbZmxdFQuzzIWDtNqJzehFHTPDTwTgMnR9kW/stoJPLPb7+aXvJu4pjE8bM3ztnC6ZMkSiFh4XEkZIycV1qlBzqWW51W4Mu0DZy78byKG5SaKVihhDowaUov1gBcaTnpDAFYNo293H3zaH56JmvbVoiN8wMLbnXozlDgCYEDkBjh0a6ZSg0Ha1vfxXBSB7p1BtTAWZmVtdyxuhIfBOIioAfkoGnjmoW0o7me12nHIL35zu7qJYtEhgkjdvqGjONBbRgdA56Tah2dLpQcyE9/FHcKvztoVu7U50ytILdoU3u7Aw5AkDZVOIGcAcKxd0Ee0QoWKa9k07LZldEliMlys67osnMOU1ZU8x4Q44rqVKDmrPfqxCG7KDbNswLbxibV0UzcW/0tevhyXkMDFZLa9uhb3DzHaXzwTbuRI0kMek3Z3bxZUrp3LBWMWTpBJ6QBro1KDm2yobqSfZjTLOxgvb8O0iS5WPRKkRZnGSCGQBiTntPGrs2rw7YkuZUdoZbNIopFUvumRyzxkLkqHyGzjB04zkCtupQaR3STXLXMCwtcQW7xsVeKGR/wDiN6jDexpggMitjXhem2rjjFHsLZE63sTtDKFG3NoTElGwI5oWVHz1KzMAK6nSgVz75QfKU9SvvvXQa598oPlKepX33oN02J5NB6mP3BU2oWxPJoPUx+4Km0ClKUClKUClKUClKUCoG0bSQyQyRbvKMQwcc0cANpfBKsMA9hxg9onk1U7L7pIZlQ641d8EJrDHDBmT+ZI2YfYD2VJi28M5wm4/rZ9mbTMhZHjaKVMakZkbotnDgqTlSQwBOPBPCo7RzQPPIkaypI6uFTQkgOgK2ScB/ABBJzxxyArC98iTG6xm3ktUO/Ql1ARmYZUZ6JEuQwz15xVzb3CyKHRlZGGQykEEdoI51iO/aZ7w6cv+fzxx+OUR/m0zF3cd45uniKVZY8jk6/8AKcZ4EHmMjl18qq7K4lto4YpkVkUCMyxFFRcHSpaM40ggLnTkAnHLjXnZV+kGLeYbl2mlEeokrIC5YFZOQJ1+ASDwIAwKnbcgZ7eQImt8ZVNWnUVIYLq6s4qXcXHlrToz6eUfGZ7TPHi4m635rlPpUGy2xFK7RhsSoAXjYFXXIB5HmOIGRkZ66nV6RMT4ceeGWE1lFFKUqslKUoFKUoFKUoFKUoFKUoFKUoFKUoFc++UHylPUr7710GuffKD5SnqV996DdNieTQepj9wVNqFsTyaD1MfuCptApSlApSlApSlApSlBgvrcyRugYoXRlDLjKlgRqGeGRnNVUHcnEg0ozKoaEoEwNCQJpWMHzfCP/UeVXlKDyiAAAAAAYAHIAdWKq7SNY7uVVLDeRJJpyNAKEoSq9RIKZ+4VbVD2jYh8NmQPHkru3Kk5HIjwWBwODcKzlG729LKIvGfExX7j8wlSRhhggEfbVZ3MSA2yqC5EbPFl8FvqXZOJHPwaibM2lcnTvNyySzYjILCQLhmZHTGkOmhhz5jGM1k2zA8WqSBnWSRtOXbMKMQMM6NnSpKhej1vn7axqv5Q6ejON+jlMXMxMTt2uP3+Kpm7pkUW7SsWG5Ky6k8ICJgxH3EAgjsJq1U541X2FzK5eOVYxpRQ27ZmGtgSVyQDy0nl+0Kr2SeGaOG3OUA1EXLkh0xpIjkwz6kIUnV5/wCFup1Mx6c5Y9KZ7xc+e1TEb/3namw0qLsy6aSNXYKNWSNJyCuTpIP2rg/xqVW4m+7kyxnGZxnYpSlVkpSlApSlApSlApSlApSlApSlArn3yg+Up6lffeug1z75QfKU9SvvvQbpsTyaD1MfuCptQtieTQepj9wUfa8YuFtjq3jxtIOB04QgEauWrpZx2AnqoJtKiJteA68SxHdgF8Op0AkgFuPDJUj+BqPf90MMaxMGV97JGiBWTLb2RY9QyeIBfJx2UFnSsMF5G5YI6sUOGCkEqewgcuR/Cs1AqsFzO8kqpuQsbhBqDknMaPngQB4zH8Ks6r9m+NuvXr/YhoGm6863/kk/VTTdedb/AMkn6q1/uo2pcwyyJG7FnijmgUaMncPm4jywwAYtJyeOWOMYFSvpQERJQd6lw28jGoArBqjjDKoXJU7xXy3Aa8FhlRQW2m6863/kk/VTTdedb/ySfqqnse6+R8DcBn3twCEfgI7e6a31ZYDJ6OrHAcOYyBVgm3yLV7mRAqqGIAfUSFJXiSAF4j+AoJGm6863/kk/VTTdedb/AMkn6qrH7rSrmNohqW4FsSHyglaOOVOljIQpMBqIGGwuDqUmJtzuldILiOPUJxFeSKxZegtrpBZTpIJBnjwpHbk8KCzXZVwJt6Hg4qRp0SadTYy/hcyFA/8AxzJlguWUqxtipBBBSQgg8wRqqAe6BkBATW5uDCqtIAztoVwEAXlpLMc+CEYk1guu60wxyOY2dYxdyuTIMhLSQBguF45DdEcOQBPXUqGpzympmfCds7Zt1EpXeQOS5YsySZOThQTq46UCrnr002ls25mQrvIEcZKOqSakbBGodLsJGOsEjrrJbbcZ7jciJtOJcvxwu6ZFAbhgF95lRniEbsxVZtruklEU4VChVZwjq6k6rcjmpHAMD9vIjhwNKiqa6mWvXfdbxQXKqFU2wVQABok4AcB+1XrTdedb/wAkn6qq7nuv0K53WWiS4kdQ48C1cI2gkDUx1AgHA7SMivB7rpFDaolZwt1KFWTGYbSRUPFgPrG3i8PBBzlhwzXndrfTdedb/wAkn6qabrzrf+ST9VQIu6nXG0saKU3jxJqcqzPHNuWBjwTzBI06iQOQzUW07smkjEyxLoeC3kjUu2smeNpCpAU5IVf2c8ieWSAudN151v8AySfqppuvOt/5JP1VS2fdQwM0kmTCbmFAWKgQLLaQuOQ6QMsmPvkHVyz33dPKmpBCqyCNHUSMwDFimoBguG06yCM5yOWCDQWE7XSqzarfoqT4EnUM+dU2yn1xo+MakVsdmoA/+683vin9W3umq3ZW2UEEI0XHik/0J/NH/LQXVKr+/SeZcewn/TTv0nmXHsJ/00FhSq/v0nmXHsJ/01Is75ZQxXV0W0kMrIQcA+CwB5MD/GgkUpSgUpSgVz75QfKU9SvvvXQa598oPlKepX33oN02J5NB6mP3BVdd9zJd1m1gTpciZXxIVAAMejdascYmKFvtJqx2J5NB6mP3BU2g109yzcCJVDKdS9A41fON+MjPFf2cfxzXj6JOH1LKgDyxyyAxk9KO4M40dIaQSzA5z1HnnOy0oKbuf2B821ZMbdEIrLHpcxoWKiR8nWRrPLA4k441c0pQKr9m+NuvXr/YhqwrW9dwLi63csSrvl4NCznPzeH9oOv9KsRM+Gcsoxi5bC0KkhiAWAIBxxAbGQD9uB+FRbjY1u6qrwxMqLpUMikKvDgAeQ6I4fYKrd7d+ng/Lt/lpvbv08H5dv8ALWunk8+vhysJNgWzFS0EBKSGVSY0JWQ8S4OODEjnUlLOMJuwiiMggrgacNzGnlxyfxqm3t36eD8u3+Wm9u/Twfl2/wAtOnkdfDlZtsaAqUMURUqVIKqQVbBIIPMHSOH2CvF1sG2kXTJBC66mbDorDU4KscEcyrEHtBNV+9u/Twfl2/y1hudoXEa6pLm2Rc4y0DDJ7BmXifsFNGR18OVvLsO3bwoYjxY8UX9sAN+IRQe3SOyvsmxLdgVMMRUq6kFFIKy4LgjrDYGR1441ro2rtCTxJh09TzwSRDj1iLeFz1cGC8+dSYn2hpOq4tNXVptJcD+Bmyf+1NGS9bDlLsO5KCK4a5AUzMXOvdxLIRIc6WlVQzqBgAE8lGckA1Jt9gQrvdSq+9d2bUq8nIJX7R0V/AdlURvdqJ4TWki9sULq/snkwev9vq5Gs9ntaeXIW4g1L4SNbSK655ao2kDAHBwcYOOFNEp1sOV62yoTzjj8Jm8EeE/hH7zjj218fZEBJJijJLFz0V4swwSe0kcD21VLcXR5T254kcLdjxBwR43mCMV63t36eD8u3+WnTyOvhynydz9qzSOYIC0pQyMY0y5iIKFjjLFSARnlgV8Hc7a8P+Hg4Kqj6tOCoSVXlyBZiB1ZNQd7d+ng/Lt/lpvbv08H5dv8tOnkdfDlO7wwhQkaJFHlSyxogDiMAKp4cgEUcOoAVmn2TC+svFG28Uq+pQdQIAIOeYwoH8BVXvbv08H5dv8ALQzXfp4Py7f5adPI6+HK3vVAicDgBGw/+prxsjyeH1Ke6KprqS7Mb/XweA3/APO3Yf8A5audkj6iH1Se6Kk4zHlvDPHPwl0pSstlatt65McF26sUYXcIBDFPCFupGocgQxH8a2mqU3cUQunmxoFwo4jVlmihVVC9bFmAA6yRQQ7zbbWyFugy7w69UzybpdIxIXPERggF840gk/fguu6uZHmjHzdnFwY4gzCNejbJOFdieBbUTnqGTg4xV5BcJnRuGQ5wQyxgAMpOcgkEfV4OMnOM1nZITzERyR5hyUHD7yAB91BRS90k+VCi3AkuJIV1M/DdQyS5OPCJ3YGkYxxOapu6Hu2Z7W5EZVf+AmkVo3OuORLaOYAnh0sTg4AxgA5OSo3eTQMdFTluoJw1A9I57cdXHjXyCOGRQ6LGykcGAUggcOfZ1UEquffKD5SnqV9966DXPvlB8pT1K++9BumxPJoPUx+4Km1C2J5NB6mP3BX0bYgJIEseQxUjUvBlGSv7wAJxz4UEyleIZldVdSCrKGUjkQRkEfwNe6BSvLuACScADJPYBXyCZXVXUgqyhlI5EEZBH8DQe6oI/H3Pr1/8eGr/ADVBH4+59ev/AI8NenpfZz+4+jPVFfSR/PIh84ZZAenHviEMbIwCbjOCxchtWNQCHpAYBva+aR2CuiYtwRNNN2NeuY9mMXZtaueFxIzTEQOQHDYD9LB6RODirD59vbhxOzRQfNVeP6wxgtrkWVxIpGoqFiIPUHB/arYJIVYFSAQQQR9h515itkVQqqAq8hjgPuzU0taoUmwry8ktbfWmmZreNpZZgAAzDiBApDF+AJB0gauZwQLO12SiNvDqkm4/WSHUwBxkJ1Rr0R0UABxk5PGptKtJM8FKUqslVfdDs5pYWMKr85VfqXZmjKMSP9RekF4AleTYwRg1aUpMWsTTQPk02JtOyaWC8CyQOWlWVZQ5SViNSlWw2H4twHAg+dWz7XmYXNsjHTbuJdZDFcyqE3aFgQQCDKcdZQfcbivjKCMEAjsPEfhWdNRTU5XNyo9g7QfGkiSSNrmZIpGIJ3aaipOek6jSyh+OQEOTnNWMUk2+YMqCPQuCHY8SXzgaRk8FyM8OFZntELq5UF0BCnrUHmB+A/AVmqxCTLUO6PaMondSZo4+998Vw4RcxbjTLqU51AscHgVz9pqTZuXuLdHbg1gx0rPI4fpRdNlOAW6R6XE8TxrZiK+aR2CppXV2YpkAjYDkEI/7GrTZXiIvVJ7oqtufAf8Acb+hqy2V4iL1Se6K8vV2dXtd0qlKV4usrXr7Y/zlbhA2llvYZkJGQHgWCVdQ61JQA/YTWw1A2b4y5/3A/sxUEW/2VLNJbSNul3EzSFQWYENbyw41EDrnB5fs9ear7LuSaNbdMWzJHbwxOGTIVoG1CWJeQYnHPkVU5OMVsD366tC9NwRlUZNSgnBYgkcBnj1/ZUmg1HZ3cfKkscjNCdEdpHhQ3K0FwurJHNhcjh1YIya2DYliYYVibRlcjoZwRk4P3451OpQK598oPlKepX33roNc++UHylPUr770G6bE8mg9TH7gqns7SZXmJSfD3EjqM2+7KsgUEnOvPAkDtxy6rjYnk0HqY/cFTaDSRsq/CIkZljkS0RYmDxblXFuyFJUOS2JCGyoOcL0gARXnaOybpzvIY7qMmyu41VpwXjmlMJjJJcjGY5ccW6vuG8UoNXbZ1ysrBd6UDoYjvGZRDuxvI3DtlnL7wgnPhpxwuBj2LZyq8MBfoLaQ75BI2qGWJNGnKngH1qeGPEk8dXDbK+BaDTe5vZd1GLRJBcKI7eEHEqFQyIyyrLkksGJBBGeS8VxVpH4+59ev/jw1f1QR+PufXr/48NenpfZz+4+jPSlK6XzylKUClKUClKUClKUClKUClKUClKUGO58B/wBxv6GrLZXiIvVJ7oqtufAf9xv6GrLZXiIvVJ7orw9XZ2e13SqUpXi7CoGzfGXP+4H9mKp9QNm+Muf9wP7MVBB2RsVYbmU7yNmJeULuwJUW5kLkNLnpIXRsYA8HjnGavaqrfy+b/aW/9y5q1oFKUoFc++UHylPUr7710GuffKD5SnqV996DdNieTQepj9wVNqFsTyaD1MfuCptApSlApSlArXHm0y3RwT9euAObEwQ4A+0mtjrWp7KOWW5WVEdd+pw4DDIt4uOD18a9PT8uf3H1V1r3TatGtY49dmlyNUn7T/6fLiB5w/Cp2x72SaKKZgqrJCkmkZJUuNWNRxnGeeBWKw7nY4QoiLqq24two0YCgk6uXhZJPZ9lTdnWQhijhUsVjRUUtjOEGBnGBnA7K94vdxTWzxHtSMyGIOuoAHGoZJJYYx2jQfxrFc7YVJhGR0N3I7yEgKm6CHB+3Emfs4dtThGNRbrIAP3KSRw/6j+NVd/3LWszl3iTUUkRiAAWEyhWyw450jGc9ZqzaRW7La7dikcKjxkEsmCzK+8UBtG7I56GDc84IOCONWNQbfZQEW6lZpwTxMwiyezhGqqMYHEAHr58ax7qaHwMzxeazDfIAOSyNwlH2OQf+Y8qd9ya2WVKh2u1opGKKwEgGTG+UkAzjJibDYyDxxg44GpuKts+HyvjMACTwAGST1AVHvNpRRY3kiKWOFUkamOM4VPCdsA8ACaii6nlxu03UZHhzAiTqxpt+rIzxkIIOMoeOJa08x91dkziNLm3eQkgJHLG7sR1BFOSeB/CsZ7osMFeIo3zhYDqdMAvFvQ2oZBGkYI4HPaCDVN3KfJnBY3NxcxnLydGLIGIlYAt0RhSS+eQACgAYyaul2Cx3eubXu5hLxjQaiFZTqweJO8Jz9i4AAwc/JudMT2TNnbRExlwMCOUx5DBgxCq2RjkMOPwNTKpW2ERIGAicG535LZRo+iq4j0g5zuxnJXIyOTcLqtQxNbFKUqox3PgP+439DVlsrxEXqk90VW3PgP+439DVlsrxEXqk90V4ers7Pa7pVKUrxdhUDZvjLn/AHA/sxVPqBs3xlz/ALgf2YqCHbXkZv5sOnG1twOkvE7y44f96u65rsj5KEh27LfhR830b2ME8riYsHAGeSgFuIx9YuPB4dKoFKUoFc++UHylPUr7710GuffKD5SnqV996DdNieTQepj9wV7bacQfdmRNeQMZGQW5A9hPZzrxsTyaD1MfuCq3YljJCssUkZctdSzCQlNLLLKZVJySQyAqnL9gY4cgvZJAoJJAAGST1AcaRShlDKQVYAgjkQeINaRZ7OvG3LTR3OVm14aZDpD2bI2oiTDgS8D1ZYkKATiXY7NuY1RCtwYvq9aibp+T6W0MHyqiQLlQQM8RnjkNpluUVkVmAZyVQE8WIUsQO06VJ/hWWtJbZ1+THqEjTJkrLvE3S5s3QFo88WEx4kKc6gRw4C+7mIZRExm+cBmbVpnaJmToqCAYyw06gTxYnJPIYFBcVRwbKSSa5YtKDv18GR1HiIeoGryoGzvGXPr1/sRUukmInyx94I/Pn9rJ8a+NsOIc5Jh980nxq0qh7srVpIYlRdTC8tn4oZAojmRmYqOoKpPMVdU8s6MeEsbBj8+f20nxp3gj8+f2snxqki2bcWqtFC8rCOB5FUIgRpJJZGKKCDhVDjSgbgFUceOcF5cXocyQmeQLHc7hWQKJG3cTRiVSBjD70KTpzjH2lqnk0Y8Ni7wR+fP7WT407wR+fP7WT41r207u93cxt2uG0xzPATEoZ3WFGRHDLy3upRwUkZHUDV7tQzNJCImkVSrs2lVwzJoZVdmU6QekOo4J6+TVPJox4ebvuXt3XEu8ZRx6cjkDHXknh99V6/JzZ6cBrzSeoXt9j8N5iq2e7u5LYrIbnEsMiuBb4kjm3IAi04YMhfeHUAVyFAYjnOk2jdqrJGkrOiy6V3fA/Uq0YDkBSdWQOPPgaXK6YjZYW/cnawDoa4xwBIkcE9Qy+cn+JqV3gj8+f2snxqinnnLake7ZTDlBJDgEiZSdSaMghTgasEgcM86Xl9fYl07wSB7gaVjyojVj83eM4OtmUR6hk+G/g6QA1SaMeF73gj8+f2snxp3gj8+f2snxqItxcrazEbx5UlcKSq6zGJOaqAAzCMnTw4kDnUKS/uN5CqG6MZPFnhwWWQygZAXolTuxltJxgkHLGmqeU0Y8LhtgxjiXnAH/AM0nxoNgxniHnx66T41qUd3e7q1iIuXDWwS43kROS1rMSchee/WNef8ADB1G8t5bhZVjy+7NuswOlTo0JoaIrgNkuUcZ4nDjIwKap5NGPCx7wR+fP7WT407wR+fP7WT41U7DmuGmiMzT43UynondswaPDHKKV4E4DAHgQM8ztNNU8mjHhT3ewYxG/Tn8Bv8AVk7D9tTtleIi9Unuisl74t/3G/oaqtl7bUQRDd3Pik/0JfNH2UuZajGI8Qu6VW9/F9Hc+wl+FO/i+jufYS/CoqyqBs3xlz/uB/Zirx38X0dz7CX4V92OxYzvpdQ82V1qVJAijXOk8ean8KCxpSlApSlArn3yg+Up6lffeug1z75QfKU9SvvvQbpsTyaD1MfuCptQtieTQepj9wVNoFKUoFKUoFQNneMufXr/AGIqn1Am2JEzs53gZiC2iadASAFzpRgM4UDl1UE+lVv0fi7Z/wAxdfrp9H4u2f8AMXX66CypVb9H4u2f8xdfrp9H4u2f8xdfroLKlVv0fi7Z/wAxdfrp9H4u2f8AMXX66CypVb9H4u2f8xdfrp9H4u2f8xdfroLKlVv0fi7Z/wAxdfrp9H4u2f8AMXX66CypVb9H4u2f8xdfrp9H4u2f8xdfroLKsMNnGjO6oivIQXYAAuQAoLEeEQoA49QqH9H4u2f8xdfrp9H4u2f8xdfroLKlVv0fi7Z/zF1+un0fi7Z/zF1+ugmXvi3/AHG/oax7K8RF6pPdFRm7noSMEz4PDyi6/XVjHGFAUDAAAA7AOAoPVKUoFKUoFKUoFKUoFc++UHylPUr7710GuffKD5SnqV996DU7HxUfq190VnpSgUpSgUpSgUpSgUpSgUpSgUpSgUpSgUpSgUpSgUpSgUpSgUpSgUpSgUpSgUpSgUpSgVrndH41fVj3mpSg/9k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AutoShape 4" descr="data:image/jpeg;base64,/9j/4AAQSkZJRgABAQAAAQABAAD/2wCEAAkGBhISERQSEhQRFRIVEhgVFxgTFhIWFxYXFBcbGBwYGhIYJyceFxkkGhIXIDAgIycqLywsFx4xNTAqNyYrLCkBCQoKDgwOGg8PGTIlHyUwNSk0KS01NSkqKTUpKTUzMDAsLCwsLCksLSw1LC8sKS8pLDQ1KTUpLCwpLiw1KSwsLP/AABEIALEBHAMBIgACEQEDEQH/xAAbAAEAAgMBAQAAAAAAAAAAAAAABAUDBgcCAf/EAEgQAAIBAwEEAwsJBwIGAwEAAAECAwAEERIFEyExIkFRBhUyMzRSU3OTstEHFBYjYXGRlNJCcoGSsbPTQ3QkYoKhtMFjovBE/8QAGQEBAQEBAQEAAAAAAAAAAAAAAAECBAMF/8QAJhEBAAIBAwMEAwEBAAAAAAAAAAERAhJBURMhMQMEIjKhwfBxI//aAAwDAQACEQMRAD8A6xsbY1ubeEmGHO5j/wBNPMH2VM7yW/oIPZp8KbE8mg9TH7grPc3aRrqcgDIA+0scAADiST1Cgwd5Lf0EHs0+FO8lv6CD2afCs9reJICUYMAxU/Yw5qQeIIzyNebbaEcjOqOrNG2hwDxRsA4I6jgg/wAaDF3kt/QQezT4U7yW/oIPZp8Km0oIXeS39BB7NPhTvJb+gg9mnwqYTjiawQ7QjeR4ldTJGFLqDxUSZKkjsOk4+6gxd5Lf0EHs0+FO8lv6CD2afCptRdo7Vht1DzSJGpOkFjjJwWwB1nSrHA6lJ6qDx3kt/QQezT4U7yW/oIPZp8KlxyBgGUgggEEciDxBr1QQu8lv6CD2afCneS39BB7NPhU2lBC7yW/oIPZp8Kd5Lf0EHs0+FTaGghd5Lf0EHs0+FO8lv6CD2afCvsG2IXhM6SI0IDEuDlRuyQ2T9hU57MGoy91dmUZxcQ6FjWVjqHCNjgSfuEjwuVBI7yW/oIPZp8Kd5Lf0EHs0+FTFYEZHI8aFgMDIyeX20EPvJb+gg9mnwp3kt/QQezT4VNqN3yi33zfWm/3e93eRr3erTr0+bq4Z7aDH3kt/QQezT4U7yW/oIPZp8Km18DDOOsf+6CH3kt/QQezT4U7yW/oIPZp8Km1hvLxIo2llYJGg1MzcAoHMk9QoMHeS39BB7NPhTvJb+gg9mnwqWjggEHIIyD2g16oIXeS39BB7NPhTvJb+gg9mnwrLd38cWkyOqB5FjXUcanc4VR9pPAVIoIXeS39BB7NPhTvJb+gg9mnwrLPtGJJI4ndVkl1btScF9A1NpHXgDP3V8utpRRsqOwDvnSoyzsF5kIMkgZGTjhkUGPvJb+gg9mnwp3kt/QQezT4VntLxJV1xsrrllypyMoSrD7wwII6iCKiQd0Ns7BFmjLtK8QAYZMkQ1OmPOUcSOqgyd5Lf0EHs0+FaF3e7MhW4QLFEBuRyRR+2/wBldKrn3yg+Up6lffeg3TYnk0HqY/cFV/djsxbiBY2NwmZVZZbbVvIWQFhIMAnGRg8P2qsNieTQepj9wVNoOao+0FEMd01wYGlnje6s4pI5nOiMQTvCgLDjvFPRIyqk5XifkNpdx7QeSMXIWTaqa+D6HgNmELMoGkjeqoz1EcMCul0oOVtNtNrOdt5eC7Dxq8YilGhhd5LxSnKMhgYjCAjCjPHnI2Ob9LxCzXzQrtG8TDmRlNqYdURIbgRvuCluI5DC10ylByWV76ey2ghF+Q+zopIlkWZZDKTIJF5AayqpqjTC8eAOcmfdz30b3W6F41sp2cQMSmTccTdbsnpl9OkEDpcTjjXS6UGq7YNwuyz8za5eTCaWlDC43RkXWcOA2sRFsahq4DmedBe2FzM9oZFnaOLbLNEczahaiNgrSdfjGIBbjpI6ia6TSg0Tu7vZVu4Yo5LhVexvG0wGTJkiEe7ICcchnP35wcjhXzZkO0JJ/rmuEZdnW0mlTpiN4A28QkdEjOgFQcGtzl2bE0qTMimWNSqP1qG8IA9hwM/cK+z3yI8cbHpSlggwTnSpY/cMD+lLpYxnLtH9TmN3tDaEWzbyV3uEKbPtn1SFgy3mW3+nVx0+BwHQ7OurJjeiRwDdGx+fnpZm325NqWIB8bu/nJAGPu8HhW+bQ2fHPG0UyK8bDDK3EMOeCOscK+Wt2jM6ISTEwRufAlFYDJ59FxSyMZm5jZo2z5NqB7VpNbubVFmjbeJu5hE53mV+qkUswDKcEFRg9RhbMub/AHFu7veEG4t1vEMNwkkRVH3rI5Op42k3Wd0NIGccCcdOJxxPKsNleLLGkqElHUMpIIyGGRwPLgaWaZq9mm9ydjJHsWWN0lEmLzCsrazvJZWXo4ySQ6n+NUjdxz95d4yzveDZQtEiK40ZxqURgZLFguSSeCjGOOeqUojncBvlEqA3O4G0YMlt6ZBaNCpk3beHjfDHR5KWxjhUNbfaLNYyus+/FrfhNRk0CUNm1M4Q4GpAM6sZ5HjwrqFKDl8V3tRbZmxdFQuzzIWDtNqJzehFHTPDTwTgMnR9kW/stoJPLPb7+aXvJu4pjE8bM3ztnC6ZMkSiFh4XEkZIycV1qlBzqWW51W4Mu0DZy78byKG5SaKVihhDowaUov1gBcaTnpDAFYNo293H3zaH56JmvbVoiN8wMLbnXozlDgCYEDkBjh0a6ZSg0Ha1vfxXBSB7p1BtTAWZmVtdyxuhIfBOIioAfkoGnjmoW0o7me12nHIL35zu7qJYtEhgkjdvqGjONBbRgdA56Tah2dLpQcyE9/FHcKvztoVu7U50ytILdoU3u7Aw5AkDZVOIGcAcKxd0Ee0QoWKa9k07LZldEliMlys67osnMOU1ZU8x4Q44rqVKDmrPfqxCG7KDbNswLbxibV0UzcW/0tevhyXkMDFZLa9uhb3DzHaXzwTbuRI0kMek3Z3bxZUrp3LBWMWTpBJ6QBro1KDm2yobqSfZjTLOxgvb8O0iS5WPRKkRZnGSCGQBiTntPGrs2rw7YkuZUdoZbNIopFUvumRyzxkLkqHyGzjB04zkCtupQaR3STXLXMCwtcQW7xsVeKGR/wDiN6jDexpggMitjXhem2rjjFHsLZE63sTtDKFG3NoTElGwI5oWVHz1KzMAK6nSgVz75QfKU9SvvvXQa598oPlKepX33oN02J5NB6mP3BU2oWxPJoPUx+4Km0ClKUClKUClKUClKUCoG0bSQyQyRbvKMQwcc0cANpfBKsMA9hxg9onk1U7L7pIZlQ641d8EJrDHDBmT+ZI2YfYD2VJi28M5wm4/rZ9mbTMhZHjaKVMakZkbotnDgqTlSQwBOPBPCo7RzQPPIkaypI6uFTQkgOgK2ScB/ABBJzxxyArC98iTG6xm3ktUO/Ql1ARmYZUZ6JEuQwz15xVzb3CyKHRlZGGQykEEdoI51iO/aZ7w6cv+fzxx+OUR/m0zF3cd45uniKVZY8jk6/8AKcZ4EHmMjl18qq7K4lto4YpkVkUCMyxFFRcHSpaM40ggLnTkAnHLjXnZV+kGLeYbl2mlEeokrIC5YFZOQJ1+ASDwIAwKnbcgZ7eQImt8ZVNWnUVIYLq6s4qXcXHlrToz6eUfGZ7TPHi4m635rlPpUGy2xFK7RhsSoAXjYFXXIB5HmOIGRkZ66nV6RMT4ceeGWE1lFFKUqslKUoFKUoFKUoFKUoFKUoFKUoFKUoFc++UHylPUr7710GuffKD5SnqV996DdNieTQepj9wVNqFsTyaD1MfuCptApSlApSlApSlApSlBgvrcyRugYoXRlDLjKlgRqGeGRnNVUHcnEg0ozKoaEoEwNCQJpWMHzfCP/UeVXlKDyiAAAAAAYAHIAdWKq7SNY7uVVLDeRJJpyNAKEoSq9RIKZ+4VbVD2jYh8NmQPHkru3Kk5HIjwWBwODcKzlG729LKIvGfExX7j8wlSRhhggEfbVZ3MSA2yqC5EbPFl8FvqXZOJHPwaibM2lcnTvNyySzYjILCQLhmZHTGkOmhhz5jGM1k2zA8WqSBnWSRtOXbMKMQMM6NnSpKhej1vn7axqv5Q6ejON+jlMXMxMTt2uP3+Kpm7pkUW7SsWG5Ky6k8ICJgxH3EAgjsJq1U541X2FzK5eOVYxpRQ27ZmGtgSVyQDy0nl+0Kr2SeGaOG3OUA1EXLkh0xpIjkwz6kIUnV5/wCFup1Mx6c5Y9KZ7xc+e1TEb/3namw0qLsy6aSNXYKNWSNJyCuTpIP2rg/xqVW4m+7kyxnGZxnYpSlVkpSlApSlApSlApSlApSlApSlArn3yg+Up6lffeug1z75QfKU9SvvvQbpsTyaD1MfuCptQtieTQepj9wUfa8YuFtjq3jxtIOB04QgEauWrpZx2AnqoJtKiJteA68SxHdgF8Op0AkgFuPDJUj+BqPf90MMaxMGV97JGiBWTLb2RY9QyeIBfJx2UFnSsMF5G5YI6sUOGCkEqewgcuR/Cs1AqsFzO8kqpuQsbhBqDknMaPngQB4zH8Ks6r9m+NuvXr/YhoGm6863/kk/VTTdedb/AMkn6q1/uo2pcwyyJG7FnijmgUaMncPm4jywwAYtJyeOWOMYFSvpQERJQd6lw28jGoArBqjjDKoXJU7xXy3Aa8FhlRQW2m6863/kk/VTTdedb/ySfqqnse6+R8DcBn3twCEfgI7e6a31ZYDJ6OrHAcOYyBVgm3yLV7mRAqqGIAfUSFJXiSAF4j+AoJGm6863/kk/VTTdedb/AMkn6qrH7rSrmNohqW4FsSHyglaOOVOljIQpMBqIGGwuDqUmJtzuldILiOPUJxFeSKxZegtrpBZTpIJBnjwpHbk8KCzXZVwJt6Hg4qRp0SadTYy/hcyFA/8AxzJlguWUqxtipBBBSQgg8wRqqAe6BkBATW5uDCqtIAztoVwEAXlpLMc+CEYk1guu60wxyOY2dYxdyuTIMhLSQBguF45DdEcOQBPXUqGpzympmfCds7Zt1EpXeQOS5YsySZOThQTq46UCrnr002ls25mQrvIEcZKOqSakbBGodLsJGOsEjrrJbbcZ7jciJtOJcvxwu6ZFAbhgF95lRniEbsxVZtruklEU4VChVZwjq6k6rcjmpHAMD9vIjhwNKiqa6mWvXfdbxQXKqFU2wVQABok4AcB+1XrTdedb/wAkn6qq7nuv0K53WWiS4kdQ48C1cI2gkDUx1AgHA7SMivB7rpFDaolZwt1KFWTGYbSRUPFgPrG3i8PBBzlhwzXndrfTdedb/wAkn6qabrzrf+ST9VQIu6nXG0saKU3jxJqcqzPHNuWBjwTzBI06iQOQzUW07smkjEyxLoeC3kjUu2smeNpCpAU5IVf2c8ieWSAudN151v8AySfqppuvOt/5JP1VS2fdQwM0kmTCbmFAWKgQLLaQuOQ6QMsmPvkHVyz33dPKmpBCqyCNHUSMwDFimoBguG06yCM5yOWCDQWE7XSqzarfoqT4EnUM+dU2yn1xo+MakVsdmoA/+683vin9W3umq3ZW2UEEI0XHik/0J/NH/LQXVKr+/SeZcewn/TTv0nmXHsJ/00FhSq/v0nmXHsJ/01Is75ZQxXV0W0kMrIQcA+CwB5MD/GgkUpSgUpSgVz75QfKU9SvvvXQa598oPlKepX33oN02J5NB6mP3BVdd9zJd1m1gTpciZXxIVAAMejdascYmKFvtJqx2J5NB6mP3BU2g109yzcCJVDKdS9A41fON+MjPFf2cfxzXj6JOH1LKgDyxyyAxk9KO4M40dIaQSzA5z1HnnOy0oKbuf2B821ZMbdEIrLHpcxoWKiR8nWRrPLA4k441c0pQKr9m+NuvXr/YhqwrW9dwLi63csSrvl4NCznPzeH9oOv9KsRM+Gcsoxi5bC0KkhiAWAIBxxAbGQD9uB+FRbjY1u6qrwxMqLpUMikKvDgAeQ6I4fYKrd7d+ng/Lt/lpvbv08H5dv8ALWunk8+vhysJNgWzFS0EBKSGVSY0JWQ8S4OODEjnUlLOMJuwiiMggrgacNzGnlxyfxqm3t36eD8u3+Wm9u/Twfl2/wAtOnkdfDlZtsaAqUMURUqVIKqQVbBIIPMHSOH2CvF1sG2kXTJBC66mbDorDU4KscEcyrEHtBNV+9u/Twfl2/y1hudoXEa6pLm2Rc4y0DDJ7BmXifsFNGR18OVvLsO3bwoYjxY8UX9sAN+IRQe3SOyvsmxLdgVMMRUq6kFFIKy4LgjrDYGR1441ro2rtCTxJh09TzwSRDj1iLeFz1cGC8+dSYn2hpOq4tNXVptJcD+Bmyf+1NGS9bDlLsO5KCK4a5AUzMXOvdxLIRIc6WlVQzqBgAE8lGckA1Jt9gQrvdSq+9d2bUq8nIJX7R0V/AdlURvdqJ4TWki9sULq/snkwev9vq5Gs9ntaeXIW4g1L4SNbSK655ao2kDAHBwcYOOFNEp1sOV62yoTzjj8Jm8EeE/hH7zjj218fZEBJJijJLFz0V4swwSe0kcD21VLcXR5T254kcLdjxBwR43mCMV63t36eD8u3+WnTyOvhynydz9qzSOYIC0pQyMY0y5iIKFjjLFSARnlgV8Hc7a8P+Hg4Kqj6tOCoSVXlyBZiB1ZNQd7d+ng/Lt/lpvbv08H5dv8tOnkdfDlO7wwhQkaJFHlSyxogDiMAKp4cgEUcOoAVmn2TC+svFG28Uq+pQdQIAIOeYwoH8BVXvbv08H5dv8ALQzXfp4Py7f5adPI6+HK3vVAicDgBGw/+prxsjyeH1Ke6KprqS7Mb/XweA3/APO3Yf8A5audkj6iH1Se6Kk4zHlvDPHPwl0pSstlatt65McF26sUYXcIBDFPCFupGocgQxH8a2mqU3cUQunmxoFwo4jVlmihVVC9bFmAA6yRQQ7zbbWyFugy7w69UzybpdIxIXPERggF840gk/fguu6uZHmjHzdnFwY4gzCNejbJOFdieBbUTnqGTg4xV5BcJnRuGQ5wQyxgAMpOcgkEfV4OMnOM1nZITzERyR5hyUHD7yAB91BRS90k+VCi3AkuJIV1M/DdQyS5OPCJ3YGkYxxOapu6Hu2Z7W5EZVf+AmkVo3OuORLaOYAnh0sTg4AxgA5OSo3eTQMdFTluoJw1A9I57cdXHjXyCOGRQ6LGykcGAUggcOfZ1UEquffKD5SnqV9966DXPvlB8pT1K++9BumxPJoPUx+4Km1C2J5NB6mP3BX0bYgJIEseQxUjUvBlGSv7wAJxz4UEyleIZldVdSCrKGUjkQRkEfwNe6BSvLuACScADJPYBXyCZXVXUgqyhlI5EEZBH8DQe6oI/H3Pr1/8eGr/ADVBH4+59ev/AI8NenpfZz+4+jPVFfSR/PIh84ZZAenHviEMbIwCbjOCxchtWNQCHpAYBva+aR2CuiYtwRNNN2NeuY9mMXZtaueFxIzTEQOQHDYD9LB6RODirD59vbhxOzRQfNVeP6wxgtrkWVxIpGoqFiIPUHB/arYJIVYFSAQQQR9h515itkVQqqAq8hjgPuzU0taoUmwry8ktbfWmmZreNpZZgAAzDiBApDF+AJB0gauZwQLO12SiNvDqkm4/WSHUwBxkJ1Rr0R0UABxk5PGptKtJM8FKUqslVfdDs5pYWMKr85VfqXZmjKMSP9RekF4AleTYwRg1aUpMWsTTQPk02JtOyaWC8CyQOWlWVZQ5SViNSlWw2H4twHAg+dWz7XmYXNsjHTbuJdZDFcyqE3aFgQQCDKcdZQfcbivjKCMEAjsPEfhWdNRTU5XNyo9g7QfGkiSSNrmZIpGIJ3aaipOek6jSyh+OQEOTnNWMUk2+YMqCPQuCHY8SXzgaRk8FyM8OFZntELq5UF0BCnrUHmB+A/AVmqxCTLUO6PaMondSZo4+998Vw4RcxbjTLqU51AscHgVz9pqTZuXuLdHbg1gx0rPI4fpRdNlOAW6R6XE8TxrZiK+aR2CppXV2YpkAjYDkEI/7GrTZXiIvVJ7oqtufAf8Acb+hqy2V4iL1Se6K8vV2dXtd0qlKV4usrXr7Y/zlbhA2llvYZkJGQHgWCVdQ61JQA/YTWw1A2b4y5/3A/sxUEW/2VLNJbSNul3EzSFQWYENbyw41EDrnB5fs9ear7LuSaNbdMWzJHbwxOGTIVoG1CWJeQYnHPkVU5OMVsD366tC9NwRlUZNSgnBYgkcBnj1/ZUmg1HZ3cfKkscjNCdEdpHhQ3K0FwurJHNhcjh1YIya2DYliYYVibRlcjoZwRk4P3451OpQK598oPlKepX33roNc++UHylPUr770G6bE8mg9TH7gqns7SZXmJSfD3EjqM2+7KsgUEnOvPAkDtxy6rjYnk0HqY/cFTaDSRsq/CIkZljkS0RYmDxblXFuyFJUOS2JCGyoOcL0gARXnaOybpzvIY7qMmyu41VpwXjmlMJjJJcjGY5ccW6vuG8UoNXbZ1ysrBd6UDoYjvGZRDuxvI3DtlnL7wgnPhpxwuBj2LZyq8MBfoLaQ75BI2qGWJNGnKngH1qeGPEk8dXDbK+BaDTe5vZd1GLRJBcKI7eEHEqFQyIyyrLkksGJBBGeS8VxVpH4+59ev/jw1f1QR+PufXr/48NenpfZz+4+jPSlK6XzylKUClKUClKUClKUClKUClKUClKUGO58B/wBxv6GrLZXiIvVJ7oqtufAf9xv6GrLZXiIvVJ7orw9XZ2e13SqUpXi7CoGzfGXP+4H9mKp9QNm+Muf9wP7MVBB2RsVYbmU7yNmJeULuwJUW5kLkNLnpIXRsYA8HjnGavaqrfy+b/aW/9y5q1oFKUoFc++UHylPUr7710GuffKD5SnqV996DdNieTQepj9wVNqFsTyaD1MfuCptApSlApSlArXHm0y3RwT9euAObEwQ4A+0mtjrWp7KOWW5WVEdd+pw4DDIt4uOD18a9PT8uf3H1V1r3TatGtY49dmlyNUn7T/6fLiB5w/Cp2x72SaKKZgqrJCkmkZJUuNWNRxnGeeBWKw7nY4QoiLqq24two0YCgk6uXhZJPZ9lTdnWQhijhUsVjRUUtjOEGBnGBnA7K94vdxTWzxHtSMyGIOuoAHGoZJJYYx2jQfxrFc7YVJhGR0N3I7yEgKm6CHB+3Emfs4dtThGNRbrIAP3KSRw/6j+NVd/3LWszl3iTUUkRiAAWEyhWyw450jGc9ZqzaRW7La7dikcKjxkEsmCzK+8UBtG7I56GDc84IOCONWNQbfZQEW6lZpwTxMwiyezhGqqMYHEAHr58ax7qaHwMzxeazDfIAOSyNwlH2OQf+Y8qd9ya2WVKh2u1opGKKwEgGTG+UkAzjJibDYyDxxg44GpuKts+HyvjMACTwAGST1AVHvNpRRY3kiKWOFUkamOM4VPCdsA8ACaii6nlxu03UZHhzAiTqxpt+rIzxkIIOMoeOJa08x91dkziNLm3eQkgJHLG7sR1BFOSeB/CsZ7osMFeIo3zhYDqdMAvFvQ2oZBGkYI4HPaCDVN3KfJnBY3NxcxnLydGLIGIlYAt0RhSS+eQACgAYyaul2Cx3eubXu5hLxjQaiFZTqweJO8Jz9i4AAwc/JudMT2TNnbRExlwMCOUx5DBgxCq2RjkMOPwNTKpW2ERIGAicG535LZRo+iq4j0g5zuxnJXIyOTcLqtQxNbFKUqox3PgP+439DVlsrxEXqk90VW3PgP+439DVlsrxEXqk90V4ers7Pa7pVKUrxdhUDZvjLn/AHA/sxVPqBs3xlz/ALgf2YqCHbXkZv5sOnG1twOkvE7y44f96u65rsj5KEh27LfhR830b2ME8riYsHAGeSgFuIx9YuPB4dKoFKUoFc++UHylPUr7710GuffKD5SnqV996DdNieTQepj9wV7bacQfdmRNeQMZGQW5A9hPZzrxsTyaD1MfuCq3YljJCssUkZctdSzCQlNLLLKZVJySQyAqnL9gY4cgvZJAoJJAAGST1AcaRShlDKQVYAgjkQeINaRZ7OvG3LTR3OVm14aZDpD2bI2oiTDgS8D1ZYkKATiXY7NuY1RCtwYvq9aibp+T6W0MHyqiQLlQQM8RnjkNpluUVkVmAZyVQE8WIUsQO06VJ/hWWtJbZ1+THqEjTJkrLvE3S5s3QFo88WEx4kKc6gRw4C+7mIZRExm+cBmbVpnaJmToqCAYyw06gTxYnJPIYFBcVRwbKSSa5YtKDv18GR1HiIeoGryoGzvGXPr1/sRUukmInyx94I/Pn9rJ8a+NsOIc5Jh980nxq0qh7srVpIYlRdTC8tn4oZAojmRmYqOoKpPMVdU8s6MeEsbBj8+f20nxp3gj8+f2snxqki2bcWqtFC8rCOB5FUIgRpJJZGKKCDhVDjSgbgFUceOcF5cXocyQmeQLHc7hWQKJG3cTRiVSBjD70KTpzjH2lqnk0Y8Ni7wR+fP7WT407wR+fP7WT41r207u93cxt2uG0xzPATEoZ3WFGRHDLy3upRwUkZHUDV7tQzNJCImkVSrs2lVwzJoZVdmU6QekOo4J6+TVPJox4ebvuXt3XEu8ZRx6cjkDHXknh99V6/JzZ6cBrzSeoXt9j8N5iq2e7u5LYrIbnEsMiuBb4kjm3IAi04YMhfeHUAVyFAYjnOk2jdqrJGkrOiy6V3fA/Uq0YDkBSdWQOPPgaXK6YjZYW/cnawDoa4xwBIkcE9Qy+cn+JqV3gj8+f2snxqinnnLake7ZTDlBJDgEiZSdSaMghTgasEgcM86Xl9fYl07wSB7gaVjyojVj83eM4OtmUR6hk+G/g6QA1SaMeF73gj8+f2snxp3gj8+f2snxqItxcrazEbx5UlcKSq6zGJOaqAAzCMnTw4kDnUKS/uN5CqG6MZPFnhwWWQygZAXolTuxltJxgkHLGmqeU0Y8LhtgxjiXnAH/AM0nxoNgxniHnx66T41qUd3e7q1iIuXDWwS43kROS1rMSchee/WNef8ADB1G8t5bhZVjy+7NuswOlTo0JoaIrgNkuUcZ4nDjIwKap5NGPCx7wR+fP7WT407wR+fP7WT41U7DmuGmiMzT43UynondswaPDHKKV4E4DAHgQM8ztNNU8mjHhT3ewYxG/Tn8Bv8AVk7D9tTtleIi9Unuisl74t/3G/oaqtl7bUQRDd3Pik/0JfNH2UuZajGI8Qu6VW9/F9Hc+wl+FO/i+jufYS/CoqyqBs3xlz/uB/Zirx38X0dz7CX4V92OxYzvpdQ82V1qVJAijXOk8ean8KCxpSlApSlArn3yg+Up6lffeug1z75QfKU9SvvvQbpsTyaD1MfuCptQtieTQepj9wVNoFKUoFKUoFQNneMufXr/AGIqn1Am2JEzs53gZiC2iadASAFzpRgM4UDl1UE+lVv0fi7Z/wAxdfrp9H4u2f8AMXX66CypVb9H4u2f8xdfrp9H4u2f8xdfroLKlVv0fi7Z/wAxdfrp9H4u2f8AMXX66CypVb9H4u2f8xdfrp9H4u2f8xdfroLKlVv0fi7Z/wAxdfrp9H4u2f8AMXX66CypVb9H4u2f8xdfrp9H4u2f8xdfroLKsMNnGjO6oivIQXYAAuQAoLEeEQoA49QqH9H4u2f8xdfrp9H4u2f8xdfroLKlVv0fi7Z/zF1+un0fi7Z/zF1+ugmXvi3/AHG/oax7K8RF6pPdFRm7noSMEz4PDyi6/XVjHGFAUDAAAA7AOAoPVKUoFKUoFKUoFKUoFc++UHylPUr7710GuffKD5SnqV996DU7HxUfq190VnpSgUpSgUpSgUpSgUpSgUpSgUpSgUpSgUpSgUpSgUpSgUpSgUpSgUpSgUpSgUpSgUpSgVrndH41fVj3mpSg/9k=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9702" name="Picture 6" descr="http://monash.edu/science/about/schools/chemistry/assets/images/staff/spiccia/Fig5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773" y="3017837"/>
            <a:ext cx="4643438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22" descr="http://etap.com/renewable-energy/renewable-energy-images/solar-panel-diagram-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239" y="2895600"/>
            <a:ext cx="4210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46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 bwMode="auto">
          <a:xfrm>
            <a:off x="1898650" y="274638"/>
            <a:ext cx="5695950" cy="6397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00B0F0"/>
                </a:solidFill>
              </a:rPr>
              <a:t>Electrode Potential and Cells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8915400" cy="4754565"/>
          </a:xfrm>
        </p:spPr>
        <p:txBody>
          <a:bodyPr/>
          <a:lstStyle/>
          <a:p>
            <a:pPr algn="just"/>
            <a:r>
              <a:rPr lang="en-US" sz="2400" b="1" dirty="0" smtClean="0"/>
              <a:t>Oxidation</a:t>
            </a:r>
            <a:r>
              <a:rPr lang="en-US" sz="2400" dirty="0" smtClean="0"/>
              <a:t> is the loss of electrons or an increase in oxidation state by a molecule, atom, or ion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b="1" dirty="0" smtClean="0"/>
              <a:t>Reduction</a:t>
            </a:r>
            <a:r>
              <a:rPr lang="en-US" sz="2400" dirty="0" smtClean="0"/>
              <a:t> is the gain of electrons or a decrease in oxidation state by a molecule, atom, or ion</a:t>
            </a:r>
            <a:endParaRPr lang="en-US" sz="2400" dirty="0"/>
          </a:p>
        </p:txBody>
      </p:sp>
      <p:sp>
        <p:nvSpPr>
          <p:cNvPr id="44034" name="AutoShape 2" descr="data:image/jpeg;base64,/9j/4AAQSkZJRgABAQAAAQABAAD/2wCEAAkGBwgTBhQTExMVFRUXGR8YFhgWFxcfHRoeHB8fICEfIiAhICkhICIlJB0cJTIiJiorMDAuHyI0OD8tNygtLiwBCgoKBQUFDgUFDisZExkrKysrKysrKysrKysrKysrKysrKysrKysrKysrKysrKysrKysrKysrKysrKysrKysrK//AABEIAJMBVgMBIgACEQEDEQH/xAAcAAEAAgMBAQEAAAAAAAAAAAAABQYDBAcBAgj/xABEEAACAQMDAwIDBAYGCgEFAAABAgMABBEFEiEGEzEiQRRRYQcjMoEVJDNCUnEWkZPR0tMXU1RVYnKCoaOxojRDY2Rz/8QAFAEBAAAAAAAAAAAAAAAAAAAAAP/EABQRAQAAAAAAAAAAAAAAAAAAAAD/2gAMAwEAAhEDEQA/AO40pSgUpSgUpSgUpSgUpSgUpSgUpSgUpSgiupdaFppol7bSkyJGqKVBLSMFHJ4HJrFomv8AfvpYJIJLeeIKzJIUOVfIVlZGZSCVI+YxUd9pNu8mgxIu4E3Vvyn4lHeTJHyx5zVc1HTdRhXVbZDLNNNAs0M7bmkeMZV4cjAynO1V257nz5IdIt7q3fOx1fBwdrA4PyOPFRmoa/CmpW0SbZO9MYmw4zGRG8nIGefRjBx5qlaVYs7yyWlzAZhZSxRx29nJbgEgdveTIwBRh6VIBG5vrWDR49CN9o3w1uUkibbMeyymP9XkykjYHq3c8knyffkOofEQdvduXbnGcjGc4xn554x868lurdZVVnVWb8KlgC38h5NcuvbxE6VmsisnxAv9xQROcIbwShycY2FCPVnGTjzUwp0hOpr4X0O+WSaM25aFn3xBECCMhT+GQOSBjB5PzoLTa9QWEs88cTB5ICVZdyjJCB+CT49QGfAOflWzBqCfoyOWXbDuVSQzoQpYZ27gdrY+YOD7VTdPhsI9d1aMxKkzkyRfd4LRm3jBKtjGNwbOD5z71oaYLSNNKe9jJgXTkRC8ZZI5tqbtwwdrFOASPZh70HSjPCEB3LhvByMHjPHz4BP5UgnheLcjKy/NSCP6xXMYdJjews0MB+FfU3eGJ0IAhMU23KH8KFskKQBhgMe1WjpS0SLqbU0RO3H3YmVVXC5aFdxA8ckc496C1UpSgUpSgUpSgUpSgUpSgUpSgUpSgUpSgUpSgUpSgUpVTvmurvrCS1E0sMNvCkjiFtrSvKXABcepVUJ4UjJP0xQWylUeDVtTs72+gPcvFgSO4iDEd3tyFg6ZC+spsZlzy2cZ96y3/VVtPpckkQka3We3jSaKUp3WeVAwUgfgXcob+L1rxgmgudKpfVPUl6bS/jt7Z5EgjZJpRIqlXaPdhFPLbVZSTlfPGTxWwmsanD03bNHAsw+Hjd3kuFjz6BkDKsWbjPO0cjnzgLZSqq3WEjvarbWzTNdW5uE3SKgRRs/GcHH4wMqG5wMc5GhqXVuqvptnLbQAGS6MEySSKCrIzI0edrAglW9Y8ADjngLzSsdu0pgUuoViAWUHIB9xnAzj54FYNT1Oxt7XuTypEmQN0jBRk+Bk0G3Sq50h1dpt9bDZNCZvWWjRwSFVyobHnBG05/4hVjoFKq+s9XNFqMsUMKymBQ026ZI8bl3BUBB3vtwcHaPUOflIxX99NaRTWwhaGWNZFMhcNhhkcBT7EUEvSlRvUGvaZZad37mTtxghd2125PjhQT/2oJKlUb/S90L/ALZ/4Lj/AC6f6Xuhf9s/8Fx/l0F5pVG/0vdC/wC2f+C4/wAun+l7oX/bP/Bcf5dBeaVRJPtd6G7ZxeYOOPuLj/Lrmujfa7f2WpduS4Go2xOQ+10lUf8AUoB9+Dn+YoP0LSoXpbqnSNQsO7bSbwOGUjDIT7MPb/0fbNTVApXJrLXZyoaK+lkvTfNGbXuBwYviChDR4JjUR+rfxjA5q4v1bKNUuk+GIgtD+sTtIAAvaEmVXBLEZ5XjAwcnOKC0UqsWXVF58Xbi4tDBHcnbA/dVju2lwsigDYWVWxguMjBxUD1F1Pfz6QjxW7pbNdwok4lUMQtwqklOCEbaQDkk5GQAaDotKr8/U6La6i/bP6juyN37TbCsvHHp/Fj38ZrFP1NdNdJFbW3ekMKTyBpRGqK+do3bTuc4bAwB6eSOKCy0qpWmt663XEluYFEIgikwZV3JvaQFuFOTldu3dgbcg81baBSlKBSlKBSlKBSlKBSlKBStCfVbddYitsEySI8gxjCqm0Et8sllA+p+lR9j1ho014I4jMxLlAwt7jZuUkH7zZs4IIznFBP1XNV0PUf078XaTRxyNGIpUmRmjkVSSp9LKysu5hnkYPjipbS9Tt50kKbvu5XhbcMeqM4OOfGa3aCqp01qXwdyzXK/FXW1ZJkjKiONeNsS7iQQpbBLH1Nk/KsA6JKafJbQyKlsZoZoYypPaMciO6g55V9mR8izec1bLm5gji3SOqLkLliAMsQqjJ9ySAPqay0FR1LpfVTcXiwXEccN5zKHiLOjGMRkod4GGCr+IHBzWG86MumnhZXt22WyWx78JkCbfMkY3ABmzgg/wrzxg3SlBWNA6Xkt57NjIG+GtDanCkbiTEd3ngfd+PrWGTpO6GjhI5UEqXj3cbMhK5aV32sAwOMORkH61baUGO2E3w69wqXwNxUEKTjnAJJAz7EmvsgEc17UfresWtrarJLv2s6xjYjMctwOAM4+tB7omlQ22niJSWALHJAz63Zvb5bsVv0pQVLUulbj9OzXEPwrd8L3FuoDJtdF2BlIYHBUKCp/hyCMmrRaxstsqnblVAO1dq8D2XJwPkMnFZai9B12zu4pWi3YileBtwx6k8458c+aCUrT1PTbWe22SqGXOcMARn+RrcpQVz+hOhf6mP8As0/up/QnQv8AUx/2af3VN3t5FFEGbdgsqDarMcsQBwoOBk8nwK+dUvoYNMlnfOyJGkbAydqAscD54FBDf0J0L/Ux/wBmn91P6E6F/qY/7NP7qn7aZXt1ceGAYZ+RGa8a5gFysZdQ7Asq5G4hcAkDyQNwyfqKCvydF6IIyRBGTjj0J/dXM9K+yzU7zUe7qBjRQfTDbqFXH8wM4/rP1rtFpexSNIF3fduUbcjLyADxkDcOR6hkVs0EdoejWdrYiKFAiD2UYFSNKUER0xoxtdPaMsGLSyybgMcSSM4H5bsflWuvTcbR6gkjbkvWJIAwVUwpERn5+knP1qfpQVSz6d1hrq1+LuIpI7Vt8YjhZGkcIyKzkuwGFYnaoGTz44rSPRurjT1tVuYhaxzrNGOy3cIWYSiNm37cDkAhQT6fkc3itGfVIF1iK3IbfKjyKQBjEZQHJz59Yxx86Cua10pqkkt6sNxHHDeriUPEWdW7QiOwhwMMqrnIJHOPpnfp3Vor9ZrWeJXMCQTLNEzK3aztddrqQRubgkgg+3mrVSgr/wChdRXqVbpJoyGhSG4Dxtlu2zMGTDAKSXbggjxVgpUZrGuWdtc26Sbs3Egij2jPqIJ554HFBJ0pSgUpSgUpSgUpXh8UHtK0dE1SC50qOeMMFcZ2sMMpBwVYezKQQR8waUENYnP2kXWfK2kAT+Rkm3f9wP6hUT9mSaj+ilb4iLs9+4+57Xr/AG0v/wBzufPn8Hjj61aptJz1DHdK+0rG0TrjIdWKsvvwVYHHnhmrHF0v0+t6Jls7dZQ24SCGMNu853Yzn60FFuby8TSXSIlRNq00UhEhjO0s52iQAlNzKq7hz6sDBINbV6+t2uhXAaQwxNNbojG5aaSBJHVJW7jjcBg5XcTgk+wAq9vpenm1eMwxmOQlpEKKVcscksMYJJ5JNYrLQdHhs3iit4Ujf8aLGoV8jHqAGDxxzQU3rbRNOTpsqs9wwFzbMwa6mYpumRc5LlgCCSMnAIyMEZrc1HTi/V9taC4uVgFpK7BJ5QzlZIgNz7t/G7Od2eMZwSDZLbp7RY7B4UtoFik/HGsaBW/5hjB/Oti00vT4inbijTYhjTaqjahIJUY8AkA4+YFBzq8nlbpm9vzdzJdQzTLGgmcIhikKxwmLOxt4C53KWbucHxiUu7Ke517UFe4uY1ihhaNIpnQI7I5LekgnGBwfT8watcmg6O2pi4a2hMw8SmNN4x49WM1tC0thM7BF3SABzgZYDIAJ98ZPn50HO7+81B+nLO+mMksK2ay3McFw0EqsVDGYBWUSDAYbGYfTJ4ra+0/WGS3sAry9qaX7xI5O08iBC2O4SoXnGQWBPirbcdN6G/b32sDdpQsW6JDsUeFXjgD2FRfWfSkt5cW0iSojW7MwSWISxPvGPUm5eR7HPGT86Ci24lh6fgjnlvJZbu5fsxpf+EUHakk24gBVIJCHk48+Kj7PXtW/oRKO/KDFqqwIwnZ2Ee4HYZRgyLyefBH0roXTvQGlwaZLFcLFc92YzsGhRY1YjGEj5CgDjyTU8ugaMLcoLaEIXEhURpjeMYbGMbhgc/Sg5ZriajLLrkvxt1GLNg8CRysqq3bB59yPTjbnHJPk17qeraxddQQwln2mwimVUu/ht0kg9Um4DLkHgL4GM4811c6TppEoMMf337b0L95xj18erjjmsF/07ok0CJNbQSLGMRh40IQD2XI4HA4FBzWW51STUNLtL+9aFWgleSW3n2CaRGIUd0YyQuGP1Jre+ytIW6ZuP1t1X9IuRMHQGX1JgEkYIk4yB5zxV9uun9FkskiktoHjj/Zo0aFU/wCUEYH5VhuemtObthUWONZ/iHSNVUSSDwWwOcNhvqVXPHBDS67u5ktLaMSNEk9ykM0ikqyowY8N+4WZVTd7buOcVXNUPYu7+3ju50hitorhXaWSVoZ97hVyWLsH2L90Sc+B+Kuh3drby2zRyIsiMMMrgFSPkQeDWnbaBo8dqI47aFIw4kCLGgXepyGwBjcCBg+eKCiW2ranJohnleSK5a/topoA7AQKJo1EYGeQ6HcW/e345AFY+qAs+la1JNcyxvB3Ioo1mZECdhSoKZ2v3S5GWBJzgYIGOiyaVp7Ts7QxlmKFmKLljGcoScclTyPl7VhvNA0eW87sttDJJt273jQttIIxkjOMEj8zQUvXbhHthGnxHcgsklZku2giiDBtrelsuxKnypACjxnnFZW6XPUOkzzPKHlsGkYrNKgLj4c+FYAA7iSvg8ZzgVervQtIllRpLeF2jGIy8aEqB4AyOB9K9uNE0l4Ike3iZYcdpTGpEe3gbRj04wPHyoKRd6ne/D3ameREfVEt2k3HMUTJFkKT+DJO0EeC+fNNaea1GpQ288zRrp7z+uaSRoZfWFKuzF13AZxnjbkYzV8fTLAwSIYoyspLSqUXEhIAJYYwxIAHPyFYbTQtIisXhjt4UifIdFjUK+Rg7gBg5HHNBWbGGe36psVE88guYJTOJZGcMyCJlYKfSh9TDCADBrZ1m1kn64jgaadIfhXkZIpXj3MJUAyVIYYyfBGfB44qztZ2pnRyi7owRG20ZQNjIU+wOBnHyFem1t/ixLsXuBSgfA3bSQSufOMgHH0oOf6RqV6LbSw8zkC8ubd2ZzmRYxcJGHP7x9C+fJGfNYtY1S6ez1XtXLjbe2sUbxvnt5NsrhfIHJcFfGd2RyavlxoulvYGF4ImiLFjGyKVLElicYxksSc/M15DomkrbGNbeFUJViqxqFJTbsOAMZXauPltHyoKguiser57T4q87Ato59vxMu7uM8iFt+d4GEB2BgufbxUXYTG6utFNxcOjS2c+5kk7bSn7j07hhgTjcdpB9PyzXTRa2/xRk2L3CoQvgbioJIXPnAJJx9TWlP09or2qxvbQMiKURWjQhVJBIAxwMqpwPkPlQUGXU9SGmC3SV5IjqL2qymZkdolQsE72CwPcBj3/AIjjGcnNbGpxa7B0vcqZXhBuLYQFblppIg80SuC7DJBJJAbdwSPHFXw6Tpv6N+H7MXYxjtbF2Y+W3GKxWugaNHZmKO2hSMsHKLGoUspBDEY5IKgg/QUGC5ge06Zm7JkkZI3dO67yMWCkjliSefbx8q5Dp5gabQ5vj5biea4WSaOSbeFbByQv7m0nZxgH8q7vUVb9M6Ck29LS3Vt4k3LEgO8Zw2QPIyefqaDk2nXvUtzcSzpKVnS8ZcyX2yNFV9vZNvjaQRxk8k81PadPFc9YXz3V/Nbvb3KRwQrP212DG30eH7pODkHOcD2q93HTWhPqAne1gaYEN3GiQtkeDnGcjHmslzoOjyais8lvC8y42yNGpcY8eojPHt8qDnXSf6SdtVvTcXEj2tzdJbwGQmPhSQCv73kYHttGK0+g5ddku7C5ExKyBviTJfdwTblJIWDHoZCOFXwBj511qzsLOLf2o0j3uZH2KBudvLHHlj7k1pWnTWhRah347WBJck9xYkDZPk5Azk5Of50HJdO12Q67p09tJddu4ujGWuLwOZkJIbMA9KAHxjGOOORU1p97eW/XWLhpZ2nlmNrLDdloiFVsQvBnC7R7gfix8iav8PTGgJc9xbS3V94k3CJA28Zw2cZzyefqayWnT+jRag08dtCkrZ3SLGgY7vPIGeff50HJ+i7vqS4NndiX1vP+sNJe+l0LMGjFsRhGHG0Dnj68THTd7cQ9eLFdPJM9y8zW08V0XhdACdjQ5wmweCB5/kTV9TprQhqXxAtYBNnd3BEm7PzzjOfr5r6sun9HhvGmhtoY5Wzl0jUMc8nJAzyfPzoIvoTHavQPwi+n2/mwLf8AzL0qU6c0kWukLDv7jZZ5Hxje7sXdsZOMsxOM8DilBJ0pSgUpSgUpSgUpSgUpSgUpSgUpSgUpSgUpSgUpSgUpSgUpSgUpSgUpSgUpSgUpSgUpSgUpSgUpSgUpSgUpSgUpSgUpSgUpSgUpSgUpSgUpSgUpSgUpSgUpSgVg+Ntfie33E3/wbhu/qzmtLqm7uIembqWP9pHBI6e/qVCR/wBxVSv+mdAX7NGcRoGW374uMDud0JvEvc/FvLc5z9PFB0GsaTRGVlDKWXG4AjK58ZHtmqDqvVWswPbRnYXvYYxDv2jsTHYrlxkFk9YI/wCIbf3hWxq2vXVs+pOqxtJGLZEYoBueXCBpCMFgGYHHsMgUF0a6txdiIuvcZSyrnkqpAJA+QLD+sVmqixxanF9oEPxFxHKBZTlX7ezb95Bu3AMQVHBHjjOfnWPR+pL+TX4YFuDMlxDKwlNo8SqyBSrRFuJEO4+7fu880F6nniSLc7KqjGSxAHJwOT8yQKyVzDSpb+P7MjLJIs+ZgFWWJSF/XNpJznd5yM/hIGPFWSS81u41e7S3mjgW2Kxrui3mSQxrIS2WGEw6jAwfJz4oLXSqJYdRazeXVksLpbrcWbXEmY95Uho1wuSB5f3zxVg6O1K6uNDDzbTIsksTlRgMYpGj3AZOM7c49s0E3SlKBSlKBSlKBSlKBSlKBSlKBSlKBSlKBSlKBSlKBSlKBSlQXUGvXEGp20EUHekn7hGZAgAiCk84P8XFBO0qF0TqO2n06WRx2DBI0U6yMuI2TBPqztK4IIb5GpC11Kxksu7HLG8XJ7iOpTjz6gccUG1Sq/adUWkuvdqKSKSH4cz95JFYZV9hGQduB5JzU18Xbej1p95+z9Q9fG70/wAXAJ49uaDNStB9a0kXbRG4hEiKXdDKm5VAyWK5yABzk1p6J1Xol1pjTxzx7EyZNzpmMAkZfDHaDtJBPkUE3StK11fTJLIyxzwvEDgyJIhQH5bgcV8prWlGOVhcQkQ57xEiER487+fT4PnFBv0qK6b6h0y905ZreRWBALLuUsmfAcAnafoalaDx1UoQRkHgg+9VhOhdICCPdOYFYMtu0zmEYOQNvuoP7hJXxxVopQQ2odMaZPJO0qs5nRY2yx9KpyoT+HDHdkc7sH2GE3TOmvFcLIGkFwiJLuY+oIu0HjGD75HvzUzSggLTpHTkvO6zTTOYmhLTSs+Y325X5Y9I8Y8nOSa803pHT4b2GUPO7QqY4u5KzBEYAFQPHgDk88DJOKsFKCvr0hposZYd0vakcSdvuHajCTu+gfugvyRWTUulrGa9eXfNG0qhZuzKyCQAYG4D3AONwwccZqadgEJPtzVa6U696fv3KQy7ZRnMUo2yce4Hv+Wce+KCVt9DsI76KVF2mKE28arwqxkqcY/6FrNpWm29vbFI87S7yHJz6pHLt/3Y1uV8SuFiJ+QJ/qoPulVDR+tJpFtHmtWiivMCGQSK43FSyq4wCpYA4wCMj2qxx6rpzXPbWeIvhjsEilsIdrHGc4Ugg/IjFBuUrT07VtNn3dieKbacN2pEfafkdpOPzqL1DqizXUreGGSKVpLjsShZFLR/dyPyAeDlMYPzoLBStb9IWXw5fux7FYozb12hg20qTnAIb04+fFfF5qumxXKRyzxRvJ+BHkRWf29IJyfyoNylQumdU6NPq81tHMhlibaV3pliFDEqAckLnB44II9qk7y8t4og0jBQWVAT/E7BVH5kgfnQZ6UrTt9V01714UnieVPxxrIhdf5qDkfnQblK0bTWNPkuNiSBm54wfbz7VvUClKUClKUClKUClKUCleZGa9oFU3rHSnuOrtOXMyoFud0kLOhXKJjLr4z8j5q5UoOVS6dfR6AluUfFpf7p3ELSGaMqzJOVx962XjL4ydyE+wrYv9PWTQLuWJpbkSTW7zxi2eIOkTqZAqFR3CyD1YznaB54rptKDnUUVtc9T3MlrA6JLp7xdxoHiEj7sAYZVJIBAyQPpnHHxp1+Zr3RY0guAYMicvBIixsLZ02ksACc58ZHHnkZ6RSgoXRL2EdvFaT20nxayytIzW8hG9mcmXuldmHU8Hd4bb9K0dKu2h6FkiW2Jnhm2yrJbSsqA3DYlChR3gi/eAISeB4rpdKDkl1b3Mun61hZJFlig2t8M8QkILq21CMnGAM+cAe2Cbc2kwx9cw9qFUjNlLG21AE4ki2KcDHAL4H8/rVtpQVL7MTGvScMBRklgQRzK0TphhkeSoDePIJ8j51baUoFQPWcOtvo22ymEM24HeVDce4wQRzU9Sg5J+ivtS/3kv8AYRf4Kfor7Uv95L/YRf4K63Sg5J+ivtS/3kv9hF/gp+ivtS/3kv8AYRf4K63Sg5G2lfajt51Ncf8A8Iv8Fcl1m21W66jAhnF5ODkyQRqgBB4O8BQcfxePka/WjoChHz4qI0TpnSrWMiGJEBOcKoFBHfZ1bdRx6EFv5hNJ+6dvKj5Fv3z9SB+dWW7B+Ff/AJT/AOqy0oKJ0B0uf0DYS3Es7tFErRQy7FSFim3hVRSSASBvLEfzqPOgyf0Hv+3bkzSXczuAuJJYxc5ZRnk74lKgeDn610ulBz6RUuuo0lsInjEdpPFJI0EkILSdvtRjeqlipVm4yF/Oo3TUsWbRo4rSVJbaRVnY28i9r7iQMrOVAO58HIJBxk+RnqdKDlOpzSr01eWXYuDOb1pAFgkKmNroSiTeBsxtPjOc8Yqb7tlD1Rfi7t5JTO0ZhIt5JVkjEar2wQpVdrhyVYj8WffNXulBUNAEUXW9+jxsrTSJLC3afayiFFY7wu0epWBBIOf517130/qFxEhhuLhcSwZij7O0BZlZpPUhbco9XnHpHB8G3UoI+CyuY9IaMTSSybW2yS7N2TnGdiqOOPb2rn/R1jGf0fFLJMk9scmL4J1KuI2WQNNt2lW3Md2cOceTXUKUClKUClKUCleZGa9oFKUoFKUoOd3FzKenNcvFdlkzNFGykgotshRQCORh+43Hu1begQ2P6KmeP48P8Od3xT3ew7lzlRKdpOR5HIB+tZ7fQ53tdVsW3RpO7vFLsJXbcp6seASsgkyuc4K+MipOw0rXBbNFPcwyRmIxqI7ZkYHGAxJmYHAzxgfzFBXdL6q+H6Z0yBex3XsopC1zOIUVQiD8W1iWYngAexJIxzJQ9aNNZW3w8KyT3DSqEaXEa9g7ZWMiq2VBwFIU7tw+uPR0fcR29oYJ4xLb262zGWHfHIiheSgdSpyuQQ3uRzWze9O37rbSrcRpdW+8BxD90yyY3KYt+celcHfkFfqaCP1TWOql16xjWCBe4svcjac4Zk/4hCTtAwyngncQQMVtydVXY1a7T4dRb2ZzPO0v7vaWX0IFJZhk5BIGMcknAzX2g6s/w0ouk+JgLkyNBlGEgIK7BICMenB3E+nnOSa2E6chL34kbel6fWoGNq9lYiM55yFJzx5+lBoWnU+pi4tjcWqxQ3TBImWbe6syl0EibAF3BSPSzYPH1rVj601Hs99rRVtluTbM/e9ee8YQ6pswV3bc5YHzgEAE7dl0xqPfthc3SzRWrb4VWHYzMFKK0jb2DFQx/CFyefpX2/SZPTbWve83PxG/Z/8As9/bjd/05z9ce1BktuormTqeW2SOILCyq++YrKQyBt6x7DuT1AZ3DJDfLmF6kuEj+1SxdjhVtbhm+gAyf/VTGo9O3s+uRSyTRGOGUSxhYCJhjPo7vcxtOecIMjg/OvvV+lo7jqaG6Z/THDLC0e38YlGD6s8Y/kaCv2n2iX5jtriWy7dndSiGKTugyAsSEZ0C4AOD4Y4+vGdzR+tL+61a4ihggPZeSPY9ztm3Rg4Zo9hwjNgZBOM59q1LD7OrtUtoJr0y2drIJYYu0quSpJQPIG9QXJ8AZ+lb0fRd2/V8N7cXMbmAuYxHbrG7BxgCRwx3BRwMAf8Augj/ALOupOp5+mJppoBOyM4j2yIGkZWI2Y2qqhfAYnmrlrurxWujPcOrEKB6FxlmYhVUe2SzAfnVWsOm9d0/RrmK1uO73HJtkMSjstK/LsxJ3Kucnj2PGSBVo17SI7rRXt3YjcB61xlWUhlYe2Qyg4+lBDjqHW0vRBNaRLNJE8luI7gsjtHjdGzGNSjeoYOCPPyqOu+s4bnpy7ljhkMMNsWmPcaN1lxkwAgZDqPxMD6SVHOTiS/o7rL3PemvI2njieK3ZLcqkZk27pCpkYu3pGBuAHPHNardAxJp9zBBMY4rm37UispYmXG3v53D1MD6h+8QDkY5Dfu9e1D9Lm3tbZZjFEkkxebZgOWCqvpbc5CMfUVHjnniE6Q1O/i+ziweNYGzF63uZzEq/LnY5JP8vapy86evxrRuLa5WEyRpFMGi35EZbayeoBXAZhyGHjjjmNh6HnisbJYp4y9pG8SmaDuIwfHqCB12uNuA2fBI96DUuurtYmtdNmtI4gJ53jkV5eCyLKCm4Rt6MoWDjk4XjBOJO46ggt9T1B5EfMEEDuFkZgxfugIiHCqcrjIxuyM4xXxD0ZcR6HbxR3I7tvcPcRyPFlSZDLlWQMvGJSOCOQDx4rbvekkmlvDLKf1qGKI7F2lGh3kODk+7gge233oPqy13Uxq0UF3bxwmZWMTRTGQZQZZGyiYbHIIyDg/nHaN1pqEtvZTS2gigu2EaMJtzq7KzAldgGw7SAd2eRkDxUlYaFqR1SOe7uUmaFWWIRw9sAuAGdsu5LYGBjAGTxzxitekymhWFv3s/ByRvu2ftO2rDGN3pzu85Pig2+o9cube7toooRNJcMyKC+wAqhfJODx6TnAJ+QJ4qOTq+4Gnu0tuFmju47SRFk3LmRowHVtoJG2VTgqDnI+tTOp6QZdXtJ9+34d3fbtzv3xtHjOeMbs+D4qLvukjJbXaiba09wlzG2wHtPEItuQT6hmIE+OCRx5oMutdTmC6vE7W74az+Lzuxv/a+jxx+z88+fHFaA6s1v46GL4FQ1zG0lvm4GAE2lu8dnowGH4O5zx9R9P0hqEhvGnu1d7q1+F9EO1Yx95gqN5JH3mcE5znkAgCWbQT+l7Sbuf8A00Uke3b+PuCMZznjGzxg+fpQVbWNduZ7fTpVgPeTUGhaEOMb0iuEOHIHp/e3Yzj2J4qVk60aG0uvioRHNbmMFEk3I/fO2Mq7KuAWyCWA24J8V5cdG3Jt0Ed123S9kvFftA/tBIAhBbkDucn3AONucj7fo6SW0uTcT757gxsZI49qx9g7ogqMzcK2WO4nO40GtB11+rXe5bd5Le2a5At7kSo6qGypbYCrAjHK+CCM8gWDQr7UJrEyTQLCGAaNRJubaRn1+kBW+gLfzqOfp/VJNHuoJ57c9+F4VMNsY9u9Su45lbd5HAK+KsFtBttFTOdqhc/yGKDl/TnW0kPTWnrb2kkrXck6IklyWZWjY4y7LypJ58YGfNSyfaPKuhzvLakXUNwLUQLICHkb8OHwMA8849qyaL9nRgi04fE7vgpJpP2WO53iePxnbjP1z9K+r/7OlkhvP1gq89yt1E6oMwun4eC3r9/lQe611prdppsTXFgO7LcrbpHHOrB96khlO0c7htwwHz8V86x15dW8tvBLFbxXUkbSyLPdLHFGoYqPvCp3M2OAB8/lWe96O1W4gtvir0SSQXcd0CIAq4jGO2AG4zydxJ5PitjqjpCS41uK7glSKdEMTd2ESo6E5wVJGCDzuBoNO266uZ+l4buCCEByyym4uUjjiZDjG/B37j4IHjk48Vqf6TVPSsV0IUDyXBtjvmAhRhn1mUKfRgZBA9/zrb1Toe9mSzf4mLvWxkOWtUML93/8QYAFRjBznjmmndEahb9PNbRXUTb53lfvWqujrJ+4U3AcEA5GB9KBrXXj29taK6Wwnud5G66VbdVT98zFeQwxgBcnOPatE/ajEdCilWKIO9y1q5ecCCN1G4sZgpBUjBBA5z9K+4fsxWLS7NYbkCe17mHkhV0cSkl1MeRgZPGDx9alrjprWW0QQ/E2xJZjIGskMTq2MDt7+CuPO459/oGPVLm4+J0y7ZUWQy9iQI+9Sk6nw2BuG9ImBxVxqiWfS720Gl2CGSSOCR7iWUrgegMQvyBMkoKrnO1D5xV7oFKUoFKUoFKUoFKUoFKUoFKUoFKUoFKUoFKUoFKUoFKUoFKUoFKUoFKUoFKUoFKUoFKUoFKUoFKUoFKUoFKUoFKUoFKUoP/Z"/>
          <p:cNvSpPr>
            <a:spLocks noChangeAspect="1" noChangeArrowheads="1"/>
          </p:cNvSpPr>
          <p:nvPr/>
        </p:nvSpPr>
        <p:spPr bwMode="auto">
          <a:xfrm>
            <a:off x="168539" y="-808038"/>
            <a:ext cx="4230688" cy="16859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036" name="Picture 4" descr="http://upload.wikimedia.org/wikipedia/commons/8/8c/Redox_Halv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499" y="3581400"/>
            <a:ext cx="573652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66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5"/>
            <a:ext cx="8915400" cy="5059365"/>
          </a:xfrm>
        </p:spPr>
        <p:txBody>
          <a:bodyPr/>
          <a:lstStyle/>
          <a:p>
            <a:pPr eaLnBrk="1" hangingPunct="1">
              <a:buClr>
                <a:schemeClr val="bg2"/>
              </a:buClr>
              <a:buSzTx/>
              <a:buFontTx/>
              <a:buNone/>
            </a:pPr>
            <a:r>
              <a:rPr lang="en-US" sz="2400" dirty="0" smtClean="0"/>
              <a:t>An </a:t>
            </a:r>
            <a:r>
              <a:rPr lang="en-US" sz="2400" b="1" dirty="0" smtClean="0"/>
              <a:t>oxidation–reduction reaction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Provides us with energy from food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Provides electrical energy in batteries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Occurs when iron rusts</a:t>
            </a:r>
          </a:p>
          <a:p>
            <a:pPr eaLnBrk="1" hangingPunct="1">
              <a:buClr>
                <a:schemeClr val="bg2"/>
              </a:buClr>
              <a:buSzTx/>
              <a:buFontTx/>
              <a:buNone/>
            </a:pPr>
            <a:r>
              <a:rPr lang="en-US" sz="2400" dirty="0" smtClean="0"/>
              <a:t>		4Fe(</a:t>
            </a:r>
            <a:r>
              <a:rPr lang="en-US" sz="2400" i="1" dirty="0" smtClean="0"/>
              <a:t>s</a:t>
            </a:r>
            <a:r>
              <a:rPr lang="en-US" sz="2400" dirty="0" smtClean="0"/>
              <a:t>) + 3O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</a:t>
            </a:r>
            <a:r>
              <a:rPr lang="en-US" sz="2400" i="1" dirty="0" smtClean="0"/>
              <a:t>g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Wingdings 3"/>
              </a:rPr>
              <a:t></a:t>
            </a:r>
            <a:r>
              <a:rPr lang="en-US" sz="2400" dirty="0" smtClean="0"/>
              <a:t>    2Fe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(</a:t>
            </a:r>
            <a:r>
              <a:rPr lang="en-US" sz="2400" i="1" dirty="0" smtClean="0"/>
              <a:t>s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9" descr="06_06-05U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6350" y="1600205"/>
            <a:ext cx="3210852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 descr="06_06-06U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3" y="3352800"/>
            <a:ext cx="4978797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1898650" y="274638"/>
            <a:ext cx="5695950" cy="639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Electrode Potential and Cells </a:t>
            </a:r>
          </a:p>
        </p:txBody>
      </p:sp>
    </p:spTree>
    <p:extLst>
      <p:ext uri="{BB962C8B-B14F-4D97-AF65-F5344CB8AC3E}">
        <p14:creationId xmlns:p14="http://schemas.microsoft.com/office/powerpoint/2010/main" val="23819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ICY504 Session 6A</Template>
  <TotalTime>12719</TotalTime>
  <Words>661</Words>
  <Application>Microsoft Office PowerPoint</Application>
  <PresentationFormat>A4 Paper (210x297 mm)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Wingdings 3</vt:lpstr>
      <vt:lpstr>FSH</vt:lpstr>
      <vt:lpstr>Lecture No. 1 Electrochemistry </vt:lpstr>
      <vt:lpstr>Electrochemical Energy Conversion and Need</vt:lpstr>
      <vt:lpstr>Electrochemical Energy Conversion – Need</vt:lpstr>
      <vt:lpstr>Various Storage and Energy Conversion Devices </vt:lpstr>
      <vt:lpstr>PowerPoint Presentation</vt:lpstr>
      <vt:lpstr>PowerPoint Presentation</vt:lpstr>
      <vt:lpstr>Various Storage and Energy Conversion Devices </vt:lpstr>
      <vt:lpstr>Electrode Potential and Cells </vt:lpstr>
      <vt:lpstr>PowerPoint Presentation</vt:lpstr>
      <vt:lpstr>Oxidized or Reduced?</vt:lpstr>
      <vt:lpstr>PowerPoint Presentation</vt:lpstr>
      <vt:lpstr>PowerPoint Presentation</vt:lpstr>
      <vt:lpstr>How Electrode Potential is Originated ? </vt:lpstr>
      <vt:lpstr>PowerPoint Presentation</vt:lpstr>
      <vt:lpstr>How Electrode Potential is Originated ? </vt:lpstr>
      <vt:lpstr>Summary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Manikanda</cp:lastModifiedBy>
  <cp:revision>1644</cp:revision>
  <dcterms:created xsi:type="dcterms:W3CDTF">2006-08-16T00:00:00Z</dcterms:created>
  <dcterms:modified xsi:type="dcterms:W3CDTF">2017-07-17T11:32:03Z</dcterms:modified>
</cp:coreProperties>
</file>