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8"/>
  </p:notesMasterIdLst>
  <p:handoutMasterIdLst>
    <p:handoutMasterId r:id="rId19"/>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A00"/>
    <a:srgbClr val="0000FF"/>
    <a:srgbClr val="F3A10D"/>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3" autoAdjust="0"/>
    <p:restoredTop sz="85804" autoAdjust="0"/>
  </p:normalViewPr>
  <p:slideViewPr>
    <p:cSldViewPr>
      <p:cViewPr varScale="1">
        <p:scale>
          <a:sx n="64" d="100"/>
          <a:sy n="64" d="100"/>
        </p:scale>
        <p:origin x="1692"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1A58766-E128-4BD9-A1EE-C837C6758CFF}" type="datetimeFigureOut">
              <a:rPr lang="en-US"/>
              <a:pPr>
                <a:defRPr/>
              </a:pPr>
              <a:t>7/17/2017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7E15637-98F7-494C-9CBB-7FD8883CDBDA}" type="slidenum">
              <a:rPr lang="en-US"/>
              <a:pPr>
                <a:defRPr/>
              </a:pPr>
              <a:t>‹#›</a:t>
            </a:fld>
            <a:endParaRPr lang="en-US" dirty="0"/>
          </a:p>
        </p:txBody>
      </p:sp>
    </p:spTree>
    <p:extLst>
      <p:ext uri="{BB962C8B-B14F-4D97-AF65-F5344CB8AC3E}">
        <p14:creationId xmlns:p14="http://schemas.microsoft.com/office/powerpoint/2010/main" val="2344980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F785C58-A3F2-4270-8F90-CDFDA621C729}" type="datetimeFigureOut">
              <a:rPr lang="en-US"/>
              <a:pPr>
                <a:defRPr/>
              </a:pPr>
              <a:t>7/17/2017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F2A616-5863-4497-A503-97BD13528AD8}" type="slidenum">
              <a:rPr lang="en-US"/>
              <a:pPr>
                <a:defRPr/>
              </a:pPr>
              <a:t>‹#›</a:t>
            </a:fld>
            <a:endParaRPr lang="en-US" dirty="0"/>
          </a:p>
        </p:txBody>
      </p:sp>
    </p:spTree>
    <p:extLst>
      <p:ext uri="{BB962C8B-B14F-4D97-AF65-F5344CB8AC3E}">
        <p14:creationId xmlns:p14="http://schemas.microsoft.com/office/powerpoint/2010/main" val="4142544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C8DE39E-E3E1-46E6-A6C6-8D2F27C840BB}" type="slidenum">
              <a:rPr lang="en-IN" smtClean="0"/>
              <a:pPr/>
              <a:t>5</a:t>
            </a:fld>
            <a:endParaRPr lang="en-IN"/>
          </a:p>
        </p:txBody>
      </p:sp>
    </p:spTree>
    <p:extLst>
      <p:ext uri="{BB962C8B-B14F-4D97-AF65-F5344CB8AC3E}">
        <p14:creationId xmlns:p14="http://schemas.microsoft.com/office/powerpoint/2010/main" val="1388599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boiler at stressed points like rivets, joints, bends etc. will have minute hair cracks. Inside these cracks boiler water containing alkaline impurities enter through capillary action. Later water evaporates leaving behind caustic soda in the cracks. This leads to electrochemical cells. Hairline cracks with concentrated alkaline impurities acts as anode and gets corroded.  Main boiler body in contact with weak alkaline water becomes cathode. </a:t>
            </a:r>
            <a:r>
              <a:rPr lang="en-US" sz="1200" dirty="0" smtClean="0">
                <a:solidFill>
                  <a:schemeClr val="accent6">
                    <a:lumMod val="75000"/>
                  </a:schemeClr>
                </a:solidFill>
              </a:rPr>
              <a:t>Due to corrosion at stressed points boiler failure may occur.</a:t>
            </a:r>
            <a:endParaRPr lang="en-IN" sz="1200" dirty="0" smtClean="0">
              <a:solidFill>
                <a:schemeClr val="accent6">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CC8DE39E-E3E1-46E6-A6C6-8D2F27C840BB}" type="slidenum">
              <a:rPr lang="en-IN" smtClean="0"/>
              <a:pPr/>
              <a:t>6</a:t>
            </a:fld>
            <a:endParaRPr lang="en-IN"/>
          </a:p>
        </p:txBody>
      </p:sp>
    </p:spTree>
    <p:extLst>
      <p:ext uri="{BB962C8B-B14F-4D97-AF65-F5344CB8AC3E}">
        <p14:creationId xmlns:p14="http://schemas.microsoft.com/office/powerpoint/2010/main" val="219444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IN" dirty="0"/>
          </a:p>
        </p:txBody>
      </p:sp>
      <p:sp>
        <p:nvSpPr>
          <p:cNvPr id="4" name="Slide Number Placeholder 3"/>
          <p:cNvSpPr>
            <a:spLocks noGrp="1"/>
          </p:cNvSpPr>
          <p:nvPr>
            <p:ph type="sldNum" sz="quarter" idx="10"/>
          </p:nvPr>
        </p:nvSpPr>
        <p:spPr/>
        <p:txBody>
          <a:bodyPr/>
          <a:lstStyle/>
          <a:p>
            <a:fld id="{CC8DE39E-E3E1-46E6-A6C6-8D2F27C840BB}" type="slidenum">
              <a:rPr lang="en-IN" smtClean="0"/>
              <a:pPr/>
              <a:t>12</a:t>
            </a:fld>
            <a:endParaRPr lang="en-IN"/>
          </a:p>
        </p:txBody>
      </p:sp>
    </p:spTree>
    <p:extLst>
      <p:ext uri="{BB962C8B-B14F-4D97-AF65-F5344CB8AC3E}">
        <p14:creationId xmlns:p14="http://schemas.microsoft.com/office/powerpoint/2010/main" val="23438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dirty="0" err="1" smtClean="0"/>
              <a:t>E</a:t>
            </a:r>
            <a:r>
              <a:rPr lang="en-US" baseline="30000" dirty="0" err="1" smtClean="0"/>
              <a:t>o</a:t>
            </a:r>
            <a:r>
              <a:rPr lang="en-US" baseline="30000" dirty="0" smtClean="0"/>
              <a:t> </a:t>
            </a:r>
            <a:r>
              <a:rPr lang="en-US" baseline="-25000" dirty="0" smtClean="0"/>
              <a:t>Fe++</a:t>
            </a:r>
            <a:r>
              <a:rPr lang="en-US" baseline="-25000" dirty="0" smtClean="0">
                <a:sym typeface="Symbol"/>
              </a:rPr>
              <a:t></a:t>
            </a:r>
            <a:r>
              <a:rPr lang="en-US" baseline="-25000" dirty="0" smtClean="0"/>
              <a:t>Fe</a:t>
            </a:r>
            <a:r>
              <a:rPr lang="en-US" dirty="0" smtClean="0"/>
              <a:t> = -0.44 V; </a:t>
            </a:r>
            <a:r>
              <a:rPr lang="en-US" dirty="0" err="1" smtClean="0"/>
              <a:t>E</a:t>
            </a:r>
            <a:r>
              <a:rPr lang="en-US" baseline="30000" dirty="0" err="1" smtClean="0"/>
              <a:t>o</a:t>
            </a:r>
            <a:r>
              <a:rPr lang="en-US" baseline="30000" dirty="0" smtClean="0"/>
              <a:t> </a:t>
            </a:r>
            <a:r>
              <a:rPr lang="en-US" baseline="-25000" dirty="0" smtClean="0"/>
              <a:t>Cu++</a:t>
            </a:r>
            <a:r>
              <a:rPr lang="en-US" baseline="-25000" dirty="0" smtClean="0">
                <a:sym typeface="Symbol"/>
              </a:rPr>
              <a:t></a:t>
            </a:r>
            <a:r>
              <a:rPr lang="en-US" baseline="-25000" dirty="0" smtClean="0"/>
              <a:t>Cu</a:t>
            </a:r>
            <a:r>
              <a:rPr lang="en-US" dirty="0" smtClean="0"/>
              <a:t> = 0.34 V and potential difference is 0.78 V) </a:t>
            </a:r>
          </a:p>
          <a:p>
            <a:r>
              <a:rPr lang="en-US" dirty="0" smtClean="0"/>
              <a:t>than that between iron and tin</a:t>
            </a:r>
          </a:p>
          <a:p>
            <a:r>
              <a:rPr lang="en-US" dirty="0" smtClean="0"/>
              <a:t> (</a:t>
            </a:r>
            <a:r>
              <a:rPr lang="en-US" dirty="0" err="1" smtClean="0"/>
              <a:t>E</a:t>
            </a:r>
            <a:r>
              <a:rPr lang="en-US" baseline="30000" dirty="0" err="1" smtClean="0"/>
              <a:t>o</a:t>
            </a:r>
            <a:r>
              <a:rPr lang="en-US" baseline="-25000" dirty="0" smtClean="0"/>
              <a:t> Fe++</a:t>
            </a:r>
            <a:r>
              <a:rPr lang="en-US" baseline="-25000" dirty="0" smtClean="0">
                <a:sym typeface="Symbol"/>
              </a:rPr>
              <a:t></a:t>
            </a:r>
            <a:r>
              <a:rPr lang="en-US" baseline="-25000" dirty="0" smtClean="0"/>
              <a:t>Fe </a:t>
            </a:r>
            <a:r>
              <a:rPr lang="en-US" dirty="0" smtClean="0"/>
              <a:t>= -0.44 V; </a:t>
            </a:r>
            <a:r>
              <a:rPr lang="en-US" dirty="0" err="1" smtClean="0"/>
              <a:t>E</a:t>
            </a:r>
            <a:r>
              <a:rPr lang="en-US" baseline="30000" dirty="0" err="1" smtClean="0"/>
              <a:t>o</a:t>
            </a:r>
            <a:r>
              <a:rPr lang="en-US" baseline="-25000" dirty="0" smtClean="0"/>
              <a:t> </a:t>
            </a:r>
            <a:r>
              <a:rPr lang="en-US" baseline="-25000" dirty="0" err="1" smtClean="0"/>
              <a:t>Sn</a:t>
            </a:r>
            <a:r>
              <a:rPr lang="en-US" baseline="-25000" dirty="0" smtClean="0"/>
              <a:t>++</a:t>
            </a:r>
            <a:r>
              <a:rPr lang="en-US" baseline="-25000" dirty="0" smtClean="0">
                <a:sym typeface="Symbol"/>
              </a:rPr>
              <a:t></a:t>
            </a:r>
            <a:r>
              <a:rPr lang="en-US" baseline="-25000" dirty="0" err="1" smtClean="0"/>
              <a:t>Sn</a:t>
            </a:r>
            <a:r>
              <a:rPr lang="en-US" baseline="-25000" dirty="0" smtClean="0"/>
              <a:t> </a:t>
            </a:r>
            <a:r>
              <a:rPr lang="en-US" dirty="0" smtClean="0"/>
              <a:t>= -0.1 4 V and potential difference is  0.3 V).</a:t>
            </a:r>
            <a:endParaRPr lang="en-US" dirty="0"/>
          </a:p>
        </p:txBody>
      </p:sp>
      <p:sp>
        <p:nvSpPr>
          <p:cNvPr id="4" name="Slide Number Placeholder 3"/>
          <p:cNvSpPr>
            <a:spLocks noGrp="1"/>
          </p:cNvSpPr>
          <p:nvPr>
            <p:ph type="sldNum" sz="quarter" idx="10"/>
          </p:nvPr>
        </p:nvSpPr>
        <p:spPr/>
        <p:txBody>
          <a:bodyPr/>
          <a:lstStyle/>
          <a:p>
            <a:fld id="{CC8DE39E-E3E1-46E6-A6C6-8D2F27C840BB}" type="slidenum">
              <a:rPr lang="en-IN" smtClean="0"/>
              <a:pPr/>
              <a:t>13</a:t>
            </a:fld>
            <a:endParaRPr lang="en-IN"/>
          </a:p>
        </p:txBody>
      </p:sp>
    </p:spTree>
    <p:extLst>
      <p:ext uri="{BB962C8B-B14F-4D97-AF65-F5344CB8AC3E}">
        <p14:creationId xmlns:p14="http://schemas.microsoft.com/office/powerpoint/2010/main" val="256513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29D9C8F-68BA-4A83-B206-56916273A33F}"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146264C7-C983-49DA-95E2-9C2A9F300485}" type="slidenum">
              <a:rPr lang="en-US" smtClean="0"/>
              <a:pPr>
                <a:defRPr/>
              </a:pPr>
              <a:t>‹#›</a:t>
            </a:fld>
            <a:endParaRPr lang="en-US" dirty="0"/>
          </a:p>
        </p:txBody>
      </p:sp>
    </p:spTree>
    <p:extLst>
      <p:ext uri="{BB962C8B-B14F-4D97-AF65-F5344CB8AC3E}">
        <p14:creationId xmlns:p14="http://schemas.microsoft.com/office/powerpoint/2010/main" val="113418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B919820-38D9-421D-881B-22A60CF3AF5B}"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6CE46EDA-C087-47BF-81DA-0F8DAE36C76E}" type="slidenum">
              <a:rPr lang="en-US" smtClean="0"/>
              <a:pPr>
                <a:defRPr/>
              </a:pPr>
              <a:t>‹#›</a:t>
            </a:fld>
            <a:endParaRPr lang="en-US" dirty="0"/>
          </a:p>
        </p:txBody>
      </p:sp>
    </p:spTree>
    <p:extLst>
      <p:ext uri="{BB962C8B-B14F-4D97-AF65-F5344CB8AC3E}">
        <p14:creationId xmlns:p14="http://schemas.microsoft.com/office/powerpoint/2010/main" val="122629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501D5C1D-0000-44E3-A4A3-27E659E09EF0}"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39EDF93C-A8E3-4597-BA71-1582E9F75D28}" type="slidenum">
              <a:rPr lang="en-US" smtClean="0"/>
              <a:pPr>
                <a:defRPr/>
              </a:pPr>
              <a:t>‹#›</a:t>
            </a:fld>
            <a:endParaRPr lang="en-US" dirty="0"/>
          </a:p>
        </p:txBody>
      </p:sp>
    </p:spTree>
    <p:extLst>
      <p:ext uri="{BB962C8B-B14F-4D97-AF65-F5344CB8AC3E}">
        <p14:creationId xmlns:p14="http://schemas.microsoft.com/office/powerpoint/2010/main" val="421672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3"/>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5" name="Rectangle 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30DA7081-F16C-4152-8D6E-ADFE983685E5}"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DC81A714-7D3A-4A24-9FC1-EB83DC8A1CA2}"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5D19F909-8DAD-4B7D-B4AD-618B2A582AAD}" type="slidenum">
              <a:rPr lang="en-US" smtClean="0"/>
              <a:pPr>
                <a:defRPr/>
              </a:pPr>
              <a:t>‹#›</a:t>
            </a:fld>
            <a:endParaRPr lang="en-US" dirty="0"/>
          </a:p>
        </p:txBody>
      </p:sp>
    </p:spTree>
    <p:extLst>
      <p:ext uri="{BB962C8B-B14F-4D97-AF65-F5344CB8AC3E}">
        <p14:creationId xmlns:p14="http://schemas.microsoft.com/office/powerpoint/2010/main" val="4612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7A10F037-1E77-449E-BB07-D0C80D3A2771}"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C0FECE93-CC22-4A64-BBD1-334C9CFBF3F2}" type="slidenum">
              <a:rPr lang="en-US" smtClean="0"/>
              <a:pPr>
                <a:defRPr/>
              </a:pPr>
              <a:t>‹#›</a:t>
            </a:fld>
            <a:endParaRPr lang="en-US" dirty="0"/>
          </a:p>
        </p:txBody>
      </p:sp>
    </p:spTree>
    <p:extLst>
      <p:ext uri="{BB962C8B-B14F-4D97-AF65-F5344CB8AC3E}">
        <p14:creationId xmlns:p14="http://schemas.microsoft.com/office/powerpoint/2010/main" val="306140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16E0963E-D3A6-4213-A721-DFC154D2B9E8}"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C2DCFDD0-FFE3-40A2-9155-2647746DB505}" type="slidenum">
              <a:rPr lang="en-US" smtClean="0"/>
              <a:pPr>
                <a:defRPr/>
              </a:pPr>
              <a:t>‹#›</a:t>
            </a:fld>
            <a:endParaRPr lang="en-US" dirty="0"/>
          </a:p>
        </p:txBody>
      </p:sp>
    </p:spTree>
    <p:extLst>
      <p:ext uri="{BB962C8B-B14F-4D97-AF65-F5344CB8AC3E}">
        <p14:creationId xmlns:p14="http://schemas.microsoft.com/office/powerpoint/2010/main" val="99371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pPr>
              <a:defRPr/>
            </a:pPr>
            <a:fld id="{B6F20CB9-1E55-406F-93B0-8397169AEA88}" type="datetimeFigureOut">
              <a:rPr lang="en-US" smtClean="0"/>
              <a:pPr>
                <a:defRPr/>
              </a:pPr>
              <a:t>7/17/2017</a:t>
            </a:fld>
            <a:endParaRPr lang="en-US" dirty="0"/>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pPr>
              <a:defRPr/>
            </a:pPr>
            <a:fld id="{0B69DDED-92E9-4D54-8A0C-B0C30DD7D240}" type="slidenum">
              <a:rPr lang="en-US" smtClean="0"/>
              <a:pPr>
                <a:defRPr/>
              </a:pPr>
              <a:t>‹#›</a:t>
            </a:fld>
            <a:endParaRPr lang="en-US" dirty="0"/>
          </a:p>
        </p:txBody>
      </p:sp>
    </p:spTree>
    <p:extLst>
      <p:ext uri="{BB962C8B-B14F-4D97-AF65-F5344CB8AC3E}">
        <p14:creationId xmlns:p14="http://schemas.microsoft.com/office/powerpoint/2010/main" val="12543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pPr>
              <a:defRPr/>
            </a:pPr>
            <a:fld id="{08FDAB21-3F5E-4368-A37C-7D5B0C4E6A9B}" type="datetimeFigureOut">
              <a:rPr lang="en-US" smtClean="0"/>
              <a:pPr>
                <a:defRPr/>
              </a:pPr>
              <a:t>7/17/2017</a:t>
            </a:fld>
            <a:endParaRPr lang="en-US" dirty="0"/>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pPr>
              <a:defRPr/>
            </a:pPr>
            <a:fld id="{E16F5D42-0E62-4D1F-AB1C-BEFF4F4B9432}" type="slidenum">
              <a:rPr lang="en-US" smtClean="0"/>
              <a:pPr>
                <a:defRPr/>
              </a:pPr>
              <a:t>‹#›</a:t>
            </a:fld>
            <a:endParaRPr lang="en-US" dirty="0"/>
          </a:p>
        </p:txBody>
      </p:sp>
    </p:spTree>
    <p:extLst>
      <p:ext uri="{BB962C8B-B14F-4D97-AF65-F5344CB8AC3E}">
        <p14:creationId xmlns:p14="http://schemas.microsoft.com/office/powerpoint/2010/main" val="383012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811988"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extBox 11"/>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E38435BC-789B-4652-AB85-BFAAB49EDED6}"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extLst>
      <p:ext uri="{BB962C8B-B14F-4D97-AF65-F5344CB8AC3E}">
        <p14:creationId xmlns:p14="http://schemas.microsoft.com/office/powerpoint/2010/main" val="102653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4FD14707-4C93-4C87-BC62-6F58979C58D2}"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B17084C7-F742-46F8-AA6D-8AED6032B520}" type="slidenum">
              <a:rPr lang="en-US" smtClean="0"/>
              <a:pPr>
                <a:defRPr/>
              </a:pPr>
              <a:t>‹#›</a:t>
            </a:fld>
            <a:endParaRPr lang="en-US" dirty="0"/>
          </a:p>
        </p:txBody>
      </p:sp>
    </p:spTree>
    <p:extLst>
      <p:ext uri="{BB962C8B-B14F-4D97-AF65-F5344CB8AC3E}">
        <p14:creationId xmlns:p14="http://schemas.microsoft.com/office/powerpoint/2010/main" val="220607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09CF1965-5B3F-488B-B801-5B8BA0EBE2F6}"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946F4210-70DE-47BA-A31D-3E60EB9BC7AD}" type="slidenum">
              <a:rPr lang="en-US" smtClean="0"/>
              <a:pPr>
                <a:defRPr/>
              </a:pPr>
              <a:t>‹#›</a:t>
            </a:fld>
            <a:endParaRPr lang="en-US" dirty="0"/>
          </a:p>
        </p:txBody>
      </p:sp>
    </p:spTree>
    <p:extLst>
      <p:ext uri="{BB962C8B-B14F-4D97-AF65-F5344CB8AC3E}">
        <p14:creationId xmlns:p14="http://schemas.microsoft.com/office/powerpoint/2010/main" val="331875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518638" cy="241476"/>
          </a:xfrm>
          <a:prstGeom prst="rect">
            <a:avLst/>
          </a:prstGeom>
          <a:noFill/>
        </p:spPr>
        <p:txBody>
          <a:bodyPr wrap="none" rtlCol="0">
            <a:spAutoFit/>
          </a:bodyPr>
          <a:lstStyle/>
          <a:p>
            <a:r>
              <a:rPr lang="en-US" sz="969" dirty="0" smtClean="0">
                <a:solidFill>
                  <a:schemeClr val="bg1"/>
                </a:solidFill>
              </a:rPr>
              <a:t>© Ramaiah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9" y="6655158"/>
            <a:ext cx="2921358" cy="241476"/>
          </a:xfrm>
          <a:prstGeom prst="rect">
            <a:avLst/>
          </a:prstGeom>
          <a:noFill/>
        </p:spPr>
        <p:txBody>
          <a:bodyPr wrap="square" rtlCol="0">
            <a:spAutoFit/>
          </a:bodyPr>
          <a:lstStyle/>
          <a:p>
            <a:r>
              <a:rPr lang="en-US" sz="969" dirty="0" smtClean="0">
                <a:solidFill>
                  <a:schemeClr val="bg1"/>
                </a:solidFill>
              </a:rPr>
              <a:t>Faculty of Science and Humanities</a:t>
            </a:r>
            <a:endParaRPr lang="en-US" sz="969"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 y="6181727"/>
            <a:ext cx="415290" cy="523875"/>
          </a:xfrm>
          <a:prstGeom prst="rect">
            <a:avLst/>
          </a:prstGeom>
          <a:noFill/>
          <a:ln>
            <a:noFill/>
          </a:ln>
        </p:spPr>
      </p:pic>
    </p:spTree>
    <p:extLst>
      <p:ext uri="{BB962C8B-B14F-4D97-AF65-F5344CB8AC3E}">
        <p14:creationId xmlns:p14="http://schemas.microsoft.com/office/powerpoint/2010/main" val="406171546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37" r:id="rId12"/>
  </p:sldLayoutIdLst>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274638"/>
            <a:ext cx="9829801" cy="1143000"/>
          </a:xfrm>
        </p:spPr>
        <p:txBody>
          <a:bodyPr/>
          <a:lstStyle/>
          <a:p>
            <a:r>
              <a:rPr lang="en-IN" sz="3200" b="1" dirty="0" smtClean="0">
                <a:solidFill>
                  <a:srgbClr val="00B0F0"/>
                </a:solidFill>
              </a:rPr>
              <a:t>Lecture No</a:t>
            </a:r>
            <a:r>
              <a:rPr lang="en-IN" sz="3200" b="1" dirty="0">
                <a:solidFill>
                  <a:srgbClr val="00B0F0"/>
                </a:solidFill>
              </a:rPr>
              <a:t>. </a:t>
            </a:r>
            <a:r>
              <a:rPr lang="en-IN" sz="3200" b="1" dirty="0" smtClean="0">
                <a:solidFill>
                  <a:srgbClr val="00B0F0"/>
                </a:solidFill>
              </a:rPr>
              <a:t>10</a:t>
            </a:r>
            <a:r>
              <a:rPr lang="en-IN" sz="3200" b="1" dirty="0">
                <a:solidFill>
                  <a:srgbClr val="00B0F0"/>
                </a:solidFill>
              </a:rPr>
              <a:t/>
            </a:r>
            <a:br>
              <a:rPr lang="en-IN" sz="3200" b="1" dirty="0">
                <a:solidFill>
                  <a:srgbClr val="00B0F0"/>
                </a:solidFill>
              </a:rPr>
            </a:br>
            <a:r>
              <a:rPr lang="en-IN" sz="3200" b="1" dirty="0" smtClean="0">
                <a:solidFill>
                  <a:srgbClr val="00B0F0"/>
                </a:solidFill>
              </a:rPr>
              <a:t>Corrosion Science</a:t>
            </a:r>
            <a:r>
              <a:rPr lang="en-US" sz="3200" b="1" dirty="0" smtClean="0">
                <a:solidFill>
                  <a:srgbClr val="00B0F0"/>
                </a:solidFill>
              </a:rPr>
              <a:t/>
            </a:r>
            <a:br>
              <a:rPr lang="en-US" sz="3200" b="1" dirty="0" smtClean="0">
                <a:solidFill>
                  <a:srgbClr val="00B0F0"/>
                </a:solidFill>
              </a:rPr>
            </a:br>
            <a:r>
              <a:rPr lang="en-IN" sz="3200" b="1" dirty="0">
                <a:solidFill>
                  <a:srgbClr val="00B0F0"/>
                </a:solidFill>
              </a:rPr>
              <a:t/>
            </a:r>
            <a:br>
              <a:rPr lang="en-IN" sz="3200" b="1" dirty="0">
                <a:solidFill>
                  <a:srgbClr val="00B0F0"/>
                </a:solidFill>
              </a:rPr>
            </a:br>
            <a:r>
              <a:rPr lang="en-IN" sz="3200" b="1" dirty="0">
                <a:solidFill>
                  <a:srgbClr val="00B0F0"/>
                </a:solidFill>
              </a:rPr>
              <a:t/>
            </a:r>
            <a:br>
              <a:rPr lang="en-IN" sz="3200" b="1" dirty="0">
                <a:solidFill>
                  <a:srgbClr val="00B0F0"/>
                </a:solidFill>
              </a:rPr>
            </a:br>
            <a:r>
              <a:rPr lang="en-IN" sz="3200" b="1" dirty="0">
                <a:solidFill>
                  <a:srgbClr val="00B0F0"/>
                </a:solidFill>
              </a:rPr>
              <a:t/>
            </a:r>
            <a:br>
              <a:rPr lang="en-IN" sz="3200" b="1" dirty="0">
                <a:solidFill>
                  <a:srgbClr val="00B0F0"/>
                </a:solidFill>
              </a:rPr>
            </a:br>
            <a:r>
              <a:rPr lang="en-IN" sz="3200" b="1" dirty="0">
                <a:solidFill>
                  <a:srgbClr val="00B0F0"/>
                </a:solidFill>
              </a:rPr>
              <a:t/>
            </a:r>
            <a:br>
              <a:rPr lang="en-IN" sz="3200" b="1" dirty="0">
                <a:solidFill>
                  <a:srgbClr val="00B0F0"/>
                </a:solidFill>
              </a:rPr>
            </a:br>
            <a:endParaRPr lang="en-IN" sz="3200" b="1" dirty="0">
              <a:solidFill>
                <a:srgbClr val="00B0F0"/>
              </a:solidFill>
            </a:endParaRPr>
          </a:p>
        </p:txBody>
      </p:sp>
      <p:sp>
        <p:nvSpPr>
          <p:cNvPr id="3" name="Content Placeholder 2"/>
          <p:cNvSpPr>
            <a:spLocks noGrp="1"/>
          </p:cNvSpPr>
          <p:nvPr>
            <p:ph idx="1"/>
          </p:nvPr>
        </p:nvSpPr>
        <p:spPr>
          <a:xfrm>
            <a:off x="495300" y="1874841"/>
            <a:ext cx="8915400" cy="4525963"/>
          </a:xfrm>
        </p:spPr>
        <p:txBody>
          <a:bodyPr/>
          <a:lstStyle/>
          <a:p>
            <a:pPr>
              <a:buNone/>
            </a:pPr>
            <a:r>
              <a:rPr lang="en-IN" sz="2800" dirty="0" smtClean="0"/>
              <a:t>At the end of this lecture, students will be able to:</a:t>
            </a:r>
          </a:p>
          <a:p>
            <a:pPr marL="1074420" lvl="2" indent="-274320" algn="just">
              <a:spcBef>
                <a:spcPts val="600"/>
              </a:spcBef>
            </a:pPr>
            <a:r>
              <a:rPr lang="en-IN" sz="2400" dirty="0" smtClean="0"/>
              <a:t> Explain </a:t>
            </a:r>
            <a:r>
              <a:rPr lang="en-US" dirty="0" smtClean="0"/>
              <a:t>differential aeration corrosion </a:t>
            </a:r>
          </a:p>
          <a:p>
            <a:pPr marL="2045970" lvl="5" indent="-274320" algn="just">
              <a:spcBef>
                <a:spcPts val="600"/>
              </a:spcBef>
            </a:pPr>
            <a:r>
              <a:rPr lang="en-US" sz="2400" dirty="0" smtClean="0"/>
              <a:t> Water-line corrosion</a:t>
            </a:r>
          </a:p>
          <a:p>
            <a:pPr marL="2045970" lvl="5" indent="-274320" algn="just">
              <a:spcBef>
                <a:spcPts val="600"/>
              </a:spcBef>
            </a:pPr>
            <a:r>
              <a:rPr lang="en-US" sz="2400" dirty="0" smtClean="0"/>
              <a:t>Pitting corrosion</a:t>
            </a:r>
            <a:endParaRPr lang="en-IN" sz="2400" dirty="0" smtClean="0"/>
          </a:p>
          <a:p>
            <a:pPr marL="1074420" lvl="2" indent="-274320" algn="just">
              <a:spcBef>
                <a:spcPts val="600"/>
              </a:spcBef>
            </a:pPr>
            <a:r>
              <a:rPr lang="en-US" dirty="0" smtClean="0"/>
              <a:t>Describe stress corrosion with specific reference to boiler corrosion</a:t>
            </a:r>
          </a:p>
          <a:p>
            <a:pPr marL="1074420" lvl="2" indent="-274320" algn="just">
              <a:spcBef>
                <a:spcPts val="600"/>
              </a:spcBef>
            </a:pPr>
            <a:r>
              <a:rPr lang="en-US" dirty="0" smtClean="0"/>
              <a:t>Identify the primary factors </a:t>
            </a:r>
            <a:r>
              <a:rPr lang="en-US" dirty="0"/>
              <a:t>affecting corrosion</a:t>
            </a:r>
            <a:endParaRPr lang="en-US" dirty="0" smtClean="0"/>
          </a:p>
          <a:p>
            <a:pPr lvl="1">
              <a:buFont typeface="Arial" pitchFamily="34" charset="0"/>
              <a:buChar char="•"/>
            </a:pPr>
            <a:endParaRPr lang="en-IN" sz="2400" dirty="0" smtClean="0"/>
          </a:p>
          <a:p>
            <a:pPr lvl="1"/>
            <a:endParaRPr lang="en-IN" sz="2400" dirty="0" smtClean="0"/>
          </a:p>
          <a:p>
            <a:pPr lvl="2">
              <a:buNone/>
            </a:pPr>
            <a:endParaRPr lang="en-IN" dirty="0" smtClean="0"/>
          </a:p>
          <a:p>
            <a:pPr lvl="1"/>
            <a:endParaRPr lang="en-IN" sz="2000" dirty="0"/>
          </a:p>
          <a:p>
            <a:pPr marL="457200" lvl="1" indent="0">
              <a:buNone/>
            </a:pPr>
            <a:endParaRPr lang="en-IN" sz="2000" dirty="0" smtClean="0"/>
          </a:p>
          <a:p>
            <a:pPr lvl="1"/>
            <a:endParaRPr lang="en-IN" sz="2000" dirty="0" smtClean="0"/>
          </a:p>
          <a:p>
            <a:pPr lvl="1"/>
            <a:endParaRPr lang="en-IN" sz="2000" dirty="0" smtClean="0"/>
          </a:p>
        </p:txBody>
      </p:sp>
    </p:spTree>
    <p:extLst>
      <p:ext uri="{BB962C8B-B14F-4D97-AF65-F5344CB8AC3E}">
        <p14:creationId xmlns:p14="http://schemas.microsoft.com/office/powerpoint/2010/main" val="1797345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US" sz="3200" b="1" dirty="0" smtClean="0">
                <a:solidFill>
                  <a:srgbClr val="00B0F0"/>
                </a:solidFill>
              </a:rPr>
              <a:t>Effects of Boiler Corrosion…….</a:t>
            </a:r>
            <a:endParaRPr lang="en-US" sz="3200" b="1" dirty="0">
              <a:solidFill>
                <a:srgbClr val="00B0F0"/>
              </a:solidFill>
            </a:endParaRPr>
          </a:p>
        </p:txBody>
      </p:sp>
      <p:sp>
        <p:nvSpPr>
          <p:cNvPr id="3" name="Content Placeholder 2"/>
          <p:cNvSpPr>
            <a:spLocks noGrp="1"/>
          </p:cNvSpPr>
          <p:nvPr>
            <p:ph idx="1"/>
          </p:nvPr>
        </p:nvSpPr>
        <p:spPr>
          <a:xfrm>
            <a:off x="165100" y="1066800"/>
            <a:ext cx="5118100" cy="5486400"/>
          </a:xfrm>
        </p:spPr>
        <p:txBody>
          <a:bodyPr>
            <a:normAutofit fontScale="70000" lnSpcReduction="20000"/>
          </a:bodyPr>
          <a:lstStyle/>
          <a:p>
            <a:pPr marL="274320" indent="-274320" algn="just">
              <a:lnSpc>
                <a:spcPct val="120000"/>
              </a:lnSpc>
              <a:spcBef>
                <a:spcPts val="600"/>
              </a:spcBef>
              <a:spcAft>
                <a:spcPts val="600"/>
              </a:spcAft>
            </a:pPr>
            <a:r>
              <a:rPr lang="en-US" sz="3400" dirty="0" smtClean="0"/>
              <a:t>Failure of boiler tubes by corrosion attack has been a familiar phenomenon in power plants resulting in unscheduled plant shut down</a:t>
            </a:r>
          </a:p>
          <a:p>
            <a:pPr marL="274320" indent="-274320" algn="just">
              <a:lnSpc>
                <a:spcPct val="120000"/>
              </a:lnSpc>
              <a:spcBef>
                <a:spcPts val="600"/>
              </a:spcBef>
              <a:spcAft>
                <a:spcPts val="600"/>
              </a:spcAft>
            </a:pPr>
            <a:r>
              <a:rPr lang="en-US" sz="3400" dirty="0" smtClean="0"/>
              <a:t>Consequence to this there are heavy losses in industrial production and disruptions to civil amenities</a:t>
            </a:r>
          </a:p>
          <a:p>
            <a:pPr marL="274320" indent="-274320" algn="just">
              <a:lnSpc>
                <a:spcPct val="120000"/>
              </a:lnSpc>
              <a:spcBef>
                <a:spcPts val="600"/>
              </a:spcBef>
              <a:spcAft>
                <a:spcPts val="600"/>
              </a:spcAft>
            </a:pPr>
            <a:r>
              <a:rPr lang="en-US" sz="3400" dirty="0" smtClean="0"/>
              <a:t>Failure of boiler tubes appears in the form of bending, bulging, cracking, wearing or rupture, causing leakage of the tubes</a:t>
            </a:r>
          </a:p>
          <a:p>
            <a:pPr>
              <a:lnSpc>
                <a:spcPct val="120000"/>
              </a:lnSpc>
              <a:spcAft>
                <a:spcPts val="600"/>
              </a:spcAft>
            </a:pP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65751" y="886178"/>
            <a:ext cx="3791672" cy="2727678"/>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cstate="print"/>
          <a:srcRect/>
          <a:stretch>
            <a:fillRect/>
          </a:stretch>
        </p:blipFill>
        <p:spPr bwMode="auto">
          <a:xfrm>
            <a:off x="5411111" y="3810001"/>
            <a:ext cx="3917039" cy="2760317"/>
          </a:xfrm>
          <a:prstGeom prst="rect">
            <a:avLst/>
          </a:prstGeom>
          <a:noFill/>
          <a:ln w="9525">
            <a:noFill/>
            <a:miter lim="800000"/>
            <a:headEnd/>
            <a:tailEnd/>
          </a:ln>
          <a:effectLst/>
        </p:spPr>
      </p:pic>
    </p:spTree>
    <p:extLst>
      <p:ext uri="{BB962C8B-B14F-4D97-AF65-F5344CB8AC3E}">
        <p14:creationId xmlns:p14="http://schemas.microsoft.com/office/powerpoint/2010/main" val="1824924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noAutofit/>
          </a:bodyPr>
          <a:lstStyle/>
          <a:p>
            <a:r>
              <a:rPr lang="en-US" sz="3200" b="1" dirty="0" smtClean="0">
                <a:solidFill>
                  <a:srgbClr val="00B0F0"/>
                </a:solidFill>
              </a:rPr>
              <a:t>Boiler Corrosion Control </a:t>
            </a:r>
            <a:r>
              <a:rPr lang="en-US" sz="3200" b="1" dirty="0">
                <a:solidFill>
                  <a:srgbClr val="00B0F0"/>
                </a:solidFill>
                <a:latin typeface="+mn-lt"/>
              </a:rPr>
              <a:t/>
            </a:r>
            <a:br>
              <a:rPr lang="en-US" sz="3200" b="1" dirty="0">
                <a:solidFill>
                  <a:srgbClr val="00B0F0"/>
                </a:solidFill>
                <a:latin typeface="+mn-lt"/>
              </a:rPr>
            </a:br>
            <a:r>
              <a:rPr lang="en-US" sz="3600" dirty="0" smtClean="0">
                <a:latin typeface="+mn-lt"/>
              </a:rPr>
              <a:t/>
            </a:r>
            <a:br>
              <a:rPr lang="en-US" sz="3600" dirty="0" smtClean="0">
                <a:latin typeface="+mn-lt"/>
              </a:rPr>
            </a:br>
            <a:r>
              <a:rPr lang="en-US" sz="3600" dirty="0" smtClean="0"/>
              <a:t> </a:t>
            </a:r>
            <a:r>
              <a:rPr lang="en-US" sz="4000" dirty="0" smtClean="0">
                <a:solidFill>
                  <a:srgbClr val="FF0000"/>
                </a:solidFill>
                <a:latin typeface="+mn-lt"/>
              </a:rPr>
              <a:t/>
            </a:r>
            <a:br>
              <a:rPr lang="en-US" sz="4000" dirty="0" smtClean="0">
                <a:solidFill>
                  <a:srgbClr val="FF0000"/>
                </a:solidFill>
                <a:latin typeface="+mn-lt"/>
              </a:rPr>
            </a:br>
            <a:endParaRPr lang="en-US" sz="4000" dirty="0">
              <a:solidFill>
                <a:srgbClr val="FF0000"/>
              </a:solidFill>
              <a:latin typeface="+mn-lt"/>
            </a:endParaRPr>
          </a:p>
        </p:txBody>
      </p:sp>
      <p:sp>
        <p:nvSpPr>
          <p:cNvPr id="3" name="Content Placeholder 2"/>
          <p:cNvSpPr>
            <a:spLocks noGrp="1"/>
          </p:cNvSpPr>
          <p:nvPr>
            <p:ph idx="1"/>
          </p:nvPr>
        </p:nvSpPr>
        <p:spPr>
          <a:xfrm>
            <a:off x="247650" y="838200"/>
            <a:ext cx="8915400" cy="3810000"/>
          </a:xfrm>
        </p:spPr>
        <p:txBody>
          <a:bodyPr>
            <a:noAutofit/>
          </a:bodyPr>
          <a:lstStyle/>
          <a:p>
            <a:pPr marL="274320" indent="-274320" algn="just">
              <a:spcBef>
                <a:spcPts val="600"/>
              </a:spcBef>
            </a:pPr>
            <a:r>
              <a:rPr lang="en-US" sz="2400" dirty="0" smtClean="0"/>
              <a:t>Boiler corrosion can be controlled by the use of proper metal to prepare boiler and using of pre treated water</a:t>
            </a:r>
          </a:p>
          <a:p>
            <a:pPr marL="274320" indent="-274320" algn="just">
              <a:spcBef>
                <a:spcPts val="600"/>
              </a:spcBef>
            </a:pPr>
            <a:r>
              <a:rPr lang="en-US" sz="2400" dirty="0" smtClean="0"/>
              <a:t>Pre treated water will protect  from caustic attack </a:t>
            </a:r>
          </a:p>
          <a:p>
            <a:pPr marL="274320" indent="-274320" algn="just">
              <a:spcBef>
                <a:spcPts val="600"/>
              </a:spcBef>
            </a:pPr>
            <a:r>
              <a:rPr lang="en-US" sz="2400" dirty="0" smtClean="0"/>
              <a:t>Phosphate buffers  are  added to reduce the change in pH </a:t>
            </a:r>
          </a:p>
          <a:p>
            <a:pPr marL="274320" indent="-274320" algn="just">
              <a:spcBef>
                <a:spcPts val="600"/>
              </a:spcBef>
            </a:pPr>
            <a:r>
              <a:rPr lang="en-US" sz="2400" dirty="0" smtClean="0"/>
              <a:t>Excess caustic combines with disodium phosphate and forms trisodium phosphate, by the following reaction:</a:t>
            </a:r>
          </a:p>
          <a:p>
            <a:pPr marL="274320" indent="-274320" algn="just">
              <a:spcBef>
                <a:spcPts val="600"/>
              </a:spcBef>
              <a:buNone/>
            </a:pPr>
            <a:endParaRPr lang="en-US" sz="2400" dirty="0" smtClean="0"/>
          </a:p>
          <a:p>
            <a:pPr marL="274320" indent="-274320" algn="just">
              <a:spcBef>
                <a:spcPts val="600"/>
              </a:spcBef>
            </a:pPr>
            <a:r>
              <a:rPr lang="en-US" sz="2400" dirty="0" smtClean="0"/>
              <a:t>This results in the prevention of caustic build up</a:t>
            </a:r>
            <a:br>
              <a:rPr lang="en-US" sz="2400" dirty="0" smtClean="0"/>
            </a:br>
            <a:endParaRPr lang="en-US" sz="2400" dirty="0" smtClean="0"/>
          </a:p>
          <a:p>
            <a:pPr marL="274320" indent="-274320" algn="just">
              <a:spcBef>
                <a:spcPts val="600"/>
              </a:spcBef>
              <a:buNone/>
            </a:pPr>
            <a:r>
              <a:rPr lang="en-US" sz="2400" dirty="0" smtClean="0"/>
              <a:t>  </a:t>
            </a:r>
          </a:p>
          <a:p>
            <a:pPr marL="274320" indent="-274320" algn="just">
              <a:spcBef>
                <a:spcPts val="600"/>
              </a:spcBef>
            </a:pP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6108701" y="4267200"/>
            <a:ext cx="2424906" cy="2229458"/>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1816100" y="4378274"/>
            <a:ext cx="3219450" cy="21749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307042" y="3352801"/>
            <a:ext cx="5214408" cy="384210"/>
          </a:xfrm>
          <a:prstGeom prst="rect">
            <a:avLst/>
          </a:prstGeom>
          <a:noFill/>
          <a:ln w="9525">
            <a:noFill/>
            <a:miter lim="800000"/>
            <a:headEnd/>
            <a:tailEnd/>
          </a:ln>
          <a:effectLst/>
        </p:spPr>
      </p:pic>
    </p:spTree>
    <p:extLst>
      <p:ext uri="{BB962C8B-B14F-4D97-AF65-F5344CB8AC3E}">
        <p14:creationId xmlns:p14="http://schemas.microsoft.com/office/powerpoint/2010/main" val="3038077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8438"/>
            <a:ext cx="8997950" cy="792162"/>
          </a:xfrm>
        </p:spPr>
        <p:txBody>
          <a:bodyPr>
            <a:normAutofit fontScale="90000"/>
          </a:bodyPr>
          <a:lstStyle/>
          <a:p>
            <a:r>
              <a:rPr lang="en-US" sz="3600" b="1" dirty="0">
                <a:solidFill>
                  <a:srgbClr val="00B0F0"/>
                </a:solidFill>
              </a:rPr>
              <a:t>Factors Affecting Rate of Corrosion:</a:t>
            </a:r>
            <a:r>
              <a:rPr lang="en-IN" sz="3600" b="1" dirty="0">
                <a:solidFill>
                  <a:srgbClr val="00B0F0"/>
                </a:solidFill>
              </a:rPr>
              <a:t/>
            </a:r>
            <a:br>
              <a:rPr lang="en-IN" sz="3600" b="1" dirty="0">
                <a:solidFill>
                  <a:srgbClr val="00B0F0"/>
                </a:solidFill>
              </a:rPr>
            </a:br>
            <a:r>
              <a:rPr lang="en-US" sz="3600" dirty="0" smtClean="0">
                <a:solidFill>
                  <a:schemeClr val="accent5">
                    <a:lumMod val="75000"/>
                  </a:schemeClr>
                </a:solidFill>
              </a:rPr>
              <a:t/>
            </a:r>
            <a:br>
              <a:rPr lang="en-US" sz="3600" dirty="0" smtClean="0">
                <a:solidFill>
                  <a:schemeClr val="accent5">
                    <a:lumMod val="75000"/>
                  </a:schemeClr>
                </a:solidFill>
              </a:rPr>
            </a:br>
            <a:r>
              <a:rPr lang="en-US" b="1" dirty="0" smtClean="0"/>
              <a:t/>
            </a:r>
            <a:br>
              <a:rPr lang="en-US" b="1" dirty="0" smtClean="0"/>
            </a:br>
            <a:r>
              <a:rPr lang="en-US" dirty="0" smtClean="0"/>
              <a:t> </a:t>
            </a:r>
            <a:r>
              <a:rPr lang="en-IN" dirty="0" smtClean="0"/>
              <a:t/>
            </a:r>
            <a:br>
              <a:rPr lang="en-IN" dirty="0" smtClean="0"/>
            </a:br>
            <a:endParaRPr lang="en-IN" dirty="0"/>
          </a:p>
        </p:txBody>
      </p:sp>
      <p:sp>
        <p:nvSpPr>
          <p:cNvPr id="3" name="Content Placeholder 2"/>
          <p:cNvSpPr>
            <a:spLocks noGrp="1"/>
          </p:cNvSpPr>
          <p:nvPr>
            <p:ph idx="1"/>
          </p:nvPr>
        </p:nvSpPr>
        <p:spPr>
          <a:xfrm>
            <a:off x="685800" y="914400"/>
            <a:ext cx="8610600" cy="5410200"/>
          </a:xfrm>
        </p:spPr>
        <p:txBody>
          <a:bodyPr>
            <a:normAutofit/>
          </a:bodyPr>
          <a:lstStyle/>
          <a:p>
            <a:pPr marL="0" indent="-274320" algn="just">
              <a:spcBef>
                <a:spcPts val="600"/>
              </a:spcBef>
              <a:spcAft>
                <a:spcPts val="600"/>
              </a:spcAft>
              <a:buNone/>
            </a:pPr>
            <a:r>
              <a:rPr lang="en-US" sz="2400" u="sng" dirty="0" smtClean="0">
                <a:solidFill>
                  <a:srgbClr val="FF0000"/>
                </a:solidFill>
              </a:rPr>
              <a:t>Primary Factors (Nature of metal)</a:t>
            </a:r>
            <a:endParaRPr lang="en-IN" sz="2400" u="sng" dirty="0" smtClean="0">
              <a:solidFill>
                <a:srgbClr val="FF0000"/>
              </a:solidFill>
            </a:endParaRPr>
          </a:p>
          <a:p>
            <a:pPr marL="0" indent="-274320" algn="just">
              <a:spcBef>
                <a:spcPts val="600"/>
              </a:spcBef>
              <a:spcAft>
                <a:spcPts val="600"/>
              </a:spcAft>
              <a:buFont typeface="+mj-lt"/>
              <a:buAutoNum type="arabicPeriod"/>
            </a:pPr>
            <a:r>
              <a:rPr lang="en-US" sz="2400" dirty="0" smtClean="0"/>
              <a:t>Electrode potential</a:t>
            </a:r>
            <a:endParaRPr lang="en-IN" sz="2400" dirty="0" smtClean="0"/>
          </a:p>
          <a:p>
            <a:pPr marL="0" indent="-274320" algn="just">
              <a:spcBef>
                <a:spcPts val="600"/>
              </a:spcBef>
              <a:spcAft>
                <a:spcPts val="600"/>
              </a:spcAft>
              <a:buFont typeface="+mj-lt"/>
              <a:buAutoNum type="arabicPeriod"/>
            </a:pPr>
            <a:r>
              <a:rPr lang="en-US" sz="2400" dirty="0" smtClean="0"/>
              <a:t>Areas of anode and cathode</a:t>
            </a:r>
            <a:endParaRPr lang="en-IN" sz="2400" dirty="0" smtClean="0"/>
          </a:p>
          <a:p>
            <a:pPr marL="0" indent="-274320" algn="just">
              <a:spcBef>
                <a:spcPts val="600"/>
              </a:spcBef>
              <a:spcAft>
                <a:spcPts val="600"/>
              </a:spcAft>
              <a:buFont typeface="+mj-lt"/>
              <a:buAutoNum type="arabicPeriod"/>
            </a:pPr>
            <a:r>
              <a:rPr lang="en-US" sz="2400" dirty="0" smtClean="0"/>
              <a:t>Nature of corrosion products formed </a:t>
            </a:r>
            <a:endParaRPr lang="en-IN" sz="2400" dirty="0" smtClean="0"/>
          </a:p>
          <a:p>
            <a:pPr marL="0" indent="-274320" algn="just">
              <a:spcBef>
                <a:spcPts val="600"/>
              </a:spcBef>
              <a:spcAft>
                <a:spcPts val="600"/>
              </a:spcAft>
              <a:buNone/>
            </a:pPr>
            <a:r>
              <a:rPr lang="en-US" sz="2400" u="sng" dirty="0" smtClean="0">
                <a:solidFill>
                  <a:srgbClr val="FF0000"/>
                </a:solidFill>
              </a:rPr>
              <a:t>Secondary </a:t>
            </a:r>
            <a:r>
              <a:rPr lang="en-US" sz="2400" u="sng" dirty="0">
                <a:solidFill>
                  <a:srgbClr val="FF0000"/>
                </a:solidFill>
              </a:rPr>
              <a:t>Factors (Environmental)</a:t>
            </a:r>
            <a:endParaRPr lang="en-IN" sz="2400" dirty="0"/>
          </a:p>
          <a:p>
            <a:pPr marL="0" indent="-274320" algn="just">
              <a:spcBef>
                <a:spcPts val="600"/>
              </a:spcBef>
              <a:spcAft>
                <a:spcPts val="600"/>
              </a:spcAft>
              <a:buFont typeface="+mj-lt"/>
              <a:buAutoNum type="arabicPeriod"/>
            </a:pPr>
            <a:r>
              <a:rPr lang="en-US" sz="2400" dirty="0" smtClean="0"/>
              <a:t>pH</a:t>
            </a:r>
          </a:p>
          <a:p>
            <a:pPr marL="0" indent="-274320" algn="just">
              <a:spcBef>
                <a:spcPts val="600"/>
              </a:spcBef>
              <a:spcAft>
                <a:spcPts val="600"/>
              </a:spcAft>
              <a:buFont typeface="+mj-lt"/>
              <a:buAutoNum type="arabicPeriod"/>
            </a:pPr>
            <a:r>
              <a:rPr lang="en-US" sz="2400" dirty="0" smtClean="0"/>
              <a:t>Temperature</a:t>
            </a:r>
          </a:p>
          <a:p>
            <a:pPr marL="0" indent="-274320" algn="just">
              <a:spcBef>
                <a:spcPts val="600"/>
              </a:spcBef>
              <a:spcAft>
                <a:spcPts val="600"/>
              </a:spcAft>
              <a:buFont typeface="+mj-lt"/>
              <a:buAutoNum type="arabicPeriod"/>
            </a:pPr>
            <a:r>
              <a:rPr lang="en-US" sz="2400" dirty="0" smtClean="0"/>
              <a:t>Conductance of medium</a:t>
            </a:r>
          </a:p>
          <a:p>
            <a:pPr marL="0" indent="-274320" algn="just">
              <a:spcBef>
                <a:spcPts val="600"/>
              </a:spcBef>
              <a:spcAft>
                <a:spcPts val="600"/>
              </a:spcAft>
              <a:buFont typeface="+mj-lt"/>
              <a:buAutoNum type="arabicPeriod"/>
            </a:pPr>
            <a:r>
              <a:rPr lang="en-US" sz="2400" dirty="0" smtClean="0"/>
              <a:t>Humidity</a:t>
            </a:r>
          </a:p>
          <a:p>
            <a:pPr marL="0" indent="-274320" algn="just">
              <a:spcBef>
                <a:spcPts val="600"/>
              </a:spcBef>
              <a:spcAft>
                <a:spcPts val="600"/>
              </a:spcAft>
              <a:buFont typeface="+mj-lt"/>
              <a:buAutoNum type="arabicPeriod"/>
            </a:pPr>
            <a:r>
              <a:rPr lang="en-US" sz="2400" dirty="0" smtClean="0"/>
              <a:t> Presence of impurities in environment</a:t>
            </a:r>
            <a:endParaRPr lang="en-IN" sz="2400" dirty="0" smtClean="0"/>
          </a:p>
        </p:txBody>
      </p:sp>
    </p:spTree>
    <p:extLst>
      <p:ext uri="{BB962C8B-B14F-4D97-AF65-F5344CB8AC3E}">
        <p14:creationId xmlns:p14="http://schemas.microsoft.com/office/powerpoint/2010/main" val="2825648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750" y="381000"/>
            <a:ext cx="8997950" cy="609600"/>
          </a:xfrm>
        </p:spPr>
        <p:txBody>
          <a:bodyPr>
            <a:noAutofit/>
          </a:bodyPr>
          <a:lstStyle/>
          <a:p>
            <a:r>
              <a:rPr lang="en-US" sz="3200" b="1" dirty="0" smtClean="0">
                <a:solidFill>
                  <a:srgbClr val="00B0F0"/>
                </a:solidFill>
              </a:rPr>
              <a:t>Primary Factors Affecting Rate of Corrosion…..</a:t>
            </a:r>
            <a:r>
              <a:rPr lang="en-IN" sz="3200" b="1" dirty="0" smtClean="0">
                <a:solidFill>
                  <a:srgbClr val="00B0F0"/>
                </a:solidFill>
                <a:effectLst>
                  <a:outerShdw blurRad="38100" dist="38100" dir="2700000" algn="tl">
                    <a:srgbClr val="000000">
                      <a:alpha val="43137"/>
                    </a:srgbClr>
                  </a:outerShdw>
                </a:effectLst>
                <a:latin typeface="Century Schoolbook" pitchFamily="18" charset="0"/>
              </a:rPr>
              <a:t/>
            </a:r>
            <a:br>
              <a:rPr lang="en-IN" sz="3200" b="1" dirty="0" smtClean="0">
                <a:solidFill>
                  <a:srgbClr val="00B0F0"/>
                </a:solidFill>
                <a:effectLst>
                  <a:outerShdw blurRad="38100" dist="38100" dir="2700000" algn="tl">
                    <a:srgbClr val="000000">
                      <a:alpha val="43137"/>
                    </a:srgbClr>
                  </a:outerShdw>
                </a:effectLst>
                <a:latin typeface="Century Schoolbook" pitchFamily="18" charset="0"/>
              </a:rPr>
            </a:br>
            <a:r>
              <a:rPr lang="en-US" sz="3200" b="1" dirty="0" smtClean="0">
                <a:solidFill>
                  <a:schemeClr val="accent5">
                    <a:lumMod val="75000"/>
                  </a:schemeClr>
                </a:solidFill>
                <a:effectLst>
                  <a:outerShdw blurRad="38100" dist="38100" dir="2700000" algn="tl">
                    <a:srgbClr val="000000">
                      <a:alpha val="43137"/>
                    </a:srgbClr>
                  </a:outerShdw>
                </a:effectLst>
                <a:latin typeface="Century Schoolbook" pitchFamily="18" charset="0"/>
              </a:rPr>
              <a:t/>
            </a:r>
            <a:br>
              <a:rPr lang="en-US" sz="3200" b="1" dirty="0" smtClean="0">
                <a:solidFill>
                  <a:schemeClr val="accent5">
                    <a:lumMod val="75000"/>
                  </a:schemeClr>
                </a:solidFill>
                <a:effectLst>
                  <a:outerShdw blurRad="38100" dist="38100" dir="2700000" algn="tl">
                    <a:srgbClr val="000000">
                      <a:alpha val="43137"/>
                    </a:srgbClr>
                  </a:outerShdw>
                </a:effectLst>
                <a:latin typeface="Century Schoolbook" pitchFamily="18" charset="0"/>
              </a:rPr>
            </a:br>
            <a:endParaRPr lang="en-IN" dirty="0">
              <a:solidFill>
                <a:schemeClr val="accent5">
                  <a:lumMod val="75000"/>
                </a:schemeClr>
              </a:solidFill>
            </a:endParaRPr>
          </a:p>
        </p:txBody>
      </p:sp>
      <p:sp>
        <p:nvSpPr>
          <p:cNvPr id="3" name="Content Placeholder 2"/>
          <p:cNvSpPr>
            <a:spLocks noGrp="1"/>
          </p:cNvSpPr>
          <p:nvPr>
            <p:ph idx="1"/>
          </p:nvPr>
        </p:nvSpPr>
        <p:spPr>
          <a:xfrm>
            <a:off x="247650" y="1066800"/>
            <a:ext cx="9410700" cy="5791200"/>
          </a:xfrm>
        </p:spPr>
        <p:txBody>
          <a:bodyPr>
            <a:noAutofit/>
          </a:bodyPr>
          <a:lstStyle/>
          <a:p>
            <a:pPr marL="457200" lvl="0" indent="-457200" algn="just" defTabSz="720000">
              <a:spcBef>
                <a:spcPts val="0"/>
              </a:spcBef>
              <a:buAutoNum type="arabicPeriod"/>
            </a:pPr>
            <a:r>
              <a:rPr lang="en-US" sz="2400" b="1" dirty="0" smtClean="0">
                <a:solidFill>
                  <a:schemeClr val="accent6">
                    <a:lumMod val="75000"/>
                  </a:schemeClr>
                </a:solidFill>
              </a:rPr>
              <a:t>Electrode Potential</a:t>
            </a:r>
            <a:r>
              <a:rPr lang="en-US" sz="2400" dirty="0" smtClean="0">
                <a:solidFill>
                  <a:schemeClr val="accent6">
                    <a:lumMod val="75000"/>
                  </a:schemeClr>
                </a:solidFill>
              </a:rPr>
              <a:t>: </a:t>
            </a:r>
          </a:p>
          <a:p>
            <a:pPr marL="457200" lvl="0" indent="-457200" algn="just" defTabSz="720000">
              <a:spcBef>
                <a:spcPts val="0"/>
              </a:spcBef>
            </a:pPr>
            <a:r>
              <a:rPr lang="en-US" sz="2400" dirty="0" smtClean="0"/>
              <a:t>The corrosion rate of differential metal corrosion depends on the potential difference between the two metals</a:t>
            </a:r>
          </a:p>
          <a:p>
            <a:pPr marL="457200" lvl="0" indent="-457200" algn="just" defTabSz="720000">
              <a:spcBef>
                <a:spcPts val="0"/>
              </a:spcBef>
            </a:pPr>
            <a:r>
              <a:rPr lang="en-US" sz="2400" dirty="0" smtClean="0"/>
              <a:t> If the potential difference between two metals is larger, </a:t>
            </a:r>
            <a:r>
              <a:rPr lang="en-US" sz="2400" dirty="0" smtClean="0">
                <a:solidFill>
                  <a:schemeClr val="accent6">
                    <a:lumMod val="75000"/>
                  </a:schemeClr>
                </a:solidFill>
              </a:rPr>
              <a:t>higher will be the corrosion rate </a:t>
            </a:r>
          </a:p>
          <a:p>
            <a:pPr marL="457200" lvl="0" indent="-457200" algn="just" defTabSz="720000">
              <a:spcBef>
                <a:spcPts val="0"/>
              </a:spcBef>
            </a:pPr>
            <a:endParaRPr lang="en-IN" sz="2400" dirty="0" smtClean="0">
              <a:solidFill>
                <a:schemeClr val="accent6">
                  <a:lumMod val="75000"/>
                </a:schemeClr>
              </a:solidFill>
            </a:endParaRPr>
          </a:p>
          <a:p>
            <a:pPr marL="457200" lvl="0" indent="-457200" algn="just" defTabSz="720000">
              <a:spcBef>
                <a:spcPts val="0"/>
              </a:spcBef>
              <a:buNone/>
            </a:pPr>
            <a:r>
              <a:rPr lang="en-US" sz="2400" dirty="0" smtClean="0">
                <a:solidFill>
                  <a:srgbClr val="0000FF"/>
                </a:solidFill>
              </a:rPr>
              <a:t>For example</a:t>
            </a:r>
            <a:r>
              <a:rPr lang="en-US" sz="2400" dirty="0" smtClean="0"/>
              <a:t>: The potential difference between iron and copper is 0.78 V, which is more than between iron and tin (0.3V) </a:t>
            </a:r>
          </a:p>
          <a:p>
            <a:pPr marL="0" lvl="0" indent="0" algn="just" defTabSz="720000">
              <a:lnSpc>
                <a:spcPct val="150000"/>
              </a:lnSpc>
              <a:spcBef>
                <a:spcPts val="0"/>
              </a:spcBef>
              <a:buNone/>
            </a:pPr>
            <a:r>
              <a:rPr lang="en-US" sz="2400" dirty="0" smtClean="0"/>
              <a:t>(</a:t>
            </a:r>
            <a:r>
              <a:rPr lang="en-US" sz="2400" dirty="0" err="1" smtClean="0"/>
              <a:t>E</a:t>
            </a:r>
            <a:r>
              <a:rPr lang="en-US" sz="2400" baseline="30000" dirty="0" err="1" smtClean="0"/>
              <a:t>o</a:t>
            </a:r>
            <a:r>
              <a:rPr lang="en-US" sz="2400" baseline="30000" dirty="0" smtClean="0"/>
              <a:t> </a:t>
            </a:r>
            <a:r>
              <a:rPr lang="en-US" sz="2400" baseline="-25000" dirty="0" smtClean="0"/>
              <a:t>Fe++</a:t>
            </a:r>
            <a:r>
              <a:rPr lang="en-US" sz="2400" baseline="-25000" dirty="0" smtClean="0">
                <a:sym typeface="Symbol"/>
              </a:rPr>
              <a:t></a:t>
            </a:r>
            <a:r>
              <a:rPr lang="en-US" sz="2400" baseline="-25000" dirty="0" smtClean="0"/>
              <a:t>Fe</a:t>
            </a:r>
            <a:r>
              <a:rPr lang="en-US" sz="2400" dirty="0" smtClean="0"/>
              <a:t> = -0.44 V; and  </a:t>
            </a:r>
            <a:r>
              <a:rPr lang="en-US" sz="2400" dirty="0" err="1" smtClean="0"/>
              <a:t>E</a:t>
            </a:r>
            <a:r>
              <a:rPr lang="en-US" sz="2400" baseline="30000" dirty="0" err="1" smtClean="0"/>
              <a:t>o</a:t>
            </a:r>
            <a:r>
              <a:rPr lang="en-US" sz="2400" baseline="30000" dirty="0" smtClean="0"/>
              <a:t> </a:t>
            </a:r>
            <a:r>
              <a:rPr lang="en-US" sz="2400" baseline="-25000" dirty="0" smtClean="0"/>
              <a:t>Cu++</a:t>
            </a:r>
            <a:r>
              <a:rPr lang="en-US" sz="2400" baseline="-25000" dirty="0" smtClean="0">
                <a:sym typeface="Symbol"/>
              </a:rPr>
              <a:t></a:t>
            </a:r>
            <a:r>
              <a:rPr lang="en-US" sz="2400" baseline="-25000" dirty="0" smtClean="0"/>
              <a:t>Cu</a:t>
            </a:r>
            <a:r>
              <a:rPr lang="en-US" sz="2400" dirty="0" smtClean="0"/>
              <a:t> = 0.34 V ) </a:t>
            </a:r>
          </a:p>
          <a:p>
            <a:pPr marL="0" lvl="0" indent="0" algn="just" defTabSz="720000">
              <a:lnSpc>
                <a:spcPct val="150000"/>
              </a:lnSpc>
              <a:spcBef>
                <a:spcPts val="0"/>
              </a:spcBef>
              <a:buNone/>
            </a:pPr>
            <a:r>
              <a:rPr lang="en-US" sz="2400" dirty="0" smtClean="0"/>
              <a:t>(</a:t>
            </a:r>
            <a:r>
              <a:rPr lang="en-US" sz="2400" dirty="0" err="1" smtClean="0"/>
              <a:t>E</a:t>
            </a:r>
            <a:r>
              <a:rPr lang="en-US" sz="2400" baseline="30000" dirty="0" err="1" smtClean="0"/>
              <a:t>o</a:t>
            </a:r>
            <a:r>
              <a:rPr lang="en-US" sz="2400" baseline="-25000" dirty="0" smtClean="0"/>
              <a:t> Fe++</a:t>
            </a:r>
            <a:r>
              <a:rPr lang="en-US" sz="2400" baseline="-25000" dirty="0" smtClean="0">
                <a:sym typeface="Symbol"/>
              </a:rPr>
              <a:t></a:t>
            </a:r>
            <a:r>
              <a:rPr lang="en-US" sz="2400" baseline="-25000" dirty="0" smtClean="0"/>
              <a:t>Fe </a:t>
            </a:r>
            <a:r>
              <a:rPr lang="en-US" sz="2400" dirty="0" smtClean="0"/>
              <a:t>= -0.44 V and  </a:t>
            </a:r>
            <a:r>
              <a:rPr lang="en-US" sz="2400" dirty="0" err="1" smtClean="0"/>
              <a:t>E</a:t>
            </a:r>
            <a:r>
              <a:rPr lang="en-US" sz="2400" baseline="30000" dirty="0" err="1" smtClean="0"/>
              <a:t>o</a:t>
            </a:r>
            <a:r>
              <a:rPr lang="en-US" sz="2400" baseline="-25000" dirty="0" smtClean="0"/>
              <a:t> </a:t>
            </a:r>
            <a:r>
              <a:rPr lang="en-US" sz="2400" baseline="-25000" dirty="0" err="1" smtClean="0"/>
              <a:t>Sn</a:t>
            </a:r>
            <a:r>
              <a:rPr lang="en-US" sz="2400" baseline="-25000" dirty="0" smtClean="0"/>
              <a:t>++</a:t>
            </a:r>
            <a:r>
              <a:rPr lang="en-US" sz="2400" baseline="-25000" dirty="0" smtClean="0">
                <a:sym typeface="Symbol"/>
              </a:rPr>
              <a:t></a:t>
            </a:r>
            <a:r>
              <a:rPr lang="en-US" sz="2400" baseline="-25000" dirty="0" err="1" smtClean="0"/>
              <a:t>Sn</a:t>
            </a:r>
            <a:r>
              <a:rPr lang="en-US" sz="2400" baseline="-25000" dirty="0" smtClean="0"/>
              <a:t> </a:t>
            </a:r>
            <a:r>
              <a:rPr lang="en-US" sz="2400" dirty="0" smtClean="0"/>
              <a:t>= -0.1 4 V )</a:t>
            </a:r>
          </a:p>
          <a:p>
            <a:pPr marL="0" lvl="0" indent="0" algn="just" defTabSz="720000">
              <a:lnSpc>
                <a:spcPct val="150000"/>
              </a:lnSpc>
              <a:spcBef>
                <a:spcPts val="0"/>
              </a:spcBef>
              <a:buNone/>
            </a:pPr>
            <a:r>
              <a:rPr lang="en-US" sz="2400" dirty="0" smtClean="0">
                <a:solidFill>
                  <a:srgbClr val="0000FF"/>
                </a:solidFill>
              </a:rPr>
              <a:t>Therefore, iron corrodes faster in contact with copper than with tin. Hence, the use of dissimilar metals should be avoided</a:t>
            </a:r>
          </a:p>
          <a:p>
            <a:pPr marL="0" lvl="0" indent="0" algn="just" defTabSz="720000">
              <a:lnSpc>
                <a:spcPct val="150000"/>
              </a:lnSpc>
              <a:spcBef>
                <a:spcPts val="0"/>
              </a:spcBef>
              <a:buNone/>
            </a:pPr>
            <a:r>
              <a:rPr lang="en-US" sz="1600" b="1" dirty="0" smtClean="0">
                <a:solidFill>
                  <a:schemeClr val="accent6">
                    <a:lumMod val="75000"/>
                  </a:schemeClr>
                </a:solidFill>
              </a:rPr>
              <a:t> </a:t>
            </a:r>
            <a:endParaRPr lang="en-IN" sz="1600" dirty="0">
              <a:solidFill>
                <a:srgbClr val="0070C0"/>
              </a:solidFill>
            </a:endParaRPr>
          </a:p>
        </p:txBody>
      </p:sp>
    </p:spTree>
    <p:extLst>
      <p:ext uri="{BB962C8B-B14F-4D97-AF65-F5344CB8AC3E}">
        <p14:creationId xmlns:p14="http://schemas.microsoft.com/office/powerpoint/2010/main" val="908581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915400" cy="762000"/>
          </a:xfrm>
        </p:spPr>
        <p:txBody>
          <a:bodyPr>
            <a:normAutofit/>
          </a:bodyPr>
          <a:lstStyle/>
          <a:p>
            <a:r>
              <a:rPr lang="en-US" sz="3200" b="1" dirty="0" smtClean="0">
                <a:solidFill>
                  <a:srgbClr val="00B0F0"/>
                </a:solidFill>
              </a:rPr>
              <a:t>Primary Factors Affecting Rate of Corrosion…..</a:t>
            </a:r>
            <a:endParaRPr lang="en-US" sz="3200" b="1" dirty="0">
              <a:solidFill>
                <a:srgbClr val="00B0F0"/>
              </a:solidFill>
            </a:endParaRPr>
          </a:p>
        </p:txBody>
      </p:sp>
      <p:sp>
        <p:nvSpPr>
          <p:cNvPr id="3" name="Content Placeholder 2"/>
          <p:cNvSpPr>
            <a:spLocks noGrp="1"/>
          </p:cNvSpPr>
          <p:nvPr>
            <p:ph idx="1"/>
          </p:nvPr>
        </p:nvSpPr>
        <p:spPr>
          <a:xfrm>
            <a:off x="412750" y="1091453"/>
            <a:ext cx="8997950" cy="6172200"/>
          </a:xfrm>
        </p:spPr>
        <p:txBody>
          <a:bodyPr>
            <a:noAutofit/>
          </a:bodyPr>
          <a:lstStyle/>
          <a:p>
            <a:pPr marL="0" lvl="0" indent="-274320" algn="just" defTabSz="720000">
              <a:lnSpc>
                <a:spcPct val="120000"/>
              </a:lnSpc>
              <a:spcBef>
                <a:spcPts val="600"/>
              </a:spcBef>
              <a:spcAft>
                <a:spcPts val="600"/>
              </a:spcAft>
              <a:buNone/>
            </a:pPr>
            <a:r>
              <a:rPr lang="en-US" sz="2400" b="1" dirty="0" smtClean="0">
                <a:solidFill>
                  <a:schemeClr val="accent6">
                    <a:lumMod val="75000"/>
                  </a:schemeClr>
                </a:solidFill>
              </a:rPr>
              <a:t> </a:t>
            </a:r>
          </a:p>
          <a:p>
            <a:pPr marL="0" lvl="0" indent="-274320" algn="just" defTabSz="720000">
              <a:lnSpc>
                <a:spcPct val="120000"/>
              </a:lnSpc>
              <a:spcBef>
                <a:spcPts val="600"/>
              </a:spcBef>
              <a:spcAft>
                <a:spcPts val="600"/>
              </a:spcAft>
              <a:buNone/>
            </a:pPr>
            <a:r>
              <a:rPr lang="en-US" sz="2400" b="1" dirty="0" smtClean="0">
                <a:solidFill>
                  <a:schemeClr val="accent6">
                    <a:lumMod val="75000"/>
                  </a:schemeClr>
                </a:solidFill>
              </a:rPr>
              <a:t>2. </a:t>
            </a:r>
            <a:r>
              <a:rPr lang="en-US" sz="2400" b="1" u="sng" dirty="0" smtClean="0">
                <a:solidFill>
                  <a:schemeClr val="accent6">
                    <a:lumMod val="75000"/>
                  </a:schemeClr>
                </a:solidFill>
              </a:rPr>
              <a:t>Anodic and Cathodic Area</a:t>
            </a:r>
            <a:r>
              <a:rPr lang="en-US" sz="2400" dirty="0" smtClean="0"/>
              <a:t>: Corrosion of a metal occurs fast if the anode area is small and the cathode area is large</a:t>
            </a:r>
            <a:endParaRPr lang="en-IN" sz="2400" dirty="0" smtClean="0"/>
          </a:p>
          <a:p>
            <a:pPr marL="0" lvl="0" indent="-274320" algn="just" defTabSz="720000">
              <a:lnSpc>
                <a:spcPct val="120000"/>
              </a:lnSpc>
              <a:spcBef>
                <a:spcPts val="600"/>
              </a:spcBef>
              <a:spcAft>
                <a:spcPts val="600"/>
              </a:spcAft>
              <a:buNone/>
            </a:pPr>
            <a:endParaRPr lang="en-US" sz="2400" dirty="0" smtClean="0"/>
          </a:p>
          <a:p>
            <a:pPr marL="0" lvl="0" indent="-274320" algn="just" defTabSz="720000">
              <a:lnSpc>
                <a:spcPct val="120000"/>
              </a:lnSpc>
              <a:spcBef>
                <a:spcPts val="600"/>
              </a:spcBef>
              <a:spcAft>
                <a:spcPts val="600"/>
              </a:spcAft>
              <a:buNone/>
            </a:pPr>
            <a:r>
              <a:rPr lang="en-US" sz="2400" dirty="0" smtClean="0"/>
              <a:t> </a:t>
            </a:r>
          </a:p>
          <a:p>
            <a:pPr marL="0" lvl="0" indent="-274320" algn="just" defTabSz="720000">
              <a:lnSpc>
                <a:spcPct val="120000"/>
              </a:lnSpc>
              <a:spcBef>
                <a:spcPts val="600"/>
              </a:spcBef>
              <a:spcAft>
                <a:spcPts val="600"/>
              </a:spcAft>
              <a:buNone/>
            </a:pPr>
            <a:endParaRPr lang="en-US" sz="2400" dirty="0"/>
          </a:p>
        </p:txBody>
      </p:sp>
      <p:grpSp>
        <p:nvGrpSpPr>
          <p:cNvPr id="4" name="Group 4"/>
          <p:cNvGrpSpPr>
            <a:grpSpLocks/>
          </p:cNvGrpSpPr>
          <p:nvPr/>
        </p:nvGrpSpPr>
        <p:grpSpPr bwMode="auto">
          <a:xfrm>
            <a:off x="381000" y="3352800"/>
            <a:ext cx="6438900" cy="1828847"/>
            <a:chOff x="288" y="1008"/>
            <a:chExt cx="5232" cy="1703"/>
          </a:xfrm>
        </p:grpSpPr>
        <p:pic>
          <p:nvPicPr>
            <p:cNvPr id="5" name="Picture 2" descr="C:\My Documents\Linktools\ch22\Fig 22_12.jpg"/>
            <p:cNvPicPr>
              <a:picLocks noChangeAspect="1" noChangeArrowheads="1"/>
            </p:cNvPicPr>
            <p:nvPr/>
          </p:nvPicPr>
          <p:blipFill>
            <a:blip r:embed="rId2" cstate="print"/>
            <a:srcRect/>
            <a:stretch>
              <a:fillRect/>
            </a:stretch>
          </p:blipFill>
          <p:spPr bwMode="auto">
            <a:xfrm>
              <a:off x="288" y="1008"/>
              <a:ext cx="5184" cy="1536"/>
            </a:xfrm>
            <a:prstGeom prst="rect">
              <a:avLst/>
            </a:prstGeom>
            <a:noFill/>
          </p:spPr>
        </p:pic>
        <p:sp>
          <p:nvSpPr>
            <p:cNvPr id="6" name="Text Box 3"/>
            <p:cNvSpPr txBox="1">
              <a:spLocks noChangeArrowheads="1"/>
            </p:cNvSpPr>
            <p:nvPr/>
          </p:nvSpPr>
          <p:spPr bwMode="auto">
            <a:xfrm rot="10800000" flipV="1">
              <a:off x="2880" y="2453"/>
              <a:ext cx="2640" cy="258"/>
            </a:xfrm>
            <a:prstGeom prst="rect">
              <a:avLst/>
            </a:prstGeom>
            <a:noFill/>
            <a:ln w="9525">
              <a:noFill/>
              <a:miter lim="800000"/>
              <a:headEnd/>
              <a:tailEnd/>
            </a:ln>
            <a:effectLst/>
          </p:spPr>
          <p:txBody>
            <a:bodyPr>
              <a:spAutoFit/>
            </a:bodyPr>
            <a:lstStyle/>
            <a:p>
              <a:pPr algn="ctr"/>
              <a:r>
                <a:rPr lang="en-US" sz="600">
                  <a:latin typeface="Times New Roman" pitchFamily="18" charset="0"/>
                </a:rPr>
                <a:t>©2003 Brooks/Cole, a division of Thomson Learning, Inc.  Thomson Learning</a:t>
              </a:r>
              <a:r>
                <a:rPr lang="en-US" sz="600" baseline="-25000">
                  <a:latin typeface="Times New Roman" pitchFamily="18" charset="0"/>
                </a:rPr>
                <a:t>™</a:t>
              </a:r>
              <a:r>
                <a:rPr lang="en-US" sz="600">
                  <a:latin typeface="Times New Roman" pitchFamily="18" charset="0"/>
                </a:rPr>
                <a:t> is a trademark used herein under license.</a:t>
              </a:r>
            </a:p>
          </p:txBody>
        </p:sp>
      </p:grpSp>
      <p:pic>
        <p:nvPicPr>
          <p:cNvPr id="7" name="Picture 3"/>
          <p:cNvPicPr>
            <a:picLocks noChangeAspect="1" noChangeArrowheads="1"/>
          </p:cNvPicPr>
          <p:nvPr/>
        </p:nvPicPr>
        <p:blipFill>
          <a:blip r:embed="rId3"/>
          <a:srcRect/>
          <a:stretch>
            <a:fillRect/>
          </a:stretch>
        </p:blipFill>
        <p:spPr bwMode="auto">
          <a:xfrm>
            <a:off x="7162800" y="2362200"/>
            <a:ext cx="2766165" cy="4038600"/>
          </a:xfrm>
          <a:prstGeom prst="rect">
            <a:avLst/>
          </a:prstGeom>
          <a:noFill/>
          <a:ln w="9525">
            <a:noFill/>
            <a:miter lim="800000"/>
            <a:headEnd/>
            <a:tailEnd/>
          </a:ln>
          <a:effectLst/>
        </p:spPr>
      </p:pic>
    </p:spTree>
    <p:extLst>
      <p:ext uri="{BB962C8B-B14F-4D97-AF65-F5344CB8AC3E}">
        <p14:creationId xmlns:p14="http://schemas.microsoft.com/office/powerpoint/2010/main" val="4245984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228600"/>
            <a:ext cx="8997950" cy="685800"/>
          </a:xfrm>
        </p:spPr>
        <p:txBody>
          <a:bodyPr>
            <a:noAutofit/>
          </a:bodyPr>
          <a:lstStyle/>
          <a:p>
            <a:r>
              <a:rPr lang="en-US" sz="3200" b="1" dirty="0" smtClean="0">
                <a:solidFill>
                  <a:srgbClr val="00B0F0"/>
                </a:solidFill>
              </a:rPr>
              <a:t>Primary Factors Affecting Rate of Corrosion….. </a:t>
            </a:r>
            <a:r>
              <a:rPr lang="en-US" sz="3200" b="1" dirty="0" smtClean="0">
                <a:solidFill>
                  <a:schemeClr val="accent5">
                    <a:lumMod val="75000"/>
                  </a:schemeClr>
                </a:solidFill>
                <a:effectLst>
                  <a:outerShdw blurRad="38100" dist="38100" dir="2700000" algn="tl">
                    <a:srgbClr val="000000">
                      <a:alpha val="43137"/>
                    </a:srgbClr>
                  </a:outerShdw>
                </a:effectLst>
                <a:latin typeface="Century Schoolbook" pitchFamily="18" charset="0"/>
              </a:rPr>
              <a:t/>
            </a:r>
            <a:br>
              <a:rPr lang="en-US" sz="3200" b="1" dirty="0" smtClean="0">
                <a:solidFill>
                  <a:schemeClr val="accent5">
                    <a:lumMod val="75000"/>
                  </a:schemeClr>
                </a:solidFill>
                <a:effectLst>
                  <a:outerShdw blurRad="38100" dist="38100" dir="2700000" algn="tl">
                    <a:srgbClr val="000000">
                      <a:alpha val="43137"/>
                    </a:srgbClr>
                  </a:outerShdw>
                </a:effectLst>
                <a:latin typeface="Century Schoolbook" pitchFamily="18" charset="0"/>
              </a:rPr>
            </a:br>
            <a:endParaRPr lang="en-IN" sz="3200" dirty="0">
              <a:solidFill>
                <a:schemeClr val="accent5">
                  <a:lumMod val="75000"/>
                </a:schemeClr>
              </a:solidFill>
              <a:latin typeface="Calibri" pitchFamily="34" charset="0"/>
            </a:endParaRPr>
          </a:p>
        </p:txBody>
      </p:sp>
      <p:sp>
        <p:nvSpPr>
          <p:cNvPr id="3" name="Content Placeholder 2"/>
          <p:cNvSpPr>
            <a:spLocks noGrp="1"/>
          </p:cNvSpPr>
          <p:nvPr>
            <p:ph idx="1"/>
          </p:nvPr>
        </p:nvSpPr>
        <p:spPr>
          <a:xfrm>
            <a:off x="330200" y="1219200"/>
            <a:ext cx="9163050" cy="1981200"/>
          </a:xfrm>
        </p:spPr>
        <p:txBody>
          <a:bodyPr>
            <a:normAutofit lnSpcReduction="10000"/>
          </a:bodyPr>
          <a:lstStyle/>
          <a:p>
            <a:pPr marL="182880" lvl="0" indent="0" algn="just">
              <a:spcBef>
                <a:spcPts val="600"/>
              </a:spcBef>
              <a:spcAft>
                <a:spcPts val="600"/>
              </a:spcAft>
              <a:buNone/>
            </a:pPr>
            <a:r>
              <a:rPr lang="en-US" sz="2400" b="1" dirty="0" smtClean="0">
                <a:solidFill>
                  <a:schemeClr val="accent6">
                    <a:lumMod val="75000"/>
                  </a:schemeClr>
                </a:solidFill>
              </a:rPr>
              <a:t>3. Nature of corrosion product formed</a:t>
            </a:r>
            <a:r>
              <a:rPr lang="en-US" sz="2400" dirty="0" smtClean="0">
                <a:solidFill>
                  <a:srgbClr val="FF0000"/>
                </a:solidFill>
              </a:rPr>
              <a:t>:</a:t>
            </a:r>
            <a:r>
              <a:rPr lang="en-US" sz="2400" dirty="0" smtClean="0"/>
              <a:t> </a:t>
            </a:r>
          </a:p>
          <a:p>
            <a:pPr marL="274320" lvl="0" indent="-274320" algn="just">
              <a:spcBef>
                <a:spcPts val="600"/>
              </a:spcBef>
              <a:spcAft>
                <a:spcPts val="600"/>
              </a:spcAft>
            </a:pPr>
            <a:r>
              <a:rPr lang="en-US" sz="2400" dirty="0" smtClean="0"/>
              <a:t>Product of corrosion is usually oxide of the metal</a:t>
            </a:r>
          </a:p>
          <a:p>
            <a:pPr marL="274320" lvl="0" indent="-274320" algn="just">
              <a:spcBef>
                <a:spcPts val="600"/>
              </a:spcBef>
              <a:spcAft>
                <a:spcPts val="600"/>
              </a:spcAft>
            </a:pPr>
            <a:r>
              <a:rPr lang="en-US" sz="2400" dirty="0" smtClean="0"/>
              <a:t>Forms a thin layer on the metal surface</a:t>
            </a:r>
          </a:p>
          <a:p>
            <a:pPr marL="274320" lvl="0" indent="-274320" algn="just">
              <a:spcBef>
                <a:spcPts val="600"/>
              </a:spcBef>
              <a:spcAft>
                <a:spcPts val="600"/>
              </a:spcAft>
            </a:pPr>
            <a:r>
              <a:rPr lang="en-US" sz="2400" dirty="0" smtClean="0"/>
              <a:t>The nature of </a:t>
            </a:r>
            <a:r>
              <a:rPr lang="en-US" sz="2400" dirty="0" smtClean="0">
                <a:solidFill>
                  <a:srgbClr val="0000FF"/>
                </a:solidFill>
              </a:rPr>
              <a:t>oxide layer formed determines the corrosion rate</a:t>
            </a:r>
            <a:endParaRPr lang="en-IN" sz="2400" dirty="0" smtClean="0"/>
          </a:p>
          <a:p>
            <a:pPr>
              <a:buNone/>
            </a:pPr>
            <a:endParaRPr lang="en-IN" sz="2400" dirty="0"/>
          </a:p>
        </p:txBody>
      </p:sp>
      <p:pic>
        <p:nvPicPr>
          <p:cNvPr id="1026" name="Picture 2"/>
          <p:cNvPicPr>
            <a:picLocks noChangeAspect="1" noChangeArrowheads="1"/>
          </p:cNvPicPr>
          <p:nvPr/>
        </p:nvPicPr>
        <p:blipFill>
          <a:blip r:embed="rId2" cstate="print"/>
          <a:srcRect/>
          <a:stretch>
            <a:fillRect/>
          </a:stretch>
        </p:blipFill>
        <p:spPr bwMode="auto">
          <a:xfrm>
            <a:off x="1981200" y="3200400"/>
            <a:ext cx="5828630" cy="2438400"/>
          </a:xfrm>
          <a:prstGeom prst="rect">
            <a:avLst/>
          </a:prstGeom>
          <a:noFill/>
          <a:ln w="9525">
            <a:noFill/>
            <a:miter lim="800000"/>
            <a:headEnd/>
            <a:tailEnd/>
          </a:ln>
          <a:effectLst/>
        </p:spPr>
      </p:pic>
    </p:spTree>
    <p:extLst>
      <p:ext uri="{BB962C8B-B14F-4D97-AF65-F5344CB8AC3E}">
        <p14:creationId xmlns:p14="http://schemas.microsoft.com/office/powerpoint/2010/main" val="2177309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B0F0"/>
                </a:solidFill>
              </a:rPr>
              <a:t>Summary</a:t>
            </a:r>
            <a:endParaRPr lang="en-US" b="1" dirty="0">
              <a:solidFill>
                <a:srgbClr val="00B0F0"/>
              </a:solidFill>
            </a:endParaRPr>
          </a:p>
        </p:txBody>
      </p:sp>
      <p:sp>
        <p:nvSpPr>
          <p:cNvPr id="3" name="Content Placeholder 2"/>
          <p:cNvSpPr>
            <a:spLocks noGrp="1"/>
          </p:cNvSpPr>
          <p:nvPr>
            <p:ph idx="1"/>
          </p:nvPr>
        </p:nvSpPr>
        <p:spPr/>
        <p:txBody>
          <a:bodyPr/>
          <a:lstStyle/>
          <a:p>
            <a:pPr marL="800100" lvl="2" indent="0" algn="just">
              <a:spcBef>
                <a:spcPts val="600"/>
              </a:spcBef>
              <a:buNone/>
            </a:pPr>
            <a:endParaRPr lang="en-IN" dirty="0" smtClean="0"/>
          </a:p>
          <a:p>
            <a:pPr marL="274320" lvl="4" indent="-274320" algn="just">
              <a:spcBef>
                <a:spcPts val="0"/>
              </a:spcBef>
              <a:buFont typeface="Arial" pitchFamily="34" charset="0"/>
              <a:buChar char="•"/>
            </a:pPr>
            <a:r>
              <a:rPr lang="en-US" sz="2400" dirty="0" smtClean="0"/>
              <a:t>Differential aeration corrosion : Water-line corrosion and Pitting corrosion</a:t>
            </a:r>
          </a:p>
          <a:p>
            <a:pPr marL="274320" lvl="4" indent="-274320" algn="just">
              <a:spcBef>
                <a:spcPts val="0"/>
              </a:spcBef>
              <a:buFont typeface="Arial" pitchFamily="34" charset="0"/>
              <a:buChar char="•"/>
            </a:pPr>
            <a:endParaRPr lang="en-IN" sz="2400" dirty="0" smtClean="0"/>
          </a:p>
          <a:p>
            <a:pPr marL="274320" lvl="4" indent="-274320" algn="just">
              <a:spcBef>
                <a:spcPts val="0"/>
              </a:spcBef>
              <a:buFont typeface="Arial" pitchFamily="34" charset="0"/>
              <a:buChar char="•"/>
            </a:pPr>
            <a:r>
              <a:rPr lang="en-US" sz="2400" dirty="0" smtClean="0"/>
              <a:t>Stress corrosion with specific reference to boiler corrosion</a:t>
            </a:r>
          </a:p>
          <a:p>
            <a:pPr marL="274320" lvl="4" indent="-274320" algn="just">
              <a:spcBef>
                <a:spcPts val="0"/>
              </a:spcBef>
              <a:buFont typeface="Arial" pitchFamily="34" charset="0"/>
              <a:buChar char="•"/>
            </a:pPr>
            <a:endParaRPr lang="en-US" sz="2400" dirty="0" smtClean="0"/>
          </a:p>
          <a:p>
            <a:pPr marL="274320" lvl="4" indent="-274320" algn="just">
              <a:spcBef>
                <a:spcPts val="0"/>
              </a:spcBef>
              <a:buFont typeface="Arial" pitchFamily="34" charset="0"/>
              <a:buChar char="•"/>
            </a:pPr>
            <a:r>
              <a:rPr lang="en-US" sz="2400" dirty="0" smtClean="0"/>
              <a:t>Factors affecting corrosion can be p</a:t>
            </a:r>
            <a:r>
              <a:rPr lang="en-US" dirty="0" smtClean="0"/>
              <a:t>rimary </a:t>
            </a:r>
            <a:r>
              <a:rPr lang="en-US" dirty="0"/>
              <a:t>Factors (Nature of metal</a:t>
            </a:r>
            <a:r>
              <a:rPr lang="en-US" dirty="0" smtClean="0"/>
              <a:t>) such as electrode potential, Areas </a:t>
            </a:r>
            <a:r>
              <a:rPr lang="en-US" dirty="0"/>
              <a:t>of anode and cathode</a:t>
            </a:r>
            <a:endParaRPr lang="en-IN" dirty="0"/>
          </a:p>
          <a:p>
            <a:endParaRPr lang="en-US" dirty="0"/>
          </a:p>
        </p:txBody>
      </p:sp>
    </p:spTree>
    <p:extLst>
      <p:ext uri="{BB962C8B-B14F-4D97-AF65-F5344CB8AC3E}">
        <p14:creationId xmlns:p14="http://schemas.microsoft.com/office/powerpoint/2010/main" val="1179598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371600"/>
            <a:ext cx="8997950" cy="1143000"/>
          </a:xfrm>
        </p:spPr>
        <p:txBody>
          <a:bodyPr>
            <a:normAutofit/>
          </a:bodyPr>
          <a:lstStyle/>
          <a:p>
            <a:pPr marL="274320" indent="-274320" algn="just">
              <a:lnSpc>
                <a:spcPct val="120000"/>
              </a:lnSpc>
              <a:spcBef>
                <a:spcPts val="600"/>
              </a:spcBef>
              <a:spcAft>
                <a:spcPts val="600"/>
              </a:spcAft>
            </a:pPr>
            <a:r>
              <a:rPr lang="en-US" sz="2400" dirty="0" smtClean="0"/>
              <a:t>Occurs due to difference in the concentration of air over the surface of a metal  </a:t>
            </a:r>
            <a:endParaRPr lang="en-IN" sz="2400" dirty="0"/>
          </a:p>
        </p:txBody>
      </p:sp>
      <p:pic>
        <p:nvPicPr>
          <p:cNvPr id="6" name="Picture 2"/>
          <p:cNvPicPr>
            <a:picLocks noChangeAspect="1" noChangeArrowheads="1"/>
          </p:cNvPicPr>
          <p:nvPr/>
        </p:nvPicPr>
        <p:blipFill>
          <a:blip r:embed="rId2" cstate="print"/>
          <a:srcRect/>
          <a:stretch>
            <a:fillRect/>
          </a:stretch>
        </p:blipFill>
        <p:spPr bwMode="auto">
          <a:xfrm>
            <a:off x="5695950" y="2819400"/>
            <a:ext cx="3630946" cy="3200400"/>
          </a:xfrm>
          <a:prstGeom prst="rect">
            <a:avLst/>
          </a:prstGeom>
          <a:noFill/>
          <a:ln w="9525">
            <a:noFill/>
            <a:miter lim="800000"/>
            <a:headEnd/>
            <a:tailEnd/>
          </a:ln>
          <a:effectLst/>
        </p:spPr>
      </p:pic>
      <p:sp>
        <p:nvSpPr>
          <p:cNvPr id="8" name="Title 1"/>
          <p:cNvSpPr>
            <a:spLocks noGrp="1"/>
          </p:cNvSpPr>
          <p:nvPr>
            <p:ph type="title"/>
          </p:nvPr>
        </p:nvSpPr>
        <p:spPr>
          <a:xfrm>
            <a:off x="330200" y="304800"/>
            <a:ext cx="8915400" cy="639762"/>
          </a:xfrm>
        </p:spPr>
        <p:txBody>
          <a:bodyPr>
            <a:noAutofit/>
          </a:bodyPr>
          <a:lstStyle/>
          <a:p>
            <a:r>
              <a:rPr lang="en-US" sz="3200" b="1" dirty="0" smtClean="0">
                <a:solidFill>
                  <a:srgbClr val="00B0F0"/>
                </a:solidFill>
              </a:rPr>
              <a:t>Differential Aeration Corrosion</a:t>
            </a:r>
            <a:endParaRPr lang="en-IN" sz="3200" b="1" dirty="0">
              <a:solidFill>
                <a:srgbClr val="00B0F0"/>
              </a:solidFill>
            </a:endParaRPr>
          </a:p>
        </p:txBody>
      </p:sp>
      <p:pic>
        <p:nvPicPr>
          <p:cNvPr id="1026" name="Picture 2"/>
          <p:cNvPicPr>
            <a:picLocks noChangeAspect="1" noChangeArrowheads="1"/>
          </p:cNvPicPr>
          <p:nvPr/>
        </p:nvPicPr>
        <p:blipFill>
          <a:blip r:embed="rId3" cstate="print"/>
          <a:srcRect/>
          <a:stretch>
            <a:fillRect/>
          </a:stretch>
        </p:blipFill>
        <p:spPr bwMode="auto">
          <a:xfrm>
            <a:off x="222986" y="3048000"/>
            <a:ext cx="5472964" cy="2495550"/>
          </a:xfrm>
          <a:prstGeom prst="rect">
            <a:avLst/>
          </a:prstGeom>
          <a:noFill/>
          <a:ln w="9525">
            <a:noFill/>
            <a:miter lim="800000"/>
            <a:headEnd/>
            <a:tailEnd/>
          </a:ln>
          <a:effectLst/>
        </p:spPr>
      </p:pic>
    </p:spTree>
    <p:extLst>
      <p:ext uri="{BB962C8B-B14F-4D97-AF65-F5344CB8AC3E}">
        <p14:creationId xmlns:p14="http://schemas.microsoft.com/office/powerpoint/2010/main" val="3688354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p:cNvPicPr>
          <p:nvPr>
            <p:ph idx="1"/>
          </p:nvPr>
        </p:nvPicPr>
        <p:blipFill>
          <a:blip r:embed="rId2" cstate="print"/>
          <a:srcRect/>
          <a:stretch>
            <a:fillRect/>
          </a:stretch>
        </p:blipFill>
        <p:spPr bwMode="auto">
          <a:xfrm>
            <a:off x="2559050" y="1219200"/>
            <a:ext cx="3879850" cy="2362200"/>
          </a:xfrm>
          <a:prstGeom prst="rect">
            <a:avLst/>
          </a:prstGeom>
          <a:noFill/>
          <a:ln w="9525">
            <a:noFill/>
            <a:miter lim="800000"/>
            <a:headEnd/>
            <a:tailEnd/>
          </a:ln>
        </p:spPr>
      </p:pic>
      <p:sp>
        <p:nvSpPr>
          <p:cNvPr id="6" name="TextBox 5"/>
          <p:cNvSpPr txBox="1"/>
          <p:nvPr/>
        </p:nvSpPr>
        <p:spPr>
          <a:xfrm>
            <a:off x="742950" y="3886200"/>
            <a:ext cx="7924800" cy="2680734"/>
          </a:xfrm>
          <a:prstGeom prst="rect">
            <a:avLst/>
          </a:prstGeom>
          <a:noFill/>
        </p:spPr>
        <p:txBody>
          <a:bodyPr wrap="square" rtlCol="0">
            <a:spAutoFit/>
          </a:bodyPr>
          <a:lstStyle/>
          <a:p>
            <a:pPr marL="274320" indent="-274320" algn="just">
              <a:lnSpc>
                <a:spcPct val="120000"/>
              </a:lnSpc>
              <a:spcBef>
                <a:spcPts val="600"/>
              </a:spcBef>
              <a:spcAft>
                <a:spcPts val="600"/>
              </a:spcAft>
              <a:buFont typeface="Arial" pitchFamily="34" charset="0"/>
              <a:buChar char="•"/>
            </a:pPr>
            <a:r>
              <a:rPr lang="en-US" sz="2400" dirty="0" smtClean="0">
                <a:latin typeface="+mn-lt"/>
              </a:rPr>
              <a:t>Anodic reaction: At bottom (Low concentration of air)</a:t>
            </a:r>
          </a:p>
          <a:p>
            <a:pPr marL="274320" indent="-274320" algn="just">
              <a:lnSpc>
                <a:spcPct val="120000"/>
              </a:lnSpc>
              <a:spcBef>
                <a:spcPts val="600"/>
              </a:spcBef>
              <a:spcAft>
                <a:spcPts val="600"/>
              </a:spcAft>
            </a:pPr>
            <a:r>
              <a:rPr lang="en-US" sz="2400" dirty="0" smtClean="0">
                <a:latin typeface="+mn-lt"/>
              </a:rPr>
              <a:t>                    Fe </a:t>
            </a:r>
            <a:r>
              <a:rPr lang="en-US" sz="2400" dirty="0" smtClean="0">
                <a:latin typeface="+mn-lt"/>
                <a:sym typeface="Symbol"/>
              </a:rPr>
              <a:t></a:t>
            </a:r>
            <a:r>
              <a:rPr lang="en-US" sz="2400" dirty="0" smtClean="0">
                <a:latin typeface="+mn-lt"/>
              </a:rPr>
              <a:t> Fe</a:t>
            </a:r>
            <a:r>
              <a:rPr lang="en-US" sz="2400" baseline="30000" dirty="0" smtClean="0">
                <a:latin typeface="+mn-lt"/>
              </a:rPr>
              <a:t>2+</a:t>
            </a:r>
            <a:r>
              <a:rPr lang="en-US" sz="2400" dirty="0" smtClean="0">
                <a:latin typeface="+mn-lt"/>
              </a:rPr>
              <a:t> + 2e</a:t>
            </a:r>
            <a:r>
              <a:rPr lang="en-US" sz="2400" baseline="30000" dirty="0" smtClean="0">
                <a:latin typeface="+mn-lt"/>
              </a:rPr>
              <a:t>-</a:t>
            </a:r>
            <a:endParaRPr lang="en-IN" sz="2400" baseline="30000" dirty="0" smtClean="0">
              <a:latin typeface="+mn-lt"/>
            </a:endParaRPr>
          </a:p>
          <a:p>
            <a:pPr marL="274320" indent="-274320" algn="just">
              <a:lnSpc>
                <a:spcPct val="120000"/>
              </a:lnSpc>
              <a:spcBef>
                <a:spcPts val="600"/>
              </a:spcBef>
              <a:spcAft>
                <a:spcPts val="600"/>
              </a:spcAft>
              <a:buFont typeface="Arial" pitchFamily="34" charset="0"/>
              <a:buChar char="•"/>
            </a:pPr>
            <a:r>
              <a:rPr lang="en-US" sz="2400" dirty="0" smtClean="0">
                <a:latin typeface="+mn-lt"/>
              </a:rPr>
              <a:t>Cathodic reaction: At top (Higher concentration of air)</a:t>
            </a:r>
          </a:p>
          <a:p>
            <a:pPr marL="274320" indent="-274320" algn="just">
              <a:lnSpc>
                <a:spcPct val="120000"/>
              </a:lnSpc>
              <a:spcBef>
                <a:spcPts val="600"/>
              </a:spcBef>
              <a:spcAft>
                <a:spcPts val="600"/>
              </a:spcAft>
            </a:pPr>
            <a:r>
              <a:rPr lang="en-US" sz="2400" dirty="0" smtClean="0">
                <a:latin typeface="+mn-lt"/>
              </a:rPr>
              <a:t>	            O</a:t>
            </a:r>
            <a:r>
              <a:rPr lang="en-US" sz="2400" baseline="-25000" dirty="0" smtClean="0">
                <a:latin typeface="+mn-lt"/>
              </a:rPr>
              <a:t>2</a:t>
            </a:r>
            <a:r>
              <a:rPr lang="en-US" sz="2400" dirty="0" smtClean="0">
                <a:latin typeface="+mn-lt"/>
              </a:rPr>
              <a:t> + 2H</a:t>
            </a:r>
            <a:r>
              <a:rPr lang="en-US" sz="2400" baseline="-25000" dirty="0" smtClean="0">
                <a:latin typeface="+mn-lt"/>
              </a:rPr>
              <a:t>2</a:t>
            </a:r>
            <a:r>
              <a:rPr lang="en-US" sz="2400" dirty="0" smtClean="0">
                <a:latin typeface="+mn-lt"/>
              </a:rPr>
              <a:t>O + 2e </a:t>
            </a:r>
            <a:r>
              <a:rPr lang="en-US" sz="2400" dirty="0" smtClean="0">
                <a:latin typeface="+mn-lt"/>
                <a:sym typeface="Symbol"/>
              </a:rPr>
              <a:t></a:t>
            </a:r>
            <a:r>
              <a:rPr lang="en-US" sz="2400" dirty="0" smtClean="0">
                <a:latin typeface="+mn-lt"/>
              </a:rPr>
              <a:t> 4OH</a:t>
            </a:r>
            <a:r>
              <a:rPr lang="en-US" sz="2400" baseline="30000" dirty="0" smtClean="0">
                <a:latin typeface="+mn-lt"/>
              </a:rPr>
              <a:t>-</a:t>
            </a:r>
            <a:endParaRPr lang="en-IN" sz="2400" dirty="0" smtClean="0">
              <a:latin typeface="+mn-lt"/>
            </a:endParaRPr>
          </a:p>
          <a:p>
            <a:endParaRPr lang="en-US" dirty="0">
              <a:latin typeface="+mn-lt"/>
            </a:endParaRPr>
          </a:p>
        </p:txBody>
      </p:sp>
      <p:sp>
        <p:nvSpPr>
          <p:cNvPr id="7" name="Title 1"/>
          <p:cNvSpPr>
            <a:spLocks noGrp="1"/>
          </p:cNvSpPr>
          <p:nvPr>
            <p:ph type="title"/>
          </p:nvPr>
        </p:nvSpPr>
        <p:spPr>
          <a:xfrm>
            <a:off x="495300" y="274638"/>
            <a:ext cx="8915400" cy="639762"/>
          </a:xfrm>
        </p:spPr>
        <p:txBody>
          <a:bodyPr>
            <a:noAutofit/>
          </a:bodyPr>
          <a:lstStyle/>
          <a:p>
            <a:r>
              <a:rPr lang="en-US" sz="3200" b="1" dirty="0" smtClean="0">
                <a:solidFill>
                  <a:srgbClr val="00B0F0"/>
                </a:solidFill>
              </a:rPr>
              <a:t>Differential Aeration Corrosion</a:t>
            </a:r>
            <a:endParaRPr lang="en-IN" sz="3200" b="1" dirty="0">
              <a:solidFill>
                <a:srgbClr val="00B0F0"/>
              </a:solidFill>
            </a:endParaRPr>
          </a:p>
        </p:txBody>
      </p:sp>
    </p:spTree>
    <p:extLst>
      <p:ext uri="{BB962C8B-B14F-4D97-AF65-F5344CB8AC3E}">
        <p14:creationId xmlns:p14="http://schemas.microsoft.com/office/powerpoint/2010/main" val="2775266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838200"/>
            <a:ext cx="6026150" cy="5867400"/>
          </a:xfrm>
        </p:spPr>
        <p:txBody>
          <a:bodyPr>
            <a:normAutofit/>
          </a:bodyPr>
          <a:lstStyle/>
          <a:p>
            <a:pPr marL="0" indent="-274320" algn="just">
              <a:spcBef>
                <a:spcPts val="600"/>
              </a:spcBef>
              <a:spcAft>
                <a:spcPts val="600"/>
              </a:spcAft>
              <a:buNone/>
            </a:pPr>
            <a:r>
              <a:rPr lang="en-US" sz="2400" dirty="0" smtClean="0"/>
              <a:t>Examples of Differential aeration corrosion:</a:t>
            </a:r>
            <a:endParaRPr lang="en-IN" sz="2400" dirty="0" smtClean="0"/>
          </a:p>
          <a:p>
            <a:pPr marL="0" lvl="0" indent="-274320" algn="just">
              <a:spcBef>
                <a:spcPts val="600"/>
              </a:spcBef>
              <a:spcAft>
                <a:spcPts val="600"/>
              </a:spcAft>
              <a:buFont typeface="+mj-lt"/>
              <a:buAutoNum type="arabicPeriod"/>
            </a:pPr>
            <a:r>
              <a:rPr lang="en-US" sz="2400" dirty="0" smtClean="0"/>
              <a:t>Water-line corrosion</a:t>
            </a:r>
            <a:endParaRPr lang="en-IN" sz="2400" dirty="0" smtClean="0"/>
          </a:p>
          <a:p>
            <a:pPr marL="0" lvl="0" indent="-274320" algn="just">
              <a:spcBef>
                <a:spcPts val="600"/>
              </a:spcBef>
              <a:spcAft>
                <a:spcPts val="600"/>
              </a:spcAft>
              <a:buFont typeface="+mj-lt"/>
              <a:buAutoNum type="arabicPeriod"/>
            </a:pPr>
            <a:r>
              <a:rPr lang="en-US" sz="2400" dirty="0" smtClean="0"/>
              <a:t>Pitting corrosion</a:t>
            </a:r>
            <a:endParaRPr lang="en-IN" sz="2400" dirty="0" smtClean="0"/>
          </a:p>
          <a:p>
            <a:pPr marL="0" indent="0" algn="just">
              <a:spcBef>
                <a:spcPts val="600"/>
              </a:spcBef>
              <a:spcAft>
                <a:spcPts val="600"/>
              </a:spcAft>
              <a:buNone/>
            </a:pPr>
            <a:r>
              <a:rPr lang="en-US" sz="2400" dirty="0" smtClean="0">
                <a:solidFill>
                  <a:schemeClr val="accent6">
                    <a:lumMod val="75000"/>
                  </a:schemeClr>
                </a:solidFill>
              </a:rPr>
              <a:t> 1. Water-Line corrosion: </a:t>
            </a:r>
          </a:p>
          <a:p>
            <a:pPr marL="274320" indent="-274320" algn="just">
              <a:spcBef>
                <a:spcPts val="600"/>
              </a:spcBef>
              <a:spcAft>
                <a:spcPts val="600"/>
              </a:spcAft>
            </a:pPr>
            <a:r>
              <a:rPr lang="en-US" sz="2400" dirty="0" smtClean="0"/>
              <a:t>Corrosion is observed in steel water tanks, ships floating in seawater etc.</a:t>
            </a:r>
          </a:p>
          <a:p>
            <a:pPr marL="274320" indent="-274320" algn="just">
              <a:spcBef>
                <a:spcPts val="600"/>
              </a:spcBef>
              <a:spcAft>
                <a:spcPts val="600"/>
              </a:spcAft>
            </a:pPr>
            <a:r>
              <a:rPr lang="en-US" sz="2400" dirty="0" smtClean="0"/>
              <a:t>Area just below the water line is less exposed to air and act as anode</a:t>
            </a:r>
          </a:p>
          <a:p>
            <a:pPr marL="274320" indent="-274320" algn="just">
              <a:spcBef>
                <a:spcPts val="600"/>
              </a:spcBef>
              <a:spcAft>
                <a:spcPts val="600"/>
              </a:spcAft>
            </a:pPr>
            <a:r>
              <a:rPr lang="en-US" sz="2400" dirty="0" smtClean="0"/>
              <a:t>Area just above the water line is more exposed to air and act as cathode</a:t>
            </a:r>
            <a:endParaRPr lang="en-IN" sz="2400" dirty="0" smtClean="0"/>
          </a:p>
          <a:p>
            <a:pPr>
              <a:lnSpc>
                <a:spcPct val="150000"/>
              </a:lnSpc>
              <a:buNone/>
            </a:pPr>
            <a:endParaRPr lang="en-IN" sz="2400" b="1" dirty="0" smtClean="0">
              <a:latin typeface="Century Schoolbook" pitchFamily="18" charset="0"/>
            </a:endParaRPr>
          </a:p>
          <a:p>
            <a:pPr>
              <a:buNone/>
            </a:pPr>
            <a:endParaRPr lang="en-IN" dirty="0"/>
          </a:p>
        </p:txBody>
      </p:sp>
      <p:pic>
        <p:nvPicPr>
          <p:cNvPr id="4" name="Picture 3"/>
          <p:cNvPicPr/>
          <p:nvPr/>
        </p:nvPicPr>
        <p:blipFill>
          <a:blip r:embed="rId2" cstate="print"/>
          <a:srcRect/>
          <a:stretch>
            <a:fillRect/>
          </a:stretch>
        </p:blipFill>
        <p:spPr bwMode="auto">
          <a:xfrm>
            <a:off x="6438900" y="838200"/>
            <a:ext cx="3219450" cy="281940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6521450" y="3733800"/>
            <a:ext cx="2889250" cy="2933700"/>
          </a:xfrm>
          <a:prstGeom prst="rect">
            <a:avLst/>
          </a:prstGeom>
          <a:noFill/>
          <a:ln w="9525">
            <a:noFill/>
            <a:miter lim="800000"/>
            <a:headEnd/>
            <a:tailEnd/>
          </a:ln>
          <a:effectLst/>
        </p:spPr>
      </p:pic>
      <p:sp>
        <p:nvSpPr>
          <p:cNvPr id="8" name="Title 1"/>
          <p:cNvSpPr>
            <a:spLocks noGrp="1"/>
          </p:cNvSpPr>
          <p:nvPr>
            <p:ph type="title"/>
          </p:nvPr>
        </p:nvSpPr>
        <p:spPr>
          <a:xfrm>
            <a:off x="495300" y="274638"/>
            <a:ext cx="8915400" cy="639762"/>
          </a:xfrm>
        </p:spPr>
        <p:txBody>
          <a:bodyPr>
            <a:noAutofit/>
          </a:bodyPr>
          <a:lstStyle/>
          <a:p>
            <a:r>
              <a:rPr lang="en-US" sz="3200" b="1" dirty="0" smtClean="0">
                <a:solidFill>
                  <a:srgbClr val="00B0F0"/>
                </a:solidFill>
              </a:rPr>
              <a:t>Differential Aeration Corrosion</a:t>
            </a:r>
            <a:endParaRPr lang="en-IN" sz="3200" b="1" dirty="0">
              <a:solidFill>
                <a:srgbClr val="00B0F0"/>
              </a:solidFill>
            </a:endParaRPr>
          </a:p>
        </p:txBody>
      </p:sp>
    </p:spTree>
    <p:extLst>
      <p:ext uri="{BB962C8B-B14F-4D97-AF65-F5344CB8AC3E}">
        <p14:creationId xmlns:p14="http://schemas.microsoft.com/office/powerpoint/2010/main" val="3880595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52400"/>
            <a:ext cx="9245600" cy="609600"/>
          </a:xfrm>
        </p:spPr>
        <p:txBody>
          <a:bodyPr>
            <a:normAutofit/>
          </a:bodyPr>
          <a:lstStyle/>
          <a:p>
            <a:r>
              <a:rPr lang="en-US" sz="3200" b="1" dirty="0" smtClean="0">
                <a:solidFill>
                  <a:srgbClr val="00B0F0"/>
                </a:solidFill>
              </a:rPr>
              <a:t>Differential aeration corrosion</a:t>
            </a:r>
            <a:endParaRPr lang="en-IN" sz="3200" b="1" dirty="0">
              <a:solidFill>
                <a:srgbClr val="00B0F0"/>
              </a:solidFill>
            </a:endParaRPr>
          </a:p>
        </p:txBody>
      </p:sp>
      <p:sp>
        <p:nvSpPr>
          <p:cNvPr id="3" name="Content Placeholder 2"/>
          <p:cNvSpPr>
            <a:spLocks noGrp="1"/>
          </p:cNvSpPr>
          <p:nvPr>
            <p:ph idx="1"/>
          </p:nvPr>
        </p:nvSpPr>
        <p:spPr>
          <a:xfrm>
            <a:off x="412750" y="762000"/>
            <a:ext cx="9163050" cy="2286000"/>
          </a:xfrm>
        </p:spPr>
        <p:txBody>
          <a:bodyPr>
            <a:normAutofit fontScale="92500" lnSpcReduction="20000"/>
          </a:bodyPr>
          <a:lstStyle/>
          <a:p>
            <a:pPr marL="274320" indent="-274320" algn="just">
              <a:spcBef>
                <a:spcPts val="600"/>
              </a:spcBef>
              <a:buNone/>
            </a:pPr>
            <a:r>
              <a:rPr lang="en-US" sz="2400" dirty="0" smtClean="0">
                <a:solidFill>
                  <a:schemeClr val="accent6">
                    <a:lumMod val="75000"/>
                  </a:schemeClr>
                </a:solidFill>
              </a:rPr>
              <a:t>2</a:t>
            </a:r>
            <a:r>
              <a:rPr lang="en-US" sz="2400" dirty="0" smtClean="0">
                <a:solidFill>
                  <a:srgbClr val="FF0000"/>
                </a:solidFill>
              </a:rPr>
              <a:t>.</a:t>
            </a:r>
            <a:r>
              <a:rPr lang="en-US" sz="2600" dirty="0" smtClean="0">
                <a:solidFill>
                  <a:srgbClr val="FF0000"/>
                </a:solidFill>
              </a:rPr>
              <a:t> </a:t>
            </a:r>
            <a:r>
              <a:rPr lang="en-US" sz="2600" u="sng" dirty="0" smtClean="0">
                <a:solidFill>
                  <a:schemeClr val="accent6">
                    <a:lumMod val="75000"/>
                  </a:schemeClr>
                </a:solidFill>
              </a:rPr>
              <a:t>Pitting Corrosion</a:t>
            </a:r>
            <a:r>
              <a:rPr lang="en-US" sz="2600" dirty="0" smtClean="0">
                <a:solidFill>
                  <a:schemeClr val="accent6">
                    <a:lumMod val="75000"/>
                  </a:schemeClr>
                </a:solidFill>
              </a:rPr>
              <a:t>: </a:t>
            </a:r>
          </a:p>
          <a:p>
            <a:pPr marL="274320" indent="-274320" algn="just">
              <a:spcBef>
                <a:spcPts val="600"/>
              </a:spcBef>
            </a:pPr>
            <a:r>
              <a:rPr lang="en-US" sz="2600" dirty="0" smtClean="0"/>
              <a:t>Occurs when dust particles get deposited on the metal surface</a:t>
            </a:r>
          </a:p>
          <a:p>
            <a:pPr marL="274320" indent="-274320" algn="just">
              <a:spcBef>
                <a:spcPts val="600"/>
              </a:spcBef>
            </a:pPr>
            <a:r>
              <a:rPr lang="en-US" sz="2600" dirty="0" smtClean="0"/>
              <a:t>Portion covered by the particles will be less aerated compared to exposed area and act as anode</a:t>
            </a:r>
          </a:p>
          <a:p>
            <a:pPr marL="274320" indent="-274320" algn="just">
              <a:spcBef>
                <a:spcPts val="600"/>
              </a:spcBef>
            </a:pPr>
            <a:r>
              <a:rPr lang="en-US" sz="2600" dirty="0" smtClean="0"/>
              <a:t>Portion which is exposed more to air/oxygen act as cathode</a:t>
            </a:r>
          </a:p>
          <a:p>
            <a:pPr marL="274320" indent="-274320" algn="just">
              <a:spcBef>
                <a:spcPts val="600"/>
              </a:spcBef>
            </a:pPr>
            <a:r>
              <a:rPr lang="en-US" sz="2600" dirty="0" smtClean="0"/>
              <a:t>Pitting corrosion is </a:t>
            </a:r>
            <a:r>
              <a:rPr lang="en-US" sz="2600" dirty="0" smtClean="0">
                <a:solidFill>
                  <a:schemeClr val="accent6">
                    <a:lumMod val="75000"/>
                  </a:schemeClr>
                </a:solidFill>
              </a:rPr>
              <a:t>localized and intense</a:t>
            </a:r>
            <a:endParaRPr lang="en-IN" sz="2600" dirty="0"/>
          </a:p>
        </p:txBody>
      </p:sp>
      <p:pic>
        <p:nvPicPr>
          <p:cNvPr id="4" name="Picture 3"/>
          <p:cNvPicPr/>
          <p:nvPr/>
        </p:nvPicPr>
        <p:blipFill>
          <a:blip r:embed="rId3" cstate="print"/>
          <a:srcRect/>
          <a:stretch>
            <a:fillRect/>
          </a:stretch>
        </p:blipFill>
        <p:spPr bwMode="auto">
          <a:xfrm>
            <a:off x="5283200" y="3352800"/>
            <a:ext cx="3797300" cy="2895600"/>
          </a:xfrm>
          <a:prstGeom prst="rect">
            <a:avLst/>
          </a:prstGeom>
          <a:noFill/>
          <a:ln w="9525">
            <a:noFill/>
            <a:miter lim="800000"/>
            <a:headEnd/>
            <a:tailEnd/>
          </a:ln>
        </p:spPr>
      </p:pic>
      <p:pic>
        <p:nvPicPr>
          <p:cNvPr id="5" name="Picture 3" descr="2c-5"/>
          <p:cNvPicPr>
            <a:picLocks noChangeAspect="1" noChangeArrowheads="1"/>
          </p:cNvPicPr>
          <p:nvPr/>
        </p:nvPicPr>
        <p:blipFill>
          <a:blip r:embed="rId4" cstate="print"/>
          <a:srcRect/>
          <a:stretch>
            <a:fillRect/>
          </a:stretch>
        </p:blipFill>
        <p:spPr bwMode="auto">
          <a:xfrm>
            <a:off x="412750" y="3276600"/>
            <a:ext cx="4342642" cy="2819400"/>
          </a:xfrm>
          <a:prstGeom prst="rect">
            <a:avLst/>
          </a:prstGeom>
          <a:noFill/>
          <a:ln w="9525">
            <a:noFill/>
            <a:miter lim="800000"/>
            <a:headEnd/>
            <a:tailEnd/>
          </a:ln>
        </p:spPr>
      </p:pic>
    </p:spTree>
    <p:extLst>
      <p:ext uri="{BB962C8B-B14F-4D97-AF65-F5344CB8AC3E}">
        <p14:creationId xmlns:p14="http://schemas.microsoft.com/office/powerpoint/2010/main" val="1816700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850" y="304800"/>
            <a:ext cx="6026150" cy="609600"/>
          </a:xfrm>
        </p:spPr>
        <p:txBody>
          <a:bodyPr>
            <a:noAutofit/>
          </a:bodyPr>
          <a:lstStyle/>
          <a:p>
            <a:r>
              <a:rPr lang="en-US" sz="3200" b="1" dirty="0" smtClean="0">
                <a:solidFill>
                  <a:srgbClr val="00B0F0"/>
                </a:solidFill>
              </a:rPr>
              <a:t>3. Stress Corrosion </a:t>
            </a:r>
            <a:endParaRPr lang="en-IN" sz="3200" b="1" dirty="0">
              <a:solidFill>
                <a:srgbClr val="00B0F0"/>
              </a:solidFill>
            </a:endParaRPr>
          </a:p>
        </p:txBody>
      </p:sp>
      <p:sp>
        <p:nvSpPr>
          <p:cNvPr id="3" name="Content Placeholder 2"/>
          <p:cNvSpPr>
            <a:spLocks noGrp="1"/>
          </p:cNvSpPr>
          <p:nvPr>
            <p:ph idx="1"/>
          </p:nvPr>
        </p:nvSpPr>
        <p:spPr>
          <a:xfrm>
            <a:off x="412750" y="838200"/>
            <a:ext cx="9245600" cy="5715000"/>
          </a:xfrm>
        </p:spPr>
        <p:txBody>
          <a:bodyPr>
            <a:normAutofit/>
          </a:bodyPr>
          <a:lstStyle/>
          <a:p>
            <a:pPr marL="274320" indent="-274320" algn="just">
              <a:spcBef>
                <a:spcPts val="600"/>
              </a:spcBef>
            </a:pPr>
            <a:r>
              <a:rPr lang="en-US" sz="2400" dirty="0" smtClean="0"/>
              <a:t>Observed at stressed points of metal and alloy in a corrosion environment</a:t>
            </a:r>
          </a:p>
          <a:p>
            <a:pPr marL="274320" indent="-274320" algn="just">
              <a:spcBef>
                <a:spcPts val="600"/>
              </a:spcBef>
            </a:pPr>
            <a:r>
              <a:rPr lang="en-US" sz="2400" dirty="0" smtClean="0"/>
              <a:t>Occurs more rapidly at stressed portions caused by welding, riveting, bending, pressing, cold working etc.</a:t>
            </a:r>
          </a:p>
          <a:p>
            <a:pPr marL="274320" indent="-274320" algn="just">
              <a:spcBef>
                <a:spcPts val="600"/>
              </a:spcBef>
              <a:buNone/>
            </a:pPr>
            <a:r>
              <a:rPr lang="en-US" sz="2400" dirty="0" smtClean="0">
                <a:solidFill>
                  <a:schemeClr val="accent6">
                    <a:lumMod val="75000"/>
                  </a:schemeClr>
                </a:solidFill>
              </a:rPr>
              <a:t>Ex: This type of stress corrosion occurs in mild steel boilers due to the presence of alkaline impurities in boiler water. </a:t>
            </a:r>
          </a:p>
          <a:p>
            <a:pPr marL="274320" indent="-274320" algn="just">
              <a:spcBef>
                <a:spcPts val="600"/>
              </a:spcBef>
              <a:buNone/>
            </a:pPr>
            <a:r>
              <a:rPr lang="en-US" sz="2400" dirty="0" smtClean="0">
                <a:solidFill>
                  <a:schemeClr val="accent6">
                    <a:lumMod val="75000"/>
                  </a:schemeClr>
                </a:solidFill>
              </a:rPr>
              <a:t>          Na</a:t>
            </a:r>
            <a:r>
              <a:rPr lang="en-US" sz="2400" baseline="-25000" dirty="0" smtClean="0">
                <a:solidFill>
                  <a:schemeClr val="accent6">
                    <a:lumMod val="75000"/>
                  </a:schemeClr>
                </a:solidFill>
              </a:rPr>
              <a:t>2</a:t>
            </a:r>
            <a:r>
              <a:rPr lang="en-US" sz="2400" dirty="0" smtClean="0">
                <a:solidFill>
                  <a:schemeClr val="accent6">
                    <a:lumMod val="75000"/>
                  </a:schemeClr>
                </a:solidFill>
              </a:rPr>
              <a:t>CO</a:t>
            </a:r>
            <a:r>
              <a:rPr lang="en-US" sz="2400" baseline="-25000" dirty="0" smtClean="0">
                <a:solidFill>
                  <a:schemeClr val="accent6">
                    <a:lumMod val="75000"/>
                  </a:schemeClr>
                </a:solidFill>
              </a:rPr>
              <a:t>3</a:t>
            </a:r>
            <a:r>
              <a:rPr lang="en-US" sz="2400" dirty="0" smtClean="0">
                <a:solidFill>
                  <a:schemeClr val="accent6">
                    <a:lumMod val="75000"/>
                  </a:schemeClr>
                </a:solidFill>
              </a:rPr>
              <a:t> + H</a:t>
            </a:r>
            <a:r>
              <a:rPr lang="en-US" sz="2400" baseline="-25000" dirty="0" smtClean="0">
                <a:solidFill>
                  <a:schemeClr val="accent6">
                    <a:lumMod val="75000"/>
                  </a:schemeClr>
                </a:solidFill>
              </a:rPr>
              <a:t>2</a:t>
            </a:r>
            <a:r>
              <a:rPr lang="en-US" sz="2400" dirty="0" smtClean="0">
                <a:solidFill>
                  <a:schemeClr val="accent6">
                    <a:lumMod val="75000"/>
                  </a:schemeClr>
                </a:solidFill>
              </a:rPr>
              <a:t>O </a:t>
            </a:r>
            <a:r>
              <a:rPr lang="en-US" sz="2400" dirty="0" smtClean="0">
                <a:solidFill>
                  <a:schemeClr val="accent6">
                    <a:lumMod val="75000"/>
                  </a:schemeClr>
                </a:solidFill>
                <a:sym typeface="Symbol"/>
              </a:rPr>
              <a:t></a:t>
            </a:r>
            <a:r>
              <a:rPr lang="en-US" sz="2400" dirty="0" smtClean="0">
                <a:solidFill>
                  <a:schemeClr val="accent6">
                    <a:lumMod val="75000"/>
                  </a:schemeClr>
                </a:solidFill>
              </a:rPr>
              <a:t> 2NaOH + CO</a:t>
            </a:r>
            <a:r>
              <a:rPr lang="en-US" sz="2400" baseline="-25000" dirty="0" smtClean="0">
                <a:solidFill>
                  <a:schemeClr val="accent6">
                    <a:lumMod val="75000"/>
                  </a:schemeClr>
                </a:solidFill>
              </a:rPr>
              <a:t>2</a:t>
            </a:r>
          </a:p>
          <a:p>
            <a:pPr>
              <a:lnSpc>
                <a:spcPct val="170000"/>
              </a:lnSpc>
              <a:spcBef>
                <a:spcPts val="0"/>
              </a:spcBef>
              <a:buNone/>
            </a:pPr>
            <a:endParaRPr lang="en-IN" sz="7200" dirty="0" smtClean="0"/>
          </a:p>
          <a:p>
            <a:pPr>
              <a:buNone/>
            </a:pPr>
            <a:endParaRPr lang="en-US" sz="2900" b="1" baseline="-25000" dirty="0" smtClean="0">
              <a:latin typeface="Century Schoolbook" pitchFamily="18" charset="0"/>
            </a:endParaRPr>
          </a:p>
          <a:p>
            <a:pPr>
              <a:buNone/>
            </a:pPr>
            <a:endParaRPr lang="en-IN" sz="2900" b="1" dirty="0" smtClean="0">
              <a:latin typeface="Century Schoolbook" pitchFamily="18" charset="0"/>
            </a:endParaRPr>
          </a:p>
          <a:p>
            <a:endParaRPr lang="en-US" dirty="0" smtClean="0"/>
          </a:p>
          <a:p>
            <a:endParaRPr lang="en-IN" dirty="0"/>
          </a:p>
        </p:txBody>
      </p:sp>
      <p:pic>
        <p:nvPicPr>
          <p:cNvPr id="4" name="Picture 3"/>
          <p:cNvPicPr/>
          <p:nvPr/>
        </p:nvPicPr>
        <p:blipFill>
          <a:blip r:embed="rId3" cstate="print"/>
          <a:srcRect/>
          <a:stretch>
            <a:fillRect/>
          </a:stretch>
        </p:blipFill>
        <p:spPr bwMode="auto">
          <a:xfrm>
            <a:off x="6369558" y="3084650"/>
            <a:ext cx="3054350" cy="1371600"/>
          </a:xfrm>
          <a:prstGeom prst="rect">
            <a:avLst/>
          </a:prstGeom>
          <a:noFill/>
          <a:ln w="9525">
            <a:noFill/>
            <a:miter lim="800000"/>
            <a:headEnd/>
            <a:tailEnd/>
          </a:ln>
        </p:spPr>
      </p:pic>
      <p:pic>
        <p:nvPicPr>
          <p:cNvPr id="6146" name="Picture 2"/>
          <p:cNvPicPr>
            <a:picLocks noChangeAspect="1" noChangeArrowheads="1"/>
          </p:cNvPicPr>
          <p:nvPr/>
        </p:nvPicPr>
        <p:blipFill>
          <a:blip r:embed="rId4" cstate="print"/>
          <a:srcRect/>
          <a:stretch>
            <a:fillRect/>
          </a:stretch>
        </p:blipFill>
        <p:spPr bwMode="auto">
          <a:xfrm>
            <a:off x="457614" y="3727778"/>
            <a:ext cx="4037773" cy="2090854"/>
          </a:xfrm>
          <a:prstGeom prst="rect">
            <a:avLst/>
          </a:prstGeom>
          <a:noFill/>
          <a:ln w="9525">
            <a:noFill/>
            <a:miter lim="800000"/>
            <a:headEnd/>
            <a:tailEnd/>
          </a:ln>
          <a:effectLst/>
        </p:spPr>
      </p:pic>
      <p:sp>
        <p:nvSpPr>
          <p:cNvPr id="6" name="TextBox 5"/>
          <p:cNvSpPr txBox="1"/>
          <p:nvPr/>
        </p:nvSpPr>
        <p:spPr>
          <a:xfrm>
            <a:off x="330200" y="5791200"/>
            <a:ext cx="4292600" cy="369332"/>
          </a:xfrm>
          <a:prstGeom prst="rect">
            <a:avLst/>
          </a:prstGeom>
          <a:noFill/>
        </p:spPr>
        <p:txBody>
          <a:bodyPr wrap="square" rtlCol="0">
            <a:spAutoFit/>
          </a:bodyPr>
          <a:lstStyle/>
          <a:p>
            <a:r>
              <a:rPr lang="en-US" dirty="0" smtClean="0"/>
              <a:t>SEM Micrograph of Stress Corrosion </a:t>
            </a:r>
            <a:endParaRPr lang="en-US" dirty="0"/>
          </a:p>
        </p:txBody>
      </p:sp>
      <p:pic>
        <p:nvPicPr>
          <p:cNvPr id="7" name="Picture 6"/>
          <p:cNvPicPr/>
          <p:nvPr/>
        </p:nvPicPr>
        <p:blipFill>
          <a:blip r:embed="rId5" cstate="print"/>
          <a:srcRect/>
          <a:stretch>
            <a:fillRect/>
          </a:stretch>
        </p:blipFill>
        <p:spPr bwMode="auto">
          <a:xfrm>
            <a:off x="6399276" y="4495800"/>
            <a:ext cx="2889250" cy="1979632"/>
          </a:xfrm>
          <a:prstGeom prst="rect">
            <a:avLst/>
          </a:prstGeom>
          <a:noFill/>
          <a:ln w="9525">
            <a:noFill/>
            <a:miter lim="800000"/>
            <a:headEnd/>
            <a:tailEnd/>
          </a:ln>
        </p:spPr>
      </p:pic>
    </p:spTree>
    <p:extLst>
      <p:ext uri="{BB962C8B-B14F-4D97-AF65-F5344CB8AC3E}">
        <p14:creationId xmlns:p14="http://schemas.microsoft.com/office/powerpoint/2010/main" val="423334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2162"/>
          </a:xfrm>
        </p:spPr>
        <p:txBody>
          <a:bodyPr/>
          <a:lstStyle/>
          <a:p>
            <a:r>
              <a:rPr lang="en-US" sz="3200" b="1" dirty="0" smtClean="0">
                <a:solidFill>
                  <a:srgbClr val="00B0F0"/>
                </a:solidFill>
              </a:rPr>
              <a:t>Caustic Embrittlement</a:t>
            </a:r>
            <a:endParaRPr lang="en-US" b="1" dirty="0">
              <a:solidFill>
                <a:srgbClr val="00B0F0"/>
              </a:solidFill>
            </a:endParaRPr>
          </a:p>
        </p:txBody>
      </p:sp>
      <p:sp>
        <p:nvSpPr>
          <p:cNvPr id="3" name="Content Placeholder 2"/>
          <p:cNvSpPr>
            <a:spLocks noGrp="1"/>
          </p:cNvSpPr>
          <p:nvPr>
            <p:ph idx="1"/>
          </p:nvPr>
        </p:nvSpPr>
        <p:spPr>
          <a:xfrm>
            <a:off x="495300" y="1417638"/>
            <a:ext cx="8915400" cy="4525963"/>
          </a:xfrm>
        </p:spPr>
        <p:txBody>
          <a:bodyPr/>
          <a:lstStyle/>
          <a:p>
            <a:pPr algn="just"/>
            <a:r>
              <a:rPr lang="en-US" sz="2400" dirty="0" smtClean="0"/>
              <a:t>When </a:t>
            </a:r>
            <a:r>
              <a:rPr lang="en-US" sz="2400" dirty="0"/>
              <a:t>the concentration </a:t>
            </a:r>
            <a:r>
              <a:rPr lang="en-US" sz="2400" dirty="0" smtClean="0"/>
              <a:t>of alkali increases </a:t>
            </a:r>
            <a:r>
              <a:rPr lang="en-US" sz="2400" dirty="0"/>
              <a:t>beyond 10%, it will lead to the formation of sodium </a:t>
            </a:r>
            <a:r>
              <a:rPr lang="en-US" sz="2400" dirty="0" err="1" smtClean="0"/>
              <a:t>ferroate</a:t>
            </a:r>
            <a:r>
              <a:rPr lang="en-US" sz="2400" dirty="0"/>
              <a:t> </a:t>
            </a:r>
            <a:r>
              <a:rPr lang="en-US" sz="2400" dirty="0" smtClean="0"/>
              <a:t>which </a:t>
            </a:r>
            <a:r>
              <a:rPr lang="en-US" sz="2400" dirty="0"/>
              <a:t>further undergoes </a:t>
            </a:r>
            <a:r>
              <a:rPr lang="en-US" sz="2400" dirty="0" smtClean="0"/>
              <a:t>decomposition and intense </a:t>
            </a:r>
            <a:r>
              <a:rPr lang="en-US" sz="2400" dirty="0"/>
              <a:t>corrosion occurs at this </a:t>
            </a:r>
            <a:r>
              <a:rPr lang="en-US" sz="2400" dirty="0" smtClean="0"/>
              <a:t>part</a:t>
            </a:r>
          </a:p>
          <a:p>
            <a:pPr marL="0" indent="0" algn="just">
              <a:buNone/>
            </a:pPr>
            <a:r>
              <a:rPr lang="en-US" sz="2400" dirty="0" smtClean="0">
                <a:ea typeface="Times New Roman" panose="02020603050405020304" pitchFamily="18" charset="0"/>
              </a:rPr>
              <a:t>	Na</a:t>
            </a:r>
            <a:r>
              <a:rPr lang="en-US" sz="2400" baseline="-30000" dirty="0" smtClean="0">
                <a:ea typeface="Times New Roman" panose="02020603050405020304" pitchFamily="18" charset="0"/>
              </a:rPr>
              <a:t>2</a:t>
            </a:r>
            <a:r>
              <a:rPr lang="en-US" sz="2400" dirty="0" smtClean="0">
                <a:ea typeface="Times New Roman" panose="02020603050405020304" pitchFamily="18" charset="0"/>
              </a:rPr>
              <a:t>CO</a:t>
            </a:r>
            <a:r>
              <a:rPr lang="en-US" sz="2400" baseline="-30000" dirty="0" smtClean="0">
                <a:ea typeface="Times New Roman" panose="02020603050405020304" pitchFamily="18" charset="0"/>
              </a:rPr>
              <a:t>3</a:t>
            </a:r>
            <a:r>
              <a:rPr lang="en-US" sz="2400" dirty="0" smtClean="0">
                <a:ea typeface="Times New Roman" panose="02020603050405020304" pitchFamily="18" charset="0"/>
              </a:rPr>
              <a:t> </a:t>
            </a:r>
            <a:r>
              <a:rPr lang="en-US" sz="2400" dirty="0">
                <a:ea typeface="Times New Roman" panose="02020603050405020304" pitchFamily="18" charset="0"/>
              </a:rPr>
              <a:t>+ H</a:t>
            </a:r>
            <a:r>
              <a:rPr lang="en-US" sz="2400" baseline="-30000" dirty="0">
                <a:ea typeface="Times New Roman" panose="02020603050405020304" pitchFamily="18" charset="0"/>
              </a:rPr>
              <a:t>2</a:t>
            </a:r>
            <a:r>
              <a:rPr lang="en-US" sz="2400" dirty="0">
                <a:ea typeface="Times New Roman" panose="02020603050405020304" pitchFamily="18" charset="0"/>
              </a:rPr>
              <a:t>O  	</a:t>
            </a:r>
            <a:r>
              <a:rPr lang="en-US" sz="2400" dirty="0">
                <a:ea typeface="Times New Roman" panose="02020603050405020304" pitchFamily="18" charset="0"/>
                <a:sym typeface="Symbol" panose="05050102010706020507" pitchFamily="18" charset="2"/>
              </a:rPr>
              <a:t>  </a:t>
            </a:r>
            <a:r>
              <a:rPr lang="en-US" sz="2400" dirty="0">
                <a:ea typeface="Times New Roman" panose="02020603050405020304" pitchFamily="18" charset="0"/>
              </a:rPr>
              <a:t>	2 </a:t>
            </a:r>
            <a:r>
              <a:rPr lang="en-US" sz="2400" dirty="0" err="1">
                <a:ea typeface="Times New Roman" panose="02020603050405020304" pitchFamily="18" charset="0"/>
              </a:rPr>
              <a:t>NaOH</a:t>
            </a:r>
            <a:r>
              <a:rPr lang="en-US" sz="2400" dirty="0">
                <a:ea typeface="Times New Roman" panose="02020603050405020304" pitchFamily="18" charset="0"/>
              </a:rPr>
              <a:t> + CO</a:t>
            </a:r>
            <a:r>
              <a:rPr lang="en-US" sz="2400" baseline="-30000" dirty="0">
                <a:ea typeface="Times New Roman" panose="02020603050405020304" pitchFamily="18" charset="0"/>
              </a:rPr>
              <a:t>2</a:t>
            </a:r>
            <a:endParaRPr lang="en-US" sz="2400" dirty="0"/>
          </a:p>
          <a:p>
            <a:pPr marL="0" lvl="0" indent="0">
              <a:buNone/>
            </a:pPr>
            <a:r>
              <a:rPr lang="en-US" sz="2400" dirty="0">
                <a:latin typeface="Arial" panose="020B0604020202020204" pitchFamily="34" charset="0"/>
                <a:ea typeface="Times New Roman" panose="02020603050405020304" pitchFamily="18" charset="0"/>
              </a:rPr>
              <a:t>	</a:t>
            </a:r>
            <a:r>
              <a:rPr lang="en-US" sz="2400" dirty="0" smtClean="0">
                <a:ea typeface="Times New Roman" panose="02020603050405020304" pitchFamily="18" charset="0"/>
              </a:rPr>
              <a:t>Fe </a:t>
            </a:r>
            <a:r>
              <a:rPr lang="en-US" sz="2400" dirty="0">
                <a:ea typeface="Times New Roman" panose="02020603050405020304" pitchFamily="18" charset="0"/>
              </a:rPr>
              <a:t>+ </a:t>
            </a:r>
            <a:r>
              <a:rPr lang="en-US" sz="2400" dirty="0" err="1">
                <a:ea typeface="Times New Roman" panose="02020603050405020304" pitchFamily="18" charset="0"/>
              </a:rPr>
              <a:t>NaOH</a:t>
            </a:r>
            <a:r>
              <a:rPr lang="en-US" sz="2400" dirty="0">
                <a:ea typeface="Times New Roman" panose="02020603050405020304" pitchFamily="18" charset="0"/>
              </a:rPr>
              <a:t> 	</a:t>
            </a:r>
            <a:r>
              <a:rPr lang="en-US" sz="2400" dirty="0" smtClean="0">
                <a:ea typeface="Times New Roman" panose="02020603050405020304" pitchFamily="18" charset="0"/>
              </a:rPr>
              <a:t>	</a:t>
            </a:r>
            <a:r>
              <a:rPr lang="en-US" sz="2400" dirty="0" smtClean="0">
                <a:ea typeface="Times New Roman" panose="02020603050405020304" pitchFamily="18" charset="0"/>
                <a:sym typeface="Symbol" panose="05050102010706020507" pitchFamily="18" charset="2"/>
              </a:rPr>
              <a:t></a:t>
            </a:r>
            <a:r>
              <a:rPr lang="en-US" sz="2400" dirty="0">
                <a:ea typeface="Times New Roman" panose="02020603050405020304" pitchFamily="18" charset="0"/>
              </a:rPr>
              <a:t>	</a:t>
            </a:r>
            <a:r>
              <a:rPr lang="en-US" sz="2400" dirty="0" smtClean="0">
                <a:ea typeface="Times New Roman" panose="02020603050405020304" pitchFamily="18" charset="0"/>
              </a:rPr>
              <a:t>Na</a:t>
            </a:r>
            <a:r>
              <a:rPr lang="en-US" sz="2400" baseline="-30000" dirty="0" smtClean="0">
                <a:ea typeface="Times New Roman" panose="02020603050405020304" pitchFamily="18" charset="0"/>
              </a:rPr>
              <a:t>2</a:t>
            </a:r>
            <a:r>
              <a:rPr lang="en-US" sz="2400" dirty="0" smtClean="0">
                <a:ea typeface="Times New Roman" panose="02020603050405020304" pitchFamily="18" charset="0"/>
              </a:rPr>
              <a:t>FeO</a:t>
            </a:r>
            <a:r>
              <a:rPr lang="en-US" sz="2400" baseline="-30000" dirty="0" smtClean="0">
                <a:ea typeface="Times New Roman" panose="02020603050405020304" pitchFamily="18" charset="0"/>
              </a:rPr>
              <a:t>2</a:t>
            </a:r>
            <a:endParaRPr lang="en-US" sz="2400" dirty="0"/>
          </a:p>
          <a:p>
            <a:pPr marL="0" lvl="0" indent="0">
              <a:buNone/>
            </a:pPr>
            <a:r>
              <a:rPr lang="en-US" sz="2400" dirty="0" smtClean="0">
                <a:ea typeface="Times New Roman" panose="02020603050405020304" pitchFamily="18" charset="0"/>
              </a:rPr>
              <a:t>	3 </a:t>
            </a:r>
            <a:r>
              <a:rPr lang="en-US" sz="2400" dirty="0">
                <a:ea typeface="Times New Roman" panose="02020603050405020304" pitchFamily="18" charset="0"/>
              </a:rPr>
              <a:t>Na</a:t>
            </a:r>
            <a:r>
              <a:rPr lang="en-US" sz="2400" baseline="-30000" dirty="0">
                <a:ea typeface="Times New Roman" panose="02020603050405020304" pitchFamily="18" charset="0"/>
              </a:rPr>
              <a:t>2</a:t>
            </a:r>
            <a:r>
              <a:rPr lang="en-US" sz="2400" dirty="0">
                <a:ea typeface="Times New Roman" panose="02020603050405020304" pitchFamily="18" charset="0"/>
              </a:rPr>
              <a:t>FeO</a:t>
            </a:r>
            <a:r>
              <a:rPr lang="en-US" sz="2400" baseline="-30000" dirty="0">
                <a:ea typeface="Times New Roman" panose="02020603050405020304" pitchFamily="18" charset="0"/>
              </a:rPr>
              <a:t>2 </a:t>
            </a:r>
            <a:r>
              <a:rPr lang="en-US" sz="2400" dirty="0">
                <a:ea typeface="Times New Roman" panose="02020603050405020304" pitchFamily="18" charset="0"/>
              </a:rPr>
              <a:t>+ 4 H</a:t>
            </a:r>
            <a:r>
              <a:rPr lang="en-US" sz="2400" baseline="-30000" dirty="0">
                <a:ea typeface="Times New Roman" panose="02020603050405020304" pitchFamily="18" charset="0"/>
              </a:rPr>
              <a:t>2</a:t>
            </a:r>
            <a:r>
              <a:rPr lang="en-US" sz="2400" dirty="0">
                <a:ea typeface="Times New Roman" panose="02020603050405020304" pitchFamily="18" charset="0"/>
              </a:rPr>
              <a:t>O 	</a:t>
            </a:r>
            <a:r>
              <a:rPr lang="en-US" sz="2400" dirty="0">
                <a:ea typeface="Times New Roman" panose="02020603050405020304" pitchFamily="18" charset="0"/>
                <a:sym typeface="Symbol" panose="05050102010706020507" pitchFamily="18" charset="2"/>
              </a:rPr>
              <a:t>  </a:t>
            </a:r>
            <a:r>
              <a:rPr lang="en-US" sz="2400" dirty="0">
                <a:ea typeface="Times New Roman" panose="02020603050405020304" pitchFamily="18" charset="0"/>
              </a:rPr>
              <a:t>	  6 </a:t>
            </a:r>
            <a:r>
              <a:rPr lang="en-US" sz="2400" dirty="0" err="1">
                <a:ea typeface="Times New Roman" panose="02020603050405020304" pitchFamily="18" charset="0"/>
              </a:rPr>
              <a:t>NaOH</a:t>
            </a:r>
            <a:r>
              <a:rPr lang="en-US" sz="2400" dirty="0">
                <a:ea typeface="Times New Roman" panose="02020603050405020304" pitchFamily="18" charset="0"/>
              </a:rPr>
              <a:t> + Fe</a:t>
            </a:r>
            <a:r>
              <a:rPr lang="en-US" sz="2400" baseline="-30000" dirty="0">
                <a:ea typeface="Times New Roman" panose="02020603050405020304" pitchFamily="18" charset="0"/>
              </a:rPr>
              <a:t>3</a:t>
            </a:r>
            <a:r>
              <a:rPr lang="en-US" sz="2400" dirty="0">
                <a:ea typeface="Times New Roman" panose="02020603050405020304" pitchFamily="18" charset="0"/>
              </a:rPr>
              <a:t>O</a:t>
            </a:r>
            <a:r>
              <a:rPr lang="en-US" sz="2400" baseline="-30000" dirty="0">
                <a:ea typeface="Times New Roman" panose="02020603050405020304" pitchFamily="18" charset="0"/>
              </a:rPr>
              <a:t>4 </a:t>
            </a:r>
            <a:r>
              <a:rPr lang="en-US" sz="2400" dirty="0">
                <a:ea typeface="Times New Roman" panose="02020603050405020304" pitchFamily="18" charset="0"/>
              </a:rPr>
              <a:t>+ </a:t>
            </a:r>
            <a:r>
              <a:rPr lang="en-US" sz="2400" dirty="0" smtClean="0">
                <a:ea typeface="Times New Roman" panose="02020603050405020304" pitchFamily="18" charset="0"/>
              </a:rPr>
              <a:t>H</a:t>
            </a:r>
            <a:r>
              <a:rPr lang="en-US" sz="2400" baseline="-30000" dirty="0" smtClean="0">
                <a:ea typeface="Times New Roman" panose="02020603050405020304" pitchFamily="18" charset="0"/>
              </a:rPr>
              <a:t>2</a:t>
            </a:r>
          </a:p>
          <a:p>
            <a:pPr marL="0" indent="0">
              <a:buNone/>
            </a:pPr>
            <a:r>
              <a:rPr lang="en-US" sz="2400" dirty="0">
                <a:ea typeface="Times New Roman" panose="02020603050405020304" pitchFamily="18" charset="0"/>
              </a:rPr>
              <a:t>6 Na</a:t>
            </a:r>
            <a:r>
              <a:rPr lang="en-US" sz="2400" baseline="-30000" dirty="0">
                <a:ea typeface="Times New Roman" panose="02020603050405020304" pitchFamily="18" charset="0"/>
              </a:rPr>
              <a:t>2</a:t>
            </a:r>
            <a:r>
              <a:rPr lang="en-US" sz="2400" dirty="0">
                <a:ea typeface="Times New Roman" panose="02020603050405020304" pitchFamily="18" charset="0"/>
              </a:rPr>
              <a:t>FeO</a:t>
            </a:r>
            <a:r>
              <a:rPr lang="en-US" sz="2400" baseline="-30000" dirty="0">
                <a:ea typeface="Times New Roman" panose="02020603050405020304" pitchFamily="18" charset="0"/>
              </a:rPr>
              <a:t>2 </a:t>
            </a:r>
            <a:r>
              <a:rPr lang="en-US" sz="2400" dirty="0">
                <a:ea typeface="Times New Roman" panose="02020603050405020304" pitchFamily="18" charset="0"/>
              </a:rPr>
              <a:t>+ 6 H</a:t>
            </a:r>
            <a:r>
              <a:rPr lang="en-US" sz="2400" baseline="-30000" dirty="0">
                <a:ea typeface="Times New Roman" panose="02020603050405020304" pitchFamily="18" charset="0"/>
              </a:rPr>
              <a:t>2</a:t>
            </a:r>
            <a:r>
              <a:rPr lang="en-US" sz="2400" dirty="0">
                <a:ea typeface="Times New Roman" panose="02020603050405020304" pitchFamily="18" charset="0"/>
              </a:rPr>
              <a:t>O  + </a:t>
            </a:r>
            <a:r>
              <a:rPr lang="en-US" sz="2400" dirty="0" smtClean="0">
                <a:ea typeface="Times New Roman" panose="02020603050405020304" pitchFamily="18" charset="0"/>
              </a:rPr>
              <a:t>O</a:t>
            </a:r>
            <a:r>
              <a:rPr lang="en-US" sz="2400" baseline="-30000" dirty="0" smtClean="0">
                <a:ea typeface="Times New Roman" panose="02020603050405020304" pitchFamily="18" charset="0"/>
              </a:rPr>
              <a:t>2 </a:t>
            </a:r>
            <a:r>
              <a:rPr lang="en-US" sz="2400" dirty="0">
                <a:ea typeface="Times New Roman" panose="02020603050405020304" pitchFamily="18" charset="0"/>
              </a:rPr>
              <a:t>	</a:t>
            </a:r>
            <a:r>
              <a:rPr lang="en-US" sz="2400" dirty="0">
                <a:ea typeface="Times New Roman" panose="02020603050405020304" pitchFamily="18" charset="0"/>
                <a:sym typeface="Symbol" panose="05050102010706020507" pitchFamily="18" charset="2"/>
              </a:rPr>
              <a:t>  </a:t>
            </a:r>
            <a:r>
              <a:rPr lang="en-US" sz="2400" dirty="0">
                <a:ea typeface="Times New Roman" panose="02020603050405020304" pitchFamily="18" charset="0"/>
              </a:rPr>
              <a:t>	  12 </a:t>
            </a:r>
            <a:r>
              <a:rPr lang="en-US" sz="2400" dirty="0" err="1">
                <a:ea typeface="Times New Roman" panose="02020603050405020304" pitchFamily="18" charset="0"/>
              </a:rPr>
              <a:t>NaOH</a:t>
            </a:r>
            <a:r>
              <a:rPr lang="en-US" sz="2400" dirty="0">
                <a:ea typeface="Times New Roman" panose="02020603050405020304" pitchFamily="18" charset="0"/>
              </a:rPr>
              <a:t> + 2 Fe</a:t>
            </a:r>
            <a:r>
              <a:rPr lang="en-US" sz="2400" baseline="-30000" dirty="0">
                <a:ea typeface="Times New Roman" panose="02020603050405020304" pitchFamily="18" charset="0"/>
              </a:rPr>
              <a:t>3</a:t>
            </a:r>
            <a:r>
              <a:rPr lang="en-US" sz="2400" dirty="0">
                <a:ea typeface="Times New Roman" panose="02020603050405020304" pitchFamily="18" charset="0"/>
              </a:rPr>
              <a:t>O</a:t>
            </a:r>
            <a:r>
              <a:rPr lang="en-US" sz="2400" baseline="-30000" dirty="0">
                <a:ea typeface="Times New Roman" panose="02020603050405020304" pitchFamily="18" charset="0"/>
              </a:rPr>
              <a:t>4 </a:t>
            </a:r>
            <a:r>
              <a:rPr lang="en-US" sz="2400" dirty="0">
                <a:ea typeface="Times New Roman" panose="02020603050405020304" pitchFamily="18" charset="0"/>
              </a:rPr>
              <a:t>(magnetite)</a:t>
            </a:r>
            <a:endParaRPr lang="en-US" sz="2400" dirty="0"/>
          </a:p>
        </p:txBody>
      </p:sp>
      <p:sp>
        <p:nvSpPr>
          <p:cNvPr id="17" name="Rectangle 14"/>
          <p:cNvSpPr>
            <a:spLocks noChangeArrowheads="1"/>
          </p:cNvSpPr>
          <p:nvPr/>
        </p:nvSpPr>
        <p:spPr bwMode="auto">
          <a:xfrm>
            <a:off x="876300" y="312420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2145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9762"/>
          </a:xfrm>
        </p:spPr>
        <p:txBody>
          <a:bodyPr>
            <a:noAutofit/>
          </a:bodyPr>
          <a:lstStyle/>
          <a:p>
            <a:r>
              <a:rPr lang="en-IN" sz="3200" b="1" dirty="0" smtClean="0">
                <a:solidFill>
                  <a:srgbClr val="00B0F0"/>
                </a:solidFill>
                <a:cs typeface="Times New Roman" pitchFamily="18" charset="0"/>
              </a:rPr>
              <a:t>Boiler Corrosion</a:t>
            </a:r>
            <a:r>
              <a:rPr lang="en-IN" sz="3200" b="1" i="1" dirty="0" smtClean="0">
                <a:solidFill>
                  <a:srgbClr val="00B0F0"/>
                </a:solidFill>
                <a:latin typeface="Times New Roman" pitchFamily="18" charset="0"/>
                <a:cs typeface="Times New Roman" pitchFamily="18" charset="0"/>
              </a:rPr>
              <a:t/>
            </a:r>
            <a:br>
              <a:rPr lang="en-IN" sz="3200" b="1" i="1" dirty="0" smtClean="0">
                <a:solidFill>
                  <a:srgbClr val="00B0F0"/>
                </a:solidFill>
                <a:latin typeface="Times New Roman" pitchFamily="18" charset="0"/>
                <a:cs typeface="Times New Roman" pitchFamily="18" charset="0"/>
              </a:rPr>
            </a:br>
            <a:endParaRPr lang="en-US" sz="3200" b="1" dirty="0">
              <a:solidFill>
                <a:srgbClr val="00B0F0"/>
              </a:solidFill>
            </a:endParaRPr>
          </a:p>
        </p:txBody>
      </p:sp>
      <p:sp>
        <p:nvSpPr>
          <p:cNvPr id="3" name="Content Placeholder 2"/>
          <p:cNvSpPr>
            <a:spLocks noGrp="1"/>
          </p:cNvSpPr>
          <p:nvPr>
            <p:ph idx="1"/>
          </p:nvPr>
        </p:nvSpPr>
        <p:spPr>
          <a:xfrm>
            <a:off x="247650" y="838200"/>
            <a:ext cx="4953000" cy="5791200"/>
          </a:xfrm>
        </p:spPr>
        <p:txBody>
          <a:bodyPr>
            <a:normAutofit fontScale="92500" lnSpcReduction="10000"/>
          </a:bodyPr>
          <a:lstStyle/>
          <a:p>
            <a:pPr marL="274320" indent="-274320" algn="just">
              <a:lnSpc>
                <a:spcPct val="150000"/>
              </a:lnSpc>
              <a:spcBef>
                <a:spcPts val="600"/>
              </a:spcBef>
              <a:spcAft>
                <a:spcPts val="600"/>
              </a:spcAft>
            </a:pPr>
            <a:r>
              <a:rPr lang="en-IN" sz="2600" dirty="0" smtClean="0">
                <a:cs typeface="Times New Roman" pitchFamily="18" charset="0"/>
              </a:rPr>
              <a:t>Decay of boiler material with environment is called boiler corrosion </a:t>
            </a:r>
          </a:p>
          <a:p>
            <a:pPr marL="274320" indent="-274320" algn="just">
              <a:lnSpc>
                <a:spcPct val="150000"/>
              </a:lnSpc>
              <a:spcBef>
                <a:spcPts val="600"/>
              </a:spcBef>
              <a:spcAft>
                <a:spcPts val="600"/>
              </a:spcAft>
            </a:pPr>
            <a:r>
              <a:rPr lang="en-US" sz="2600" dirty="0" smtClean="0"/>
              <a:t>Boiler corrosion is the active destruction of boiler metal by the </a:t>
            </a:r>
            <a:r>
              <a:rPr lang="en-US" sz="2600" dirty="0" smtClean="0">
                <a:solidFill>
                  <a:srgbClr val="FF0000"/>
                </a:solidFill>
              </a:rPr>
              <a:t>pitting action </a:t>
            </a:r>
            <a:r>
              <a:rPr lang="en-US" sz="2600" dirty="0" smtClean="0"/>
              <a:t>of dissolved oxygen in the boiler water</a:t>
            </a:r>
          </a:p>
          <a:p>
            <a:pPr marL="274320" indent="-274320" algn="just">
              <a:lnSpc>
                <a:spcPct val="150000"/>
              </a:lnSpc>
              <a:spcBef>
                <a:spcPts val="600"/>
              </a:spcBef>
              <a:spcAft>
                <a:spcPts val="600"/>
              </a:spcAft>
            </a:pPr>
            <a:r>
              <a:rPr lang="en-US" sz="2600" dirty="0" smtClean="0"/>
              <a:t>Pitting site can develop deep penetration through boiler metal to cause ultimate failure</a:t>
            </a:r>
            <a:endParaRPr lang="en-IN" sz="2600" dirty="0" smtClean="0"/>
          </a:p>
          <a:p>
            <a:pPr algn="just">
              <a:buNone/>
            </a:pPr>
            <a:endParaRPr lang="en-IN" sz="3400"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283200" y="1490662"/>
            <a:ext cx="4599387" cy="3005138"/>
          </a:xfrm>
          <a:prstGeom prst="rect">
            <a:avLst/>
          </a:prstGeom>
          <a:noFill/>
          <a:ln w="9525">
            <a:noFill/>
            <a:miter lim="800000"/>
            <a:headEnd/>
            <a:tailEnd/>
          </a:ln>
          <a:effectLst/>
        </p:spPr>
      </p:pic>
    </p:spTree>
    <p:extLst>
      <p:ext uri="{BB962C8B-B14F-4D97-AF65-F5344CB8AC3E}">
        <p14:creationId xmlns:p14="http://schemas.microsoft.com/office/powerpoint/2010/main" val="3837419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noAutofit/>
          </a:bodyPr>
          <a:lstStyle/>
          <a:p>
            <a:r>
              <a:rPr lang="en-US" sz="3200" b="1" dirty="0" smtClean="0">
                <a:solidFill>
                  <a:srgbClr val="00B0F0"/>
                </a:solidFill>
                <a:latin typeface="+mn-lt"/>
              </a:rPr>
              <a:t>Effects of Boiler Corrosion </a:t>
            </a:r>
            <a:r>
              <a:rPr lang="en-US" sz="3600" b="1" dirty="0" smtClean="0">
                <a:solidFill>
                  <a:srgbClr val="FF0000"/>
                </a:solidFill>
                <a:latin typeface="+mn-lt"/>
              </a:rPr>
              <a:t/>
            </a:r>
            <a:br>
              <a:rPr lang="en-US" sz="3600" b="1" dirty="0" smtClean="0">
                <a:solidFill>
                  <a:srgbClr val="FF0000"/>
                </a:solidFill>
                <a:latin typeface="+mn-lt"/>
              </a:rPr>
            </a:br>
            <a:endParaRPr lang="en-US" sz="3600" dirty="0">
              <a:latin typeface="+mn-lt"/>
            </a:endParaRPr>
          </a:p>
        </p:txBody>
      </p:sp>
      <p:sp>
        <p:nvSpPr>
          <p:cNvPr id="3" name="Content Placeholder 2"/>
          <p:cNvSpPr>
            <a:spLocks noGrp="1"/>
          </p:cNvSpPr>
          <p:nvPr>
            <p:ph idx="1"/>
          </p:nvPr>
        </p:nvSpPr>
        <p:spPr>
          <a:xfrm>
            <a:off x="495300" y="1600201"/>
            <a:ext cx="4292600" cy="4525963"/>
          </a:xfrm>
        </p:spPr>
        <p:txBody>
          <a:bodyPr>
            <a:normAutofit/>
          </a:bodyPr>
          <a:lstStyle/>
          <a:p>
            <a:pPr algn="just"/>
            <a:r>
              <a:rPr lang="en-US" sz="2400" dirty="0" smtClean="0"/>
              <a:t>Boilers are usually the heart of many manufacturing processes </a:t>
            </a:r>
          </a:p>
          <a:p>
            <a:pPr algn="just"/>
            <a:endParaRPr lang="en-US" sz="2400" dirty="0" smtClean="0"/>
          </a:p>
          <a:p>
            <a:pPr algn="just"/>
            <a:r>
              <a:rPr lang="en-US" sz="2400" dirty="0" smtClean="0"/>
              <a:t>Corroded boilers can result in significant safety concerns and expensive downtime to effect repairs or replacement</a:t>
            </a:r>
            <a:endParaRPr lang="en-US" sz="2400" dirty="0"/>
          </a:p>
        </p:txBody>
      </p:sp>
      <p:pic>
        <p:nvPicPr>
          <p:cNvPr id="4" name="Picture 3"/>
          <p:cNvPicPr/>
          <p:nvPr/>
        </p:nvPicPr>
        <p:blipFill>
          <a:blip r:embed="rId2" cstate="print"/>
          <a:srcRect/>
          <a:stretch>
            <a:fillRect/>
          </a:stretch>
        </p:blipFill>
        <p:spPr bwMode="auto">
          <a:xfrm>
            <a:off x="5200650" y="3810000"/>
            <a:ext cx="4210050" cy="2743200"/>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5287327" y="838200"/>
            <a:ext cx="4040823" cy="2895600"/>
          </a:xfrm>
          <a:prstGeom prst="rect">
            <a:avLst/>
          </a:prstGeom>
          <a:noFill/>
          <a:ln w="9525">
            <a:noFill/>
            <a:miter lim="800000"/>
            <a:headEnd/>
            <a:tailEnd/>
          </a:ln>
        </p:spPr>
      </p:pic>
    </p:spTree>
    <p:extLst>
      <p:ext uri="{BB962C8B-B14F-4D97-AF65-F5344CB8AC3E}">
        <p14:creationId xmlns:p14="http://schemas.microsoft.com/office/powerpoint/2010/main" val="1481974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ICY504 Session 6A</Template>
  <TotalTime>12718</TotalTime>
  <Words>981</Words>
  <Application>Microsoft Office PowerPoint</Application>
  <PresentationFormat>A4 Paper (210x297 mm)</PresentationFormat>
  <Paragraphs>116</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Schoolbook</vt:lpstr>
      <vt:lpstr>Symbol</vt:lpstr>
      <vt:lpstr>Times New Roman</vt:lpstr>
      <vt:lpstr>FSH</vt:lpstr>
      <vt:lpstr>Lecture No. 10 Corrosion Science     </vt:lpstr>
      <vt:lpstr>Differential Aeration Corrosion</vt:lpstr>
      <vt:lpstr>Differential Aeration Corrosion</vt:lpstr>
      <vt:lpstr>Differential Aeration Corrosion</vt:lpstr>
      <vt:lpstr>Differential aeration corrosion</vt:lpstr>
      <vt:lpstr>3. Stress Corrosion </vt:lpstr>
      <vt:lpstr>Caustic Embrittlement</vt:lpstr>
      <vt:lpstr>Boiler Corrosion </vt:lpstr>
      <vt:lpstr>Effects of Boiler Corrosion  </vt:lpstr>
      <vt:lpstr>Effects of Boiler Corrosion…….</vt:lpstr>
      <vt:lpstr>Boiler Corrosion Control     </vt:lpstr>
      <vt:lpstr>Factors Affecting Rate of Corrosion:     </vt:lpstr>
      <vt:lpstr>Primary Factors Affecting Rate of Corrosion…..  </vt:lpstr>
      <vt:lpstr>Primary Factors Affecting Rate of Corrosion…..</vt:lpstr>
      <vt:lpstr>Primary Factors Affecting Rate of Corrosion…..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Manikanda</cp:lastModifiedBy>
  <cp:revision>1644</cp:revision>
  <dcterms:created xsi:type="dcterms:W3CDTF">2006-08-16T00:00:00Z</dcterms:created>
  <dcterms:modified xsi:type="dcterms:W3CDTF">2017-07-17T11:43:05Z</dcterms:modified>
</cp:coreProperties>
</file>