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3" autoAdjust="0"/>
    <p:restoredTop sz="85804" autoAdjust="0"/>
  </p:normalViewPr>
  <p:slideViewPr>
    <p:cSldViewPr>
      <p:cViewPr varScale="1">
        <p:scale>
          <a:sx n="62" d="100"/>
          <a:sy n="62" d="100"/>
        </p:scale>
        <p:origin x="1758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11/7/2017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1200" dirty="0">
                <a:latin typeface="Calibri" pitchFamily="34" charset="0"/>
              </a:rPr>
              <a:t>There should not be gaps at the joints as this causes differential aeration corrosion</a:t>
            </a:r>
            <a:endParaRPr lang="en-IN" sz="1200" dirty="0">
              <a:latin typeface="Calibri" pitchFamily="34" charset="0"/>
            </a:endParaRPr>
          </a:p>
          <a:p>
            <a:pPr lvl="0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1200" dirty="0">
                <a:latin typeface="Calibri" pitchFamily="34" charset="0"/>
              </a:rPr>
              <a:t>Stressed materials should be annealed to avoid stress corrosion </a:t>
            </a:r>
            <a:endParaRPr lang="en-IN" sz="1200" dirty="0">
              <a:latin typeface="Calibri" pitchFamily="34" charset="0"/>
            </a:endParaRPr>
          </a:p>
          <a:p>
            <a:pPr lvl="0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1200" dirty="0">
                <a:latin typeface="Calibri" pitchFamily="34" charset="0"/>
              </a:rPr>
              <a:t>Fabrications should have smooth edges and recesses to avoid stress corrosion</a:t>
            </a:r>
            <a:endParaRPr lang="en-IN" sz="1200" dirty="0">
              <a:latin typeface="Calibri" pitchFamily="34" charset="0"/>
            </a:endParaRPr>
          </a:p>
          <a:p>
            <a:pPr lvl="0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1200" dirty="0">
                <a:latin typeface="Calibri" pitchFamily="34" charset="0"/>
              </a:rPr>
              <a:t>Fabrications should be supported on legs instead </a:t>
            </a:r>
            <a:r>
              <a:rPr lang="en-US" sz="1200">
                <a:latin typeface="Calibri" pitchFamily="34" charset="0"/>
              </a:rPr>
              <a:t>of large </a:t>
            </a:r>
            <a:r>
              <a:rPr lang="en-US" sz="1200" dirty="0">
                <a:latin typeface="Calibri" pitchFamily="34" charset="0"/>
              </a:rPr>
              <a:t>blocks as this ensures aeration all around. </a:t>
            </a:r>
            <a:endParaRPr lang="en-IN" sz="1200" dirty="0"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DE39E-E3E1-46E6-A6C6-8D2F27C840BB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8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DE39E-E3E1-46E6-A6C6-8D2F27C840BB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700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DE39E-E3E1-46E6-A6C6-8D2F27C840BB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55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11/7/2017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>
                <a:solidFill>
                  <a:schemeClr val="bg1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>
                <a:solidFill>
                  <a:schemeClr val="bg1"/>
                </a:solidFill>
              </a:rPr>
              <a:t>Faculty of Science and Humanities</a:t>
            </a: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1" y="274638"/>
            <a:ext cx="9829801" cy="1143000"/>
          </a:xfrm>
        </p:spPr>
        <p:txBody>
          <a:bodyPr/>
          <a:lstStyle/>
          <a:p>
            <a:r>
              <a:rPr lang="en-IN" sz="3200" b="1" dirty="0">
                <a:solidFill>
                  <a:srgbClr val="00B0F0"/>
                </a:solidFill>
              </a:rPr>
              <a:t>Lecture No. 11</a:t>
            </a:r>
            <a:br>
              <a:rPr lang="en-IN" sz="3200" b="1" dirty="0">
                <a:solidFill>
                  <a:srgbClr val="00B0F0"/>
                </a:solidFill>
              </a:rPr>
            </a:br>
            <a:r>
              <a:rPr lang="en-IN" sz="3200" b="1" dirty="0">
                <a:solidFill>
                  <a:srgbClr val="00B0F0"/>
                </a:solidFill>
              </a:rPr>
              <a:t>Corrosion Science</a:t>
            </a:r>
            <a:br>
              <a:rPr lang="en-US" sz="3200" b="1" dirty="0">
                <a:solidFill>
                  <a:srgbClr val="00B0F0"/>
                </a:solidFill>
              </a:rPr>
            </a:br>
            <a:br>
              <a:rPr lang="en-IN" sz="3200" b="1" dirty="0">
                <a:solidFill>
                  <a:srgbClr val="00B0F0"/>
                </a:solidFill>
              </a:rPr>
            </a:br>
            <a:br>
              <a:rPr lang="en-IN" sz="3200" b="1" dirty="0">
                <a:solidFill>
                  <a:srgbClr val="00B0F0"/>
                </a:solidFill>
              </a:rPr>
            </a:br>
            <a:br>
              <a:rPr lang="en-IN" sz="3200" b="1" dirty="0">
                <a:solidFill>
                  <a:srgbClr val="00B0F0"/>
                </a:solidFill>
              </a:rPr>
            </a:br>
            <a:br>
              <a:rPr lang="en-IN" sz="3200" b="1" dirty="0">
                <a:solidFill>
                  <a:srgbClr val="00B0F0"/>
                </a:solidFill>
              </a:rPr>
            </a:b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74841"/>
            <a:ext cx="8915400" cy="4525963"/>
          </a:xfrm>
        </p:spPr>
        <p:txBody>
          <a:bodyPr/>
          <a:lstStyle/>
          <a:p>
            <a:pPr>
              <a:buNone/>
            </a:pPr>
            <a:r>
              <a:rPr lang="en-IN" sz="2800" dirty="0"/>
              <a:t>At the end of this lecture, student will be able to: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/>
              <a:t>Explain the secondary factors contributing to corrosion rate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/>
              <a:t>Describe corrosion control techniques</a:t>
            </a:r>
            <a:endParaRPr lang="en-IN" sz="2400" dirty="0"/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/>
              <a:t>Discuss design and selection of materials for corrosion control</a:t>
            </a:r>
            <a:endParaRPr lang="en-US" sz="2400" u="sng" dirty="0"/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/>
              <a:t>Explain Inorganic coatings – Anodizing and phosphating</a:t>
            </a:r>
            <a:endParaRPr lang="en-IN" sz="2400" dirty="0"/>
          </a:p>
          <a:p>
            <a:pPr lvl="1">
              <a:buNone/>
            </a:pPr>
            <a:endParaRPr lang="en-IN" dirty="0"/>
          </a:p>
          <a:p>
            <a:pPr lvl="1"/>
            <a:endParaRPr lang="en-IN" sz="2400" dirty="0"/>
          </a:p>
          <a:p>
            <a:pPr lvl="1">
              <a:buNone/>
            </a:pPr>
            <a:endParaRPr lang="en-IN" sz="2000" dirty="0"/>
          </a:p>
          <a:p>
            <a:pPr lvl="1"/>
            <a:endParaRPr lang="en-IN" sz="2000" dirty="0"/>
          </a:p>
          <a:p>
            <a:pPr marL="457200" lvl="1" indent="0">
              <a:buNone/>
            </a:pPr>
            <a:endParaRPr lang="en-IN" sz="2000" dirty="0"/>
          </a:p>
          <a:p>
            <a:pPr lvl="1"/>
            <a:endParaRPr lang="en-IN" sz="2000" dirty="0"/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89950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28600"/>
            <a:ext cx="8255000" cy="6858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Calibri" pitchFamily="34" charset="0"/>
              </a:rPr>
              <a:t>Protective coatings…</a:t>
            </a:r>
            <a:br>
              <a:rPr lang="en-US" sz="4000" b="1" dirty="0">
                <a:solidFill>
                  <a:srgbClr val="00B0F0"/>
                </a:solidFill>
                <a:latin typeface="Calibri" pitchFamily="34" charset="0"/>
              </a:rPr>
            </a:br>
            <a:br>
              <a:rPr lang="en-IN" sz="4000" dirty="0">
                <a:solidFill>
                  <a:srgbClr val="FF0000"/>
                </a:solidFill>
                <a:latin typeface="Calibri" pitchFamily="34" charset="0"/>
              </a:rPr>
            </a:br>
            <a:endParaRPr lang="en-IN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838200"/>
            <a:ext cx="9163050" cy="5791200"/>
          </a:xfrm>
        </p:spPr>
        <p:txBody>
          <a:bodyPr>
            <a:noAutofit/>
          </a:bodyPr>
          <a:lstStyle/>
          <a:p>
            <a:pPr marL="274320" indent="-274320" algn="just">
              <a:spcBef>
                <a:spcPts val="600"/>
              </a:spcBef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(ii)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Calibri" pitchFamily="34" charset="0"/>
              </a:rPr>
              <a:t>Phosphating</a:t>
            </a:r>
            <a:r>
              <a:rPr lang="en-US" sz="2400" dirty="0">
                <a:solidFill>
                  <a:srgbClr val="FF0000"/>
                </a:solidFill>
                <a:cs typeface="Calibri" pitchFamily="34" charset="0"/>
              </a:rPr>
              <a:t>: </a:t>
            </a:r>
            <a:endParaRPr lang="en-US" sz="2400" dirty="0">
              <a:cs typeface="Calibri" pitchFamily="34" charset="0"/>
            </a:endParaRPr>
          </a:p>
          <a:p>
            <a:pPr marL="274320" indent="-274320" algn="just">
              <a:spcBef>
                <a:spcPts val="600"/>
              </a:spcBef>
            </a:pPr>
            <a:r>
              <a:rPr lang="en-US" sz="2400" dirty="0">
                <a:cs typeface="Calibri" pitchFamily="34" charset="0"/>
              </a:rPr>
              <a:t>Process of depositing of phosphate on metal surface</a:t>
            </a:r>
          </a:p>
          <a:p>
            <a:pPr marL="274320" indent="-274320" algn="just">
              <a:spcBef>
                <a:spcPts val="600"/>
              </a:spcBef>
            </a:pPr>
            <a:r>
              <a:rPr lang="en-US" sz="2400" dirty="0">
                <a:cs typeface="Calibri" pitchFamily="34" charset="0"/>
              </a:rPr>
              <a:t>Steel, zinc, and aluminum objects that needs to be </a:t>
            </a:r>
            <a:r>
              <a:rPr lang="en-US" sz="2400" dirty="0">
                <a:solidFill>
                  <a:srgbClr val="FF0000"/>
                </a:solidFill>
                <a:cs typeface="Calibri" pitchFamily="34" charset="0"/>
              </a:rPr>
              <a:t>painted</a:t>
            </a:r>
            <a:r>
              <a:rPr lang="en-US" sz="2400" dirty="0">
                <a:cs typeface="Calibri" pitchFamily="34" charset="0"/>
              </a:rPr>
              <a:t> are generally given an undercoat of phosphate</a:t>
            </a:r>
          </a:p>
          <a:p>
            <a:pPr marL="274320" indent="-274320" algn="just">
              <a:spcBef>
                <a:spcPts val="600"/>
              </a:spcBef>
            </a:pPr>
            <a:r>
              <a:rPr lang="en-US" sz="2400" dirty="0">
                <a:cs typeface="Calibri" pitchFamily="34" charset="0"/>
              </a:rPr>
              <a:t>Process:</a:t>
            </a:r>
            <a:endParaRPr lang="en-IN" sz="2400" dirty="0">
              <a:cs typeface="Calibri" pitchFamily="34" charset="0"/>
            </a:endParaRPr>
          </a:p>
          <a:p>
            <a:pPr marL="674370" lvl="1" indent="-274320" algn="just">
              <a:spcBef>
                <a:spcPts val="600"/>
              </a:spcBef>
              <a:buNone/>
            </a:pPr>
            <a:r>
              <a:rPr lang="en-US" sz="2000" b="1" dirty="0">
                <a:cs typeface="Calibri" pitchFamily="34" charset="0"/>
              </a:rPr>
              <a:t>    </a:t>
            </a:r>
            <a:r>
              <a:rPr lang="en-US" sz="2400" b="1" dirty="0">
                <a:cs typeface="Calibri" pitchFamily="34" charset="0"/>
              </a:rPr>
              <a:t>- Bath</a:t>
            </a:r>
            <a:r>
              <a:rPr lang="en-US" sz="2400" dirty="0">
                <a:cs typeface="Calibri" pitchFamily="34" charset="0"/>
              </a:rPr>
              <a:t>: A mixture of Free Phosphoric acid, a metal(Zn or </a:t>
            </a:r>
            <a:r>
              <a:rPr lang="en-US" sz="2400" dirty="0" err="1">
                <a:cs typeface="Calibri" pitchFamily="34" charset="0"/>
              </a:rPr>
              <a:t>Mn</a:t>
            </a:r>
            <a:r>
              <a:rPr lang="en-US" sz="2400" dirty="0">
                <a:cs typeface="Calibri" pitchFamily="34" charset="0"/>
              </a:rPr>
              <a:t>) Phosphate   </a:t>
            </a:r>
          </a:p>
          <a:p>
            <a:pPr marL="674370" lvl="1" indent="-274320" algn="just">
              <a:spcBef>
                <a:spcPts val="600"/>
              </a:spcBef>
              <a:buNone/>
            </a:pPr>
            <a:r>
              <a:rPr lang="en-US" sz="2400" b="1" dirty="0">
                <a:cs typeface="Calibri" pitchFamily="34" charset="0"/>
              </a:rPr>
              <a:t>    - Oxidizing agent</a:t>
            </a:r>
            <a:r>
              <a:rPr lang="en-US" sz="2400" dirty="0">
                <a:cs typeface="Calibri" pitchFamily="34" charset="0"/>
              </a:rPr>
              <a:t>: Sodium nitrate(NaNO</a:t>
            </a:r>
            <a:r>
              <a:rPr lang="en-US" sz="2400" baseline="-25000" dirty="0">
                <a:cs typeface="Calibri" pitchFamily="34" charset="0"/>
              </a:rPr>
              <a:t>3</a:t>
            </a:r>
            <a:r>
              <a:rPr lang="en-US" sz="2400" dirty="0">
                <a:cs typeface="Calibri" pitchFamily="34" charset="0"/>
              </a:rPr>
              <a:t>)</a:t>
            </a:r>
            <a:endParaRPr lang="en-IN" sz="2400" dirty="0">
              <a:cs typeface="Calibri" pitchFamily="34" charset="0"/>
            </a:endParaRPr>
          </a:p>
          <a:p>
            <a:pPr marL="674370" lvl="1" indent="-274320" algn="just">
              <a:spcBef>
                <a:spcPts val="600"/>
              </a:spcBef>
              <a:buNone/>
            </a:pPr>
            <a:r>
              <a:rPr lang="en-IN" sz="2400" b="1" dirty="0">
                <a:cs typeface="Calibri" pitchFamily="34" charset="0"/>
              </a:rPr>
              <a:t>    </a:t>
            </a:r>
            <a:r>
              <a:rPr lang="en-US" sz="2400" b="1" dirty="0">
                <a:cs typeface="Calibri" pitchFamily="34" charset="0"/>
              </a:rPr>
              <a:t>- PH</a:t>
            </a:r>
            <a:r>
              <a:rPr lang="en-US" sz="2400" dirty="0">
                <a:cs typeface="Calibri" pitchFamily="34" charset="0"/>
              </a:rPr>
              <a:t>; 1.8-3.2</a:t>
            </a:r>
            <a:endParaRPr lang="en-IN" sz="2400" dirty="0">
              <a:cs typeface="Calibri" pitchFamily="34" charset="0"/>
            </a:endParaRPr>
          </a:p>
          <a:p>
            <a:pPr marL="674370" lvl="1" indent="-274320" algn="just">
              <a:spcBef>
                <a:spcPts val="600"/>
              </a:spcBef>
              <a:buNone/>
            </a:pPr>
            <a:r>
              <a:rPr lang="en-US" sz="2400" b="1" dirty="0">
                <a:cs typeface="Calibri" pitchFamily="34" charset="0"/>
              </a:rPr>
              <a:t>    - Temperature</a:t>
            </a:r>
            <a:r>
              <a:rPr lang="en-US" sz="2400" dirty="0">
                <a:cs typeface="Calibri" pitchFamily="34" charset="0"/>
              </a:rPr>
              <a:t>: 35 </a:t>
            </a:r>
            <a:r>
              <a:rPr lang="en-US" sz="2400" baseline="30000" dirty="0">
                <a:cs typeface="Calibri" pitchFamily="34" charset="0"/>
              </a:rPr>
              <a:t>o</a:t>
            </a:r>
            <a:r>
              <a:rPr lang="en-US" sz="2400" dirty="0">
                <a:cs typeface="Calibri" pitchFamily="34" charset="0"/>
              </a:rPr>
              <a:t>C</a:t>
            </a:r>
            <a:endParaRPr lang="en-IN" sz="2400" dirty="0">
              <a:cs typeface="Calibri" pitchFamily="34" charset="0"/>
            </a:endParaRPr>
          </a:p>
          <a:p>
            <a:pPr marL="674370" lvl="1" indent="-274320" algn="just">
              <a:spcBef>
                <a:spcPts val="0"/>
              </a:spcBef>
              <a:buNone/>
            </a:pPr>
            <a:r>
              <a:rPr lang="en-US" sz="2400" b="1" dirty="0">
                <a:cs typeface="Calibri" pitchFamily="34" charset="0"/>
              </a:rPr>
              <a:t>   </a:t>
            </a:r>
            <a:endParaRPr lang="en-IN" sz="1800" dirty="0"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5357" y="3505200"/>
            <a:ext cx="393924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6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228601"/>
            <a:ext cx="8915400" cy="652463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Phosphatizing</a:t>
            </a:r>
            <a:br>
              <a:rPr lang="en-US" b="1" dirty="0">
                <a:solidFill>
                  <a:srgbClr val="00B0F0"/>
                </a:solidFill>
              </a:rPr>
            </a:b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915400" cy="4525963"/>
          </a:xfrm>
        </p:spPr>
        <p:txBody>
          <a:bodyPr/>
          <a:lstStyle/>
          <a:p>
            <a:pPr marL="274320" lvl="0" indent="-274320" algn="just">
              <a:spcBef>
                <a:spcPts val="0"/>
              </a:spcBef>
            </a:pPr>
            <a:r>
              <a:rPr lang="en-US" sz="2400" dirty="0">
                <a:latin typeface="Calibri" pitchFamily="34" charset="0"/>
              </a:rPr>
              <a:t>Thin porous film of phosphate layer is formed on the surface of the object</a:t>
            </a:r>
          </a:p>
          <a:p>
            <a:pPr marL="274320" lvl="0" indent="-274320" algn="just">
              <a:spcBef>
                <a:spcPts val="0"/>
              </a:spcBef>
            </a:pPr>
            <a:r>
              <a:rPr lang="en-US" sz="2400" dirty="0">
                <a:latin typeface="Calibri" pitchFamily="34" charset="0"/>
              </a:rPr>
              <a:t>This porous surface serve as excellent base for paints</a:t>
            </a:r>
            <a:endParaRPr lang="en-IN" sz="2400" dirty="0">
              <a:latin typeface="Calibri" pitchFamily="34" charset="0"/>
            </a:endParaRPr>
          </a:p>
          <a:p>
            <a:pPr marL="274320" lvl="0" indent="-274320" algn="just">
              <a:spcBef>
                <a:spcPts val="0"/>
              </a:spcBef>
            </a:pPr>
            <a:r>
              <a:rPr lang="en-US" sz="2400" dirty="0">
                <a:latin typeface="Calibri" pitchFamily="34" charset="0"/>
              </a:rPr>
              <a:t>Deposition of the metal phosphate on the surface of the metal</a:t>
            </a:r>
          </a:p>
          <a:p>
            <a:pPr marL="274320" lvl="0" indent="-274320" algn="just">
              <a:spcBef>
                <a:spcPts val="0"/>
              </a:spcBef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pPr marL="274320" lvl="0" indent="-274320" algn="just">
              <a:spcBef>
                <a:spcPts val="0"/>
              </a:spcBef>
              <a:buNone/>
            </a:pPr>
            <a:r>
              <a:rPr lang="en-US" sz="2400" dirty="0"/>
              <a:t>	3Fe + 2H</a:t>
            </a:r>
            <a:r>
              <a:rPr lang="en-US" sz="2400" baseline="-25000" dirty="0"/>
              <a:t>3</a:t>
            </a:r>
            <a:r>
              <a:rPr lang="en-US" sz="2400" dirty="0"/>
              <a:t>PO</a:t>
            </a:r>
            <a:r>
              <a:rPr lang="en-US" sz="2400" baseline="-25000" dirty="0"/>
              <a:t>4</a:t>
            </a:r>
            <a:r>
              <a:rPr lang="en-US" sz="2400" dirty="0"/>
              <a:t>  </a:t>
            </a:r>
            <a:r>
              <a:rPr lang="en-US" sz="2400" dirty="0">
                <a:sym typeface="Symbol" panose="05050102010706020507" pitchFamily="18" charset="2"/>
              </a:rPr>
              <a:t></a:t>
            </a:r>
            <a:r>
              <a:rPr lang="en-US" sz="2400" dirty="0"/>
              <a:t>	Fe</a:t>
            </a:r>
            <a:r>
              <a:rPr lang="en-US" sz="2400" baseline="-25000" dirty="0"/>
              <a:t>3</a:t>
            </a:r>
            <a:r>
              <a:rPr lang="en-US" sz="2400" dirty="0"/>
              <a:t>(PO</a:t>
            </a:r>
            <a:r>
              <a:rPr lang="en-US" sz="2400" baseline="-25000" dirty="0"/>
              <a:t>4</a:t>
            </a:r>
            <a:r>
              <a:rPr lang="en-US" sz="2400" dirty="0"/>
              <a:t>)</a:t>
            </a:r>
            <a:r>
              <a:rPr lang="en-US" sz="2400" baseline="-25000" dirty="0"/>
              <a:t>2</a:t>
            </a:r>
            <a:r>
              <a:rPr lang="en-US" sz="2400" dirty="0"/>
              <a:t> + 2 H</a:t>
            </a:r>
            <a:r>
              <a:rPr lang="en-US" sz="2400" baseline="-25000" dirty="0"/>
              <a:t>2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pPr marL="274320" lvl="0" indent="-274320" algn="just">
              <a:spcBef>
                <a:spcPts val="0"/>
              </a:spcBef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pPr marL="274320" lvl="0" indent="-274320" algn="just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Application</a:t>
            </a:r>
            <a:r>
              <a:rPr lang="en-US" sz="2400" dirty="0">
                <a:latin typeface="Calibri" pitchFamily="34" charset="0"/>
              </a:rPr>
              <a:t>: under coat for washing machines and refrigerators before panting gives good corrosion resistance</a:t>
            </a:r>
          </a:p>
          <a:p>
            <a:pPr marL="274320" lvl="0" indent="-274320" algn="just">
              <a:spcBef>
                <a:spcPts val="0"/>
              </a:spcBef>
            </a:pPr>
            <a:endParaRPr lang="en-IN" sz="2400" dirty="0">
              <a:latin typeface="Calibri" pitchFamily="34" charset="0"/>
            </a:endParaRP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1" y="4733925"/>
            <a:ext cx="2837656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1" y="4657725"/>
            <a:ext cx="2837656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447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7617069" cy="3886200"/>
          </a:xfrm>
        </p:spPr>
        <p:txBody>
          <a:bodyPr>
            <a:normAutofit fontScale="92500" lnSpcReduction="10000"/>
          </a:bodyPr>
          <a:lstStyle/>
          <a:p>
            <a:pPr lvl="1" algn="just">
              <a:buNone/>
            </a:pPr>
            <a:endParaRPr lang="en-IN" sz="2000" dirty="0"/>
          </a:p>
          <a:p>
            <a:pPr lvl="1" algn="just">
              <a:buNone/>
            </a:pPr>
            <a:endParaRPr lang="en-IN" sz="2000" dirty="0"/>
          </a:p>
          <a:p>
            <a:pPr marL="274320"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600" dirty="0"/>
              <a:t>Secondary factors contributing to corrosion rate are pH, temperature, conductance of medium, humidity,  presence of impurities in environment</a:t>
            </a:r>
            <a:endParaRPr lang="en-IN" sz="2600" dirty="0"/>
          </a:p>
          <a:p>
            <a:pPr marL="274320" lvl="1" algn="just">
              <a:spcBef>
                <a:spcPts val="0"/>
              </a:spcBef>
              <a:buFont typeface="Arial" pitchFamily="34" charset="0"/>
              <a:buChar char="•"/>
            </a:pPr>
            <a:endParaRPr lang="en-US" sz="2600" dirty="0"/>
          </a:p>
          <a:p>
            <a:pPr marL="274320"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600" dirty="0"/>
              <a:t>Corrosion control techniques: Inorganic coatings – Anodizing and phosphating</a:t>
            </a:r>
            <a:endParaRPr lang="en-IN" sz="2600" dirty="0"/>
          </a:p>
          <a:p>
            <a:pPr marL="274320" lvl="1" algn="just">
              <a:spcBef>
                <a:spcPts val="0"/>
              </a:spcBef>
              <a:buFont typeface="Arial" pitchFamily="34" charset="0"/>
              <a:buChar char="•"/>
            </a:pPr>
            <a:endParaRPr lang="en-US" sz="2600" dirty="0"/>
          </a:p>
          <a:p>
            <a:pPr marL="274320" lvl="1" algn="just">
              <a:spcBef>
                <a:spcPts val="0"/>
              </a:spcBef>
              <a:buFont typeface="Arial" pitchFamily="34" charset="0"/>
              <a:buChar char="•"/>
            </a:pPr>
            <a:endParaRPr lang="en-IN" sz="2600" dirty="0"/>
          </a:p>
          <a:p>
            <a:pPr marL="274320"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600" dirty="0"/>
              <a:t>Design and selection of materials for corrosion control</a:t>
            </a:r>
          </a:p>
          <a:p>
            <a:pPr marL="274320" lvl="1" algn="just">
              <a:spcBef>
                <a:spcPts val="0"/>
              </a:spcBef>
              <a:buFont typeface="Arial" pitchFamily="34" charset="0"/>
              <a:buChar char="•"/>
            </a:pPr>
            <a:endParaRPr lang="en-US" sz="2600" u="sng" dirty="0"/>
          </a:p>
          <a:p>
            <a:pPr marL="914400" lvl="1" indent="-514350" algn="just">
              <a:spcBef>
                <a:spcPts val="600"/>
              </a:spcBef>
              <a:spcAft>
                <a:spcPts val="600"/>
              </a:spcAft>
              <a:buNone/>
            </a:pPr>
            <a:endParaRPr lang="en-IN" sz="26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866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95985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Secondary Factors Affecting Rate of Corrosion…</a:t>
            </a:r>
            <a:br>
              <a:rPr lang="en-IN" sz="3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</a:br>
            <a:endParaRPr lang="en-IN" sz="3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762000"/>
            <a:ext cx="9264650" cy="5943600"/>
          </a:xfrm>
        </p:spPr>
        <p:txBody>
          <a:bodyPr>
            <a:noAutofit/>
          </a:bodyPr>
          <a:lstStyle/>
          <a:p>
            <a:pPr marL="27432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1. pH</a:t>
            </a:r>
          </a:p>
          <a:p>
            <a:pPr marL="274320" indent="0"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 Rate of corrosion increases with decrease in pH</a:t>
            </a:r>
          </a:p>
          <a:p>
            <a:pPr marL="274320" indent="0"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 At pH greater than 10, corrosion of iron practically ceases </a:t>
            </a:r>
          </a:p>
          <a:p>
            <a:pPr marL="274320" indent="0"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 Between pH 10 and 3 the presence of oxygen is required for    </a:t>
            </a:r>
          </a:p>
          <a:p>
            <a:pPr marL="27432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corrosion of iron</a:t>
            </a:r>
          </a:p>
          <a:p>
            <a:pPr marL="274320" lv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For example:</a:t>
            </a:r>
            <a:r>
              <a:rPr lang="en-US" sz="2400" dirty="0"/>
              <a:t> Ship submerged in deep sea for many years remain      </a:t>
            </a:r>
          </a:p>
          <a:p>
            <a:pPr marL="274320" lv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    almost unaffected</a:t>
            </a:r>
          </a:p>
          <a:p>
            <a:pPr marL="274320" indent="0"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 If the pH is less than 3,severe</a:t>
            </a:r>
          </a:p>
          <a:p>
            <a:pPr marL="274320" lv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corrosion takes place even in </a:t>
            </a:r>
          </a:p>
          <a:p>
            <a:pPr marL="274320" lv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the absence of oxygen</a:t>
            </a:r>
          </a:p>
          <a:p>
            <a:pPr marL="27432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IN" sz="2400" dirty="0"/>
          </a:p>
          <a:p>
            <a:pPr marL="457200" indent="-457200">
              <a:buNone/>
            </a:pPr>
            <a:endParaRPr lang="en-IN" sz="2400" b="1" u="sng" dirty="0">
              <a:solidFill>
                <a:srgbClr val="FF0000"/>
              </a:solidFill>
              <a:latin typeface="Century Schoolbook" pitchFamily="18" charset="0"/>
            </a:endParaRPr>
          </a:p>
          <a:p>
            <a:pPr marL="269875" indent="-269875">
              <a:buFont typeface="Wingdings" pitchFamily="2" charset="2"/>
              <a:buChar char="Ø"/>
            </a:pPr>
            <a:endParaRPr lang="en-IN" sz="2400" dirty="0">
              <a:latin typeface="Century Schoolbook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9666" y="3429000"/>
            <a:ext cx="4719134" cy="322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8762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" y="152400"/>
            <a:ext cx="9575800" cy="5334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Secondary Factors Affecting Rate of Corrosion… </a:t>
            </a:r>
            <a:b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</a:br>
            <a:br>
              <a:rPr lang="en-IN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I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</a:b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838200"/>
            <a:ext cx="9245600" cy="57150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u="sng" dirty="0">
                <a:solidFill>
                  <a:schemeClr val="accent6">
                    <a:lumMod val="75000"/>
                  </a:schemeClr>
                </a:solidFill>
              </a:rPr>
              <a:t>Temperature</a:t>
            </a:r>
            <a:endParaRPr lang="en-IN" sz="2400" u="sng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Rate of corrosion  increases 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with temperature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2400" u="sng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2400" u="sng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2400" u="sng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2400" u="sng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u="sng" dirty="0">
                <a:solidFill>
                  <a:schemeClr val="accent6">
                    <a:lumMod val="75000"/>
                  </a:schemeClr>
                </a:solidFill>
              </a:rPr>
              <a:t>Humidity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Rate of corrosion increases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with increase in humidity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IN" sz="3800" dirty="0"/>
          </a:p>
          <a:p>
            <a:pPr>
              <a:buNone/>
            </a:pPr>
            <a:endParaRPr lang="en-IN" sz="6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3200" y="3886200"/>
            <a:ext cx="4210050" cy="2778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7145" t="13572" r="18860" b="9391"/>
          <a:stretch/>
        </p:blipFill>
        <p:spPr bwMode="auto">
          <a:xfrm>
            <a:off x="5483225" y="838200"/>
            <a:ext cx="3810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8897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9080500" cy="6096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Secondary Factors Affecting Rate of Corrosion…</a:t>
            </a: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914400"/>
            <a:ext cx="9080500" cy="46482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u="sng" dirty="0">
                <a:solidFill>
                  <a:schemeClr val="accent6">
                    <a:lumMod val="75000"/>
                  </a:schemeClr>
                </a:solidFill>
                <a:cs typeface="Calibri" pitchFamily="34" charset="0"/>
              </a:rPr>
              <a:t>Presence impurities</a:t>
            </a:r>
          </a:p>
          <a:p>
            <a:pPr marL="274320" indent="-269875" algn="just">
              <a:spcBef>
                <a:spcPts val="600"/>
              </a:spcBef>
            </a:pPr>
            <a:r>
              <a:rPr lang="en-US" sz="2400" dirty="0">
                <a:cs typeface="Calibri" pitchFamily="34" charset="0"/>
              </a:rPr>
              <a:t>SO</a:t>
            </a:r>
            <a:r>
              <a:rPr lang="en-US" sz="2400" baseline="-25000" dirty="0">
                <a:cs typeface="Calibri" pitchFamily="34" charset="0"/>
              </a:rPr>
              <a:t>2</a:t>
            </a:r>
            <a:r>
              <a:rPr lang="en-US" sz="2400" dirty="0">
                <a:cs typeface="Calibri" pitchFamily="34" charset="0"/>
              </a:rPr>
              <a:t> is common in places where coal or oil is burnt. Severe corrosion of metals occurs in such atmosphere</a:t>
            </a:r>
          </a:p>
          <a:p>
            <a:pPr marL="274320" indent="-269875" algn="just">
              <a:spcBef>
                <a:spcPts val="600"/>
              </a:spcBef>
            </a:pPr>
            <a:r>
              <a:rPr lang="en-US" sz="2400" dirty="0">
                <a:cs typeface="Calibri" pitchFamily="34" charset="0"/>
              </a:rPr>
              <a:t>When the relative humidity is high the corrosion is far greater</a:t>
            </a:r>
          </a:p>
          <a:p>
            <a:pPr marL="274320" indent="-269875" algn="just">
              <a:spcBef>
                <a:spcPts val="600"/>
              </a:spcBef>
            </a:pPr>
            <a:endParaRPr lang="en-US" sz="2400" dirty="0">
              <a:cs typeface="Calibri" pitchFamily="34" charset="0"/>
            </a:endParaRPr>
          </a:p>
          <a:p>
            <a:pPr marL="274320" indent="-269875" algn="just">
              <a:spcBef>
                <a:spcPts val="600"/>
              </a:spcBef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cs typeface="Calibri" pitchFamily="34" charset="0"/>
              </a:rPr>
              <a:t> For example:</a:t>
            </a:r>
          </a:p>
          <a:p>
            <a:pPr marL="274320" indent="-269875" algn="just">
              <a:spcBef>
                <a:spcPts val="600"/>
              </a:spcBef>
            </a:pPr>
            <a:r>
              <a:rPr lang="en-US" sz="2400" dirty="0">
                <a:cs typeface="Calibri" pitchFamily="34" charset="0"/>
              </a:rPr>
              <a:t>Iron in an atmosphere of 0.01% SO</a:t>
            </a:r>
            <a:r>
              <a:rPr lang="en-US" sz="2400" baseline="-25000" dirty="0">
                <a:cs typeface="Calibri" pitchFamily="34" charset="0"/>
              </a:rPr>
              <a:t>2 </a:t>
            </a:r>
            <a:r>
              <a:rPr lang="en-US" sz="2400" dirty="0">
                <a:cs typeface="Calibri" pitchFamily="34" charset="0"/>
              </a:rPr>
              <a:t>and relative humidity less than 50%, it shows negligible rusting</a:t>
            </a:r>
          </a:p>
          <a:p>
            <a:pPr marL="274320" indent="-269875" algn="just">
              <a:spcBef>
                <a:spcPts val="600"/>
              </a:spcBef>
            </a:pPr>
            <a:r>
              <a:rPr lang="en-US" sz="2400" dirty="0">
                <a:cs typeface="Calibri" pitchFamily="34" charset="0"/>
              </a:rPr>
              <a:t>At the same concentration of SO</a:t>
            </a:r>
            <a:r>
              <a:rPr lang="en-US" sz="2400" baseline="-25000" dirty="0">
                <a:cs typeface="Calibri" pitchFamily="34" charset="0"/>
              </a:rPr>
              <a:t>2</a:t>
            </a:r>
            <a:r>
              <a:rPr lang="en-US" sz="2400" dirty="0">
                <a:cs typeface="Calibri" pitchFamily="34" charset="0"/>
              </a:rPr>
              <a:t> and at 90% humidity the iron gets rusted fully in a day</a:t>
            </a:r>
            <a:endParaRPr lang="en-IN" sz="2400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0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8915400" cy="609600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Corrosion Control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750" y="914400"/>
            <a:ext cx="8585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4247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255000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Corrosion control</a:t>
            </a: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0"/>
            <a:ext cx="9105900" cy="5638800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Corrosion can be controlled by: </a:t>
            </a:r>
            <a:endParaRPr lang="en-IN" sz="2800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Calibri" pitchFamily="34" charset="0"/>
              </a:rPr>
              <a:t>Proper design and selection of materials</a:t>
            </a:r>
            <a:endParaRPr lang="en-US" sz="2400" u="sng" dirty="0">
              <a:latin typeface="Calibri" pitchFamily="34" charset="0"/>
            </a:endParaRPr>
          </a:p>
          <a:p>
            <a:pPr marL="514350" lvl="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Calibri" pitchFamily="34" charset="0"/>
              </a:rPr>
              <a:t>Protective coatings</a:t>
            </a:r>
            <a:endParaRPr lang="en-IN" sz="2400" dirty="0">
              <a:latin typeface="Calibri" pitchFamily="34" charset="0"/>
            </a:endParaRPr>
          </a:p>
          <a:p>
            <a:pPr marL="1028700" lvl="1" indent="-571500" algn="just">
              <a:spcBef>
                <a:spcPts val="600"/>
              </a:spcBef>
              <a:spcAft>
                <a:spcPts val="600"/>
              </a:spcAft>
              <a:buFont typeface="+mj-lt"/>
              <a:buAutoNum type="romanLcPeriod"/>
            </a:pPr>
            <a:r>
              <a:rPr lang="en-US" sz="2400" dirty="0">
                <a:latin typeface="Calibri" pitchFamily="34" charset="0"/>
              </a:rPr>
              <a:t>Inorganic coatings – Anodizing and phosphating</a:t>
            </a:r>
            <a:endParaRPr lang="en-IN" sz="2400" dirty="0">
              <a:latin typeface="Calibri" pitchFamily="34" charset="0"/>
            </a:endParaRPr>
          </a:p>
          <a:p>
            <a:pPr marL="1028700" lvl="1" indent="-571500" algn="just">
              <a:spcBef>
                <a:spcPts val="600"/>
              </a:spcBef>
              <a:spcAft>
                <a:spcPts val="600"/>
              </a:spcAft>
              <a:buFont typeface="+mj-lt"/>
              <a:buAutoNum type="romanLcPeriod"/>
            </a:pPr>
            <a:r>
              <a:rPr lang="en-US" sz="2400" dirty="0">
                <a:latin typeface="Calibri" pitchFamily="34" charset="0"/>
              </a:rPr>
              <a:t>Organic coating – Paint and enamel</a:t>
            </a:r>
            <a:endParaRPr lang="en-IN" sz="2400" dirty="0">
              <a:latin typeface="Calibri" pitchFamily="34" charset="0"/>
            </a:endParaRPr>
          </a:p>
          <a:p>
            <a:pPr marL="1028700" lvl="1" indent="-571500" algn="just">
              <a:spcBef>
                <a:spcPts val="600"/>
              </a:spcBef>
              <a:spcAft>
                <a:spcPts val="600"/>
              </a:spcAft>
              <a:buFont typeface="+mj-lt"/>
              <a:buAutoNum type="romanLcPeriod"/>
            </a:pPr>
            <a:r>
              <a:rPr lang="en-US" sz="2400" dirty="0">
                <a:latin typeface="Calibri" pitchFamily="34" charset="0"/>
              </a:rPr>
              <a:t>Metal coating – Anodic metal coating (Galvanizing) 		              </a:t>
            </a:r>
            <a:r>
              <a:rPr lang="en-US" dirty="0">
                <a:latin typeface="Calibri" pitchFamily="34" charset="0"/>
              </a:rPr>
              <a:t> – </a:t>
            </a:r>
            <a:r>
              <a:rPr lang="en-US" sz="2400" dirty="0">
                <a:latin typeface="Calibri" pitchFamily="34" charset="0"/>
              </a:rPr>
              <a:t>Cathodic metal coating (Tinning)</a:t>
            </a:r>
            <a:endParaRPr lang="en-IN" sz="2400" dirty="0">
              <a:latin typeface="Calibri" pitchFamily="34" charset="0"/>
            </a:endParaRPr>
          </a:p>
          <a:p>
            <a:pPr marL="514350" lvl="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Calibri" pitchFamily="34" charset="0"/>
              </a:rPr>
              <a:t>Cathodic protection - Sacrificial anode method</a:t>
            </a:r>
          </a:p>
          <a:p>
            <a:pPr marL="3143250" lvl="6" indent="-51435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latin typeface="Calibri" pitchFamily="34" charset="0"/>
              </a:rPr>
              <a:t>     - impressed current method</a:t>
            </a:r>
            <a:endParaRPr lang="en-IN" sz="2400" dirty="0">
              <a:latin typeface="Calibri" pitchFamily="34" charset="0"/>
            </a:endParaRPr>
          </a:p>
          <a:p>
            <a:pPr marL="514350" lvl="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Calibri" pitchFamily="34" charset="0"/>
              </a:rPr>
              <a:t>Using Corrosion inhibitors – Anodic inhibitor </a:t>
            </a:r>
          </a:p>
          <a:p>
            <a:pPr marL="514350" lvl="0" indent="-51435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latin typeface="Calibri" pitchFamily="34" charset="0"/>
              </a:rPr>
              <a:t>                                                        -Cathodic inhibitor</a:t>
            </a:r>
            <a:endParaRPr lang="en-IN" sz="2400" dirty="0">
              <a:latin typeface="Calibri" pitchFamily="34" charset="0"/>
            </a:endParaRPr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734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100" y="381000"/>
            <a:ext cx="5365750" cy="655638"/>
          </a:xfrm>
        </p:spPr>
        <p:txBody>
          <a:bodyPr>
            <a:normAutofit fontScale="90000"/>
          </a:bodyPr>
          <a:lstStyle/>
          <a:p>
            <a:pPr marL="274320" indent="-274320">
              <a:spcBef>
                <a:spcPts val="600"/>
              </a:spcBef>
            </a:pPr>
            <a:r>
              <a:rPr lang="en-US" sz="3200" b="1" dirty="0">
                <a:solidFill>
                  <a:srgbClr val="00B0F0"/>
                </a:solidFill>
                <a:latin typeface="Calibri" pitchFamily="34" charset="0"/>
              </a:rPr>
              <a:t>Design and selection of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953500" cy="4495800"/>
          </a:xfrm>
        </p:spPr>
        <p:txBody>
          <a:bodyPr>
            <a:noAutofit/>
          </a:bodyPr>
          <a:lstStyle/>
          <a:p>
            <a:pPr marL="274320" indent="-274320" algn="just">
              <a:spcBef>
                <a:spcPts val="600"/>
              </a:spcBef>
            </a:pPr>
            <a:r>
              <a:rPr lang="en-US" sz="2400" dirty="0">
                <a:latin typeface="Calibri" pitchFamily="34" charset="0"/>
              </a:rPr>
              <a:t>Selection of proper materials</a:t>
            </a:r>
          </a:p>
          <a:p>
            <a:pPr marL="274320" indent="-274320" algn="just">
              <a:spcBef>
                <a:spcPts val="600"/>
              </a:spcBef>
            </a:pPr>
            <a:endParaRPr lang="en-IN" sz="2400" b="1" u="sng" dirty="0">
              <a:latin typeface="Calibri" pitchFamily="34" charset="0"/>
            </a:endParaRPr>
          </a:p>
          <a:p>
            <a:pPr marL="274320" indent="-274320" algn="just">
              <a:spcBef>
                <a:spcPts val="600"/>
              </a:spcBef>
            </a:pPr>
            <a:r>
              <a:rPr lang="en-US" sz="2400" dirty="0">
                <a:latin typeface="Calibri" pitchFamily="34" charset="0"/>
              </a:rPr>
              <a:t>Avoiding the use of two dissimilar metals</a:t>
            </a:r>
          </a:p>
          <a:p>
            <a:pPr marL="274320" indent="-274320" algn="just">
              <a:spcBef>
                <a:spcPts val="600"/>
              </a:spcBef>
            </a:pPr>
            <a:endParaRPr lang="en-US" sz="2400" dirty="0">
              <a:latin typeface="Calibri" pitchFamily="34" charset="0"/>
            </a:endParaRPr>
          </a:p>
          <a:p>
            <a:pPr marL="274320" indent="-274320" algn="just">
              <a:spcBef>
                <a:spcPts val="600"/>
              </a:spcBef>
            </a:pPr>
            <a:r>
              <a:rPr lang="en-US" sz="2400" dirty="0">
                <a:latin typeface="Calibri" pitchFamily="34" charset="0"/>
              </a:rPr>
              <a:t> Anode material area shall be larger to cathode area as far as possible</a:t>
            </a:r>
            <a:endParaRPr lang="en-US" sz="2400" u="sng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8500" y="3962400"/>
            <a:ext cx="337017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8331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1" y="304800"/>
            <a:ext cx="6676231" cy="609600"/>
          </a:xfrm>
        </p:spPr>
        <p:txBody>
          <a:bodyPr>
            <a:noAutofit/>
          </a:bodyPr>
          <a:lstStyle/>
          <a:p>
            <a:pPr lvl="0"/>
            <a:r>
              <a:rPr lang="en-US" sz="3200" b="1" dirty="0">
                <a:solidFill>
                  <a:srgbClr val="00B0F0"/>
                </a:solidFill>
                <a:latin typeface="Calibri" pitchFamily="34" charset="0"/>
              </a:rPr>
              <a:t>Protective coatings</a:t>
            </a:r>
            <a:br>
              <a:rPr lang="en-IN" sz="3200" b="1" dirty="0">
                <a:solidFill>
                  <a:srgbClr val="FF0000"/>
                </a:solidFill>
                <a:latin typeface="Calibri" pitchFamily="34" charset="0"/>
              </a:rPr>
            </a:br>
            <a:endParaRPr lang="en-IN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1371600"/>
            <a:ext cx="9264650" cy="2667000"/>
          </a:xfrm>
        </p:spPr>
        <p:txBody>
          <a:bodyPr>
            <a:noAutofit/>
          </a:bodyPr>
          <a:lstStyle/>
          <a:p>
            <a:pPr marL="274320" indent="-27432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Inorganic coatings</a:t>
            </a:r>
          </a:p>
          <a:p>
            <a:pPr marL="274320" indent="-27432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Anodizing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: </a:t>
            </a:r>
            <a:r>
              <a:rPr lang="en-US" sz="2400" dirty="0">
                <a:latin typeface="Calibri" pitchFamily="34" charset="0"/>
              </a:rPr>
              <a:t>when a metal like </a:t>
            </a:r>
            <a:r>
              <a:rPr lang="en-US" sz="2400" dirty="0">
                <a:solidFill>
                  <a:srgbClr val="0070C0"/>
                </a:solidFill>
                <a:latin typeface="Calibri" pitchFamily="34" charset="0"/>
              </a:rPr>
              <a:t>Al, Ti, Mg </a:t>
            </a:r>
            <a:r>
              <a:rPr lang="en-US" sz="2400" dirty="0">
                <a:latin typeface="Calibri" pitchFamily="34" charset="0"/>
              </a:rPr>
              <a:t>etc are made 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anode</a:t>
            </a:r>
            <a:r>
              <a:rPr lang="en-US" sz="2400" dirty="0">
                <a:latin typeface="Calibri" pitchFamily="34" charset="0"/>
              </a:rPr>
              <a:t> in presence of chromic acid , oxalic acid, Sulphuric acid, a thin layer of oxide is formed which acts as protective layer. This process is known as anodizing. This passiveness of the metal reduces corrosion</a:t>
            </a:r>
          </a:p>
          <a:p>
            <a:pPr marL="274320" indent="-274320" algn="just">
              <a:lnSpc>
                <a:spcPct val="120000"/>
              </a:lnSpc>
              <a:spcBef>
                <a:spcPts val="600"/>
              </a:spcBef>
              <a:buNone/>
            </a:pPr>
            <a:endParaRPr lang="en-IN" sz="2400" dirty="0">
              <a:latin typeface="Calibri" pitchFamily="34" charset="0"/>
            </a:endParaRPr>
          </a:p>
          <a:p>
            <a:pPr marL="36000" algn="just">
              <a:lnSpc>
                <a:spcPct val="170000"/>
              </a:lnSpc>
              <a:spcBef>
                <a:spcPts val="0"/>
              </a:spcBef>
              <a:buNone/>
            </a:pPr>
            <a:endParaRPr lang="en-IN" sz="2400" dirty="0"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6632" y="152400"/>
            <a:ext cx="240426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147" y="4267200"/>
            <a:ext cx="5267853" cy="54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urved Up Arrow 6"/>
          <p:cNvSpPr/>
          <p:nvPr/>
        </p:nvSpPr>
        <p:spPr>
          <a:xfrm>
            <a:off x="1600200" y="4800600"/>
            <a:ext cx="2667000" cy="3810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53340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3- 10% chromic acid, 40V, 30</a:t>
            </a:r>
            <a:r>
              <a:rPr lang="en-US" sz="2400" baseline="30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C</a:t>
            </a:r>
            <a:endParaRPr lang="en-US" sz="2400" baseline="30000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9800" y="3961531"/>
            <a:ext cx="3505200" cy="263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149259" y="5923379"/>
            <a:ext cx="36513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+mn-lt"/>
                <a:ea typeface="Times New Roman" panose="02020603050405020304" pitchFamily="18" charset="0"/>
              </a:rPr>
              <a:t> 2Al + 3H</a:t>
            </a:r>
            <a:r>
              <a:rPr lang="en-US" sz="2000" b="1" baseline="-25000" dirty="0">
                <a:latin typeface="+mn-lt"/>
                <a:ea typeface="Times New Roman" panose="02020603050405020304" pitchFamily="18" charset="0"/>
              </a:rPr>
              <a:t>2</a:t>
            </a:r>
            <a:r>
              <a:rPr lang="en-US" sz="2000" b="1" dirty="0">
                <a:latin typeface="+mn-lt"/>
                <a:ea typeface="Times New Roman" panose="02020603050405020304" pitchFamily="18" charset="0"/>
              </a:rPr>
              <a:t>O   </a:t>
            </a:r>
            <a:r>
              <a:rPr lang="en-US" sz="2000" b="1" dirty="0"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b="1" dirty="0">
                <a:latin typeface="+mn-lt"/>
                <a:ea typeface="Times New Roman" panose="02020603050405020304" pitchFamily="18" charset="0"/>
              </a:rPr>
              <a:t>	Al</a:t>
            </a:r>
            <a:r>
              <a:rPr lang="en-US" sz="2000" b="1" baseline="-25000" dirty="0">
                <a:latin typeface="+mn-lt"/>
                <a:ea typeface="Times New Roman" panose="02020603050405020304" pitchFamily="18" charset="0"/>
              </a:rPr>
              <a:t>2</a:t>
            </a:r>
            <a:r>
              <a:rPr lang="en-US" sz="2000" b="1" dirty="0">
                <a:latin typeface="+mn-lt"/>
                <a:ea typeface="Times New Roman" panose="02020603050405020304" pitchFamily="18" charset="0"/>
              </a:rPr>
              <a:t>O</a:t>
            </a:r>
            <a:r>
              <a:rPr lang="en-US" sz="2000" b="1" baseline="-25000" dirty="0">
                <a:latin typeface="+mn-lt"/>
                <a:ea typeface="Times New Roman" panose="02020603050405020304" pitchFamily="18" charset="0"/>
              </a:rPr>
              <a:t>3</a:t>
            </a:r>
            <a:r>
              <a:rPr lang="en-US" sz="2000" b="1" dirty="0">
                <a:latin typeface="+mn-lt"/>
                <a:ea typeface="Times New Roman" panose="02020603050405020304" pitchFamily="18" charset="0"/>
              </a:rPr>
              <a:t> + 3H</a:t>
            </a:r>
            <a:r>
              <a:rPr lang="en-US" sz="2000" b="1" baseline="-25000" dirty="0">
                <a:latin typeface="+mn-lt"/>
                <a:ea typeface="Times New Roman" panose="02020603050405020304" pitchFamily="18" charset="0"/>
              </a:rPr>
              <a:t>2</a:t>
            </a:r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951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  <a:latin typeface="Calibri" pitchFamily="34" charset="0"/>
              </a:rPr>
              <a:t>Protective coatings…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algn="just">
              <a:lnSpc>
                <a:spcPct val="120000"/>
              </a:lnSpc>
              <a:spcBef>
                <a:spcPts val="600"/>
              </a:spcBef>
            </a:pPr>
            <a:r>
              <a:rPr lang="en-US" sz="2400" b="1" dirty="0">
                <a:latin typeface="Calibri" pitchFamily="34" charset="0"/>
              </a:rPr>
              <a:t>Application</a:t>
            </a:r>
            <a:r>
              <a:rPr lang="en-US" sz="2400" dirty="0">
                <a:latin typeface="Calibri" pitchFamily="34" charset="0"/>
              </a:rPr>
              <a:t>: Used in computer hardware, in aircrafts, window frames, utensils etc.</a:t>
            </a:r>
          </a:p>
          <a:p>
            <a:pPr marL="274320" indent="-27432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  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3733801"/>
            <a:ext cx="351783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0" y="2895601"/>
            <a:ext cx="3271044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0" y="4876801"/>
            <a:ext cx="1836738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57700" y="4800600"/>
            <a:ext cx="240426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25606803"/>
      </p:ext>
    </p:extLst>
  </p:cSld>
  <p:clrMapOvr>
    <a:masterClrMapping/>
  </p:clrMapOvr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12721</TotalTime>
  <Words>605</Words>
  <Application>Microsoft Office PowerPoint</Application>
  <PresentationFormat>A4 Paper (210x297 mm)</PresentationFormat>
  <Paragraphs>103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Schoolbook</vt:lpstr>
      <vt:lpstr>Symbol</vt:lpstr>
      <vt:lpstr>Times New Roman</vt:lpstr>
      <vt:lpstr>Wingdings</vt:lpstr>
      <vt:lpstr>FSH</vt:lpstr>
      <vt:lpstr>Lecture No. 11 Corrosion Science     </vt:lpstr>
      <vt:lpstr>Secondary Factors Affecting Rate of Corrosion…  </vt:lpstr>
      <vt:lpstr>Secondary Factors Affecting Rate of Corrosion…    </vt:lpstr>
      <vt:lpstr>Secondary Factors Affecting Rate of Corrosion…</vt:lpstr>
      <vt:lpstr>Corrosion Control</vt:lpstr>
      <vt:lpstr>Corrosion control</vt:lpstr>
      <vt:lpstr>Design and selection of materials</vt:lpstr>
      <vt:lpstr>Protective coatings </vt:lpstr>
      <vt:lpstr>Protective coatings…</vt:lpstr>
      <vt:lpstr>Protective coatings…  </vt:lpstr>
      <vt:lpstr>Phosphatizing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ALOK SINGH</cp:lastModifiedBy>
  <cp:revision>1645</cp:revision>
  <dcterms:created xsi:type="dcterms:W3CDTF">2006-08-16T00:00:00Z</dcterms:created>
  <dcterms:modified xsi:type="dcterms:W3CDTF">2017-11-07T15:46:40Z</dcterms:modified>
</cp:coreProperties>
</file>