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cs typeface="Calibri" pitchFamily="34" charset="0"/>
              </a:rPr>
              <a:t>Varnishes is r</a:t>
            </a:r>
            <a:r>
              <a:rPr lang="en-US" dirty="0" smtClean="0"/>
              <a:t>esin dissolved in a liquid for applying on wood, metal, or other materials to form a hard, clear, shiny surface when dry</a:t>
            </a:r>
          </a:p>
          <a:p>
            <a:r>
              <a:rPr lang="en-US" dirty="0" smtClean="0"/>
              <a:t>Lacquer is a liquid made of shellac dissolved in alcohol, or of synthetic substances, that dries to form a hard protective coating for wood, metal,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4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DE39E-E3E1-46E6-A6C6-8D2F27C840B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0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12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Corrosion Science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 will be able to:</a:t>
            </a:r>
          </a:p>
          <a:p>
            <a:pPr algn="just"/>
            <a:r>
              <a:rPr lang="en-US" sz="2400" dirty="0" smtClean="0"/>
              <a:t>Describe the following corrosion control methods: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400" dirty="0" smtClean="0"/>
              <a:t> Protective oxide layer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400" dirty="0" smtClean="0"/>
              <a:t>Galvanizing  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400" dirty="0" smtClean="0"/>
              <a:t>Tinning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400" dirty="0" smtClean="0"/>
              <a:t>Cathodic protection - Sacrificial anode and Impressed current method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400" dirty="0" smtClean="0"/>
              <a:t>Painting</a:t>
            </a:r>
          </a:p>
          <a:p>
            <a:pPr lvl="3" algn="just">
              <a:buFont typeface="Arial" pitchFamily="34" charset="0"/>
              <a:buChar char="•"/>
            </a:pPr>
            <a:r>
              <a:rPr lang="en-US" sz="2400" dirty="0" smtClean="0"/>
              <a:t>Inhibitors</a:t>
            </a:r>
            <a:endParaRPr lang="en-IN" sz="2400" dirty="0" smtClean="0"/>
          </a:p>
          <a:p>
            <a:pPr lvl="1"/>
            <a:endParaRPr lang="en-IN" sz="2400" dirty="0" smtClean="0"/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098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Sacrificial Anode Method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2953972"/>
            <a:ext cx="2610572" cy="245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47650" y="1295400"/>
            <a:ext cx="9410700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 Involves the use of a metal, which is anodic to the specimen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smtClean="0">
                <a:latin typeface="+mn-lt"/>
              </a:rPr>
              <a:t>Example: Base metals such as Iron, Copper and alloys like brass can be protected by sacrificial anode method</a:t>
            </a:r>
            <a:endParaRPr lang="en-IN" sz="2400" dirty="0" smtClean="0"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885" y="2946673"/>
            <a:ext cx="4240173" cy="23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95300" y="5562601"/>
            <a:ext cx="8750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Sacrificial anode is used to protect buried pipelines, ship hulls, industrial water tanks and steel rods </a:t>
            </a:r>
          </a:p>
        </p:txBody>
      </p:sp>
    </p:spTree>
    <p:extLst>
      <p:ext uri="{BB962C8B-B14F-4D97-AF65-F5344CB8AC3E}">
        <p14:creationId xmlns:p14="http://schemas.microsoft.com/office/powerpoint/2010/main" val="231329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228600"/>
            <a:ext cx="586105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Impressed voltage method: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9760" y="838200"/>
            <a:ext cx="9000940" cy="3733800"/>
          </a:xfrm>
        </p:spPr>
        <p:txBody>
          <a:bodyPr>
            <a:normAutofit fontScale="32500" lnSpcReduction="20000"/>
          </a:bodyPr>
          <a:lstStyle/>
          <a:p>
            <a:pPr marL="274320" indent="-27432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7400" dirty="0" smtClean="0"/>
              <a:t>Current is applied in the opposite direction to nullify the corrosion current and converting the corroding metal from anode to cathode  </a:t>
            </a:r>
            <a:endParaRPr lang="en-IN" sz="7400" dirty="0" smtClean="0"/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7400" dirty="0" smtClean="0"/>
              <a:t>Structure to be protected is connected to the negative terminal of DC power supply</a:t>
            </a:r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IN" sz="4400" dirty="0" smtClean="0"/>
          </a:p>
          <a:p>
            <a:pPr marL="274320" indent="-27432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4400" dirty="0" smtClean="0"/>
          </a:p>
          <a:p>
            <a:pPr>
              <a:buNone/>
            </a:pPr>
            <a:endParaRPr lang="en-IN" sz="4400" u="sng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400" dirty="0" smtClean="0"/>
              <a:t>  </a:t>
            </a:r>
            <a:endParaRPr lang="en-IN" sz="44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048001"/>
            <a:ext cx="4131138" cy="190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3124201"/>
            <a:ext cx="23939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2950" y="5334001"/>
            <a:ext cx="825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+mn-lt"/>
              </a:rPr>
              <a:t>Application: water coolers, water tanks, buried oil and water pipes, transmission towers, sulphuric acid storage tanks, etc.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5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152400"/>
            <a:ext cx="7759700" cy="457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Corrosion inhibitor</a:t>
            </a:r>
            <a:endParaRPr lang="en-IN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685800"/>
            <a:ext cx="9080500" cy="5943600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20000"/>
              </a:lnSpc>
              <a:spcBef>
                <a:spcPts val="0"/>
              </a:spcBef>
            </a:pPr>
            <a:r>
              <a:rPr lang="en-CA" sz="2600" dirty="0" smtClean="0">
                <a:solidFill>
                  <a:schemeClr val="accent6">
                    <a:lumMod val="75000"/>
                  </a:schemeClr>
                </a:solidFill>
              </a:rPr>
              <a:t>Chemicals which are added in small quantities </a:t>
            </a:r>
            <a:r>
              <a:rPr lang="en-CA" sz="2600" dirty="0" smtClean="0"/>
              <a:t>to the corroding medium in order to reduce the corrosion rate are called corrosion inhibitors</a:t>
            </a: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</a:pPr>
            <a:r>
              <a:rPr lang="en-CA" sz="2600" dirty="0" smtClean="0"/>
              <a:t>Reduce corrosion by forming a protective film either at the cathode or anode</a:t>
            </a:r>
            <a:endParaRPr lang="en-IN" sz="2600" dirty="0" smtClean="0"/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   </a:t>
            </a:r>
          </a:p>
          <a:p>
            <a:pPr marL="274320" indent="-27432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	Types of corrosion inhibitors</a:t>
            </a:r>
            <a:endParaRPr lang="en-IN" sz="2400" dirty="0" smtClean="0"/>
          </a:p>
          <a:p>
            <a:pPr marL="674370" lvl="1" indent="-274320" algn="just">
              <a:lnSpc>
                <a:spcPct val="12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400" dirty="0" smtClean="0"/>
              <a:t>Anodic inhibitor         ii. Cathodic inhibitor</a:t>
            </a:r>
            <a:endParaRPr lang="en-IN" sz="2400" dirty="0" smtClean="0"/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514350" indent="-514350">
              <a:buAutoNum type="romanLcParenBoth"/>
            </a:pPr>
            <a:endParaRPr lang="en-IN" sz="2400" u="sng" dirty="0" smtClean="0">
              <a:solidFill>
                <a:srgbClr val="002060"/>
              </a:solidFill>
              <a:latin typeface="Century Schoolbook" pitchFamily="18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9100" y="4876800"/>
            <a:ext cx="236299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12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Anodic inhibitors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143001"/>
            <a:ext cx="8915400" cy="4525963"/>
          </a:xfrm>
        </p:spPr>
        <p:txBody>
          <a:bodyPr/>
          <a:lstStyle/>
          <a:p>
            <a:pPr marL="274320" indent="-274320" algn="just">
              <a:spcBef>
                <a:spcPts val="0"/>
              </a:spcBef>
            </a:pPr>
            <a:r>
              <a:rPr lang="en-US" sz="2400" dirty="0" smtClean="0"/>
              <a:t>This is achieved by addition of anions such as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chromate,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tungstate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molybdate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phosphate </a:t>
            </a:r>
            <a:r>
              <a:rPr lang="en-US" sz="2400" dirty="0" smtClean="0"/>
              <a:t>etc</a:t>
            </a:r>
          </a:p>
          <a:p>
            <a:pPr marL="274320" indent="-274320" algn="just">
              <a:spcBef>
                <a:spcPts val="0"/>
              </a:spcBef>
            </a:pPr>
            <a:endParaRPr lang="en-US" sz="1600" dirty="0" smtClean="0"/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/>
              <a:t>These anions combine with metal ions formed at the anodes forming sparingly soluble respective salts</a:t>
            </a:r>
          </a:p>
          <a:p>
            <a:pPr marL="274320" indent="-274320" algn="just">
              <a:spcBef>
                <a:spcPts val="0"/>
              </a:spcBef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/>
              <a:t>These salts get deposited on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anodic side and acts as a barrier </a:t>
            </a:r>
            <a:r>
              <a:rPr lang="en-US" sz="2400" dirty="0" smtClean="0"/>
              <a:t>between the metal surface and the corrosive environment</a:t>
            </a:r>
          </a:p>
          <a:p>
            <a:pPr marL="274320" indent="-274320" algn="just">
              <a:spcBef>
                <a:spcPts val="0"/>
              </a:spcBef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/>
              <a:t>Anodic inhibitors are found to be effective only when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sufficient quantities </a:t>
            </a:r>
            <a:r>
              <a:rPr lang="en-US" sz="2400" dirty="0" smtClean="0"/>
              <a:t>of inhibitors are added</a:t>
            </a:r>
          </a:p>
          <a:p>
            <a:pPr marL="274320" indent="-274320" algn="just">
              <a:spcBef>
                <a:spcPts val="0"/>
              </a:spcBef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</a:pPr>
            <a:endParaRPr lang="en-US" sz="2400" dirty="0" smtClean="0"/>
          </a:p>
          <a:p>
            <a:pPr marL="274320" indent="-274320" algn="just">
              <a:spcBef>
                <a:spcPts val="0"/>
              </a:spcBef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221884"/>
            <a:ext cx="6209270" cy="146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574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9163050" cy="60960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Calibri" pitchFamily="34" charset="0"/>
              </a:rPr>
              <a:t>Corrosion </a:t>
            </a:r>
            <a:r>
              <a:rPr lang="en-IN" sz="3200" b="1" dirty="0" smtClean="0">
                <a:solidFill>
                  <a:srgbClr val="00B0F0"/>
                </a:solidFill>
                <a:latin typeface="Calibri" pitchFamily="34" charset="0"/>
              </a:rPr>
              <a:t>inhibitors</a:t>
            </a:r>
            <a:endParaRPr lang="en-IN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609600"/>
            <a:ext cx="9245600" cy="5867400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ii. Cathodic inhibitor: </a:t>
            </a: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Prevents the </a:t>
            </a:r>
            <a:r>
              <a:rPr lang="en-US" sz="2400" dirty="0" err="1" smtClean="0"/>
              <a:t>cathodic</a:t>
            </a:r>
            <a:r>
              <a:rPr lang="en-US" sz="2400" dirty="0" smtClean="0"/>
              <a:t> reaction that takes place during corrosion</a:t>
            </a: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Organic compounds such as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mercaptans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amines and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sulphoxides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are used during the presence of acidic media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Prevent the evolution of hydrogen in the </a:t>
            </a:r>
            <a:r>
              <a:rPr lang="en-US" sz="2400" dirty="0" err="1" smtClean="0"/>
              <a:t>cathodic</a:t>
            </a:r>
            <a:r>
              <a:rPr lang="en-US" sz="2400" dirty="0" smtClean="0"/>
              <a:t> region so that the rate of corrosion decreases</a:t>
            </a: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Sulphates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of Zn, Mg,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and Ni </a:t>
            </a:r>
            <a:r>
              <a:rPr lang="en-US" sz="2400" dirty="0" smtClean="0"/>
              <a:t>are used in presence of neutral or alkaline medium</a:t>
            </a: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React with hydroxyl ion liberated at cathode and forms insoluble hydroxide to form a protective film that prevents corrosion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Rate of cathodic reaction can be reduced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adding deaerator such as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 Hydrazine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sodium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sulphate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100" dirty="0" smtClean="0"/>
          </a:p>
          <a:p>
            <a:pPr>
              <a:buNone/>
            </a:pPr>
            <a:endParaRPr lang="en-US" sz="2800" dirty="0" smtClean="0">
              <a:latin typeface="Century Schoolbook" pitchFamily="18" charset="0"/>
            </a:endParaRPr>
          </a:p>
          <a:p>
            <a:pPr>
              <a:buNone/>
            </a:pP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867400"/>
            <a:ext cx="392723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984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9258300" cy="4572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Corrosion control methods:</a:t>
            </a:r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 Protective oxide layer: organic coats -paints</a:t>
            </a:r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Galvanizing – coating of zinc on iron</a:t>
            </a:r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Tinning – coating of tin on iron</a:t>
            </a:r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Cathodic protection:</a:t>
            </a:r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Sacrificial </a:t>
            </a:r>
            <a:r>
              <a:rPr lang="en-US" sz="2400" dirty="0" smtClean="0"/>
              <a:t>anode – Attachment of </a:t>
            </a:r>
            <a:r>
              <a:rPr lang="en-US" sz="2400" dirty="0"/>
              <a:t>Z</a:t>
            </a:r>
            <a:r>
              <a:rPr lang="en-US" sz="2400" dirty="0" smtClean="0"/>
              <a:t>n or Mg to base metal</a:t>
            </a:r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    </a:t>
            </a:r>
            <a:r>
              <a:rPr lang="en-US" sz="2400" dirty="0" smtClean="0"/>
              <a:t>Impressed </a:t>
            </a:r>
            <a:r>
              <a:rPr lang="en-US" sz="2400" dirty="0" smtClean="0"/>
              <a:t>current- application of current to protect </a:t>
            </a:r>
            <a:r>
              <a:rPr lang="en-US" sz="2400" dirty="0" smtClean="0"/>
              <a:t>base metal </a:t>
            </a:r>
            <a:endParaRPr lang="en-US" sz="2400" dirty="0" smtClean="0"/>
          </a:p>
          <a:p>
            <a:pPr marL="342900" lvl="3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Inhibitors: Cathodic and anodic – reduces the rate of corrosion</a:t>
            </a:r>
          </a:p>
          <a:p>
            <a:pPr marL="1200150" lvl="3" indent="-342900" algn="just">
              <a:buNone/>
            </a:pPr>
            <a:endParaRPr lang="en-US" dirty="0" smtClean="0"/>
          </a:p>
          <a:p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52400"/>
            <a:ext cx="89154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Protective </a:t>
            </a: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coating</a:t>
            </a: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66800"/>
            <a:ext cx="6686550" cy="4724400"/>
          </a:xfrm>
        </p:spPr>
        <p:txBody>
          <a:bodyPr>
            <a:noAutofit/>
          </a:bodyPr>
          <a:lstStyle/>
          <a:p>
            <a:pPr marL="274320" indent="-274320" algn="just">
              <a:spcBef>
                <a:spcPts val="0"/>
              </a:spcBef>
              <a:buNone/>
            </a:pPr>
            <a:r>
              <a:rPr lang="en-US" sz="1800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u="sng" dirty="0" smtClean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iii) Organic Coatings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: </a:t>
            </a:r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>
                <a:cs typeface="Calibri" pitchFamily="34" charset="0"/>
              </a:rPr>
              <a:t>Paints, enamel, varnishes and lacquers applied on clean metal surface act as inert barriers </a:t>
            </a:r>
          </a:p>
          <a:p>
            <a:pPr marL="274320" indent="-274320" algn="just">
              <a:spcBef>
                <a:spcPts val="0"/>
              </a:spcBef>
            </a:pPr>
            <a:endParaRPr lang="en-US" sz="2400" dirty="0" smtClean="0">
              <a:cs typeface="Calibri" pitchFamily="34" charset="0"/>
            </a:endParaRPr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>
                <a:cs typeface="Calibri" pitchFamily="34" charset="0"/>
              </a:rPr>
              <a:t>Coatings not only protect the metal but also offer  decorative appeal</a:t>
            </a:r>
          </a:p>
          <a:p>
            <a:pPr marL="274320" indent="-274320" algn="just">
              <a:spcBef>
                <a:spcPts val="0"/>
              </a:spcBef>
            </a:pPr>
            <a:endParaRPr lang="en-US" sz="2400" dirty="0" smtClean="0">
              <a:cs typeface="Calibri" pitchFamily="34" charset="0"/>
            </a:endParaRPr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>
                <a:cs typeface="Calibri" pitchFamily="34" charset="0"/>
              </a:rPr>
              <a:t>Paints are mixture of pigments, drying oil, </a:t>
            </a:r>
          </a:p>
          <a:p>
            <a:pPr marL="274320" indent="-274320" algn="just">
              <a:spcBef>
                <a:spcPts val="0"/>
              </a:spcBef>
              <a:buNone/>
            </a:pPr>
            <a:r>
              <a:rPr lang="en-US" sz="2400" dirty="0" smtClean="0">
                <a:cs typeface="Calibri" pitchFamily="34" charset="0"/>
              </a:rPr>
              <a:t>    Synthetic  resin, thinners and driers</a:t>
            </a:r>
          </a:p>
          <a:p>
            <a:pPr marL="274320" indent="-274320" algn="just">
              <a:spcBef>
                <a:spcPts val="0"/>
              </a:spcBef>
              <a:buNone/>
            </a:pPr>
            <a:endParaRPr lang="en-US" sz="2400" dirty="0" smtClean="0">
              <a:cs typeface="Calibri" pitchFamily="34" charset="0"/>
            </a:endParaRPr>
          </a:p>
          <a:p>
            <a:pPr marL="274320" indent="-274320" algn="just">
              <a:spcBef>
                <a:spcPts val="0"/>
              </a:spcBef>
            </a:pPr>
            <a:r>
              <a:rPr lang="en-US" sz="2400" dirty="0" smtClean="0">
                <a:cs typeface="Calibri" pitchFamily="34" charset="0"/>
              </a:rPr>
              <a:t>Enamels are pigmented varnishes gives </a:t>
            </a:r>
          </a:p>
          <a:p>
            <a:pPr marL="274320" indent="-274320" algn="just">
              <a:spcBef>
                <a:spcPts val="0"/>
              </a:spcBef>
              <a:buNone/>
            </a:pPr>
            <a:r>
              <a:rPr lang="en-US" sz="2400" dirty="0" smtClean="0">
                <a:cs typeface="Calibri" pitchFamily="34" charset="0"/>
              </a:rPr>
              <a:t>	hard and glossy finish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800" dirty="0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9046" y="4114800"/>
            <a:ext cx="347185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7150" y="914401"/>
            <a:ext cx="1155700" cy="29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30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Metal Coatings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2578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600"/>
              </a:spcBef>
              <a:spcAft>
                <a:spcPts val="600"/>
              </a:spcAft>
              <a:buAutoNum type="alphaLcParenBoth"/>
            </a:pPr>
            <a:r>
              <a:rPr lang="en-US" sz="2800" dirty="0" smtClean="0">
                <a:latin typeface="Calibri" pitchFamily="34" charset="0"/>
              </a:rPr>
              <a:t>Anodic metal coating (b) Cathodic metal coating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0"/>
              </a:spcAft>
              <a:buAutoNum type="alphaLcParenBoth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Anodic metal coating</a:t>
            </a:r>
            <a:r>
              <a:rPr lang="en-US" sz="2400" dirty="0" smtClean="0">
                <a:latin typeface="Calibri" pitchFamily="34" charset="0"/>
              </a:rPr>
              <a:t>: 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latin typeface="Calibri" pitchFamily="34" charset="0"/>
              </a:rPr>
              <a:t>Coatings which are anodic to the base metal 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	Example: </a:t>
            </a:r>
            <a:r>
              <a:rPr lang="en-US" sz="2400" dirty="0" smtClean="0">
                <a:latin typeface="Calibri" pitchFamily="34" charset="0"/>
              </a:rPr>
              <a:t>Coatings of Aluminum, magnesium and zinc over iron</a:t>
            </a:r>
          </a:p>
          <a:p>
            <a:pPr marL="274320" indent="-274320" algn="just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latin typeface="Calibri" pitchFamily="34" charset="0"/>
              </a:rPr>
              <a:t>Characteristic feature is that the base metal will not corrode even if the metal coating peals off due to large anodic area and small cathodic areas</a:t>
            </a:r>
          </a:p>
        </p:txBody>
      </p:sp>
    </p:spTree>
    <p:extLst>
      <p:ext uri="{BB962C8B-B14F-4D97-AF65-F5344CB8AC3E}">
        <p14:creationId xmlns:p14="http://schemas.microsoft.com/office/powerpoint/2010/main" val="39007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  <a:ea typeface="+mn-ea"/>
                <a:cs typeface="+mn-cs"/>
              </a:rPr>
              <a:t>Anodic metal coating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753600" cy="54864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Galvanization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is the process of applying a protective zinc coating to steel or iron, to prevent rusting </a:t>
            </a:r>
          </a:p>
          <a:p>
            <a:r>
              <a:rPr lang="en-US" sz="2400" dirty="0" smtClean="0"/>
              <a:t>The most common method is hot-dip galvanization, in which parts are submerged in a bath of molten zinc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Galvanizing protects in two ways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Forms a coating of corrosion-resistant zinc which prevents corrosive substances from reaching the more delicate metal</a:t>
            </a:r>
          </a:p>
          <a:p>
            <a:r>
              <a:rPr lang="en-US" sz="2400" dirty="0" smtClean="0"/>
              <a:t>Zinc serves as a sacrificial anode so that even if the coating is scratched, the exposed steel will still be protected by the remaining zinc.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286000"/>
            <a:ext cx="3962400" cy="197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639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28600"/>
            <a:ext cx="619125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Galvanizing</a:t>
            </a:r>
            <a:r>
              <a:rPr lang="en-IN" sz="3200" b="1" dirty="0" smtClean="0">
                <a:solidFill>
                  <a:srgbClr val="00B0F0"/>
                </a:solidFill>
                <a:latin typeface="Calibri" pitchFamily="34" charset="0"/>
              </a:rPr>
              <a:t/>
            </a:r>
            <a:br>
              <a:rPr lang="en-IN" sz="3200" b="1" dirty="0" smtClean="0">
                <a:solidFill>
                  <a:srgbClr val="00B0F0"/>
                </a:solidFill>
                <a:latin typeface="Calibri" pitchFamily="34" charset="0"/>
              </a:rPr>
            </a:br>
            <a:endParaRPr lang="en-IN" sz="3200" b="1" dirty="0">
              <a:solidFill>
                <a:srgbClr val="00B0F0"/>
              </a:solidFill>
              <a:latin typeface="Century Schoolboo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07274"/>
            <a:ext cx="8997950" cy="4760127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10000"/>
              </a:lnSpc>
              <a:spcBef>
                <a:spcPts val="600"/>
              </a:spcBef>
              <a:buNone/>
            </a:pPr>
            <a:endParaRPr lang="en-US" sz="2000" b="1" u="sng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Hot dipping (Galvanizing)</a:t>
            </a:r>
            <a:r>
              <a:rPr lang="en-US" sz="2000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: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</a:rPr>
              <a:t>process of </a:t>
            </a: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>
                <a:latin typeface="Calibri" pitchFamily="34" charset="0"/>
              </a:rPr>
              <a:t>coatings Zinc over iron by hot dipping</a:t>
            </a:r>
            <a:endParaRPr lang="en-IN" sz="2000" dirty="0" smtClean="0">
              <a:latin typeface="Calibri" pitchFamily="34" charset="0"/>
            </a:endParaRP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buNone/>
            </a:pPr>
            <a:endParaRPr lang="en-US" sz="2000" b="1" u="sng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  <a:p>
            <a:pPr marL="274320" indent="-27432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Process(Galvanizing):</a:t>
            </a:r>
            <a:endParaRPr lang="en-IN" sz="2800" dirty="0">
              <a:latin typeface="Century Schoolbook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99" y="1107274"/>
            <a:ext cx="4630954" cy="209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8284" y="3543300"/>
            <a:ext cx="7613316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19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Galvanizing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9144000" cy="502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Galvanizing is widely used for protecting iron exposed to the atmosphere, as is the case with roofs, wire fences, pipes and articles fabricated from galvanized sheets like buckets, tubes, etc.,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Galvanized ware is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 used for keeping eatables </a:t>
            </a:r>
            <a:r>
              <a:rPr lang="en-US" sz="2400" dirty="0" smtClean="0"/>
              <a:t>because of the solubility of zinc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Popularity of galvanizing is due the low cost of zinc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Easy application and the anodic protection offered by the zinc.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2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25" y="228600"/>
            <a:ext cx="8007350" cy="49072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Calibri" pitchFamily="34" charset="0"/>
              </a:rPr>
              <a:t>Cathodic Metal Coating</a:t>
            </a:r>
            <a:r>
              <a:rPr lang="en-IN" sz="3600" b="1" dirty="0">
                <a:solidFill>
                  <a:srgbClr val="00B0F0"/>
                </a:solidFill>
                <a:latin typeface="Calibri" pitchFamily="34" charset="0"/>
              </a:rPr>
              <a:t/>
            </a:r>
            <a:br>
              <a:rPr lang="en-IN" sz="3600" b="1" dirty="0">
                <a:solidFill>
                  <a:srgbClr val="00B0F0"/>
                </a:solidFill>
                <a:latin typeface="Calibri" pitchFamily="34" charset="0"/>
              </a:rPr>
            </a:b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</a:b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914400"/>
            <a:ext cx="9410700" cy="4648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 marL="274320" indent="-274320" algn="just">
              <a:spcBef>
                <a:spcPts val="600"/>
              </a:spcBef>
            </a:pPr>
            <a:r>
              <a:rPr lang="en-US" sz="2400" dirty="0" smtClean="0"/>
              <a:t> Metal coats which are cathodic in nature to the base metal are called cathodic metal coats</a:t>
            </a:r>
          </a:p>
          <a:p>
            <a:pPr marL="274320" indent="-274320" algn="just">
              <a:spcBef>
                <a:spcPts val="600"/>
              </a:spcBef>
              <a:buNone/>
            </a:pPr>
            <a:endParaRPr lang="en-US" sz="2400" dirty="0" smtClean="0"/>
          </a:p>
          <a:p>
            <a:pPr marL="274320" indent="-274320" algn="just">
              <a:spcBef>
                <a:spcPts val="600"/>
              </a:spcBef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r>
              <a:rPr lang="en-US" sz="2400" dirty="0" smtClean="0"/>
              <a:t> are coating of tin, nickel, chromium and copper on  iron</a:t>
            </a:r>
          </a:p>
          <a:p>
            <a:pPr marL="274320" indent="-274320" algn="just">
              <a:spcBef>
                <a:spcPts val="600"/>
              </a:spcBef>
            </a:pPr>
            <a:endParaRPr lang="en-US" sz="2400" dirty="0" smtClean="0"/>
          </a:p>
          <a:p>
            <a:pPr marL="274320" indent="-274320" algn="just">
              <a:spcBef>
                <a:spcPts val="600"/>
              </a:spcBef>
            </a:pPr>
            <a:r>
              <a:rPr lang="en-US" sz="2400" dirty="0" smtClean="0"/>
              <a:t>Coating is carefully done without any  pinholes to avoid large cathodic area and small anodic area</a:t>
            </a:r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8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0100" y="152400"/>
            <a:ext cx="8915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 pitchFamily="34" charset="0"/>
              </a:rPr>
              <a:t>Tinning</a:t>
            </a:r>
            <a:br>
              <a:rPr lang="en-US" sz="3600" b="1" dirty="0">
                <a:solidFill>
                  <a:srgbClr val="00B0F0"/>
                </a:solidFill>
                <a:latin typeface="Calibri" pitchFamily="34" charset="0"/>
              </a:rPr>
            </a:b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/>
            </a:r>
            <a:b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14400"/>
            <a:ext cx="4648200" cy="259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05200"/>
            <a:ext cx="6858000" cy="329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5334000" cy="2514600"/>
          </a:xfrm>
        </p:spPr>
        <p:txBody>
          <a:bodyPr/>
          <a:lstStyle/>
          <a:p>
            <a:pPr algn="just"/>
            <a:r>
              <a:rPr lang="en-US" sz="2400" dirty="0" smtClean="0"/>
              <a:t>Process of coating tin over the iron or steel articles to protect it from corrosion is known as tinning</a:t>
            </a:r>
          </a:p>
          <a:p>
            <a:pPr algn="just"/>
            <a:r>
              <a:rPr lang="en-US" sz="2400" dirty="0" smtClean="0"/>
              <a:t>Tin is a nobler metal than iron, therefore, it has more resistance to chemical attack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3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52400"/>
            <a:ext cx="9245600" cy="457200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00B0F0"/>
                </a:solidFill>
              </a:rPr>
              <a:t>Cathodic protection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9171782" cy="3200400"/>
          </a:xfrm>
        </p:spPr>
        <p:txBody>
          <a:bodyPr>
            <a:no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Technique of offering protection to a specimen against 	corrosion by providing electrons from external source </a:t>
            </a:r>
          </a:p>
          <a:p>
            <a:pPr algn="just"/>
            <a:r>
              <a:rPr lang="en-US" sz="2400" dirty="0" smtClean="0"/>
              <a:t>Principle involved in cathodic protection is to force the metal to behave like a cathode</a:t>
            </a:r>
          </a:p>
          <a:p>
            <a:pPr algn="just"/>
            <a:r>
              <a:rPr lang="en-US" sz="2400" dirty="0" smtClean="0"/>
              <a:t>Since there will not be any anodic area on the metal, corrosion does not occur</a:t>
            </a:r>
          </a:p>
          <a:p>
            <a:pPr marL="274320" indent="-274320" algn="just">
              <a:spcBef>
                <a:spcPts val="600"/>
              </a:spcBef>
              <a:buNone/>
            </a:pPr>
            <a:r>
              <a:rPr lang="en-US" sz="2400" b="1" u="sng" dirty="0" smtClean="0"/>
              <a:t>There are two types:</a:t>
            </a:r>
            <a:endParaRPr lang="en-IN" sz="2400" b="1" u="sng" dirty="0" smtClean="0"/>
          </a:p>
          <a:p>
            <a:pPr marL="274320" lvl="0" indent="-274320" algn="just">
              <a:spcBef>
                <a:spcPts val="600"/>
              </a:spcBef>
              <a:buFont typeface="+mj-lt"/>
              <a:buAutoNum type="romanLcPeriod"/>
            </a:pPr>
            <a:r>
              <a:rPr lang="en-US" sz="2400" dirty="0" smtClean="0"/>
              <a:t>Sacrificial anode method</a:t>
            </a:r>
            <a:endParaRPr lang="en-IN" sz="2400" dirty="0" smtClean="0"/>
          </a:p>
          <a:p>
            <a:pPr marL="274320" lvl="0" indent="-274320" algn="just">
              <a:spcBef>
                <a:spcPts val="600"/>
              </a:spcBef>
              <a:buFont typeface="+mj-lt"/>
              <a:buAutoNum type="romanLcPeriod"/>
            </a:pPr>
            <a:r>
              <a:rPr lang="en-US" sz="2400" dirty="0" smtClean="0"/>
              <a:t>Impressed voltage method</a:t>
            </a:r>
            <a:endParaRPr lang="en-IN" sz="2400" dirty="0" smtClean="0"/>
          </a:p>
          <a:p>
            <a:pPr marL="274320" indent="-274320" algn="just">
              <a:spcBef>
                <a:spcPts val="600"/>
              </a:spcBef>
              <a:buNone/>
            </a:pPr>
            <a:r>
              <a:rPr lang="en-US" sz="2400" b="1" dirty="0" smtClean="0"/>
              <a:t>  </a:t>
            </a:r>
            <a:endParaRPr lang="en-IN" sz="2400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6663"/>
          <a:stretch/>
        </p:blipFill>
        <p:spPr bwMode="auto">
          <a:xfrm>
            <a:off x="6736383" y="3805121"/>
            <a:ext cx="3093418" cy="20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2146"/>
            <a:ext cx="25453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01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838</Words>
  <Application>Microsoft Office PowerPoint</Application>
  <PresentationFormat>A4 Paper (210x297 mm)</PresentationFormat>
  <Paragraphs>123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FSH</vt:lpstr>
      <vt:lpstr>Lecture No. 12 Corrosion Science     </vt:lpstr>
      <vt:lpstr>Protective coating </vt:lpstr>
      <vt:lpstr>Metal Coatings</vt:lpstr>
      <vt:lpstr>Anodic metal coating</vt:lpstr>
      <vt:lpstr>Galvanizing </vt:lpstr>
      <vt:lpstr>Galvanizing</vt:lpstr>
      <vt:lpstr>Cathodic Metal Coating   </vt:lpstr>
      <vt:lpstr>Tinning  </vt:lpstr>
      <vt:lpstr>Cathodic protection</vt:lpstr>
      <vt:lpstr>Sacrificial Anode Method</vt:lpstr>
      <vt:lpstr>Impressed voltage method:</vt:lpstr>
      <vt:lpstr>Corrosion inhibitor</vt:lpstr>
      <vt:lpstr>Anodic inhibitors</vt:lpstr>
      <vt:lpstr>Corrosion inhibitors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Niranjana Prabhu</cp:lastModifiedBy>
  <cp:revision>1645</cp:revision>
  <dcterms:created xsi:type="dcterms:W3CDTF">2006-08-16T00:00:00Z</dcterms:created>
  <dcterms:modified xsi:type="dcterms:W3CDTF">2017-07-18T10:09:23Z</dcterms:modified>
</cp:coreProperties>
</file>