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E7876E-6B3E-470D-A52C-C99424A83BE1}" type="slidenum">
              <a:rPr lang="en-US"/>
              <a:pPr/>
              <a:t>8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587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45AD6F-4B10-4633-9B8B-4A700F124AEC}" type="slidenum">
              <a:rPr lang="en-US"/>
              <a:pPr/>
              <a:t>18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168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1" y="274638"/>
            <a:ext cx="9829801" cy="1143000"/>
          </a:xfrm>
        </p:spPr>
        <p:txBody>
          <a:bodyPr/>
          <a:lstStyle/>
          <a:p>
            <a:r>
              <a:rPr lang="en-IN" sz="2800" b="1" dirty="0" smtClean="0">
                <a:solidFill>
                  <a:srgbClr val="00B0F0"/>
                </a:solidFill>
              </a:rPr>
              <a:t>Lecture No. 13</a:t>
            </a:r>
            <a:br>
              <a:rPr lang="en-IN" sz="2800" b="1" dirty="0" smtClean="0">
                <a:solidFill>
                  <a:srgbClr val="00B0F0"/>
                </a:solidFill>
              </a:rPr>
            </a:br>
            <a:r>
              <a:rPr lang="en-IN" sz="2800" b="1" dirty="0" smtClean="0">
                <a:solidFill>
                  <a:srgbClr val="00B0F0"/>
                </a:solidFill>
              </a:rPr>
              <a:t>Metal Finishing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800604"/>
          </a:xfrm>
        </p:spPr>
        <p:txBody>
          <a:bodyPr/>
          <a:lstStyle/>
          <a:p>
            <a:pPr>
              <a:buNone/>
            </a:pPr>
            <a:r>
              <a:rPr lang="en-IN" sz="2800" dirty="0" smtClean="0"/>
              <a:t>At the end of this lecture, student will be able to:</a:t>
            </a:r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pPr lvl="2"/>
            <a:r>
              <a:rPr lang="en-US" dirty="0" smtClean="0"/>
              <a:t>Explain metal finishing and its technological importance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Describe decomposition potential, Over voltage and polarization</a:t>
            </a:r>
          </a:p>
          <a:p>
            <a:pPr lvl="1">
              <a:buNone/>
            </a:pPr>
            <a:endParaRPr lang="en-IN" sz="2400" dirty="0" smtClean="0"/>
          </a:p>
          <a:p>
            <a:pPr lvl="2">
              <a:buNone/>
            </a:pPr>
            <a:endParaRPr lang="en-IN" dirty="0" smtClean="0"/>
          </a:p>
          <a:p>
            <a:pPr lvl="2"/>
            <a:endParaRPr lang="en-IN" dirty="0"/>
          </a:p>
          <a:p>
            <a:pPr marL="457200" lvl="1" indent="0">
              <a:buNone/>
            </a:pPr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4131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Polarization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838200"/>
            <a:ext cx="9245600" cy="5486400"/>
          </a:xfrm>
        </p:spPr>
        <p:txBody>
          <a:bodyPr/>
          <a:lstStyle/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FF"/>
                </a:solidFill>
              </a:rPr>
              <a:t>Factors affecting the electrode polarization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Nature of the electrode</a:t>
            </a:r>
            <a:r>
              <a:rPr lang="en-US" sz="2400" dirty="0" smtClean="0"/>
              <a:t>:  Electrodes with rough surface have low polarization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Nature of products formed</a:t>
            </a:r>
            <a:r>
              <a:rPr lang="en-US" sz="2400" dirty="0" smtClean="0"/>
              <a:t> at the electrode:  If the products form a film on the surface, polarization increases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Nature of the electrolyte</a:t>
            </a:r>
            <a:r>
              <a:rPr lang="en-US" sz="2400" dirty="0" smtClean="0"/>
              <a:t>:  Lower the concentration of the electrolyte, lower is the polarization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Temperature</a:t>
            </a:r>
            <a:r>
              <a:rPr lang="en-US" sz="2400" dirty="0" smtClean="0"/>
              <a:t>:  Higher the temperature, lower is the polarization, because, at higher temperatures rate of diffusion of ions is higher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Rate of stirring of the electrolyte</a:t>
            </a:r>
            <a:r>
              <a:rPr lang="en-US" sz="2400" dirty="0" smtClean="0"/>
              <a:t>:  Stirring helps in minimizing the polarization effects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endParaRPr lang="en-US" sz="2400" dirty="0" smtClean="0"/>
          </a:p>
          <a:p>
            <a:pPr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68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Decomposition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066800"/>
            <a:ext cx="8915400" cy="5410200"/>
          </a:xfrm>
        </p:spPr>
        <p:txBody>
          <a:bodyPr/>
          <a:lstStyle/>
          <a:p>
            <a:pPr marL="274320" indent="-274320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/>
              <a:t>Decomposition potential is the experimentally determined </a:t>
            </a:r>
          </a:p>
          <a:p>
            <a:pPr marL="274320" indent="-274320" algn="just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Definition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/>
              <a:t>Minimum external potential that needs to be applied in order to have continuous </a:t>
            </a:r>
            <a:r>
              <a:rPr lang="en-US" sz="2400" dirty="0" smtClean="0">
                <a:solidFill>
                  <a:srgbClr val="FF00FF"/>
                </a:solidFill>
              </a:rPr>
              <a:t>decomposition of the electrolyte</a:t>
            </a:r>
          </a:p>
          <a:p>
            <a:pPr marL="274320" indent="-274320" algn="just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 example: </a:t>
            </a:r>
          </a:p>
          <a:p>
            <a:pPr marL="274320" indent="-274320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/>
              <a:t>1.68 V is the decomposition potential of water</a:t>
            </a:r>
          </a:p>
          <a:p>
            <a:pPr eaLnBrk="1" hangingPunct="1"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Reason: </a:t>
            </a:r>
          </a:p>
          <a:p>
            <a:pPr algn="just" eaLnBrk="1" hangingPunct="1">
              <a:defRPr/>
            </a:pPr>
            <a:r>
              <a:rPr lang="en-US" sz="2400" dirty="0" smtClean="0"/>
              <a:t>During electrolysis accumulation of products of electrolysis around the electrodes causes a back emf which opposes the applied emf </a:t>
            </a:r>
          </a:p>
          <a:p>
            <a:pPr algn="just" eaLnBrk="1" hangingPunct="1">
              <a:defRPr/>
            </a:pPr>
            <a:r>
              <a:rPr lang="en-US" sz="2400" dirty="0" smtClean="0"/>
              <a:t>To overcome the back </a:t>
            </a:r>
            <a:r>
              <a:rPr lang="en-US" sz="2400" dirty="0" err="1" smtClean="0"/>
              <a:t>emf</a:t>
            </a:r>
            <a:r>
              <a:rPr lang="en-US" sz="2400" dirty="0" smtClean="0"/>
              <a:t>, the applied </a:t>
            </a:r>
            <a:r>
              <a:rPr lang="en-US" sz="2400" dirty="0" err="1" smtClean="0"/>
              <a:t>emf</a:t>
            </a:r>
            <a:r>
              <a:rPr lang="en-US" sz="2400" dirty="0" smtClean="0"/>
              <a:t> will have to be increased, then only electrolytic deposition starts again</a:t>
            </a:r>
          </a:p>
          <a:p>
            <a:pPr marL="274320" indent="-274320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endParaRPr lang="en-US" sz="2400" dirty="0" smtClean="0"/>
          </a:p>
          <a:p>
            <a:pPr marL="274320" indent="-274320" algn="just" eaLnBrk="1" hangingPunct="1">
              <a:lnSpc>
                <a:spcPct val="150000"/>
              </a:lnSpc>
              <a:spcBef>
                <a:spcPts val="0"/>
              </a:spcBef>
              <a:buFont typeface="Arial" charset="0"/>
              <a:buNone/>
              <a:defRPr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Decomposition Potential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8915400" cy="4525963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Measurement of E</a:t>
            </a:r>
            <a:r>
              <a:rPr lang="en-US" sz="2800" baseline="-25000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eaLnBrk="1" hangingPunct="1">
              <a:defRPr/>
            </a:pPr>
            <a:r>
              <a:rPr lang="en-US" sz="2400" dirty="0" smtClean="0"/>
              <a:t>Gradually increasing voltage is applied between the electrodes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Milliammeter reading is noted down for every voltage applied</a:t>
            </a:r>
          </a:p>
          <a:p>
            <a:pPr eaLnBrk="1" hangingPunct="1"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456999"/>
            <a:ext cx="6349377" cy="236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53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Decomposition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762000"/>
            <a:ext cx="8915400" cy="60960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Factors Influencing E</a:t>
            </a:r>
            <a:r>
              <a:rPr lang="en-US" sz="2400" baseline="-25000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 smtClean="0"/>
              <a:t> Decomposition potentials of different electrolytes are different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 smtClean="0"/>
              <a:t> Strength of the current flowing through the cell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 smtClean="0"/>
              <a:t> Chemical nature of the electrodes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 smtClean="0"/>
              <a:t> Physical nature of the electrodes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 smtClean="0"/>
              <a:t> Activity of the electrolyte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 smtClean="0"/>
              <a:t> Absolute temperature</a:t>
            </a:r>
          </a:p>
          <a:p>
            <a:pPr>
              <a:buFont typeface="Arial" charset="0"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15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Decomposition Potential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1"/>
            <a:ext cx="8915400" cy="31242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Significance of decomposition potential </a:t>
            </a:r>
          </a:p>
          <a:p>
            <a:pPr algn="just" eaLnBrk="1" hangingPunct="1">
              <a:defRPr/>
            </a:pPr>
            <a:r>
              <a:rPr lang="en-US" sz="2400" dirty="0" smtClean="0"/>
              <a:t>Used to carry out all electrolytic processes(electroplating, </a:t>
            </a:r>
            <a:r>
              <a:rPr lang="en-US" sz="2400" dirty="0" err="1" smtClean="0"/>
              <a:t>electrorefining</a:t>
            </a:r>
            <a:r>
              <a:rPr lang="en-US" sz="2400" dirty="0" smtClean="0"/>
              <a:t> etc.)</a:t>
            </a:r>
          </a:p>
          <a:p>
            <a:pPr algn="just" eaLnBrk="1" hangingPunct="1">
              <a:defRPr/>
            </a:pPr>
            <a:r>
              <a:rPr lang="en-US" sz="2400" dirty="0" smtClean="0"/>
              <a:t>Used in the separation of ions from a solution by electrolysis</a:t>
            </a:r>
          </a:p>
          <a:p>
            <a:pPr algn="just" eaLnBrk="1" hangingPunct="1">
              <a:defRPr/>
            </a:pPr>
            <a:r>
              <a:rPr lang="en-US" sz="2400" dirty="0" smtClean="0"/>
              <a:t>Two types of ions can be discharged simultaneously by equalizing their decomposition potentials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1" y="3623468"/>
            <a:ext cx="4953000" cy="270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037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5635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Over Voltage (ɳ)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838200"/>
            <a:ext cx="8915400" cy="5562600"/>
          </a:xfrm>
        </p:spPr>
        <p:txBody>
          <a:bodyPr/>
          <a:lstStyle/>
          <a:p>
            <a:pPr algn="just" eaLnBrk="1" hangingPunct="1"/>
            <a:r>
              <a:rPr lang="en-US" sz="2400" dirty="0" smtClean="0"/>
              <a:t>Decomposition of an electrolyte is expected to start as soon as applied potential reaches the value of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reversible emf of the cell</a:t>
            </a:r>
          </a:p>
          <a:p>
            <a:pPr algn="just" eaLnBrk="1" hangingPunct="1"/>
            <a:endParaRPr lang="en-US" sz="1800" dirty="0" smtClean="0"/>
          </a:p>
          <a:p>
            <a:pPr algn="just" eaLnBrk="1" hangingPunct="1"/>
            <a:r>
              <a:rPr lang="en-US" sz="2400" dirty="0" smtClean="0"/>
              <a:t>If gaseous product are discharged at the electrodes, then the actual decomposition potential is invariably much higher than its theoretical reversible electrode potential</a:t>
            </a:r>
          </a:p>
          <a:p>
            <a:pPr algn="just" eaLnBrk="1" hangingPunct="1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Definition</a:t>
            </a:r>
          </a:p>
          <a:p>
            <a:pPr algn="just" eaLnBrk="1" hangingPunct="1"/>
            <a:r>
              <a:rPr lang="en-US" sz="2400" dirty="0" smtClean="0"/>
              <a:t>Over voltage may be defined as excess voltage that has to be applied above the theoretical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decomposition  potential </a:t>
            </a:r>
            <a:r>
              <a:rPr lang="en-US" sz="2400" dirty="0" smtClean="0"/>
              <a:t>to start the electrolysis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7225" y="4419601"/>
            <a:ext cx="3590925" cy="228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4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solidFill>
                  <a:srgbClr val="FF0066"/>
                </a:solidFill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</a:rPr>
              <a:t>Reaction During Electroplating</a:t>
            </a:r>
            <a:endParaRPr lang="en-US" sz="3200" dirty="0" smtClean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762000"/>
            <a:ext cx="9080500" cy="52578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Reactions at anode and cathode during electroplating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defRPr/>
            </a:pPr>
            <a:r>
              <a:rPr lang="en-US" sz="2400" dirty="0" smtClean="0"/>
              <a:t>Oxidation takes place at anode 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When the anode used is an insoluble (inert) anode,</a:t>
            </a:r>
          </a:p>
          <a:p>
            <a:pPr>
              <a:buNone/>
              <a:defRPr/>
            </a:pPr>
            <a:r>
              <a:rPr lang="en-US" sz="2400" dirty="0" smtClean="0"/>
              <a:t>	 oxygen evolution occurs at the anode: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Reduction occurs at cathode</a:t>
            </a:r>
          </a:p>
          <a:p>
            <a:pPr>
              <a:defRPr/>
            </a:pPr>
            <a:r>
              <a:rPr lang="en-US" sz="2400" dirty="0" smtClean="0"/>
              <a:t>The metal gets deposited on the cathode surface.  </a:t>
            </a:r>
            <a:endParaRPr lang="en-US" sz="2000" dirty="0" smtClean="0"/>
          </a:p>
          <a:p>
            <a:pPr>
              <a:buFont typeface="Arial" charset="0"/>
              <a:buNone/>
              <a:defRPr/>
            </a:pPr>
            <a:endParaRPr lang="en-US" sz="2000" dirty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8651" y="1828800"/>
            <a:ext cx="313346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750" y="3003550"/>
            <a:ext cx="398475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8850" y="4267200"/>
            <a:ext cx="31369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3760139"/>
            <a:ext cx="2206182" cy="2945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95572" y="762000"/>
            <a:ext cx="261042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67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915400" cy="762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Over Voltage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502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Definition:</a:t>
            </a:r>
          </a:p>
          <a:p>
            <a:r>
              <a:rPr lang="en-US" sz="2400" dirty="0" smtClean="0"/>
              <a:t>Over voltage is the </a:t>
            </a:r>
            <a:r>
              <a:rPr lang="en-US" sz="2400" dirty="0" smtClean="0">
                <a:solidFill>
                  <a:srgbClr val="FF00FF"/>
                </a:solidFill>
              </a:rPr>
              <a:t>difference</a:t>
            </a:r>
            <a:r>
              <a:rPr lang="en-US" sz="2400" dirty="0" smtClean="0"/>
              <a:t> between the </a:t>
            </a:r>
            <a:r>
              <a:rPr lang="en-US" sz="2400" dirty="0" smtClean="0">
                <a:solidFill>
                  <a:srgbClr val="FF00FF"/>
                </a:solidFill>
              </a:rPr>
              <a:t>actual</a:t>
            </a:r>
            <a:r>
              <a:rPr lang="en-US" sz="2400" dirty="0" smtClean="0"/>
              <a:t> applied EMF to and the </a:t>
            </a:r>
            <a:r>
              <a:rPr lang="en-US" sz="2400" dirty="0" smtClean="0">
                <a:solidFill>
                  <a:srgbClr val="FF00FF"/>
                </a:solidFill>
              </a:rPr>
              <a:t>theoretical </a:t>
            </a:r>
            <a:r>
              <a:rPr lang="en-US" sz="2400" dirty="0" smtClean="0"/>
              <a:t>EMF  to bring about continuous electrolysis</a:t>
            </a:r>
          </a:p>
          <a:p>
            <a:pPr marL="182880" indent="-182880" algn="just">
              <a:spcBef>
                <a:spcPts val="600"/>
              </a:spcBef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2400" dirty="0" smtClean="0">
                <a:solidFill>
                  <a:srgbClr val="3333FF"/>
                </a:solidFill>
              </a:rPr>
              <a:t>ɳ = Experimental decomposition potential - Theoretical 	decomposition potential</a:t>
            </a:r>
          </a:p>
          <a:p>
            <a:pPr marL="0" indent="0" algn="just">
              <a:spcBef>
                <a:spcPts val="600"/>
              </a:spcBef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 example</a:t>
            </a:r>
            <a:r>
              <a:rPr lang="en-US" sz="2400" dirty="0" smtClean="0"/>
              <a:t>: </a:t>
            </a:r>
          </a:p>
          <a:p>
            <a:pPr algn="just">
              <a:spcBef>
                <a:spcPts val="600"/>
              </a:spcBef>
              <a:defRPr/>
            </a:pPr>
            <a:r>
              <a:rPr lang="en-US" sz="2400" dirty="0" smtClean="0"/>
              <a:t>Decomposition potential of water over smooth platinum surfaces is 1.68 V</a:t>
            </a:r>
          </a:p>
          <a:p>
            <a:pPr algn="just">
              <a:spcBef>
                <a:spcPts val="600"/>
              </a:spcBef>
              <a:defRPr/>
            </a:pPr>
            <a:r>
              <a:rPr lang="en-US" sz="2400" dirty="0" smtClean="0"/>
              <a:t>However, the theoretically calculated voltage (or reversible cell potential) is 1.23 V</a:t>
            </a:r>
          </a:p>
          <a:p>
            <a:pPr algn="just">
              <a:spcBef>
                <a:spcPts val="600"/>
              </a:spcBef>
              <a:defRPr/>
            </a:pPr>
            <a:r>
              <a:rPr lang="en-US" sz="2400" dirty="0" smtClean="0"/>
              <a:t>Therefore, overvoltage is 1.68 – 1.23 = 0.45 V.</a:t>
            </a:r>
          </a:p>
          <a:p>
            <a:pPr algn="just">
              <a:spcBef>
                <a:spcPts val="600"/>
              </a:spcBef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3333FF"/>
                </a:solidFill>
              </a:rPr>
              <a:t>decomposition potential </a:t>
            </a:r>
            <a:r>
              <a:rPr lang="en-US" sz="2400" dirty="0" smtClean="0"/>
              <a:t>for such systems is given by:        	</a:t>
            </a:r>
            <a:r>
              <a:rPr lang="en-US" sz="2400" dirty="0" smtClean="0">
                <a:solidFill>
                  <a:srgbClr val="3333FF"/>
                </a:solidFill>
              </a:rPr>
              <a:t>            ED = </a:t>
            </a:r>
            <a:r>
              <a:rPr lang="en-US" sz="2400" dirty="0" err="1" smtClean="0">
                <a:solidFill>
                  <a:srgbClr val="3333FF"/>
                </a:solidFill>
              </a:rPr>
              <a:t>Ecathode</a:t>
            </a:r>
            <a:r>
              <a:rPr lang="en-US" sz="2400" dirty="0" smtClean="0">
                <a:solidFill>
                  <a:srgbClr val="3333FF"/>
                </a:solidFill>
              </a:rPr>
              <a:t> – </a:t>
            </a:r>
            <a:r>
              <a:rPr lang="en-US" sz="2400" dirty="0" err="1" smtClean="0">
                <a:solidFill>
                  <a:srgbClr val="3333FF"/>
                </a:solidFill>
              </a:rPr>
              <a:t>Eanode</a:t>
            </a:r>
            <a:r>
              <a:rPr lang="en-US" sz="2400" dirty="0" smtClean="0">
                <a:solidFill>
                  <a:srgbClr val="3333FF"/>
                </a:solidFill>
              </a:rPr>
              <a:t> + ɳ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27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503238"/>
            <a:ext cx="8915400" cy="63976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Factors Affecting Over voltage: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570038"/>
            <a:ext cx="8915400" cy="3001963"/>
          </a:xfrm>
        </p:spPr>
        <p:txBody>
          <a:bodyPr/>
          <a:lstStyle/>
          <a:p>
            <a:pPr marL="274320" indent="-27432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Nature and physical state of the electrode </a:t>
            </a:r>
          </a:p>
          <a:p>
            <a:pPr marL="274320" indent="-27432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Nature of the electrolyte</a:t>
            </a:r>
          </a:p>
          <a:p>
            <a:pPr marL="274320" indent="-27432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Temperature of the electrolytic bath</a:t>
            </a:r>
          </a:p>
          <a:p>
            <a:pPr marL="274320" indent="-27432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 Current density at the electrode surface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0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575" y="1143000"/>
            <a:ext cx="9340850" cy="4648199"/>
          </a:xfrm>
        </p:spPr>
        <p:txBody>
          <a:bodyPr/>
          <a:lstStyle/>
          <a:p>
            <a:pPr marL="274320" lvl="2" indent="-274320" algn="just">
              <a:spcBef>
                <a:spcPts val="0"/>
              </a:spcBef>
            </a:pPr>
            <a:r>
              <a:rPr lang="en-US" dirty="0" smtClean="0"/>
              <a:t>Metal finishing:  modification of the </a:t>
            </a:r>
            <a:r>
              <a:rPr lang="en-US" dirty="0"/>
              <a:t>surface properties of metal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Technological Importance: Electrotyping, electroforming, PCB, etc.</a:t>
            </a:r>
            <a:endParaRPr lang="en-US" sz="2400" dirty="0"/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Decomposition potential: Minimum external potential that needs to be applied in order to have continuous decomposition of the </a:t>
            </a:r>
            <a:r>
              <a:rPr lang="en-US" sz="2400" dirty="0" smtClean="0"/>
              <a:t>electrolyte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Over voltage</a:t>
            </a:r>
            <a:r>
              <a:rPr lang="en-US" sz="2400" dirty="0" smtClean="0"/>
              <a:t>: Over </a:t>
            </a:r>
            <a:r>
              <a:rPr lang="en-US" sz="2400" dirty="0"/>
              <a:t>voltage is the difference between the actual applied EMF to and the theoretical EMF  to bring about continuous </a:t>
            </a:r>
            <a:r>
              <a:rPr lang="en-US" sz="2400" dirty="0" smtClean="0"/>
              <a:t>electrolysis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</a:pPr>
            <a:r>
              <a:rPr lang="en-US" sz="2400" err="1"/>
              <a:t>Polarization</a:t>
            </a:r>
            <a:r>
              <a:rPr lang="en-US" sz="2400" smtClean="0"/>
              <a:t>: Variation </a:t>
            </a:r>
            <a:r>
              <a:rPr lang="en-US" sz="2400" dirty="0"/>
              <a:t>of electrode potential due to inadequate supply of ionic species from the bulk of the solution to the electrode surface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/>
          </a:p>
          <a:p>
            <a:pPr lvl="2" algn="just"/>
            <a:endParaRPr lang="en-US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Metal Finishing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990600"/>
            <a:ext cx="8915400" cy="5029198"/>
          </a:xfrm>
        </p:spPr>
        <p:txBody>
          <a:bodyPr/>
          <a:lstStyle/>
          <a:p>
            <a:pPr algn="just"/>
            <a:r>
              <a:rPr lang="en-US" sz="2400" dirty="0" smtClean="0"/>
              <a:t>Process carried out in order to modify the surface properties of metal</a:t>
            </a:r>
          </a:p>
          <a:p>
            <a:pPr algn="just"/>
            <a:r>
              <a:rPr lang="en-US" sz="2400" dirty="0" smtClean="0"/>
              <a:t>Involves deposition of a layer of metal or a polymer on another metal </a:t>
            </a:r>
          </a:p>
          <a:p>
            <a:r>
              <a:rPr lang="en-US" sz="2400" dirty="0" smtClean="0"/>
              <a:t>Conversion of surface layer into its oxide films or</a:t>
            </a:r>
          </a:p>
          <a:p>
            <a:pPr>
              <a:buNone/>
            </a:pPr>
            <a:r>
              <a:rPr lang="en-US" sz="2400" dirty="0" smtClean="0"/>
              <a:t>     any other inorganic compound film and any </a:t>
            </a:r>
          </a:p>
          <a:p>
            <a:pPr>
              <a:buNone/>
            </a:pPr>
            <a:r>
              <a:rPr lang="en-US" sz="2400" dirty="0" smtClean="0"/>
              <a:t>     such processes which ultimately modify the </a:t>
            </a:r>
          </a:p>
          <a:p>
            <a:pPr>
              <a:buNone/>
            </a:pPr>
            <a:r>
              <a:rPr lang="en-US" sz="2400" dirty="0" smtClean="0"/>
              <a:t>     surface properties of metal</a:t>
            </a:r>
            <a:endParaRPr lang="en-US" sz="2400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2971800"/>
            <a:ext cx="253153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4495801"/>
            <a:ext cx="2476500" cy="2075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08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 bwMode="auto">
          <a:xfrm>
            <a:off x="495300" y="76200"/>
            <a:ext cx="8915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Metal Finishing</a:t>
            </a:r>
            <a:endParaRPr lang="en-US" sz="2800" dirty="0" smtClean="0">
              <a:solidFill>
                <a:srgbClr val="00B0F0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 bwMode="auto">
          <a:xfrm>
            <a:off x="825501" y="838200"/>
            <a:ext cx="8334110" cy="4191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Definition</a:t>
            </a:r>
          </a:p>
          <a:p>
            <a:pPr algn="just"/>
            <a:r>
              <a:rPr lang="en-US" sz="2400" dirty="0" smtClean="0"/>
              <a:t>It is a process of modifying surface properties of substrates (metals , plastics)  by deposition of a layer of another metal or polymer on its surface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400" dirty="0" smtClean="0"/>
              <a:t>To bring about intended better surface characteristics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 typeface="Arial" charset="0"/>
              <a:buNone/>
              <a:defRPr/>
            </a:pPr>
            <a:endParaRPr lang="en-US" sz="2400" dirty="0" smtClean="0"/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 typeface="Arial" charset="0"/>
              <a:buNone/>
              <a:defRPr/>
            </a:pPr>
            <a:endParaRPr lang="en-US" sz="2000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0050" y="4191000"/>
            <a:ext cx="5293519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25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330200" y="228600"/>
            <a:ext cx="8915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</a:rPr>
              <a:t>Technological Importance:</a:t>
            </a:r>
            <a:r>
              <a:rPr lang="en-US" sz="3600" dirty="0" smtClean="0">
                <a:solidFill>
                  <a:srgbClr val="FF0066"/>
                </a:solidFill>
              </a:rPr>
              <a:t/>
            </a:r>
            <a:br>
              <a:rPr lang="en-US" sz="3600" dirty="0" smtClean="0">
                <a:solidFill>
                  <a:srgbClr val="FF0066"/>
                </a:solidFill>
              </a:rPr>
            </a:br>
            <a:endParaRPr lang="en-US" sz="3600" dirty="0" smtClean="0">
              <a:solidFill>
                <a:srgbClr val="FF0066"/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xfrm>
            <a:off x="247650" y="1752600"/>
            <a:ext cx="87503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4320" algn="just">
              <a:lnSpc>
                <a:spcPct val="150000"/>
              </a:lnSpc>
              <a:spcBef>
                <a:spcPct val="0"/>
              </a:spcBef>
            </a:pPr>
            <a:endParaRPr lang="en-US" sz="2400" dirty="0" smtClean="0"/>
          </a:p>
          <a:p>
            <a:pPr marL="273050" indent="-274320" algn="just">
              <a:lnSpc>
                <a:spcPct val="150000"/>
              </a:lnSpc>
              <a:spcBef>
                <a:spcPct val="0"/>
              </a:spcBef>
            </a:pPr>
            <a:endParaRPr lang="en-US" sz="2400" dirty="0" smtClean="0"/>
          </a:p>
          <a:p>
            <a:pPr marL="273050" indent="-274320" algn="just">
              <a:lnSpc>
                <a:spcPct val="150000"/>
              </a:lnSpc>
              <a:spcBef>
                <a:spcPct val="0"/>
              </a:spcBef>
            </a:pPr>
            <a:r>
              <a:rPr lang="en-US" sz="2600" dirty="0" smtClean="0"/>
              <a:t>Corrosion resistance </a:t>
            </a:r>
          </a:p>
          <a:p>
            <a:pPr marL="273050" indent="-274320" algn="just">
              <a:lnSpc>
                <a:spcPct val="150000"/>
              </a:lnSpc>
              <a:spcBef>
                <a:spcPct val="0"/>
              </a:spcBef>
            </a:pPr>
            <a:r>
              <a:rPr lang="en-US" sz="2600" dirty="0" smtClean="0"/>
              <a:t>Hardness, strength, wear / abrasion resistance, etc. </a:t>
            </a:r>
          </a:p>
          <a:p>
            <a:pPr marL="273050" indent="-274320" algn="just">
              <a:lnSpc>
                <a:spcPct val="150000"/>
              </a:lnSpc>
              <a:spcBef>
                <a:spcPct val="0"/>
              </a:spcBef>
            </a:pPr>
            <a:r>
              <a:rPr lang="en-US" sz="2600" dirty="0" smtClean="0"/>
              <a:t>Thermal conductance or resistance or reflectance, etc.</a:t>
            </a:r>
          </a:p>
          <a:p>
            <a:pPr marL="273050" indent="-274320" algn="just">
              <a:lnSpc>
                <a:spcPct val="150000"/>
              </a:lnSpc>
              <a:spcBef>
                <a:spcPct val="0"/>
              </a:spcBef>
            </a:pPr>
            <a:r>
              <a:rPr lang="en-US" sz="2600" dirty="0" smtClean="0"/>
              <a:t>Optical reflectance</a:t>
            </a:r>
          </a:p>
          <a:p>
            <a:pPr marL="273050" indent="-274320" algn="just">
              <a:lnSpc>
                <a:spcPct val="150000"/>
              </a:lnSpc>
              <a:spcBef>
                <a:spcPct val="0"/>
              </a:spcBef>
            </a:pPr>
            <a:r>
              <a:rPr lang="en-US" sz="2600" dirty="0" smtClean="0"/>
              <a:t>Electrical conductance or insulation, etc.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33400"/>
            <a:ext cx="315065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6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Technological Importance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9080500" cy="3352800"/>
          </a:xfrm>
        </p:spPr>
        <p:txBody>
          <a:bodyPr/>
          <a:lstStyle/>
          <a:p>
            <a:pPr marL="273050" indent="-274320" algn="just"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/>
              <a:t>Building up material or restoration </a:t>
            </a:r>
          </a:p>
          <a:p>
            <a:pPr marL="273050" indent="-274320" algn="just"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/>
              <a:t>Manufacturing printed circuit boards, capacitors, contacts, etc. </a:t>
            </a:r>
          </a:p>
          <a:p>
            <a:pPr marL="273050" indent="-274320" algn="just"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/>
              <a:t>Electrotyping (e.g., gramophone records) </a:t>
            </a:r>
          </a:p>
          <a:p>
            <a:pPr marL="273050" indent="-274320" algn="just"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/>
              <a:t>Electroforming or reforming of articles</a:t>
            </a:r>
          </a:p>
          <a:p>
            <a:pPr marL="273050" indent="-274320" algn="just"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/>
              <a:t>Electrochemical machining, electropolishing and electrochemical etching, etc.</a:t>
            </a: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4267200"/>
            <a:ext cx="4760045" cy="231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75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71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Techniques of Metal Finishing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066800"/>
            <a:ext cx="8915400" cy="5257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sz="2600" dirty="0" smtClean="0"/>
              <a:t>There are 3 important techniques of metal finishing: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Electroplating</a:t>
            </a:r>
            <a:r>
              <a:rPr lang="en-US" sz="2600" dirty="0" smtClean="0"/>
              <a:t> of metals or alloys by use of electricity / electrolysis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Electroless plating</a:t>
            </a:r>
            <a:r>
              <a:rPr lang="en-US" sz="2600" dirty="0" smtClean="0"/>
              <a:t> of metals or alloys by use of reducing agents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Immersion plating </a:t>
            </a:r>
            <a:r>
              <a:rPr lang="en-US" sz="2600" dirty="0" smtClean="0"/>
              <a:t>[by replacement reactions] </a:t>
            </a:r>
          </a:p>
        </p:txBody>
      </p:sp>
    </p:spTree>
    <p:extLst>
      <p:ext uri="{BB962C8B-B14F-4D97-AF65-F5344CB8AC3E}">
        <p14:creationId xmlns:p14="http://schemas.microsoft.com/office/powerpoint/2010/main" val="34540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b="1" dirty="0" smtClean="0">
                <a:solidFill>
                  <a:srgbClr val="00B0F0"/>
                </a:solidFill>
              </a:rPr>
              <a:t>Electroplating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7650" y="762001"/>
            <a:ext cx="8915400" cy="3352800"/>
          </a:xfrm>
        </p:spPr>
        <p:txBody>
          <a:bodyPr/>
          <a:lstStyle/>
          <a:p>
            <a:pPr marL="274320" indent="-27432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Definition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Process by which coating metal is deposited on the base metal by passing direct current through an electrolyte solution, containing the soluble salt of the coating metal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Common metals used are Cu, Ag, Ni, Zn, Au, Pt etc.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Used in industries for producing metal coating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487780"/>
            <a:ext cx="2559049" cy="245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477" y="5943600"/>
            <a:ext cx="29558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http://www.leopardantiques.com/object/image/download/2012/Goddess%20Nike%20Silver%20Spoon%20-%20Garrard_Goddess%20Nike%20Silver%20Spoon%20-%20Garrar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4111389"/>
            <a:ext cx="3730625" cy="209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3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Factors Governing Electroplating: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799"/>
            <a:ext cx="9029700" cy="3886201"/>
          </a:xfrm>
        </p:spPr>
        <p:txBody>
          <a:bodyPr/>
          <a:lstStyle/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Since the process  involves electrolysis, three important factors  governing the process of electrolysis are</a:t>
            </a:r>
          </a:p>
          <a:p>
            <a:pPr lvl="1" eaLnBrk="1" hangingPunct="1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Polarization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Decomposition Potential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Over voltage</a:t>
            </a:r>
          </a:p>
        </p:txBody>
      </p:sp>
    </p:spTree>
    <p:extLst>
      <p:ext uri="{BB962C8B-B14F-4D97-AF65-F5344CB8AC3E}">
        <p14:creationId xmlns:p14="http://schemas.microsoft.com/office/powerpoint/2010/main" val="80403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487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Polarization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990600"/>
            <a:ext cx="8915400" cy="4648200"/>
          </a:xfrm>
        </p:spPr>
        <p:txBody>
          <a:bodyPr/>
          <a:lstStyle/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Nernst equation 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Definition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Occurs due to the variation of </a:t>
            </a:r>
            <a:r>
              <a:rPr lang="en-US" sz="2400" dirty="0" smtClean="0">
                <a:solidFill>
                  <a:srgbClr val="FF00FF"/>
                </a:solidFill>
              </a:rPr>
              <a:t>electrode potential </a:t>
            </a:r>
            <a:r>
              <a:rPr lang="en-US" sz="2400" dirty="0" smtClean="0"/>
              <a:t>due to inadequate supply of ionic species from the bulk of the solution to the electrode surface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solidFill>
                  <a:srgbClr val="000000"/>
                </a:solidFill>
              </a:rPr>
              <a:t>Polarization sets in the cell when the electrode processes become slow and irreversible</a:t>
            </a:r>
          </a:p>
          <a:p>
            <a:pPr marL="274320" lvl="0" indent="-274320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kern="0" dirty="0" smtClean="0">
                <a:solidFill>
                  <a:srgbClr val="000000"/>
                </a:solidFill>
              </a:rPr>
              <a:t>Magnitude of over potential is directly proportional to the extent of polarization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15621"/>
            <a:ext cx="3276600" cy="113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846</Words>
  <Application>Microsoft Office PowerPoint</Application>
  <PresentationFormat>A4 Paper (210x297 mm)</PresentationFormat>
  <Paragraphs>135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FSH</vt:lpstr>
      <vt:lpstr>Lecture No. 13 Metal Finishing      </vt:lpstr>
      <vt:lpstr>Metal Finishing</vt:lpstr>
      <vt:lpstr>Metal Finishing</vt:lpstr>
      <vt:lpstr>Technological Importance: </vt:lpstr>
      <vt:lpstr>Technological Importance </vt:lpstr>
      <vt:lpstr>Techniques of Metal Finishing</vt:lpstr>
      <vt:lpstr>Electroplating</vt:lpstr>
      <vt:lpstr>Factors Governing Electroplating: </vt:lpstr>
      <vt:lpstr>Polarization</vt:lpstr>
      <vt:lpstr>Polarization</vt:lpstr>
      <vt:lpstr>Decomposition Potential</vt:lpstr>
      <vt:lpstr>Decomposition Potential</vt:lpstr>
      <vt:lpstr>Decomposition Potential</vt:lpstr>
      <vt:lpstr>Decomposition Potential</vt:lpstr>
      <vt:lpstr>Over Voltage (ɳ)</vt:lpstr>
      <vt:lpstr> Reaction During Electroplating</vt:lpstr>
      <vt:lpstr>Over Voltage</vt:lpstr>
      <vt:lpstr>Factors Affecting Over voltage: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2017-07-17T11:45:01Z</dcterms:modified>
</cp:coreProperties>
</file>