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8" r:id="rId1"/>
  </p:sldMasterIdLst>
  <p:notesMasterIdLst>
    <p:notesMasterId r:id="rId21"/>
  </p:notesMasterIdLst>
  <p:handoutMasterIdLst>
    <p:handoutMasterId r:id="rId22"/>
  </p:handout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</p:sldIdLst>
  <p:sldSz cx="9906000" cy="6858000" type="A4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40A00"/>
    <a:srgbClr val="0000FF"/>
    <a:srgbClr val="F3A10D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743" autoAdjust="0"/>
    <p:restoredTop sz="85804" autoAdjust="0"/>
  </p:normalViewPr>
  <p:slideViewPr>
    <p:cSldViewPr>
      <p:cViewPr varScale="1">
        <p:scale>
          <a:sx n="64" d="100"/>
          <a:sy n="64" d="100"/>
        </p:scale>
        <p:origin x="1692" y="48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628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71A58766-E128-4BD9-A1EE-C837C6758CFF}" type="datetimeFigureOut">
              <a:rPr lang="en-US"/>
              <a:pPr>
                <a:defRPr/>
              </a:pPr>
              <a:t>7/17/2017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A7E15637-98F7-494C-9CBB-7FD8883CDBD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9805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9F785C58-A3F2-4270-8F90-CDFDA621C729}" type="datetimeFigureOut">
              <a:rPr lang="en-US"/>
              <a:pPr>
                <a:defRPr/>
              </a:pPr>
              <a:t>7/17/2017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A8F2A616-5863-4497-A503-97BD13528AD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5440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imgres?imgurl=http://www.oocities.com/mpennafort/Figuras/volta2.jpg&amp;imgrefurl=http://www.oocities.com/mpennafort/volta.html&amp;usg=__9uMft3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en.wikipedia.org/wiki/File:Voltaic_pile.svg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imgres?imgurl=http://wikienergia.com/~edp/images/thumb/f/ff/Luigi_Brugnatelli.jpg/400px-Luigi_Brugnatelli.jpg&amp;imgrefurl=http://wikienergia.com/~edp/index.php?title=Luigi_Valentino_Brugnatelli&amp;usg=__79fqwMMs0XoZLufefBVISLILhl0=&amp;h=379&amp;w=400&amp;sz=59&amp;hl=en&amp;start=0&amp;sig2=Cv3TLoebtrytgIXWlFqIxw&amp;zoom=1&amp;tbnid=O4X6reLVn8K9PM:&amp;tbnh=152&amp;tbnw=160&amp;ei=N3r8TLeHA4PksQOQ5dn3DQ&amp;prev=/images?q=Luigi+Brugnatelli&amp;um=1&amp;hl=en&amp;biw=1166&amp;bih=602&amp;tbs=isch:1&amp;um=1&amp;itbs=1&amp;iact=rc&amp;dur=429&amp;oei=KXr8TNXVForWtQPbwuD2DQ&amp;esq=6&amp;page=1&amp;ndsp=18&amp;ved=1t:429,r:8,s:0&amp;tx=49&amp;ty=93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www.google.com/imgres?imgurl=http://www.dinendecor.com/catalog/5025.jpg&amp;imgrefurl=http://www.dinendecor.com/servlet/the-685/BAROQUE-92-dsh-Piece-SILVER-PLATED/Detail&amp;usg=__zFM5d104V2FEf7dIvKt0Paxgd4g=&amp;h=300&amp;w=300&amp;sz=19&amp;hl=en&amp;start=69&amp;sig2=Zt9kMVc7qu78-l0tRj_-fA&amp;zoom=1&amp;tbnid=pp8ppvTmQIM6XM:&amp;tbnh=136&amp;tbnw=131&amp;ei=zHr8TPr8MIuosAPmqbH3DQ&amp;prev=/images?q=silver+electroplated+spoon&amp;um=1&amp;hl=en&amp;sa=N&amp;biw=1166&amp;bih=602&amp;tbs=isch:10,2121&amp;um=1&amp;itbs=1&amp;iact=hc&amp;vpx=434&amp;vpy=213&amp;dur=86&amp;hovh=225&amp;hovw=225&amp;tx=125&amp;ty=137&amp;oei=dXr8TIbiEoOesQPE_Oz3DQ&amp;esq=3&amp;page=5&amp;ndsp=18&amp;ved=1t:429,r:14,s:69&amp;biw=1166&amp;bih=602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smtClean="0"/>
              <a:t>Volta picture from </a:t>
            </a:r>
            <a:r>
              <a:rPr lang="en-US" smtClean="0">
                <a:hlinkClick r:id="rId3"/>
              </a:rPr>
              <a:t>http://www.google.com/imgres?imgurl=http://www.oocities.com/mpennafort/Figuras/volta2.jpg&amp;imgrefurl=http://www.oocities.com/mpennafort/volta.html&amp;usg=__9uMft3</a:t>
            </a:r>
            <a:endParaRPr lang="en-US" smtClean="0"/>
          </a:p>
          <a:p>
            <a:pPr>
              <a:spcBef>
                <a:spcPct val="0"/>
              </a:spcBef>
            </a:pPr>
            <a:endParaRPr lang="en-US" smtClean="0"/>
          </a:p>
          <a:p>
            <a:pPr>
              <a:spcBef>
                <a:spcPct val="0"/>
              </a:spcBef>
            </a:pPr>
            <a:r>
              <a:rPr lang="en-US" smtClean="0"/>
              <a:t>Votaic pile image from:</a:t>
            </a:r>
            <a:r>
              <a:rPr lang="en-US" smtClean="0">
                <a:hlinkClick r:id="rId4"/>
              </a:rPr>
              <a:t>http://en.wikipedia.org/wiki/File:Voltaic_pile.svg</a:t>
            </a:r>
            <a:endParaRPr lang="en-US" smtClean="0"/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4551DCCE-1303-4FB7-9D22-A9C2BC1931E2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3461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/>
              <a:t>Image of Luigi: </a:t>
            </a:r>
            <a:r>
              <a:rPr lang="en-US" dirty="0" smtClean="0">
                <a:hlinkClick r:id="rId3"/>
              </a:rPr>
              <a:t>http://www.google.com/imgres?imgurl=http://wikienergia.com/~edp/images/thumb/f/ff/Luigi_Brugnatelli.jpg/400px-Luigi_Brugnatelli.jpg&amp;imgrefurl=http://wikienergia.com/~edp/index.php%3Ftitle%3DLuigi_Valentino_Brugnatelli&amp;usg=__79fqwMMs0XoZLufefBVISLILhl0=&amp;h=379&amp;w=400&amp;sz=59&amp;hl=en&amp;start=0&amp;sig2=Cv3TLoebtrytgIXWlFqIxw&amp;zoom=1&amp;tbnid=O4X6reLVn8K9PM:&amp;tbnh=152&amp;tbnw=160&amp;ei=N3r8TLeHA4PksQOQ5dn3DQ&amp;prev=/images%3Fq%3DLuigi%2BBrugnatelli%26um%3D1%26hl%3Den%26biw%3D1166%26bih%3D602%26tbs%3Disch:1&amp;um=1&amp;itbs=1&amp;iact=rc&amp;dur=429&amp;oei=KXr8TNXVForWtQPbwuD2DQ&amp;esq=6&amp;page=1&amp;ndsp=18&amp;ved=1t:429,r:8,s:0&amp;tx=49&amp;ty=93</a:t>
            </a:r>
            <a:endParaRPr lang="en-US" dirty="0" smtClean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 smtClean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/>
              <a:t>Spoon images from: </a:t>
            </a:r>
            <a:r>
              <a:rPr lang="en-US" dirty="0" smtClean="0">
                <a:hlinkClick r:id="rId4"/>
              </a:rPr>
              <a:t>http://www.google.com/imgres?imgurl=http://www.dinendecor.com/catalog/5025.jpg&amp;imgrefurl=http://www.dinendecor.com/servlet/the-685/BAROQUE-92-dsh-Piece-SILVER-PLATED/Detail&amp;usg=__zFM5d104V2FEf7dIvKt0Paxgd4g=&amp;h=300&amp;w=300&amp;sz=19&amp;hl=en&amp;start=69&amp;sig2=Zt9kMVc7qu78-l0tRj_-fA&amp;zoom=1&amp;tbnid=pp8ppvTmQIM6XM:&amp;tbnh=136&amp;tbnw=131&amp;ei=zHr8TPr8MIuosAPmqbH3DQ&amp;prev=/images%3Fq%3Dsilver%2Belectroplated%2Bspoon%26um%3D1%26hl%3Den%26sa%3DN%26biw%3D1166%26bih%3D602%26tbs%3Disch:10,2121&amp;um=1&amp;itbs=1&amp;iact=hc&amp;vpx=434&amp;vpy=213&amp;dur=86&amp;hovh=225&amp;hovw=225&amp;tx=125&amp;ty=137&amp;oei=dXr8TIbiEoOesQPE_Oz3DQ&amp;esq=3&amp;page=5&amp;ndsp=18&amp;ved=1t:429,r:14,s:69&amp;biw=1166&amp;bih=602</a:t>
            </a:r>
            <a:endParaRPr lang="en-US" dirty="0" smtClean="0"/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72F75DD9-5002-495E-BC91-0F7524D9CD09}" type="slidenum">
              <a:rPr lang="en-US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0342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24FD5164-4E5E-4F22-AC87-284D0B7C5971}" type="slidenum">
              <a:rPr lang="en-US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0696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89E783D-BC89-4DF6-BBE8-07B873BEDB16}" type="slidenum">
              <a:rPr lang="en-US"/>
              <a:pPr/>
              <a:t>9</a:t>
            </a:fld>
            <a:endParaRPr lang="en-US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4149890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28558C0-568E-4742-B69C-E9115E5A0446}" type="slidenum">
              <a:rPr lang="en-US"/>
              <a:pPr/>
              <a:t>10</a:t>
            </a:fld>
            <a:endParaRPr lang="en-US"/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4532048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F65EBC2-CB72-4EC2-B9E3-7C351E43B6C5}" type="slidenum">
              <a:rPr lang="en-US"/>
              <a:pPr/>
              <a:t>13</a:t>
            </a:fld>
            <a:endParaRPr lang="en-US"/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5993145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847A99-BB23-495C-97B4-C3AB527E9F7E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3858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8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220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440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661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8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102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5322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9542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376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29D9C8F-68BA-4A83-B206-56916273A33F}" type="datetimeFigureOut">
              <a:rPr lang="en-US" smtClean="0"/>
              <a:pPr>
                <a:defRPr/>
              </a:pPr>
              <a:t>7/17/2017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46264C7-C983-49DA-95E2-9C2A9F30048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180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1600203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B919820-38D9-421D-881B-22A60CF3AF5B}" type="datetimeFigureOut">
              <a:rPr lang="en-US" smtClean="0"/>
              <a:pPr>
                <a:defRPr/>
              </a:pPr>
              <a:t>7/17/2017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6CE46EDA-C087-47BF-81DA-0F8DAE36C76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295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41"/>
            <a:ext cx="222885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41"/>
            <a:ext cx="652145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01D5C1D-0000-44E3-A4A3-27E659E09EF0}" type="datetimeFigureOut">
              <a:rPr lang="en-US" smtClean="0"/>
              <a:pPr>
                <a:defRPr/>
              </a:pPr>
              <a:t>7/17/2017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39EDF93C-A8E3-4597-BA71-1582E9F75D2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67200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906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6705600"/>
            <a:ext cx="9906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-22225" y="6654800"/>
            <a:ext cx="2747963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dirty="0">
                <a:solidFill>
                  <a:schemeClr val="bg1"/>
                </a:solidFill>
                <a:latin typeface="+mn-lt"/>
              </a:rPr>
              <a:t>©M. S. Ramaiah University of Applied Sciences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9525000" y="6324600"/>
            <a:ext cx="381000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9505950" y="6324600"/>
            <a:ext cx="457200" cy="3698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30DA7081-F16C-4152-8D6E-ADFE983685E5}" type="slidenum">
              <a:rPr lang="en-US">
                <a:solidFill>
                  <a:schemeClr val="bg1"/>
                </a:solidFill>
                <a:latin typeface="+mn-lt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solidFill>
                <a:schemeClr val="bg1"/>
              </a:solidFill>
              <a:latin typeface="+mn-lt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600203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DC81A714-7D3A-4A24-9FC1-EB83DC8A1CA2}" type="datetimeFigureOut">
              <a:rPr lang="en-US" smtClean="0"/>
              <a:pPr>
                <a:defRPr/>
              </a:pPr>
              <a:t>7/17/2017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D19F909-8DAD-4B7D-B4AD-618B2A582AA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227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3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3692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46">
                <a:solidFill>
                  <a:schemeClr val="tx1">
                    <a:tint val="75000"/>
                  </a:schemeClr>
                </a:solidFill>
              </a:defRPr>
            </a:lvl1pPr>
            <a:lvl2pPr marL="422041" indent="0">
              <a:buNone/>
              <a:defRPr sz="1662">
                <a:solidFill>
                  <a:schemeClr val="tx1">
                    <a:tint val="75000"/>
                  </a:schemeClr>
                </a:solidFill>
              </a:defRPr>
            </a:lvl2pPr>
            <a:lvl3pPr marL="844083" indent="0">
              <a:buNone/>
              <a:defRPr sz="1477">
                <a:solidFill>
                  <a:schemeClr val="tx1">
                    <a:tint val="75000"/>
                  </a:schemeClr>
                </a:solidFill>
              </a:defRPr>
            </a:lvl3pPr>
            <a:lvl4pPr marL="1266124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4pPr>
            <a:lvl5pPr marL="1688165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5pPr>
            <a:lvl6pPr marL="2110207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6pPr>
            <a:lvl7pPr marL="2532248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7pPr>
            <a:lvl8pPr marL="2954289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8pPr>
            <a:lvl9pPr marL="3376331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A10F037-1E77-449E-BB07-D0C80D3A2771}" type="datetimeFigureOut">
              <a:rPr lang="en-US" smtClean="0"/>
              <a:pPr>
                <a:defRPr/>
              </a:pPr>
              <a:t>7/17/2017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0FECE93-CC22-4A64-BBD1-334C9CFBF3F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408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3"/>
            <a:ext cx="4375150" cy="4525963"/>
          </a:xfrm>
          <a:prstGeom prst="rect">
            <a:avLst/>
          </a:prstGeom>
        </p:spPr>
        <p:txBody>
          <a:bodyPr/>
          <a:lstStyle>
            <a:lvl1pPr>
              <a:defRPr sz="2585"/>
            </a:lvl1pPr>
            <a:lvl2pPr>
              <a:defRPr sz="2215"/>
            </a:lvl2pPr>
            <a:lvl3pPr>
              <a:defRPr sz="1846"/>
            </a:lvl3pPr>
            <a:lvl4pPr>
              <a:defRPr sz="1662"/>
            </a:lvl4pPr>
            <a:lvl5pPr>
              <a:defRPr sz="1662"/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00203"/>
            <a:ext cx="4375150" cy="4525963"/>
          </a:xfrm>
          <a:prstGeom prst="rect">
            <a:avLst/>
          </a:prstGeom>
        </p:spPr>
        <p:txBody>
          <a:bodyPr/>
          <a:lstStyle>
            <a:lvl1pPr>
              <a:defRPr sz="2585"/>
            </a:lvl1pPr>
            <a:lvl2pPr>
              <a:defRPr sz="2215"/>
            </a:lvl2pPr>
            <a:lvl3pPr>
              <a:defRPr sz="1846"/>
            </a:lvl3pPr>
            <a:lvl4pPr>
              <a:defRPr sz="1662"/>
            </a:lvl4pPr>
            <a:lvl5pPr>
              <a:defRPr sz="1662"/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6E0963E-D3A6-4213-A721-DFC154D2B9E8}" type="datetimeFigureOut">
              <a:rPr lang="en-US" smtClean="0"/>
              <a:pPr>
                <a:defRPr/>
              </a:pPr>
              <a:t>7/17/2017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2DCFDD0-FFE3-40A2-9155-2647746DB50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712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215" b="1"/>
            </a:lvl1pPr>
            <a:lvl2pPr marL="422041" indent="0">
              <a:buNone/>
              <a:defRPr sz="1846" b="1"/>
            </a:lvl2pPr>
            <a:lvl3pPr marL="844083" indent="0">
              <a:buNone/>
              <a:defRPr sz="1662" b="1"/>
            </a:lvl3pPr>
            <a:lvl4pPr marL="1266124" indent="0">
              <a:buNone/>
              <a:defRPr sz="1477" b="1"/>
            </a:lvl4pPr>
            <a:lvl5pPr marL="1688165" indent="0">
              <a:buNone/>
              <a:defRPr sz="1477" b="1"/>
            </a:lvl5pPr>
            <a:lvl6pPr marL="2110207" indent="0">
              <a:buNone/>
              <a:defRPr sz="1477" b="1"/>
            </a:lvl6pPr>
            <a:lvl7pPr marL="2532248" indent="0">
              <a:buNone/>
              <a:defRPr sz="1477" b="1"/>
            </a:lvl7pPr>
            <a:lvl8pPr marL="2954289" indent="0">
              <a:buNone/>
              <a:defRPr sz="1477" b="1"/>
            </a:lvl8pPr>
            <a:lvl9pPr marL="3376331" indent="0">
              <a:buNone/>
              <a:defRPr sz="147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  <a:prstGeom prst="rect">
            <a:avLst/>
          </a:prstGeom>
        </p:spPr>
        <p:txBody>
          <a:bodyPr/>
          <a:lstStyle>
            <a:lvl1pPr>
              <a:defRPr sz="2215"/>
            </a:lvl1pPr>
            <a:lvl2pPr>
              <a:defRPr sz="1846"/>
            </a:lvl2pPr>
            <a:lvl3pPr>
              <a:defRPr sz="1662"/>
            </a:lvl3pPr>
            <a:lvl4pPr>
              <a:defRPr sz="1477"/>
            </a:lvl4pPr>
            <a:lvl5pPr>
              <a:defRPr sz="1477"/>
            </a:lvl5pPr>
            <a:lvl6pPr>
              <a:defRPr sz="1477"/>
            </a:lvl6pPr>
            <a:lvl7pPr>
              <a:defRPr sz="1477"/>
            </a:lvl7pPr>
            <a:lvl8pPr>
              <a:defRPr sz="1477"/>
            </a:lvl8pPr>
            <a:lvl9pPr>
              <a:defRPr sz="147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2" y="1535113"/>
            <a:ext cx="437859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215" b="1"/>
            </a:lvl1pPr>
            <a:lvl2pPr marL="422041" indent="0">
              <a:buNone/>
              <a:defRPr sz="1846" b="1"/>
            </a:lvl2pPr>
            <a:lvl3pPr marL="844083" indent="0">
              <a:buNone/>
              <a:defRPr sz="1662" b="1"/>
            </a:lvl3pPr>
            <a:lvl4pPr marL="1266124" indent="0">
              <a:buNone/>
              <a:defRPr sz="1477" b="1"/>
            </a:lvl4pPr>
            <a:lvl5pPr marL="1688165" indent="0">
              <a:buNone/>
              <a:defRPr sz="1477" b="1"/>
            </a:lvl5pPr>
            <a:lvl6pPr marL="2110207" indent="0">
              <a:buNone/>
              <a:defRPr sz="1477" b="1"/>
            </a:lvl6pPr>
            <a:lvl7pPr marL="2532248" indent="0">
              <a:buNone/>
              <a:defRPr sz="1477" b="1"/>
            </a:lvl7pPr>
            <a:lvl8pPr marL="2954289" indent="0">
              <a:buNone/>
              <a:defRPr sz="1477" b="1"/>
            </a:lvl8pPr>
            <a:lvl9pPr marL="3376331" indent="0">
              <a:buNone/>
              <a:defRPr sz="147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2" y="2174875"/>
            <a:ext cx="4378590" cy="3951288"/>
          </a:xfrm>
          <a:prstGeom prst="rect">
            <a:avLst/>
          </a:prstGeom>
        </p:spPr>
        <p:txBody>
          <a:bodyPr/>
          <a:lstStyle>
            <a:lvl1pPr>
              <a:defRPr sz="2215"/>
            </a:lvl1pPr>
            <a:lvl2pPr>
              <a:defRPr sz="1846"/>
            </a:lvl2pPr>
            <a:lvl3pPr>
              <a:defRPr sz="1662"/>
            </a:lvl3pPr>
            <a:lvl4pPr>
              <a:defRPr sz="1477"/>
            </a:lvl4pPr>
            <a:lvl5pPr>
              <a:defRPr sz="1477"/>
            </a:lvl5pPr>
            <a:lvl6pPr>
              <a:defRPr sz="1477"/>
            </a:lvl6pPr>
            <a:lvl7pPr>
              <a:defRPr sz="1477"/>
            </a:lvl7pPr>
            <a:lvl8pPr>
              <a:defRPr sz="1477"/>
            </a:lvl8pPr>
            <a:lvl9pPr>
              <a:defRPr sz="147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6F20CB9-1E55-406F-93B0-8397169AEA88}" type="datetimeFigureOut">
              <a:rPr lang="en-US" smtClean="0"/>
              <a:pPr>
                <a:defRPr/>
              </a:pPr>
              <a:t>7/17/2017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B69DDED-92E9-4D54-8A0C-B0C30DD7D24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365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8FDAB21-3F5E-4368-A37C-7D5B0C4E6A9B}" type="datetimeFigureOut">
              <a:rPr lang="en-US" smtClean="0"/>
              <a:pPr>
                <a:defRPr/>
              </a:pPr>
              <a:t>7/17/2017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16F5D42-0E62-4D1F-AB1C-BEFF4F4B943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0124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906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705600"/>
            <a:ext cx="9906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-22416" y="6655360"/>
            <a:ext cx="2811988" cy="2414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9" dirty="0" smtClean="0">
                <a:solidFill>
                  <a:schemeClr val="bg1"/>
                </a:solidFill>
              </a:rPr>
              <a:t>©M. S. Ramaiah University of Applied Sciences</a:t>
            </a:r>
            <a:endParaRPr lang="en-US" sz="969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525000" y="6324600"/>
            <a:ext cx="381000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505749" y="6324600"/>
            <a:ext cx="4640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906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6705600"/>
            <a:ext cx="9906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-22225" y="6654800"/>
            <a:ext cx="2747963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dirty="0">
                <a:solidFill>
                  <a:schemeClr val="bg1"/>
                </a:solidFill>
                <a:latin typeface="+mn-lt"/>
              </a:rPr>
              <a:t>©M. S. Ramaiah University of Applied Sciences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9525000" y="6324600"/>
            <a:ext cx="381000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9505950" y="6324600"/>
            <a:ext cx="457200" cy="3698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E38435BC-789B-4652-AB85-BFAAB49EDED6}" type="slidenum">
              <a:rPr lang="en-US">
                <a:solidFill>
                  <a:schemeClr val="bg1"/>
                </a:solidFill>
                <a:latin typeface="+mn-lt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26538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  <a:prstGeom prst="rect">
            <a:avLst/>
          </a:prstGeom>
        </p:spPr>
        <p:txBody>
          <a:bodyPr anchor="b"/>
          <a:lstStyle>
            <a:lvl1pPr algn="l">
              <a:defRPr sz="1846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2" y="273053"/>
            <a:ext cx="5537729" cy="5853113"/>
          </a:xfrm>
          <a:prstGeom prst="rect">
            <a:avLst/>
          </a:prstGeom>
        </p:spPr>
        <p:txBody>
          <a:bodyPr/>
          <a:lstStyle>
            <a:lvl1pPr>
              <a:defRPr sz="2954"/>
            </a:lvl1pPr>
            <a:lvl2pPr>
              <a:defRPr sz="2585"/>
            </a:lvl2pPr>
            <a:lvl3pPr>
              <a:defRPr sz="2215"/>
            </a:lvl3pPr>
            <a:lvl4pPr>
              <a:defRPr sz="1846"/>
            </a:lvl4pPr>
            <a:lvl5pPr>
              <a:defRPr sz="1846"/>
            </a:lvl5pPr>
            <a:lvl6pPr>
              <a:defRPr sz="1846"/>
            </a:lvl6pPr>
            <a:lvl7pPr>
              <a:defRPr sz="1846"/>
            </a:lvl7pPr>
            <a:lvl8pPr>
              <a:defRPr sz="1846"/>
            </a:lvl8pPr>
            <a:lvl9pPr>
              <a:defRPr sz="1846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3"/>
            <a:ext cx="3259006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92"/>
            </a:lvl1pPr>
            <a:lvl2pPr marL="422041" indent="0">
              <a:buNone/>
              <a:defRPr sz="1108"/>
            </a:lvl2pPr>
            <a:lvl3pPr marL="844083" indent="0">
              <a:buNone/>
              <a:defRPr sz="923"/>
            </a:lvl3pPr>
            <a:lvl4pPr marL="1266124" indent="0">
              <a:buNone/>
              <a:defRPr sz="831"/>
            </a:lvl4pPr>
            <a:lvl5pPr marL="1688165" indent="0">
              <a:buNone/>
              <a:defRPr sz="831"/>
            </a:lvl5pPr>
            <a:lvl6pPr marL="2110207" indent="0">
              <a:buNone/>
              <a:defRPr sz="831"/>
            </a:lvl6pPr>
            <a:lvl7pPr marL="2532248" indent="0">
              <a:buNone/>
              <a:defRPr sz="831"/>
            </a:lvl7pPr>
            <a:lvl8pPr marL="2954289" indent="0">
              <a:buNone/>
              <a:defRPr sz="831"/>
            </a:lvl8pPr>
            <a:lvl9pPr marL="3376331" indent="0">
              <a:buNone/>
              <a:defRPr sz="83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FD14707-4C93-4C87-BC62-6F58979C58D2}" type="datetimeFigureOut">
              <a:rPr lang="en-US" smtClean="0"/>
              <a:pPr>
                <a:defRPr/>
              </a:pPr>
              <a:t>7/17/2017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17084C7-F742-46F8-AA6D-8AED6032B52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6073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1846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954"/>
            </a:lvl1pPr>
            <a:lvl2pPr marL="422041" indent="0">
              <a:buNone/>
              <a:defRPr sz="2585"/>
            </a:lvl2pPr>
            <a:lvl3pPr marL="844083" indent="0">
              <a:buNone/>
              <a:defRPr sz="2215"/>
            </a:lvl3pPr>
            <a:lvl4pPr marL="1266124" indent="0">
              <a:buNone/>
              <a:defRPr sz="1846"/>
            </a:lvl4pPr>
            <a:lvl5pPr marL="1688165" indent="0">
              <a:buNone/>
              <a:defRPr sz="1846"/>
            </a:lvl5pPr>
            <a:lvl6pPr marL="2110207" indent="0">
              <a:buNone/>
              <a:defRPr sz="1846"/>
            </a:lvl6pPr>
            <a:lvl7pPr marL="2532248" indent="0">
              <a:buNone/>
              <a:defRPr sz="1846"/>
            </a:lvl7pPr>
            <a:lvl8pPr marL="2954289" indent="0">
              <a:buNone/>
              <a:defRPr sz="1846"/>
            </a:lvl8pPr>
            <a:lvl9pPr marL="3376331" indent="0">
              <a:buNone/>
              <a:defRPr sz="1846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92"/>
            </a:lvl1pPr>
            <a:lvl2pPr marL="422041" indent="0">
              <a:buNone/>
              <a:defRPr sz="1108"/>
            </a:lvl2pPr>
            <a:lvl3pPr marL="844083" indent="0">
              <a:buNone/>
              <a:defRPr sz="923"/>
            </a:lvl3pPr>
            <a:lvl4pPr marL="1266124" indent="0">
              <a:buNone/>
              <a:defRPr sz="831"/>
            </a:lvl4pPr>
            <a:lvl5pPr marL="1688165" indent="0">
              <a:buNone/>
              <a:defRPr sz="831"/>
            </a:lvl5pPr>
            <a:lvl6pPr marL="2110207" indent="0">
              <a:buNone/>
              <a:defRPr sz="831"/>
            </a:lvl6pPr>
            <a:lvl7pPr marL="2532248" indent="0">
              <a:buNone/>
              <a:defRPr sz="831"/>
            </a:lvl7pPr>
            <a:lvl8pPr marL="2954289" indent="0">
              <a:buNone/>
              <a:defRPr sz="831"/>
            </a:lvl8pPr>
            <a:lvl9pPr marL="3376331" indent="0">
              <a:buNone/>
              <a:defRPr sz="83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9CF1965-5B3F-488B-B801-5B8BA0EBE2F6}" type="datetimeFigureOut">
              <a:rPr lang="en-US" smtClean="0"/>
              <a:pPr>
                <a:defRPr/>
              </a:pPr>
              <a:t>7/17/2017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46F4210-70DE-47BA-A31D-3E60EB9BC7A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751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0"/>
            <a:ext cx="9906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0" y="6705600"/>
            <a:ext cx="9906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6890895" y="6655158"/>
            <a:ext cx="2518638" cy="2414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9" dirty="0" smtClean="0">
                <a:solidFill>
                  <a:schemeClr val="bg1"/>
                </a:solidFill>
              </a:rPr>
              <a:t>© Ramaiah University of Applied Sciences</a:t>
            </a:r>
            <a:endParaRPr lang="en-US" sz="969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525000" y="6324600"/>
            <a:ext cx="381000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9505749" y="6324600"/>
            <a:ext cx="4640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-25759" y="6655158"/>
            <a:ext cx="2921358" cy="2414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9" dirty="0" smtClean="0">
                <a:solidFill>
                  <a:schemeClr val="bg1"/>
                </a:solidFill>
              </a:rPr>
              <a:t>Faculty of Science and Humanities</a:t>
            </a:r>
            <a:endParaRPr lang="en-US" sz="969" dirty="0">
              <a:solidFill>
                <a:schemeClr val="bg1"/>
              </a:solidFill>
            </a:endParaRPr>
          </a:p>
        </p:txBody>
      </p:sp>
      <p:pic>
        <p:nvPicPr>
          <p:cNvPr id="10" name="Picture 9"/>
          <p:cNvPicPr/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6181727"/>
            <a:ext cx="415290" cy="5238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61715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9" r:id="rId1"/>
    <p:sldLayoutId id="2147483840" r:id="rId2"/>
    <p:sldLayoutId id="2147483841" r:id="rId3"/>
    <p:sldLayoutId id="2147483842" r:id="rId4"/>
    <p:sldLayoutId id="2147483843" r:id="rId5"/>
    <p:sldLayoutId id="2147483844" r:id="rId6"/>
    <p:sldLayoutId id="2147483845" r:id="rId7"/>
    <p:sldLayoutId id="2147483846" r:id="rId8"/>
    <p:sldLayoutId id="2147483847" r:id="rId9"/>
    <p:sldLayoutId id="2147483848" r:id="rId10"/>
    <p:sldLayoutId id="2147483849" r:id="rId11"/>
    <p:sldLayoutId id="2147483837" r:id="rId12"/>
  </p:sldLayoutIdLst>
  <p:txStyles>
    <p:titleStyle>
      <a:lvl1pPr algn="ctr" defTabSz="844083" rtl="0" eaLnBrk="1" latinLnBrk="0" hangingPunct="1">
        <a:spcBef>
          <a:spcPct val="0"/>
        </a:spcBef>
        <a:buNone/>
        <a:defRPr sz="406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6531" indent="-316531" algn="l" defTabSz="844083" rtl="0" eaLnBrk="1" latinLnBrk="0" hangingPunct="1">
        <a:spcBef>
          <a:spcPct val="20000"/>
        </a:spcBef>
        <a:buFont typeface="Arial" pitchFamily="34" charset="0"/>
        <a:buChar char="•"/>
        <a:defRPr sz="2954" kern="1200">
          <a:solidFill>
            <a:schemeClr val="tx1"/>
          </a:solidFill>
          <a:latin typeface="+mn-lt"/>
          <a:ea typeface="+mn-ea"/>
          <a:cs typeface="+mn-cs"/>
        </a:defRPr>
      </a:lvl1pPr>
      <a:lvl2pPr marL="685817" indent="-263776" algn="l" defTabSz="844083" rtl="0" eaLnBrk="1" latinLnBrk="0" hangingPunct="1">
        <a:spcBef>
          <a:spcPct val="20000"/>
        </a:spcBef>
        <a:buFont typeface="Arial" pitchFamily="34" charset="0"/>
        <a:buChar char="–"/>
        <a:defRPr sz="2585" kern="1200">
          <a:solidFill>
            <a:schemeClr val="tx1"/>
          </a:solidFill>
          <a:latin typeface="+mn-lt"/>
          <a:ea typeface="+mn-ea"/>
          <a:cs typeface="+mn-cs"/>
        </a:defRPr>
      </a:lvl2pPr>
      <a:lvl3pPr marL="1055103" indent="-211021" algn="l" defTabSz="844083" rtl="0" eaLnBrk="1" latinLnBrk="0" hangingPunct="1">
        <a:spcBef>
          <a:spcPct val="20000"/>
        </a:spcBef>
        <a:buFont typeface="Arial" pitchFamily="34" charset="0"/>
        <a:buChar char="•"/>
        <a:defRPr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477145" indent="-211021" algn="l" defTabSz="844083" rtl="0" eaLnBrk="1" latinLnBrk="0" hangingPunct="1">
        <a:spcBef>
          <a:spcPct val="20000"/>
        </a:spcBef>
        <a:buFont typeface="Arial" pitchFamily="34" charset="0"/>
        <a:buChar char="–"/>
        <a:defRPr sz="1846" kern="1200">
          <a:solidFill>
            <a:schemeClr val="tx1"/>
          </a:solidFill>
          <a:latin typeface="+mn-lt"/>
          <a:ea typeface="+mn-ea"/>
          <a:cs typeface="+mn-cs"/>
        </a:defRPr>
      </a:lvl4pPr>
      <a:lvl5pPr marL="1899186" indent="-211021" algn="l" defTabSz="844083" rtl="0" eaLnBrk="1" latinLnBrk="0" hangingPunct="1">
        <a:spcBef>
          <a:spcPct val="20000"/>
        </a:spcBef>
        <a:buFont typeface="Arial" pitchFamily="34" charset="0"/>
        <a:buChar char="»"/>
        <a:defRPr sz="1846" kern="1200">
          <a:solidFill>
            <a:schemeClr val="tx1"/>
          </a:solidFill>
          <a:latin typeface="+mn-lt"/>
          <a:ea typeface="+mn-ea"/>
          <a:cs typeface="+mn-cs"/>
        </a:defRPr>
      </a:lvl5pPr>
      <a:lvl6pPr marL="2321227" indent="-211021" algn="l" defTabSz="844083" rtl="0" eaLnBrk="1" latinLnBrk="0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9" indent="-211021" algn="l" defTabSz="844083" rtl="0" eaLnBrk="1" latinLnBrk="0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7pPr>
      <a:lvl8pPr marL="3165310" indent="-211021" algn="l" defTabSz="844083" rtl="0" eaLnBrk="1" latinLnBrk="0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8pPr>
      <a:lvl9pPr marL="3587351" indent="-211021" algn="l" defTabSz="844083" rtl="0" eaLnBrk="1" latinLnBrk="0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1pPr>
      <a:lvl2pPr marL="422041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2pPr>
      <a:lvl3pPr marL="844083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3pPr>
      <a:lvl4pPr marL="1266124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4pPr>
      <a:lvl5pPr marL="1688165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5pPr>
      <a:lvl6pPr marL="2110207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6pPr>
      <a:lvl7pPr marL="2532248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7pPr>
      <a:lvl8pPr marL="2954289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8pPr>
      <a:lvl9pPr marL="3376331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1" y="274638"/>
            <a:ext cx="9829801" cy="1143000"/>
          </a:xfrm>
        </p:spPr>
        <p:txBody>
          <a:bodyPr/>
          <a:lstStyle/>
          <a:p>
            <a:r>
              <a:rPr lang="en-IN" sz="3200" b="1" dirty="0" smtClean="0">
                <a:solidFill>
                  <a:srgbClr val="00B0F0"/>
                </a:solidFill>
              </a:rPr>
              <a:t>Lecture No</a:t>
            </a:r>
            <a:r>
              <a:rPr lang="en-IN" sz="3200" b="1" dirty="0">
                <a:solidFill>
                  <a:srgbClr val="00B0F0"/>
                </a:solidFill>
              </a:rPr>
              <a:t>. </a:t>
            </a:r>
            <a:r>
              <a:rPr lang="en-IN" sz="3200" b="1" dirty="0" smtClean="0">
                <a:solidFill>
                  <a:srgbClr val="00B0F0"/>
                </a:solidFill>
              </a:rPr>
              <a:t>14</a:t>
            </a:r>
            <a:r>
              <a:rPr lang="en-IN" sz="3200" b="1" dirty="0">
                <a:solidFill>
                  <a:srgbClr val="00B0F0"/>
                </a:solidFill>
              </a:rPr>
              <a:t/>
            </a:r>
            <a:br>
              <a:rPr lang="en-IN" sz="3200" b="1" dirty="0">
                <a:solidFill>
                  <a:srgbClr val="00B0F0"/>
                </a:solidFill>
              </a:rPr>
            </a:br>
            <a:r>
              <a:rPr lang="en-IN" sz="3200" b="1" dirty="0" smtClean="0">
                <a:solidFill>
                  <a:srgbClr val="00B0F0"/>
                </a:solidFill>
              </a:rPr>
              <a:t>Metal Finishing</a:t>
            </a:r>
            <a:r>
              <a:rPr lang="en-US" sz="3200" b="1" dirty="0" smtClean="0">
                <a:solidFill>
                  <a:srgbClr val="00B0F0"/>
                </a:solidFill>
              </a:rPr>
              <a:t/>
            </a:r>
            <a:br>
              <a:rPr lang="en-US" sz="3200" b="1" dirty="0" smtClean="0">
                <a:solidFill>
                  <a:srgbClr val="00B0F0"/>
                </a:solidFill>
              </a:rPr>
            </a:br>
            <a:r>
              <a:rPr lang="en-IN" sz="3200" b="1" dirty="0">
                <a:solidFill>
                  <a:srgbClr val="00B0F0"/>
                </a:solidFill>
              </a:rPr>
              <a:t/>
            </a:r>
            <a:br>
              <a:rPr lang="en-IN" sz="3200" b="1" dirty="0">
                <a:solidFill>
                  <a:srgbClr val="00B0F0"/>
                </a:solidFill>
              </a:rPr>
            </a:br>
            <a:r>
              <a:rPr lang="en-IN" sz="3200" b="1" dirty="0">
                <a:solidFill>
                  <a:srgbClr val="00B0F0"/>
                </a:solidFill>
              </a:rPr>
              <a:t/>
            </a:r>
            <a:br>
              <a:rPr lang="en-IN" sz="3200" b="1" dirty="0">
                <a:solidFill>
                  <a:srgbClr val="00B0F0"/>
                </a:solidFill>
              </a:rPr>
            </a:br>
            <a:r>
              <a:rPr lang="en-IN" sz="3200" b="1" dirty="0">
                <a:solidFill>
                  <a:srgbClr val="00B0F0"/>
                </a:solidFill>
              </a:rPr>
              <a:t/>
            </a:r>
            <a:br>
              <a:rPr lang="en-IN" sz="3200" b="1" dirty="0">
                <a:solidFill>
                  <a:srgbClr val="00B0F0"/>
                </a:solidFill>
              </a:rPr>
            </a:br>
            <a:r>
              <a:rPr lang="en-IN" sz="3200" b="1" dirty="0">
                <a:solidFill>
                  <a:srgbClr val="00B0F0"/>
                </a:solidFill>
              </a:rPr>
              <a:t/>
            </a:r>
            <a:br>
              <a:rPr lang="en-IN" sz="3200" b="1" dirty="0">
                <a:solidFill>
                  <a:srgbClr val="00B0F0"/>
                </a:solidFill>
              </a:rPr>
            </a:br>
            <a:endParaRPr lang="en-IN" sz="3200" b="1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874841"/>
            <a:ext cx="8915400" cy="4525963"/>
          </a:xfrm>
        </p:spPr>
        <p:txBody>
          <a:bodyPr/>
          <a:lstStyle/>
          <a:p>
            <a:pPr>
              <a:buNone/>
            </a:pPr>
            <a:r>
              <a:rPr lang="en-IN" sz="2800" dirty="0" smtClean="0"/>
              <a:t>At the end of this lecture, student will be able to:</a:t>
            </a:r>
          </a:p>
          <a:p>
            <a:pPr>
              <a:buNone/>
            </a:pPr>
            <a:endParaRPr lang="en-IN" sz="2800" dirty="0" smtClean="0"/>
          </a:p>
          <a:p>
            <a:pPr lvl="2" algn="just"/>
            <a:r>
              <a:rPr lang="en-US" dirty="0" smtClean="0"/>
              <a:t>Explain the theory of electroplating</a:t>
            </a:r>
          </a:p>
          <a:p>
            <a:pPr lvl="2" algn="just"/>
            <a:r>
              <a:rPr lang="en-US" dirty="0" smtClean="0"/>
              <a:t>Describe the components of electroplating</a:t>
            </a:r>
          </a:p>
          <a:p>
            <a:pPr lvl="2" algn="just"/>
            <a:r>
              <a:rPr lang="en-US" dirty="0" smtClean="0"/>
              <a:t>Discuss factors influencing the nature of deposit</a:t>
            </a:r>
          </a:p>
          <a:p>
            <a:pPr lvl="2" algn="just"/>
            <a:r>
              <a:rPr lang="en-US" dirty="0" smtClean="0"/>
              <a:t>Determine the throwing power of a plating bath</a:t>
            </a:r>
            <a:endParaRPr lang="en-IN" dirty="0" smtClean="0"/>
          </a:p>
          <a:p>
            <a:pPr lvl="1">
              <a:buFont typeface="Arial" pitchFamily="34" charset="0"/>
              <a:buChar char="•"/>
            </a:pPr>
            <a:endParaRPr lang="en-IN" sz="2400" dirty="0" smtClean="0"/>
          </a:p>
          <a:p>
            <a:pPr lvl="1"/>
            <a:endParaRPr lang="en-IN" sz="2400" dirty="0" smtClean="0"/>
          </a:p>
          <a:p>
            <a:pPr lvl="2">
              <a:buNone/>
            </a:pPr>
            <a:endParaRPr lang="en-IN" dirty="0" smtClean="0"/>
          </a:p>
          <a:p>
            <a:pPr lvl="2"/>
            <a:endParaRPr lang="en-IN" dirty="0"/>
          </a:p>
          <a:p>
            <a:pPr marL="457200" lvl="1" indent="0">
              <a:buNone/>
            </a:pPr>
            <a:endParaRPr lang="en-IN" sz="2000" dirty="0" smtClean="0"/>
          </a:p>
          <a:p>
            <a:pPr lvl="1"/>
            <a:endParaRPr lang="en-IN" sz="2000" dirty="0" smtClean="0"/>
          </a:p>
          <a:p>
            <a:pPr lvl="1"/>
            <a:endParaRPr lang="en-IN" sz="2000" dirty="0" smtClean="0"/>
          </a:p>
        </p:txBody>
      </p:sp>
    </p:spTree>
    <p:extLst>
      <p:ext uri="{BB962C8B-B14F-4D97-AF65-F5344CB8AC3E}">
        <p14:creationId xmlns:p14="http://schemas.microsoft.com/office/powerpoint/2010/main" val="1010983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274638"/>
            <a:ext cx="8915400" cy="792162"/>
          </a:xfrm>
        </p:spPr>
        <p:txBody>
          <a:bodyPr/>
          <a:lstStyle/>
          <a:p>
            <a:pPr algn="l" eaLnBrk="1" hangingPunct="1"/>
            <a:r>
              <a:rPr lang="en-US" sz="3200" b="1" dirty="0" smtClean="0">
                <a:solidFill>
                  <a:srgbClr val="00B0F0"/>
                </a:solidFill>
              </a:rPr>
              <a:t>Factors Influencing the Nature of Deposit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5300" y="1341438"/>
            <a:ext cx="8915400" cy="4525963"/>
          </a:xfrm>
        </p:spPr>
        <p:txBody>
          <a:bodyPr/>
          <a:lstStyle/>
          <a:p>
            <a:pPr eaLnBrk="1" hangingPunct="1"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Current Density:</a:t>
            </a:r>
          </a:p>
          <a:p>
            <a:pPr lvl="1" eaLnBrk="1" hangingPunct="1">
              <a:buFont typeface="Arial" pitchFamily="34" charset="0"/>
              <a:buChar char="•"/>
            </a:pPr>
            <a:r>
              <a:rPr lang="en-US" sz="2400" dirty="0" smtClean="0"/>
              <a:t>An optimum current density should be applied</a:t>
            </a:r>
          </a:p>
          <a:p>
            <a:pPr lvl="1" eaLnBrk="1" hangingPunct="1">
              <a:buFont typeface="Arial" pitchFamily="34" charset="0"/>
              <a:buChar char="•"/>
            </a:pPr>
            <a:endParaRPr lang="en-US" sz="2400" dirty="0" smtClean="0"/>
          </a:p>
          <a:p>
            <a:pPr lvl="1" eaLnBrk="1" hangingPunct="1">
              <a:buFont typeface="Arial" pitchFamily="34" charset="0"/>
              <a:buChar char="•"/>
            </a:pPr>
            <a:r>
              <a:rPr lang="en-US" sz="2400" dirty="0" smtClean="0"/>
              <a:t>If low     -  leads to slow process</a:t>
            </a:r>
          </a:p>
          <a:p>
            <a:pPr lvl="1" eaLnBrk="1" hangingPunct="1">
              <a:buNone/>
            </a:pPr>
            <a:r>
              <a:rPr lang="en-US" sz="2400" dirty="0" smtClean="0"/>
              <a:t>			- results in coarse grained deposit</a:t>
            </a:r>
          </a:p>
          <a:p>
            <a:pPr lvl="1" eaLnBrk="1" hangingPunct="1">
              <a:buFont typeface="Arial" pitchFamily="34" charset="0"/>
              <a:buChar char="•"/>
            </a:pPr>
            <a:endParaRPr lang="en-US" sz="2400" dirty="0" smtClean="0"/>
          </a:p>
          <a:p>
            <a:pPr lvl="1" eaLnBrk="1" hangingPunct="1">
              <a:buFont typeface="Arial" pitchFamily="34" charset="0"/>
              <a:buChar char="•"/>
            </a:pPr>
            <a:r>
              <a:rPr lang="en-US" sz="2400" dirty="0" smtClean="0"/>
              <a:t>If high    - leads to rough and treed deposit</a:t>
            </a:r>
          </a:p>
          <a:p>
            <a:pPr lvl="1" eaLnBrk="1" hangingPunct="1">
              <a:buNone/>
            </a:pPr>
            <a:r>
              <a:rPr lang="en-US" sz="2400" dirty="0" smtClean="0"/>
              <a:t>			- results in burnt and spongy deposit</a:t>
            </a:r>
            <a:endParaRPr lang="en-US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64401" y="3200401"/>
            <a:ext cx="2476499" cy="2604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185085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2750" y="228600"/>
            <a:ext cx="8915400" cy="762000"/>
          </a:xfrm>
        </p:spPr>
        <p:txBody>
          <a:bodyPr/>
          <a:lstStyle/>
          <a:p>
            <a:r>
              <a:rPr lang="en-US" sz="3200" b="1" dirty="0" smtClean="0">
                <a:solidFill>
                  <a:srgbClr val="00B0F0"/>
                </a:solidFill>
              </a:rPr>
              <a:t>Factors Influencing the Nature of Deposit</a:t>
            </a:r>
            <a:endParaRPr lang="en-US" sz="3200" b="1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7650" y="914401"/>
            <a:ext cx="8915400" cy="4525963"/>
          </a:xfrm>
        </p:spPr>
        <p:txBody>
          <a:bodyPr/>
          <a:lstStyle/>
          <a:p>
            <a:pPr marL="457200" indent="-457200" algn="just">
              <a:lnSpc>
                <a:spcPct val="150000"/>
              </a:lnSpc>
              <a:buNone/>
              <a:defRPr/>
            </a:pP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Plating bath:</a:t>
            </a:r>
          </a:p>
          <a:p>
            <a:pPr marL="0" indent="-45720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sz="2400" dirty="0" smtClean="0"/>
              <a:t>Plating bath contains </a:t>
            </a:r>
          </a:p>
          <a:p>
            <a:pPr marL="914400" lvl="2" indent="-571500">
              <a:lnSpc>
                <a:spcPct val="150000"/>
              </a:lnSpc>
              <a:spcBef>
                <a:spcPts val="0"/>
              </a:spcBef>
              <a:buAutoNum type="romanLcParenBoth"/>
              <a:defRPr/>
            </a:pPr>
            <a:r>
              <a:rPr lang="en-US" dirty="0" smtClean="0"/>
              <a:t>Aqueous solution of the electrolyte used for plating</a:t>
            </a:r>
          </a:p>
          <a:p>
            <a:pPr marL="914400" lvl="2" indent="-571500">
              <a:lnSpc>
                <a:spcPct val="150000"/>
              </a:lnSpc>
              <a:spcBef>
                <a:spcPts val="0"/>
              </a:spcBef>
              <a:buAutoNum type="romanLcParenBoth"/>
              <a:defRPr/>
            </a:pPr>
            <a:r>
              <a:rPr lang="en-US" dirty="0" smtClean="0"/>
              <a:t>Complexing agent </a:t>
            </a:r>
          </a:p>
          <a:p>
            <a:pPr marL="914400" lvl="2" indent="-571500">
              <a:lnSpc>
                <a:spcPct val="150000"/>
              </a:lnSpc>
              <a:spcBef>
                <a:spcPts val="0"/>
              </a:spcBef>
              <a:buAutoNum type="romanLcParenBoth"/>
              <a:defRPr/>
            </a:pPr>
            <a:r>
              <a:rPr lang="en-US" dirty="0" smtClean="0"/>
              <a:t>Buffer to maintain pH</a:t>
            </a:r>
          </a:p>
          <a:p>
            <a:pPr marL="914400" lvl="2" indent="-571500">
              <a:lnSpc>
                <a:spcPct val="150000"/>
              </a:lnSpc>
              <a:spcBef>
                <a:spcPts val="0"/>
              </a:spcBef>
              <a:buAutoNum type="romanLcParenBoth"/>
              <a:defRPr/>
            </a:pPr>
            <a:r>
              <a:rPr lang="en-US" dirty="0" smtClean="0"/>
              <a:t>Various organic additives to improve the quality of deposits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6300" y="4343400"/>
            <a:ext cx="4633119" cy="2266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3338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715962"/>
          </a:xfrm>
        </p:spPr>
        <p:txBody>
          <a:bodyPr/>
          <a:lstStyle/>
          <a:p>
            <a:r>
              <a:rPr lang="en-US" sz="3200" b="1" dirty="0" smtClean="0">
                <a:solidFill>
                  <a:srgbClr val="00B0F0"/>
                </a:solidFill>
              </a:rPr>
              <a:t>Composition of a Plating Bath</a:t>
            </a:r>
            <a:endParaRPr lang="en-US" sz="3200" b="1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750" y="914400"/>
            <a:ext cx="8915400" cy="5638800"/>
          </a:xfrm>
        </p:spPr>
        <p:txBody>
          <a:bodyPr/>
          <a:lstStyle/>
          <a:p>
            <a:pPr eaLnBrk="1" hangingPunct="1">
              <a:buNone/>
            </a:pP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Electrolyte concentration:</a:t>
            </a:r>
          </a:p>
          <a:p>
            <a:pPr eaLnBrk="1" hangingPunct="1"/>
            <a:r>
              <a:rPr lang="en-US" sz="2400" dirty="0" smtClean="0"/>
              <a:t>Optimum electrolyte concentration should be maintained in bath to get a better deposit </a:t>
            </a:r>
          </a:p>
          <a:p>
            <a:pPr eaLnBrk="1" hangingPunct="1"/>
            <a:r>
              <a:rPr lang="en-US" sz="2400" dirty="0" smtClean="0"/>
              <a:t>Advantages of using a strong solution:	 </a:t>
            </a:r>
          </a:p>
          <a:p>
            <a:pPr marL="1074420" lvl="2" indent="-274320"/>
            <a:r>
              <a:rPr lang="en-US" dirty="0" smtClean="0"/>
              <a:t>higher conductivity</a:t>
            </a:r>
          </a:p>
          <a:p>
            <a:pPr marL="1074420" lvl="2" indent="-274320"/>
            <a:r>
              <a:rPr lang="en-US" dirty="0" smtClean="0"/>
              <a:t>cathode efficiency</a:t>
            </a:r>
          </a:p>
          <a:p>
            <a:pPr marL="1074420" lvl="2" indent="-274320"/>
            <a:r>
              <a:rPr lang="en-US" dirty="0" smtClean="0"/>
              <a:t>Firm and adherent deposits</a:t>
            </a:r>
          </a:p>
          <a:p>
            <a:pPr eaLnBrk="1" hangingPunct="1">
              <a:buNone/>
            </a:pP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Metal ion concentration:</a:t>
            </a:r>
          </a:p>
          <a:p>
            <a:pPr eaLnBrk="1" hangingPunct="1">
              <a:buFontTx/>
              <a:buNone/>
            </a:pPr>
            <a:r>
              <a:rPr lang="en-US" sz="2400" dirty="0" smtClean="0"/>
              <a:t>	Low metal ion concentrations give adherent coating films</a:t>
            </a:r>
          </a:p>
          <a:p>
            <a:pPr eaLnBrk="1" hangingPunct="1"/>
            <a:r>
              <a:rPr lang="en-US" sz="2400" dirty="0" smtClean="0"/>
              <a:t>Can be achieved by:</a:t>
            </a:r>
          </a:p>
          <a:p>
            <a:pPr eaLnBrk="1" hangingPunct="1">
              <a:buFontTx/>
              <a:buNone/>
            </a:pPr>
            <a:r>
              <a:rPr lang="en-US" sz="2400" dirty="0" smtClean="0"/>
              <a:t> 		- addition of a compound with a common ion</a:t>
            </a:r>
          </a:p>
          <a:p>
            <a:pPr eaLnBrk="1" hangingPunct="1">
              <a:buFontTx/>
              <a:buNone/>
            </a:pPr>
            <a:r>
              <a:rPr lang="en-US" sz="2400" dirty="0" smtClean="0"/>
              <a:t>		- formation of complex compounds</a:t>
            </a:r>
          </a:p>
          <a:p>
            <a:pPr eaLnBrk="1" hangingPunct="1"/>
            <a:r>
              <a:rPr lang="en-US" sz="2400" dirty="0" err="1" smtClean="0"/>
              <a:t>Eg</a:t>
            </a:r>
            <a:r>
              <a:rPr lang="en-US" sz="2400" dirty="0" smtClean="0"/>
              <a:t>: Double cyanides of Na or K</a:t>
            </a:r>
          </a:p>
          <a:p>
            <a:pPr eaLnBrk="1" hangingPunct="1">
              <a:buFontTx/>
              <a:buNone/>
            </a:pPr>
            <a:endParaRPr lang="en-US" sz="2400" dirty="0" smtClean="0"/>
          </a:p>
          <a:p>
            <a:pPr eaLnBrk="1" hangingPunct="1">
              <a:buFontTx/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93600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5300" y="914400"/>
            <a:ext cx="8915400" cy="5334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None/>
            </a:pP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pH of the electrolytic bath</a:t>
            </a:r>
            <a:r>
              <a:rPr lang="en-US" sz="2400" dirty="0" smtClean="0"/>
              <a:t>: </a:t>
            </a:r>
          </a:p>
          <a:p>
            <a:pPr eaLnBrk="1" hangingPunct="1">
              <a:lnSpc>
                <a:spcPct val="90000"/>
              </a:lnSpc>
              <a:buFont typeface="Arial" pitchFamily="34" charset="0"/>
              <a:buChar char="•"/>
            </a:pPr>
            <a:r>
              <a:rPr lang="en-US" sz="2400" dirty="0" smtClean="0"/>
              <a:t>Suitable  pH is maintained using appropriate buffers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In Ni plating, borate buffer is used to maintain pH 4.5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Low pH - more H</a:t>
            </a:r>
            <a:r>
              <a:rPr lang="en-US" sz="2400" baseline="-25000" dirty="0" smtClean="0"/>
              <a:t>2 </a:t>
            </a:r>
            <a:r>
              <a:rPr lang="en-US" sz="2400" dirty="0" smtClean="0"/>
              <a:t>evolution at cathode surface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High pH - precipitation of hydroxides of metal</a:t>
            </a:r>
          </a:p>
          <a:p>
            <a:pPr eaLnBrk="1" hangingPunct="1">
              <a:buNone/>
            </a:pP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Agitation:</a:t>
            </a:r>
          </a:p>
          <a:p>
            <a:pPr eaLnBrk="1" hangingPunct="1"/>
            <a:r>
              <a:rPr lang="en-US" sz="2400" dirty="0" smtClean="0"/>
              <a:t>Brings  up a fresh supply of metal salts to the cathode</a:t>
            </a:r>
          </a:p>
          <a:p>
            <a:pPr eaLnBrk="1" hangingPunct="1"/>
            <a:r>
              <a:rPr lang="en-US" sz="2400" dirty="0" smtClean="0"/>
              <a:t>Sweeps away gas bubbles to avoid pits</a:t>
            </a:r>
          </a:p>
          <a:p>
            <a:pPr eaLnBrk="1" hangingPunct="1"/>
            <a:r>
              <a:rPr lang="en-US" sz="2400" dirty="0" smtClean="0"/>
              <a:t>Rapid agitation may </a:t>
            </a:r>
          </a:p>
          <a:p>
            <a:pPr lvl="1" eaLnBrk="1" hangingPunct="1">
              <a:buFont typeface="Arial" pitchFamily="34" charset="0"/>
              <a:buChar char="•"/>
            </a:pPr>
            <a:r>
              <a:rPr lang="en-US" sz="2400" dirty="0" smtClean="0"/>
              <a:t>Detach the coated particles </a:t>
            </a:r>
          </a:p>
          <a:p>
            <a:pPr lvl="1" eaLnBrk="1" hangingPunct="1">
              <a:buFont typeface="Arial" pitchFamily="34" charset="0"/>
              <a:buChar char="•"/>
            </a:pPr>
            <a:r>
              <a:rPr lang="en-US" sz="2400" dirty="0" smtClean="0"/>
              <a:t>Stir up the sludge</a:t>
            </a:r>
          </a:p>
          <a:p>
            <a:pPr lvl="1" eaLnBrk="1" hangingPunct="1">
              <a:buFont typeface="Arial" pitchFamily="34" charset="0"/>
              <a:buChar char="•"/>
            </a:pPr>
            <a:r>
              <a:rPr lang="en-US" sz="2400" dirty="0" smtClean="0"/>
              <a:t>Result in rough and porous deposits</a:t>
            </a:r>
          </a:p>
          <a:p>
            <a:pPr eaLnBrk="1" hangingPunct="1">
              <a:lnSpc>
                <a:spcPct val="90000"/>
              </a:lnSpc>
              <a:buNone/>
            </a:pPr>
            <a:endParaRPr lang="en-US" sz="2400" baseline="-25000" dirty="0" smtClean="0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715962"/>
          </a:xfrm>
        </p:spPr>
        <p:txBody>
          <a:bodyPr/>
          <a:lstStyle/>
          <a:p>
            <a:r>
              <a:rPr lang="en-US" sz="3200" b="1" dirty="0" smtClean="0">
                <a:solidFill>
                  <a:srgbClr val="00B0F0"/>
                </a:solidFill>
              </a:rPr>
              <a:t>pH of the electrolytic bath </a:t>
            </a:r>
            <a:endParaRPr lang="en-US" sz="32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5199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563562"/>
          </a:xfrm>
        </p:spPr>
        <p:txBody>
          <a:bodyPr/>
          <a:lstStyle/>
          <a:p>
            <a:r>
              <a:rPr lang="en-US" sz="3200" b="1" dirty="0" smtClean="0">
                <a:solidFill>
                  <a:srgbClr val="00B0F0"/>
                </a:solidFill>
              </a:rPr>
              <a:t>Composition of a Plating </a:t>
            </a:r>
            <a:r>
              <a:rPr lang="en-US" sz="3600" b="1" dirty="0" smtClean="0">
                <a:solidFill>
                  <a:srgbClr val="00B0F0"/>
                </a:solidFill>
              </a:rPr>
              <a:t>Bath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495300" y="914400"/>
            <a:ext cx="8915400" cy="5562600"/>
          </a:xfrm>
        </p:spPr>
        <p:txBody>
          <a:bodyPr/>
          <a:lstStyle/>
          <a:p>
            <a:pPr eaLnBrk="1" hangingPunct="1">
              <a:buNone/>
            </a:pP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Addition agents:</a:t>
            </a:r>
          </a:p>
          <a:p>
            <a:pPr algn="just" eaLnBrk="1" hangingPunct="1">
              <a:buFont typeface="Arial" pitchFamily="34" charset="0"/>
              <a:buChar char="•"/>
            </a:pPr>
            <a:r>
              <a:rPr lang="en-US" sz="2400" dirty="0" smtClean="0"/>
              <a:t>Additives serve the modification of structure and properties of the electro deposit </a:t>
            </a:r>
          </a:p>
          <a:p>
            <a:pPr algn="just" eaLnBrk="1" hangingPunct="1"/>
            <a:r>
              <a:rPr lang="en-US" sz="2400" dirty="0" smtClean="0"/>
              <a:t>Function: Makes the deposit smooth, fine grained, hard and adherent</a:t>
            </a:r>
          </a:p>
          <a:p>
            <a:pPr algn="just" eaLnBrk="1" hangingPunct="1">
              <a:buNone/>
            </a:pP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Types of additives:</a:t>
            </a:r>
          </a:p>
          <a:p>
            <a:pPr algn="just" eaLnBrk="1" hangingPunct="1"/>
            <a:r>
              <a:rPr lang="en-US" sz="2400" dirty="0" smtClean="0"/>
              <a:t>Complexing  agent: </a:t>
            </a:r>
          </a:p>
          <a:p>
            <a:pPr algn="just" eaLnBrk="1" hangingPunct="1">
              <a:buFontTx/>
              <a:buNone/>
            </a:pPr>
            <a:r>
              <a:rPr lang="en-US" sz="2400" i="1" dirty="0" smtClean="0"/>
              <a:t>	</a:t>
            </a:r>
            <a:r>
              <a:rPr lang="en-US" sz="2400" i="1" dirty="0" err="1" smtClean="0"/>
              <a:t>Eg</a:t>
            </a:r>
            <a:r>
              <a:rPr lang="en-US" sz="2400" i="1" dirty="0" smtClean="0"/>
              <a:t>: Cyanide, </a:t>
            </a:r>
            <a:r>
              <a:rPr lang="en-US" sz="2400" i="1" dirty="0" err="1" smtClean="0"/>
              <a:t>sulphamate</a:t>
            </a:r>
            <a:r>
              <a:rPr lang="en-US" sz="2400" i="1" dirty="0" smtClean="0"/>
              <a:t> ions</a:t>
            </a:r>
          </a:p>
          <a:p>
            <a:pPr algn="just" eaLnBrk="1" hangingPunct="1"/>
            <a:r>
              <a:rPr lang="en-US" sz="2400" dirty="0" smtClean="0"/>
              <a:t>Brighteners:</a:t>
            </a:r>
          </a:p>
          <a:p>
            <a:pPr algn="just" eaLnBrk="1" hangingPunct="1">
              <a:buFontTx/>
              <a:buNone/>
            </a:pPr>
            <a:r>
              <a:rPr lang="en-US" sz="2400" dirty="0" smtClean="0"/>
              <a:t>	</a:t>
            </a:r>
            <a:r>
              <a:rPr lang="en-US" sz="2400" i="1" dirty="0" err="1" smtClean="0"/>
              <a:t>Eg</a:t>
            </a:r>
            <a:r>
              <a:rPr lang="en-US" sz="2400" i="1" dirty="0" smtClean="0"/>
              <a:t>: Aromatic </a:t>
            </a:r>
            <a:r>
              <a:rPr lang="en-US" sz="2400" i="1" dirty="0" err="1" smtClean="0"/>
              <a:t>sulphonates</a:t>
            </a:r>
            <a:r>
              <a:rPr lang="en-US" sz="2400" i="1" dirty="0" smtClean="0"/>
              <a:t>, </a:t>
            </a:r>
            <a:r>
              <a:rPr lang="en-US" sz="2400" i="1" dirty="0" err="1" smtClean="0"/>
              <a:t>thiourea</a:t>
            </a:r>
            <a:endParaRPr lang="en-US" sz="2400" i="1" dirty="0" smtClean="0"/>
          </a:p>
        </p:txBody>
      </p:sp>
    </p:spTree>
    <p:extLst>
      <p:ext uri="{BB962C8B-B14F-4D97-AF65-F5344CB8AC3E}">
        <p14:creationId xmlns:p14="http://schemas.microsoft.com/office/powerpoint/2010/main" val="2352574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97950" cy="487362"/>
          </a:xfrm>
        </p:spPr>
        <p:txBody>
          <a:bodyPr/>
          <a:lstStyle/>
          <a:p>
            <a:r>
              <a:rPr lang="en-US" sz="3200" b="1" dirty="0" smtClean="0">
                <a:solidFill>
                  <a:srgbClr val="00B0F0"/>
                </a:solidFill>
              </a:rPr>
              <a:t>Composition of a Plating Bath</a:t>
            </a:r>
            <a:endParaRPr lang="en-US" sz="3200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200" y="884238"/>
            <a:ext cx="9271000" cy="4830762"/>
          </a:xfrm>
        </p:spPr>
        <p:txBody>
          <a:bodyPr/>
          <a:lstStyle/>
          <a:p>
            <a:pPr eaLnBrk="1" hangingPunct="1"/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Wetting Agents </a:t>
            </a:r>
            <a:r>
              <a:rPr lang="en-US" sz="2400" dirty="0" smtClean="0"/>
              <a:t>: Relieve the gases entrapped</a:t>
            </a:r>
          </a:p>
          <a:p>
            <a:pPr>
              <a:buNone/>
            </a:pPr>
            <a:r>
              <a:rPr lang="en-US" sz="2400" i="1" dirty="0" smtClean="0"/>
              <a:t>	</a:t>
            </a:r>
            <a:r>
              <a:rPr lang="en-US" sz="2400" i="1" dirty="0" err="1" smtClean="0"/>
              <a:t>Eg</a:t>
            </a:r>
            <a:r>
              <a:rPr lang="en-US" sz="2400" i="1" dirty="0" smtClean="0"/>
              <a:t>: Sodium </a:t>
            </a:r>
            <a:r>
              <a:rPr lang="en-US" sz="2400" i="1" dirty="0" err="1" smtClean="0"/>
              <a:t>lauryl</a:t>
            </a:r>
            <a:r>
              <a:rPr lang="en-US" sz="2400" i="1" dirty="0" smtClean="0"/>
              <a:t> sulphate (</a:t>
            </a:r>
            <a:r>
              <a:rPr lang="en-US" sz="2400" dirty="0" smtClean="0"/>
              <a:t>CH</a:t>
            </a:r>
            <a:r>
              <a:rPr lang="en-US" sz="2400" baseline="-25000" dirty="0" smtClean="0"/>
              <a:t>3</a:t>
            </a:r>
            <a:r>
              <a:rPr lang="en-US" sz="2400" dirty="0" smtClean="0"/>
              <a:t>(CH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)</a:t>
            </a:r>
            <a:r>
              <a:rPr lang="en-US" sz="2400" baseline="-25000" dirty="0" smtClean="0"/>
              <a:t>11</a:t>
            </a:r>
            <a:r>
              <a:rPr lang="en-US" sz="2400" dirty="0" smtClean="0"/>
              <a:t>OSO</a:t>
            </a:r>
            <a:r>
              <a:rPr lang="en-US" sz="2400" baseline="-25000" dirty="0" smtClean="0"/>
              <a:t>3</a:t>
            </a:r>
            <a:r>
              <a:rPr lang="en-US" sz="2400" dirty="0" smtClean="0"/>
              <a:t>Na</a:t>
            </a:r>
            <a:r>
              <a:rPr lang="en-US" sz="2400" i="1" dirty="0" smtClean="0"/>
              <a:t>)</a:t>
            </a:r>
          </a:p>
          <a:p>
            <a:pPr eaLnBrk="1" hangingPunct="1">
              <a:buFontTx/>
              <a:buNone/>
            </a:pPr>
            <a:endParaRPr lang="en-US" sz="2400" dirty="0" smtClean="0"/>
          </a:p>
          <a:p>
            <a:pPr algn="just"/>
            <a:r>
              <a:rPr lang="en-US" sz="2400" dirty="0" err="1" smtClean="0">
                <a:solidFill>
                  <a:schemeClr val="accent6">
                    <a:lumMod val="75000"/>
                  </a:schemeClr>
                </a:solidFill>
              </a:rPr>
              <a:t>Levellers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: </a:t>
            </a:r>
            <a:r>
              <a:rPr lang="en-US" sz="2400" dirty="0" smtClean="0"/>
              <a:t>Produce a level deposit by getting adsorbed at places where rapid deposition of metal takes place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Eg</a:t>
            </a:r>
            <a:r>
              <a:rPr lang="en-US" sz="2400" i="1" dirty="0" smtClean="0"/>
              <a:t>: Sodium </a:t>
            </a:r>
            <a:r>
              <a:rPr lang="en-US" sz="2400" i="1" dirty="0" err="1" smtClean="0"/>
              <a:t>lauryl</a:t>
            </a:r>
            <a:r>
              <a:rPr lang="en-US" sz="2400" i="1" dirty="0" smtClean="0"/>
              <a:t> sulphate</a:t>
            </a:r>
            <a:endParaRPr lang="en-US" sz="2400" dirty="0" smtClean="0"/>
          </a:p>
          <a:p>
            <a:pPr algn="just" eaLnBrk="1" hangingPunct="1"/>
            <a:endParaRPr lang="en-US" sz="2400" dirty="0" smtClean="0"/>
          </a:p>
          <a:p>
            <a:pPr eaLnBrk="1" hangingPunct="1"/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 Structure Modifiers</a:t>
            </a:r>
            <a:r>
              <a:rPr lang="en-US" sz="2400" dirty="0" smtClean="0"/>
              <a:t>:</a:t>
            </a:r>
          </a:p>
          <a:p>
            <a:pPr>
              <a:buNone/>
            </a:pPr>
            <a:r>
              <a:rPr lang="en-US" sz="2400" dirty="0" smtClean="0"/>
              <a:t> 	Additives change the structure of the deposit </a:t>
            </a:r>
            <a:r>
              <a:rPr lang="en-US" sz="2400" i="1" dirty="0" err="1" smtClean="0"/>
              <a:t>Eg</a:t>
            </a:r>
            <a:r>
              <a:rPr lang="en-US" sz="2400" i="1" dirty="0" smtClean="0"/>
              <a:t>: Ammonium sulphate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158721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639762"/>
          </a:xfrm>
        </p:spPr>
        <p:txBody>
          <a:bodyPr/>
          <a:lstStyle/>
          <a:p>
            <a:r>
              <a:rPr lang="en-US" sz="3200" b="1" dirty="0" smtClean="0">
                <a:solidFill>
                  <a:srgbClr val="00B0F0"/>
                </a:solidFill>
              </a:rPr>
              <a:t>Throwing Power (TP) of a Plating Bath</a:t>
            </a:r>
            <a:endParaRPr lang="en-US" sz="3200" b="1" dirty="0">
              <a:solidFill>
                <a:srgbClr val="00B0F0"/>
              </a:solidFill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495300" y="838200"/>
            <a:ext cx="9029700" cy="51816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buNone/>
            </a:pP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</a:p>
          <a:p>
            <a:pPr algn="just" eaLnBrk="1" hangingPunct="1">
              <a:lnSpc>
                <a:spcPct val="90000"/>
              </a:lnSpc>
              <a:buFont typeface="Arial" pitchFamily="34" charset="0"/>
              <a:buChar char="•"/>
            </a:pPr>
            <a:r>
              <a:rPr lang="en-US" sz="2400" dirty="0" smtClean="0"/>
              <a:t> Used as a measure of the distribution of the deposit </a:t>
            </a:r>
          </a:p>
          <a:p>
            <a:pPr algn="just" eaLnBrk="1" hangingPunct="1">
              <a:lnSpc>
                <a:spcPct val="90000"/>
              </a:lnSpc>
              <a:buFont typeface="Arial" pitchFamily="34" charset="0"/>
              <a:buChar char="•"/>
            </a:pPr>
            <a:endParaRPr lang="en-US" sz="2400" dirty="0" smtClean="0"/>
          </a:p>
          <a:p>
            <a:pPr algn="just" eaLnBrk="1" hangingPunct="1">
              <a:lnSpc>
                <a:spcPct val="90000"/>
              </a:lnSpc>
            </a:pPr>
            <a:r>
              <a:rPr lang="en-US" sz="2400" dirty="0" smtClean="0"/>
              <a:t>TP is particularly important when the article is of   </a:t>
            </a:r>
          </a:p>
          <a:p>
            <a:pPr algn="just" eaLnBrk="1" hangingPunct="1">
              <a:lnSpc>
                <a:spcPct val="90000"/>
              </a:lnSpc>
              <a:buNone/>
            </a:pPr>
            <a:r>
              <a:rPr lang="en-US" sz="2400" dirty="0" smtClean="0"/>
              <a:t>      an irregular shape</a:t>
            </a:r>
          </a:p>
          <a:p>
            <a:pPr algn="just" eaLnBrk="1" hangingPunct="1">
              <a:lnSpc>
                <a:spcPct val="90000"/>
              </a:lnSpc>
              <a:buNone/>
            </a:pP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Definition</a:t>
            </a:r>
          </a:p>
          <a:p>
            <a:r>
              <a:rPr lang="en-US" sz="2400" dirty="0" smtClean="0"/>
              <a:t>Ability of a plating bath to give a uniform and even deposit on the entire surface of the object, irrespective of its shape is known as throwing power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TP can be improved by:</a:t>
            </a:r>
          </a:p>
          <a:p>
            <a:pPr lvl="1" algn="just" eaLnBrk="1" hangingPunct="1">
              <a:lnSpc>
                <a:spcPct val="90000"/>
              </a:lnSpc>
              <a:buFont typeface="Arial" pitchFamily="34" charset="0"/>
              <a:buChar char="•"/>
            </a:pPr>
            <a:r>
              <a:rPr lang="en-US" sz="2400" dirty="0" smtClean="0"/>
              <a:t>Separating the distances between the electrodes</a:t>
            </a:r>
          </a:p>
          <a:p>
            <a:pPr lvl="1" algn="just" eaLnBrk="1" hangingPunct="1">
              <a:lnSpc>
                <a:spcPct val="90000"/>
              </a:lnSpc>
              <a:buFont typeface="Arial" pitchFamily="34" charset="0"/>
              <a:buChar char="•"/>
            </a:pPr>
            <a:r>
              <a:rPr lang="en-US" sz="2400" dirty="0" smtClean="0"/>
              <a:t>Agitating the solution to minimize high local electrolytic    resistance</a:t>
            </a:r>
          </a:p>
        </p:txBody>
      </p:sp>
    </p:spTree>
    <p:extLst>
      <p:ext uri="{BB962C8B-B14F-4D97-AF65-F5344CB8AC3E}">
        <p14:creationId xmlns:p14="http://schemas.microsoft.com/office/powerpoint/2010/main" val="604872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81000"/>
            <a:ext cx="9601200" cy="762000"/>
          </a:xfrm>
        </p:spPr>
        <p:txBody>
          <a:bodyPr/>
          <a:lstStyle/>
          <a:p>
            <a:pPr algn="l"/>
            <a:r>
              <a:rPr lang="en-US" sz="3200" b="1" dirty="0" smtClean="0">
                <a:solidFill>
                  <a:srgbClr val="00B0F0"/>
                </a:solidFill>
              </a:rPr>
              <a:t>Determination of the Throwing Power of a Plating Bath</a:t>
            </a:r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3200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28850" y="1600201"/>
            <a:ext cx="4787900" cy="32047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114300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0" y="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114300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0" y="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806700" y="5486400"/>
            <a:ext cx="3302000" cy="685800"/>
          </a:xfrm>
          <a:prstGeom prst="rect">
            <a:avLst/>
          </a:prstGeom>
          <a:noFill/>
        </p:spPr>
      </p:pic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0" y="114300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09600" y="2286000"/>
            <a:ext cx="2438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00B0F0"/>
                </a:solidFill>
              </a:rPr>
              <a:t>The Haring-Blum Cell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3524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00B0F0"/>
                </a:solidFill>
              </a:rPr>
              <a:t>Throwing Power of a Plating Bath</a:t>
            </a:r>
            <a:r>
              <a:rPr lang="en-US" sz="3200" dirty="0" smtClean="0">
                <a:solidFill>
                  <a:prstClr val="black"/>
                </a:solidFill>
              </a:rPr>
              <a:t/>
            </a:r>
            <a:br>
              <a:rPr lang="en-US" sz="3200" dirty="0" smtClean="0">
                <a:solidFill>
                  <a:prstClr val="black"/>
                </a:solidFill>
              </a:rPr>
            </a:b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3429001"/>
            <a:ext cx="5257800" cy="2210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695450" y="1143000"/>
            <a:ext cx="5695950" cy="24054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1219200" y="5638800"/>
            <a:ext cx="7467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If W1 and W2 is same  on both cathodes irrespective to their distance from anode then throwing power is good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055568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00B0F0"/>
                </a:solidFill>
              </a:rPr>
              <a:t>Summary</a:t>
            </a:r>
            <a:endParaRPr lang="en-US" b="1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0" lvl="2" indent="0" algn="just">
              <a:buNone/>
            </a:pPr>
            <a:endParaRPr lang="en-US" dirty="0" smtClean="0"/>
          </a:p>
          <a:p>
            <a:pPr marL="747713" lvl="2" indent="-463550" algn="just">
              <a:lnSpc>
                <a:spcPct val="150000"/>
              </a:lnSpc>
            </a:pPr>
            <a:r>
              <a:rPr lang="en-US" dirty="0" smtClean="0"/>
              <a:t>Electroplating: </a:t>
            </a:r>
            <a:r>
              <a:rPr lang="en-US" dirty="0"/>
              <a:t>Process comprises of an anode and a cathode  connected to a DC circuit</a:t>
            </a:r>
          </a:p>
          <a:p>
            <a:pPr marL="747713" lvl="2" indent="-463550" algn="just">
              <a:lnSpc>
                <a:spcPct val="150000"/>
              </a:lnSpc>
            </a:pPr>
            <a:r>
              <a:rPr lang="en-US" dirty="0" smtClean="0"/>
              <a:t>Components of electroplating: Anode, cathode, electrolyte</a:t>
            </a:r>
          </a:p>
          <a:p>
            <a:pPr marL="747713" lvl="2" indent="-463550" algn="just">
              <a:lnSpc>
                <a:spcPct val="150000"/>
              </a:lnSpc>
            </a:pPr>
            <a:r>
              <a:rPr lang="en-US" dirty="0" smtClean="0"/>
              <a:t>Factors influencing the nature of deposit: Throwing power, pH, temperature and current density, etc.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852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 bwMode="auto">
          <a:xfrm>
            <a:off x="495300" y="274638"/>
            <a:ext cx="8915400" cy="487362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3200" b="1" dirty="0" smtClean="0">
                <a:solidFill>
                  <a:srgbClr val="00B0F0"/>
                </a:solidFill>
              </a:rPr>
              <a:t>Theory of Electroplating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7650" y="838200"/>
            <a:ext cx="9410700" cy="5715000"/>
          </a:xfrm>
        </p:spPr>
        <p:txBody>
          <a:bodyPr/>
          <a:lstStyle/>
          <a:p>
            <a:pPr marL="438912" indent="-320040" algn="just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/>
              <a:t>Metal ions are transferred from a solution and are deposited as a thin layer onto the surface of cathode</a:t>
            </a:r>
          </a:p>
          <a:p>
            <a:pPr marL="438912" indent="-320040" algn="just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 smtClean="0"/>
          </a:p>
          <a:p>
            <a:pPr marL="438912" indent="-320040" algn="just">
              <a:spcBef>
                <a:spcPts val="0"/>
              </a:spcBef>
              <a:defRPr/>
            </a:pPr>
            <a:r>
              <a:rPr lang="en-US" sz="2400" dirty="0" smtClean="0"/>
              <a:t>Process comprises of an anode and a cathode  connected to a DC circuit</a:t>
            </a:r>
          </a:p>
          <a:p>
            <a:pPr marL="438912" indent="-320040" eaLnBrk="1" fontAlgn="auto" hangingPunct="1">
              <a:spcBef>
                <a:spcPts val="0"/>
              </a:spcBef>
              <a:spcAft>
                <a:spcPts val="0"/>
              </a:spcAft>
              <a:buFont typeface="Wingdings 2"/>
              <a:buChar char=""/>
              <a:defRPr/>
            </a:pPr>
            <a:endParaRPr lang="en-US" sz="2400" dirty="0" smtClean="0"/>
          </a:p>
          <a:p>
            <a:pPr marL="438912" indent="-320040" eaLnBrk="1" fontAlgn="auto" hangingPunct="1">
              <a:spcBef>
                <a:spcPts val="0"/>
              </a:spcBef>
              <a:spcAft>
                <a:spcPts val="0"/>
              </a:spcAft>
              <a:buFont typeface="Wingdings 2"/>
              <a:buChar char=""/>
              <a:defRPr/>
            </a:pPr>
            <a:endParaRPr lang="en-US" sz="2400" dirty="0" smtClean="0"/>
          </a:p>
          <a:p>
            <a:pPr marL="438912" indent="-320040" eaLnBrk="1" fontAlgn="auto" hangingPunct="1">
              <a:spcBef>
                <a:spcPts val="0"/>
              </a:spcBef>
              <a:spcAft>
                <a:spcPts val="0"/>
              </a:spcAft>
              <a:buFont typeface="Wingdings 2"/>
              <a:buChar char=""/>
              <a:defRPr/>
            </a:pPr>
            <a:endParaRPr lang="en-US" sz="2400" dirty="0" smtClean="0"/>
          </a:p>
          <a:p>
            <a:pPr marL="438912" indent="-320040" eaLnBrk="1" fontAlgn="auto" hangingPunct="1">
              <a:spcBef>
                <a:spcPts val="0"/>
              </a:spcBef>
              <a:spcAft>
                <a:spcPts val="0"/>
              </a:spcAft>
              <a:buFont typeface="Wingdings 2"/>
              <a:buChar char=""/>
              <a:defRPr/>
            </a:pPr>
            <a:endParaRPr lang="en-US" sz="2400" dirty="0" smtClean="0"/>
          </a:p>
          <a:p>
            <a:pPr marL="438912" indent="-32004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/>
              <a:t>Electroplating can enhance;</a:t>
            </a:r>
          </a:p>
          <a:p>
            <a:pPr marL="1131570" lvl="2" indent="-274320">
              <a:defRPr/>
            </a:pPr>
            <a:r>
              <a:rPr lang="en-US" dirty="0" smtClean="0"/>
              <a:t>Chemical properties---increase corrosion resistance</a:t>
            </a:r>
          </a:p>
          <a:p>
            <a:pPr marL="1131570" lvl="2" indent="-274320">
              <a:defRPr/>
            </a:pPr>
            <a:r>
              <a:rPr lang="en-US" dirty="0" smtClean="0"/>
              <a:t>Physical properties---increase thickness of part</a:t>
            </a:r>
          </a:p>
          <a:p>
            <a:pPr marL="1131570" lvl="2" indent="-274320">
              <a:defRPr/>
            </a:pPr>
            <a:r>
              <a:rPr lang="en-US" dirty="0" smtClean="0"/>
              <a:t>Mechanical properties---increase tensile strength &amp; hardness  </a:t>
            </a:r>
          </a:p>
          <a:p>
            <a:pPr>
              <a:defRPr/>
            </a:pPr>
            <a:endParaRPr lang="en-US" sz="20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28229" y="2362200"/>
            <a:ext cx="4120571" cy="22190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282126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 bwMode="auto">
          <a:xfrm>
            <a:off x="495300" y="274638"/>
            <a:ext cx="8915400" cy="639762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3200" b="1" dirty="0" smtClean="0">
                <a:solidFill>
                  <a:srgbClr val="00B0F0"/>
                </a:solidFill>
              </a:rPr>
              <a:t>History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 bwMode="auto">
          <a:xfrm>
            <a:off x="495300" y="1774825"/>
            <a:ext cx="4540250" cy="424497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38150" indent="-319088" algn="just" eaLnBrk="1" hangingPunct="1">
              <a:spcBef>
                <a:spcPct val="0"/>
              </a:spcBef>
            </a:pPr>
            <a:r>
              <a:rPr lang="en-US" sz="2400" dirty="0" smtClean="0"/>
              <a:t>1800 A.D. Alessandro Volta created the “voltaic pile”  </a:t>
            </a:r>
          </a:p>
          <a:p>
            <a:pPr marL="438150" indent="-319088" algn="just" eaLnBrk="1" hangingPunct="1">
              <a:spcBef>
                <a:spcPct val="0"/>
              </a:spcBef>
            </a:pPr>
            <a:endParaRPr lang="en-US" sz="2400" dirty="0" smtClean="0"/>
          </a:p>
          <a:p>
            <a:pPr marL="438150" indent="-319088" algn="just" eaLnBrk="1" hangingPunct="1">
              <a:spcBef>
                <a:spcPct val="0"/>
              </a:spcBef>
            </a:pPr>
            <a:r>
              <a:rPr lang="en-US" sz="2400" dirty="0" smtClean="0"/>
              <a:t>First galvanic cell - able to produce a steady flow of electrical current</a:t>
            </a:r>
          </a:p>
          <a:p>
            <a:pPr marL="438150" indent="-319088" algn="just" eaLnBrk="1" hangingPunct="1">
              <a:spcBef>
                <a:spcPct val="0"/>
              </a:spcBef>
            </a:pPr>
            <a:endParaRPr lang="en-US" sz="2400" dirty="0" smtClean="0"/>
          </a:p>
          <a:p>
            <a:pPr marL="438150" indent="-319088" algn="just" eaLnBrk="1" hangingPunct="1">
              <a:spcBef>
                <a:spcPct val="0"/>
              </a:spcBef>
            </a:pPr>
            <a:r>
              <a:rPr lang="en-US" sz="2400" dirty="0" smtClean="0"/>
              <a:t>Stack of copper and zinc discs separated by cloth soaked in saline solution (electrolyte)</a:t>
            </a:r>
          </a:p>
        </p:txBody>
      </p:sp>
      <p:pic>
        <p:nvPicPr>
          <p:cNvPr id="28676" name="Picture 3" descr="550px-Voltaic_pile.svg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35550" y="2743200"/>
            <a:ext cx="4741466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77" name="Picture 4" descr="volta2.jp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26150" y="228600"/>
            <a:ext cx="2889250" cy="2370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78" name="TextBox 5"/>
          <p:cNvSpPr txBox="1">
            <a:spLocks noChangeArrowheads="1"/>
          </p:cNvSpPr>
          <p:nvPr/>
        </p:nvSpPr>
        <p:spPr bwMode="auto">
          <a:xfrm>
            <a:off x="5943600" y="2362201"/>
            <a:ext cx="288925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n-US" sz="1200">
                <a:solidFill>
                  <a:schemeClr val="bg1"/>
                </a:solidFill>
                <a:latin typeface="Corbel" pitchFamily="34" charset="0"/>
              </a:rPr>
              <a:t>Wikipedia.org</a:t>
            </a:r>
          </a:p>
        </p:txBody>
      </p:sp>
    </p:spTree>
    <p:extLst>
      <p:ext uri="{BB962C8B-B14F-4D97-AF65-F5344CB8AC3E}">
        <p14:creationId xmlns:p14="http://schemas.microsoft.com/office/powerpoint/2010/main" val="2789805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b="1" dirty="0" smtClean="0">
                <a:solidFill>
                  <a:schemeClr val="accent1">
                    <a:satMod val="150000"/>
                  </a:schemeClr>
                </a:solidFill>
              </a:rPr>
              <a:t>History</a:t>
            </a:r>
            <a:endParaRPr lang="en-US" sz="3200" b="1" dirty="0">
              <a:solidFill>
                <a:schemeClr val="accent1">
                  <a:satMod val="1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990600"/>
            <a:ext cx="6521450" cy="5562600"/>
          </a:xfrm>
        </p:spPr>
        <p:txBody>
          <a:bodyPr rtlCol="0">
            <a:noAutofit/>
          </a:bodyPr>
          <a:lstStyle/>
          <a:p>
            <a:pPr marL="274320" indent="-274320" algn="just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/>
              <a:t>Scientists  are now able to apply constant current electricity to their experiments</a:t>
            </a:r>
          </a:p>
          <a:p>
            <a:pPr marL="274320" indent="-274320" algn="just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 smtClean="0"/>
          </a:p>
          <a:p>
            <a:pPr marL="274320" indent="-274320" algn="just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/>
              <a:t>1805, chemist Luigi </a:t>
            </a:r>
            <a:r>
              <a:rPr lang="en-US" sz="2400" dirty="0" err="1" smtClean="0"/>
              <a:t>Brugnatelli</a:t>
            </a:r>
            <a:r>
              <a:rPr lang="en-US" sz="2400" dirty="0" smtClean="0"/>
              <a:t> - successfully electroplated silver medals with gold</a:t>
            </a:r>
          </a:p>
          <a:p>
            <a:pPr marL="274320" indent="-274320" algn="just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 smtClean="0"/>
          </a:p>
          <a:p>
            <a:pPr marL="274320" indent="-274320" algn="just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err="1" smtClean="0"/>
              <a:t>Brugnatelli's</a:t>
            </a:r>
            <a:r>
              <a:rPr lang="en-US" sz="2400" dirty="0" smtClean="0"/>
              <a:t> inventions were kept secret by the French Academy of Sciences </a:t>
            </a:r>
          </a:p>
          <a:p>
            <a:pPr marL="274320" indent="-274320" algn="just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 smtClean="0"/>
          </a:p>
          <a:p>
            <a:pPr marL="274320" indent="-274320" algn="just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/>
              <a:t>English and Russian scientists independently discovered the technique 35 years later</a:t>
            </a:r>
          </a:p>
          <a:p>
            <a:pPr marL="274320" indent="-274320" algn="just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 smtClean="0"/>
          </a:p>
        </p:txBody>
      </p:sp>
      <p:pic>
        <p:nvPicPr>
          <p:cNvPr id="29700" name="Picture 3" descr="400px-Luigi_Brugnatelli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34200" y="1600201"/>
            <a:ext cx="2641600" cy="2309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701" name="Picture 5" descr="5025.jp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934200" y="3962400"/>
            <a:ext cx="26416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95632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 bwMode="auto">
          <a:xfrm>
            <a:off x="495300" y="274638"/>
            <a:ext cx="8915400" cy="639762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3200" b="1" dirty="0" smtClean="0">
                <a:solidFill>
                  <a:srgbClr val="00B0F0"/>
                </a:solidFill>
              </a:rPr>
              <a:t>Electroplating:</a:t>
            </a:r>
            <a:r>
              <a:rPr lang="en-US" sz="3200" dirty="0" smtClean="0">
                <a:solidFill>
                  <a:srgbClr val="00B0F0"/>
                </a:solidFill>
              </a:rPr>
              <a:t/>
            </a:r>
            <a:br>
              <a:rPr lang="en-US" sz="3200" dirty="0" smtClean="0">
                <a:solidFill>
                  <a:srgbClr val="00B0F0"/>
                </a:solidFill>
              </a:rPr>
            </a:br>
            <a:endParaRPr lang="en-US" sz="3200" dirty="0" smtClean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200" y="914401"/>
            <a:ext cx="8915400" cy="2971800"/>
          </a:xfrm>
        </p:spPr>
        <p:txBody>
          <a:bodyPr/>
          <a:lstStyle/>
          <a:p>
            <a:pPr marL="274320" indent="-274320" algn="just">
              <a:spcBef>
                <a:spcPts val="0"/>
              </a:spcBef>
              <a:defRPr/>
            </a:pPr>
            <a:r>
              <a:rPr lang="en-US" sz="2400" dirty="0" smtClean="0"/>
              <a:t>Process of electrolytic deposition of a metal on the surface of another metal</a:t>
            </a:r>
          </a:p>
          <a:p>
            <a:pPr marL="274320" indent="-274320" algn="just">
              <a:spcBef>
                <a:spcPts val="0"/>
              </a:spcBef>
              <a:defRPr/>
            </a:pPr>
            <a:endParaRPr lang="en-US" sz="2400" dirty="0" smtClean="0"/>
          </a:p>
          <a:p>
            <a:pPr marL="274320" indent="-274320" algn="just">
              <a:spcBef>
                <a:spcPts val="0"/>
              </a:spcBef>
              <a:defRPr/>
            </a:pPr>
            <a:r>
              <a:rPr lang="en-US" sz="2400" dirty="0" smtClean="0"/>
              <a:t>Substrate may be another metal or alloy or conducting materials in general</a:t>
            </a:r>
          </a:p>
          <a:p>
            <a:pPr marL="274320" indent="-274320" algn="just">
              <a:spcBef>
                <a:spcPts val="0"/>
              </a:spcBef>
              <a:defRPr/>
            </a:pPr>
            <a:endParaRPr lang="en-US" sz="2400" dirty="0" smtClean="0"/>
          </a:p>
          <a:p>
            <a:pPr algn="just">
              <a:spcBef>
                <a:spcPts val="0"/>
              </a:spcBef>
              <a:defRPr/>
            </a:pPr>
            <a:r>
              <a:rPr lang="en-US" sz="2400" dirty="0" smtClean="0"/>
              <a:t>Principal components are shown in the following figure.</a:t>
            </a:r>
          </a:p>
          <a:p>
            <a:pPr>
              <a:buFont typeface="Arial" charset="0"/>
              <a:buNone/>
              <a:defRPr/>
            </a:pPr>
            <a:endParaRPr lang="en-US" sz="2000" dirty="0" smtClean="0"/>
          </a:p>
          <a:p>
            <a:pPr>
              <a:defRPr/>
            </a:pPr>
            <a:endParaRPr lang="en-US" dirty="0"/>
          </a:p>
        </p:txBody>
      </p:sp>
      <p:pic>
        <p:nvPicPr>
          <p:cNvPr id="3072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71800" y="3886200"/>
            <a:ext cx="34671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70577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639762"/>
          </a:xfrm>
        </p:spPr>
        <p:txBody>
          <a:bodyPr/>
          <a:lstStyle/>
          <a:p>
            <a:r>
              <a:rPr lang="en-US" sz="3200" b="1" dirty="0" smtClean="0">
                <a:solidFill>
                  <a:srgbClr val="00B0F0"/>
                </a:solidFill>
              </a:rPr>
              <a:t>Components of an Electroplating</a:t>
            </a:r>
            <a:endParaRPr lang="en-US" sz="3200" b="1" dirty="0">
              <a:solidFill>
                <a:srgbClr val="00B0F0"/>
              </a:solidFill>
            </a:endParaRPr>
          </a:p>
        </p:txBody>
      </p:sp>
      <p:sp>
        <p:nvSpPr>
          <p:cNvPr id="4" name="Content Placeholder 2"/>
          <p:cNvSpPr txBox="1">
            <a:spLocks noGrp="1"/>
          </p:cNvSpPr>
          <p:nvPr>
            <p:ph idx="1"/>
          </p:nvPr>
        </p:nvSpPr>
        <p:spPr>
          <a:xfrm>
            <a:off x="247650" y="990600"/>
            <a:ext cx="9410700" cy="5105400"/>
          </a:xfrm>
          <a:prstGeom prst="rect">
            <a:avLst/>
          </a:prstGeom>
        </p:spPr>
        <p:txBody>
          <a:bodyPr/>
          <a:lstStyle/>
          <a:p>
            <a:pPr marL="342900" indent="-342900" algn="just">
              <a:spcBef>
                <a:spcPct val="20000"/>
              </a:spcBef>
              <a:buNone/>
              <a:defRPr/>
            </a:pP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  <a:latin typeface="+mn-lt"/>
              </a:rPr>
              <a:t>Electroplating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bath:  </a:t>
            </a:r>
            <a:endParaRPr lang="en-US" sz="2400" dirty="0" smtClean="0">
              <a:solidFill>
                <a:schemeClr val="accent6">
                  <a:lumMod val="75000"/>
                </a:schemeClr>
              </a:solidFill>
              <a:latin typeface="+mn-lt"/>
            </a:endParaRPr>
          </a:p>
          <a:p>
            <a:pPr lvl="1" indent="-342900" algn="just">
              <a:buFont typeface="Arial" charset="0"/>
              <a:buChar char="•"/>
              <a:defRPr/>
            </a:pPr>
            <a:r>
              <a:rPr lang="en-US" sz="2400" dirty="0" smtClean="0">
                <a:latin typeface="+mn-lt"/>
              </a:rPr>
              <a:t>Contains a </a:t>
            </a:r>
            <a:r>
              <a:rPr lang="en-US" sz="2400" dirty="0">
                <a:latin typeface="+mn-lt"/>
              </a:rPr>
              <a:t>suitable salt solution of the metal being </a:t>
            </a:r>
            <a:r>
              <a:rPr lang="en-US" sz="2400" dirty="0" smtClean="0">
                <a:latin typeface="+mn-lt"/>
              </a:rPr>
              <a:t>plated</a:t>
            </a:r>
          </a:p>
          <a:p>
            <a:pPr lvl="1" indent="-342900" algn="just">
              <a:buFont typeface="Arial" charset="0"/>
              <a:buChar char="•"/>
              <a:defRPr/>
            </a:pPr>
            <a:r>
              <a:rPr lang="en-US" sz="2400" dirty="0" smtClean="0">
                <a:latin typeface="+mn-lt"/>
              </a:rPr>
              <a:t>Additives</a:t>
            </a:r>
            <a:endParaRPr lang="en-US" sz="2000" dirty="0">
              <a:latin typeface="+mn-lt"/>
            </a:endParaRPr>
          </a:p>
          <a:p>
            <a:pPr marL="342900" indent="-342900" algn="just">
              <a:spcBef>
                <a:spcPct val="20000"/>
              </a:spcBef>
              <a:buNone/>
              <a:defRPr/>
            </a:pP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Anode:</a:t>
            </a:r>
            <a:r>
              <a:rPr lang="en-US" sz="2400" dirty="0">
                <a:latin typeface="+mn-lt"/>
              </a:rPr>
              <a:t> </a:t>
            </a:r>
            <a:endParaRPr lang="en-US" sz="2400" dirty="0" smtClean="0">
              <a:latin typeface="+mn-lt"/>
            </a:endParaRPr>
          </a:p>
          <a:p>
            <a:pPr marL="674370" lvl="1" indent="-274320" algn="just">
              <a:buFont typeface="Arial" pitchFamily="34" charset="0"/>
              <a:buChar char="•"/>
              <a:defRPr/>
            </a:pPr>
            <a:r>
              <a:rPr lang="en-US" sz="2400" dirty="0" smtClean="0"/>
              <a:t>M</a:t>
            </a:r>
            <a:r>
              <a:rPr lang="en-US" sz="2400" dirty="0" smtClean="0">
                <a:latin typeface="+mn-lt"/>
              </a:rPr>
              <a:t>ay </a:t>
            </a:r>
            <a:r>
              <a:rPr lang="en-US" sz="2400" dirty="0">
                <a:latin typeface="+mn-lt"/>
              </a:rPr>
              <a:t>be a rod or pellets of the metal being </a:t>
            </a:r>
            <a:r>
              <a:rPr lang="en-US" sz="2400" dirty="0" smtClean="0">
                <a:latin typeface="+mn-lt"/>
              </a:rPr>
              <a:t>plated</a:t>
            </a:r>
          </a:p>
          <a:p>
            <a:pPr marL="674370" lvl="2" indent="-274320" algn="just">
              <a:defRPr/>
            </a:pPr>
            <a:r>
              <a:rPr lang="en-US" dirty="0" smtClean="0">
                <a:latin typeface="+mn-lt"/>
              </a:rPr>
              <a:t>May </a:t>
            </a:r>
            <a:r>
              <a:rPr lang="en-US" dirty="0">
                <a:latin typeface="+mn-lt"/>
              </a:rPr>
              <a:t>be an inert </a:t>
            </a:r>
            <a:r>
              <a:rPr lang="en-US" dirty="0" smtClean="0">
                <a:latin typeface="+mn-lt"/>
              </a:rPr>
              <a:t>electrode</a:t>
            </a:r>
          </a:p>
          <a:p>
            <a:pPr marL="674370" lvl="2" indent="-274320" algn="just">
              <a:defRPr/>
            </a:pPr>
            <a:r>
              <a:rPr lang="en-US" dirty="0" smtClean="0">
                <a:latin typeface="+mn-lt"/>
              </a:rPr>
              <a:t>Should </a:t>
            </a:r>
            <a:r>
              <a:rPr lang="en-US" dirty="0">
                <a:latin typeface="+mn-lt"/>
              </a:rPr>
              <a:t>be electrically </a:t>
            </a:r>
            <a:r>
              <a:rPr lang="en-US" dirty="0" smtClean="0">
                <a:latin typeface="+mn-lt"/>
              </a:rPr>
              <a:t>conducting</a:t>
            </a:r>
            <a:endParaRPr lang="en-US" sz="1800" dirty="0">
              <a:latin typeface="+mn-lt"/>
            </a:endParaRPr>
          </a:p>
          <a:p>
            <a:pPr marL="342900" indent="-342900" algn="just">
              <a:spcBef>
                <a:spcPct val="20000"/>
              </a:spcBef>
              <a:buNone/>
              <a:defRPr/>
            </a:pP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  <a:latin typeface="+mn-lt"/>
              </a:rPr>
              <a:t>Cathode: </a:t>
            </a:r>
          </a:p>
          <a:p>
            <a:pPr lvl="1" indent="-342900" algn="just">
              <a:buFont typeface="Arial" pitchFamily="34" charset="0"/>
              <a:buChar char="•"/>
              <a:defRPr/>
            </a:pPr>
            <a:r>
              <a:rPr lang="en-US" sz="2400" dirty="0" smtClean="0">
                <a:latin typeface="+mn-lt"/>
              </a:rPr>
              <a:t>Article </a:t>
            </a:r>
            <a:r>
              <a:rPr lang="en-US" sz="2400" dirty="0">
                <a:latin typeface="+mn-lt"/>
              </a:rPr>
              <a:t>to be </a:t>
            </a:r>
            <a:r>
              <a:rPr lang="en-US" sz="2400" dirty="0" smtClean="0">
                <a:latin typeface="+mn-lt"/>
              </a:rPr>
              <a:t>plated</a:t>
            </a:r>
          </a:p>
          <a:p>
            <a:pPr lvl="1" indent="-342900" algn="just">
              <a:buFont typeface="Arial" pitchFamily="34" charset="0"/>
              <a:buChar char="•"/>
              <a:defRPr/>
            </a:pPr>
            <a:r>
              <a:rPr lang="en-US" sz="2400" dirty="0" smtClean="0">
                <a:latin typeface="+mn-lt"/>
              </a:rPr>
              <a:t>Should </a:t>
            </a:r>
            <a:r>
              <a:rPr lang="en-US" sz="2400" dirty="0">
                <a:latin typeface="+mn-lt"/>
              </a:rPr>
              <a:t>have an electrically conducting </a:t>
            </a:r>
            <a:r>
              <a:rPr lang="en-US" sz="2400" dirty="0" smtClean="0">
                <a:latin typeface="+mn-lt"/>
              </a:rPr>
              <a:t>surface</a:t>
            </a:r>
            <a:endParaRPr lang="en-US" sz="1800" dirty="0" smtClean="0">
              <a:latin typeface="+mn-lt"/>
            </a:endParaRPr>
          </a:p>
          <a:p>
            <a:pPr algn="just">
              <a:buNone/>
              <a:defRPr/>
            </a:pPr>
            <a:endParaRPr lang="en-US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33922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639762"/>
          </a:xfrm>
        </p:spPr>
        <p:txBody>
          <a:bodyPr/>
          <a:lstStyle/>
          <a:p>
            <a:r>
              <a:rPr lang="en-US" sz="3200" b="1" dirty="0" smtClean="0">
                <a:solidFill>
                  <a:srgbClr val="00B0F0"/>
                </a:solidFill>
              </a:rPr>
              <a:t>Components of an Electroplating</a:t>
            </a:r>
            <a:endParaRPr lang="en-US" sz="3200" b="1" dirty="0">
              <a:solidFill>
                <a:srgbClr val="00B0F0"/>
              </a:solidFill>
            </a:endParaRPr>
          </a:p>
        </p:txBody>
      </p:sp>
      <p:sp>
        <p:nvSpPr>
          <p:cNvPr id="4" name="Content Placeholder 2"/>
          <p:cNvSpPr txBox="1">
            <a:spLocks noGrp="1"/>
          </p:cNvSpPr>
          <p:nvPr>
            <p:ph idx="1"/>
          </p:nvPr>
        </p:nvSpPr>
        <p:spPr>
          <a:xfrm>
            <a:off x="247650" y="990600"/>
            <a:ext cx="9410700" cy="5105400"/>
          </a:xfrm>
          <a:prstGeom prst="rect">
            <a:avLst/>
          </a:prstGeom>
        </p:spPr>
        <p:txBody>
          <a:bodyPr/>
          <a:lstStyle/>
          <a:p>
            <a:pPr algn="just">
              <a:buNone/>
              <a:defRPr/>
            </a:pP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Inert vessel:</a:t>
            </a:r>
          </a:p>
          <a:p>
            <a:pPr marL="674370" lvl="1" indent="-274320" algn="just">
              <a:buFont typeface="Arial" pitchFamily="34" charset="0"/>
              <a:buChar char="•"/>
              <a:defRPr/>
            </a:pPr>
            <a:r>
              <a:rPr lang="en-US" sz="2400" dirty="0" smtClean="0"/>
              <a:t>Contains above mentioned materials</a:t>
            </a:r>
          </a:p>
          <a:p>
            <a:pPr marL="674370" lvl="1" indent="-274320" algn="just">
              <a:buFont typeface="Arial" pitchFamily="34" charset="0"/>
              <a:buChar char="•"/>
              <a:defRPr/>
            </a:pPr>
            <a:r>
              <a:rPr lang="en-US" sz="2400" dirty="0" smtClean="0"/>
              <a:t>Vessel may be made of rubber lined steel, plastic, concrete or wood</a:t>
            </a:r>
          </a:p>
          <a:p>
            <a:pPr marL="674370" lvl="1" indent="-274320" algn="just">
              <a:buFont typeface="Arial" pitchFamily="34" charset="0"/>
              <a:buChar char="•"/>
              <a:defRPr/>
            </a:pPr>
            <a:endParaRPr lang="en-US" sz="2400" dirty="0" smtClean="0"/>
          </a:p>
          <a:p>
            <a:pPr algn="just">
              <a:buNone/>
              <a:defRPr/>
            </a:pP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DC power supply:  </a:t>
            </a:r>
          </a:p>
          <a:p>
            <a:pPr lvl="1" algn="just">
              <a:buFont typeface="Arial" pitchFamily="34" charset="0"/>
              <a:buChar char="•"/>
              <a:defRPr/>
            </a:pPr>
            <a:r>
              <a:rPr lang="en-US" sz="2400" dirty="0" smtClean="0"/>
              <a:t>Positive terminal of the power supply is connected to the anode </a:t>
            </a:r>
          </a:p>
          <a:p>
            <a:pPr lvl="1" algn="just">
              <a:buFont typeface="Arial" pitchFamily="34" charset="0"/>
              <a:buChar char="•"/>
              <a:defRPr/>
            </a:pPr>
            <a:r>
              <a:rPr lang="en-US" sz="2400" dirty="0" smtClean="0"/>
              <a:t>Negative terminal is connected to the cathode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44065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 bwMode="auto">
          <a:xfrm>
            <a:off x="495300" y="274638"/>
            <a:ext cx="8915400" cy="639762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3200" b="1" dirty="0" smtClean="0">
                <a:solidFill>
                  <a:srgbClr val="FF0066"/>
                </a:solidFill>
              </a:rPr>
              <a:t> </a:t>
            </a:r>
            <a:r>
              <a:rPr lang="en-US" sz="3200" b="1" dirty="0" smtClean="0">
                <a:solidFill>
                  <a:srgbClr val="00B0F0"/>
                </a:solidFill>
              </a:rPr>
              <a:t>Reaction During Electroplating</a:t>
            </a:r>
            <a:endParaRPr lang="en-US" sz="3200" dirty="0" smtClean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200" y="914400"/>
            <a:ext cx="9080500" cy="5257800"/>
          </a:xfrm>
        </p:spPr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Reactions at anode and cathode during electroplating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:</a:t>
            </a:r>
          </a:p>
          <a:p>
            <a:pPr>
              <a:defRPr/>
            </a:pPr>
            <a:r>
              <a:rPr lang="en-US" sz="2400" dirty="0" smtClean="0"/>
              <a:t>Oxidation takes place at anode </a:t>
            </a:r>
          </a:p>
          <a:p>
            <a:pPr>
              <a:defRPr/>
            </a:pPr>
            <a:endParaRPr lang="en-US" sz="2400" dirty="0" smtClean="0"/>
          </a:p>
          <a:p>
            <a:pPr>
              <a:defRPr/>
            </a:pPr>
            <a:r>
              <a:rPr lang="en-US" sz="2400" dirty="0" smtClean="0"/>
              <a:t>When the anode used is an insoluble (inert) anode, oxygen evolution occurs at the anode:</a:t>
            </a:r>
          </a:p>
          <a:p>
            <a:pPr>
              <a:defRPr/>
            </a:pPr>
            <a:endParaRPr lang="en-US" sz="2400" dirty="0" smtClean="0"/>
          </a:p>
          <a:p>
            <a:pPr>
              <a:defRPr/>
            </a:pPr>
            <a:r>
              <a:rPr lang="en-US" sz="2400" dirty="0" smtClean="0"/>
              <a:t>Reduction occurs at cathode</a:t>
            </a:r>
          </a:p>
          <a:p>
            <a:pPr>
              <a:defRPr/>
            </a:pPr>
            <a:r>
              <a:rPr lang="en-US" sz="2400" dirty="0" smtClean="0"/>
              <a:t>Metal gets deposited on the cathode surface  </a:t>
            </a:r>
            <a:endParaRPr lang="en-US" sz="2000" dirty="0" smtClean="0"/>
          </a:p>
          <a:p>
            <a:pPr>
              <a:buFont typeface="Arial" charset="0"/>
              <a:buNone/>
              <a:defRPr/>
            </a:pPr>
            <a:endParaRPr lang="en-US" sz="2000" dirty="0"/>
          </a:p>
        </p:txBody>
      </p:sp>
      <p:pic>
        <p:nvPicPr>
          <p:cNvPr id="31748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98651" y="1828800"/>
            <a:ext cx="313346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4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63750" y="3079750"/>
            <a:ext cx="3984757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50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28850" y="4487862"/>
            <a:ext cx="3136900" cy="54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858000" y="2667000"/>
            <a:ext cx="2739582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010554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274638"/>
            <a:ext cx="8915400" cy="715962"/>
          </a:xfrm>
        </p:spPr>
        <p:txBody>
          <a:bodyPr/>
          <a:lstStyle/>
          <a:p>
            <a:pPr eaLnBrk="1" hangingPunct="1"/>
            <a:r>
              <a:rPr lang="en-US" sz="3200" b="1" dirty="0" smtClean="0">
                <a:solidFill>
                  <a:srgbClr val="00B0F0"/>
                </a:solidFill>
              </a:rPr>
              <a:t>Characteristics of Good Deposit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5300" y="1066800"/>
            <a:ext cx="8997950" cy="5105400"/>
          </a:xfrm>
        </p:spPr>
        <p:txBody>
          <a:bodyPr/>
          <a:lstStyle/>
          <a:p>
            <a:pPr marL="274320" indent="-274320" eaLnBrk="1" hangingPunct="1">
              <a:spcBef>
                <a:spcPts val="600"/>
              </a:spcBef>
              <a:buNone/>
            </a:pPr>
            <a:r>
              <a:rPr lang="en-US" sz="2400" dirty="0" smtClean="0"/>
              <a:t>Deposit should be: </a:t>
            </a:r>
          </a:p>
          <a:p>
            <a:pPr marL="674370" lvl="1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400" dirty="0" smtClean="0"/>
              <a:t>bright and lustrous</a:t>
            </a:r>
          </a:p>
          <a:p>
            <a:pPr marL="674370" lvl="1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400" dirty="0" smtClean="0"/>
              <a:t>continuous, uniform, non porous and adhesive</a:t>
            </a:r>
          </a:p>
          <a:p>
            <a:pPr marL="674370" lvl="1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400" dirty="0" smtClean="0"/>
              <a:t>hard and ductile</a:t>
            </a:r>
          </a:p>
          <a:p>
            <a:pPr marL="674370" lvl="1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400" dirty="0" smtClean="0"/>
              <a:t>fine grained nature</a:t>
            </a:r>
          </a:p>
          <a:p>
            <a:pPr marL="274320" indent="-274320" algn="just">
              <a:spcBef>
                <a:spcPts val="600"/>
              </a:spcBef>
              <a:buNone/>
              <a:defRPr/>
            </a:pP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Factors influencing the nature of electrode deposit</a:t>
            </a:r>
            <a:r>
              <a:rPr lang="en-US" sz="2400" dirty="0" smtClean="0"/>
              <a:t>:</a:t>
            </a:r>
          </a:p>
          <a:p>
            <a:pPr marL="674370" lvl="1" indent="-274320" algn="just">
              <a:spcBef>
                <a:spcPts val="600"/>
              </a:spcBef>
              <a:buNone/>
              <a:defRPr/>
            </a:pPr>
            <a:r>
              <a:rPr lang="en-US" sz="2400" dirty="0" smtClean="0"/>
              <a:t>(</a:t>
            </a:r>
            <a:r>
              <a:rPr lang="en-US" sz="2400" dirty="0" err="1" smtClean="0"/>
              <a:t>i</a:t>
            </a:r>
            <a:r>
              <a:rPr lang="en-US" sz="2400" dirty="0" smtClean="0"/>
              <a:t>) Current Density </a:t>
            </a:r>
          </a:p>
          <a:p>
            <a:pPr marL="674370" lvl="1" indent="-274320" algn="just">
              <a:spcBef>
                <a:spcPts val="600"/>
              </a:spcBef>
              <a:buNone/>
              <a:defRPr/>
            </a:pPr>
            <a:r>
              <a:rPr lang="en-US" sz="2400" dirty="0" smtClean="0"/>
              <a:t>(ii) Plating Bath</a:t>
            </a:r>
          </a:p>
          <a:p>
            <a:pPr marL="674370" lvl="1" indent="-274320" algn="just">
              <a:spcBef>
                <a:spcPts val="600"/>
              </a:spcBef>
              <a:buNone/>
              <a:defRPr/>
            </a:pPr>
            <a:r>
              <a:rPr lang="en-US" sz="2400" dirty="0" smtClean="0"/>
              <a:t>(iii) pH </a:t>
            </a:r>
          </a:p>
          <a:p>
            <a:pPr marL="674370" lvl="1" indent="-274320" algn="just">
              <a:spcBef>
                <a:spcPts val="600"/>
              </a:spcBef>
              <a:buNone/>
              <a:defRPr/>
            </a:pPr>
            <a:r>
              <a:rPr lang="en-US" sz="2400" dirty="0" smtClean="0"/>
              <a:t>(iv)Temperature</a:t>
            </a:r>
          </a:p>
          <a:p>
            <a:pPr marL="674370" lvl="1" indent="-274320" algn="just">
              <a:spcBef>
                <a:spcPts val="600"/>
              </a:spcBef>
              <a:buNone/>
              <a:defRPr/>
            </a:pPr>
            <a:r>
              <a:rPr lang="en-US" sz="2400" dirty="0" smtClean="0"/>
              <a:t>(v) Throwing Power</a:t>
            </a:r>
          </a:p>
          <a:p>
            <a:pPr eaLnBrk="1" hangingPunct="1"/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622316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SH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ICY504 Session 6A</Template>
  <TotalTime>12718</TotalTime>
  <Words>870</Words>
  <Application>Microsoft Office PowerPoint</Application>
  <PresentationFormat>A4 Paper (210x297 mm)</PresentationFormat>
  <Paragraphs>176</Paragraphs>
  <Slides>19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Corbel</vt:lpstr>
      <vt:lpstr>Wingdings 2</vt:lpstr>
      <vt:lpstr>FSH</vt:lpstr>
      <vt:lpstr>Lecture No. 14 Metal Finishing     </vt:lpstr>
      <vt:lpstr>Theory of Electroplating</vt:lpstr>
      <vt:lpstr>History</vt:lpstr>
      <vt:lpstr>History</vt:lpstr>
      <vt:lpstr>Electroplating: </vt:lpstr>
      <vt:lpstr>Components of an Electroplating</vt:lpstr>
      <vt:lpstr>Components of an Electroplating</vt:lpstr>
      <vt:lpstr> Reaction During Electroplating</vt:lpstr>
      <vt:lpstr>Characteristics of Good Deposit</vt:lpstr>
      <vt:lpstr>Factors Influencing the Nature of Deposit</vt:lpstr>
      <vt:lpstr>Factors Influencing the Nature of Deposit</vt:lpstr>
      <vt:lpstr>Composition of a Plating Bath</vt:lpstr>
      <vt:lpstr>pH of the electrolytic bath </vt:lpstr>
      <vt:lpstr>Composition of a Plating Bath</vt:lpstr>
      <vt:lpstr>Composition of a Plating Bath</vt:lpstr>
      <vt:lpstr>Throwing Power (TP) of a Plating Bath</vt:lpstr>
      <vt:lpstr>Determination of the Throwing Power of a Plating Bath </vt:lpstr>
      <vt:lpstr>Throwing Power of a Plating Bath </vt:lpstr>
      <vt:lpstr>Summary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anil</dc:creator>
  <cp:lastModifiedBy>Manikanda</cp:lastModifiedBy>
  <cp:revision>1644</cp:revision>
  <dcterms:created xsi:type="dcterms:W3CDTF">2006-08-16T00:00:00Z</dcterms:created>
  <dcterms:modified xsi:type="dcterms:W3CDTF">2017-07-17T11:45:33Z</dcterms:modified>
</cp:coreProperties>
</file>